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1" r:id="rId3"/>
    <p:sldId id="296" r:id="rId4"/>
    <p:sldId id="297" r:id="rId5"/>
    <p:sldId id="298" r:id="rId6"/>
    <p:sldId id="299" r:id="rId7"/>
    <p:sldId id="300" r:id="rId8"/>
    <p:sldId id="303" r:id="rId9"/>
    <p:sldId id="302" r:id="rId10"/>
    <p:sldId id="301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Ерин" initials="СЕ" lastIdx="2" clrIdx="0">
    <p:extLst>
      <p:ext uri="{19B8F6BF-5375-455C-9EA6-DF929625EA0E}">
        <p15:presenceInfo xmlns:p15="http://schemas.microsoft.com/office/powerpoint/2012/main" userId="dbd0dd5f3b77d3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494" autoAdjust="0"/>
  </p:normalViewPr>
  <p:slideViewPr>
    <p:cSldViewPr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5768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16075"/>
      </p:ext>
    </p:extLst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43515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4325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3298"/>
      </p:ext>
    </p:extLst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926979"/>
      </p:ext>
    </p:extLst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81774"/>
      </p:ext>
    </p:extLst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026524"/>
      </p:ext>
    </p:extLst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97513"/>
      </p:ext>
    </p:extLst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09611"/>
      </p:ext>
    </p:extLst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01678"/>
      </p:ext>
    </p:extLst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B41A-50D8-4FBE-BFE8-775FE5B58BFD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B4E8-7D96-4CDB-B4CF-15427DE95F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0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key.ru/?id=153&amp;news=37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0.emf"/><Relationship Id="rId4" Type="http://schemas.openxmlformats.org/officeDocument/2006/relationships/package" Target="../embeddings/_________Microsoft_Visio1.vs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sip:nikiforov@lankey.ru" TargetMode="External"/><Relationship Id="rId3" Type="http://schemas.openxmlformats.org/officeDocument/2006/relationships/hyperlink" Target="tel:+74957888043" TargetMode="External"/><Relationship Id="rId7" Type="http://schemas.openxmlformats.org/officeDocument/2006/relationships/hyperlink" Target="skype:yarukun?chat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n@lankey.ru" TargetMode="External"/><Relationship Id="rId5" Type="http://schemas.openxmlformats.org/officeDocument/2006/relationships/hyperlink" Target="callto:sip:erin@lankey.ru" TargetMode="External"/><Relationship Id="rId10" Type="http://schemas.openxmlformats.org/officeDocument/2006/relationships/image" Target="../media/image56.emf"/><Relationship Id="rId4" Type="http://schemas.openxmlformats.org/officeDocument/2006/relationships/hyperlink" Target="skype:sergeyerin?chat" TargetMode="External"/><Relationship Id="rId9" Type="http://schemas.openxmlformats.org/officeDocument/2006/relationships/hyperlink" Target="mailto:nikiforov@lankey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wmf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3580" y="260648"/>
            <a:ext cx="8172400" cy="133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sz="4700" b="1" dirty="0">
                <a:solidFill>
                  <a:schemeClr val="bg1"/>
                </a:solidFill>
                <a:cs typeface="Arial" pitchFamily="34" charset="0"/>
              </a:rPr>
              <a:t>Microsoft Lync, как замена корпоративной АТС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2600" y="6497586"/>
            <a:ext cx="30168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0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922"/>
    </mc:Choice>
    <mc:Fallback>
      <p:transition advClick="0" advTm="39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3" y="1207485"/>
            <a:ext cx="60126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Клиент </a:t>
            </a:r>
            <a:r>
              <a:rPr lang="en-US" sz="2800" dirty="0" smtClean="0"/>
              <a:t>Lync </a:t>
            </a:r>
            <a:r>
              <a:rPr lang="ru-RU" sz="2800" dirty="0" smtClean="0"/>
              <a:t>2013 для смартфонов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2" y="1844824"/>
            <a:ext cx="2063988" cy="3995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86" y="1844824"/>
            <a:ext cx="2063988" cy="3995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44824"/>
            <a:ext cx="2063988" cy="39958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3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147762"/>
            <a:ext cx="67327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Варианты развёртывания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1967344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b="1" dirty="0" smtClean="0"/>
              <a:t>Минимальное развёртывание – 1 физический сервер, 2 виртуальные машины </a:t>
            </a:r>
            <a:r>
              <a:rPr lang="en-US" b="1" dirty="0" smtClean="0"/>
              <a:t>Lync Front End</a:t>
            </a:r>
            <a:r>
              <a:rPr lang="ru-RU" b="1" dirty="0" smtClean="0"/>
              <a:t> и</a:t>
            </a:r>
            <a:r>
              <a:rPr lang="en-US" b="1" dirty="0"/>
              <a:t> </a:t>
            </a:r>
            <a:r>
              <a:rPr lang="en-US" b="1" dirty="0" smtClean="0"/>
              <a:t>Lync Edge. </a:t>
            </a:r>
            <a:r>
              <a:rPr lang="ru-RU" b="1" dirty="0" smtClean="0"/>
              <a:t>Требуется всего 1 лицензия на </a:t>
            </a:r>
            <a:r>
              <a:rPr lang="en-US" b="1" dirty="0" smtClean="0"/>
              <a:t>Lync Server 2013 </a:t>
            </a:r>
            <a:r>
              <a:rPr lang="ru-RU" b="1" dirty="0" smtClean="0"/>
              <a:t>и 1 лицензия на  </a:t>
            </a:r>
            <a:r>
              <a:rPr lang="en-US" b="1" dirty="0" smtClean="0"/>
              <a:t>Windows Server 2012 Standard.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b="1" dirty="0" smtClean="0"/>
              <a:t>Отказоустойчивое развёртывание на базе кластера </a:t>
            </a:r>
            <a:r>
              <a:rPr lang="en-US" b="1" dirty="0" smtClean="0"/>
              <a:t>Hyper-V. </a:t>
            </a:r>
            <a:r>
              <a:rPr lang="ru-RU" b="1" dirty="0" smtClean="0"/>
              <a:t>Требуется второй сервер и СХД.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b="1" dirty="0" smtClean="0"/>
              <a:t>Развёртывание </a:t>
            </a:r>
            <a:r>
              <a:rPr lang="en-US" b="1" dirty="0" smtClean="0"/>
              <a:t>Lync </a:t>
            </a:r>
            <a:r>
              <a:rPr lang="ru-RU" b="1" dirty="0" smtClean="0"/>
              <a:t>2013 в режиме </a:t>
            </a:r>
            <a:r>
              <a:rPr lang="en-US" b="1" dirty="0" smtClean="0"/>
              <a:t>Enterprise</a:t>
            </a:r>
            <a:r>
              <a:rPr lang="ru-RU" b="1" dirty="0" smtClean="0"/>
              <a:t>. Отказоустойчивость обеспечивается на уровне кластеризации приложений. Требуется</a:t>
            </a:r>
            <a:r>
              <a:rPr lang="en-US" b="1" dirty="0" smtClean="0"/>
              <a:t>, </a:t>
            </a:r>
            <a:r>
              <a:rPr lang="ru-RU" b="1" dirty="0" smtClean="0"/>
              <a:t>как минимум, 2 физических сервера, 2 лицензии на </a:t>
            </a:r>
            <a:r>
              <a:rPr lang="en-US" b="1" dirty="0" smtClean="0"/>
              <a:t>Lync Server 2013, </a:t>
            </a:r>
            <a:r>
              <a:rPr lang="ru-RU" b="1" dirty="0" smtClean="0"/>
              <a:t>4</a:t>
            </a:r>
            <a:r>
              <a:rPr lang="en-US" b="1" dirty="0" smtClean="0"/>
              <a:t> </a:t>
            </a:r>
            <a:r>
              <a:rPr lang="ru-RU" b="1" dirty="0" smtClean="0"/>
              <a:t>лицензии на </a:t>
            </a:r>
            <a:r>
              <a:rPr lang="en-US" b="1" dirty="0" smtClean="0"/>
              <a:t>Windows Server 2012 Standard, 2 </a:t>
            </a:r>
            <a:r>
              <a:rPr lang="ru-RU" b="1" dirty="0" smtClean="0"/>
              <a:t>лицензии на </a:t>
            </a:r>
            <a:r>
              <a:rPr lang="en-US" b="1" dirty="0" smtClean="0"/>
              <a:t>SQL Server Standard.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7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Облачный сервис </a:t>
            </a:r>
            <a:r>
              <a:rPr lang="en-US" sz="2800" dirty="0" smtClean="0"/>
              <a:t>Microsoft Lync</a:t>
            </a:r>
            <a:r>
              <a:rPr lang="ru-RU" sz="2800" dirty="0" smtClean="0"/>
              <a:t> от компании ЛанКей.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837" y="1844824"/>
            <a:ext cx="7476589" cy="3973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2125147"/>
            <a:ext cx="356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Полностью облачное решение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поддержкой </a:t>
            </a:r>
            <a:r>
              <a:rPr lang="en-US" b="1" dirty="0" smtClean="0">
                <a:solidFill>
                  <a:srgbClr val="FF0000"/>
                </a:solidFill>
              </a:rPr>
              <a:t>IP</a:t>
            </a:r>
            <a:r>
              <a:rPr lang="ru-RU" b="1" dirty="0" smtClean="0">
                <a:solidFill>
                  <a:srgbClr val="FF0000"/>
                </a:solidFill>
              </a:rPr>
              <a:t>-телефонии!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9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Преимущества облачного сервиса </a:t>
            </a:r>
            <a:r>
              <a:rPr lang="en-US" sz="2800" dirty="0" smtClean="0"/>
              <a:t>MS Lync </a:t>
            </a:r>
            <a:r>
              <a:rPr lang="ru-RU" sz="2800" dirty="0" smtClean="0"/>
              <a:t>от ЛанКей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96734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Полноценное облачное решение. Доступен совершенно весь функционал </a:t>
            </a:r>
            <a:r>
              <a:rPr lang="en-US" b="1" dirty="0" smtClean="0"/>
              <a:t>Microsoft Lync, </a:t>
            </a:r>
            <a:r>
              <a:rPr lang="ru-RU" b="1" dirty="0" smtClean="0"/>
              <a:t>включая </a:t>
            </a:r>
            <a:r>
              <a:rPr lang="en-US" b="1" dirty="0" smtClean="0"/>
              <a:t>IP</a:t>
            </a:r>
            <a:r>
              <a:rPr lang="ru-RU" b="1" dirty="0" smtClean="0"/>
              <a:t>-телефонию.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Подключение любого оператора фиксированной связи: </a:t>
            </a:r>
            <a:r>
              <a:rPr lang="en-US" b="1" dirty="0" smtClean="0"/>
              <a:t>Beeline, </a:t>
            </a:r>
            <a:r>
              <a:rPr lang="ru-RU" b="1" dirty="0" smtClean="0"/>
              <a:t>Ростелеком, МТС, МГТС, Мегафон, МТТ, </a:t>
            </a:r>
            <a:r>
              <a:rPr lang="ru-RU" b="1" dirty="0" err="1" smtClean="0"/>
              <a:t>Совтел</a:t>
            </a:r>
            <a:r>
              <a:rPr lang="ru-RU" b="1" dirty="0" smtClean="0"/>
              <a:t>, …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Интеграция с существующей АТС, получив единую номерную ёмкость: </a:t>
            </a:r>
            <a:r>
              <a:rPr lang="en-US" b="1" dirty="0" smtClean="0"/>
              <a:t>Panasonic, Avaya, CISCO, Asterisk, …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Не требуется никакой локальной инфраструктуры, кроме доступа в Интернет</a:t>
            </a:r>
            <a:r>
              <a:rPr lang="en-US" b="1" dirty="0" smtClean="0"/>
              <a:t>.</a:t>
            </a:r>
            <a:r>
              <a:rPr lang="ru-RU" b="1" dirty="0" smtClean="0"/>
              <a:t> Полная независимость сервиса от офиса компании. Доступ отовсюду.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Отсутствуют какие-либо первоначальные вложения. Не требуется ни приобретение оборудования, ни программного обеспечения, ни работы по внедрению.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Отсутствуют какие-либо затраты на поддержку и администрирование системы.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Неограниченная масштабируемость.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Примеры внедрений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5868144" cy="3048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7545" y="1967345"/>
            <a:ext cx="83884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Задача</a:t>
            </a:r>
            <a:r>
              <a:rPr lang="ru-RU" dirty="0" smtClean="0"/>
              <a:t>: </a:t>
            </a:r>
            <a:r>
              <a:rPr lang="ru-RU" sz="1600" dirty="0" smtClean="0"/>
              <a:t>2 Больших офиса в Москве и Иркутске, 9 региональных подразделений, более 300 пользователей. Отсутствие единого номерного плана. В каждом из офисов – разные АТС, </a:t>
            </a:r>
            <a:r>
              <a:rPr lang="en-US" sz="1600" dirty="0" smtClean="0"/>
              <a:t>Panasonic, AVAYA. </a:t>
            </a:r>
            <a:r>
              <a:rPr lang="ru-RU" sz="1600" dirty="0" smtClean="0"/>
              <a:t>В региональных подразделениях АТС нет.</a:t>
            </a:r>
          </a:p>
          <a:p>
            <a:r>
              <a:rPr lang="ru-RU" sz="1600" dirty="0" smtClean="0"/>
              <a:t>Большие затраты междугороднюю связь.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76764" y="3140968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Внедрение </a:t>
            </a:r>
            <a:r>
              <a:rPr lang="en-US" dirty="0" smtClean="0"/>
              <a:t>Microsoft OCS 2007</a:t>
            </a:r>
            <a:r>
              <a:rPr lang="ru-RU" dirty="0" smtClean="0"/>
              <a:t> </a:t>
            </a:r>
            <a:r>
              <a:rPr lang="en-US" dirty="0" smtClean="0"/>
              <a:t>R2, </a:t>
            </a:r>
            <a:r>
              <a:rPr lang="ru-RU" dirty="0" smtClean="0"/>
              <a:t>в выделенном ЦОД-е в Германии. Интеграция со всеми АТС: </a:t>
            </a:r>
            <a:r>
              <a:rPr lang="en-US" dirty="0" smtClean="0"/>
              <a:t>Panasonic, Avaya. </a:t>
            </a:r>
            <a:r>
              <a:rPr lang="ru-RU" dirty="0" smtClean="0"/>
              <a:t>Ввод единого номерного плана.</a:t>
            </a:r>
            <a:endParaRPr lang="en-US" dirty="0" smtClean="0"/>
          </a:p>
          <a:p>
            <a:r>
              <a:rPr lang="ru-RU" b="1" dirty="0" smtClean="0"/>
              <a:t>Результат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Многократное снижение затрат на междугороднюю связь.</a:t>
            </a:r>
            <a:endParaRPr lang="ru-RU" dirty="0"/>
          </a:p>
        </p:txBody>
      </p:sp>
      <p:pic>
        <p:nvPicPr>
          <p:cNvPr id="6" name="Рисунок 5" descr="http://www.lankey.ru/userfiles/Image/News/autotrade_resiz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81" y="2060848"/>
            <a:ext cx="1903095" cy="206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1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Примеры внедрений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462" y="2030408"/>
            <a:ext cx="70795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150 человек, переезд компании в новый офис. Старая телефония на базе </a:t>
            </a:r>
            <a:r>
              <a:rPr lang="en-US" dirty="0" smtClean="0"/>
              <a:t>Panasonic </a:t>
            </a:r>
            <a:r>
              <a:rPr lang="ru-RU" dirty="0" smtClean="0"/>
              <a:t>не удовлетворяла потребностям бизнеса, требовались дополнительные работы по монтажу/демонтажу и </a:t>
            </a:r>
            <a:r>
              <a:rPr lang="ru-RU" dirty="0" err="1" smtClean="0"/>
              <a:t>перекоммутации</a:t>
            </a:r>
            <a:r>
              <a:rPr lang="ru-RU" dirty="0" smtClean="0"/>
              <a:t>, а также требовалось проложить 300 портов </a:t>
            </a:r>
            <a:r>
              <a:rPr lang="en-US" dirty="0" smtClean="0"/>
              <a:t>RJ-45 </a:t>
            </a:r>
            <a:r>
              <a:rPr lang="ru-RU" dirty="0" smtClean="0"/>
              <a:t>вместо 150.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45980" y="3518692"/>
            <a:ext cx="4109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dirty="0" smtClean="0"/>
              <a:t>: Построение всей системы телефонии на базе </a:t>
            </a:r>
            <a:r>
              <a:rPr lang="en-US" dirty="0" smtClean="0"/>
              <a:t>Microsoft Lync 2013.</a:t>
            </a:r>
            <a:r>
              <a:rPr lang="ru-RU" dirty="0" smtClean="0"/>
              <a:t> Для внедрения решения использовалась существующая система виртуализации.</a:t>
            </a:r>
          </a:p>
          <a:p>
            <a:r>
              <a:rPr lang="ru-RU" b="1" dirty="0" smtClean="0"/>
              <a:t>Результат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Почти двукратное сокращение затрат на СКС. Повышение производительности труда пользователей.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2012" y="2093636"/>
            <a:ext cx="1314450" cy="130492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3653241"/>
            <a:ext cx="6641814" cy="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2011" y="3518693"/>
            <a:ext cx="66012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32906"/>
              </p:ext>
            </p:extLst>
          </p:nvPr>
        </p:nvGraphicFramePr>
        <p:xfrm>
          <a:off x="462012" y="3518694"/>
          <a:ext cx="4283968" cy="297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Visio" r:id="rId4" imgW="8763010" imgH="6095872" progId="Visio.Drawing.15">
                  <p:embed/>
                </p:oleObj>
              </mc:Choice>
              <mc:Fallback>
                <p:oleObj name="Visio" r:id="rId4" imgW="8763010" imgH="6095872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12" y="3518694"/>
                        <a:ext cx="4283968" cy="2977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Примеры внедрений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462" y="2030408"/>
            <a:ext cx="70795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</a:t>
            </a:r>
            <a:r>
              <a:rPr lang="ru-RU" dirty="0" smtClean="0"/>
              <a:t>: Около 300 сотрудников в ЦО , более 2000 сотрудников, работающих на объектах заказчиков по всей территории РФ, частые командировки. Практически единственный метод связи с сотрудниками – мобильный телефон. Как следствие высокие затраты на мобильную связь в роуминге.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76462" y="3518692"/>
            <a:ext cx="7079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dirty="0" smtClean="0"/>
              <a:t>: Предоставлен облачный сервис </a:t>
            </a:r>
            <a:r>
              <a:rPr lang="en-US" dirty="0" smtClean="0"/>
              <a:t>Microsoft Lync </a:t>
            </a:r>
            <a:r>
              <a:rPr lang="ru-RU" dirty="0" smtClean="0"/>
              <a:t>от компании ЛанКей для всех удалённых сотрудников. Интеграция облачного сервиса </a:t>
            </a:r>
            <a:r>
              <a:rPr lang="en-US" dirty="0" smtClean="0"/>
              <a:t>Lync </a:t>
            </a:r>
            <a:r>
              <a:rPr lang="ru-RU" dirty="0" smtClean="0"/>
              <a:t>с корпоративной АТС на базе </a:t>
            </a:r>
            <a:r>
              <a:rPr lang="en-US" dirty="0" smtClean="0"/>
              <a:t>Panasonic.</a:t>
            </a:r>
            <a:endParaRPr lang="ru-RU" dirty="0" smtClean="0"/>
          </a:p>
          <a:p>
            <a:r>
              <a:rPr lang="ru-RU" b="1" dirty="0" smtClean="0"/>
              <a:t>Результат</a:t>
            </a:r>
            <a:r>
              <a:rPr lang="ru-RU" dirty="0" smtClean="0"/>
              <a:t>:</a:t>
            </a:r>
            <a:r>
              <a:rPr lang="en-US" dirty="0" smtClean="0"/>
              <a:t> 4-</a:t>
            </a:r>
            <a:r>
              <a:rPr lang="ru-RU" dirty="0" smtClean="0"/>
              <a:t>х кратное сокращение затрат на мобильную связь. Доступность всех сотрудников по единому номеру независимо от географического расположения. Дополнительно получен функционал аудио и видеоконференций, голосовой почты и совместного доступа к рабочему столу.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3653241"/>
            <a:ext cx="6641814" cy="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2011" y="3518693"/>
            <a:ext cx="66012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3" name="Picture 5" descr="http://www.lankey.ru/userfiles/Image/logo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11" y="2182465"/>
            <a:ext cx="12668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Михаил Гонча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63" y="3972147"/>
            <a:ext cx="1266825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4594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Примеры внедрений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3971" y="1996288"/>
            <a:ext cx="6233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Открытие компании с нуля. Требовалось обеспечить телефонией всех сотрудников компании при минимальных затратах.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5458" y="3262621"/>
            <a:ext cx="821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dirty="0" smtClean="0"/>
              <a:t>: </a:t>
            </a:r>
            <a:r>
              <a:rPr lang="ru-RU" dirty="0"/>
              <a:t>Предоставлен облачный сервис </a:t>
            </a:r>
            <a:r>
              <a:rPr lang="en-US" dirty="0"/>
              <a:t>Microsoft Lync </a:t>
            </a:r>
            <a:r>
              <a:rPr lang="ru-RU" dirty="0"/>
              <a:t>от компании </a:t>
            </a:r>
            <a:r>
              <a:rPr lang="ru-RU" dirty="0" smtClean="0"/>
              <a:t>ЛанКей. Подключен оператор </a:t>
            </a:r>
            <a:r>
              <a:rPr lang="en-US" dirty="0" smtClean="0"/>
              <a:t>Beeline. </a:t>
            </a:r>
            <a:r>
              <a:rPr lang="ru-RU" dirty="0" smtClean="0"/>
              <a:t>В офисе компании установлены телефоны </a:t>
            </a:r>
            <a:r>
              <a:rPr lang="en-US" dirty="0" err="1" smtClean="0"/>
              <a:t>Snom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b="1" dirty="0" smtClean="0"/>
              <a:t>Результат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Получена полноценная система объединённых коммуникаций</a:t>
            </a:r>
            <a:r>
              <a:rPr lang="en-US" dirty="0" smtClean="0"/>
              <a:t> </a:t>
            </a:r>
            <a:r>
              <a:rPr lang="ru-RU" dirty="0" smtClean="0"/>
              <a:t>с мгновенными сообщениями, аудио и видеоконференциями, </a:t>
            </a:r>
            <a:r>
              <a:rPr lang="en-US" dirty="0" smtClean="0"/>
              <a:t>IP</a:t>
            </a:r>
            <a:r>
              <a:rPr lang="ru-RU" dirty="0" smtClean="0"/>
              <a:t>-телефонией, включая возможности автосекретаря и голосовой почты.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2" y="3653241"/>
            <a:ext cx="6641814" cy="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2011" y="3518693"/>
            <a:ext cx="66012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 descr="http://m-road.ru/common/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11" y="2060024"/>
            <a:ext cx="2131960" cy="7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1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serg\Desktop\Microsoft_Gold_Srv_Mess_Gold_Silv_virt_sec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79593"/>
            <a:ext cx="367240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0520" y="1196752"/>
            <a:ext cx="83884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Вопросы?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0520" y="3918997"/>
            <a:ext cx="3749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Ерин </a:t>
            </a:r>
            <a:r>
              <a:rPr lang="ru-RU" b="1" dirty="0"/>
              <a:t>Сергей Николаевич</a:t>
            </a:r>
            <a:endParaRPr lang="ru-RU" dirty="0"/>
          </a:p>
          <a:p>
            <a:r>
              <a:rPr lang="ru-RU" b="1" dirty="0" smtClean="0"/>
              <a:t>Тел</a:t>
            </a:r>
            <a:r>
              <a:rPr lang="ru-RU" b="1" dirty="0"/>
              <a:t>.</a:t>
            </a:r>
            <a:r>
              <a:rPr lang="ru-RU" dirty="0"/>
              <a:t>: </a:t>
            </a:r>
            <a:r>
              <a:rPr lang="ru-RU" u="sng" dirty="0">
                <a:hlinkClick r:id="rId3"/>
              </a:rPr>
              <a:t>+7 (495) 788-80-43</a:t>
            </a:r>
            <a:r>
              <a:rPr lang="en-US" dirty="0"/>
              <a:t>  </a:t>
            </a:r>
            <a:r>
              <a:rPr lang="ru-RU" dirty="0"/>
              <a:t>(доб. 4200)</a:t>
            </a:r>
          </a:p>
          <a:p>
            <a:r>
              <a:rPr lang="en-US" b="1" dirty="0" smtClean="0"/>
              <a:t>Skype</a:t>
            </a:r>
            <a:r>
              <a:rPr lang="en-US" dirty="0"/>
              <a:t>: </a:t>
            </a:r>
            <a:r>
              <a:rPr lang="en-US" u="sng" dirty="0" err="1">
                <a:hlinkClick r:id="rId4"/>
              </a:rPr>
              <a:t>sergeyerin</a:t>
            </a:r>
            <a:endParaRPr lang="ru-RU" dirty="0"/>
          </a:p>
          <a:p>
            <a:r>
              <a:rPr lang="en-US" b="1" dirty="0" smtClean="0"/>
              <a:t>Lync</a:t>
            </a:r>
            <a:r>
              <a:rPr lang="en-US" dirty="0"/>
              <a:t>: </a:t>
            </a:r>
            <a:r>
              <a:rPr lang="en-US" u="sng" dirty="0" err="1">
                <a:hlinkClick r:id="rId5"/>
              </a:rPr>
              <a:t>sip:erin@lankey.ru</a:t>
            </a:r>
            <a:endParaRPr lang="ru-RU" dirty="0"/>
          </a:p>
          <a:p>
            <a:r>
              <a:rPr lang="en-US" b="1" dirty="0"/>
              <a:t>E-mail</a:t>
            </a:r>
            <a:r>
              <a:rPr lang="en-US" dirty="0"/>
              <a:t>: </a:t>
            </a:r>
            <a:r>
              <a:rPr lang="en-US" u="sng" dirty="0" smtClean="0">
                <a:hlinkClick r:id="rId6"/>
              </a:rPr>
              <a:t>erin@lankey.ru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918997"/>
            <a:ext cx="399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Никифоров Ярослав </a:t>
            </a:r>
            <a:r>
              <a:rPr lang="ru-RU" b="1" dirty="0" smtClean="0"/>
              <a:t>Александрович</a:t>
            </a:r>
            <a:endParaRPr lang="en-US" b="1" dirty="0" smtClean="0"/>
          </a:p>
          <a:p>
            <a:r>
              <a:rPr lang="ru-RU" b="1" dirty="0" smtClean="0"/>
              <a:t>Тел</a:t>
            </a:r>
            <a:r>
              <a:rPr lang="ru-RU" b="1" dirty="0"/>
              <a:t>.</a:t>
            </a:r>
            <a:r>
              <a:rPr lang="ru-RU" dirty="0"/>
              <a:t>: </a:t>
            </a:r>
            <a:r>
              <a:rPr lang="ru-RU" u="sng" dirty="0">
                <a:hlinkClick r:id="rId3"/>
              </a:rPr>
              <a:t>+7 (495) 788-80-43</a:t>
            </a:r>
            <a:r>
              <a:rPr lang="en-US" dirty="0"/>
              <a:t>  </a:t>
            </a:r>
            <a:r>
              <a:rPr lang="ru-RU" dirty="0"/>
              <a:t>(доб. </a:t>
            </a:r>
            <a:r>
              <a:rPr lang="ru-RU" dirty="0" smtClean="0"/>
              <a:t>42</a:t>
            </a:r>
            <a:r>
              <a:rPr lang="en-US" dirty="0" smtClean="0"/>
              <a:t>1</a:t>
            </a:r>
            <a:r>
              <a:rPr lang="ru-RU" dirty="0" smtClean="0"/>
              <a:t>0</a:t>
            </a:r>
            <a:r>
              <a:rPr lang="ru-RU" dirty="0"/>
              <a:t>)</a:t>
            </a:r>
          </a:p>
          <a:p>
            <a:r>
              <a:rPr lang="en-US" b="1" dirty="0" smtClean="0"/>
              <a:t>Skype</a:t>
            </a:r>
            <a:r>
              <a:rPr lang="en-US" dirty="0" smtClean="0"/>
              <a:t>: </a:t>
            </a:r>
            <a:r>
              <a:rPr lang="en-US" u="sng" dirty="0" err="1" smtClean="0">
                <a:hlinkClick r:id="rId7"/>
              </a:rPr>
              <a:t>yarukun</a:t>
            </a:r>
            <a:endParaRPr lang="ru-RU" dirty="0" smtClean="0"/>
          </a:p>
          <a:p>
            <a:r>
              <a:rPr lang="en-US" b="1" dirty="0" smtClean="0"/>
              <a:t>Lync</a:t>
            </a:r>
            <a:r>
              <a:rPr lang="en-US" dirty="0" smtClean="0"/>
              <a:t>: </a:t>
            </a:r>
            <a:r>
              <a:rPr lang="en-US" u="sng" dirty="0" smtClean="0">
                <a:hlinkClick r:id="rId8"/>
              </a:rPr>
              <a:t>sip</a:t>
            </a:r>
            <a:r>
              <a:rPr lang="ru-RU" u="sng" dirty="0" smtClean="0">
                <a:hlinkClick r:id="rId8"/>
              </a:rPr>
              <a:t>:</a:t>
            </a:r>
            <a:r>
              <a:rPr lang="en-US" u="sng" dirty="0" err="1" smtClean="0">
                <a:hlinkClick r:id="rId8"/>
              </a:rPr>
              <a:t>nikiforov</a:t>
            </a:r>
            <a:r>
              <a:rPr lang="ru-RU" u="sng" dirty="0" smtClean="0">
                <a:hlinkClick r:id="rId8"/>
              </a:rPr>
              <a:t>@</a:t>
            </a:r>
            <a:r>
              <a:rPr lang="en-US" u="sng" dirty="0" err="1" smtClean="0">
                <a:hlinkClick r:id="rId8"/>
              </a:rPr>
              <a:t>lankey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endParaRPr lang="ru-RU" dirty="0" smtClean="0"/>
          </a:p>
          <a:p>
            <a:r>
              <a:rPr lang="en-US" b="1" dirty="0" smtClean="0"/>
              <a:t>E-mail</a:t>
            </a:r>
            <a:r>
              <a:rPr lang="en-US" dirty="0" smtClean="0"/>
              <a:t>: </a:t>
            </a:r>
            <a:r>
              <a:rPr lang="en-US" u="sng" dirty="0" err="1" smtClean="0">
                <a:hlinkClick r:id="rId9"/>
              </a:rPr>
              <a:t>nikiforov</a:t>
            </a:r>
            <a:r>
              <a:rPr lang="ru-RU" u="sng" dirty="0" smtClean="0">
                <a:hlinkClick r:id="rId9"/>
              </a:rPr>
              <a:t>@</a:t>
            </a:r>
            <a:r>
              <a:rPr lang="en-US" u="sng" dirty="0" err="1" smtClean="0">
                <a:hlinkClick r:id="rId9"/>
              </a:rPr>
              <a:t>lankey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err="1" smtClean="0">
                <a:hlinkClick r:id="rId9"/>
              </a:rPr>
              <a:t>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46" y="2091072"/>
            <a:ext cx="3244396" cy="17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5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437"/>
    </mc:Choice>
    <mc:Fallback>
      <p:transition advClick="0" advTm="64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268760"/>
            <a:ext cx="655272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Что такое объединённые коммуникации?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325853"/>
            <a:ext cx="720080" cy="745173"/>
          </a:xfrm>
          <a:prstGeom prst="rect">
            <a:avLst/>
          </a:prstGeom>
        </p:spPr>
      </p:pic>
      <p:pic>
        <p:nvPicPr>
          <p:cNvPr id="2050" name="Picture 2" descr="http://www.whitestore.ru/images/tovary/Panasonic/Panasonic_KX-TS2350_RUJ_1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00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976" y="3250013"/>
            <a:ext cx="108012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aykblog.ru/foto/programs/Skyp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903" y="2325853"/>
            <a:ext cx="720079" cy="7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veryicon.com/icon/256/Application/3D%20Cartoon%20Icons%20Pack%20III/Google%20Tal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944" y="2276356"/>
            <a:ext cx="809016" cy="8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авая фигурная скобка 21"/>
          <p:cNvSpPr/>
          <p:nvPr/>
        </p:nvSpPr>
        <p:spPr>
          <a:xfrm>
            <a:off x="4644008" y="1998803"/>
            <a:ext cx="684076" cy="360346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6" descr="http://www.americantechnologysystems.com/images/partner-logo-polyc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821" y="4439789"/>
            <a:ext cx="1132136" cy="10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t3.gstatic.com/images?q=tbn:ANd9GcQtB8TKiLzwpiBaOjNDko2hGxv16apZ0oBoXmy_L-5Py-BPK_BQJpfffRP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410" y="4389513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communication4all.co.uk/Still%20Images/email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331022"/>
            <a:ext cx="936104" cy="8190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82" r="100000">
                        <a14:foregroundMark x1="29859" y1="3419" x2="87042" y2="3419"/>
                        <a14:foregroundMark x1="90986" y1="5812" x2="68169" y2="91282"/>
                        <a14:foregroundMark x1="31831" y1="2393" x2="80845" y2="513"/>
                        <a14:foregroundMark x1="26479" y1="4957" x2="17465" y2="27350"/>
                        <a14:foregroundMark x1="17183" y1="28889" x2="3099" y2="76752"/>
                        <a14:foregroundMark x1="22535" y1="71795" x2="36056" y2="90940"/>
                        <a14:foregroundMark x1="77183" y1="71966" x2="91831" y2="15556"/>
                        <a14:backgroundMark x1="40000" y1="342" x2="45915" y2="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134" y="3262961"/>
            <a:ext cx="588792" cy="970262"/>
          </a:xfrm>
          <a:prstGeom prst="rect">
            <a:avLst/>
          </a:prstGeom>
        </p:spPr>
      </p:pic>
      <p:pic>
        <p:nvPicPr>
          <p:cNvPr id="2062" name="Picture 14" descr="http://4.bp.blogspot.com/-Ooiili0om_w/UWUugl69SwI/AAAAAAAAJbY/1wYuNglD_SQ/s1600/lyn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132" y="2636912"/>
            <a:ext cx="2215922" cy="22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7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683" y="1207485"/>
            <a:ext cx="58326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Недостатки классической телефонии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7683" y="1849589"/>
            <a:ext cx="53645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Отсутствие единой адресной книги и списка контактов.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Отсутствие информации о присутствии и доступности абонента.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Отсутствие информации о пропущенных звонках.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Ограниченный набор устройств.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Отсутствие мобильности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Сложность управления.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Сложность масштабирования.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Небезопасность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19859"/>
              </p:ext>
            </p:extLst>
          </p:nvPr>
        </p:nvGraphicFramePr>
        <p:xfrm>
          <a:off x="287333" y="2040732"/>
          <a:ext cx="1333399" cy="225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Image" r:id="rId3" imgW="1879200" imgH="3174480" progId="Photoshop.Image.13">
                  <p:embed/>
                </p:oleObj>
              </mc:Choice>
              <mc:Fallback>
                <p:oleObj name="Image" r:id="rId3" imgW="1879200" imgH="3174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3" y="2040732"/>
                        <a:ext cx="1333399" cy="2252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http://www.whitestore.ru/images/tovary/Panasonic/Panasonic_KX-TS2350_RUJ_1_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00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8" y="4437112"/>
            <a:ext cx="16417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www.solyar.ru/upload/medialibrary/49e/49e62eddef4fe3bd7ad64056238f34a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230" y="2039823"/>
            <a:ext cx="1752871" cy="20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2414"/>
              </p:ext>
            </p:extLst>
          </p:nvPr>
        </p:nvGraphicFramePr>
        <p:xfrm>
          <a:off x="7306908" y="4248907"/>
          <a:ext cx="1645193" cy="138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Image" r:id="rId8" imgW="3631680" imgH="3060000" progId="Photoshop.Image.13">
                  <p:embed/>
                </p:oleObj>
              </mc:Choice>
              <mc:Fallback>
                <p:oleObj name="Image" r:id="rId8" imgW="3631680" imgH="3060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06908" y="4248907"/>
                        <a:ext cx="1645193" cy="1386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5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7683" y="1207485"/>
            <a:ext cx="58326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Преимущества </a:t>
            </a:r>
            <a:r>
              <a:rPr lang="en-US" sz="2800" dirty="0" smtClean="0"/>
              <a:t>Microsoft Lync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64807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Все средства коммуникаций в едином интерфейсе</a:t>
            </a:r>
            <a:r>
              <a:rPr lang="en-US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IM, Voice, Video, IP-telephone, Web-conference, Desktop Sharing.</a:t>
            </a:r>
            <a:endParaRPr lang="ru-RU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Единая корпоративная адресная книга </a:t>
            </a:r>
            <a:r>
              <a:rPr lang="en-US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Active Directory </a:t>
            </a: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и личные контакты </a:t>
            </a:r>
            <a:r>
              <a:rPr lang="en-US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Outlook</a:t>
            </a: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с информацией о присутствии абонентов.</a:t>
            </a:r>
            <a:endParaRPr lang="ru-RU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Информация о пропущенных звонках и голосовая почта.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Доступ из любой точки мира и с любого устройства: 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IP-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телефон, ПК, Ноутбук, Планшет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или Смарт-фон (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iPhone/iPad, Android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Windows Phone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RT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en-US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16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Полная </a:t>
            </a: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мобильность, как абонента, так всего и офиса компании (в случае облачного сервиса).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Простота </a:t>
            </a:r>
            <a:r>
              <a:rPr lang="ru-RU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управления. Практически неограниченная масштабируемость. Безопасность.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69" y="1779178"/>
            <a:ext cx="1209663" cy="8282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83" y="2570268"/>
            <a:ext cx="1361991" cy="837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41" y="3799824"/>
            <a:ext cx="403221" cy="632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41" y="3692949"/>
            <a:ext cx="645154" cy="8460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252" y="4761518"/>
            <a:ext cx="1577043" cy="1104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354" y="1845975"/>
            <a:ext cx="976691" cy="6946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001" y="2735976"/>
            <a:ext cx="994612" cy="6679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3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7683" y="1207485"/>
            <a:ext cx="60126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Клиент </a:t>
            </a:r>
            <a:r>
              <a:rPr lang="en-US" sz="2800" dirty="0" smtClean="0"/>
              <a:t>Lync </a:t>
            </a:r>
            <a:r>
              <a:rPr lang="ru-RU" sz="2800" dirty="0" smtClean="0"/>
              <a:t>2013 для рабочего стола</a:t>
            </a:r>
            <a:endParaRPr lang="ru-RU" sz="28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2446" y="1916832"/>
            <a:ext cx="2446903" cy="3601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98" y="1916832"/>
            <a:ext cx="2048211" cy="426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031" y="1916832"/>
            <a:ext cx="2094481" cy="425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828" y="2318442"/>
            <a:ext cx="1660525" cy="19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362" y="2318442"/>
            <a:ext cx="2651760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1634" y="4509120"/>
            <a:ext cx="303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Определяется номер звонящего, его ФИО и фотография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30717" y="4509120"/>
            <a:ext cx="3032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Звонок может быть переведён на любой из ваших телефонов, или отправлен на голосовую почту.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27683" y="1207485"/>
            <a:ext cx="60126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Клиент </a:t>
            </a:r>
            <a:r>
              <a:rPr lang="en-US" sz="2800" dirty="0" smtClean="0"/>
              <a:t>Lync </a:t>
            </a:r>
            <a:r>
              <a:rPr lang="ru-RU" sz="2800" dirty="0" smtClean="0"/>
              <a:t>2013 для рабочего стола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137" y="5586273"/>
            <a:ext cx="640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Видеоконференция из 3-х участников. Все видят друг друга.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27683" y="1207485"/>
            <a:ext cx="60126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Клиент </a:t>
            </a:r>
            <a:r>
              <a:rPr lang="en-US" sz="2800" dirty="0" smtClean="0"/>
              <a:t>Lync </a:t>
            </a:r>
            <a:r>
              <a:rPr lang="ru-RU" sz="2800" dirty="0" smtClean="0"/>
              <a:t>2013 для рабочего стола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31" y="1825880"/>
            <a:ext cx="6821761" cy="3835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147762"/>
            <a:ext cx="67327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Совместимое оборудование для </a:t>
            </a:r>
            <a:r>
              <a:rPr lang="en-US" sz="2800" dirty="0" smtClean="0"/>
              <a:t>Lync 2013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3811" y="1717675"/>
            <a:ext cx="44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Гарнитуры</a:t>
            </a:r>
            <a:r>
              <a:rPr lang="en-US" b="1" dirty="0" smtClean="0"/>
              <a:t>, </a:t>
            </a:r>
            <a:r>
              <a:rPr lang="ru-RU" b="1" dirty="0" smtClean="0"/>
              <a:t>камеры</a:t>
            </a:r>
            <a:r>
              <a:rPr lang="en-US" b="1" dirty="0" smtClean="0"/>
              <a:t>,</a:t>
            </a:r>
            <a:r>
              <a:rPr lang="ru-RU" b="1" dirty="0" smtClean="0"/>
              <a:t> спикерфоны для ПК</a:t>
            </a:r>
            <a:r>
              <a:rPr lang="en-US" b="1" dirty="0" smtClean="0"/>
              <a:t>.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2911" y="2012002"/>
            <a:ext cx="1418969" cy="1777038"/>
          </a:xfrm>
          <a:prstGeom prst="rect">
            <a:avLst/>
          </a:prstGeom>
        </p:spPr>
      </p:pic>
      <p:pic>
        <p:nvPicPr>
          <p:cNvPr id="18" name="Рисунок 17" descr="Гарнитура для внедрения Microsoft Lyn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820" y="208478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Picture 5" descr="http://www.320-8080.ru/pic/goods/188132/microsoft_lifechat_lx_4000_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48" y="2072204"/>
            <a:ext cx="1301578" cy="1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Гарнитура для внедрения Microsoft Lyn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44" y="1931809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Гарнитура для внедрения Microsoft Lyn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484" y="1902341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USB-телефон для внедрения Microsoft Lync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99" y="4365104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USB-телефон для внедрения Microsoft Lyn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955" y="4365104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USB-спикерфон для внедрения Microsoft Lync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790" y="4365104"/>
            <a:ext cx="158369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Web-камера для внедрения Microsoft Lync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252" y="4365104"/>
            <a:ext cx="1299845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11"/>
          <a:stretch>
            <a:fillRect/>
          </a:stretch>
        </p:blipFill>
        <p:spPr>
          <a:xfrm>
            <a:off x="7372432" y="4275569"/>
            <a:ext cx="951865" cy="13893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1571" y="3645524"/>
            <a:ext cx="17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Microsoft</a:t>
            </a:r>
          </a:p>
          <a:p>
            <a:pPr algn="ctr"/>
            <a:r>
              <a:rPr lang="en-US" dirty="0" smtClean="0"/>
              <a:t>LifeChat LX-4000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04526" y="3616841"/>
            <a:ext cx="17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Microsoft</a:t>
            </a:r>
          </a:p>
          <a:p>
            <a:pPr algn="ctr"/>
            <a:r>
              <a:rPr lang="en-US" dirty="0" smtClean="0"/>
              <a:t>LifeChat LX-6000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751185" y="3836310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Jabra </a:t>
            </a:r>
            <a:r>
              <a:rPr lang="ru-RU" dirty="0" smtClean="0"/>
              <a:t>BIZ </a:t>
            </a:r>
            <a:r>
              <a:rPr lang="ru-RU" dirty="0"/>
              <a:t>2400 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44955" y="3797053"/>
            <a:ext cx="21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/>
              <a:t>Jabra</a:t>
            </a:r>
            <a:r>
              <a:rPr lang="ru-RU" dirty="0"/>
              <a:t> PRO </a:t>
            </a:r>
            <a:r>
              <a:rPr lang="ru-RU" dirty="0" smtClean="0"/>
              <a:t>9450</a:t>
            </a:r>
            <a:r>
              <a:rPr lang="en-US" dirty="0" smtClean="0"/>
              <a:t> DECT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18473" y="3789040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/>
              <a:t>Jabra</a:t>
            </a:r>
            <a:r>
              <a:rPr lang="ru-RU" dirty="0"/>
              <a:t> </a:t>
            </a:r>
            <a:r>
              <a:rPr lang="ru-RU" dirty="0" err="1"/>
              <a:t>Supreme</a:t>
            </a:r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1773" y="599687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Plantronics</a:t>
            </a:r>
          </a:p>
          <a:p>
            <a:pPr algn="ctr"/>
            <a:r>
              <a:rPr lang="ru-RU" dirty="0" err="1" smtClean="0"/>
              <a:t>Calisto</a:t>
            </a:r>
            <a:r>
              <a:rPr lang="ru-RU" dirty="0" smtClean="0"/>
              <a:t> </a:t>
            </a:r>
            <a:r>
              <a:rPr lang="ru-RU" dirty="0"/>
              <a:t>P240M</a:t>
            </a:r>
            <a:endParaRPr lang="en-US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1722537" y="5858370"/>
            <a:ext cx="16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Polycom CX-300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70292" y="5764128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Jabra Speak 410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23989" y="5535204"/>
            <a:ext cx="1587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Microsoft</a:t>
            </a:r>
          </a:p>
          <a:p>
            <a:pPr algn="ctr"/>
            <a:r>
              <a:rPr lang="ru-RU" dirty="0" err="1"/>
              <a:t>LifeCam</a:t>
            </a:r>
            <a:r>
              <a:rPr lang="ru-RU" dirty="0"/>
              <a:t> </a:t>
            </a:r>
            <a:r>
              <a:rPr lang="ru-RU" dirty="0" err="1"/>
              <a:t>Studio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039967" y="5540636"/>
            <a:ext cx="18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LifeCam</a:t>
            </a:r>
            <a:r>
              <a:rPr lang="ru-RU" dirty="0" smtClean="0"/>
              <a:t> </a:t>
            </a:r>
            <a:r>
              <a:rPr lang="ru-RU" dirty="0"/>
              <a:t>HD-3000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71304" y="65642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3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147762"/>
            <a:ext cx="67327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Совместимое оборудование для </a:t>
            </a:r>
            <a:r>
              <a:rPr lang="en-US" sz="2800" dirty="0" smtClean="0"/>
              <a:t>Lync 2013</a:t>
            </a:r>
            <a:endParaRPr lang="ru-RU" sz="2800" dirty="0"/>
          </a:p>
        </p:txBody>
      </p:sp>
      <p:pic>
        <p:nvPicPr>
          <p:cNvPr id="9224" name="Picture 8" descr="http://www.getprice.com.au/images/uploadimg/2971/SNOM-7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76" y="2039229"/>
            <a:ext cx="1724191" cy="19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synsip.eu/uploads/images/snom720_anthgrey_high_right_Idle_WE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2480" y="2087007"/>
            <a:ext cx="1682839" cy="19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costcentral.com/product-images-new/snom-technology-279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5524" y="2010885"/>
            <a:ext cx="1488517" cy="19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h17007.www1.hp.com/inc/networking/products/unified-communications/HP_4120_IP_Phone/images/image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5069" y="4316815"/>
            <a:ext cx="230486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www.getprice.com.au/images/uploadimg/BimgPolycom%20CX60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39" y="4368269"/>
            <a:ext cx="2708680" cy="13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40479" y="3902143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Snom</a:t>
            </a:r>
            <a:r>
              <a:rPr lang="en-US" dirty="0" smtClean="0"/>
              <a:t> 710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68943" y="390214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Snom</a:t>
            </a:r>
            <a:r>
              <a:rPr lang="en-US" dirty="0" smtClean="0"/>
              <a:t> 720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97407" y="391937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Snom</a:t>
            </a:r>
            <a:r>
              <a:rPr lang="en-US" dirty="0" smtClean="0"/>
              <a:t> 760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35212" y="5755611"/>
            <a:ext cx="15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Polycom cx600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97722" y="579815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 4120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208567" y="5613490"/>
            <a:ext cx="16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Polycom cx3000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33812" y="1717675"/>
            <a:ext cx="348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IP-</a:t>
            </a:r>
            <a:r>
              <a:rPr lang="ru-RU" b="1" dirty="0" smtClean="0"/>
              <a:t>телефоны</a:t>
            </a:r>
            <a:r>
              <a:rPr lang="en-US" b="1" dirty="0" smtClean="0"/>
              <a:t>. </a:t>
            </a:r>
            <a:r>
              <a:rPr lang="en-US" dirty="0" smtClean="0"/>
              <a:t>(</a:t>
            </a:r>
            <a:r>
              <a:rPr lang="ru-RU" dirty="0" smtClean="0"/>
              <a:t>Работают без ПК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9242" name="Picture 26" descr="http://www.ipchitchat.co.uk/components/com_virtuemart/shop_image/product/Polycom_CX3000_M_4d35874f4bdb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832" y="4423565"/>
            <a:ext cx="1756552" cy="12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418904" y="6411808"/>
            <a:ext cx="72008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7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860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Тема Office</vt:lpstr>
      <vt:lpstr>Image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Нестерова Виктория</dc:creator>
  <cp:lastModifiedBy>Сергей Ерин</cp:lastModifiedBy>
  <cp:revision>219</cp:revision>
  <dcterms:created xsi:type="dcterms:W3CDTF">2012-05-24T07:18:17Z</dcterms:created>
  <dcterms:modified xsi:type="dcterms:W3CDTF">2013-05-27T19:06:14Z</dcterms:modified>
</cp:coreProperties>
</file>