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14.xml" ContentType="application/vnd.openxmlformats-officedocument.theme+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diagrams/layout1.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notesSlides/notesSlide8.xml" ContentType="application/vnd.openxmlformats-officedocument.presentationml.notesSlide+xml"/>
  <Override PartName="/ppt/charts/chart4.xml" ContentType="application/vnd.openxmlformats-officedocument.drawingml.chart+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theme/theme3.xml" ContentType="application/vnd.openxmlformats-officedocument.them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commentAuthors.xml" ContentType="application/vnd.openxmlformats-officedocument.presentationml.commentAuthors+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85" r:id="rId1"/>
    <p:sldMasterId id="2147483846" r:id="rId2"/>
    <p:sldMasterId id="2147483808" r:id="rId3"/>
    <p:sldMasterId id="2147483811" r:id="rId4"/>
    <p:sldMasterId id="2147483833" r:id="rId5"/>
    <p:sldMasterId id="2147483841" r:id="rId6"/>
    <p:sldMasterId id="2147483852" r:id="rId7"/>
    <p:sldMasterId id="2147483859" r:id="rId8"/>
    <p:sldMasterId id="2147483866" r:id="rId9"/>
    <p:sldMasterId id="2147483873" r:id="rId10"/>
    <p:sldMasterId id="2147483881" r:id="rId11"/>
    <p:sldMasterId id="2147483896" r:id="rId12"/>
    <p:sldMasterId id="2147483899" r:id="rId13"/>
    <p:sldMasterId id="2147483904" r:id="rId14"/>
    <p:sldMasterId id="2147483909" r:id="rId15"/>
  </p:sldMasterIdLst>
  <p:notesMasterIdLst>
    <p:notesMasterId r:id="rId52"/>
  </p:notesMasterIdLst>
  <p:handoutMasterIdLst>
    <p:handoutMasterId r:id="rId53"/>
  </p:handoutMasterIdLst>
  <p:sldIdLst>
    <p:sldId id="262" r:id="rId16"/>
    <p:sldId id="515" r:id="rId17"/>
    <p:sldId id="530" r:id="rId18"/>
    <p:sldId id="529" r:id="rId19"/>
    <p:sldId id="561" r:id="rId20"/>
    <p:sldId id="562" r:id="rId21"/>
    <p:sldId id="538" r:id="rId22"/>
    <p:sldId id="534" r:id="rId23"/>
    <p:sldId id="527" r:id="rId24"/>
    <p:sldId id="522" r:id="rId25"/>
    <p:sldId id="539" r:id="rId26"/>
    <p:sldId id="526" r:id="rId27"/>
    <p:sldId id="512" r:id="rId28"/>
    <p:sldId id="473" r:id="rId29"/>
    <p:sldId id="581" r:id="rId30"/>
    <p:sldId id="582" r:id="rId31"/>
    <p:sldId id="583" r:id="rId32"/>
    <p:sldId id="584" r:id="rId33"/>
    <p:sldId id="585" r:id="rId34"/>
    <p:sldId id="461" r:id="rId35"/>
    <p:sldId id="578" r:id="rId36"/>
    <p:sldId id="579" r:id="rId37"/>
    <p:sldId id="580" r:id="rId38"/>
    <p:sldId id="498" r:id="rId39"/>
    <p:sldId id="587" r:id="rId40"/>
    <p:sldId id="586" r:id="rId41"/>
    <p:sldId id="567" r:id="rId42"/>
    <p:sldId id="568" r:id="rId43"/>
    <p:sldId id="511" r:id="rId44"/>
    <p:sldId id="536" r:id="rId45"/>
    <p:sldId id="569" r:id="rId46"/>
    <p:sldId id="573" r:id="rId47"/>
    <p:sldId id="576" r:id="rId48"/>
    <p:sldId id="577" r:id="rId49"/>
    <p:sldId id="469" r:id="rId50"/>
    <p:sldId id="406" r:id="rId51"/>
  </p:sldIdLst>
  <p:sldSz cx="9144000" cy="5143500" type="screen16x9"/>
  <p:notesSz cx="6797675" cy="9926638"/>
  <p:custDataLst>
    <p:tags r:id="rId54"/>
  </p:custDataLst>
  <p:defaultTex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80022461" initials="l" lastIdx="11" clrIdx="0"/>
  <p:cmAuthor id="1" name="Xieliangjian" initials="X" lastIdx="0" clrIdx="1"/>
  <p:cmAuthor id="2" name="M00729301" initials="M"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2F2F2"/>
    <a:srgbClr val="FF0066"/>
    <a:srgbClr val="BC0000"/>
    <a:srgbClr val="CC9900"/>
    <a:srgbClr val="FFFFCC"/>
    <a:srgbClr val="CC0000"/>
    <a:srgbClr val="CC3300"/>
    <a:srgbClr val="FFD175"/>
    <a:srgbClr val="F9F9F9"/>
    <a:srgbClr val="CC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43" autoAdjust="0"/>
    <p:restoredTop sz="74212" autoAdjust="0"/>
  </p:normalViewPr>
  <p:slideViewPr>
    <p:cSldViewPr snapToGrid="0" showGuides="1">
      <p:cViewPr>
        <p:scale>
          <a:sx n="100" d="100"/>
          <a:sy n="100" d="100"/>
        </p:scale>
        <p:origin x="-552" y="-72"/>
      </p:cViewPr>
      <p:guideLst>
        <p:guide orient="horz" pos="1009"/>
        <p:guide orient="horz" pos="761"/>
        <p:guide orient="horz" pos="472"/>
        <p:guide pos="2774"/>
        <p:guide pos="294"/>
        <p:guide pos="30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6" d="100"/>
          <a:sy n="56" d="100"/>
        </p:scale>
        <p:origin x="-2454" y="-90"/>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H:\&#23459;&#20256;&#21475;&#24452;\&#32593;&#32476;&#23459;&#20256;&#21475;&#24452;\&#32593;&#32476;&#23459;&#20256;&#21475;&#24452;&#20316;&#22270;(&#21333;&#23395;&#24230;&#65289;Q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icrosoft%20Office%20PowerPoint%20&#20013;&#30340;&#22270;&#34920;"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99%20&#26700;&#38754;&#24120;&#29992;\01%20&#37096;&#38376;&#24037;&#20316;\01%20&#21697;&#29260;\02%20&#20998;&#26512;&#24072;&#25512;&#36865;\Ovum\&#21407;&#22987;&#25253;&#21578;\12q1\Optical%20network.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26"/>
  <c:chart>
    <c:autoTitleDeleted val="1"/>
    <c:plotArea>
      <c:layout/>
      <c:doughnutChart>
        <c:varyColors val="1"/>
        <c:ser>
          <c:idx val="0"/>
          <c:order val="0"/>
          <c:tx>
            <c:strRef>
              <c:f>Sheet1!$B$1</c:f>
              <c:strCache>
                <c:ptCount val="1"/>
                <c:pt idx="0">
                  <c:v>销售额</c:v>
                </c:pt>
              </c:strCache>
            </c:strRef>
          </c:tx>
          <c:explosion val="5"/>
          <c:dLbls>
            <c:delete val="1"/>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35</c:v>
                </c:pt>
                <c:pt idx="1">
                  <c:v>65</c:v>
                </c:pt>
              </c:numCache>
            </c:numRef>
          </c:val>
        </c:ser>
        <c:dLbls>
          <c:showCatName val="1"/>
        </c:dLbls>
        <c:firstSliceAng val="0"/>
        <c:holeSize val="50"/>
      </c:doughnutChart>
    </c:plotArea>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style val="26"/>
  <c:chart>
    <c:plotArea>
      <c:layout>
        <c:manualLayout>
          <c:layoutTarget val="inner"/>
          <c:xMode val="edge"/>
          <c:yMode val="edge"/>
          <c:x val="0.19747223686273138"/>
          <c:y val="2.3532130886380582E-2"/>
          <c:w val="0.51771053919030396"/>
          <c:h val="0.82363059636720004"/>
        </c:manualLayout>
      </c:layout>
      <c:doughnutChart>
        <c:varyColors val="1"/>
        <c:ser>
          <c:idx val="0"/>
          <c:order val="0"/>
          <c:explosion val="25"/>
          <c:dPt>
            <c:idx val="0"/>
            <c:explosion val="0"/>
          </c:dPt>
          <c:dPt>
            <c:idx val="1"/>
            <c:explosion val="8"/>
          </c:dPt>
          <c:cat>
            <c:strRef>
              <c:f>GPON!$A$8:$A$9</c:f>
              <c:strCache>
                <c:ptCount val="2"/>
                <c:pt idx="0">
                  <c:v>Huawei</c:v>
                </c:pt>
                <c:pt idx="1">
                  <c:v>Other</c:v>
                </c:pt>
              </c:strCache>
            </c:strRef>
          </c:cat>
          <c:val>
            <c:numRef>
              <c:f>GPON!$B$8:$B$9</c:f>
              <c:numCache>
                <c:formatCode>0%</c:formatCode>
                <c:ptCount val="2"/>
                <c:pt idx="0">
                  <c:v>0.44147875862175401</c:v>
                </c:pt>
                <c:pt idx="1">
                  <c:v>0.55852124137824599</c:v>
                </c:pt>
              </c:numCache>
            </c:numRef>
          </c:val>
        </c:ser>
        <c:firstSliceAng val="0"/>
        <c:holeSize val="50"/>
      </c:doughnutChart>
    </c:plotArea>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style val="26"/>
  <c:chart>
    <c:plotArea>
      <c:layout>
        <c:manualLayout>
          <c:layoutTarget val="inner"/>
          <c:xMode val="edge"/>
          <c:yMode val="edge"/>
          <c:x val="5.6263589759867937E-3"/>
          <c:y val="0.16708669796923148"/>
          <c:w val="0.71999407473243715"/>
          <c:h val="0.79578292470427259"/>
        </c:manualLayout>
      </c:layout>
      <c:doughnutChart>
        <c:varyColors val="1"/>
        <c:ser>
          <c:idx val="0"/>
          <c:order val="0"/>
          <c:explosion val="5"/>
          <c:cat>
            <c:strRef>
              <c:f>'[Microsoft Office PowerPoint 中的图表]Sheet1'!$B$13:$B$14</c:f>
              <c:strCache>
                <c:ptCount val="2"/>
                <c:pt idx="0">
                  <c:v>Huawei </c:v>
                </c:pt>
                <c:pt idx="1">
                  <c:v>Others </c:v>
                </c:pt>
              </c:strCache>
            </c:strRef>
          </c:cat>
          <c:val>
            <c:numRef>
              <c:f>'[Microsoft Office PowerPoint 中的图表]Sheet1'!$C$13:$C$14</c:f>
              <c:numCache>
                <c:formatCode>0.00%</c:formatCode>
                <c:ptCount val="2"/>
                <c:pt idx="0">
                  <c:v>0.23300000000000001</c:v>
                </c:pt>
                <c:pt idx="1">
                  <c:v>0.76700000000001023</c:v>
                </c:pt>
              </c:numCache>
            </c:numRef>
          </c:val>
        </c:ser>
        <c:firstSliceAng val="0"/>
        <c:holeSize val="50"/>
      </c:doughnutChart>
    </c:plotArea>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0612077294686127"/>
          <c:y val="0.12912916666666666"/>
          <c:w val="0.80507952069716771"/>
          <c:h val="0.78928451178451176"/>
        </c:manualLayout>
      </c:layout>
      <c:barChart>
        <c:barDir val="bar"/>
        <c:grouping val="clustered"/>
        <c:ser>
          <c:idx val="0"/>
          <c:order val="0"/>
          <c:spPr>
            <a:solidFill>
              <a:schemeClr val="accent2">
                <a:lumMod val="50000"/>
              </a:schemeClr>
            </a:solidFill>
            <a:ln w="12700">
              <a:solidFill>
                <a:schemeClr val="tx2">
                  <a:lumMod val="50000"/>
                </a:schemeClr>
              </a:solidFill>
              <a:prstDash val="solid"/>
            </a:ln>
          </c:spPr>
          <c:dLbls>
            <c:dLbl>
              <c:idx val="6"/>
              <c:layout>
                <c:manualLayout>
                  <c:x val="0"/>
                  <c:y val="1.76445672703033E-2"/>
                </c:manualLayout>
              </c:layout>
              <c:dLblPos val="outEnd"/>
              <c:showCatName val="1"/>
            </c:dLbl>
            <c:spPr>
              <a:noFill/>
              <a:ln w="25400">
                <a:noFill/>
              </a:ln>
            </c:spPr>
            <c:txPr>
              <a:bodyPr/>
              <a:lstStyle/>
              <a:p>
                <a:pPr>
                  <a:defRPr sz="600" b="0" i="1">
                    <a:solidFill>
                      <a:schemeClr val="tx1">
                        <a:lumMod val="95000"/>
                        <a:lumOff val="5000"/>
                      </a:schemeClr>
                    </a:solidFill>
                  </a:defRPr>
                </a:pPr>
                <a:endParaRPr lang="ru-RU"/>
              </a:p>
            </c:txPr>
            <c:dLblPos val="outEnd"/>
            <c:showCatName val="1"/>
          </c:dLbls>
          <c:cat>
            <c:strRef>
              <c:f>'Global report data'!$K$227:$K$233</c:f>
              <c:strCache>
                <c:ptCount val="7"/>
                <c:pt idx="0">
                  <c:v>Huawei</c:v>
                </c:pt>
                <c:pt idx="1">
                  <c:v>Cisco</c:v>
                </c:pt>
                <c:pt idx="2">
                  <c:v>Infinera</c:v>
                </c:pt>
                <c:pt idx="3">
                  <c:v>Fujitsu</c:v>
                </c:pt>
                <c:pt idx="4">
                  <c:v>Ciena</c:v>
                </c:pt>
                <c:pt idx="5">
                  <c:v>ZTE</c:v>
                </c:pt>
                <c:pt idx="6">
                  <c:v>Alcatel-Lucent</c:v>
                </c:pt>
              </c:strCache>
            </c:strRef>
          </c:cat>
          <c:val>
            <c:numRef>
              <c:f>'Global report data'!$L$227:$L$233</c:f>
              <c:numCache>
                <c:formatCode>0.000%</c:formatCode>
                <c:ptCount val="7"/>
                <c:pt idx="0" formatCode="0.0000%">
                  <c:v>4.2018443393377104E-3</c:v>
                </c:pt>
                <c:pt idx="1">
                  <c:v>2.2988293215686082E-3</c:v>
                </c:pt>
                <c:pt idx="2">
                  <c:v>1.5316078245745472E-3</c:v>
                </c:pt>
                <c:pt idx="3">
                  <c:v>-1.4146262692005807E-3</c:v>
                </c:pt>
                <c:pt idx="4" formatCode="0.0000%">
                  <c:v>-2.1170086743857314E-3</c:v>
                </c:pt>
                <c:pt idx="5">
                  <c:v>-2.1670555779493448E-3</c:v>
                </c:pt>
                <c:pt idx="6">
                  <c:v>-2.9907955608643659E-3</c:v>
                </c:pt>
              </c:numCache>
            </c:numRef>
          </c:val>
        </c:ser>
        <c:gapWidth val="88"/>
        <c:overlap val="-8"/>
        <c:axId val="76210944"/>
        <c:axId val="76212480"/>
      </c:barChart>
      <c:catAx>
        <c:axId val="76210944"/>
        <c:scaling>
          <c:orientation val="maxMin"/>
        </c:scaling>
        <c:axPos val="l"/>
        <c:tickLblPos val="none"/>
        <c:spPr>
          <a:ln w="9525" cap="sq">
            <a:solidFill>
              <a:schemeClr val="accent5">
                <a:lumMod val="10000"/>
              </a:schemeClr>
            </a:solidFill>
            <a:prstDash val="solid"/>
          </a:ln>
        </c:spPr>
        <c:crossAx val="76212480"/>
        <c:crosses val="autoZero"/>
        <c:auto val="1"/>
        <c:lblAlgn val="ctr"/>
        <c:lblOffset val="100"/>
        <c:tickLblSkip val="1"/>
        <c:tickMarkSkip val="1"/>
      </c:catAx>
      <c:valAx>
        <c:axId val="76212480"/>
        <c:scaling>
          <c:orientation val="minMax"/>
        </c:scaling>
        <c:axPos val="t"/>
        <c:numFmt formatCode="0.0%" sourceLinked="0"/>
        <c:tickLblPos val="nextTo"/>
        <c:spPr>
          <a:noFill/>
          <a:ln w="3175">
            <a:solidFill>
              <a:schemeClr val="accent5">
                <a:lumMod val="10000"/>
              </a:schemeClr>
            </a:solidFill>
            <a:prstDash val="solid"/>
          </a:ln>
        </c:spPr>
        <c:txPr>
          <a:bodyPr rot="0" vert="horz"/>
          <a:lstStyle/>
          <a:p>
            <a:pPr>
              <a:defRPr sz="600" b="1">
                <a:solidFill>
                  <a:schemeClr val="tx1">
                    <a:lumMod val="95000"/>
                    <a:lumOff val="5000"/>
                  </a:schemeClr>
                </a:solidFill>
              </a:defRPr>
            </a:pPr>
            <a:endParaRPr lang="ru-RU"/>
          </a:p>
        </c:txPr>
        <c:crossAx val="76210944"/>
        <c:crosses val="autoZero"/>
        <c:crossBetween val="between"/>
      </c:valAx>
      <c:spPr>
        <a:noFill/>
        <a:ln w="25400">
          <a:noFill/>
        </a:ln>
      </c:spPr>
    </c:plotArea>
    <c:plotVisOnly val="1"/>
    <c:dispBlanksAs val="gap"/>
  </c:chart>
  <c:spPr>
    <a:solidFill>
      <a:schemeClr val="bg1">
        <a:lumMod val="85000"/>
      </a:schemeClr>
    </a:solidFill>
    <a:ln w="9525">
      <a:noFill/>
    </a:ln>
  </c:spPr>
  <c:txPr>
    <a:bodyPr/>
    <a:lstStyle/>
    <a:p>
      <a:pPr>
        <a:defRPr sz="700" b="0" i="0" u="none" strike="noStrike" baseline="0">
          <a:solidFill>
            <a:srgbClr val="000000"/>
          </a:solidFill>
          <a:latin typeface="Arial"/>
          <a:ea typeface="Arial"/>
          <a:cs typeface="Arial"/>
        </a:defRPr>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55039F-85D3-4685-BAB6-5F28C8AA843A}" type="doc">
      <dgm:prSet loTypeId="urn:microsoft.com/office/officeart/2005/8/layout/hChevron3" loCatId="process" qsTypeId="urn:microsoft.com/office/officeart/2005/8/quickstyle/simple1" qsCatId="simple" csTypeId="urn:microsoft.com/office/officeart/2005/8/colors/accent1_2" csCatId="accent1" phldr="1"/>
      <dgm:spPr/>
    </dgm:pt>
    <dgm:pt modelId="{450D4DB5-2CB3-4017-811C-0A49A9FFAE7F}">
      <dgm:prSet phldrT="[文本]" custT="1"/>
      <dgm:spPr>
        <a:solidFill>
          <a:srgbClr val="C00000"/>
        </a:solidFill>
      </dgm:spPr>
      <dgm:t>
        <a:bodyPr/>
        <a:lstStyle/>
        <a:p>
          <a:pPr algn="ctr"/>
          <a:r>
            <a:rPr lang="en-US" altLang="zh-CN" sz="1200" b="1" dirty="0" smtClean="0">
              <a:latin typeface="Arial"/>
              <a:ea typeface="微软雅黑" pitchFamily="34" charset="-122"/>
            </a:rPr>
            <a:t>Powerful</a:t>
          </a:r>
          <a:endParaRPr lang="zh-CN" altLang="en-US" sz="1200" b="1" dirty="0">
            <a:latin typeface="Arial"/>
            <a:ea typeface="微软雅黑" pitchFamily="34" charset="-122"/>
          </a:endParaRPr>
        </a:p>
      </dgm:t>
    </dgm:pt>
    <dgm:pt modelId="{159095F9-BCCE-4C9D-A4A7-5E56B9679569}" type="parTrans" cxnId="{59CE65AF-2721-4BB8-862A-2F91027486EF}">
      <dgm:prSet/>
      <dgm:spPr/>
      <dgm:t>
        <a:bodyPr/>
        <a:lstStyle/>
        <a:p>
          <a:pPr algn="ctr"/>
          <a:endParaRPr lang="zh-CN" altLang="en-US" sz="1200" b="1">
            <a:latin typeface="微软雅黑" pitchFamily="34" charset="-122"/>
            <a:ea typeface="微软雅黑" pitchFamily="34" charset="-122"/>
          </a:endParaRPr>
        </a:p>
      </dgm:t>
    </dgm:pt>
    <dgm:pt modelId="{BA5C5390-D850-46E7-B3D1-9AF023AFCCD0}" type="sibTrans" cxnId="{59CE65AF-2721-4BB8-862A-2F91027486EF}">
      <dgm:prSet/>
      <dgm:spPr/>
      <dgm:t>
        <a:bodyPr/>
        <a:lstStyle/>
        <a:p>
          <a:pPr algn="ctr"/>
          <a:endParaRPr lang="zh-CN" altLang="en-US" sz="1200" b="1">
            <a:latin typeface="微软雅黑" pitchFamily="34" charset="-122"/>
            <a:ea typeface="微软雅黑" pitchFamily="34" charset="-122"/>
          </a:endParaRPr>
        </a:p>
      </dgm:t>
    </dgm:pt>
    <dgm:pt modelId="{22DAD65C-CF27-420F-A869-207CFC685AE9}">
      <dgm:prSet phldrT="[文本]" custT="1"/>
      <dgm:spPr>
        <a:solidFill>
          <a:schemeClr val="accent1"/>
        </a:solidFill>
      </dgm:spPr>
      <dgm:t>
        <a:bodyPr/>
        <a:lstStyle/>
        <a:p>
          <a:pPr algn="ctr"/>
          <a:r>
            <a:rPr lang="en-US" altLang="zh-CN" sz="1200" b="1" dirty="0" smtClean="0">
              <a:latin typeface="Arial"/>
              <a:ea typeface="微软雅黑" pitchFamily="34" charset="-122"/>
            </a:rPr>
            <a:t>Reliable</a:t>
          </a:r>
          <a:endParaRPr lang="zh-CN" altLang="en-US" sz="1200" b="1" dirty="0">
            <a:latin typeface="Arial"/>
            <a:ea typeface="微软雅黑" pitchFamily="34" charset="-122"/>
          </a:endParaRPr>
        </a:p>
      </dgm:t>
    </dgm:pt>
    <dgm:pt modelId="{B6320ADD-6309-406F-B7A4-2E41907D2002}" type="parTrans" cxnId="{B2A95F93-A919-457E-82D7-A894E6176FD7}">
      <dgm:prSet/>
      <dgm:spPr/>
      <dgm:t>
        <a:bodyPr/>
        <a:lstStyle/>
        <a:p>
          <a:pPr algn="ctr"/>
          <a:endParaRPr lang="zh-CN" altLang="en-US" sz="1200" b="1">
            <a:latin typeface="微软雅黑" pitchFamily="34" charset="-122"/>
            <a:ea typeface="微软雅黑" pitchFamily="34" charset="-122"/>
          </a:endParaRPr>
        </a:p>
      </dgm:t>
    </dgm:pt>
    <dgm:pt modelId="{C9A69324-90C7-4336-8AA3-EBDDE8F9D5C2}" type="sibTrans" cxnId="{B2A95F93-A919-457E-82D7-A894E6176FD7}">
      <dgm:prSet/>
      <dgm:spPr/>
      <dgm:t>
        <a:bodyPr/>
        <a:lstStyle/>
        <a:p>
          <a:pPr algn="ctr"/>
          <a:endParaRPr lang="zh-CN" altLang="en-US" sz="1200" b="1">
            <a:latin typeface="微软雅黑" pitchFamily="34" charset="-122"/>
            <a:ea typeface="微软雅黑" pitchFamily="34" charset="-122"/>
          </a:endParaRPr>
        </a:p>
      </dgm:t>
    </dgm:pt>
    <dgm:pt modelId="{A87C005C-87DB-4AD9-B598-D55A1645BF04}">
      <dgm:prSet custT="1"/>
      <dgm:spPr/>
      <dgm:t>
        <a:bodyPr/>
        <a:lstStyle/>
        <a:p>
          <a:pPr algn="ctr"/>
          <a:r>
            <a:rPr lang="en-US" altLang="zh-CN" sz="1200" b="1" dirty="0" smtClean="0">
              <a:latin typeface="Arial"/>
              <a:ea typeface="微软雅黑" pitchFamily="34" charset="-122"/>
            </a:rPr>
            <a:t>Unified</a:t>
          </a:r>
          <a:endParaRPr lang="zh-CN" altLang="en-US" sz="1200" b="1" dirty="0">
            <a:latin typeface="Arial"/>
            <a:ea typeface="微软雅黑" pitchFamily="34" charset="-122"/>
          </a:endParaRPr>
        </a:p>
      </dgm:t>
    </dgm:pt>
    <dgm:pt modelId="{6700880D-9303-4DEF-A189-AD5161484BB3}" type="parTrans" cxnId="{4FB65656-C4E0-4DC1-A6E2-DE00098EC684}">
      <dgm:prSet/>
      <dgm:spPr/>
      <dgm:t>
        <a:bodyPr/>
        <a:lstStyle/>
        <a:p>
          <a:pPr algn="ctr"/>
          <a:endParaRPr lang="zh-CN" altLang="en-US" sz="1200"/>
        </a:p>
      </dgm:t>
    </dgm:pt>
    <dgm:pt modelId="{9FC4BFC7-BAF4-4FFA-B8FA-69DA8D72C8C0}" type="sibTrans" cxnId="{4FB65656-C4E0-4DC1-A6E2-DE00098EC684}">
      <dgm:prSet/>
      <dgm:spPr/>
      <dgm:t>
        <a:bodyPr/>
        <a:lstStyle/>
        <a:p>
          <a:pPr algn="ctr"/>
          <a:endParaRPr lang="zh-CN" altLang="en-US" sz="1200"/>
        </a:p>
      </dgm:t>
    </dgm:pt>
    <dgm:pt modelId="{6E9C6F77-C7C3-4EF6-87CE-7F834927A033}">
      <dgm:prSet custT="1"/>
      <dgm:spPr/>
      <dgm:t>
        <a:bodyPr/>
        <a:lstStyle/>
        <a:p>
          <a:r>
            <a:rPr lang="en-US" altLang="zh-CN" sz="1200" b="1" dirty="0" smtClean="0">
              <a:latin typeface="Arial"/>
              <a:ea typeface="微软雅黑" pitchFamily="34" charset="-122"/>
            </a:rPr>
            <a:t>Cost-effective</a:t>
          </a:r>
          <a:endParaRPr lang="zh-CN" altLang="en-US" sz="1200" b="1" dirty="0">
            <a:latin typeface="Arial"/>
            <a:ea typeface="微软雅黑" pitchFamily="34" charset="-122"/>
          </a:endParaRPr>
        </a:p>
      </dgm:t>
    </dgm:pt>
    <dgm:pt modelId="{A2C7BD39-8A9F-47D2-A445-1F5352ED710B}" type="parTrans" cxnId="{25259EFA-5101-4FD4-831F-194191CE28A5}">
      <dgm:prSet/>
      <dgm:spPr/>
      <dgm:t>
        <a:bodyPr/>
        <a:lstStyle/>
        <a:p>
          <a:endParaRPr lang="zh-CN" altLang="en-US"/>
        </a:p>
      </dgm:t>
    </dgm:pt>
    <dgm:pt modelId="{0CEA59A5-10CA-4AF5-84D4-F836812EEB8E}" type="sibTrans" cxnId="{25259EFA-5101-4FD4-831F-194191CE28A5}">
      <dgm:prSet/>
      <dgm:spPr/>
      <dgm:t>
        <a:bodyPr/>
        <a:lstStyle/>
        <a:p>
          <a:endParaRPr lang="zh-CN" altLang="en-US"/>
        </a:p>
      </dgm:t>
    </dgm:pt>
    <dgm:pt modelId="{2A867E76-7740-4F56-8678-E2261C5297A0}" type="pres">
      <dgm:prSet presAssocID="{0E55039F-85D3-4685-BAB6-5F28C8AA843A}" presName="Name0" presStyleCnt="0">
        <dgm:presLayoutVars>
          <dgm:dir/>
          <dgm:resizeHandles val="exact"/>
        </dgm:presLayoutVars>
      </dgm:prSet>
      <dgm:spPr/>
    </dgm:pt>
    <dgm:pt modelId="{01046876-667F-49F0-A002-337527218838}" type="pres">
      <dgm:prSet presAssocID="{450D4DB5-2CB3-4017-811C-0A49A9FFAE7F}" presName="parTxOnly" presStyleLbl="node1" presStyleIdx="0" presStyleCnt="4">
        <dgm:presLayoutVars>
          <dgm:bulletEnabled val="1"/>
        </dgm:presLayoutVars>
      </dgm:prSet>
      <dgm:spPr/>
      <dgm:t>
        <a:bodyPr/>
        <a:lstStyle/>
        <a:p>
          <a:endParaRPr lang="zh-CN" altLang="en-US"/>
        </a:p>
      </dgm:t>
    </dgm:pt>
    <dgm:pt modelId="{7FA7563C-CA59-456D-9314-5A5BC62FBA54}" type="pres">
      <dgm:prSet presAssocID="{BA5C5390-D850-46E7-B3D1-9AF023AFCCD0}" presName="parSpace" presStyleCnt="0"/>
      <dgm:spPr/>
    </dgm:pt>
    <dgm:pt modelId="{870439BD-901B-4C44-977B-06FEA5C96A8C}" type="pres">
      <dgm:prSet presAssocID="{22DAD65C-CF27-420F-A869-207CFC685AE9}" presName="parTxOnly" presStyleLbl="node1" presStyleIdx="1" presStyleCnt="4">
        <dgm:presLayoutVars>
          <dgm:bulletEnabled val="1"/>
        </dgm:presLayoutVars>
      </dgm:prSet>
      <dgm:spPr/>
      <dgm:t>
        <a:bodyPr/>
        <a:lstStyle/>
        <a:p>
          <a:endParaRPr lang="zh-CN" altLang="en-US"/>
        </a:p>
      </dgm:t>
    </dgm:pt>
    <dgm:pt modelId="{C8B844EE-EA05-4C55-846F-C10629C51113}" type="pres">
      <dgm:prSet presAssocID="{C9A69324-90C7-4336-8AA3-EBDDE8F9D5C2}" presName="parSpace" presStyleCnt="0"/>
      <dgm:spPr/>
    </dgm:pt>
    <dgm:pt modelId="{B3750C92-5AFE-4E06-979D-9B2CBDB8AAFA}" type="pres">
      <dgm:prSet presAssocID="{6E9C6F77-C7C3-4EF6-87CE-7F834927A033}" presName="parTxOnly" presStyleLbl="node1" presStyleIdx="2" presStyleCnt="4" custScaleX="118655">
        <dgm:presLayoutVars>
          <dgm:bulletEnabled val="1"/>
        </dgm:presLayoutVars>
      </dgm:prSet>
      <dgm:spPr/>
      <dgm:t>
        <a:bodyPr/>
        <a:lstStyle/>
        <a:p>
          <a:endParaRPr lang="zh-CN" altLang="en-US"/>
        </a:p>
      </dgm:t>
    </dgm:pt>
    <dgm:pt modelId="{16AE89DC-8014-4EE6-B710-A284B8C9360A}" type="pres">
      <dgm:prSet presAssocID="{0CEA59A5-10CA-4AF5-84D4-F836812EEB8E}" presName="parSpace" presStyleCnt="0"/>
      <dgm:spPr/>
    </dgm:pt>
    <dgm:pt modelId="{6D32AD83-77CE-481E-B601-1860DD105FA0}" type="pres">
      <dgm:prSet presAssocID="{A87C005C-87DB-4AD9-B598-D55A1645BF04}" presName="parTxOnly" presStyleLbl="node1" presStyleIdx="3" presStyleCnt="4">
        <dgm:presLayoutVars>
          <dgm:bulletEnabled val="1"/>
        </dgm:presLayoutVars>
      </dgm:prSet>
      <dgm:spPr/>
      <dgm:t>
        <a:bodyPr/>
        <a:lstStyle/>
        <a:p>
          <a:endParaRPr lang="zh-CN" altLang="en-US"/>
        </a:p>
      </dgm:t>
    </dgm:pt>
  </dgm:ptLst>
  <dgm:cxnLst>
    <dgm:cxn modelId="{AB05DED7-064B-4D73-8447-DB4C661CE95D}" type="presOf" srcId="{22DAD65C-CF27-420F-A869-207CFC685AE9}" destId="{870439BD-901B-4C44-977B-06FEA5C96A8C}" srcOrd="0" destOrd="0" presId="urn:microsoft.com/office/officeart/2005/8/layout/hChevron3"/>
    <dgm:cxn modelId="{7858C882-DEF1-41C5-91FD-311FE1A5CC2C}" type="presOf" srcId="{450D4DB5-2CB3-4017-811C-0A49A9FFAE7F}" destId="{01046876-667F-49F0-A002-337527218838}" srcOrd="0" destOrd="0" presId="urn:microsoft.com/office/officeart/2005/8/layout/hChevron3"/>
    <dgm:cxn modelId="{25259EFA-5101-4FD4-831F-194191CE28A5}" srcId="{0E55039F-85D3-4685-BAB6-5F28C8AA843A}" destId="{6E9C6F77-C7C3-4EF6-87CE-7F834927A033}" srcOrd="2" destOrd="0" parTransId="{A2C7BD39-8A9F-47D2-A445-1F5352ED710B}" sibTransId="{0CEA59A5-10CA-4AF5-84D4-F836812EEB8E}"/>
    <dgm:cxn modelId="{EC178C67-AE67-4C05-B99C-F75464265956}" type="presOf" srcId="{0E55039F-85D3-4685-BAB6-5F28C8AA843A}" destId="{2A867E76-7740-4F56-8678-E2261C5297A0}" srcOrd="0" destOrd="0" presId="urn:microsoft.com/office/officeart/2005/8/layout/hChevron3"/>
    <dgm:cxn modelId="{B2A95F93-A919-457E-82D7-A894E6176FD7}" srcId="{0E55039F-85D3-4685-BAB6-5F28C8AA843A}" destId="{22DAD65C-CF27-420F-A869-207CFC685AE9}" srcOrd="1" destOrd="0" parTransId="{B6320ADD-6309-406F-B7A4-2E41907D2002}" sibTransId="{C9A69324-90C7-4336-8AA3-EBDDE8F9D5C2}"/>
    <dgm:cxn modelId="{59CE65AF-2721-4BB8-862A-2F91027486EF}" srcId="{0E55039F-85D3-4685-BAB6-5F28C8AA843A}" destId="{450D4DB5-2CB3-4017-811C-0A49A9FFAE7F}" srcOrd="0" destOrd="0" parTransId="{159095F9-BCCE-4C9D-A4A7-5E56B9679569}" sibTransId="{BA5C5390-D850-46E7-B3D1-9AF023AFCCD0}"/>
    <dgm:cxn modelId="{4FB65656-C4E0-4DC1-A6E2-DE00098EC684}" srcId="{0E55039F-85D3-4685-BAB6-5F28C8AA843A}" destId="{A87C005C-87DB-4AD9-B598-D55A1645BF04}" srcOrd="3" destOrd="0" parTransId="{6700880D-9303-4DEF-A189-AD5161484BB3}" sibTransId="{9FC4BFC7-BAF4-4FFA-B8FA-69DA8D72C8C0}"/>
    <dgm:cxn modelId="{DD5238D1-0F3D-45CC-AB09-F400643F596B}" type="presOf" srcId="{6E9C6F77-C7C3-4EF6-87CE-7F834927A033}" destId="{B3750C92-5AFE-4E06-979D-9B2CBDB8AAFA}" srcOrd="0" destOrd="0" presId="urn:microsoft.com/office/officeart/2005/8/layout/hChevron3"/>
    <dgm:cxn modelId="{E056AF68-EB1A-4787-880E-532D3BE64EF8}" type="presOf" srcId="{A87C005C-87DB-4AD9-B598-D55A1645BF04}" destId="{6D32AD83-77CE-481E-B601-1860DD105FA0}" srcOrd="0" destOrd="0" presId="urn:microsoft.com/office/officeart/2005/8/layout/hChevron3"/>
    <dgm:cxn modelId="{9EC6BFDB-BED8-4B13-8C84-2C9F2546E680}" type="presParOf" srcId="{2A867E76-7740-4F56-8678-E2261C5297A0}" destId="{01046876-667F-49F0-A002-337527218838}" srcOrd="0" destOrd="0" presId="urn:microsoft.com/office/officeart/2005/8/layout/hChevron3"/>
    <dgm:cxn modelId="{A7B25F86-716A-42DC-B045-C613AA02E07C}" type="presParOf" srcId="{2A867E76-7740-4F56-8678-E2261C5297A0}" destId="{7FA7563C-CA59-456D-9314-5A5BC62FBA54}" srcOrd="1" destOrd="0" presId="urn:microsoft.com/office/officeart/2005/8/layout/hChevron3"/>
    <dgm:cxn modelId="{66B2E9C3-7BB9-44BA-8189-E5B2B09EB8C6}" type="presParOf" srcId="{2A867E76-7740-4F56-8678-E2261C5297A0}" destId="{870439BD-901B-4C44-977B-06FEA5C96A8C}" srcOrd="2" destOrd="0" presId="urn:microsoft.com/office/officeart/2005/8/layout/hChevron3"/>
    <dgm:cxn modelId="{3EC999B6-677C-4C9B-845E-DCCA129BE44B}" type="presParOf" srcId="{2A867E76-7740-4F56-8678-E2261C5297A0}" destId="{C8B844EE-EA05-4C55-846F-C10629C51113}" srcOrd="3" destOrd="0" presId="urn:microsoft.com/office/officeart/2005/8/layout/hChevron3"/>
    <dgm:cxn modelId="{9DF45FBC-BD76-4738-95F9-98928B74331A}" type="presParOf" srcId="{2A867E76-7740-4F56-8678-E2261C5297A0}" destId="{B3750C92-5AFE-4E06-979D-9B2CBDB8AAFA}" srcOrd="4" destOrd="0" presId="urn:microsoft.com/office/officeart/2005/8/layout/hChevron3"/>
    <dgm:cxn modelId="{352266BF-8CED-40CF-9260-4402F5AFDD78}" type="presParOf" srcId="{2A867E76-7740-4F56-8678-E2261C5297A0}" destId="{16AE89DC-8014-4EE6-B710-A284B8C9360A}" srcOrd="5" destOrd="0" presId="urn:microsoft.com/office/officeart/2005/8/layout/hChevron3"/>
    <dgm:cxn modelId="{1884FE82-CDAC-4F8A-898E-D42618B98271}" type="presParOf" srcId="{2A867E76-7740-4F56-8678-E2261C5297A0}" destId="{6D32AD83-77CE-481E-B601-1860DD105FA0}" srcOrd="6" destOrd="0" presId="urn:microsoft.com/office/officeart/2005/8/layout/hChevro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046876-667F-49F0-A002-337527218838}">
      <dsp:nvSpPr>
        <dsp:cNvPr id="0" name=""/>
        <dsp:cNvSpPr/>
      </dsp:nvSpPr>
      <dsp:spPr>
        <a:xfrm>
          <a:off x="101" y="0"/>
          <a:ext cx="1445343" cy="180593"/>
        </a:xfrm>
        <a:prstGeom prst="homePlat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altLang="zh-CN" sz="1200" b="1" kern="1200" dirty="0" smtClean="0">
              <a:latin typeface="Arial"/>
              <a:ea typeface="微软雅黑" pitchFamily="34" charset="-122"/>
            </a:rPr>
            <a:t>Powerful</a:t>
          </a:r>
          <a:endParaRPr lang="zh-CN" altLang="en-US" sz="1200" b="1" kern="1200" dirty="0">
            <a:latin typeface="Arial"/>
            <a:ea typeface="微软雅黑" pitchFamily="34" charset="-122"/>
          </a:endParaRPr>
        </a:p>
      </dsp:txBody>
      <dsp:txXfrm>
        <a:off x="101" y="0"/>
        <a:ext cx="1445343" cy="180593"/>
      </dsp:txXfrm>
    </dsp:sp>
    <dsp:sp modelId="{870439BD-901B-4C44-977B-06FEA5C96A8C}">
      <dsp:nvSpPr>
        <dsp:cNvPr id="0" name=""/>
        <dsp:cNvSpPr/>
      </dsp:nvSpPr>
      <dsp:spPr>
        <a:xfrm>
          <a:off x="1156376" y="0"/>
          <a:ext cx="1445343" cy="180593"/>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altLang="zh-CN" sz="1200" b="1" kern="1200" dirty="0" smtClean="0">
              <a:latin typeface="Arial"/>
              <a:ea typeface="微软雅黑" pitchFamily="34" charset="-122"/>
            </a:rPr>
            <a:t>Reliable</a:t>
          </a:r>
          <a:endParaRPr lang="zh-CN" altLang="en-US" sz="1200" b="1" kern="1200" dirty="0">
            <a:latin typeface="Arial"/>
            <a:ea typeface="微软雅黑" pitchFamily="34" charset="-122"/>
          </a:endParaRPr>
        </a:p>
      </dsp:txBody>
      <dsp:txXfrm>
        <a:off x="1156376" y="0"/>
        <a:ext cx="1445343" cy="180593"/>
      </dsp:txXfrm>
    </dsp:sp>
    <dsp:sp modelId="{B3750C92-5AFE-4E06-979D-9B2CBDB8AAFA}">
      <dsp:nvSpPr>
        <dsp:cNvPr id="0" name=""/>
        <dsp:cNvSpPr/>
      </dsp:nvSpPr>
      <dsp:spPr>
        <a:xfrm>
          <a:off x="2312651" y="0"/>
          <a:ext cx="1714972" cy="18059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altLang="zh-CN" sz="1200" b="1" kern="1200" dirty="0" smtClean="0">
              <a:latin typeface="Arial"/>
              <a:ea typeface="微软雅黑" pitchFamily="34" charset="-122"/>
            </a:rPr>
            <a:t>Cost-effective</a:t>
          </a:r>
          <a:endParaRPr lang="zh-CN" altLang="en-US" sz="1200" b="1" kern="1200" dirty="0">
            <a:latin typeface="Arial"/>
            <a:ea typeface="微软雅黑" pitchFamily="34" charset="-122"/>
          </a:endParaRPr>
        </a:p>
      </dsp:txBody>
      <dsp:txXfrm>
        <a:off x="2312651" y="0"/>
        <a:ext cx="1714972" cy="180593"/>
      </dsp:txXfrm>
    </dsp:sp>
    <dsp:sp modelId="{6D32AD83-77CE-481E-B601-1860DD105FA0}">
      <dsp:nvSpPr>
        <dsp:cNvPr id="0" name=""/>
        <dsp:cNvSpPr/>
      </dsp:nvSpPr>
      <dsp:spPr>
        <a:xfrm>
          <a:off x="3738555" y="0"/>
          <a:ext cx="1445343" cy="18059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altLang="zh-CN" sz="1200" b="1" kern="1200" dirty="0" smtClean="0">
              <a:latin typeface="Arial"/>
              <a:ea typeface="微软雅黑" pitchFamily="34" charset="-122"/>
            </a:rPr>
            <a:t>Unified</a:t>
          </a:r>
          <a:endParaRPr lang="zh-CN" altLang="en-US" sz="1200" b="1" kern="1200" dirty="0">
            <a:latin typeface="Arial"/>
            <a:ea typeface="微软雅黑" pitchFamily="34" charset="-122"/>
          </a:endParaRPr>
        </a:p>
      </dsp:txBody>
      <dsp:txXfrm>
        <a:off x="3738555" y="0"/>
        <a:ext cx="1445343" cy="18059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hdr" sz="quarter"/>
          </p:nvPr>
        </p:nvSpPr>
        <p:spPr bwMode="auto">
          <a:xfrm>
            <a:off x="0" y="0"/>
            <a:ext cx="2945659" cy="49633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ea typeface="宋体" pitchFamily="2" charset="-122"/>
              </a:defRPr>
            </a:lvl1pPr>
          </a:lstStyle>
          <a:p>
            <a:pPr>
              <a:defRPr/>
            </a:pPr>
            <a:endParaRPr lang="zh-CN" altLang="en-US"/>
          </a:p>
        </p:txBody>
      </p:sp>
      <p:sp>
        <p:nvSpPr>
          <p:cNvPr id="227331" name="Rectangle 3"/>
          <p:cNvSpPr>
            <a:spLocks noGrp="1" noChangeArrowheads="1"/>
          </p:cNvSpPr>
          <p:nvPr>
            <p:ph type="dt" sz="quarter" idx="1"/>
          </p:nvPr>
        </p:nvSpPr>
        <p:spPr bwMode="auto">
          <a:xfrm>
            <a:off x="3850443" y="0"/>
            <a:ext cx="2945659" cy="49633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ea typeface="宋体" pitchFamily="2" charset="-122"/>
              </a:defRPr>
            </a:lvl1pPr>
          </a:lstStyle>
          <a:p>
            <a:pPr>
              <a:defRPr/>
            </a:pPr>
            <a:fld id="{5956AC1B-3849-468B-B3D6-71D2EAC0CF70}" type="datetimeFigureOut">
              <a:rPr lang="zh-CN" altLang="en-US"/>
              <a:pPr>
                <a:defRPr/>
              </a:pPr>
              <a:t>2013/11/18</a:t>
            </a:fld>
            <a:endParaRPr lang="en-US" altLang="zh-CN" dirty="0"/>
          </a:p>
        </p:txBody>
      </p:sp>
      <p:sp>
        <p:nvSpPr>
          <p:cNvPr id="227332" name="Rectangle 4"/>
          <p:cNvSpPr>
            <a:spLocks noGrp="1" noChangeArrowheads="1"/>
          </p:cNvSpPr>
          <p:nvPr>
            <p:ph type="ftr" sz="quarter" idx="2"/>
          </p:nvPr>
        </p:nvSpPr>
        <p:spPr bwMode="auto">
          <a:xfrm>
            <a:off x="0" y="9428583"/>
            <a:ext cx="2945659" cy="496332"/>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ea typeface="宋体" pitchFamily="2" charset="-122"/>
              </a:defRPr>
            </a:lvl1pPr>
          </a:lstStyle>
          <a:p>
            <a:pPr>
              <a:defRPr/>
            </a:pPr>
            <a:endParaRPr lang="en-US" altLang="zh-CN" dirty="0"/>
          </a:p>
        </p:txBody>
      </p:sp>
      <p:sp>
        <p:nvSpPr>
          <p:cNvPr id="227333" name="Rectangle 5"/>
          <p:cNvSpPr>
            <a:spLocks noGrp="1" noChangeArrowheads="1"/>
          </p:cNvSpPr>
          <p:nvPr>
            <p:ph type="sldNum" sz="quarter" idx="3"/>
          </p:nvPr>
        </p:nvSpPr>
        <p:spPr bwMode="auto">
          <a:xfrm>
            <a:off x="3850443" y="9428583"/>
            <a:ext cx="2945659" cy="496332"/>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ea typeface="宋体" pitchFamily="2" charset="-122"/>
              </a:defRPr>
            </a:lvl1pPr>
          </a:lstStyle>
          <a:p>
            <a:pPr>
              <a:defRPr/>
            </a:pPr>
            <a:fld id="{B30A5575-028F-456A-AFEC-97C97239BC48}" type="slidenum">
              <a:rPr lang="zh-CN" altLang="en-US"/>
              <a:pPr>
                <a:defRPr/>
              </a:pPr>
              <a:t>‹#›</a:t>
            </a:fld>
            <a:endParaRPr lang="en-US" altLang="zh-CN" dirty="0"/>
          </a:p>
        </p:txBody>
      </p:sp>
    </p:spTree>
    <p:extLst>
      <p:ext uri="{BB962C8B-B14F-4D97-AF65-F5344CB8AC3E}">
        <p14:creationId xmlns:p14="http://schemas.microsoft.com/office/powerpoint/2010/main" xmlns="" val="149644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zh-CN" altLang="en-US"/>
          </a:p>
        </p:txBody>
      </p:sp>
      <p:sp>
        <p:nvSpPr>
          <p:cNvPr id="29699"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fld id="{CF01BC75-03AA-4997-A092-C90D85226FF4}" type="datetimeFigureOut">
              <a:rPr lang="zh-CN" altLang="en-US"/>
              <a:pPr/>
              <a:t>2013/11/18</a:t>
            </a:fld>
            <a:endParaRPr lang="en-US" altLang="zh-CN" dirty="0"/>
          </a:p>
        </p:txBody>
      </p:sp>
      <p:sp>
        <p:nvSpPr>
          <p:cNvPr id="29700"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9701"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9702"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en-US" altLang="zh-CN" dirty="0"/>
          </a:p>
        </p:txBody>
      </p:sp>
      <p:sp>
        <p:nvSpPr>
          <p:cNvPr id="29703"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E3D1208B-ABB5-48F0-93EC-79B837E3F925}" type="slidenum">
              <a:rPr lang="zh-CN" altLang="en-US"/>
              <a:pPr/>
              <a:t>‹#›</a:t>
            </a:fld>
            <a:endParaRPr lang="en-US" altLang="zh-CN" dirty="0"/>
          </a:p>
        </p:txBody>
      </p:sp>
    </p:spTree>
    <p:extLst>
      <p:ext uri="{BB962C8B-B14F-4D97-AF65-F5344CB8AC3E}">
        <p14:creationId xmlns:p14="http://schemas.microsoft.com/office/powerpoint/2010/main" xmlns="" val="37112356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fontAlgn="base">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fontAlgn="base">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fontAlgn="base">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fontAlgn="base">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pPr eaLnBrk="1" hangingPunct="1"/>
            <a:endParaRPr lang="zh-CN" altLang="zh-CN" dirty="0" smtClean="0">
              <a:ea typeface="宋体" pitchFamily="2" charset="-122"/>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0</a:t>
            </a:fld>
            <a:endParaRPr lang="en-US" altLang="zh-CN" dirty="0"/>
          </a:p>
        </p:txBody>
      </p:sp>
    </p:spTree>
    <p:extLst>
      <p:ext uri="{BB962C8B-B14F-4D97-AF65-F5344CB8AC3E}">
        <p14:creationId xmlns:p14="http://schemas.microsoft.com/office/powerpoint/2010/main" xmlns="" val="3822600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77500" lnSpcReduction="20000"/>
          </a:bodyPr>
          <a:lstStyle/>
          <a:p>
            <a:r>
              <a:rPr lang="en-US" altLang="zh-CN" dirty="0" smtClean="0"/>
              <a:t>0.7%-0.8%,</a:t>
            </a:r>
            <a:r>
              <a:rPr lang="zh-CN" altLang="en-US" dirty="0" smtClean="0"/>
              <a:t>业界平均</a:t>
            </a:r>
            <a:r>
              <a:rPr lang="en-US" altLang="zh-CN" dirty="0" smtClean="0"/>
              <a:t>1.5%</a:t>
            </a:r>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a:ln/>
        </p:spPr>
      </p:sp>
      <p:sp>
        <p:nvSpPr>
          <p:cNvPr id="17411" name="备注占位符 2"/>
          <p:cNvSpPr>
            <a:spLocks noGrp="1"/>
          </p:cNvSpPr>
          <p:nvPr>
            <p:ph type="body" idx="1"/>
          </p:nvPr>
        </p:nvSpPr>
        <p:spPr>
          <a:noFill/>
        </p:spPr>
        <p:txBody>
          <a:bodyPr/>
          <a:lstStyle/>
          <a:p>
            <a:pPr eaLnBrk="1" hangingPunct="1"/>
            <a:endParaRPr lang="zh-CN" altLang="zh-CN" smtClean="0"/>
          </a:p>
        </p:txBody>
      </p:sp>
      <p:sp>
        <p:nvSpPr>
          <p:cNvPr id="17412" name="灯片编号占位符 3"/>
          <p:cNvSpPr>
            <a:spLocks noGrp="1"/>
          </p:cNvSpPr>
          <p:nvPr>
            <p:ph type="sldNum" sz="quarter" idx="5"/>
          </p:nvPr>
        </p:nvSpPr>
        <p:spPr>
          <a:noFill/>
          <a:ln>
            <a:miter lim="800000"/>
            <a:headEnd/>
            <a:tailEnd/>
          </a:ln>
        </p:spPr>
        <p:txBody>
          <a:bodyPr/>
          <a:lstStyle/>
          <a:p>
            <a:pPr>
              <a:buSzPct val="100000"/>
            </a:pPr>
            <a:fld id="{D2E05013-7224-4F50-8316-6FAEA5C2348D}" type="slidenum">
              <a:rPr lang="zh-CN" altLang="zh-CN">
                <a:solidFill>
                  <a:srgbClr val="000000"/>
                </a:solidFill>
                <a:sym typeface="Calibri" pitchFamily="34" charset="0"/>
              </a:rPr>
              <a:pPr>
                <a:buSzPct val="100000"/>
              </a:pPr>
              <a:t>22</a:t>
            </a:fld>
            <a:endParaRPr lang="zh-CN" altLang="zh-CN">
              <a:solidFill>
                <a:srgbClr val="000000"/>
              </a:solidFill>
              <a:sym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70000" lnSpcReduction="20000"/>
          </a:bodyPr>
          <a:lstStyle/>
          <a:p>
            <a:endParaRPr lang="zh-CN" altLang="en-US" dirty="0" smtClean="0"/>
          </a:p>
        </p:txBody>
      </p:sp>
      <p:sp>
        <p:nvSpPr>
          <p:cNvPr id="4" name="灯片编号占位符 3"/>
          <p:cNvSpPr>
            <a:spLocks noGrp="1"/>
          </p:cNvSpPr>
          <p:nvPr>
            <p:ph type="sldNum" sz="quarter" idx="10"/>
          </p:nvPr>
        </p:nvSpPr>
        <p:spPr/>
        <p:txBody>
          <a:bodyPr/>
          <a:lstStyle/>
          <a:p>
            <a:fld id="{E3D1208B-ABB5-48F0-93EC-79B837E3F925}" type="slidenum">
              <a:rPr lang="zh-CN" altLang="en-US" smtClean="0">
                <a:solidFill>
                  <a:prstClr val="black"/>
                </a:solidFill>
              </a:rPr>
              <a:pPr/>
              <a:t>28</a:t>
            </a:fld>
            <a:endParaRPr lang="en-US" altLang="zh-CN"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2"/>
          <p:cNvSpPr>
            <a:spLocks noGrp="1" noRot="1" noChangeAspect="1" noChangeArrowheads="1" noTextEdit="1"/>
          </p:cNvSpPr>
          <p:nvPr>
            <p:ph type="sldImg"/>
          </p:nvPr>
        </p:nvSpPr>
        <p:spPr bwMode="auto">
          <a:xfrm>
            <a:off x="96838" y="742950"/>
            <a:ext cx="6618287" cy="3724275"/>
          </a:xfrm>
          <a:noFill/>
          <a:ln>
            <a:solidFill>
              <a:srgbClr val="000000"/>
            </a:solidFill>
            <a:miter lim="800000"/>
            <a:headEnd/>
            <a:tailEnd/>
          </a:ln>
        </p:spPr>
      </p:sp>
      <p:sp>
        <p:nvSpPr>
          <p:cNvPr id="9219" name="矩形 3"/>
          <p:cNvSpPr>
            <a:spLocks noGrp="1" noChangeArrowheads="1"/>
          </p:cNvSpPr>
          <p:nvPr>
            <p:ph type="body" idx="1"/>
          </p:nvPr>
        </p:nvSpPr>
        <p:spPr bwMode="auto">
          <a:xfrm>
            <a:off x="906357" y="4716877"/>
            <a:ext cx="4984962" cy="4466987"/>
          </a:xfrm>
          <a:noFill/>
        </p:spPr>
        <p:txBody>
          <a:bodyPr wrap="square" numCol="1" anchor="t" anchorCtr="0" compatLnSpc="1">
            <a:prstTxWarp prst="textNoShape">
              <a:avLst/>
            </a:prstTxWarp>
          </a:bodyPr>
          <a:lstStyle/>
          <a:p>
            <a:pPr eaLnBrk="1" hangingPunct="1"/>
            <a:endParaRPr lang="en-US" altLang="zh-CN"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ea typeface="宋体" pitchFamily="2" charset="-122"/>
            </a:endParaRPr>
          </a:p>
          <a:p>
            <a:pPr eaLnBrk="1" hangingPunct="1">
              <a:spcBef>
                <a:spcPct val="0"/>
              </a:spcBef>
            </a:pPr>
            <a:r>
              <a:rPr lang="ru-RU" smtClean="0">
                <a:ea typeface="宋体" pitchFamily="2" charset="-122"/>
              </a:rPr>
              <a:t>Компания </a:t>
            </a:r>
            <a:r>
              <a:rPr lang="en-US" smtClean="0">
                <a:ea typeface="宋体" pitchFamily="2" charset="-122"/>
              </a:rPr>
              <a:t>Huawei </a:t>
            </a:r>
            <a:r>
              <a:rPr lang="ru-RU" smtClean="0">
                <a:ea typeface="宋体" pitchFamily="2" charset="-122"/>
              </a:rPr>
              <a:t>предлагает сертификацию, как подтверждение профессионального развития по множеству направлений.</a:t>
            </a:r>
          </a:p>
          <a:p>
            <a:pPr eaLnBrk="1" hangingPunct="1">
              <a:spcBef>
                <a:spcPct val="0"/>
              </a:spcBef>
            </a:pPr>
            <a:r>
              <a:rPr lang="ru-RU" smtClean="0">
                <a:ea typeface="宋体" pitchFamily="2" charset="-122"/>
              </a:rPr>
              <a:t>В каждом из них есть 3 уровня – </a:t>
            </a:r>
            <a:r>
              <a:rPr lang="en-US" smtClean="0">
                <a:ea typeface="宋体" pitchFamily="2" charset="-122"/>
              </a:rPr>
              <a:t>HCNA(Huawei Certified Network </a:t>
            </a:r>
            <a:r>
              <a:rPr lang="en-US" smtClean="0">
                <a:latin typeface="FrutigerNext LT Regular" pitchFamily="34" charset="0"/>
                <a:ea typeface="宋体" pitchFamily="2" charset="-122"/>
              </a:rPr>
              <a:t>A</a:t>
            </a:r>
            <a:r>
              <a:rPr lang="en-US" altLang="zh-CN" smtClean="0">
                <a:latin typeface="FrutigerNext LT Regular" pitchFamily="34" charset="0"/>
              </a:rPr>
              <a:t>ssociate</a:t>
            </a:r>
            <a:r>
              <a:rPr lang="ru-RU" altLang="zh-CN" b="1" smtClean="0">
                <a:latin typeface="FrutigerNext LT Regular" pitchFamily="34" charset="0"/>
              </a:rPr>
              <a:t> </a:t>
            </a:r>
            <a:r>
              <a:rPr lang="en-US" smtClean="0">
                <a:ea typeface="宋体" pitchFamily="2" charset="-122"/>
              </a:rPr>
              <a:t>), HCNP (Huawei Certified Network Proffesional), HCIE(Huawei Certified InterNetwork Expert). </a:t>
            </a:r>
            <a:r>
              <a:rPr lang="ru-RU" smtClean="0">
                <a:ea typeface="宋体" pitchFamily="2" charset="-122"/>
              </a:rPr>
              <a:t>Начальной сертификацией для каждого направления является </a:t>
            </a:r>
            <a:r>
              <a:rPr lang="en-US" smtClean="0">
                <a:ea typeface="宋体" pitchFamily="2" charset="-122"/>
              </a:rPr>
              <a:t>HCDA.</a:t>
            </a:r>
            <a:endParaRPr lang="ru-RU" smtClean="0">
              <a:ea typeface="宋体" pitchFamily="2" charset="-122"/>
            </a:endParaRPr>
          </a:p>
          <a:p>
            <a:pPr eaLnBrk="1" hangingPunct="1">
              <a:spcBef>
                <a:spcPct val="0"/>
              </a:spcBef>
            </a:pPr>
            <a:r>
              <a:rPr lang="ru-RU" smtClean="0">
                <a:ea typeface="宋体" pitchFamily="2" charset="-122"/>
              </a:rPr>
              <a:t>Отдельно стоит отметить </a:t>
            </a:r>
            <a:r>
              <a:rPr lang="en-US" smtClean="0">
                <a:ea typeface="宋体" pitchFamily="2" charset="-122"/>
              </a:rPr>
              <a:t>ICT convergence </a:t>
            </a:r>
            <a:r>
              <a:rPr lang="ru-RU" smtClean="0">
                <a:ea typeface="宋体" pitchFamily="2" charset="-122"/>
              </a:rPr>
              <a:t>– направление по проектированию сетей. Специалисты в этом направлении должны обладать знаниями по всем продуктам и решениям </a:t>
            </a:r>
            <a:r>
              <a:rPr lang="en-US" smtClean="0">
                <a:ea typeface="宋体" pitchFamily="2" charset="-122"/>
              </a:rPr>
              <a:t>Huawei. </a:t>
            </a:r>
            <a:r>
              <a:rPr lang="ru-RU" smtClean="0">
                <a:ea typeface="宋体" pitchFamily="2" charset="-122"/>
              </a:rPr>
              <a:t>Самая высшая ступень сертификации </a:t>
            </a:r>
            <a:r>
              <a:rPr lang="en-US" smtClean="0">
                <a:ea typeface="宋体" pitchFamily="2" charset="-122"/>
              </a:rPr>
              <a:t>- HCAr</a:t>
            </a:r>
            <a:r>
              <a:rPr lang="ru-RU" smtClean="0">
                <a:ea typeface="宋体" pitchFamily="2" charset="-122"/>
              </a:rPr>
              <a:t> </a:t>
            </a:r>
            <a:r>
              <a:rPr lang="en-US" smtClean="0">
                <a:ea typeface="宋体" pitchFamily="2" charset="-122"/>
              </a:rPr>
              <a:t>(Huawei Certified Architector). “</a:t>
            </a:r>
            <a:r>
              <a:rPr lang="ru-RU" smtClean="0">
                <a:ea typeface="宋体" pitchFamily="2" charset="-122"/>
              </a:rPr>
              <a:t>Данный уровень сертификации подтверждает способность специалиста самостоятельно вести большие проекты, руководить группой проектировщиков. Требует глубоких знаний по всем направлениям сертификации </a:t>
            </a:r>
            <a:r>
              <a:rPr lang="en-US" smtClean="0">
                <a:ea typeface="宋体" pitchFamily="2" charset="-122"/>
              </a:rPr>
              <a:t>Huawei.</a:t>
            </a:r>
            <a:endParaRPr lang="ru-RU" smtClean="0">
              <a:ea typeface="宋体" pitchFamily="2" charset="-122"/>
            </a:endParaRPr>
          </a:p>
          <a:p>
            <a:pPr eaLnBrk="1" hangingPunct="1">
              <a:spcBef>
                <a:spcPct val="0"/>
              </a:spcBef>
            </a:pPr>
            <a:r>
              <a:rPr lang="en-US" smtClean="0">
                <a:ea typeface="宋体" pitchFamily="2" charset="-122"/>
              </a:rPr>
              <a:t>HCDA c</a:t>
            </a:r>
            <a:r>
              <a:rPr lang="ru-RU" smtClean="0">
                <a:ea typeface="宋体" pitchFamily="2" charset="-122"/>
              </a:rPr>
              <a:t>ертификация является базовым уровнем для последующей сертификации по всем профессиональным направлениям сертификации </a:t>
            </a:r>
            <a:r>
              <a:rPr lang="en-US" smtClean="0">
                <a:ea typeface="宋体" pitchFamily="2" charset="-122"/>
              </a:rPr>
              <a:t>Huawei</a:t>
            </a:r>
            <a:r>
              <a:rPr lang="ru-RU" smtClean="0">
                <a:ea typeface="宋体" pitchFamily="2" charset="-122"/>
              </a:rPr>
              <a:t>. В настоящее время пройти обучение по </a:t>
            </a:r>
            <a:r>
              <a:rPr lang="en-US" smtClean="0">
                <a:ea typeface="宋体" pitchFamily="2" charset="-122"/>
              </a:rPr>
              <a:t>HCDA</a:t>
            </a:r>
            <a:r>
              <a:rPr lang="ru-RU" smtClean="0">
                <a:ea typeface="宋体" pitchFamily="2" charset="-122"/>
              </a:rPr>
              <a:t> и </a:t>
            </a:r>
            <a:r>
              <a:rPr lang="en-US" smtClean="0">
                <a:ea typeface="宋体" pitchFamily="2" charset="-122"/>
              </a:rPr>
              <a:t>HCDP </a:t>
            </a:r>
            <a:r>
              <a:rPr lang="ru-RU" smtClean="0">
                <a:ea typeface="宋体" pitchFamily="2" charset="-122"/>
              </a:rPr>
              <a:t>можно в Учебном центре Академия АйТи.</a:t>
            </a:r>
            <a:endParaRPr lang="en-US" smtClean="0">
              <a:ea typeface="宋体" pitchFamily="2" charset="-122"/>
            </a:endParaRPr>
          </a:p>
          <a:p>
            <a:pPr eaLnBrk="1" hangingPunct="1">
              <a:spcBef>
                <a:spcPct val="0"/>
              </a:spcBef>
            </a:pPr>
            <a:endParaRPr lang="en-US" smtClean="0">
              <a:ea typeface="宋体" pitchFamily="2" charset="-122"/>
            </a:endParaRPr>
          </a:p>
          <a:p>
            <a:pPr eaLnBrk="1" hangingPunct="1">
              <a:spcBef>
                <a:spcPct val="0"/>
              </a:spcBef>
            </a:pPr>
            <a:r>
              <a:rPr lang="ru-RU" smtClean="0">
                <a:ea typeface="宋体" pitchFamily="2" charset="-122"/>
              </a:rPr>
              <a:t>В 2013 году начнут работу ещё два авторизованных тренинг центра </a:t>
            </a:r>
            <a:r>
              <a:rPr lang="en-US" smtClean="0">
                <a:ea typeface="宋体" pitchFamily="2" charset="-122"/>
              </a:rPr>
              <a:t>– Tune-It </a:t>
            </a:r>
            <a:r>
              <a:rPr lang="ru-RU" smtClean="0">
                <a:ea typeface="宋体" pitchFamily="2" charset="-122"/>
              </a:rPr>
              <a:t>в Санкт-Петербурге и Ментор в Москве. </a:t>
            </a:r>
          </a:p>
          <a:p>
            <a:pPr eaLnBrk="1" hangingPunct="1">
              <a:spcBef>
                <a:spcPct val="0"/>
              </a:spcBef>
            </a:pPr>
            <a:r>
              <a:rPr lang="ru-RU" smtClean="0">
                <a:ea typeface="宋体" pitchFamily="2" charset="-122"/>
              </a:rPr>
              <a:t>Также на вопросы о сертификации </a:t>
            </a:r>
            <a:r>
              <a:rPr lang="en-US" smtClean="0">
                <a:ea typeface="宋体" pitchFamily="2" charset="-122"/>
              </a:rPr>
              <a:t>Huawei </a:t>
            </a:r>
            <a:r>
              <a:rPr lang="ru-RU" smtClean="0">
                <a:ea typeface="宋体" pitchFamily="2" charset="-122"/>
              </a:rPr>
              <a:t>может ответить менеджер</a:t>
            </a:r>
            <a:r>
              <a:rPr lang="en-US" smtClean="0">
                <a:ea typeface="宋体" pitchFamily="2" charset="-122"/>
              </a:rPr>
              <a:t> </a:t>
            </a:r>
            <a:r>
              <a:rPr lang="ru-RU" smtClean="0">
                <a:ea typeface="宋体" pitchFamily="2" charset="-122"/>
              </a:rPr>
              <a:t>направления обучения компании </a:t>
            </a:r>
            <a:r>
              <a:rPr lang="en-US" smtClean="0">
                <a:ea typeface="宋体" pitchFamily="2" charset="-122"/>
              </a:rPr>
              <a:t>Huawei</a:t>
            </a:r>
            <a:r>
              <a:rPr lang="ru-RU" smtClean="0">
                <a:ea typeface="宋体" pitchFamily="2" charset="-122"/>
              </a:rPr>
              <a:t> </a:t>
            </a:r>
            <a:r>
              <a:rPr lang="en-US" smtClean="0">
                <a:ea typeface="宋体" pitchFamily="2" charset="-122"/>
              </a:rPr>
              <a:t>Enterprise </a:t>
            </a:r>
            <a:r>
              <a:rPr lang="ru-RU" smtClean="0">
                <a:ea typeface="宋体" pitchFamily="2" charset="-122"/>
              </a:rPr>
              <a:t>Ольга Матвеева ( контактная информация </a:t>
            </a:r>
            <a:r>
              <a:rPr lang="en-US" smtClean="0">
                <a:ea typeface="宋体" pitchFamily="2" charset="-122"/>
              </a:rPr>
              <a:t>matveeva.olga@huawei.com</a:t>
            </a:r>
            <a:r>
              <a:rPr lang="ru-RU" smtClean="0">
                <a:ea typeface="宋体" pitchFamily="2" charset="-122"/>
              </a:rPr>
              <a:t> 8 925 008 11 49)</a:t>
            </a:r>
            <a:endParaRPr lang="en-US" smtClean="0">
              <a:ea typeface="宋体" pitchFamily="2" charset="-122"/>
            </a:endParaRPr>
          </a:p>
          <a:p>
            <a:pPr eaLnBrk="1" hangingPunct="1">
              <a:spcBef>
                <a:spcPct val="0"/>
              </a:spcBef>
            </a:pPr>
            <a:endParaRPr lang="ru-RU" smtClean="0">
              <a:ea typeface="宋体" pitchFamily="2" charset="-122"/>
            </a:endParaRPr>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84B010F-9A69-4779-AD8E-54C612998C79}" type="slidenum">
              <a:rPr lang="zh-CN" altLang="en-US" smtClean="0">
                <a:ea typeface="宋体" pitchFamily="2" charset="-122"/>
              </a:rPr>
              <a:pPr>
                <a:defRPr/>
              </a:pPr>
              <a:t>31</a:t>
            </a:fld>
            <a:endParaRPr lang="zh-CN" altLang="en-US" smtClean="0">
              <a:ea typeface="宋体"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33</a:t>
            </a:fld>
            <a:endParaRPr lang="en-US" altLang="zh-C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2"/>
          <p:cNvSpPr>
            <a:spLocks noGrp="1" noRot="1" noChangeAspect="1" noChangeArrowheads="1" noTextEdit="1"/>
          </p:cNvSpPr>
          <p:nvPr>
            <p:ph type="sldImg"/>
          </p:nvPr>
        </p:nvSpPr>
        <p:spPr bwMode="auto">
          <a:xfrm>
            <a:off x="96838" y="742950"/>
            <a:ext cx="6618287" cy="3724275"/>
          </a:xfrm>
          <a:noFill/>
          <a:ln>
            <a:solidFill>
              <a:srgbClr val="000000"/>
            </a:solidFill>
            <a:miter lim="800000"/>
            <a:headEnd/>
            <a:tailEnd/>
          </a:ln>
        </p:spPr>
      </p:sp>
      <p:sp>
        <p:nvSpPr>
          <p:cNvPr id="9219" name="矩形 3"/>
          <p:cNvSpPr>
            <a:spLocks noGrp="1" noChangeArrowheads="1"/>
          </p:cNvSpPr>
          <p:nvPr>
            <p:ph type="body" idx="1"/>
          </p:nvPr>
        </p:nvSpPr>
        <p:spPr bwMode="auto">
          <a:xfrm>
            <a:off x="906357" y="4716877"/>
            <a:ext cx="4984962" cy="4466987"/>
          </a:xfrm>
          <a:noFill/>
        </p:spPr>
        <p:txBody>
          <a:bodyPr wrap="square" numCol="1" anchor="t" anchorCtr="0" compatLnSpc="1">
            <a:prstTxWarp prst="textNoShape">
              <a:avLst/>
            </a:prstTxWarp>
          </a:bodyPr>
          <a:lstStyle/>
          <a:p>
            <a:pPr eaLnBrk="1" hangingPunct="1"/>
            <a:endParaRPr lang="en-US" altLang="zh-CN"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20000"/>
          </a:bodyPr>
          <a:lstStyle/>
          <a:p>
            <a:r>
              <a:rPr lang="en-US" altLang="zh-CN" sz="1200" b="1" kern="1200" dirty="0" smtClean="0">
                <a:solidFill>
                  <a:schemeClr val="tx1"/>
                </a:solidFill>
                <a:effectLst/>
                <a:latin typeface="Calibri" pitchFamily="34" charset="0"/>
                <a:ea typeface="宋体" pitchFamily="2" charset="-122"/>
                <a:cs typeface="+mn-cs"/>
              </a:rPr>
              <a:t>Key messages: </a:t>
            </a:r>
            <a:endParaRPr lang="en-US" altLang="zh-CN" sz="1200" kern="1200" dirty="0" smtClean="0">
              <a:solidFill>
                <a:schemeClr val="tx1"/>
              </a:solidFill>
              <a:effectLst/>
              <a:latin typeface="Calibri" pitchFamily="34" charset="0"/>
              <a:ea typeface="宋体" pitchFamily="2" charset="-122"/>
              <a:cs typeface="+mn-cs"/>
            </a:endParaRPr>
          </a:p>
          <a:p>
            <a:r>
              <a:rPr lang="en-US" altLang="zh-CN" sz="1200" kern="1200" dirty="0" smtClean="0">
                <a:solidFill>
                  <a:schemeClr val="tx1"/>
                </a:solidFill>
                <a:effectLst/>
                <a:latin typeface="Calibri" pitchFamily="34" charset="0"/>
                <a:ea typeface="宋体" pitchFamily="2" charset="-122"/>
                <a:cs typeface="+mn-cs"/>
              </a:rPr>
              <a:t>1 Globalization helps us to be closer to our customers.</a:t>
            </a:r>
          </a:p>
          <a:p>
            <a:r>
              <a:rPr lang="en-US" altLang="zh-CN" sz="1200" kern="1200" dirty="0" smtClean="0">
                <a:solidFill>
                  <a:schemeClr val="tx1"/>
                </a:solidFill>
                <a:effectLst/>
                <a:latin typeface="Calibri" pitchFamily="34" charset="0"/>
                <a:ea typeface="宋体" pitchFamily="2" charset="-122"/>
                <a:cs typeface="+mn-cs"/>
              </a:rPr>
              <a:t>2 We are provisioning full support for our partners, worldwide.</a:t>
            </a:r>
          </a:p>
          <a:p>
            <a:r>
              <a:rPr lang="en-US" altLang="zh-CN" sz="1200" kern="1200" dirty="0" smtClean="0">
                <a:solidFill>
                  <a:schemeClr val="tx1"/>
                </a:solidFill>
                <a:effectLst/>
                <a:latin typeface="Calibri" pitchFamily="34" charset="0"/>
                <a:ea typeface="宋体" pitchFamily="2" charset="-122"/>
                <a:cs typeface="+mn-cs"/>
              </a:rPr>
              <a:t>3 Dedicated enterprise business resources help us to achieve our targets.</a:t>
            </a:r>
          </a:p>
          <a:p>
            <a:r>
              <a:rPr lang="en-US" altLang="zh-CN" sz="1200" b="1" kern="1200" dirty="0" smtClean="0">
                <a:solidFill>
                  <a:schemeClr val="tx1"/>
                </a:solidFill>
                <a:effectLst/>
                <a:latin typeface="Calibri" pitchFamily="34" charset="0"/>
                <a:ea typeface="宋体" pitchFamily="2" charset="-122"/>
                <a:cs typeface="+mn-cs"/>
              </a:rPr>
              <a:t> </a:t>
            </a:r>
            <a:endParaRPr lang="en-US" altLang="zh-CN" sz="1200" kern="1200" dirty="0" smtClean="0">
              <a:solidFill>
                <a:schemeClr val="tx1"/>
              </a:solidFill>
              <a:effectLst/>
              <a:latin typeface="Calibri" pitchFamily="34" charset="0"/>
              <a:ea typeface="宋体" pitchFamily="2" charset="-122"/>
              <a:cs typeface="+mn-cs"/>
            </a:endParaRPr>
          </a:p>
          <a:p>
            <a:r>
              <a:rPr lang="en-US" altLang="zh-CN" sz="1200" b="1" kern="1200" dirty="0" smtClean="0">
                <a:solidFill>
                  <a:schemeClr val="tx1"/>
                </a:solidFill>
                <a:effectLst/>
                <a:latin typeface="Calibri" pitchFamily="34" charset="0"/>
                <a:ea typeface="宋体" pitchFamily="2" charset="-122"/>
                <a:cs typeface="+mn-cs"/>
              </a:rPr>
              <a:t>More information:</a:t>
            </a:r>
            <a:endParaRPr lang="en-US" altLang="zh-CN" sz="1200" kern="1200" dirty="0" smtClean="0">
              <a:solidFill>
                <a:schemeClr val="tx1"/>
              </a:solidFill>
              <a:effectLst/>
              <a:latin typeface="Calibri" pitchFamily="34" charset="0"/>
              <a:ea typeface="宋体" pitchFamily="2" charset="-122"/>
              <a:cs typeface="+mn-cs"/>
            </a:endParaRPr>
          </a:p>
          <a:p>
            <a:r>
              <a:rPr lang="en-US" altLang="zh-CN" sz="1200" kern="1200" dirty="0" err="1" smtClean="0">
                <a:solidFill>
                  <a:schemeClr val="tx1"/>
                </a:solidFill>
                <a:effectLst/>
                <a:latin typeface="Calibri" pitchFamily="34" charset="0"/>
                <a:ea typeface="宋体" pitchFamily="2" charset="-122"/>
                <a:cs typeface="+mn-cs"/>
              </a:rPr>
              <a:t>Huawei</a:t>
            </a:r>
            <a:r>
              <a:rPr lang="en-US" altLang="zh-CN" sz="1200" kern="1200" dirty="0" smtClean="0">
                <a:solidFill>
                  <a:schemeClr val="tx1"/>
                </a:solidFill>
                <a:effectLst/>
                <a:latin typeface="Calibri" pitchFamily="34" charset="0"/>
                <a:ea typeface="宋体" pitchFamily="2" charset="-122"/>
                <a:cs typeface="+mn-cs"/>
              </a:rPr>
              <a:t> has 150,000 dedicated employees across the globe. We’ve established 14 regional offices and over 140 branches, including 16 R&amp;D centers and 45 training centers. Over 70,000 employees are focused on R&amp;D for products and solutions.</a:t>
            </a:r>
          </a:p>
          <a:p>
            <a:r>
              <a:rPr lang="en-US" altLang="zh-CN" sz="1200" kern="1200" dirty="0" smtClean="0">
                <a:solidFill>
                  <a:schemeClr val="tx1"/>
                </a:solidFill>
                <a:effectLst/>
                <a:latin typeface="Calibri" pitchFamily="34" charset="0"/>
                <a:ea typeface="宋体" pitchFamily="2" charset="-122"/>
                <a:cs typeface="+mn-cs"/>
              </a:rPr>
              <a:t> </a:t>
            </a:r>
          </a:p>
          <a:p>
            <a:r>
              <a:rPr lang="en-US" altLang="zh-CN" sz="1200" kern="1200" dirty="0" smtClean="0">
                <a:solidFill>
                  <a:schemeClr val="tx1"/>
                </a:solidFill>
                <a:effectLst/>
                <a:latin typeface="Calibri" pitchFamily="34" charset="0"/>
                <a:ea typeface="宋体" pitchFamily="2" charset="-122"/>
                <a:cs typeface="+mn-cs"/>
              </a:rPr>
              <a:t>There are over 20,000 employees worldwide dedicated in enterprise business. </a:t>
            </a:r>
          </a:p>
          <a:p>
            <a:r>
              <a:rPr lang="en-US" altLang="zh-CN" sz="1200" kern="1200" dirty="0" smtClean="0">
                <a:solidFill>
                  <a:schemeClr val="tx1"/>
                </a:solidFill>
                <a:effectLst/>
                <a:latin typeface="Calibri" pitchFamily="34" charset="0"/>
                <a:ea typeface="宋体" pitchFamily="2" charset="-122"/>
                <a:cs typeface="+mn-cs"/>
              </a:rPr>
              <a:t> </a:t>
            </a:r>
          </a:p>
          <a:p>
            <a:r>
              <a:rPr lang="en-US" altLang="zh-CN" sz="1200" kern="1200" dirty="0" smtClean="0">
                <a:solidFill>
                  <a:schemeClr val="tx1"/>
                </a:solidFill>
                <a:effectLst/>
                <a:latin typeface="Calibri" pitchFamily="34" charset="0"/>
                <a:ea typeface="宋体" pitchFamily="2" charset="-122"/>
                <a:cs typeface="+mn-cs"/>
              </a:rPr>
              <a:t>Huawei is building 4 competency centers in the USA, Europe and China (Beijing, Shanghai) in order to improve our industry solution capabilities.</a:t>
            </a:r>
          </a:p>
          <a:p>
            <a:r>
              <a:rPr lang="en-US" altLang="zh-CN" sz="1200" kern="1200" dirty="0" smtClean="0">
                <a:solidFill>
                  <a:schemeClr val="tx1"/>
                </a:solidFill>
                <a:effectLst/>
                <a:latin typeface="Calibri" pitchFamily="34" charset="0"/>
                <a:ea typeface="宋体" pitchFamily="2" charset="-122"/>
                <a:cs typeface="+mn-cs"/>
              </a:rPr>
              <a:t> </a:t>
            </a:r>
          </a:p>
          <a:p>
            <a:r>
              <a:rPr lang="zh-CN" altLang="en-US" sz="1200" b="1" kern="1200" dirty="0" smtClean="0">
                <a:solidFill>
                  <a:schemeClr val="tx1"/>
                </a:solidFill>
                <a:effectLst/>
                <a:latin typeface="Calibri" pitchFamily="34" charset="0"/>
                <a:ea typeface="宋体" pitchFamily="2" charset="-122"/>
                <a:cs typeface="+mn-cs"/>
              </a:rPr>
              <a:t>讲解重点</a:t>
            </a:r>
            <a:r>
              <a:rPr lang="en-US" altLang="zh-CN" sz="1200" b="1" kern="1200" dirty="0" smtClean="0">
                <a:solidFill>
                  <a:schemeClr val="tx1"/>
                </a:solidFill>
                <a:effectLst/>
                <a:latin typeface="Calibri" pitchFamily="34" charset="0"/>
                <a:ea typeface="宋体" pitchFamily="2" charset="-122"/>
                <a:cs typeface="+mn-cs"/>
              </a:rPr>
              <a:t>：</a:t>
            </a:r>
            <a:r>
              <a:rPr lang="en-US" altLang="zh-CN" sz="1200" kern="1200" dirty="0" smtClean="0">
                <a:solidFill>
                  <a:schemeClr val="tx1"/>
                </a:solidFill>
                <a:effectLst/>
                <a:latin typeface="Calibri" pitchFamily="34" charset="0"/>
                <a:ea typeface="宋体" pitchFamily="2" charset="-122"/>
                <a:cs typeface="+mn-cs"/>
              </a:rPr>
              <a:t/>
            </a:r>
            <a:br>
              <a:rPr lang="en-US" altLang="zh-CN" sz="1200" kern="1200" dirty="0" smtClean="0">
                <a:solidFill>
                  <a:schemeClr val="tx1"/>
                </a:solidFill>
                <a:effectLst/>
                <a:latin typeface="Calibri" pitchFamily="34" charset="0"/>
                <a:ea typeface="宋体" pitchFamily="2" charset="-122"/>
                <a:cs typeface="+mn-cs"/>
              </a:rPr>
            </a:br>
            <a:r>
              <a:rPr lang="en-US" altLang="zh-CN" sz="1200" kern="1200" dirty="0" smtClean="0">
                <a:solidFill>
                  <a:schemeClr val="tx1"/>
                </a:solidFill>
                <a:effectLst/>
                <a:latin typeface="Calibri" pitchFamily="34" charset="0"/>
                <a:ea typeface="宋体" pitchFamily="2" charset="-122"/>
                <a:cs typeface="+mn-cs"/>
              </a:rPr>
              <a:t>1、全球化有助于我们与客户联系更紧。</a:t>
            </a:r>
            <a:br>
              <a:rPr lang="en-US" altLang="zh-CN" sz="1200" kern="1200" dirty="0" smtClean="0">
                <a:solidFill>
                  <a:schemeClr val="tx1"/>
                </a:solidFill>
                <a:effectLst/>
                <a:latin typeface="Calibri" pitchFamily="34" charset="0"/>
                <a:ea typeface="宋体" pitchFamily="2" charset="-122"/>
                <a:cs typeface="+mn-cs"/>
              </a:rPr>
            </a:br>
            <a:r>
              <a:rPr lang="en-US" altLang="zh-CN" sz="1200" kern="1200" dirty="0" smtClean="0">
                <a:solidFill>
                  <a:schemeClr val="tx1"/>
                </a:solidFill>
                <a:effectLst/>
                <a:latin typeface="Calibri" pitchFamily="34" charset="0"/>
                <a:ea typeface="宋体" pitchFamily="2" charset="-122"/>
                <a:cs typeface="+mn-cs"/>
              </a:rPr>
              <a:t>2、全球化有利于给我们的全球合作伙伴提供全力支持。</a:t>
            </a:r>
            <a:br>
              <a:rPr lang="en-US" altLang="zh-CN" sz="1200" kern="1200" dirty="0" smtClean="0">
                <a:solidFill>
                  <a:schemeClr val="tx1"/>
                </a:solidFill>
                <a:effectLst/>
                <a:latin typeface="Calibri" pitchFamily="34" charset="0"/>
                <a:ea typeface="宋体" pitchFamily="2" charset="-122"/>
                <a:cs typeface="+mn-cs"/>
              </a:rPr>
            </a:br>
            <a:r>
              <a:rPr lang="en-US" altLang="zh-CN" sz="1200" kern="1200" dirty="0" smtClean="0">
                <a:solidFill>
                  <a:schemeClr val="tx1"/>
                </a:solidFill>
                <a:effectLst/>
                <a:latin typeface="Calibri" pitchFamily="34" charset="0"/>
                <a:ea typeface="宋体" pitchFamily="2" charset="-122"/>
                <a:cs typeface="+mn-cs"/>
              </a:rPr>
              <a:t>3、其中专注于企业业务资源，将帮助我们快速实现目标。</a:t>
            </a:r>
            <a:br>
              <a:rPr lang="en-US" altLang="zh-CN" sz="1200" kern="1200" dirty="0" smtClean="0">
                <a:solidFill>
                  <a:schemeClr val="tx1"/>
                </a:solidFill>
                <a:effectLst/>
                <a:latin typeface="Calibri" pitchFamily="34" charset="0"/>
                <a:ea typeface="宋体" pitchFamily="2" charset="-122"/>
                <a:cs typeface="+mn-cs"/>
              </a:rPr>
            </a:br>
            <a:r>
              <a:rPr lang="en-US" altLang="zh-CN" sz="1200" kern="1200" dirty="0" smtClean="0">
                <a:solidFill>
                  <a:schemeClr val="tx1"/>
                </a:solidFill>
                <a:effectLst/>
                <a:latin typeface="Calibri" pitchFamily="34" charset="0"/>
                <a:ea typeface="宋体" pitchFamily="2" charset="-122"/>
                <a:cs typeface="+mn-cs"/>
              </a:rPr>
              <a:t/>
            </a:r>
            <a:br>
              <a:rPr lang="en-US" altLang="zh-CN" sz="1200" kern="1200" dirty="0" smtClean="0">
                <a:solidFill>
                  <a:schemeClr val="tx1"/>
                </a:solidFill>
                <a:effectLst/>
                <a:latin typeface="Calibri" pitchFamily="34" charset="0"/>
                <a:ea typeface="宋体" pitchFamily="2" charset="-122"/>
                <a:cs typeface="+mn-cs"/>
              </a:rPr>
            </a:br>
            <a:r>
              <a:rPr lang="en-US" altLang="zh-CN" sz="1200" b="1" kern="1200" dirty="0" err="1" smtClean="0">
                <a:solidFill>
                  <a:schemeClr val="tx1"/>
                </a:solidFill>
                <a:effectLst/>
                <a:latin typeface="Calibri" pitchFamily="34" charset="0"/>
                <a:ea typeface="宋体" pitchFamily="2" charset="-122"/>
                <a:cs typeface="+mn-cs"/>
              </a:rPr>
              <a:t>更多信息</a:t>
            </a:r>
            <a:r>
              <a:rPr lang="en-US" altLang="zh-CN" sz="1200" b="1" kern="1200" dirty="0" smtClean="0">
                <a:solidFill>
                  <a:schemeClr val="tx1"/>
                </a:solidFill>
                <a:effectLst/>
                <a:latin typeface="Calibri" pitchFamily="34" charset="0"/>
                <a:ea typeface="宋体" pitchFamily="2" charset="-122"/>
                <a:cs typeface="+mn-cs"/>
              </a:rPr>
              <a:t>：</a:t>
            </a:r>
            <a:r>
              <a:rPr lang="en-US" altLang="zh-CN" sz="1200" kern="1200" dirty="0" smtClean="0">
                <a:solidFill>
                  <a:schemeClr val="tx1"/>
                </a:solidFill>
                <a:effectLst/>
                <a:latin typeface="Calibri" pitchFamily="34" charset="0"/>
                <a:ea typeface="宋体" pitchFamily="2" charset="-122"/>
                <a:cs typeface="+mn-cs"/>
              </a:rPr>
              <a:t/>
            </a:r>
            <a:br>
              <a:rPr lang="en-US" altLang="zh-CN" sz="1200" kern="1200" dirty="0" smtClean="0">
                <a:solidFill>
                  <a:schemeClr val="tx1"/>
                </a:solidFill>
                <a:effectLst/>
                <a:latin typeface="Calibri" pitchFamily="34" charset="0"/>
                <a:ea typeface="宋体" pitchFamily="2" charset="-122"/>
                <a:cs typeface="+mn-cs"/>
              </a:rPr>
            </a:br>
            <a:r>
              <a:rPr lang="en-US" altLang="zh-CN" sz="1200" kern="1200" dirty="0" smtClean="0">
                <a:solidFill>
                  <a:schemeClr val="tx1"/>
                </a:solidFill>
                <a:effectLst/>
                <a:latin typeface="Calibri" pitchFamily="34" charset="0"/>
                <a:ea typeface="宋体" pitchFamily="2" charset="-122"/>
                <a:cs typeface="+mn-cs"/>
              </a:rPr>
              <a:t>1、华为拥有遍布全球15</a:t>
            </a:r>
            <a:r>
              <a:rPr lang="zh-CN" altLang="en-US" sz="1200" kern="1200" dirty="0" smtClean="0">
                <a:solidFill>
                  <a:schemeClr val="tx1"/>
                </a:solidFill>
                <a:effectLst/>
                <a:latin typeface="Calibri" pitchFamily="34" charset="0"/>
                <a:ea typeface="宋体" pitchFamily="2" charset="-122"/>
                <a:cs typeface="+mn-cs"/>
              </a:rPr>
              <a:t>万</a:t>
            </a:r>
            <a:r>
              <a:rPr lang="en-US" altLang="zh-CN" sz="1200" kern="1200" dirty="0" err="1" smtClean="0">
                <a:solidFill>
                  <a:schemeClr val="tx1"/>
                </a:solidFill>
                <a:effectLst/>
                <a:latin typeface="Calibri" pitchFamily="34" charset="0"/>
                <a:ea typeface="宋体" pitchFamily="2" charset="-122"/>
                <a:cs typeface="+mn-cs"/>
              </a:rPr>
              <a:t>敬业的员工</a:t>
            </a:r>
            <a:r>
              <a:rPr lang="en-US" altLang="zh-CN" sz="1200" kern="1200" dirty="0" smtClean="0">
                <a:solidFill>
                  <a:schemeClr val="tx1"/>
                </a:solidFill>
                <a:effectLst/>
                <a:latin typeface="Calibri" pitchFamily="34" charset="0"/>
                <a:ea typeface="宋体" pitchFamily="2" charset="-122"/>
                <a:cs typeface="+mn-cs"/>
              </a:rPr>
              <a:t>。我们已经建立了14个区域办事处和140多个分支机构，其中包括16个研发中心和45个培训中心。超过7</a:t>
            </a:r>
            <a:r>
              <a:rPr lang="zh-CN" altLang="en-US" sz="1200" kern="1200" dirty="0" smtClean="0">
                <a:solidFill>
                  <a:schemeClr val="tx1"/>
                </a:solidFill>
                <a:effectLst/>
                <a:latin typeface="Calibri" pitchFamily="34" charset="0"/>
                <a:ea typeface="宋体" pitchFamily="2" charset="-122"/>
                <a:cs typeface="+mn-cs"/>
              </a:rPr>
              <a:t>万</a:t>
            </a:r>
            <a:r>
              <a:rPr lang="en-US" altLang="zh-CN" sz="1200" kern="1200" dirty="0" err="1" smtClean="0">
                <a:solidFill>
                  <a:schemeClr val="tx1"/>
                </a:solidFill>
                <a:effectLst/>
                <a:latin typeface="Calibri" pitchFamily="34" charset="0"/>
                <a:ea typeface="宋体" pitchFamily="2" charset="-122"/>
                <a:cs typeface="+mn-cs"/>
              </a:rPr>
              <a:t>名员工专门从事研发的产品和解决方案</a:t>
            </a:r>
            <a:r>
              <a:rPr lang="en-US" altLang="zh-CN" sz="1200" kern="1200" dirty="0" smtClean="0">
                <a:solidFill>
                  <a:schemeClr val="tx1"/>
                </a:solidFill>
                <a:effectLst/>
                <a:latin typeface="Calibri" pitchFamily="34" charset="0"/>
                <a:ea typeface="宋体" pitchFamily="2" charset="-122"/>
                <a:cs typeface="+mn-cs"/>
              </a:rPr>
              <a:t>。</a:t>
            </a:r>
            <a:br>
              <a:rPr lang="en-US" altLang="zh-CN" sz="1200" kern="1200" dirty="0" smtClean="0">
                <a:solidFill>
                  <a:schemeClr val="tx1"/>
                </a:solidFill>
                <a:effectLst/>
                <a:latin typeface="Calibri" pitchFamily="34" charset="0"/>
                <a:ea typeface="宋体" pitchFamily="2" charset="-122"/>
                <a:cs typeface="+mn-cs"/>
              </a:rPr>
            </a:br>
            <a:r>
              <a:rPr lang="en-US" altLang="zh-CN" sz="1200" kern="1200" dirty="0" smtClean="0">
                <a:solidFill>
                  <a:schemeClr val="tx1"/>
                </a:solidFill>
                <a:effectLst/>
                <a:latin typeface="Calibri" pitchFamily="34" charset="0"/>
                <a:ea typeface="宋体" pitchFamily="2" charset="-122"/>
                <a:cs typeface="+mn-cs"/>
              </a:rPr>
              <a:t>2、这其中有超过20,000名员工专注于企业业务。</a:t>
            </a:r>
            <a:r>
              <a:rPr lang="en-US" altLang="zh-CN" sz="1200" kern="1200" dirty="0" err="1" smtClean="0">
                <a:solidFill>
                  <a:schemeClr val="tx1"/>
                </a:solidFill>
                <a:effectLst/>
                <a:latin typeface="Calibri" pitchFamily="34" charset="0"/>
                <a:ea typeface="宋体" pitchFamily="2" charset="-122"/>
                <a:cs typeface="+mn-cs"/>
              </a:rPr>
              <a:t>华为将在美国，欧洲和中国（北京，上海）的建立四个能力中心，以改善我们的行业解决方案的能力</a:t>
            </a:r>
            <a:r>
              <a:rPr lang="en-US" altLang="zh-CN" sz="1200" kern="1200" dirty="0" smtClean="0">
                <a:solidFill>
                  <a:schemeClr val="tx1"/>
                </a:solidFill>
                <a:effectLst/>
                <a:latin typeface="Calibri" pitchFamily="34" charset="0"/>
                <a:ea typeface="宋体" pitchFamily="2" charset="-122"/>
                <a:cs typeface="+mn-cs"/>
              </a:rPr>
              <a:t>。</a:t>
            </a:r>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1</a:t>
            </a:fld>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2"/>
          <p:cNvSpPr>
            <a:spLocks noGrp="1" noRot="1" noChangeAspect="1" noChangeArrowheads="1" noTextEdit="1"/>
          </p:cNvSpPr>
          <p:nvPr>
            <p:ph type="sldImg"/>
          </p:nvPr>
        </p:nvSpPr>
        <p:spPr bwMode="auto">
          <a:xfrm>
            <a:off x="96838" y="742950"/>
            <a:ext cx="6618287" cy="3724275"/>
          </a:xfrm>
          <a:noFill/>
          <a:ln>
            <a:solidFill>
              <a:srgbClr val="000000"/>
            </a:solidFill>
            <a:miter lim="800000"/>
            <a:headEnd/>
            <a:tailEnd/>
          </a:ln>
        </p:spPr>
      </p:sp>
      <p:sp>
        <p:nvSpPr>
          <p:cNvPr id="9219" name="矩形 3"/>
          <p:cNvSpPr>
            <a:spLocks noGrp="1" noChangeArrowheads="1"/>
          </p:cNvSpPr>
          <p:nvPr>
            <p:ph type="body" idx="1"/>
          </p:nvPr>
        </p:nvSpPr>
        <p:spPr bwMode="auto">
          <a:xfrm>
            <a:off x="906357" y="4716877"/>
            <a:ext cx="4984962" cy="4466987"/>
          </a:xfrm>
          <a:noFill/>
        </p:spPr>
        <p:txBody>
          <a:bodyPr wrap="square" numCol="1" anchor="t" anchorCtr="0" compatLnSpc="1">
            <a:prstTxWarp prst="textNoShape">
              <a:avLst/>
            </a:prstTxWarp>
          </a:bodyPr>
          <a:lstStyle/>
          <a:p>
            <a:r>
              <a:rPr lang="en-US" altLang="zh-CN" sz="1200" b="1" dirty="0" smtClean="0">
                <a:latin typeface="Arial" pitchFamily="34" charset="0"/>
                <a:cs typeface="Arial" pitchFamily="34" charset="0"/>
              </a:rPr>
              <a:t>Key messages: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dirty="0" smtClean="0">
                <a:latin typeface="Arial" pitchFamily="34" charset="0"/>
                <a:cs typeface="Arial" pitchFamily="34" charset="0"/>
              </a:rPr>
              <a:t>In 2012, our revenue reached USD 35.4 bill (CNY 220.2 billion). </a:t>
            </a:r>
            <a:r>
              <a:rPr lang="en-US" altLang="zh-CN" sz="1200" dirty="0" err="1" smtClean="0">
                <a:latin typeface="Arial" pitchFamily="34" charset="0"/>
                <a:cs typeface="Arial" pitchFamily="34" charset="0"/>
              </a:rPr>
              <a:t>Huawei</a:t>
            </a:r>
            <a:r>
              <a:rPr lang="en-US" altLang="zh-CN" sz="1200" baseline="0" dirty="0" smtClean="0">
                <a:latin typeface="Arial" pitchFamily="34" charset="0"/>
                <a:cs typeface="Arial" pitchFamily="34" charset="0"/>
              </a:rPr>
              <a:t> kept s</a:t>
            </a:r>
            <a:r>
              <a:rPr lang="en-US" altLang="zh-CN" sz="1200" dirty="0" smtClean="0">
                <a:latin typeface="Arial" pitchFamily="34" charset="0"/>
                <a:cs typeface="Arial" pitchFamily="34" charset="0"/>
              </a:rPr>
              <a:t>trong financial performance in the past six years. </a:t>
            </a:r>
            <a:endParaRPr lang="en-US" altLang="zh-CN" sz="1200" baseline="0" dirty="0" smtClean="0">
              <a:latin typeface="Arial" pitchFamily="34" charset="0"/>
              <a:cs typeface="Arial" pitchFamily="34" charset="0"/>
            </a:endParaRPr>
          </a:p>
          <a:p>
            <a:endParaRPr lang="en-US" altLang="zh-CN" sz="1200" dirty="0" smtClean="0">
              <a:latin typeface="Arial" pitchFamily="34" charset="0"/>
              <a:cs typeface="Arial" pitchFamily="34" charset="0"/>
            </a:endParaRPr>
          </a:p>
          <a:p>
            <a:r>
              <a:rPr lang="en-US" altLang="zh-CN" sz="1200" b="1" dirty="0" smtClean="0">
                <a:latin typeface="Arial" pitchFamily="34" charset="0"/>
                <a:cs typeface="Arial" pitchFamily="34" charset="0"/>
              </a:rPr>
              <a:t>More information:</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200" b="0" i="0" u="none" strike="noStrike" kern="0" cap="none" spc="0" normalizeH="0" baseline="0" noProof="0" dirty="0" smtClean="0">
                <a:ln>
                  <a:noFill/>
                </a:ln>
                <a:solidFill>
                  <a:srgbClr val="000000"/>
                </a:solidFill>
                <a:effectLst/>
                <a:uLnTx/>
                <a:uFillTx/>
                <a:latin typeface="Arial" pitchFamily="34" charset="0"/>
                <a:ea typeface="黑体" pitchFamily="2" charset="-122"/>
                <a:cs typeface="Arial" pitchFamily="34" charset="0"/>
              </a:rPr>
              <a:t>The reporting</a:t>
            </a:r>
            <a:r>
              <a:rPr kumimoji="0" lang="en-US" altLang="zh-CN" sz="1200" b="0" i="0" u="none" strike="noStrike" kern="0" cap="none" spc="0" normalizeH="0" noProof="0" dirty="0" smtClean="0">
                <a:ln>
                  <a:noFill/>
                </a:ln>
                <a:solidFill>
                  <a:srgbClr val="000000"/>
                </a:solidFill>
                <a:effectLst/>
                <a:uLnTx/>
                <a:uFillTx/>
                <a:latin typeface="Arial" pitchFamily="34" charset="0"/>
                <a:ea typeface="黑体" pitchFamily="2" charset="-122"/>
                <a:cs typeface="Arial" pitchFamily="34" charset="0"/>
              </a:rPr>
              <a:t> body of the company’s financial data is Huawei Holdings</a:t>
            </a:r>
            <a:endParaRPr kumimoji="0" lang="en-US" altLang="zh-CN" sz="1200" b="0" i="0" u="none" strike="noStrike" kern="0" cap="none" spc="0" normalizeH="0" baseline="0" noProof="0" dirty="0" smtClean="0">
              <a:ln>
                <a:noFill/>
              </a:ln>
              <a:solidFill>
                <a:srgbClr val="000000"/>
              </a:solidFill>
              <a:effectLst/>
              <a:uLnTx/>
              <a:uFillTx/>
              <a:latin typeface="Arial" pitchFamily="34" charset="0"/>
              <a:ea typeface="黑体" pitchFamily="2" charset="-122"/>
              <a:cs typeface="Arial" pitchFamily="34" charset="0"/>
            </a:endParaRPr>
          </a:p>
          <a:p>
            <a:pPr marL="171450" marR="0" lvl="0" indent="-171450" defTabSz="801688" eaLnBrk="0" fontAlgn="auto" latinLnBrk="0" hangingPunct="0">
              <a:lnSpc>
                <a:spcPct val="100000"/>
              </a:lnSpc>
              <a:spcBef>
                <a:spcPct val="20000"/>
              </a:spcBef>
              <a:spcAft>
                <a:spcPts val="0"/>
              </a:spcAft>
              <a:buClr>
                <a:srgbClr val="990000"/>
              </a:buClr>
              <a:buSzPct val="60000"/>
              <a:buFont typeface="Arial" pitchFamily="34" charset="0"/>
              <a:buChar char="•"/>
              <a:tabLst/>
              <a:defRPr/>
            </a:pPr>
            <a:r>
              <a:rPr kumimoji="0" lang="en-US" altLang="zh-CN" sz="1200" b="0" i="0" u="none" strike="noStrike" kern="0" cap="none" spc="0" normalizeH="0" baseline="0" noProof="0" dirty="0" smtClean="0">
                <a:ln>
                  <a:noFill/>
                </a:ln>
                <a:solidFill>
                  <a:srgbClr val="000000"/>
                </a:solidFill>
                <a:effectLst/>
                <a:uLnTx/>
                <a:uFillTx/>
                <a:latin typeface="Arial" pitchFamily="34" charset="0"/>
                <a:ea typeface="黑体" pitchFamily="2" charset="-122"/>
                <a:cs typeface="Arial" pitchFamily="34" charset="0"/>
              </a:rPr>
              <a:t>Chinese Yuan is the company’s functional currency</a:t>
            </a:r>
          </a:p>
          <a:p>
            <a:pPr marL="171450" marR="0" lvl="0" indent="-171450" defTabSz="801688" eaLnBrk="0" fontAlgn="auto" latinLnBrk="0" hangingPunct="0">
              <a:lnSpc>
                <a:spcPct val="100000"/>
              </a:lnSpc>
              <a:spcBef>
                <a:spcPct val="20000"/>
              </a:spcBef>
              <a:spcAft>
                <a:spcPts val="0"/>
              </a:spcAft>
              <a:buClr>
                <a:srgbClr val="990000"/>
              </a:buClr>
              <a:buSzPct val="60000"/>
              <a:buFont typeface="Arial" pitchFamily="34" charset="0"/>
              <a:buChar char="•"/>
              <a:tabLst/>
              <a:defRPr/>
            </a:pPr>
            <a:r>
              <a:rPr kumimoji="0" lang="en-US" altLang="zh-CN" sz="1200" b="0" i="0" u="none" strike="noStrike" kern="0" cap="none" spc="0" normalizeH="0" baseline="0" noProof="0" dirty="0" smtClean="0">
                <a:ln>
                  <a:noFill/>
                </a:ln>
                <a:solidFill>
                  <a:srgbClr val="000000"/>
                </a:solidFill>
                <a:effectLst/>
                <a:uLnTx/>
                <a:uFillTx/>
                <a:latin typeface="Arial" pitchFamily="34" charset="0"/>
                <a:ea typeface="黑体" pitchFamily="2" charset="-122"/>
                <a:cs typeface="Arial" pitchFamily="34" charset="0"/>
              </a:rPr>
              <a:t>R</a:t>
            </a:r>
            <a:r>
              <a:rPr kumimoji="0" lang="en-US" altLang="en-US" sz="1200" b="0" i="0" u="none" strike="noStrike" kern="0" cap="none" spc="0" normalizeH="0" baseline="0" noProof="0" dirty="0" smtClean="0">
                <a:ln>
                  <a:noFill/>
                </a:ln>
                <a:solidFill>
                  <a:srgbClr val="000000"/>
                </a:solidFill>
                <a:effectLst/>
                <a:uLnTx/>
                <a:uFillTx/>
                <a:latin typeface="Arial" pitchFamily="34" charset="0"/>
                <a:ea typeface="黑体" pitchFamily="2" charset="-122"/>
                <a:cs typeface="Arial" pitchFamily="34" charset="0"/>
              </a:rPr>
              <a:t>evenue of 200</a:t>
            </a:r>
            <a:r>
              <a:rPr lang="en-US" altLang="en-US" sz="1200" kern="0" dirty="0" smtClean="0">
                <a:solidFill>
                  <a:srgbClr val="000000"/>
                </a:solidFill>
                <a:latin typeface="Arial" pitchFamily="34" charset="0"/>
                <a:ea typeface="黑体" pitchFamily="2" charset="-122"/>
                <a:cs typeface="Arial" pitchFamily="34" charset="0"/>
              </a:rPr>
              <a:t>7</a:t>
            </a:r>
            <a:r>
              <a:rPr kumimoji="0" lang="en-US" altLang="en-US" sz="1200" b="0" i="0" u="none" strike="noStrike" kern="0" cap="none" spc="0" normalizeH="0" baseline="0" noProof="0" dirty="0" smtClean="0">
                <a:ln>
                  <a:noFill/>
                </a:ln>
                <a:solidFill>
                  <a:srgbClr val="000000"/>
                </a:solidFill>
                <a:effectLst/>
                <a:uLnTx/>
                <a:uFillTx/>
                <a:latin typeface="Arial" pitchFamily="34" charset="0"/>
                <a:ea typeface="黑体" pitchFamily="2" charset="-122"/>
                <a:cs typeface="Arial" pitchFamily="34" charset="0"/>
              </a:rPr>
              <a:t>-20</a:t>
            </a:r>
            <a:r>
              <a:rPr kumimoji="0" lang="en-US" altLang="zh-CN" sz="1200" b="0" i="0" u="none" strike="noStrike" kern="0" cap="none" spc="0" normalizeH="0" baseline="0" noProof="0" dirty="0" smtClean="0">
                <a:ln>
                  <a:noFill/>
                </a:ln>
                <a:solidFill>
                  <a:srgbClr val="000000"/>
                </a:solidFill>
                <a:effectLst/>
                <a:uLnTx/>
                <a:uFillTx/>
                <a:latin typeface="Arial" pitchFamily="34" charset="0"/>
                <a:ea typeface="黑体" pitchFamily="2" charset="-122"/>
                <a:cs typeface="Arial" pitchFamily="34" charset="0"/>
              </a:rPr>
              <a:t>10</a:t>
            </a:r>
            <a:r>
              <a:rPr kumimoji="0" lang="en-US" altLang="en-US" sz="1200" b="0" i="0" u="none" strike="noStrike" kern="0" cap="none" spc="0" normalizeH="0" baseline="0" noProof="0" dirty="0" smtClean="0">
                <a:ln>
                  <a:noFill/>
                </a:ln>
                <a:solidFill>
                  <a:srgbClr val="000000"/>
                </a:solidFill>
                <a:effectLst/>
                <a:uLnTx/>
                <a:uFillTx/>
                <a:latin typeface="Arial" pitchFamily="34" charset="0"/>
                <a:ea typeface="黑体" pitchFamily="2" charset="-122"/>
                <a:cs typeface="Arial" pitchFamily="34" charset="0"/>
              </a:rPr>
              <a:t> have been converted into USD from CNY based on the closing rate </a:t>
            </a:r>
            <a:r>
              <a:rPr kumimoji="0" lang="en-US" altLang="zh-CN" sz="1200" b="0" i="0" u="none" strike="noStrike" kern="0" cap="none" spc="0" normalizeH="0" baseline="0" noProof="0" dirty="0" smtClean="0">
                <a:ln>
                  <a:noFill/>
                </a:ln>
                <a:solidFill>
                  <a:srgbClr val="000000"/>
                </a:solidFill>
                <a:effectLst/>
                <a:uLnTx/>
                <a:uFillTx/>
                <a:latin typeface="Arial" pitchFamily="34" charset="0"/>
                <a:ea typeface="黑体" pitchFamily="2" charset="-122"/>
                <a:cs typeface="Arial" pitchFamily="34" charset="0"/>
              </a:rPr>
              <a:t>at the end </a:t>
            </a:r>
            <a:r>
              <a:rPr kumimoji="0" lang="en-US" altLang="en-US" sz="1200" b="0" i="0" u="none" strike="noStrike" kern="0" cap="none" spc="0" normalizeH="0" baseline="0" noProof="0" dirty="0" smtClean="0">
                <a:ln>
                  <a:noFill/>
                </a:ln>
                <a:solidFill>
                  <a:srgbClr val="000000"/>
                </a:solidFill>
                <a:effectLst/>
                <a:uLnTx/>
                <a:uFillTx/>
                <a:latin typeface="Arial" pitchFamily="34" charset="0"/>
                <a:ea typeface="黑体" pitchFamily="2" charset="-122"/>
                <a:cs typeface="Arial" pitchFamily="34" charset="0"/>
              </a:rPr>
              <a:t>of the corresponding year</a:t>
            </a:r>
            <a:endParaRPr kumimoji="0" lang="zh-CN" altLang="en-US" sz="1200" b="0" i="0" u="none" strike="noStrike" kern="0" cap="none" spc="0" normalizeH="0" baseline="0" noProof="0" dirty="0" smtClean="0">
              <a:ln>
                <a:noFill/>
              </a:ln>
              <a:solidFill>
                <a:srgbClr val="000000"/>
              </a:solidFill>
              <a:effectLst/>
              <a:uLnTx/>
              <a:uFillTx/>
              <a:latin typeface="Arial" pitchFamily="34" charset="0"/>
              <a:ea typeface="黑体" pitchFamily="2" charset="-122"/>
              <a:cs typeface="Arial" pitchFamily="34" charset="0"/>
            </a:endParaRPr>
          </a:p>
          <a:p>
            <a:pPr marL="171450" indent="-171450">
              <a:buFont typeface="Arial" pitchFamily="34" charset="0"/>
              <a:buChar char="•"/>
            </a:pPr>
            <a:r>
              <a:rPr lang="en-US" altLang="zh-CN" sz="1200" dirty="0" smtClean="0">
                <a:latin typeface="Arial" pitchFamily="34" charset="0"/>
                <a:cs typeface="Arial" pitchFamily="34" charset="0"/>
              </a:rPr>
              <a:t>Although Huawei is not a public company, we have been using PwC as our financial consultant and KPMG as financial auditor for many</a:t>
            </a:r>
            <a:r>
              <a:rPr lang="en-US" altLang="zh-CN" sz="1200" baseline="0" dirty="0" smtClean="0">
                <a:latin typeface="Arial" pitchFamily="34" charset="0"/>
                <a:cs typeface="Arial" pitchFamily="34" charset="0"/>
              </a:rPr>
              <a:t> </a:t>
            </a:r>
            <a:r>
              <a:rPr lang="en-US" altLang="zh-CN" sz="1200" dirty="0" smtClean="0">
                <a:latin typeface="Arial" pitchFamily="34" charset="0"/>
                <a:cs typeface="Arial" pitchFamily="34" charset="0"/>
              </a:rPr>
              <a:t>years.</a:t>
            </a:r>
          </a:p>
          <a:p>
            <a:pPr marL="171450" indent="-171450">
              <a:buFont typeface="Arial" pitchFamily="34" charset="0"/>
              <a:buNone/>
            </a:pPr>
            <a:endParaRPr lang="en-US" altLang="zh-CN" sz="1200" dirty="0" smtClean="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b="1" kern="1200" dirty="0" smtClean="0">
                <a:solidFill>
                  <a:schemeClr val="tx1"/>
                </a:solidFill>
                <a:effectLst/>
                <a:latin typeface="Arial" pitchFamily="34" charset="0"/>
                <a:ea typeface="宋体" pitchFamily="2" charset="-122"/>
                <a:cs typeface="Arial" pitchFamily="34" charset="0"/>
              </a:rPr>
              <a:t>讲解要点：</a:t>
            </a:r>
            <a:r>
              <a:rPr lang="en-US" altLang="zh-CN" sz="1200" b="1" dirty="0" smtClean="0">
                <a:latin typeface="Arial" pitchFamily="34" charset="0"/>
                <a:cs typeface="Arial"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dirty="0" smtClean="0">
                <a:latin typeface="Arial" pitchFamily="34" charset="0"/>
                <a:cs typeface="Arial" pitchFamily="34" charset="0"/>
              </a:rPr>
              <a:t>2012</a:t>
            </a:r>
            <a:r>
              <a:rPr lang="zh-CN" altLang="en-US" sz="1200" dirty="0" smtClean="0">
                <a:latin typeface="Arial" pitchFamily="34" charset="0"/>
                <a:cs typeface="Arial" pitchFamily="34" charset="0"/>
              </a:rPr>
              <a:t>年</a:t>
            </a:r>
            <a:r>
              <a:rPr lang="en-US" altLang="zh-CN" sz="1200" dirty="0" smtClean="0">
                <a:latin typeface="Arial" pitchFamily="34" charset="0"/>
                <a:cs typeface="Arial" pitchFamily="34" charset="0"/>
              </a:rPr>
              <a:t>, </a:t>
            </a:r>
            <a:r>
              <a:rPr lang="zh-CN" altLang="en-US" sz="1200" dirty="0" smtClean="0">
                <a:latin typeface="Arial" pitchFamily="34" charset="0"/>
                <a:cs typeface="Arial" pitchFamily="34" charset="0"/>
              </a:rPr>
              <a:t>华为销售收入达到</a:t>
            </a:r>
            <a:r>
              <a:rPr lang="en-US" altLang="zh-CN" sz="1200" dirty="0" smtClean="0">
                <a:latin typeface="Arial" pitchFamily="34" charset="0"/>
                <a:cs typeface="Arial" pitchFamily="34" charset="0"/>
              </a:rPr>
              <a:t>CNY2202</a:t>
            </a:r>
            <a:r>
              <a:rPr lang="zh-CN" altLang="en-US" sz="1200" dirty="0" smtClean="0">
                <a:latin typeface="Arial" pitchFamily="34" charset="0"/>
                <a:cs typeface="Arial" pitchFamily="34" charset="0"/>
              </a:rPr>
              <a:t>亿人民币</a:t>
            </a:r>
            <a:r>
              <a:rPr lang="en-US" altLang="zh-CN" sz="1200" dirty="0" smtClean="0">
                <a:latin typeface="Arial" pitchFamily="34" charset="0"/>
                <a:cs typeface="Arial" pitchFamily="34" charset="0"/>
              </a:rPr>
              <a:t>(</a:t>
            </a:r>
            <a:r>
              <a:rPr lang="zh-CN" altLang="en-US" sz="1200" dirty="0" smtClean="0">
                <a:latin typeface="Arial" pitchFamily="34" charset="0"/>
                <a:cs typeface="Arial" pitchFamily="34" charset="0"/>
              </a:rPr>
              <a:t>按当期期末汇率折算相当于</a:t>
            </a:r>
            <a:r>
              <a:rPr lang="en-US" altLang="zh-CN" sz="1200" dirty="0" smtClean="0">
                <a:latin typeface="Arial" pitchFamily="34" charset="0"/>
                <a:cs typeface="Arial" pitchFamily="34" charset="0"/>
              </a:rPr>
              <a:t>354</a:t>
            </a:r>
            <a:r>
              <a:rPr lang="zh-CN" altLang="en-US" sz="1200" dirty="0" smtClean="0">
                <a:latin typeface="Arial" pitchFamily="34" charset="0"/>
                <a:cs typeface="Arial" pitchFamily="34" charset="0"/>
              </a:rPr>
              <a:t>亿美元</a:t>
            </a:r>
            <a:r>
              <a:rPr lang="en-US" altLang="zh-CN" sz="1200" dirty="0" smtClean="0">
                <a:latin typeface="Arial" pitchFamily="34" charset="0"/>
                <a:cs typeface="Arial" pitchFamily="34" charset="0"/>
              </a:rPr>
              <a:t>)</a:t>
            </a:r>
            <a:r>
              <a:rPr lang="zh-CN" altLang="en-US" sz="1200" dirty="0" smtClean="0">
                <a:latin typeface="Arial" pitchFamily="34" charset="0"/>
                <a:cs typeface="Arial" pitchFamily="34" charset="0"/>
              </a:rPr>
              <a:t>。华为在过去</a:t>
            </a:r>
            <a:r>
              <a:rPr lang="en-US" altLang="zh-CN" sz="1200" dirty="0" smtClean="0">
                <a:latin typeface="Arial" pitchFamily="34" charset="0"/>
                <a:cs typeface="Arial" pitchFamily="34" charset="0"/>
              </a:rPr>
              <a:t>6</a:t>
            </a:r>
            <a:r>
              <a:rPr lang="zh-CN" altLang="en-US" sz="1200" dirty="0" smtClean="0">
                <a:latin typeface="Arial" pitchFamily="34" charset="0"/>
                <a:cs typeface="Arial" pitchFamily="34" charset="0"/>
              </a:rPr>
              <a:t>年中保持了稳健的成长。</a:t>
            </a:r>
            <a:endParaRPr lang="en-US" altLang="zh-CN" sz="1200" dirty="0" smtClean="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smtClean="0">
                <a:solidFill>
                  <a:schemeClr val="tx1"/>
                </a:solidFill>
                <a:effectLst/>
                <a:latin typeface="Arial" pitchFamily="34" charset="0"/>
                <a:ea typeface="宋体" pitchFamily="2" charset="-122"/>
                <a:cs typeface="Arial" pitchFamily="34" charset="0"/>
              </a:rPr>
              <a:t>更多信息：</a:t>
            </a:r>
            <a:r>
              <a:rPr lang="zh-CN" altLang="en-US" dirty="0" smtClean="0"/>
              <a:t/>
            </a:r>
            <a:br>
              <a:rPr lang="zh-CN" altLang="en-US" dirty="0" smtClean="0"/>
            </a:br>
            <a:r>
              <a:rPr lang="en-US" altLang="zh-CN" dirty="0" smtClean="0"/>
              <a:t>1</a:t>
            </a:r>
            <a:r>
              <a:rPr lang="zh-CN" altLang="en-US" dirty="0" smtClean="0"/>
              <a:t>、公司的财务数据报告是华为控股</a:t>
            </a:r>
            <a:r>
              <a:rPr lang="en-US" altLang="zh-CN" dirty="0" smtClean="0"/>
              <a:t>a</a:t>
            </a:r>
            <a:r>
              <a:rPr lang="zh-CN" altLang="en-US" dirty="0" smtClean="0"/>
              <a:t/>
            </a:r>
            <a:br>
              <a:rPr lang="zh-CN" altLang="en-US" dirty="0" smtClean="0"/>
            </a:br>
            <a:r>
              <a:rPr lang="en-US" altLang="zh-CN" dirty="0" smtClean="0"/>
              <a:t>2</a:t>
            </a:r>
            <a:r>
              <a:rPr lang="zh-CN" altLang="en-US" dirty="0" smtClean="0"/>
              <a:t>、中国的人民币是该公司的功能货币</a:t>
            </a:r>
            <a:br>
              <a:rPr lang="zh-CN" altLang="en-US" dirty="0" smtClean="0"/>
            </a:br>
            <a:r>
              <a:rPr lang="en-US" altLang="zh-CN" dirty="0" smtClean="0"/>
              <a:t>3</a:t>
            </a:r>
            <a:r>
              <a:rPr lang="zh-CN" altLang="en-US" dirty="0" smtClean="0"/>
              <a:t>、</a:t>
            </a:r>
            <a:r>
              <a:rPr lang="zh-CN" altLang="zh-CN" sz="1200" kern="1200" dirty="0" smtClean="0">
                <a:solidFill>
                  <a:schemeClr val="tx1"/>
                </a:solidFill>
                <a:effectLst/>
                <a:latin typeface="Arial" pitchFamily="34" charset="0"/>
                <a:ea typeface="宋体" pitchFamily="2" charset="-122"/>
                <a:cs typeface="+mn-cs"/>
              </a:rPr>
              <a:t>值得一提的是，华为虽然不是上市公司，但我们一直按上市公司的要求操作，公司财务数据都经过</a:t>
            </a:r>
            <a:r>
              <a:rPr lang="en-US" altLang="zh-CN" sz="1200" kern="1200" dirty="0" smtClean="0">
                <a:solidFill>
                  <a:schemeClr val="tx1"/>
                </a:solidFill>
                <a:effectLst/>
                <a:latin typeface="Arial" pitchFamily="34" charset="0"/>
                <a:ea typeface="宋体" pitchFamily="2" charset="-122"/>
                <a:cs typeface="+mn-cs"/>
              </a:rPr>
              <a:t>KPMG</a:t>
            </a:r>
            <a:r>
              <a:rPr lang="zh-CN" altLang="zh-CN" sz="1200" kern="1200" dirty="0" smtClean="0">
                <a:solidFill>
                  <a:schemeClr val="tx1"/>
                </a:solidFill>
                <a:effectLst/>
                <a:latin typeface="Arial" pitchFamily="34" charset="0"/>
                <a:ea typeface="宋体" pitchFamily="2" charset="-122"/>
                <a:cs typeface="+mn-cs"/>
              </a:rPr>
              <a:t>审计，并且每年都发布年报，保持财务的透明，使客户能更好地了解我们。</a:t>
            </a:r>
            <a:endParaRPr lang="en-US" altLang="zh-CN"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2"/>
          <p:cNvSpPr>
            <a:spLocks noGrp="1" noRot="1" noChangeAspect="1" noChangeArrowheads="1" noTextEdit="1"/>
          </p:cNvSpPr>
          <p:nvPr>
            <p:ph type="sldImg"/>
          </p:nvPr>
        </p:nvSpPr>
        <p:spPr bwMode="auto">
          <a:xfrm>
            <a:off x="96838" y="742950"/>
            <a:ext cx="6618287" cy="3724275"/>
          </a:xfrm>
          <a:noFill/>
          <a:ln>
            <a:solidFill>
              <a:srgbClr val="000000"/>
            </a:solidFill>
            <a:miter lim="800000"/>
            <a:headEnd/>
            <a:tailEnd/>
          </a:ln>
        </p:spPr>
      </p:sp>
      <p:sp>
        <p:nvSpPr>
          <p:cNvPr id="9219" name="矩形 3"/>
          <p:cNvSpPr>
            <a:spLocks noGrp="1" noChangeArrowheads="1"/>
          </p:cNvSpPr>
          <p:nvPr>
            <p:ph type="body" idx="1"/>
          </p:nvPr>
        </p:nvSpPr>
        <p:spPr bwMode="auto">
          <a:xfrm>
            <a:off x="906357" y="4716877"/>
            <a:ext cx="4984962" cy="4466987"/>
          </a:xfrm>
          <a:noFill/>
        </p:spPr>
        <p:txBody>
          <a:bodyPr wrap="square" numCol="1" anchor="t" anchorCtr="0" compatLnSpc="1">
            <a:prstTxWarp prst="textNoShape">
              <a:avLst/>
            </a:prstTxWarp>
          </a:bodyPr>
          <a:lstStyle/>
          <a:p>
            <a:pPr eaLnBrk="1" hangingPunct="1"/>
            <a:endParaRPr lang="en-US" altLang="zh-CN"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p:cNvSpPr>
          <p:nvPr>
            <p:ph type="sldImg"/>
          </p:nvPr>
        </p:nvSpPr>
        <p:spPr bwMode="auto">
          <a:noFill/>
          <a:ln>
            <a:solidFill>
              <a:srgbClr val="000000"/>
            </a:solidFill>
            <a:miter lim="800000"/>
            <a:headEnd/>
            <a:tailEnd/>
          </a:ln>
        </p:spPr>
      </p:sp>
      <p:sp>
        <p:nvSpPr>
          <p:cNvPr id="56322" name="备注占位符 2"/>
          <p:cNvSpPr>
            <a:spLocks noGrp="1"/>
          </p:cNvSpPr>
          <p:nvPr>
            <p:ph type="body" idx="1"/>
          </p:nvPr>
        </p:nvSpPr>
        <p:spPr bwMode="auto">
          <a:noFill/>
        </p:spPr>
        <p:txBody>
          <a:bodyPr/>
          <a:lstStyle/>
          <a:p>
            <a:pPr eaLnBrk="1" hangingPunct="1">
              <a:spcBef>
                <a:spcPct val="0"/>
              </a:spcBef>
            </a:pPr>
            <a:r>
              <a:rPr lang="en-US" altLang="zh-CN" dirty="0" smtClean="0"/>
              <a:t>Insert a slide showing four BGs</a:t>
            </a:r>
            <a:endParaRPr lang="zh-CN" altLang="en-US" dirty="0" smtClean="0"/>
          </a:p>
        </p:txBody>
      </p:sp>
      <p:sp>
        <p:nvSpPr>
          <p:cNvPr id="56323" name="灯片编号占位符 3"/>
          <p:cNvSpPr>
            <a:spLocks noGrp="1"/>
          </p:cNvSpPr>
          <p:nvPr>
            <p:ph type="sldNum" sz="quarter" idx="5"/>
          </p:nvPr>
        </p:nvSpPr>
        <p:spPr bwMode="auto">
          <a:noFill/>
          <a:ln>
            <a:miter lim="800000"/>
            <a:headEnd/>
            <a:tailEnd/>
          </a:ln>
        </p:spPr>
        <p:txBody>
          <a:bodyPr/>
          <a:lstStyle/>
          <a:p>
            <a:fld id="{6AFDA08C-7093-433C-A98C-E669EC7EF10D}" type="slidenum">
              <a:rPr lang="zh-CN" altLang="en-US"/>
              <a:pPr/>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2"/>
          <p:cNvSpPr>
            <a:spLocks noGrp="1" noRot="1" noChangeAspect="1" noChangeArrowheads="1" noTextEdit="1"/>
          </p:cNvSpPr>
          <p:nvPr>
            <p:ph type="sldImg"/>
          </p:nvPr>
        </p:nvSpPr>
        <p:spPr bwMode="auto">
          <a:xfrm>
            <a:off x="96838" y="742950"/>
            <a:ext cx="6618287" cy="3724275"/>
          </a:xfrm>
          <a:noFill/>
          <a:ln>
            <a:solidFill>
              <a:srgbClr val="000000"/>
            </a:solidFill>
            <a:miter lim="800000"/>
            <a:headEnd/>
            <a:tailEnd/>
          </a:ln>
        </p:spPr>
      </p:sp>
      <p:sp>
        <p:nvSpPr>
          <p:cNvPr id="9219" name="矩形 3"/>
          <p:cNvSpPr>
            <a:spLocks noGrp="1" noChangeArrowheads="1"/>
          </p:cNvSpPr>
          <p:nvPr>
            <p:ph type="body" idx="1"/>
          </p:nvPr>
        </p:nvSpPr>
        <p:spPr bwMode="auto">
          <a:xfrm>
            <a:off x="906357" y="4716877"/>
            <a:ext cx="4984962" cy="4466987"/>
          </a:xfrm>
          <a:noFill/>
        </p:spPr>
        <p:txBody>
          <a:bodyPr wrap="square" numCol="1" anchor="t" anchorCtr="0" compatLnSpc="1">
            <a:prstTxWarp prst="textNoShape">
              <a:avLst/>
            </a:prstTxWarp>
          </a:bodyPr>
          <a:lstStyle/>
          <a:p>
            <a:pPr eaLnBrk="1" hangingPunct="1"/>
            <a:endParaRPr lang="en-US" altLang="zh-CN"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arenR"/>
            </a:pPr>
            <a:endParaRPr lang="en-US" altLang="zh-CN" dirty="0">
              <a:latin typeface="Arial" pitchFamily="34" charset="0"/>
              <a:cs typeface="Arial" pitchFamily="34" charset="0"/>
            </a:endParaRPr>
          </a:p>
        </p:txBody>
      </p:sp>
      <p:sp>
        <p:nvSpPr>
          <p:cNvPr id="4" name="灯片编号占位符 3"/>
          <p:cNvSpPr>
            <a:spLocks noGrp="1"/>
          </p:cNvSpPr>
          <p:nvPr>
            <p:ph type="sldNum" sz="quarter" idx="10"/>
          </p:nvPr>
        </p:nvSpPr>
        <p:spPr/>
        <p:txBody>
          <a:bodyPr/>
          <a:lstStyle/>
          <a:p>
            <a:fld id="{0E645424-9522-4F47-961C-36461304544D}" type="slidenum">
              <a:rPr lang="zh-CN" altLang="en-US" smtClean="0"/>
              <a:pPr/>
              <a:t>8</a:t>
            </a:fld>
            <a:endParaRPr lang="zh-CN" altLang="en-US"/>
          </a:p>
        </p:txBody>
      </p:sp>
    </p:spTree>
    <p:extLst>
      <p:ext uri="{BB962C8B-B14F-4D97-AF65-F5344CB8AC3E}">
        <p14:creationId xmlns="" xmlns:p14="http://schemas.microsoft.com/office/powerpoint/2010/main" val="1718884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2"/>
          <p:cNvSpPr>
            <a:spLocks noGrp="1" noRot="1" noChangeAspect="1" noChangeArrowheads="1" noTextEdit="1"/>
          </p:cNvSpPr>
          <p:nvPr>
            <p:ph type="sldImg"/>
          </p:nvPr>
        </p:nvSpPr>
        <p:spPr bwMode="auto">
          <a:xfrm>
            <a:off x="96838" y="742950"/>
            <a:ext cx="6618287" cy="3724275"/>
          </a:xfrm>
          <a:noFill/>
          <a:ln>
            <a:solidFill>
              <a:srgbClr val="000000"/>
            </a:solidFill>
            <a:miter lim="800000"/>
            <a:headEnd/>
            <a:tailEnd/>
          </a:ln>
        </p:spPr>
      </p:sp>
      <p:sp>
        <p:nvSpPr>
          <p:cNvPr id="9219" name="矩形 3"/>
          <p:cNvSpPr>
            <a:spLocks noGrp="1" noChangeArrowheads="1"/>
          </p:cNvSpPr>
          <p:nvPr>
            <p:ph type="body" idx="1"/>
          </p:nvPr>
        </p:nvSpPr>
        <p:spPr bwMode="auto">
          <a:xfrm>
            <a:off x="906357" y="4716877"/>
            <a:ext cx="4984962" cy="4466987"/>
          </a:xfrm>
          <a:noFill/>
        </p:spPr>
        <p:txBody>
          <a:bodyPr wrap="square" numCol="1" anchor="t" anchorCtr="0" compatLnSpc="1">
            <a:prstTxWarp prst="textNoShape">
              <a:avLst/>
            </a:prstTxWarp>
          </a:bodyPr>
          <a:lstStyle/>
          <a:p>
            <a:pPr eaLnBrk="1" hangingPunct="1"/>
            <a:endParaRPr lang="en-US" altLang="zh-CN"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2"/>
          <p:cNvSpPr>
            <a:spLocks noGrp="1" noRot="1" noChangeAspect="1" noChangeArrowheads="1" noTextEdit="1"/>
          </p:cNvSpPr>
          <p:nvPr>
            <p:ph type="sldImg"/>
          </p:nvPr>
        </p:nvSpPr>
        <p:spPr bwMode="auto">
          <a:xfrm>
            <a:off x="96838" y="742950"/>
            <a:ext cx="6618287" cy="3724275"/>
          </a:xfrm>
          <a:noFill/>
          <a:ln>
            <a:solidFill>
              <a:srgbClr val="000000"/>
            </a:solidFill>
            <a:miter lim="800000"/>
            <a:headEnd/>
            <a:tailEnd/>
          </a:ln>
        </p:spPr>
      </p:sp>
      <p:sp>
        <p:nvSpPr>
          <p:cNvPr id="9219" name="矩形 3"/>
          <p:cNvSpPr>
            <a:spLocks noGrp="1" noChangeArrowheads="1"/>
          </p:cNvSpPr>
          <p:nvPr>
            <p:ph type="body" idx="1"/>
          </p:nvPr>
        </p:nvSpPr>
        <p:spPr bwMode="auto">
          <a:xfrm>
            <a:off x="906357" y="4716877"/>
            <a:ext cx="4984962" cy="4466987"/>
          </a:xfrm>
          <a:noFill/>
        </p:spPr>
        <p:txBody>
          <a:bodyPr wrap="square" numCol="1" anchor="t" anchorCtr="0" compatLnSpc="1">
            <a:prstTxWarp prst="textNoShape">
              <a:avLst/>
            </a:prstTxWarp>
          </a:bodyPr>
          <a:lstStyle/>
          <a:p>
            <a:pPr eaLnBrk="1" hangingPunct="1"/>
            <a:endParaRPr lang="en-US" altLang="zh-CN"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4" name="Title 3"/>
          <p:cNvSpPr>
            <a:spLocks noGrp="1"/>
          </p:cNvSpPr>
          <p:nvPr>
            <p:ph type="title"/>
          </p:nvPr>
        </p:nvSpPr>
        <p:spPr>
          <a:xfrm>
            <a:off x="755651" y="1697512"/>
            <a:ext cx="5688013" cy="584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xmlns="" val="2404942301"/>
      </p:ext>
    </p:extLst>
  </p:cSld>
  <p:clrMapOvr>
    <a:masterClrMapping/>
  </p:clrMapOvr>
  <p:transition advClick="0" advTm="8000">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空白">
    <p:spTree>
      <p:nvGrpSpPr>
        <p:cNvPr id="1" name=""/>
        <p:cNvGrpSpPr/>
        <p:nvPr/>
      </p:nvGrpSpPr>
      <p:grpSpPr>
        <a:xfrm>
          <a:off x="0" y="0"/>
          <a:ext cx="0" cy="0"/>
          <a:chOff x="0" y="0"/>
          <a:chExt cx="0" cy="0"/>
        </a:xfrm>
      </p:grpSpPr>
      <p:sp>
        <p:nvSpPr>
          <p:cNvPr id="2" name="Rectangle 13"/>
          <p:cNvSpPr>
            <a:spLocks noGrp="1" noChangeArrowheads="1"/>
          </p:cNvSpPr>
          <p:nvPr>
            <p:ph type="title"/>
          </p:nvPr>
        </p:nvSpPr>
        <p:spPr bwMode="auto">
          <a:xfrm>
            <a:off x="755650" y="244080"/>
            <a:ext cx="7632700" cy="653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40064" rIns="80129" bIns="40064" numCol="1" anchor="ctr" anchorCtr="0" compatLnSpc="1">
            <a:prstTxWarp prst="textNoShape">
              <a:avLst/>
            </a:prstTxWarp>
          </a:bodyPr>
          <a:lstStyle>
            <a:lvl1pPr>
              <a:defRPr baseline="0">
                <a:solidFill>
                  <a:srgbClr val="C00000"/>
                </a:solidFill>
              </a:defRPr>
            </a:lvl1pPr>
          </a:lstStyle>
          <a:p>
            <a:pPr lvl="0"/>
            <a:r>
              <a:rPr lang="zh-CN" altLang="en-US" dirty="0" smtClean="0"/>
              <a:t>单击此处编辑母版标题样式</a:t>
            </a:r>
          </a:p>
        </p:txBody>
      </p:sp>
    </p:spTree>
  </p:cSld>
  <p:clrMapOvr>
    <a:masterClrMapping/>
  </p:clrMapOvr>
  <p:transition advClick="0" advTm="800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02004156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Tree>
  </p:cSld>
  <p:clrMapOvr>
    <a:masterClrMapping/>
  </p:clrMapOvr>
  <p:transition advClick="0" advTm="8000">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55650" y="972764"/>
            <a:ext cx="7596000" cy="3600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Tree>
  </p:cSld>
  <p:clrMapOvr>
    <a:masterClrMapping/>
  </p:clrMapOvr>
  <p:transition advClick="0" advTm="8000">
    <p:fade thruBlk="1"/>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336962"/>
            <a:ext cx="7632700" cy="653653"/>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64088" y="1221288"/>
            <a:ext cx="7615824" cy="3438558"/>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336962"/>
            <a:ext cx="7632700" cy="653653"/>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64088" y="1221288"/>
            <a:ext cx="7615824" cy="3438558"/>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9636" y="116825"/>
            <a:ext cx="8229838" cy="857250"/>
          </a:xfrm>
          <a:prstGeom prst="rect">
            <a:avLst/>
          </a:prstGeom>
        </p:spPr>
        <p:txBody>
          <a:bodyPr lIns="68562" tIns="34281" rIns="68562" bIns="34281"/>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61816" y="1200151"/>
            <a:ext cx="8229838" cy="3393281"/>
          </a:xfrm>
          <a:prstGeom prst="rect">
            <a:avLst/>
          </a:prstGeom>
        </p:spPr>
        <p:txBody>
          <a:bodyPr lIns="68562" tIns="34281" rIns="68562" bIns="34281"/>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transition advClick="0" advTm="800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Rectangle 13"/>
          <p:cNvSpPr>
            <a:spLocks noGrp="1" noChangeArrowheads="1"/>
          </p:cNvSpPr>
          <p:nvPr>
            <p:ph type="title"/>
          </p:nvPr>
        </p:nvSpPr>
        <p:spPr bwMode="auto">
          <a:xfrm>
            <a:off x="527310" y="168627"/>
            <a:ext cx="7828702" cy="6536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lIns="68562" tIns="34281" rIns="68562" bIns="34281"/>
          <a:lstStyle/>
          <a:p>
            <a:pPr lvl="0"/>
            <a:r>
              <a:rPr lang="en-US" altLang="zh-CN" dirty="0"/>
              <a:t>Click to edit Master title style</a:t>
            </a:r>
            <a:endParaRPr lang="zh-CN" altLang="en-US" dirty="0"/>
          </a:p>
        </p:txBody>
      </p:sp>
      <p:sp>
        <p:nvSpPr>
          <p:cNvPr id="3" name="Rectangle 68"/>
          <p:cNvSpPr>
            <a:spLocks noGrp="1" noChangeArrowheads="1"/>
          </p:cNvSpPr>
          <p:nvPr>
            <p:ph idx="1"/>
          </p:nvPr>
        </p:nvSpPr>
        <p:spPr bwMode="auto">
          <a:xfrm>
            <a:off x="453787" y="909638"/>
            <a:ext cx="7828702" cy="3145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lIns="68562" tIns="34281" rIns="68562" bIns="34281"/>
          <a:lstStyle/>
          <a:p>
            <a:pPr lvl="0"/>
            <a:r>
              <a:rPr lang="en-US" altLang="zh-CN" noProof="0"/>
              <a:t>Click to edit Master text styles</a:t>
            </a:r>
            <a:endParaRPr lang="zh-CN" altLang="en-US" noProof="0"/>
          </a:p>
        </p:txBody>
      </p:sp>
    </p:spTree>
  </p:cSld>
  <p:clrMapOvr>
    <a:masterClrMapping/>
  </p:clrMapOvr>
  <p:transition advClick="0" advTm="8000">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55650" y="972764"/>
            <a:ext cx="7596000" cy="3600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Tree>
  </p:cSld>
  <p:clrMapOvr>
    <a:masterClrMapping/>
  </p:clrMapOvr>
  <p:transition advClick="0" advTm="8000">
    <p:fade thruBlk="1"/>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9636" y="116825"/>
            <a:ext cx="8229838" cy="857250"/>
          </a:xfrm>
          <a:prstGeom prst="rect">
            <a:avLst/>
          </a:prstGeom>
        </p:spPr>
        <p:txBody>
          <a:bodyPr lIns="68562" tIns="34281" rIns="68562" bIns="34281"/>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61816" y="1200151"/>
            <a:ext cx="8229838" cy="3393281"/>
          </a:xfrm>
          <a:prstGeom prst="rect">
            <a:avLst/>
          </a:prstGeom>
        </p:spPr>
        <p:txBody>
          <a:bodyPr lIns="68562" tIns="34281" rIns="68562" bIns="34281"/>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transition advClick="0" advTm="8000"/>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Rectangle 13"/>
          <p:cNvSpPr>
            <a:spLocks noGrp="1" noChangeArrowheads="1"/>
          </p:cNvSpPr>
          <p:nvPr>
            <p:ph type="title"/>
          </p:nvPr>
        </p:nvSpPr>
        <p:spPr bwMode="auto">
          <a:xfrm>
            <a:off x="527310" y="168627"/>
            <a:ext cx="7828702" cy="653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lIns="68562" tIns="34281" rIns="68562" bIns="34281"/>
          <a:lstStyle/>
          <a:p>
            <a:pPr lvl="0"/>
            <a:r>
              <a:rPr lang="en-US" altLang="zh-CN" dirty="0"/>
              <a:t>Click to edit Master title style</a:t>
            </a:r>
            <a:endParaRPr lang="zh-CN" altLang="en-US" dirty="0"/>
          </a:p>
        </p:txBody>
      </p:sp>
      <p:sp>
        <p:nvSpPr>
          <p:cNvPr id="3" name="Rectangle 68"/>
          <p:cNvSpPr>
            <a:spLocks noGrp="1" noChangeArrowheads="1"/>
          </p:cNvSpPr>
          <p:nvPr>
            <p:ph idx="1"/>
          </p:nvPr>
        </p:nvSpPr>
        <p:spPr bwMode="auto">
          <a:xfrm>
            <a:off x="453787" y="909638"/>
            <a:ext cx="7828702" cy="31456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lIns="68562" tIns="34281" rIns="68562" bIns="34281"/>
          <a:lstStyle/>
          <a:p>
            <a:pPr lvl="0"/>
            <a:r>
              <a:rPr lang="en-US" altLang="zh-CN" noProof="0"/>
              <a:t>Click to edit Master text styles</a:t>
            </a:r>
            <a:endParaRPr lang="zh-CN" altLang="en-US" noProof="0"/>
          </a:p>
        </p:txBody>
      </p:sp>
    </p:spTree>
  </p:cSld>
  <p:clrMapOvr>
    <a:masterClrMapping/>
  </p:clrMapOvr>
  <p:transition advClick="0" advTm="8000">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55650" y="972764"/>
            <a:ext cx="7596000" cy="3600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Tree>
  </p:cSld>
  <p:clrMapOvr>
    <a:masterClrMapping/>
  </p:clrMapOvr>
  <p:transition advClick="0" advTm="8000">
    <p:fade thruBlk="1"/>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336962"/>
            <a:ext cx="7632700" cy="653653"/>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64088" y="1221288"/>
            <a:ext cx="7615824" cy="3438558"/>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336962"/>
            <a:ext cx="7632700" cy="653653"/>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64088" y="1221288"/>
            <a:ext cx="7615824" cy="3438558"/>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9636" y="116825"/>
            <a:ext cx="8229838" cy="857250"/>
          </a:xfrm>
          <a:prstGeom prst="rect">
            <a:avLst/>
          </a:prstGeom>
        </p:spPr>
        <p:txBody>
          <a:bodyPr lIns="68562" tIns="34281" rIns="68562" bIns="34281"/>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61816" y="1200151"/>
            <a:ext cx="8229838" cy="3393281"/>
          </a:xfrm>
          <a:prstGeom prst="rect">
            <a:avLst/>
          </a:prstGeom>
        </p:spPr>
        <p:txBody>
          <a:bodyPr lIns="68562" tIns="34281" rIns="68562" bIns="34281"/>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transition advClick="0" advTm="8000"/>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Rectangle 13"/>
          <p:cNvSpPr>
            <a:spLocks noGrp="1" noChangeArrowheads="1"/>
          </p:cNvSpPr>
          <p:nvPr>
            <p:ph type="title"/>
          </p:nvPr>
        </p:nvSpPr>
        <p:spPr bwMode="auto">
          <a:xfrm>
            <a:off x="527310" y="168627"/>
            <a:ext cx="7828702" cy="6536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lIns="68562" tIns="34281" rIns="68562" bIns="34281"/>
          <a:lstStyle/>
          <a:p>
            <a:pPr lvl="0"/>
            <a:r>
              <a:rPr lang="en-US" altLang="zh-CN" dirty="0"/>
              <a:t>Click to edit Master title style</a:t>
            </a:r>
            <a:endParaRPr lang="zh-CN" altLang="en-US" dirty="0"/>
          </a:p>
        </p:txBody>
      </p:sp>
      <p:sp>
        <p:nvSpPr>
          <p:cNvPr id="3" name="Rectangle 68"/>
          <p:cNvSpPr>
            <a:spLocks noGrp="1" noChangeArrowheads="1"/>
          </p:cNvSpPr>
          <p:nvPr>
            <p:ph idx="1"/>
          </p:nvPr>
        </p:nvSpPr>
        <p:spPr bwMode="auto">
          <a:xfrm>
            <a:off x="453787" y="909638"/>
            <a:ext cx="7828702" cy="3145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lIns="68562" tIns="34281" rIns="68562" bIns="34281"/>
          <a:lstStyle/>
          <a:p>
            <a:pPr lvl="0"/>
            <a:r>
              <a:rPr lang="en-US" altLang="zh-CN" noProof="0"/>
              <a:t>Click to edit Master text styles</a:t>
            </a:r>
            <a:endParaRPr lang="zh-CN" altLang="en-US" noProof="0"/>
          </a:p>
        </p:txBody>
      </p:sp>
    </p:spTree>
  </p:cSld>
  <p:clrMapOvr>
    <a:masterClrMapping/>
  </p:clrMapOvr>
  <p:transition advClick="0" advTm="8000">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55650" y="972764"/>
            <a:ext cx="7596000" cy="3600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Tree>
  </p:cSld>
  <p:clrMapOvr>
    <a:masterClrMapping/>
  </p:clrMapOvr>
  <p:transition advClick="0" advTm="8000">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85635" y="205978"/>
            <a:ext cx="8229838" cy="857250"/>
          </a:xfrm>
          <a:prstGeom prst="rect">
            <a:avLst/>
          </a:prstGeom>
        </p:spPr>
        <p:txBody>
          <a:bodyPr lIns="68562" tIns="34281" rIns="68562" bIns="34281"/>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585635" y="1200151"/>
            <a:ext cx="8229838" cy="3394472"/>
          </a:xfrm>
          <a:prstGeom prst="rect">
            <a:avLst/>
          </a:prstGeom>
        </p:spPr>
        <p:txBody>
          <a:bodyPr lIns="68562" tIns="34281" rIns="68562" bIns="34281"/>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336962"/>
            <a:ext cx="7632700" cy="653653"/>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64088" y="1221288"/>
            <a:ext cx="7615824" cy="3438558"/>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57058" y="300075"/>
            <a:ext cx="7828703" cy="830108"/>
          </a:xfrm>
          <a:prstGeom prst="rect">
            <a:avLst/>
          </a:prstGeom>
          <a:noFill/>
          <a:ln>
            <a:no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30040" rIns="60081" bIns="30040" numCol="1" anchor="t" anchorCtr="0" compatLnSpc="1">
            <a:prstTxWarp prst="textNoShape">
              <a:avLst/>
            </a:prstTxWarp>
            <a:spAutoFit/>
          </a:bodyPr>
          <a:lstStyle>
            <a:lvl1pPr>
              <a:defRPr lang="zh-CN" altLang="en-US" kern="1200" dirty="0">
                <a:latin typeface="+mj-lt"/>
                <a:ea typeface="Arial Unicode MS" pitchFamily="34" charset="-122"/>
                <a:cs typeface="Times New Roman" pitchFamily="18" charset="0"/>
              </a:defRPr>
            </a:lvl1pPr>
          </a:lstStyle>
          <a:p>
            <a:pPr lvl="0"/>
            <a:r>
              <a:rPr lang="zh-CN" altLang="en-US" dirty="0" smtClean="0"/>
              <a:t>单击此处编辑母版标题样式</a:t>
            </a:r>
            <a:endParaRPr lang="zh-CN" altLang="en-US" dirty="0"/>
          </a:p>
        </p:txBody>
      </p:sp>
    </p:spTree>
    <p:extLst>
      <p:ext uri="{BB962C8B-B14F-4D97-AF65-F5344CB8AC3E}">
        <p14:creationId xmlns="" xmlns:p14="http://schemas.microsoft.com/office/powerpoint/2010/main" val="1020041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57054" y="300075"/>
            <a:ext cx="7828703" cy="553109"/>
          </a:xfrm>
          <a:prstGeom prst="rect">
            <a:avLst/>
          </a:prstGeom>
          <a:noFill/>
          <a:ln>
            <a:no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30040" rIns="60081" bIns="30040" numCol="1" anchor="t" anchorCtr="0" compatLnSpc="1">
            <a:prstTxWarp prst="textNoShape">
              <a:avLst/>
            </a:prstTxWarp>
            <a:spAutoFit/>
          </a:bodyPr>
          <a:lstStyle>
            <a:lvl1pPr>
              <a:defRPr lang="zh-CN" altLang="en-US" kern="1200" dirty="0">
                <a:latin typeface="+mj-lt"/>
                <a:ea typeface="Arial Unicode MS" pitchFamily="34" charset="-122"/>
                <a:cs typeface="Times New Roman" pitchFamily="18" charset="0"/>
              </a:defRPr>
            </a:lvl1pPr>
          </a:lstStyle>
          <a:p>
            <a:pPr lvl="0"/>
            <a:r>
              <a:rPr lang="zh-CN" altLang="en-US" dirty="0" smtClean="0"/>
              <a:t>单击此处编辑母版标题样式</a:t>
            </a:r>
            <a:endParaRPr lang="zh-CN" altLang="en-US" dirty="0"/>
          </a:p>
        </p:txBody>
      </p:sp>
    </p:spTree>
    <p:extLst>
      <p:ext uri="{BB962C8B-B14F-4D97-AF65-F5344CB8AC3E}">
        <p14:creationId xmlns="" xmlns:p14="http://schemas.microsoft.com/office/powerpoint/2010/main" val="102004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55650" y="972764"/>
            <a:ext cx="7596000" cy="3600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55650" y="972764"/>
            <a:ext cx="7596000" cy="3600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Tree>
  </p:cSld>
  <p:clrMapOvr>
    <a:masterClrMapping/>
  </p:clrMapOvr>
  <p:transition advClick="0" advTm="8000">
    <p:fade thruBlk="1"/>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336962"/>
            <a:ext cx="7632700" cy="653653"/>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64088" y="1221288"/>
            <a:ext cx="7615824" cy="3438558"/>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9636" y="116825"/>
            <a:ext cx="8229838" cy="857250"/>
          </a:xfrm>
          <a:prstGeom prst="rect">
            <a:avLst/>
          </a:prstGeom>
        </p:spPr>
        <p:txBody>
          <a:bodyPr lIns="68562" tIns="34281" rIns="68562" bIns="34281"/>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61816" y="1200151"/>
            <a:ext cx="8229838" cy="3393281"/>
          </a:xfrm>
          <a:prstGeom prst="rect">
            <a:avLst/>
          </a:prstGeom>
        </p:spPr>
        <p:txBody>
          <a:bodyPr lIns="68562" tIns="34281" rIns="68562" bIns="34281"/>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transition advClick="0" advTm="800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5322" y="116528"/>
            <a:ext cx="8229838" cy="857250"/>
          </a:xfrm>
          <a:prstGeom prst="rect">
            <a:avLst/>
          </a:prstGeom>
        </p:spPr>
        <p:txBody>
          <a:bodyPr lIns="81628" tIns="40814" rIns="81628" bIns="40814"/>
          <a:lstStyle>
            <a:lvl1pPr>
              <a:defRPr sz="2700"/>
            </a:lvl1pPr>
          </a:lstStyle>
          <a:p>
            <a:r>
              <a:rPr lang="zh-CN" altLang="en-US" dirty="0" smtClean="0"/>
              <a:t>单击此处编辑母版标题样式</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5322" y="116528"/>
            <a:ext cx="8229838" cy="857250"/>
          </a:xfrm>
          <a:prstGeom prst="rect">
            <a:avLst/>
          </a:prstGeom>
        </p:spPr>
        <p:txBody>
          <a:bodyPr lIns="81628" tIns="40814" rIns="81628" bIns="40814"/>
          <a:lstStyle>
            <a:lvl1pPr>
              <a:defRPr sz="2700"/>
            </a:lvl1pPr>
          </a:lstStyle>
          <a:p>
            <a:r>
              <a:rPr lang="zh-CN" altLang="en-US" dirty="0" smtClean="0"/>
              <a:t>单击此处编辑母版标题样式</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5322" y="116528"/>
            <a:ext cx="8229838" cy="857250"/>
          </a:xfrm>
          <a:prstGeom prst="rect">
            <a:avLst/>
          </a:prstGeom>
        </p:spPr>
        <p:txBody>
          <a:bodyPr lIns="81628" tIns="40814" rIns="81628" bIns="40814"/>
          <a:lstStyle>
            <a:lvl1pPr>
              <a:defRPr sz="2700"/>
            </a:lvl1pPr>
          </a:lstStyle>
          <a:p>
            <a:r>
              <a:rPr lang="zh-CN" altLang="en-US" dirty="0" smtClean="0"/>
              <a:t>单击此处编辑母版标题样式</a:t>
            </a:r>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5322" y="116528"/>
            <a:ext cx="8229838" cy="857250"/>
          </a:xfrm>
          <a:prstGeom prst="rect">
            <a:avLst/>
          </a:prstGeom>
        </p:spPr>
        <p:txBody>
          <a:bodyPr lIns="81628" tIns="40814" rIns="81628" bIns="40814"/>
          <a:lstStyle>
            <a:lvl1pPr>
              <a:defRPr sz="2700"/>
            </a:lvl1pPr>
          </a:lstStyle>
          <a:p>
            <a:r>
              <a:rPr lang="zh-CN" altLang="en-US" dirty="0" smtClean="0"/>
              <a:t>单击此处编辑母版标题样式</a:t>
            </a:r>
            <a:endParaRPr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5322" y="116528"/>
            <a:ext cx="8229838" cy="857250"/>
          </a:xfrm>
          <a:prstGeom prst="rect">
            <a:avLst/>
          </a:prstGeom>
        </p:spPr>
        <p:txBody>
          <a:bodyPr lIns="81628" tIns="40814" rIns="81628" bIns="40814"/>
          <a:lstStyle>
            <a:lvl1pPr>
              <a:defRPr sz="2700"/>
            </a:lvl1pPr>
          </a:lstStyle>
          <a:p>
            <a:r>
              <a:rPr lang="zh-CN" altLang="en-US" dirty="0" smtClean="0"/>
              <a:t>单击此处编辑母版标题样式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Tree>
  </p:cSld>
  <p:clrMapOvr>
    <a:masterClrMapping/>
  </p:clrMapOvr>
  <p:transition advClick="0" advTm="8000">
    <p:fade thruBlk="1"/>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5322" y="116528"/>
            <a:ext cx="8229838" cy="857250"/>
          </a:xfrm>
          <a:prstGeom prst="rect">
            <a:avLst/>
          </a:prstGeom>
        </p:spPr>
        <p:txBody>
          <a:bodyPr lIns="81628" tIns="40814" rIns="81628" bIns="40814"/>
          <a:lstStyle>
            <a:lvl1pPr>
              <a:defRPr sz="2700"/>
            </a:lvl1pPr>
          </a:lstStyle>
          <a:p>
            <a:r>
              <a:rPr lang="zh-CN" altLang="en-US" dirty="0" smtClean="0"/>
              <a:t>单击此处编辑母版标题样式</a:t>
            </a:r>
            <a:endParaRPr lang="zh-CN" alt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5322" y="116528"/>
            <a:ext cx="8229838" cy="857250"/>
          </a:xfrm>
          <a:prstGeom prst="rect">
            <a:avLst/>
          </a:prstGeom>
        </p:spPr>
        <p:txBody>
          <a:bodyPr lIns="81628" tIns="40814" rIns="81628" bIns="40814"/>
          <a:lstStyle>
            <a:lvl1pPr>
              <a:defRPr sz="2700"/>
            </a:lvl1pPr>
          </a:lstStyle>
          <a:p>
            <a:r>
              <a:rPr lang="zh-CN" altLang="en-US" dirty="0" smtClean="0"/>
              <a:t>单击此处编辑母版标题样式</a:t>
            </a:r>
            <a:endParaRPr lang="zh-CN"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5322" y="116528"/>
            <a:ext cx="8229838" cy="857250"/>
          </a:xfrm>
          <a:prstGeom prst="rect">
            <a:avLst/>
          </a:prstGeom>
        </p:spPr>
        <p:txBody>
          <a:bodyPr lIns="81628" tIns="40814" rIns="81628" bIns="40814"/>
          <a:lstStyle>
            <a:lvl1pPr>
              <a:defRPr sz="2700"/>
            </a:lvl1pPr>
          </a:lstStyle>
          <a:p>
            <a:r>
              <a:rPr lang="zh-CN" altLang="en-US" dirty="0" smtClean="0"/>
              <a:t>单击此处编辑母版标题样式</a:t>
            </a:r>
            <a:endParaRPr lang="zh-CN" alt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5322" y="116528"/>
            <a:ext cx="8229838" cy="857250"/>
          </a:xfrm>
          <a:prstGeom prst="rect">
            <a:avLst/>
          </a:prstGeom>
        </p:spPr>
        <p:txBody>
          <a:bodyPr lIns="81628" tIns="40814" rIns="81628" bIns="40814"/>
          <a:lstStyle>
            <a:lvl1pPr>
              <a:defRPr sz="2700"/>
            </a:lvl1pPr>
          </a:lstStyle>
          <a:p>
            <a:r>
              <a:rPr lang="zh-CN" altLang="en-US" dirty="0" smtClean="0"/>
              <a:t>单击此处编辑母版标题样式</a:t>
            </a:r>
            <a:endParaRPr lang="zh-CN" alt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64088" y="1221288"/>
            <a:ext cx="7615824" cy="3438558"/>
          </a:xfr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Tree>
  </p:cSld>
  <p:clrMapOvr>
    <a:masterClrMapping/>
  </p:clrMapOvr>
  <p:transition advClick="0" advTm="8000">
    <p:fade thruBlk="1"/>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55650" y="972764"/>
            <a:ext cx="7596000" cy="3600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Tree>
  </p:cSld>
  <p:clrMapOvr>
    <a:masterClrMapping/>
  </p:clrMapOvr>
  <p:transition advClick="0" advTm="8000">
    <p:fade thruBlk="1"/>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Rectangle 13"/>
          <p:cNvSpPr>
            <a:spLocks noGrp="1" noChangeArrowheads="1"/>
          </p:cNvSpPr>
          <p:nvPr>
            <p:ph type="title"/>
          </p:nvPr>
        </p:nvSpPr>
        <p:spPr bwMode="auto">
          <a:xfrm>
            <a:off x="527310" y="168627"/>
            <a:ext cx="7828702" cy="6536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lIns="68562" tIns="34281" rIns="68562" bIns="34281"/>
          <a:lstStyle/>
          <a:p>
            <a:pPr lvl="0"/>
            <a:r>
              <a:rPr lang="en-US" altLang="zh-CN" dirty="0"/>
              <a:t>Click to edit Master title style</a:t>
            </a:r>
            <a:endParaRPr lang="zh-CN" altLang="en-US" dirty="0"/>
          </a:p>
        </p:txBody>
      </p:sp>
      <p:sp>
        <p:nvSpPr>
          <p:cNvPr id="3" name="Rectangle 68"/>
          <p:cNvSpPr>
            <a:spLocks noGrp="1" noChangeArrowheads="1"/>
          </p:cNvSpPr>
          <p:nvPr>
            <p:ph idx="1"/>
          </p:nvPr>
        </p:nvSpPr>
        <p:spPr bwMode="auto">
          <a:xfrm>
            <a:off x="453787" y="909638"/>
            <a:ext cx="7828702" cy="3145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lIns="68562" tIns="34281" rIns="68562" bIns="34281"/>
          <a:lstStyle/>
          <a:p>
            <a:pPr lvl="0"/>
            <a:r>
              <a:rPr lang="en-US" altLang="zh-CN" noProof="0"/>
              <a:t>Click to edit Master text styles</a:t>
            </a:r>
            <a:endParaRPr lang="zh-CN" altLang="en-US" noProof="0"/>
          </a:p>
        </p:txBody>
      </p:sp>
    </p:spTree>
  </p:cSld>
  <p:clrMapOvr>
    <a:masterClrMapping/>
  </p:clrMapOvr>
  <p:transition advClick="0" advTm="8000">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55650" y="972764"/>
            <a:ext cx="7596000" cy="3600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Tree>
  </p:cSld>
  <p:clrMapOvr>
    <a:masterClrMapping/>
  </p:clrMapOvr>
  <p:transition advClick="0" advTm="8000">
    <p:fade thruBlk="1"/>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Rectangle 13"/>
          <p:cNvSpPr>
            <a:spLocks noGrp="1" noChangeArrowheads="1"/>
          </p:cNvSpPr>
          <p:nvPr>
            <p:ph type="title"/>
          </p:nvPr>
        </p:nvSpPr>
        <p:spPr bwMode="auto">
          <a:xfrm>
            <a:off x="527310" y="168627"/>
            <a:ext cx="7828702" cy="6536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lIns="68562" tIns="34281" rIns="68562" bIns="34281"/>
          <a:lstStyle/>
          <a:p>
            <a:pPr lvl="0"/>
            <a:r>
              <a:rPr lang="en-US" altLang="zh-CN" dirty="0"/>
              <a:t>Click to edit Master title style</a:t>
            </a:r>
            <a:endParaRPr lang="zh-CN" altLang="en-US" dirty="0"/>
          </a:p>
        </p:txBody>
      </p:sp>
      <p:sp>
        <p:nvSpPr>
          <p:cNvPr id="3" name="Rectangle 68"/>
          <p:cNvSpPr>
            <a:spLocks noGrp="1" noChangeArrowheads="1"/>
          </p:cNvSpPr>
          <p:nvPr>
            <p:ph idx="1"/>
          </p:nvPr>
        </p:nvSpPr>
        <p:spPr bwMode="auto">
          <a:xfrm>
            <a:off x="453787" y="909638"/>
            <a:ext cx="7828702" cy="3145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lIns="68562" tIns="34281" rIns="68562" bIns="34281"/>
          <a:lstStyle/>
          <a:p>
            <a:pPr lvl="0"/>
            <a:r>
              <a:rPr lang="en-US" altLang="zh-CN" noProof="0"/>
              <a:t>Click to edit Master text styles</a:t>
            </a:r>
            <a:endParaRPr lang="zh-CN" altLang="en-US" noProof="0"/>
          </a:p>
        </p:txBody>
      </p:sp>
    </p:spTree>
  </p:cSld>
  <p:clrMapOvr>
    <a:masterClrMapping/>
  </p:clrMapOvr>
  <p:transition advClick="0" advTm="8000">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55650" y="972764"/>
            <a:ext cx="7596000" cy="3600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76776"/>
            <a:ext cx="7632700" cy="559338"/>
          </a:xfrm>
          <a:prstGeom prst="rect">
            <a:avLst/>
          </a:prstGeom>
        </p:spPr>
        <p:txBody>
          <a:bodyPr/>
          <a:lstStyle/>
          <a:p>
            <a:r>
              <a:rPr lang="en-US" smtClean="0"/>
              <a:t>Click to edit Master title style</a:t>
            </a:r>
            <a:endParaRPr lang="en-US"/>
          </a:p>
        </p:txBody>
      </p:sp>
    </p:spTree>
  </p:cSld>
  <p:clrMapOvr>
    <a:masterClrMapping/>
  </p:clrMapOvr>
  <p:transition advClick="0" advTm="8000">
    <p:fade thruBlk="1"/>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Rectangle 13"/>
          <p:cNvSpPr>
            <a:spLocks noGrp="1" noChangeArrowheads="1"/>
          </p:cNvSpPr>
          <p:nvPr>
            <p:ph type="title"/>
          </p:nvPr>
        </p:nvSpPr>
        <p:spPr bwMode="auto">
          <a:xfrm>
            <a:off x="527310" y="168627"/>
            <a:ext cx="7828702" cy="6536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lIns="68562" tIns="34281" rIns="68562" bIns="34281"/>
          <a:lstStyle/>
          <a:p>
            <a:pPr lvl="0"/>
            <a:r>
              <a:rPr lang="en-US" altLang="zh-CN" dirty="0"/>
              <a:t>Click to edit Master title style</a:t>
            </a:r>
            <a:endParaRPr lang="zh-CN" altLang="en-US" dirty="0"/>
          </a:p>
        </p:txBody>
      </p:sp>
      <p:sp>
        <p:nvSpPr>
          <p:cNvPr id="3" name="Rectangle 68"/>
          <p:cNvSpPr>
            <a:spLocks noGrp="1" noChangeArrowheads="1"/>
          </p:cNvSpPr>
          <p:nvPr>
            <p:ph idx="1"/>
          </p:nvPr>
        </p:nvSpPr>
        <p:spPr bwMode="auto">
          <a:xfrm>
            <a:off x="453787" y="909638"/>
            <a:ext cx="7828702" cy="3145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lIns="68562" tIns="34281" rIns="68562" bIns="34281"/>
          <a:lstStyle/>
          <a:p>
            <a:pPr lvl="0"/>
            <a:r>
              <a:rPr lang="en-US" altLang="zh-CN" noProof="0"/>
              <a:t>Click to edit Master text styles</a:t>
            </a:r>
            <a:endParaRPr lang="zh-CN" altLang="en-US" noProof="0"/>
          </a:p>
        </p:txBody>
      </p:sp>
    </p:spTree>
  </p:cSld>
  <p:clrMapOvr>
    <a:masterClrMapping/>
  </p:clrMapOvr>
  <p:transition advClick="0" advTm="800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9636" y="116825"/>
            <a:ext cx="8229838" cy="857250"/>
          </a:xfrm>
          <a:prstGeom prst="rect">
            <a:avLst/>
          </a:prstGeom>
        </p:spPr>
        <p:txBody>
          <a:bodyPr lIns="68562" tIns="34281" rIns="68562" bIns="34281"/>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61816" y="1200151"/>
            <a:ext cx="8229838" cy="3393281"/>
          </a:xfrm>
          <a:prstGeom prst="rect">
            <a:avLst/>
          </a:prstGeom>
        </p:spPr>
        <p:txBody>
          <a:bodyPr lIns="68562" tIns="34281" rIns="68562" bIns="34281"/>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transition advClick="0" advTm="8000"/>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Rectangle 13"/>
          <p:cNvSpPr>
            <a:spLocks noGrp="1" noChangeArrowheads="1"/>
          </p:cNvSpPr>
          <p:nvPr>
            <p:ph type="title"/>
          </p:nvPr>
        </p:nvSpPr>
        <p:spPr bwMode="auto">
          <a:xfrm>
            <a:off x="527310" y="168627"/>
            <a:ext cx="7828702" cy="653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lIns="68562" tIns="34281" rIns="68562" bIns="34281"/>
          <a:lstStyle/>
          <a:p>
            <a:pPr lvl="0"/>
            <a:r>
              <a:rPr lang="en-US" altLang="zh-CN" dirty="0"/>
              <a:t>Click to edit Master title style</a:t>
            </a:r>
            <a:endParaRPr lang="zh-CN" altLang="en-US" dirty="0"/>
          </a:p>
        </p:txBody>
      </p:sp>
      <p:sp>
        <p:nvSpPr>
          <p:cNvPr id="3" name="Rectangle 68"/>
          <p:cNvSpPr>
            <a:spLocks noGrp="1" noChangeArrowheads="1"/>
          </p:cNvSpPr>
          <p:nvPr>
            <p:ph idx="1"/>
          </p:nvPr>
        </p:nvSpPr>
        <p:spPr bwMode="auto">
          <a:xfrm>
            <a:off x="453787" y="909638"/>
            <a:ext cx="7828702" cy="31456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lIns="68562" tIns="34281" rIns="68562" bIns="34281"/>
          <a:lstStyle/>
          <a:p>
            <a:pPr lvl="0"/>
            <a:r>
              <a:rPr lang="en-US" altLang="zh-CN" noProof="0"/>
              <a:t>Click to edit Master text styles</a:t>
            </a:r>
            <a:endParaRPr lang="zh-CN" altLang="en-US" noProof="0"/>
          </a:p>
        </p:txBody>
      </p:sp>
    </p:spTree>
  </p:cSld>
  <p:clrMapOvr>
    <a:masterClrMapping/>
  </p:clrMapOvr>
  <p:transition advClick="0" advTm="8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336962"/>
            <a:ext cx="7632700" cy="653653"/>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64088" y="1221288"/>
            <a:ext cx="7615824" cy="3438558"/>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4.wmf"/><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7.wmf"/><Relationship Id="rId5" Type="http://schemas.openxmlformats.org/officeDocument/2006/relationships/slideLayout" Target="../slideLayouts/slideLayout37.xml"/><Relationship Id="rId10" Type="http://schemas.openxmlformats.org/officeDocument/2006/relationships/image" Target="../media/image6.png"/><Relationship Id="rId4" Type="http://schemas.openxmlformats.org/officeDocument/2006/relationships/slideLayout" Target="../slideLayouts/slideLayout36.xml"/><Relationship Id="rId9"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6.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10.wmf"/><Relationship Id="rId2" Type="http://schemas.openxmlformats.org/officeDocument/2006/relationships/slideLayout" Target="../slideLayouts/slideLayout41.xml"/><Relationship Id="rId16" Type="http://schemas.openxmlformats.org/officeDocument/2006/relationships/image" Target="../media/image5.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11.xml"/><Relationship Id="rId10" Type="http://schemas.openxmlformats.org/officeDocument/2006/relationships/slideLayout" Target="../slideLayouts/slideLayout49.xml"/><Relationship Id="rId19" Type="http://schemas.openxmlformats.org/officeDocument/2006/relationships/image" Target="../media/image7.wmf"/><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theme" Target="../theme/theme12.xml"/><Relationship Id="rId7" Type="http://schemas.openxmlformats.org/officeDocument/2006/relationships/image" Target="../media/image12.wmf"/><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6.png"/><Relationship Id="rId5" Type="http://schemas.openxmlformats.org/officeDocument/2006/relationships/image" Target="../media/image7.wmf"/><Relationship Id="rId4" Type="http://schemas.openxmlformats.org/officeDocument/2006/relationships/image" Target="../media/image11.jpe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58.xml"/><Relationship Id="rId7" Type="http://schemas.openxmlformats.org/officeDocument/2006/relationships/image" Target="../media/image7.wmf"/><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slideLayout" Target="../slideLayouts/slideLayout61.xml"/><Relationship Id="rId7" Type="http://schemas.openxmlformats.org/officeDocument/2006/relationships/image" Target="../media/image6.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5.jpeg"/><Relationship Id="rId5" Type="http://schemas.openxmlformats.org/officeDocument/2006/relationships/theme" Target="../theme/theme14.xml"/><Relationship Id="rId4" Type="http://schemas.openxmlformats.org/officeDocument/2006/relationships/slideLayout" Target="../slideLayouts/slideLayout62.xml"/><Relationship Id="rId9" Type="http://schemas.openxmlformats.org/officeDocument/2006/relationships/image" Target="../media/image4.wmf"/></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slideLayout" Target="../slideLayouts/slideLayout65.xml"/><Relationship Id="rId7" Type="http://schemas.openxmlformats.org/officeDocument/2006/relationships/image" Target="../media/image6.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5.jpeg"/><Relationship Id="rId5" Type="http://schemas.openxmlformats.org/officeDocument/2006/relationships/theme" Target="../theme/theme15.xml"/><Relationship Id="rId4" Type="http://schemas.openxmlformats.org/officeDocument/2006/relationships/slideLayout" Target="../slideLayouts/slideLayout66.xml"/><Relationship Id="rId9" Type="http://schemas.openxmlformats.org/officeDocument/2006/relationships/image" Target="../media/image4.w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image" Target="../media/image7.wmf"/><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4.wmf"/><Relationship Id="rId5" Type="http://schemas.openxmlformats.org/officeDocument/2006/relationships/image" Target="../media/image7.wmf"/><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4.wmf"/><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7.w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6.png"/><Relationship Id="rId5" Type="http://schemas.openxmlformats.org/officeDocument/2006/relationships/slideLayout" Target="../slideLayouts/slideLayout8.xml"/><Relationship Id="rId10" Type="http://schemas.openxmlformats.org/officeDocument/2006/relationships/image" Target="../media/image5.jpeg"/><Relationship Id="rId4" Type="http://schemas.openxmlformats.org/officeDocument/2006/relationships/slideLayout" Target="../slideLayouts/slideLayout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8.xml"/><Relationship Id="rId7" Type="http://schemas.openxmlformats.org/officeDocument/2006/relationships/theme" Target="../theme/theme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4.wmf"/><Relationship Id="rId5" Type="http://schemas.openxmlformats.org/officeDocument/2006/relationships/slideLayout" Target="../slideLayouts/slideLayout20.xml"/><Relationship Id="rId10" Type="http://schemas.openxmlformats.org/officeDocument/2006/relationships/image" Target="../media/image7.wmf"/><Relationship Id="rId4" Type="http://schemas.openxmlformats.org/officeDocument/2006/relationships/slideLayout" Target="../slideLayouts/slideLayout19.xml"/><Relationship Id="rId9"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image" Target="../media/image5.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8.xml"/><Relationship Id="rId5" Type="http://schemas.openxmlformats.org/officeDocument/2006/relationships/slideLayout" Target="../slideLayouts/slideLayout26.xml"/><Relationship Id="rId10" Type="http://schemas.openxmlformats.org/officeDocument/2006/relationships/image" Target="../media/image4.wmf"/><Relationship Id="rId4" Type="http://schemas.openxmlformats.org/officeDocument/2006/relationships/slideLayout" Target="../slideLayouts/slideLayout25.xml"/><Relationship Id="rId9" Type="http://schemas.openxmlformats.org/officeDocument/2006/relationships/image" Target="../media/image7.wmf"/></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9.xml"/><Relationship Id="rId7"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4.wmf"/><Relationship Id="rId5" Type="http://schemas.openxmlformats.org/officeDocument/2006/relationships/slideLayout" Target="../slideLayouts/slideLayout31.xml"/><Relationship Id="rId10" Type="http://schemas.openxmlformats.org/officeDocument/2006/relationships/image" Target="../media/image7.wmf"/><Relationship Id="rId4" Type="http://schemas.openxmlformats.org/officeDocument/2006/relationships/slideLayout" Target="../slideLayouts/slideLayout30.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2" descr="E:\01 日常工作\10 多媒体\PPT内部汇报用模板\PPT封面03副本.jpg"/>
          <p:cNvPicPr>
            <a:picLocks noChangeAspect="1" noChangeArrowheads="1"/>
          </p:cNvPicPr>
          <p:nvPr userDrawn="1"/>
        </p:nvPicPr>
        <p:blipFill>
          <a:blip r:embed="rId3" cstate="print"/>
          <a:srcRect/>
          <a:stretch>
            <a:fillRect/>
          </a:stretch>
        </p:blipFill>
        <p:spPr bwMode="auto">
          <a:xfrm>
            <a:off x="0" y="0"/>
            <a:ext cx="9144000" cy="5143500"/>
          </a:xfrm>
          <a:prstGeom prst="rect">
            <a:avLst/>
          </a:prstGeom>
          <a:noFill/>
        </p:spPr>
      </p:pic>
      <p:sp>
        <p:nvSpPr>
          <p:cNvPr id="9" name="Rectangle 86"/>
          <p:cNvSpPr>
            <a:spLocks noChangeArrowheads="1"/>
          </p:cNvSpPr>
          <p:nvPr userDrawn="1"/>
        </p:nvSpPr>
        <p:spPr bwMode="auto">
          <a:xfrm>
            <a:off x="7801326" y="4145757"/>
            <a:ext cx="716570" cy="748904"/>
          </a:xfrm>
          <a:prstGeom prst="rect">
            <a:avLst/>
          </a:prstGeom>
          <a:solidFill>
            <a:schemeClr val="bg1"/>
          </a:soli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62" tIns="34281" rIns="68562" bIns="34281" anchor="ctr"/>
          <a:lstStyle/>
          <a:p>
            <a:endParaRPr lang="zh-CN" altLang="en-US" dirty="0">
              <a:latin typeface="FrutigerNext LT Medium" pitchFamily="34" charset="0"/>
            </a:endParaRPr>
          </a:p>
        </p:txBody>
      </p:sp>
      <p:sp>
        <p:nvSpPr>
          <p:cNvPr id="11" name="Rectangle 8"/>
          <p:cNvSpPr>
            <a:spLocks noGrp="1" noChangeArrowheads="1"/>
          </p:cNvSpPr>
          <p:nvPr>
            <p:ph type="title"/>
          </p:nvPr>
        </p:nvSpPr>
        <p:spPr bwMode="auto">
          <a:xfrm>
            <a:off x="657055" y="1977630"/>
            <a:ext cx="5686135" cy="4345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34281" rIns="68562" bIns="34281" numCol="1" anchor="t" anchorCtr="0" compatLnSpc="1">
            <a:prstTxWarp prst="textNoShape">
              <a:avLst/>
            </a:prstTxWarp>
            <a:spAutoFit/>
          </a:bodyPr>
          <a:lstStyle/>
          <a:p>
            <a:pPr lvl="0"/>
            <a:r>
              <a:rPr lang="en-US" altLang="zh-CN" dirty="0" smtClean="0"/>
              <a:t>Click to edit Master title style</a:t>
            </a:r>
            <a:endParaRPr lang="zh-CN" altLang="en-US" dirty="0" smtClean="0"/>
          </a:p>
        </p:txBody>
      </p:sp>
      <p:pic>
        <p:nvPicPr>
          <p:cNvPr id="13" name="Picture 77" descr="Logo"/>
          <p:cNvPicPr>
            <a:picLocks noChangeAspect="1" noChangeArrowheads="1"/>
          </p:cNvPicPr>
          <p:nvPr userDrawn="1"/>
        </p:nvPicPr>
        <p:blipFill>
          <a:blip r:embed="rId4" cstate="email">
            <a:extLst>
              <a:ext uri="{28A0092B-C50C-407E-A947-70E740481C1C}">
                <a14:useLocalDpi xmlns:a14="http://schemas.microsoft.com/office/drawing/2010/main" xmlns="" val="0"/>
              </a:ext>
            </a:extLst>
          </a:blip>
          <a:srcRect/>
          <a:stretch>
            <a:fillRect/>
          </a:stretch>
        </p:blipFill>
        <p:spPr bwMode="auto">
          <a:xfrm>
            <a:off x="7794141" y="4034485"/>
            <a:ext cx="768834" cy="767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C:\Users\z00124665\Desktop\图形2.wmf"/>
          <p:cNvPicPr>
            <a:picLocks noChangeAspect="1" noChangeArrowheads="1"/>
          </p:cNvPicPr>
          <p:nvPr userDrawn="1"/>
        </p:nvPicPr>
        <p:blipFill>
          <a:blip r:embed="rId5" cstate="print"/>
          <a:srcRect/>
          <a:stretch>
            <a:fillRect/>
          </a:stretch>
        </p:blipFill>
        <p:spPr bwMode="auto">
          <a:xfrm>
            <a:off x="666769" y="4440721"/>
            <a:ext cx="2116626" cy="367370"/>
          </a:xfrm>
          <a:prstGeom prst="rect">
            <a:avLst/>
          </a:prstGeom>
          <a:noFill/>
        </p:spPr>
      </p:pic>
      <p:pic>
        <p:nvPicPr>
          <p:cNvPr id="8" name="Picture 2" descr="C:\Users\z00124665\Desktop\A BETTER WAY SOLUTIONS.wmf"/>
          <p:cNvPicPr>
            <a:picLocks noChangeAspect="1" noChangeArrowheads="1"/>
          </p:cNvPicPr>
          <p:nvPr userDrawn="1"/>
        </p:nvPicPr>
        <p:blipFill>
          <a:blip r:embed="rId6" cstate="print"/>
          <a:srcRect/>
          <a:stretch>
            <a:fillRect/>
          </a:stretch>
        </p:blipFill>
        <p:spPr bwMode="auto">
          <a:xfrm>
            <a:off x="660400" y="934345"/>
            <a:ext cx="4117340" cy="114657"/>
          </a:xfrm>
          <a:prstGeom prst="rect">
            <a:avLst/>
          </a:prstGeom>
          <a:noFill/>
        </p:spPr>
      </p:pic>
    </p:spTree>
  </p:cSld>
  <p:clrMap bg1="lt1" tx1="dk1" bg2="lt2" tx2="dk2" accent1="accent1" accent2="accent2" accent3="accent3" accent4="accent4" accent5="accent5" accent6="accent6" hlink="hlink" folHlink="folHlink"/>
  <p:sldLayoutIdLst>
    <p:sldLayoutId id="2147483815"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 name="矩形 74"/>
          <p:cNvSpPr/>
          <p:nvPr userDrawn="1"/>
        </p:nvSpPr>
        <p:spPr bwMode="auto">
          <a:xfrm>
            <a:off x="0" y="0"/>
            <a:ext cx="9144000" cy="5143500"/>
          </a:xfrm>
          <a:prstGeom prst="rect">
            <a:avLst/>
          </a:prstGeom>
          <a:solidFill>
            <a:schemeClr val="bg1">
              <a:lumMod val="95000"/>
            </a:schemeClr>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grpSp>
        <p:nvGrpSpPr>
          <p:cNvPr id="2" name="组合 13"/>
          <p:cNvGrpSpPr/>
          <p:nvPr userDrawn="1"/>
        </p:nvGrpSpPr>
        <p:grpSpPr>
          <a:xfrm>
            <a:off x="0" y="5087938"/>
            <a:ext cx="9144000" cy="55562"/>
            <a:chOff x="0" y="5087938"/>
            <a:chExt cx="9144000" cy="55562"/>
          </a:xfrm>
        </p:grpSpPr>
        <p:pic>
          <p:nvPicPr>
            <p:cNvPr id="13" name="Picture 2" descr="E:\01 日常工作\10 多媒体\PPT内部汇报用模板\红条.jpg"/>
            <p:cNvPicPr>
              <a:picLocks noChangeAspect="1" noChangeArrowheads="1"/>
            </p:cNvPicPr>
            <p:nvPr userDrawn="1"/>
          </p:nvPicPr>
          <p:blipFill>
            <a:blip r:embed="rId9" cstate="print"/>
            <a:srcRect r="5813"/>
            <a:stretch>
              <a:fillRect/>
            </a:stretch>
          </p:blipFill>
          <p:spPr bwMode="auto">
            <a:xfrm>
              <a:off x="0" y="5087938"/>
              <a:ext cx="8616950" cy="55562"/>
            </a:xfrm>
            <a:prstGeom prst="rect">
              <a:avLst/>
            </a:prstGeom>
            <a:noFill/>
          </p:spPr>
        </p:pic>
        <p:pic>
          <p:nvPicPr>
            <p:cNvPr id="86" name="Picture 2" descr="E:\01 日常工作\10 多媒体\PPT内部汇报用模板\红条.jpg"/>
            <p:cNvPicPr>
              <a:picLocks noChangeAspect="1" noChangeArrowheads="1"/>
            </p:cNvPicPr>
            <p:nvPr userDrawn="1"/>
          </p:nvPicPr>
          <p:blipFill>
            <a:blip r:embed="rId9" cstate="print"/>
            <a:srcRect r="5813"/>
            <a:stretch>
              <a:fillRect/>
            </a:stretch>
          </p:blipFill>
          <p:spPr bwMode="auto">
            <a:xfrm>
              <a:off x="527050" y="5087938"/>
              <a:ext cx="8616950" cy="55562"/>
            </a:xfrm>
            <a:prstGeom prst="rect">
              <a:avLst/>
            </a:prstGeom>
            <a:noFill/>
          </p:spPr>
        </p:pic>
      </p:grpSp>
      <p:pic>
        <p:nvPicPr>
          <p:cNvPr id="9" name="Picture 2" descr="C:\Users\z00124665\Desktop\HW LOGO(横版）.png"/>
          <p:cNvPicPr>
            <a:picLocks noChangeAspect="1" noChangeArrowheads="1"/>
          </p:cNvPicPr>
          <p:nvPr userDrawn="1"/>
        </p:nvPicPr>
        <p:blipFill>
          <a:blip r:embed="rId10" cstate="screen"/>
          <a:srcRect/>
          <a:stretch>
            <a:fillRect/>
          </a:stretch>
        </p:blipFill>
        <p:spPr bwMode="auto">
          <a:xfrm>
            <a:off x="7566408" y="4687937"/>
            <a:ext cx="1250151" cy="304524"/>
          </a:xfrm>
          <a:prstGeom prst="rect">
            <a:avLst/>
          </a:prstGeom>
          <a:noFill/>
        </p:spPr>
      </p:pic>
      <p:sp>
        <p:nvSpPr>
          <p:cNvPr id="12" name="Rectangle 5"/>
          <p:cNvSpPr>
            <a:spLocks noChangeArrowheads="1"/>
          </p:cNvSpPr>
          <p:nvPr userDrawn="1"/>
        </p:nvSpPr>
        <p:spPr bwMode="auto">
          <a:xfrm>
            <a:off x="3040520" y="4875560"/>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smtClean="0">
                <a:solidFill>
                  <a:srgbClr val="FFFFFF">
                    <a:lumMod val="65000"/>
                  </a:srgbClr>
                </a:solidFill>
                <a:latin typeface="FrutigerNext LT Medium"/>
                <a:ea typeface="华文细黑"/>
              </a:rPr>
              <a:pPr eaLnBrk="0" hangingPunct="0">
                <a:lnSpc>
                  <a:spcPct val="85000"/>
                </a:lnSpc>
                <a:defRPr/>
              </a:pPr>
              <a:t>‹#›</a:t>
            </a:fld>
            <a:endParaRPr lang="en-GB" altLang="zh-CN" sz="900" dirty="0">
              <a:solidFill>
                <a:srgbClr val="FFFFFF">
                  <a:lumMod val="65000"/>
                </a:srgbClr>
              </a:solidFill>
              <a:latin typeface="FrutigerNext LT Medium"/>
              <a:ea typeface="华文细黑"/>
            </a:endParaRPr>
          </a:p>
        </p:txBody>
      </p:sp>
      <p:pic>
        <p:nvPicPr>
          <p:cNvPr id="10" name="Picture 2" descr="C:\Users\z00124665\Desktop\图形1.wmf"/>
          <p:cNvPicPr>
            <a:picLocks noChangeAspect="1" noChangeArrowheads="1"/>
          </p:cNvPicPr>
          <p:nvPr userDrawn="1"/>
        </p:nvPicPr>
        <p:blipFill>
          <a:blip r:embed="rId11" cstate="print"/>
          <a:srcRect/>
          <a:stretch>
            <a:fillRect/>
          </a:stretch>
        </p:blipFill>
        <p:spPr bwMode="auto">
          <a:xfrm>
            <a:off x="322263" y="4862196"/>
            <a:ext cx="2655887" cy="120967"/>
          </a:xfrm>
          <a:prstGeom prst="rect">
            <a:avLst/>
          </a:prstGeom>
          <a:noFill/>
        </p:spPr>
      </p:pic>
      <p:pic>
        <p:nvPicPr>
          <p:cNvPr id="11" name="Picture 2" descr="C:\Users\z00124665\Desktop\A BETTER WAY SOLUTIONS.wmf"/>
          <p:cNvPicPr>
            <a:picLocks noChangeAspect="1" noChangeArrowheads="1"/>
          </p:cNvPicPr>
          <p:nvPr userDrawn="1"/>
        </p:nvPicPr>
        <p:blipFill>
          <a:blip r:embed="rId12" cstate="print"/>
          <a:srcRect/>
          <a:stretch>
            <a:fillRect/>
          </a:stretch>
        </p:blipFill>
        <p:spPr bwMode="auto">
          <a:xfrm>
            <a:off x="5567363" y="177220"/>
            <a:ext cx="3270250" cy="91068"/>
          </a:xfrm>
          <a:prstGeom prst="rect">
            <a:avLst/>
          </a:prstGeom>
          <a:noFill/>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 name="矩形 74"/>
          <p:cNvSpPr/>
          <p:nvPr userDrawn="1"/>
        </p:nvSpPr>
        <p:spPr bwMode="auto">
          <a:xfrm>
            <a:off x="0" y="0"/>
            <a:ext cx="9144000" cy="5143500"/>
          </a:xfrm>
          <a:prstGeom prst="rect">
            <a:avLst/>
          </a:prstGeom>
          <a:solidFill>
            <a:schemeClr val="bg1">
              <a:lumMod val="95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grpSp>
        <p:nvGrpSpPr>
          <p:cNvPr id="2" name="组合 13"/>
          <p:cNvGrpSpPr/>
          <p:nvPr userDrawn="1"/>
        </p:nvGrpSpPr>
        <p:grpSpPr>
          <a:xfrm>
            <a:off x="0" y="5087938"/>
            <a:ext cx="9144000" cy="55562"/>
            <a:chOff x="0" y="5087938"/>
            <a:chExt cx="9144000" cy="55562"/>
          </a:xfrm>
        </p:grpSpPr>
        <p:pic>
          <p:nvPicPr>
            <p:cNvPr id="13" name="Picture 2" descr="E:\01 日常工作\10 多媒体\PPT内部汇报用模板\红条.jpg"/>
            <p:cNvPicPr>
              <a:picLocks noChangeAspect="1" noChangeArrowheads="1"/>
            </p:cNvPicPr>
            <p:nvPr userDrawn="1"/>
          </p:nvPicPr>
          <p:blipFill>
            <a:blip r:embed="rId16" cstate="print"/>
            <a:srcRect r="5813"/>
            <a:stretch>
              <a:fillRect/>
            </a:stretch>
          </p:blipFill>
          <p:spPr bwMode="auto">
            <a:xfrm>
              <a:off x="0" y="5087938"/>
              <a:ext cx="8616950" cy="55562"/>
            </a:xfrm>
            <a:prstGeom prst="rect">
              <a:avLst/>
            </a:prstGeom>
            <a:noFill/>
          </p:spPr>
        </p:pic>
        <p:pic>
          <p:nvPicPr>
            <p:cNvPr id="86" name="Picture 2" descr="E:\01 日常工作\10 多媒体\PPT内部汇报用模板\红条.jpg"/>
            <p:cNvPicPr>
              <a:picLocks noChangeAspect="1" noChangeArrowheads="1"/>
            </p:cNvPicPr>
            <p:nvPr userDrawn="1"/>
          </p:nvPicPr>
          <p:blipFill>
            <a:blip r:embed="rId16" cstate="print"/>
            <a:srcRect r="5813"/>
            <a:stretch>
              <a:fillRect/>
            </a:stretch>
          </p:blipFill>
          <p:spPr bwMode="auto">
            <a:xfrm>
              <a:off x="527050" y="5087938"/>
              <a:ext cx="8616950" cy="55562"/>
            </a:xfrm>
            <a:prstGeom prst="rect">
              <a:avLst/>
            </a:prstGeom>
            <a:noFill/>
          </p:spPr>
        </p:pic>
      </p:grpSp>
      <p:pic>
        <p:nvPicPr>
          <p:cNvPr id="8" name="Picture 2" descr="C:\Users\z00124665\Desktop\Operational Guide for Background Panels of the Enterprise Business Group.WMF"/>
          <p:cNvPicPr>
            <a:picLocks noChangeAspect="1" noChangeArrowheads="1"/>
          </p:cNvPicPr>
          <p:nvPr userDrawn="1"/>
        </p:nvPicPr>
        <p:blipFill>
          <a:blip r:embed="rId17" cstate="print"/>
          <a:srcRect/>
          <a:stretch>
            <a:fillRect/>
          </a:stretch>
        </p:blipFill>
        <p:spPr bwMode="auto">
          <a:xfrm>
            <a:off x="6571622" y="173832"/>
            <a:ext cx="2238210" cy="101778"/>
          </a:xfrm>
          <a:prstGeom prst="rect">
            <a:avLst/>
          </a:prstGeom>
          <a:noFill/>
        </p:spPr>
      </p:pic>
      <p:pic>
        <p:nvPicPr>
          <p:cNvPr id="9" name="Picture 2" descr="C:\Users\z00124665\Desktop\HW LOGO(横版）.png"/>
          <p:cNvPicPr>
            <a:picLocks noChangeAspect="1" noChangeArrowheads="1"/>
          </p:cNvPicPr>
          <p:nvPr userDrawn="1"/>
        </p:nvPicPr>
        <p:blipFill>
          <a:blip r:embed="rId18" cstate="screen"/>
          <a:srcRect/>
          <a:stretch>
            <a:fillRect/>
          </a:stretch>
        </p:blipFill>
        <p:spPr bwMode="auto">
          <a:xfrm>
            <a:off x="7566408" y="4687937"/>
            <a:ext cx="1250151" cy="304524"/>
          </a:xfrm>
          <a:prstGeom prst="rect">
            <a:avLst/>
          </a:prstGeom>
          <a:noFill/>
        </p:spPr>
      </p:pic>
      <p:sp>
        <p:nvSpPr>
          <p:cNvPr id="12" name="Rectangle 5"/>
          <p:cNvSpPr>
            <a:spLocks noChangeArrowheads="1"/>
          </p:cNvSpPr>
          <p:nvPr userDrawn="1"/>
        </p:nvSpPr>
        <p:spPr bwMode="auto">
          <a:xfrm>
            <a:off x="3040520" y="4875560"/>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smtClean="0">
                <a:solidFill>
                  <a:srgbClr val="FFFFFF">
                    <a:lumMod val="65000"/>
                  </a:srgbClr>
                </a:solidFill>
                <a:latin typeface="FrutigerNext LT Medium"/>
                <a:ea typeface="华文细黑"/>
              </a:rPr>
              <a:pPr eaLnBrk="0" hangingPunct="0">
                <a:lnSpc>
                  <a:spcPct val="85000"/>
                </a:lnSpc>
                <a:defRPr/>
              </a:pPr>
              <a:t>‹#›</a:t>
            </a:fld>
            <a:endParaRPr lang="en-GB" altLang="zh-CN" sz="900" dirty="0">
              <a:solidFill>
                <a:srgbClr val="FFFFFF">
                  <a:lumMod val="65000"/>
                </a:srgbClr>
              </a:solidFill>
              <a:latin typeface="FrutigerNext LT Medium"/>
              <a:ea typeface="华文细黑"/>
            </a:endParaRPr>
          </a:p>
        </p:txBody>
      </p:sp>
      <p:pic>
        <p:nvPicPr>
          <p:cNvPr id="10" name="Picture 2" descr="C:\Users\z00124665\Desktop\图形1.wmf"/>
          <p:cNvPicPr>
            <a:picLocks noChangeAspect="1" noChangeArrowheads="1"/>
          </p:cNvPicPr>
          <p:nvPr userDrawn="1"/>
        </p:nvPicPr>
        <p:blipFill>
          <a:blip r:embed="rId19" cstate="print"/>
          <a:srcRect/>
          <a:stretch>
            <a:fillRect/>
          </a:stretch>
        </p:blipFill>
        <p:spPr bwMode="auto">
          <a:xfrm>
            <a:off x="322263" y="4862196"/>
            <a:ext cx="2655887" cy="120967"/>
          </a:xfrm>
          <a:prstGeom prst="rect">
            <a:avLst/>
          </a:prstGeom>
          <a:noFill/>
        </p:spPr>
      </p:pic>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2" descr="C:\Users\z00124665\Desktop\BG2.jpg"/>
          <p:cNvPicPr>
            <a:picLocks noChangeAspect="1" noChangeArrowheads="1"/>
          </p:cNvPicPr>
          <p:nvPr userDrawn="1"/>
        </p:nvPicPr>
        <p:blipFill>
          <a:blip r:embed="rId4" cstate="print"/>
          <a:srcRect/>
          <a:stretch>
            <a:fillRect/>
          </a:stretch>
        </p:blipFill>
        <p:spPr bwMode="auto">
          <a:xfrm>
            <a:off x="0" y="-1"/>
            <a:ext cx="9144000" cy="5143501"/>
          </a:xfrm>
          <a:prstGeom prst="rect">
            <a:avLst/>
          </a:prstGeom>
          <a:noFill/>
        </p:spPr>
      </p:pic>
      <p:sp>
        <p:nvSpPr>
          <p:cNvPr id="10" name="矩形 9"/>
          <p:cNvSpPr/>
          <p:nvPr userDrawn="1"/>
        </p:nvSpPr>
        <p:spPr bwMode="auto">
          <a:xfrm>
            <a:off x="3175" y="0"/>
            <a:ext cx="9139238" cy="5143500"/>
          </a:xfrm>
          <a:prstGeom prst="rect">
            <a:avLst/>
          </a:prstGeom>
          <a:solidFill>
            <a:schemeClr val="bg1">
              <a:lumMod val="9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sp>
        <p:nvSpPr>
          <p:cNvPr id="2051" name="Rectangle 13"/>
          <p:cNvSpPr>
            <a:spLocks noGrp="1" noChangeArrowheads="1"/>
          </p:cNvSpPr>
          <p:nvPr>
            <p:ph type="title"/>
          </p:nvPr>
        </p:nvSpPr>
        <p:spPr bwMode="auto">
          <a:xfrm>
            <a:off x="312738" y="198835"/>
            <a:ext cx="7632700" cy="653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0064" rIns="80129" bIns="40064" numCol="1" anchor="ctr" anchorCtr="0" compatLnSpc="1">
            <a:prstTxWarp prst="textNoShape">
              <a:avLst/>
            </a:prstTxWarp>
          </a:bodyPr>
          <a:lstStyle/>
          <a:p>
            <a:pPr lvl="0"/>
            <a:r>
              <a:rPr lang="en-US" altLang="zh-CN" dirty="0" smtClean="0"/>
              <a:t>Click to edit Master title style</a:t>
            </a:r>
            <a:endParaRPr lang="zh-CN" altLang="en-US" dirty="0" smtClean="0"/>
          </a:p>
        </p:txBody>
      </p:sp>
      <p:sp>
        <p:nvSpPr>
          <p:cNvPr id="2052" name="Rectangle 68"/>
          <p:cNvSpPr>
            <a:spLocks noGrp="1" noChangeArrowheads="1"/>
          </p:cNvSpPr>
          <p:nvPr>
            <p:ph type="body" idx="1"/>
          </p:nvPr>
        </p:nvSpPr>
        <p:spPr bwMode="auto">
          <a:xfrm>
            <a:off x="312738" y="752476"/>
            <a:ext cx="7632700" cy="3145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0142" tIns="40070" rIns="80142" bIns="40070" numCol="1" anchor="t" anchorCtr="0" compatLnSpc="1">
            <a:prstTxWarp prst="textNoShape">
              <a:avLst/>
            </a:prstTxWarp>
          </a:bodyPr>
          <a:lstStyle/>
          <a:p>
            <a:pPr lvl="0"/>
            <a:r>
              <a:rPr lang="en-US" altLang="zh-CN" dirty="0" smtClean="0"/>
              <a:t>Click to edit Master text styles</a:t>
            </a:r>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p>
        </p:txBody>
      </p:sp>
      <p:sp>
        <p:nvSpPr>
          <p:cNvPr id="13" name="Rectangle 5"/>
          <p:cNvSpPr>
            <a:spLocks noChangeArrowheads="1"/>
          </p:cNvSpPr>
          <p:nvPr userDrawn="1"/>
        </p:nvSpPr>
        <p:spPr bwMode="auto">
          <a:xfrm>
            <a:off x="3547475" y="4892958"/>
            <a:ext cx="272055" cy="146957"/>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1000" smtClean="0">
                <a:solidFill>
                  <a:srgbClr val="FFFFFF">
                    <a:lumMod val="65000"/>
                  </a:srgbClr>
                </a:solidFill>
                <a:latin typeface="FrutigerNext LT Medium"/>
                <a:ea typeface="华文细黑"/>
              </a:rPr>
              <a:pPr eaLnBrk="0" hangingPunct="0">
                <a:lnSpc>
                  <a:spcPct val="85000"/>
                </a:lnSpc>
                <a:defRPr/>
              </a:pPr>
              <a:t>‹#›</a:t>
            </a:fld>
            <a:endParaRPr lang="en-GB" altLang="zh-CN" sz="1000" dirty="0">
              <a:solidFill>
                <a:srgbClr val="FFFFFF">
                  <a:lumMod val="65000"/>
                </a:srgbClr>
              </a:solidFill>
              <a:latin typeface="FrutigerNext LT Medium"/>
              <a:ea typeface="华文细黑"/>
            </a:endParaRPr>
          </a:p>
        </p:txBody>
      </p:sp>
      <p:pic>
        <p:nvPicPr>
          <p:cNvPr id="15" name="Picture 2" descr="C:\Users\z00124665\Desktop\图形1.wmf"/>
          <p:cNvPicPr>
            <a:picLocks noChangeAspect="1" noChangeArrowheads="1"/>
          </p:cNvPicPr>
          <p:nvPr userDrawn="1"/>
        </p:nvPicPr>
        <p:blipFill>
          <a:blip r:embed="rId5" cstate="print"/>
          <a:srcRect/>
          <a:stretch>
            <a:fillRect/>
          </a:stretch>
        </p:blipFill>
        <p:spPr bwMode="auto">
          <a:xfrm>
            <a:off x="322263" y="4882026"/>
            <a:ext cx="3167062" cy="108187"/>
          </a:xfrm>
          <a:prstGeom prst="rect">
            <a:avLst/>
          </a:prstGeom>
          <a:noFill/>
        </p:spPr>
      </p:pic>
      <p:pic>
        <p:nvPicPr>
          <p:cNvPr id="17" name="Picture 2" descr="C:\Users\z00124665\Desktop\HW LOGO(横版）.png"/>
          <p:cNvPicPr>
            <a:picLocks noChangeAspect="1" noChangeArrowheads="1"/>
          </p:cNvPicPr>
          <p:nvPr userDrawn="1"/>
        </p:nvPicPr>
        <p:blipFill>
          <a:blip r:embed="rId6" cstate="screen"/>
          <a:srcRect/>
          <a:stretch>
            <a:fillRect/>
          </a:stretch>
        </p:blipFill>
        <p:spPr bwMode="auto">
          <a:xfrm>
            <a:off x="7429500" y="4741772"/>
            <a:ext cx="1387061" cy="253406"/>
          </a:xfrm>
          <a:prstGeom prst="rect">
            <a:avLst/>
          </a:prstGeom>
          <a:noFill/>
        </p:spPr>
      </p:pic>
      <p:pic>
        <p:nvPicPr>
          <p:cNvPr id="18" name="Picture 14" descr="C:\Users\z00124665\Desktop\color bar [转换].wmf"/>
          <p:cNvPicPr>
            <a:picLocks noChangeAspect="1" noChangeArrowheads="1"/>
          </p:cNvPicPr>
          <p:nvPr userDrawn="1"/>
        </p:nvPicPr>
        <p:blipFill>
          <a:blip r:embed="rId7" cstate="print"/>
          <a:srcRect/>
          <a:stretch>
            <a:fillRect/>
          </a:stretch>
        </p:blipFill>
        <p:spPr bwMode="auto">
          <a:xfrm>
            <a:off x="1" y="5088732"/>
            <a:ext cx="9144001" cy="66080"/>
          </a:xfrm>
          <a:prstGeom prst="rect">
            <a:avLst/>
          </a:prstGeom>
          <a:noFill/>
        </p:spPr>
      </p:pic>
      <p:pic>
        <p:nvPicPr>
          <p:cNvPr id="14" name="Picture 2" descr="C:\Users\z00124665\Desktop\A BETTER WAY SOLUTIONS.wmf"/>
          <p:cNvPicPr>
            <a:picLocks noChangeAspect="1" noChangeArrowheads="1"/>
          </p:cNvPicPr>
          <p:nvPr userDrawn="1"/>
        </p:nvPicPr>
        <p:blipFill>
          <a:blip r:embed="rId8" cstate="print"/>
          <a:srcRect/>
          <a:stretch>
            <a:fillRect/>
          </a:stretch>
        </p:blipFill>
        <p:spPr bwMode="auto">
          <a:xfrm>
            <a:off x="5539740" y="132207"/>
            <a:ext cx="3281363" cy="68533"/>
          </a:xfrm>
          <a:prstGeom prst="rect">
            <a:avLst/>
          </a:prstGeom>
          <a:noFill/>
        </p:spPr>
      </p:pic>
    </p:spTree>
  </p:cSld>
  <p:clrMap bg1="lt1" tx1="dk1" bg2="lt2" tx2="dk2" accent1="accent1" accent2="accent2" accent3="accent3" accent4="accent4" accent5="accent5" accent6="accent6" hlink="hlink" folHlink="folHlink"/>
  <p:sldLayoutIdLst>
    <p:sldLayoutId id="2147483897" r:id="rId1"/>
    <p:sldLayoutId id="2147483914" r:id="rId2"/>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808080"/>
        </a:buClr>
        <a:buSzPct val="60000"/>
        <a:buFont typeface="Wingdings" pitchFamily="2" charset="2"/>
        <a:buChar char="l"/>
        <a:defRPr sz="2400" b="1">
          <a:solidFill>
            <a:schemeClr val="tx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 name="矩形 74"/>
          <p:cNvSpPr/>
          <p:nvPr userDrawn="1"/>
        </p:nvSpPr>
        <p:spPr bwMode="auto">
          <a:xfrm>
            <a:off x="0" y="0"/>
            <a:ext cx="9144000" cy="5143500"/>
          </a:xfrm>
          <a:prstGeom prst="rect">
            <a:avLst/>
          </a:prstGeom>
          <a:solidFill>
            <a:schemeClr val="bg1">
              <a:lumMod val="95000"/>
            </a:schemeClr>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grpSp>
        <p:nvGrpSpPr>
          <p:cNvPr id="2" name="组合 13"/>
          <p:cNvGrpSpPr/>
          <p:nvPr userDrawn="1"/>
        </p:nvGrpSpPr>
        <p:grpSpPr>
          <a:xfrm>
            <a:off x="0" y="5087938"/>
            <a:ext cx="9144000" cy="55562"/>
            <a:chOff x="0" y="5087938"/>
            <a:chExt cx="9144000" cy="55562"/>
          </a:xfrm>
        </p:grpSpPr>
        <p:pic>
          <p:nvPicPr>
            <p:cNvPr id="13" name="Picture 2" descr="E:\01 日常工作\10 多媒体\PPT内部汇报用模板\红条.jpg"/>
            <p:cNvPicPr>
              <a:picLocks noChangeAspect="1" noChangeArrowheads="1"/>
            </p:cNvPicPr>
            <p:nvPr userDrawn="1"/>
          </p:nvPicPr>
          <p:blipFill>
            <a:blip r:embed="rId5" cstate="print"/>
            <a:srcRect r="5813"/>
            <a:stretch>
              <a:fillRect/>
            </a:stretch>
          </p:blipFill>
          <p:spPr bwMode="auto">
            <a:xfrm>
              <a:off x="0" y="5087938"/>
              <a:ext cx="8616950" cy="55562"/>
            </a:xfrm>
            <a:prstGeom prst="rect">
              <a:avLst/>
            </a:prstGeom>
            <a:noFill/>
          </p:spPr>
        </p:pic>
        <p:pic>
          <p:nvPicPr>
            <p:cNvPr id="86" name="Picture 2" descr="E:\01 日常工作\10 多媒体\PPT内部汇报用模板\红条.jpg"/>
            <p:cNvPicPr>
              <a:picLocks noChangeAspect="1" noChangeArrowheads="1"/>
            </p:cNvPicPr>
            <p:nvPr userDrawn="1"/>
          </p:nvPicPr>
          <p:blipFill>
            <a:blip r:embed="rId5" cstate="print"/>
            <a:srcRect r="5813"/>
            <a:stretch>
              <a:fillRect/>
            </a:stretch>
          </p:blipFill>
          <p:spPr bwMode="auto">
            <a:xfrm>
              <a:off x="527050" y="5087938"/>
              <a:ext cx="8616950" cy="55562"/>
            </a:xfrm>
            <a:prstGeom prst="rect">
              <a:avLst/>
            </a:prstGeom>
            <a:noFill/>
          </p:spPr>
        </p:pic>
      </p:grpSp>
      <p:pic>
        <p:nvPicPr>
          <p:cNvPr id="9" name="Picture 2" descr="C:\Users\z00124665\Desktop\HW LOGO(横版）.png"/>
          <p:cNvPicPr>
            <a:picLocks noChangeAspect="1" noChangeArrowheads="1"/>
          </p:cNvPicPr>
          <p:nvPr userDrawn="1"/>
        </p:nvPicPr>
        <p:blipFill>
          <a:blip r:embed="rId6" cstate="screen"/>
          <a:srcRect/>
          <a:stretch>
            <a:fillRect/>
          </a:stretch>
        </p:blipFill>
        <p:spPr bwMode="auto">
          <a:xfrm>
            <a:off x="7566408" y="4687937"/>
            <a:ext cx="1250151" cy="304524"/>
          </a:xfrm>
          <a:prstGeom prst="rect">
            <a:avLst/>
          </a:prstGeom>
          <a:noFill/>
        </p:spPr>
      </p:pic>
      <p:sp>
        <p:nvSpPr>
          <p:cNvPr id="12" name="Rectangle 5"/>
          <p:cNvSpPr>
            <a:spLocks noChangeArrowheads="1"/>
          </p:cNvSpPr>
          <p:nvPr userDrawn="1"/>
        </p:nvSpPr>
        <p:spPr bwMode="auto">
          <a:xfrm>
            <a:off x="3040520" y="4875560"/>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smtClean="0">
                <a:solidFill>
                  <a:srgbClr val="FFFFFF">
                    <a:lumMod val="65000"/>
                  </a:srgbClr>
                </a:solidFill>
                <a:latin typeface="FrutigerNext LT Medium"/>
                <a:ea typeface="华文细黑"/>
              </a:rPr>
              <a:pPr eaLnBrk="0" hangingPunct="0">
                <a:lnSpc>
                  <a:spcPct val="85000"/>
                </a:lnSpc>
                <a:defRPr/>
              </a:pPr>
              <a:t>‹#›</a:t>
            </a:fld>
            <a:endParaRPr lang="en-GB" altLang="zh-CN" sz="900" dirty="0">
              <a:solidFill>
                <a:srgbClr val="FFFFFF">
                  <a:lumMod val="65000"/>
                </a:srgbClr>
              </a:solidFill>
              <a:latin typeface="FrutigerNext LT Medium"/>
              <a:ea typeface="华文细黑"/>
            </a:endParaRPr>
          </a:p>
        </p:txBody>
      </p:sp>
      <p:pic>
        <p:nvPicPr>
          <p:cNvPr id="10" name="Picture 2" descr="C:\Users\z00124665\Desktop\图形1.wmf"/>
          <p:cNvPicPr>
            <a:picLocks noChangeAspect="1" noChangeArrowheads="1"/>
          </p:cNvPicPr>
          <p:nvPr userDrawn="1"/>
        </p:nvPicPr>
        <p:blipFill>
          <a:blip r:embed="rId7" cstate="print"/>
          <a:srcRect/>
          <a:stretch>
            <a:fillRect/>
          </a:stretch>
        </p:blipFill>
        <p:spPr bwMode="auto">
          <a:xfrm>
            <a:off x="322263" y="4862196"/>
            <a:ext cx="2655887" cy="120967"/>
          </a:xfrm>
          <a:prstGeom prst="rect">
            <a:avLst/>
          </a:prstGeom>
          <a:noFill/>
        </p:spPr>
      </p:pic>
      <p:pic>
        <p:nvPicPr>
          <p:cNvPr id="11" name="Picture 2" descr="C:\Users\z00124665\Desktop\A BETTER WAY SOLUTIONS.wmf"/>
          <p:cNvPicPr>
            <a:picLocks noChangeAspect="1" noChangeArrowheads="1"/>
          </p:cNvPicPr>
          <p:nvPr userDrawn="1"/>
        </p:nvPicPr>
        <p:blipFill>
          <a:blip r:embed="rId8" cstate="print"/>
          <a:srcRect/>
          <a:stretch>
            <a:fillRect/>
          </a:stretch>
        </p:blipFill>
        <p:spPr bwMode="auto">
          <a:xfrm>
            <a:off x="5567363" y="177220"/>
            <a:ext cx="3270250" cy="91068"/>
          </a:xfrm>
          <a:prstGeom prst="rect">
            <a:avLst/>
          </a:prstGeom>
          <a:noFill/>
        </p:spPr>
      </p:pic>
    </p:spTree>
  </p:cSld>
  <p:clrMap bg1="lt1" tx1="dk1" bg2="lt2" tx2="dk2" accent1="accent1" accent2="accent2" accent3="accent3" accent4="accent4" accent5="accent5" accent6="accent6" hlink="hlink" folHlink="folHlink"/>
  <p:sldLayoutIdLst>
    <p:sldLayoutId id="2147483900" r:id="rId1"/>
    <p:sldLayoutId id="2147483901" r:id="rId2"/>
    <p:sldLayoutId id="2147483903" r:id="rId3"/>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 name="矩形 74"/>
          <p:cNvSpPr/>
          <p:nvPr userDrawn="1"/>
        </p:nvSpPr>
        <p:spPr bwMode="auto">
          <a:xfrm>
            <a:off x="0" y="0"/>
            <a:ext cx="9144000" cy="5143500"/>
          </a:xfrm>
          <a:prstGeom prst="rect">
            <a:avLst/>
          </a:prstGeom>
          <a:solidFill>
            <a:schemeClr val="bg1">
              <a:lumMod val="95000"/>
            </a:schemeClr>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grpSp>
        <p:nvGrpSpPr>
          <p:cNvPr id="2" name="组合 13"/>
          <p:cNvGrpSpPr/>
          <p:nvPr userDrawn="1"/>
        </p:nvGrpSpPr>
        <p:grpSpPr>
          <a:xfrm>
            <a:off x="0" y="5087938"/>
            <a:ext cx="9144000" cy="55562"/>
            <a:chOff x="0" y="5087938"/>
            <a:chExt cx="9144000" cy="55562"/>
          </a:xfrm>
        </p:grpSpPr>
        <p:pic>
          <p:nvPicPr>
            <p:cNvPr id="13" name="Picture 2" descr="E:\01 日常工作\10 多媒体\PPT内部汇报用模板\红条.jpg"/>
            <p:cNvPicPr>
              <a:picLocks noChangeAspect="1" noChangeArrowheads="1"/>
            </p:cNvPicPr>
            <p:nvPr userDrawn="1"/>
          </p:nvPicPr>
          <p:blipFill>
            <a:blip r:embed="rId6" cstate="print"/>
            <a:srcRect r="5813"/>
            <a:stretch>
              <a:fillRect/>
            </a:stretch>
          </p:blipFill>
          <p:spPr bwMode="auto">
            <a:xfrm>
              <a:off x="0" y="5087938"/>
              <a:ext cx="8616950" cy="55562"/>
            </a:xfrm>
            <a:prstGeom prst="rect">
              <a:avLst/>
            </a:prstGeom>
            <a:noFill/>
          </p:spPr>
        </p:pic>
        <p:pic>
          <p:nvPicPr>
            <p:cNvPr id="86" name="Picture 2" descr="E:\01 日常工作\10 多媒体\PPT内部汇报用模板\红条.jpg"/>
            <p:cNvPicPr>
              <a:picLocks noChangeAspect="1" noChangeArrowheads="1"/>
            </p:cNvPicPr>
            <p:nvPr userDrawn="1"/>
          </p:nvPicPr>
          <p:blipFill>
            <a:blip r:embed="rId6" cstate="print"/>
            <a:srcRect r="5813"/>
            <a:stretch>
              <a:fillRect/>
            </a:stretch>
          </p:blipFill>
          <p:spPr bwMode="auto">
            <a:xfrm>
              <a:off x="527050" y="5087938"/>
              <a:ext cx="8616950" cy="55562"/>
            </a:xfrm>
            <a:prstGeom prst="rect">
              <a:avLst/>
            </a:prstGeom>
            <a:noFill/>
          </p:spPr>
        </p:pic>
      </p:grpSp>
      <p:pic>
        <p:nvPicPr>
          <p:cNvPr id="9" name="Picture 2" descr="C:\Users\z00124665\Desktop\HW LOGO(横版）.png"/>
          <p:cNvPicPr>
            <a:picLocks noChangeAspect="1" noChangeArrowheads="1"/>
          </p:cNvPicPr>
          <p:nvPr userDrawn="1"/>
        </p:nvPicPr>
        <p:blipFill>
          <a:blip r:embed="rId7" cstate="screen"/>
          <a:srcRect/>
          <a:stretch>
            <a:fillRect/>
          </a:stretch>
        </p:blipFill>
        <p:spPr bwMode="auto">
          <a:xfrm>
            <a:off x="7566408" y="4687937"/>
            <a:ext cx="1250151" cy="304524"/>
          </a:xfrm>
          <a:prstGeom prst="rect">
            <a:avLst/>
          </a:prstGeom>
          <a:noFill/>
        </p:spPr>
      </p:pic>
      <p:sp>
        <p:nvSpPr>
          <p:cNvPr id="12" name="Rectangle 5"/>
          <p:cNvSpPr>
            <a:spLocks noChangeArrowheads="1"/>
          </p:cNvSpPr>
          <p:nvPr userDrawn="1"/>
        </p:nvSpPr>
        <p:spPr bwMode="auto">
          <a:xfrm>
            <a:off x="3040520" y="4875560"/>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smtClean="0">
                <a:solidFill>
                  <a:srgbClr val="FFFFFF">
                    <a:lumMod val="65000"/>
                  </a:srgbClr>
                </a:solidFill>
                <a:latin typeface="FrutigerNext LT Medium"/>
                <a:ea typeface="华文细黑"/>
              </a:rPr>
              <a:pPr eaLnBrk="0" hangingPunct="0">
                <a:lnSpc>
                  <a:spcPct val="85000"/>
                </a:lnSpc>
                <a:defRPr/>
              </a:pPr>
              <a:t>‹#›</a:t>
            </a:fld>
            <a:endParaRPr lang="en-GB" altLang="zh-CN" sz="900" dirty="0">
              <a:solidFill>
                <a:srgbClr val="FFFFFF">
                  <a:lumMod val="65000"/>
                </a:srgbClr>
              </a:solidFill>
              <a:latin typeface="FrutigerNext LT Medium"/>
              <a:ea typeface="华文细黑"/>
            </a:endParaRPr>
          </a:p>
        </p:txBody>
      </p:sp>
      <p:pic>
        <p:nvPicPr>
          <p:cNvPr id="10" name="Picture 2" descr="C:\Users\z00124665\Desktop\图形1.wmf"/>
          <p:cNvPicPr>
            <a:picLocks noChangeAspect="1" noChangeArrowheads="1"/>
          </p:cNvPicPr>
          <p:nvPr userDrawn="1"/>
        </p:nvPicPr>
        <p:blipFill>
          <a:blip r:embed="rId8" cstate="print"/>
          <a:srcRect/>
          <a:stretch>
            <a:fillRect/>
          </a:stretch>
        </p:blipFill>
        <p:spPr bwMode="auto">
          <a:xfrm>
            <a:off x="322263" y="4862196"/>
            <a:ext cx="2655887" cy="120967"/>
          </a:xfrm>
          <a:prstGeom prst="rect">
            <a:avLst/>
          </a:prstGeom>
          <a:noFill/>
        </p:spPr>
      </p:pic>
      <p:pic>
        <p:nvPicPr>
          <p:cNvPr id="11" name="Picture 2" descr="C:\Users\z00124665\Desktop\A BETTER WAY SOLUTIONS.wmf"/>
          <p:cNvPicPr>
            <a:picLocks noChangeAspect="1" noChangeArrowheads="1"/>
          </p:cNvPicPr>
          <p:nvPr userDrawn="1"/>
        </p:nvPicPr>
        <p:blipFill>
          <a:blip r:embed="rId9" cstate="print"/>
          <a:srcRect/>
          <a:stretch>
            <a:fillRect/>
          </a:stretch>
        </p:blipFill>
        <p:spPr bwMode="auto">
          <a:xfrm>
            <a:off x="5567363" y="177220"/>
            <a:ext cx="3270250" cy="91068"/>
          </a:xfrm>
          <a:prstGeom prst="rect">
            <a:avLst/>
          </a:prstGeom>
          <a:noFill/>
        </p:spPr>
      </p:pic>
    </p:spTree>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 name="矩形 74"/>
          <p:cNvSpPr/>
          <p:nvPr userDrawn="1"/>
        </p:nvSpPr>
        <p:spPr bwMode="auto">
          <a:xfrm>
            <a:off x="0" y="0"/>
            <a:ext cx="9144000" cy="5143500"/>
          </a:xfrm>
          <a:prstGeom prst="rect">
            <a:avLst/>
          </a:prstGeom>
          <a:solidFill>
            <a:schemeClr val="bg1">
              <a:lumMod val="95000"/>
            </a:schemeClr>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grpSp>
        <p:nvGrpSpPr>
          <p:cNvPr id="2" name="组合 13"/>
          <p:cNvGrpSpPr/>
          <p:nvPr userDrawn="1"/>
        </p:nvGrpSpPr>
        <p:grpSpPr>
          <a:xfrm>
            <a:off x="0" y="5087938"/>
            <a:ext cx="9144000" cy="55562"/>
            <a:chOff x="0" y="5087938"/>
            <a:chExt cx="9144000" cy="55562"/>
          </a:xfrm>
        </p:grpSpPr>
        <p:pic>
          <p:nvPicPr>
            <p:cNvPr id="13" name="Picture 2" descr="E:\01 日常工作\10 多媒体\PPT内部汇报用模板\红条.jpg"/>
            <p:cNvPicPr>
              <a:picLocks noChangeAspect="1" noChangeArrowheads="1"/>
            </p:cNvPicPr>
            <p:nvPr userDrawn="1"/>
          </p:nvPicPr>
          <p:blipFill>
            <a:blip r:embed="rId6" cstate="print"/>
            <a:srcRect r="5813"/>
            <a:stretch>
              <a:fillRect/>
            </a:stretch>
          </p:blipFill>
          <p:spPr bwMode="auto">
            <a:xfrm>
              <a:off x="0" y="5087938"/>
              <a:ext cx="8616950" cy="55562"/>
            </a:xfrm>
            <a:prstGeom prst="rect">
              <a:avLst/>
            </a:prstGeom>
            <a:noFill/>
          </p:spPr>
        </p:pic>
        <p:pic>
          <p:nvPicPr>
            <p:cNvPr id="86" name="Picture 2" descr="E:\01 日常工作\10 多媒体\PPT内部汇报用模板\红条.jpg"/>
            <p:cNvPicPr>
              <a:picLocks noChangeAspect="1" noChangeArrowheads="1"/>
            </p:cNvPicPr>
            <p:nvPr userDrawn="1"/>
          </p:nvPicPr>
          <p:blipFill>
            <a:blip r:embed="rId6" cstate="print"/>
            <a:srcRect r="5813"/>
            <a:stretch>
              <a:fillRect/>
            </a:stretch>
          </p:blipFill>
          <p:spPr bwMode="auto">
            <a:xfrm>
              <a:off x="527050" y="5087938"/>
              <a:ext cx="8616950" cy="55562"/>
            </a:xfrm>
            <a:prstGeom prst="rect">
              <a:avLst/>
            </a:prstGeom>
            <a:noFill/>
          </p:spPr>
        </p:pic>
      </p:grpSp>
      <p:pic>
        <p:nvPicPr>
          <p:cNvPr id="9" name="Picture 2" descr="C:\Users\z00124665\Desktop\HW LOGO(横版）.png"/>
          <p:cNvPicPr>
            <a:picLocks noChangeAspect="1" noChangeArrowheads="1"/>
          </p:cNvPicPr>
          <p:nvPr userDrawn="1"/>
        </p:nvPicPr>
        <p:blipFill>
          <a:blip r:embed="rId7" cstate="screen"/>
          <a:srcRect/>
          <a:stretch>
            <a:fillRect/>
          </a:stretch>
        </p:blipFill>
        <p:spPr bwMode="auto">
          <a:xfrm>
            <a:off x="7566408" y="4687937"/>
            <a:ext cx="1250151" cy="304524"/>
          </a:xfrm>
          <a:prstGeom prst="rect">
            <a:avLst/>
          </a:prstGeom>
          <a:noFill/>
        </p:spPr>
      </p:pic>
      <p:sp>
        <p:nvSpPr>
          <p:cNvPr id="12" name="Rectangle 5"/>
          <p:cNvSpPr>
            <a:spLocks noChangeArrowheads="1"/>
          </p:cNvSpPr>
          <p:nvPr userDrawn="1"/>
        </p:nvSpPr>
        <p:spPr bwMode="auto">
          <a:xfrm>
            <a:off x="3040520" y="4875560"/>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smtClean="0">
                <a:solidFill>
                  <a:srgbClr val="FFFFFF">
                    <a:lumMod val="65000"/>
                  </a:srgbClr>
                </a:solidFill>
                <a:latin typeface="FrutigerNext LT Medium"/>
                <a:ea typeface="华文细黑"/>
              </a:rPr>
              <a:pPr eaLnBrk="0" hangingPunct="0">
                <a:lnSpc>
                  <a:spcPct val="85000"/>
                </a:lnSpc>
                <a:defRPr/>
              </a:pPr>
              <a:t>‹#›</a:t>
            </a:fld>
            <a:endParaRPr lang="en-GB" altLang="zh-CN" sz="900" dirty="0">
              <a:solidFill>
                <a:srgbClr val="FFFFFF">
                  <a:lumMod val="65000"/>
                </a:srgbClr>
              </a:solidFill>
              <a:latin typeface="FrutigerNext LT Medium"/>
              <a:ea typeface="华文细黑"/>
            </a:endParaRPr>
          </a:p>
        </p:txBody>
      </p:sp>
      <p:pic>
        <p:nvPicPr>
          <p:cNvPr id="10" name="Picture 2" descr="C:\Users\z00124665\Desktop\图形1.wmf"/>
          <p:cNvPicPr>
            <a:picLocks noChangeAspect="1" noChangeArrowheads="1"/>
          </p:cNvPicPr>
          <p:nvPr userDrawn="1"/>
        </p:nvPicPr>
        <p:blipFill>
          <a:blip r:embed="rId8" cstate="print"/>
          <a:srcRect/>
          <a:stretch>
            <a:fillRect/>
          </a:stretch>
        </p:blipFill>
        <p:spPr bwMode="auto">
          <a:xfrm>
            <a:off x="322263" y="4862196"/>
            <a:ext cx="2655887" cy="120967"/>
          </a:xfrm>
          <a:prstGeom prst="rect">
            <a:avLst/>
          </a:prstGeom>
          <a:noFill/>
        </p:spPr>
      </p:pic>
      <p:pic>
        <p:nvPicPr>
          <p:cNvPr id="11" name="Picture 2" descr="C:\Users\z00124665\Desktop\A BETTER WAY SOLUTIONS.wmf"/>
          <p:cNvPicPr>
            <a:picLocks noChangeAspect="1" noChangeArrowheads="1"/>
          </p:cNvPicPr>
          <p:nvPr userDrawn="1"/>
        </p:nvPicPr>
        <p:blipFill>
          <a:blip r:embed="rId9" cstate="print"/>
          <a:srcRect/>
          <a:stretch>
            <a:fillRect/>
          </a:stretch>
        </p:blipFill>
        <p:spPr bwMode="auto">
          <a:xfrm>
            <a:off x="5567363" y="177220"/>
            <a:ext cx="3270250" cy="91068"/>
          </a:xfrm>
          <a:prstGeom prst="rect">
            <a:avLst/>
          </a:prstGeom>
          <a:noFill/>
        </p:spPr>
      </p:pic>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矩形 2"/>
          <p:cNvSpPr/>
          <p:nvPr userDrawn="1"/>
        </p:nvSpPr>
        <p:spPr bwMode="auto">
          <a:xfrm>
            <a:off x="4762" y="0"/>
            <a:ext cx="9139238" cy="5143500"/>
          </a:xfrm>
          <a:prstGeom prst="rect">
            <a:avLst/>
          </a:prstGeom>
          <a:solidFill>
            <a:schemeClr val="bg1">
              <a:lumMod val="95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grpSp>
        <p:nvGrpSpPr>
          <p:cNvPr id="2" name="组合 3"/>
          <p:cNvGrpSpPr/>
          <p:nvPr userDrawn="1"/>
        </p:nvGrpSpPr>
        <p:grpSpPr>
          <a:xfrm>
            <a:off x="0" y="5087938"/>
            <a:ext cx="9144000" cy="55562"/>
            <a:chOff x="0" y="5087938"/>
            <a:chExt cx="9144000" cy="55562"/>
          </a:xfrm>
        </p:grpSpPr>
        <p:pic>
          <p:nvPicPr>
            <p:cNvPr id="5" name="Picture 2" descr="E:\01 日常工作\10 多媒体\PPT内部汇报用模板\红条.jpg"/>
            <p:cNvPicPr>
              <a:picLocks noChangeAspect="1" noChangeArrowheads="1"/>
            </p:cNvPicPr>
            <p:nvPr userDrawn="1"/>
          </p:nvPicPr>
          <p:blipFill>
            <a:blip r:embed="rId3" cstate="print"/>
            <a:srcRect r="5813"/>
            <a:stretch>
              <a:fillRect/>
            </a:stretch>
          </p:blipFill>
          <p:spPr bwMode="auto">
            <a:xfrm>
              <a:off x="0" y="5087938"/>
              <a:ext cx="8616950" cy="55562"/>
            </a:xfrm>
            <a:prstGeom prst="rect">
              <a:avLst/>
            </a:prstGeom>
            <a:noFill/>
          </p:spPr>
        </p:pic>
        <p:pic>
          <p:nvPicPr>
            <p:cNvPr id="6" name="Picture 2" descr="E:\01 日常工作\10 多媒体\PPT内部汇报用模板\红条.jpg"/>
            <p:cNvPicPr>
              <a:picLocks noChangeAspect="1" noChangeArrowheads="1"/>
            </p:cNvPicPr>
            <p:nvPr userDrawn="1"/>
          </p:nvPicPr>
          <p:blipFill>
            <a:blip r:embed="rId3" cstate="print"/>
            <a:srcRect r="5813"/>
            <a:stretch>
              <a:fillRect/>
            </a:stretch>
          </p:blipFill>
          <p:spPr bwMode="auto">
            <a:xfrm>
              <a:off x="527050" y="5087938"/>
              <a:ext cx="8616950" cy="55562"/>
            </a:xfrm>
            <a:prstGeom prst="rect">
              <a:avLst/>
            </a:prstGeom>
            <a:noFill/>
          </p:spPr>
        </p:pic>
      </p:grpSp>
      <p:pic>
        <p:nvPicPr>
          <p:cNvPr id="8" name="Picture 2" descr="C:\Users\z00124665\Desktop\HW LOGO(横版）.png"/>
          <p:cNvPicPr>
            <a:picLocks noChangeAspect="1" noChangeArrowheads="1"/>
          </p:cNvPicPr>
          <p:nvPr userDrawn="1"/>
        </p:nvPicPr>
        <p:blipFill>
          <a:blip r:embed="rId4" cstate="screen"/>
          <a:srcRect/>
          <a:stretch>
            <a:fillRect/>
          </a:stretch>
        </p:blipFill>
        <p:spPr bwMode="auto">
          <a:xfrm>
            <a:off x="7566408" y="4687937"/>
            <a:ext cx="1250151" cy="304524"/>
          </a:xfrm>
          <a:prstGeom prst="rect">
            <a:avLst/>
          </a:prstGeom>
          <a:noFill/>
        </p:spPr>
      </p:pic>
      <p:pic>
        <p:nvPicPr>
          <p:cNvPr id="10" name="Picture 2" descr="C:\Users\z00124665\Desktop\图形1.wmf"/>
          <p:cNvPicPr>
            <a:picLocks noChangeAspect="1" noChangeArrowheads="1"/>
          </p:cNvPicPr>
          <p:nvPr userDrawn="1"/>
        </p:nvPicPr>
        <p:blipFill>
          <a:blip r:embed="rId5" cstate="print"/>
          <a:srcRect/>
          <a:stretch>
            <a:fillRect/>
          </a:stretch>
        </p:blipFill>
        <p:spPr bwMode="auto">
          <a:xfrm>
            <a:off x="322263" y="4862196"/>
            <a:ext cx="2655887" cy="120967"/>
          </a:xfrm>
          <a:prstGeom prst="rect">
            <a:avLst/>
          </a:prstGeom>
          <a:noFill/>
        </p:spPr>
      </p:pic>
      <p:pic>
        <p:nvPicPr>
          <p:cNvPr id="9" name="Picture 2" descr="C:\Users\z00124665\Desktop\A BETTER WAY SOLUTIONS.wmf"/>
          <p:cNvPicPr>
            <a:picLocks noChangeAspect="1" noChangeArrowheads="1"/>
          </p:cNvPicPr>
          <p:nvPr userDrawn="1"/>
        </p:nvPicPr>
        <p:blipFill>
          <a:blip r:embed="rId6" cstate="print"/>
          <a:srcRect/>
          <a:stretch>
            <a:fillRect/>
          </a:stretch>
        </p:blipFill>
        <p:spPr bwMode="auto">
          <a:xfrm>
            <a:off x="5567363" y="177220"/>
            <a:ext cx="3270250" cy="91068"/>
          </a:xfrm>
          <a:prstGeom prst="rect">
            <a:avLst/>
          </a:prstGeom>
          <a:noFill/>
        </p:spPr>
      </p:pic>
    </p:spTree>
  </p:cSld>
  <p:clrMap bg1="lt1" tx1="dk1" bg2="lt2" tx2="dk2" accent1="accent1" accent2="accent2" accent3="accent3" accent4="accent4" accent5="accent5" accent6="accent6" hlink="hlink" folHlink="folHlink"/>
  <p:sldLayoutIdLst>
    <p:sldLayoutId id="2147483847"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808080"/>
        </a:buClr>
        <a:buSzPct val="60000"/>
        <a:buFont typeface="Wingdings" pitchFamily="2" charset="2"/>
        <a:buChar char="l"/>
        <a:defRPr sz="2400" b="1">
          <a:solidFill>
            <a:schemeClr val="bg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bg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bg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bg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bg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矩形 2"/>
          <p:cNvSpPr/>
          <p:nvPr userDrawn="1"/>
        </p:nvSpPr>
        <p:spPr bwMode="auto">
          <a:xfrm>
            <a:off x="4762" y="0"/>
            <a:ext cx="9139238" cy="5143500"/>
          </a:xfrm>
          <a:prstGeom prst="rect">
            <a:avLst/>
          </a:prstGeom>
          <a:solidFill>
            <a:schemeClr val="bg1">
              <a:lumMod val="95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grpSp>
        <p:nvGrpSpPr>
          <p:cNvPr id="4" name="组合 3"/>
          <p:cNvGrpSpPr/>
          <p:nvPr userDrawn="1"/>
        </p:nvGrpSpPr>
        <p:grpSpPr>
          <a:xfrm>
            <a:off x="0" y="5087938"/>
            <a:ext cx="9144000" cy="55562"/>
            <a:chOff x="0" y="5087938"/>
            <a:chExt cx="9144000" cy="55562"/>
          </a:xfrm>
        </p:grpSpPr>
        <p:pic>
          <p:nvPicPr>
            <p:cNvPr id="5" name="Picture 2" descr="E:\01 日常工作\10 多媒体\PPT内部汇报用模板\红条.jpg"/>
            <p:cNvPicPr>
              <a:picLocks noChangeAspect="1" noChangeArrowheads="1"/>
            </p:cNvPicPr>
            <p:nvPr userDrawn="1"/>
          </p:nvPicPr>
          <p:blipFill>
            <a:blip r:embed="rId3" cstate="print"/>
            <a:srcRect r="5813"/>
            <a:stretch>
              <a:fillRect/>
            </a:stretch>
          </p:blipFill>
          <p:spPr bwMode="auto">
            <a:xfrm>
              <a:off x="0" y="5087938"/>
              <a:ext cx="8616950" cy="55562"/>
            </a:xfrm>
            <a:prstGeom prst="rect">
              <a:avLst/>
            </a:prstGeom>
            <a:noFill/>
          </p:spPr>
        </p:pic>
        <p:pic>
          <p:nvPicPr>
            <p:cNvPr id="6" name="Picture 2" descr="E:\01 日常工作\10 多媒体\PPT内部汇报用模板\红条.jpg"/>
            <p:cNvPicPr>
              <a:picLocks noChangeAspect="1" noChangeArrowheads="1"/>
            </p:cNvPicPr>
            <p:nvPr userDrawn="1"/>
          </p:nvPicPr>
          <p:blipFill>
            <a:blip r:embed="rId3" cstate="print"/>
            <a:srcRect r="5813"/>
            <a:stretch>
              <a:fillRect/>
            </a:stretch>
          </p:blipFill>
          <p:spPr bwMode="auto">
            <a:xfrm>
              <a:off x="527050" y="5087938"/>
              <a:ext cx="8616950" cy="55562"/>
            </a:xfrm>
            <a:prstGeom prst="rect">
              <a:avLst/>
            </a:prstGeom>
            <a:noFill/>
          </p:spPr>
        </p:pic>
      </p:grpSp>
      <p:pic>
        <p:nvPicPr>
          <p:cNvPr id="8" name="Picture 2" descr="C:\Users\z00124665\Desktop\HW LOGO(横版）.png"/>
          <p:cNvPicPr>
            <a:picLocks noChangeAspect="1" noChangeArrowheads="1"/>
          </p:cNvPicPr>
          <p:nvPr userDrawn="1"/>
        </p:nvPicPr>
        <p:blipFill>
          <a:blip r:embed="rId4" cstate="screen"/>
          <a:srcRect/>
          <a:stretch>
            <a:fillRect/>
          </a:stretch>
        </p:blipFill>
        <p:spPr bwMode="auto">
          <a:xfrm>
            <a:off x="7566408" y="4687937"/>
            <a:ext cx="1250151" cy="304524"/>
          </a:xfrm>
          <a:prstGeom prst="rect">
            <a:avLst/>
          </a:prstGeom>
          <a:noFill/>
        </p:spPr>
      </p:pic>
      <p:sp>
        <p:nvSpPr>
          <p:cNvPr id="9" name="Rectangle 5"/>
          <p:cNvSpPr>
            <a:spLocks noChangeArrowheads="1"/>
          </p:cNvSpPr>
          <p:nvPr userDrawn="1"/>
        </p:nvSpPr>
        <p:spPr bwMode="auto">
          <a:xfrm>
            <a:off x="3040520" y="4875560"/>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b="0" smtClean="0">
                <a:solidFill>
                  <a:schemeClr val="bg1">
                    <a:lumMod val="65000"/>
                  </a:schemeClr>
                </a:solidFill>
                <a:latin typeface="+mn-lt"/>
                <a:ea typeface="+mn-ea"/>
              </a:rPr>
              <a:pPr eaLnBrk="0" hangingPunct="0">
                <a:lnSpc>
                  <a:spcPct val="85000"/>
                </a:lnSpc>
                <a:defRPr/>
              </a:pPr>
              <a:t>‹#›</a:t>
            </a:fld>
            <a:endParaRPr lang="en-GB" altLang="zh-CN" sz="900" b="0" dirty="0">
              <a:solidFill>
                <a:schemeClr val="bg1">
                  <a:lumMod val="65000"/>
                </a:schemeClr>
              </a:solidFill>
              <a:latin typeface="+mn-lt"/>
              <a:ea typeface="+mn-ea"/>
            </a:endParaRPr>
          </a:p>
        </p:txBody>
      </p:sp>
      <p:pic>
        <p:nvPicPr>
          <p:cNvPr id="10" name="Picture 2" descr="C:\Users\z00124665\Desktop\图形1.wmf"/>
          <p:cNvPicPr>
            <a:picLocks noChangeAspect="1" noChangeArrowheads="1"/>
          </p:cNvPicPr>
          <p:nvPr userDrawn="1"/>
        </p:nvPicPr>
        <p:blipFill>
          <a:blip r:embed="rId5" cstate="print"/>
          <a:srcRect/>
          <a:stretch>
            <a:fillRect/>
          </a:stretch>
        </p:blipFill>
        <p:spPr bwMode="auto">
          <a:xfrm>
            <a:off x="322263" y="4862196"/>
            <a:ext cx="2655887" cy="120967"/>
          </a:xfrm>
          <a:prstGeom prst="rect">
            <a:avLst/>
          </a:prstGeom>
          <a:noFill/>
        </p:spPr>
      </p:pic>
      <p:pic>
        <p:nvPicPr>
          <p:cNvPr id="11" name="Picture 2" descr="C:\Users\z00124665\Desktop\A BETTER WAY SOLUTIONS.wmf"/>
          <p:cNvPicPr>
            <a:picLocks noChangeAspect="1" noChangeArrowheads="1"/>
          </p:cNvPicPr>
          <p:nvPr userDrawn="1"/>
        </p:nvPicPr>
        <p:blipFill>
          <a:blip r:embed="rId6" cstate="print"/>
          <a:srcRect/>
          <a:stretch>
            <a:fillRect/>
          </a:stretch>
        </p:blipFill>
        <p:spPr bwMode="auto">
          <a:xfrm>
            <a:off x="5567363" y="177220"/>
            <a:ext cx="3270250" cy="91068"/>
          </a:xfrm>
          <a:prstGeom prst="rect">
            <a:avLst/>
          </a:prstGeom>
          <a:noFill/>
        </p:spPr>
      </p:pic>
    </p:spTree>
  </p:cSld>
  <p:clrMap bg1="lt1" tx1="dk1" bg2="lt2" tx2="dk2" accent1="accent1" accent2="accent2" accent3="accent3" accent4="accent4" accent5="accent5" accent6="accent6" hlink="hlink" folHlink="folHlink"/>
  <p:sldLayoutIdLst>
    <p:sldLayoutId id="2147483823"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808080"/>
        </a:buClr>
        <a:buSzPct val="60000"/>
        <a:buFont typeface="Wingdings" pitchFamily="2" charset="2"/>
        <a:buChar char="l"/>
        <a:defRPr sz="2400" b="1">
          <a:solidFill>
            <a:schemeClr val="bg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bg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bg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bg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bg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 name="矩形 74"/>
          <p:cNvSpPr/>
          <p:nvPr userDrawn="1"/>
        </p:nvSpPr>
        <p:spPr bwMode="auto">
          <a:xfrm>
            <a:off x="0" y="0"/>
            <a:ext cx="9144000" cy="5143500"/>
          </a:xfrm>
          <a:prstGeom prst="rect">
            <a:avLst/>
          </a:prstGeom>
          <a:solidFill>
            <a:schemeClr val="bg1">
              <a:lumMod val="95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grpSp>
        <p:nvGrpSpPr>
          <p:cNvPr id="14" name="组合 13"/>
          <p:cNvGrpSpPr/>
          <p:nvPr userDrawn="1"/>
        </p:nvGrpSpPr>
        <p:grpSpPr>
          <a:xfrm>
            <a:off x="0" y="5087938"/>
            <a:ext cx="9144000" cy="55562"/>
            <a:chOff x="0" y="5087938"/>
            <a:chExt cx="9144000" cy="55562"/>
          </a:xfrm>
        </p:grpSpPr>
        <p:pic>
          <p:nvPicPr>
            <p:cNvPr id="13" name="Picture 2" descr="E:\01 日常工作\10 多媒体\PPT内部汇报用模板\红条.jpg"/>
            <p:cNvPicPr>
              <a:picLocks noChangeAspect="1" noChangeArrowheads="1"/>
            </p:cNvPicPr>
            <p:nvPr userDrawn="1"/>
          </p:nvPicPr>
          <p:blipFill>
            <a:blip r:embed="rId10" cstate="print"/>
            <a:srcRect r="5813"/>
            <a:stretch>
              <a:fillRect/>
            </a:stretch>
          </p:blipFill>
          <p:spPr bwMode="auto">
            <a:xfrm>
              <a:off x="0" y="5087938"/>
              <a:ext cx="8616950" cy="55562"/>
            </a:xfrm>
            <a:prstGeom prst="rect">
              <a:avLst/>
            </a:prstGeom>
            <a:noFill/>
          </p:spPr>
        </p:pic>
        <p:pic>
          <p:nvPicPr>
            <p:cNvPr id="86" name="Picture 2" descr="E:\01 日常工作\10 多媒体\PPT内部汇报用模板\红条.jpg"/>
            <p:cNvPicPr>
              <a:picLocks noChangeAspect="1" noChangeArrowheads="1"/>
            </p:cNvPicPr>
            <p:nvPr userDrawn="1"/>
          </p:nvPicPr>
          <p:blipFill>
            <a:blip r:embed="rId10" cstate="print"/>
            <a:srcRect r="5813"/>
            <a:stretch>
              <a:fillRect/>
            </a:stretch>
          </p:blipFill>
          <p:spPr bwMode="auto">
            <a:xfrm>
              <a:off x="527050" y="5087938"/>
              <a:ext cx="8616950" cy="55562"/>
            </a:xfrm>
            <a:prstGeom prst="rect">
              <a:avLst/>
            </a:prstGeom>
            <a:noFill/>
          </p:spPr>
        </p:pic>
      </p:grpSp>
      <p:pic>
        <p:nvPicPr>
          <p:cNvPr id="9" name="Picture 2" descr="C:\Users\z00124665\Desktop\HW LOGO(横版）.png"/>
          <p:cNvPicPr>
            <a:picLocks noChangeAspect="1" noChangeArrowheads="1"/>
          </p:cNvPicPr>
          <p:nvPr userDrawn="1"/>
        </p:nvPicPr>
        <p:blipFill>
          <a:blip r:embed="rId11" cstate="screen"/>
          <a:srcRect/>
          <a:stretch>
            <a:fillRect/>
          </a:stretch>
        </p:blipFill>
        <p:spPr bwMode="auto">
          <a:xfrm>
            <a:off x="7566408" y="4687937"/>
            <a:ext cx="1250151" cy="304524"/>
          </a:xfrm>
          <a:prstGeom prst="rect">
            <a:avLst/>
          </a:prstGeom>
          <a:noFill/>
        </p:spPr>
      </p:pic>
      <p:sp>
        <p:nvSpPr>
          <p:cNvPr id="12" name="Rectangle 5"/>
          <p:cNvSpPr>
            <a:spLocks noChangeArrowheads="1"/>
          </p:cNvSpPr>
          <p:nvPr userDrawn="1"/>
        </p:nvSpPr>
        <p:spPr bwMode="auto">
          <a:xfrm>
            <a:off x="3040520" y="4875560"/>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b="0" smtClean="0">
                <a:solidFill>
                  <a:schemeClr val="bg1">
                    <a:lumMod val="65000"/>
                  </a:schemeClr>
                </a:solidFill>
                <a:latin typeface="+mn-lt"/>
                <a:ea typeface="+mn-ea"/>
              </a:rPr>
              <a:pPr eaLnBrk="0" hangingPunct="0">
                <a:lnSpc>
                  <a:spcPct val="85000"/>
                </a:lnSpc>
                <a:defRPr/>
              </a:pPr>
              <a:t>‹#›</a:t>
            </a:fld>
            <a:endParaRPr lang="en-GB" altLang="zh-CN" sz="900" b="0" dirty="0">
              <a:solidFill>
                <a:schemeClr val="bg1">
                  <a:lumMod val="65000"/>
                </a:schemeClr>
              </a:solidFill>
              <a:latin typeface="+mn-lt"/>
              <a:ea typeface="+mn-ea"/>
            </a:endParaRPr>
          </a:p>
        </p:txBody>
      </p:sp>
      <p:pic>
        <p:nvPicPr>
          <p:cNvPr id="10" name="Picture 2" descr="C:\Users\z00124665\Desktop\图形1.wmf"/>
          <p:cNvPicPr>
            <a:picLocks noChangeAspect="1" noChangeArrowheads="1"/>
          </p:cNvPicPr>
          <p:nvPr userDrawn="1"/>
        </p:nvPicPr>
        <p:blipFill>
          <a:blip r:embed="rId12" cstate="print"/>
          <a:srcRect/>
          <a:stretch>
            <a:fillRect/>
          </a:stretch>
        </p:blipFill>
        <p:spPr bwMode="auto">
          <a:xfrm>
            <a:off x="322263" y="4862196"/>
            <a:ext cx="2655887" cy="120967"/>
          </a:xfrm>
          <a:prstGeom prst="rect">
            <a:avLst/>
          </a:prstGeom>
          <a:noFill/>
        </p:spPr>
      </p:pic>
      <p:pic>
        <p:nvPicPr>
          <p:cNvPr id="11" name="Picture 2" descr="C:\Users\z00124665\Desktop\A BETTER WAY SOLUTIONS.wmf"/>
          <p:cNvPicPr>
            <a:picLocks noChangeAspect="1" noChangeArrowheads="1"/>
          </p:cNvPicPr>
          <p:nvPr userDrawn="1"/>
        </p:nvPicPr>
        <p:blipFill>
          <a:blip r:embed="rId13" cstate="print"/>
          <a:srcRect/>
          <a:stretch>
            <a:fillRect/>
          </a:stretch>
        </p:blipFill>
        <p:spPr bwMode="auto">
          <a:xfrm>
            <a:off x="5567363" y="177220"/>
            <a:ext cx="3270250" cy="91068"/>
          </a:xfrm>
          <a:prstGeom prst="rect">
            <a:avLst/>
          </a:prstGeom>
          <a:noFill/>
        </p:spPr>
      </p:pic>
    </p:spTree>
  </p:cSld>
  <p:clrMap bg1="lt1" tx1="dk1" bg2="lt2" tx2="dk2" accent1="accent1" accent2="accent2" accent3="accent3" accent4="accent4" accent5="accent5" accent6="accent6" hlink="hlink" folHlink="folHlink"/>
  <p:sldLayoutIdLst>
    <p:sldLayoutId id="2147483824" r:id="rId1"/>
    <p:sldLayoutId id="2147483822" r:id="rId2"/>
    <p:sldLayoutId id="2147483835" r:id="rId3"/>
    <p:sldLayoutId id="2147483849" r:id="rId4"/>
    <p:sldLayoutId id="2147483850" r:id="rId5"/>
    <p:sldLayoutId id="2147483917" r:id="rId6"/>
    <p:sldLayoutId id="2147483918" r:id="rId7"/>
    <p:sldLayoutId id="2147483919" r:id="rId8"/>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bwMode="auto">
          <a:xfrm>
            <a:off x="0" y="0"/>
            <a:ext cx="9144000" cy="5143500"/>
          </a:xfrm>
          <a:prstGeom prst="rect">
            <a:avLst/>
          </a:prstGeom>
          <a:solidFill>
            <a:schemeClr val="bg1">
              <a:lumMod val="95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sp>
        <p:nvSpPr>
          <p:cNvPr id="11" name="TextBox 10"/>
          <p:cNvSpPr txBox="1"/>
          <p:nvPr userDrawn="1"/>
        </p:nvSpPr>
        <p:spPr>
          <a:xfrm>
            <a:off x="479291" y="4175206"/>
            <a:ext cx="8265110" cy="707886"/>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smtClean="0">
                <a:ln>
                  <a:noFill/>
                </a:ln>
                <a:solidFill>
                  <a:schemeClr val="bg1">
                    <a:lumMod val="65000"/>
                  </a:schemeClr>
                </a:solidFill>
                <a:effectLst/>
                <a:uLnTx/>
                <a:uFillTx/>
                <a:latin typeface="+mn-lt"/>
                <a:ea typeface="宋体" charset="-122"/>
                <a:cs typeface="Calibri" pitchFamily="34" charset="0"/>
              </a:rPr>
              <a:t>Copyright©2012 Huawei Technologies Co., Ltd. All Rights Reserved.</a:t>
            </a:r>
            <a:endParaRPr kumimoji="0" lang="zh-CN" altLang="zh-CN" sz="800" b="0" i="0" u="none" strike="noStrike" kern="1200" cap="none" spc="0" normalizeH="0" baseline="0" noProof="0" dirty="0" smtClean="0">
              <a:ln>
                <a:noFill/>
              </a:ln>
              <a:solidFill>
                <a:schemeClr val="bg1">
                  <a:lumMod val="65000"/>
                </a:schemeClr>
              </a:solidFill>
              <a:effectLst/>
              <a:uLnTx/>
              <a:uFillTx/>
              <a:latin typeface="+mn-lt"/>
              <a:ea typeface="宋体" charset="-122"/>
              <a:cs typeface="Calibri"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smtClean="0">
                <a:ln>
                  <a:noFill/>
                </a:ln>
                <a:solidFill>
                  <a:schemeClr val="bg1">
                    <a:lumMod val="65000"/>
                  </a:schemeClr>
                </a:solidFill>
                <a:effectLst/>
                <a:uLnTx/>
                <a:uFillTx/>
                <a:latin typeface="+mn-lt"/>
                <a:ea typeface="宋体" charset="-122"/>
                <a:cs typeface="Calibri"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kumimoji="0" lang="zh-CN" altLang="zh-CN" sz="800" b="0" i="0" u="none" strike="noStrike" kern="1200" cap="none" spc="0" normalizeH="0" baseline="0" noProof="0" dirty="0">
              <a:ln>
                <a:noFill/>
              </a:ln>
              <a:solidFill>
                <a:schemeClr val="bg1">
                  <a:lumMod val="65000"/>
                </a:schemeClr>
              </a:solidFill>
              <a:effectLst/>
              <a:uLnTx/>
              <a:uFillTx/>
              <a:latin typeface="+mn-lt"/>
              <a:ea typeface="宋体" charset="-122"/>
              <a:cs typeface="Calibri" pitchFamily="34" charset="0"/>
            </a:endParaRPr>
          </a:p>
        </p:txBody>
      </p:sp>
      <p:pic>
        <p:nvPicPr>
          <p:cNvPr id="8" name="Picture 2" descr="E:\01 日常工作\03 品牌规范设计\企业业务视觉规范\投标标书规范\设计文档\大平台相关资料整理\Template A\源文件\HW LOGO副本.png"/>
          <p:cNvPicPr>
            <a:picLocks noChangeAspect="1" noChangeArrowheads="1"/>
          </p:cNvPicPr>
          <p:nvPr userDrawn="1"/>
        </p:nvPicPr>
        <p:blipFill>
          <a:blip r:embed="rId3" cstate="print"/>
          <a:srcRect/>
          <a:stretch>
            <a:fillRect/>
          </a:stretch>
        </p:blipFill>
        <p:spPr bwMode="auto">
          <a:xfrm>
            <a:off x="3783171" y="950801"/>
            <a:ext cx="1657350" cy="1600312"/>
          </a:xfrm>
          <a:prstGeom prst="rect">
            <a:avLst/>
          </a:prstGeom>
          <a:noFill/>
        </p:spPr>
      </p:pic>
      <p:sp>
        <p:nvSpPr>
          <p:cNvPr id="9" name="Rectangle 3"/>
          <p:cNvSpPr>
            <a:spLocks noChangeArrowheads="1"/>
          </p:cNvSpPr>
          <p:nvPr userDrawn="1"/>
        </p:nvSpPr>
        <p:spPr bwMode="auto">
          <a:xfrm>
            <a:off x="1927114" y="2862273"/>
            <a:ext cx="5423184" cy="365216"/>
          </a:xfrm>
          <a:prstGeom prst="rect">
            <a:avLst/>
          </a:prstGeom>
          <a:noFill/>
          <a:ln w="9525" algn="ctr">
            <a:noFill/>
            <a:miter lim="800000"/>
            <a:headEnd/>
            <a:tailEnd/>
          </a:ln>
        </p:spPr>
        <p:txBody>
          <a:bodyPr wrap="none" lIns="87360" tIns="43682" rIns="87360" bIns="43682">
            <a:spAutoFit/>
          </a:bodyPr>
          <a:lstStyle/>
          <a:p>
            <a:pPr algn="ctr" defTabSz="874713">
              <a:defRPr/>
            </a:pPr>
            <a:r>
              <a:rPr lang="en-US" altLang="zh-CN" b="1" dirty="0" smtClean="0">
                <a:solidFill>
                  <a:srgbClr val="333333"/>
                </a:solidFill>
                <a:latin typeface="FrutigerNext LT Medium" pitchFamily="34" charset="0"/>
                <a:ea typeface="ＭＳ Ｐゴシック" pitchFamily="34" charset="-128"/>
              </a:rPr>
              <a:t>HUAWEI ENTERPRISE ICT SOLUTIONS </a:t>
            </a:r>
            <a:r>
              <a:rPr lang="en-US" altLang="zh-CN" b="1" dirty="0" smtClean="0">
                <a:solidFill>
                  <a:srgbClr val="C00000"/>
                </a:solidFill>
                <a:latin typeface="FrutigerNext LT Medium" pitchFamily="34" charset="0"/>
                <a:ea typeface="ＭＳ Ｐゴシック" pitchFamily="34" charset="-128"/>
              </a:rPr>
              <a:t>A BETTER WAY</a:t>
            </a:r>
            <a:endParaRPr lang="zh-CN" altLang="en-US" b="1" dirty="0">
              <a:solidFill>
                <a:srgbClr val="C00000"/>
              </a:solidFill>
              <a:latin typeface="FrutigerNext LT Medium" pitchFamily="34"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834" r:id="rId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accel="50000" decel="50000" fill="hold" grpId="0" nodeType="afterEffect">
                                  <p:stCondLst>
                                    <p:cond delay="0"/>
                                  </p:stCondLst>
                                  <p:iterate type="lt">
                                    <p:tmPct val="10000"/>
                                  </p:iterate>
                                  <p:childTnLst>
                                    <p:animClr clrSpc="hsl" dir="ccw">
                                      <p:cBhvr override="childStyle">
                                        <p:cTn id="6" dur="1000" fill="hold"/>
                                        <p:tgtEl>
                                          <p:spTgt spid="9"/>
                                        </p:tgtEl>
                                        <p:attrNameLst>
                                          <p:attrName>style.color</p:attrName>
                                        </p:attrNameLst>
                                      </p:cBhvr>
                                      <p:to>
                                        <a:srgbClr val="FF6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txStyles>
    <p:titleStyle>
      <a:lvl1pPr algn="ctr" defTabSz="801688" rtl="0" eaLnBrk="0" fontAlgn="base" hangingPunct="0">
        <a:spcBef>
          <a:spcPct val="0"/>
        </a:spcBef>
        <a:spcAft>
          <a:spcPct val="0"/>
        </a:spcAft>
        <a:defRPr sz="3800">
          <a:solidFill>
            <a:schemeClr val="tx2"/>
          </a:solidFill>
          <a:latin typeface="+mj-lt"/>
          <a:ea typeface="+mj-ea"/>
          <a:cs typeface="+mj-cs"/>
        </a:defRPr>
      </a:lvl1pPr>
      <a:lvl2pPr algn="ctr" defTabSz="801688" rtl="0" eaLnBrk="0" fontAlgn="base" hangingPunct="0">
        <a:spcBef>
          <a:spcPct val="0"/>
        </a:spcBef>
        <a:spcAft>
          <a:spcPct val="0"/>
        </a:spcAft>
        <a:defRPr sz="3800">
          <a:solidFill>
            <a:schemeClr val="tx2"/>
          </a:solidFill>
          <a:latin typeface="Arial" charset="0"/>
          <a:ea typeface="宋体" pitchFamily="2" charset="-122"/>
        </a:defRPr>
      </a:lvl2pPr>
      <a:lvl3pPr algn="ctr" defTabSz="801688" rtl="0" eaLnBrk="0" fontAlgn="base" hangingPunct="0">
        <a:spcBef>
          <a:spcPct val="0"/>
        </a:spcBef>
        <a:spcAft>
          <a:spcPct val="0"/>
        </a:spcAft>
        <a:defRPr sz="3800">
          <a:solidFill>
            <a:schemeClr val="tx2"/>
          </a:solidFill>
          <a:latin typeface="Arial" charset="0"/>
          <a:ea typeface="宋体" pitchFamily="2" charset="-122"/>
        </a:defRPr>
      </a:lvl3pPr>
      <a:lvl4pPr algn="ctr" defTabSz="801688" rtl="0" eaLnBrk="0" fontAlgn="base" hangingPunct="0">
        <a:spcBef>
          <a:spcPct val="0"/>
        </a:spcBef>
        <a:spcAft>
          <a:spcPct val="0"/>
        </a:spcAft>
        <a:defRPr sz="3800">
          <a:solidFill>
            <a:schemeClr val="tx2"/>
          </a:solidFill>
          <a:latin typeface="Arial" charset="0"/>
          <a:ea typeface="宋体" pitchFamily="2" charset="-122"/>
        </a:defRPr>
      </a:lvl4pPr>
      <a:lvl5pPr algn="ctr" defTabSz="801688" rtl="0" eaLnBrk="0" fontAlgn="base" hangingPunct="0">
        <a:spcBef>
          <a:spcPct val="0"/>
        </a:spcBef>
        <a:spcAft>
          <a:spcPct val="0"/>
        </a:spcAft>
        <a:defRPr sz="3800">
          <a:solidFill>
            <a:schemeClr val="tx2"/>
          </a:solidFill>
          <a:latin typeface="Arial" charset="0"/>
          <a:ea typeface="宋体" pitchFamily="2" charset="-122"/>
        </a:defRPr>
      </a:lvl5pPr>
      <a:lvl6pPr marL="457200" algn="ctr" defTabSz="801688" rtl="0" fontAlgn="base">
        <a:spcBef>
          <a:spcPct val="0"/>
        </a:spcBef>
        <a:spcAft>
          <a:spcPct val="0"/>
        </a:spcAft>
        <a:defRPr sz="3800">
          <a:solidFill>
            <a:schemeClr val="tx2"/>
          </a:solidFill>
          <a:latin typeface="Arial" charset="0"/>
          <a:ea typeface="宋体" pitchFamily="2" charset="-122"/>
        </a:defRPr>
      </a:lvl6pPr>
      <a:lvl7pPr marL="914400" algn="ctr" defTabSz="801688" rtl="0" fontAlgn="base">
        <a:spcBef>
          <a:spcPct val="0"/>
        </a:spcBef>
        <a:spcAft>
          <a:spcPct val="0"/>
        </a:spcAft>
        <a:defRPr sz="3800">
          <a:solidFill>
            <a:schemeClr val="tx2"/>
          </a:solidFill>
          <a:latin typeface="Arial" charset="0"/>
          <a:ea typeface="宋体" pitchFamily="2" charset="-122"/>
        </a:defRPr>
      </a:lvl7pPr>
      <a:lvl8pPr marL="1371600" algn="ctr" defTabSz="801688" rtl="0" fontAlgn="base">
        <a:spcBef>
          <a:spcPct val="0"/>
        </a:spcBef>
        <a:spcAft>
          <a:spcPct val="0"/>
        </a:spcAft>
        <a:defRPr sz="3800">
          <a:solidFill>
            <a:schemeClr val="tx2"/>
          </a:solidFill>
          <a:latin typeface="Arial" charset="0"/>
          <a:ea typeface="宋体" pitchFamily="2" charset="-122"/>
        </a:defRPr>
      </a:lvl8pPr>
      <a:lvl9pPr marL="1828800" algn="ctr" defTabSz="801688" rtl="0" fontAlgn="base">
        <a:spcBef>
          <a:spcPct val="0"/>
        </a:spcBef>
        <a:spcAft>
          <a:spcPct val="0"/>
        </a:spcAft>
        <a:defRPr sz="3800">
          <a:solidFill>
            <a:schemeClr val="tx2"/>
          </a:solidFill>
          <a:latin typeface="Arial" charset="0"/>
          <a:ea typeface="宋体" pitchFamily="2" charset="-122"/>
        </a:defRPr>
      </a:lvl9pPr>
    </p:titleStyle>
    <p:bodyStyle>
      <a:lvl1pPr marL="300038" indent="-300038" algn="l" defTabSz="801688" rtl="0" eaLnBrk="0" fontAlgn="base" hangingPunct="0">
        <a:spcBef>
          <a:spcPct val="20000"/>
        </a:spcBef>
        <a:spcAft>
          <a:spcPct val="0"/>
        </a:spcAft>
        <a:buChar char="•"/>
        <a:defRPr sz="2800">
          <a:solidFill>
            <a:schemeClr val="tx1"/>
          </a:solidFill>
          <a:latin typeface="+mn-lt"/>
          <a:ea typeface="+mn-ea"/>
          <a:cs typeface="+mn-cs"/>
        </a:defRPr>
      </a:lvl1pPr>
      <a:lvl2pPr marL="652463" indent="-250825" algn="l" defTabSz="801688" rtl="0" eaLnBrk="0" fontAlgn="base" hangingPunct="0">
        <a:spcBef>
          <a:spcPct val="20000"/>
        </a:spcBef>
        <a:spcAft>
          <a:spcPct val="0"/>
        </a:spcAft>
        <a:buChar char="–"/>
        <a:defRPr sz="2500">
          <a:solidFill>
            <a:schemeClr val="tx1"/>
          </a:solidFill>
          <a:latin typeface="+mn-lt"/>
          <a:ea typeface="+mn-ea"/>
        </a:defRPr>
      </a:lvl2pPr>
      <a:lvl3pPr marL="1003300" indent="-201613" algn="l" defTabSz="801688" rtl="0" eaLnBrk="0" fontAlgn="base" hangingPunct="0">
        <a:spcBef>
          <a:spcPct val="20000"/>
        </a:spcBef>
        <a:spcAft>
          <a:spcPct val="0"/>
        </a:spcAft>
        <a:buChar char="•"/>
        <a:defRPr sz="2200">
          <a:solidFill>
            <a:schemeClr val="tx1"/>
          </a:solidFill>
          <a:latin typeface="+mn-lt"/>
          <a:ea typeface="+mn-ea"/>
        </a:defRPr>
      </a:lvl3pPr>
      <a:lvl4pPr marL="1401763" indent="-200025" algn="l" defTabSz="801688" rtl="0" eaLnBrk="0" fontAlgn="base" hangingPunct="0">
        <a:spcBef>
          <a:spcPct val="20000"/>
        </a:spcBef>
        <a:spcAft>
          <a:spcPct val="0"/>
        </a:spcAft>
        <a:buChar char="–"/>
        <a:defRPr sz="1700">
          <a:solidFill>
            <a:schemeClr val="tx1"/>
          </a:solidFill>
          <a:latin typeface="+mn-lt"/>
          <a:ea typeface="+mn-ea"/>
        </a:defRPr>
      </a:lvl4pPr>
      <a:lvl5pPr marL="1803400" indent="-201613" algn="l" defTabSz="801688" rtl="0" eaLnBrk="0" fontAlgn="base" hangingPunct="0">
        <a:spcBef>
          <a:spcPct val="20000"/>
        </a:spcBef>
        <a:spcAft>
          <a:spcPct val="0"/>
        </a:spcAft>
        <a:buChar char="»"/>
        <a:defRPr sz="1700">
          <a:solidFill>
            <a:schemeClr val="tx1"/>
          </a:solidFill>
          <a:latin typeface="+mn-lt"/>
          <a:ea typeface="+mn-ea"/>
        </a:defRPr>
      </a:lvl5pPr>
      <a:lvl6pPr marL="2260600" indent="-201613" algn="l" defTabSz="801688" rtl="0" fontAlgn="base">
        <a:spcBef>
          <a:spcPct val="20000"/>
        </a:spcBef>
        <a:spcAft>
          <a:spcPct val="0"/>
        </a:spcAft>
        <a:buChar char="»"/>
        <a:defRPr sz="1700">
          <a:solidFill>
            <a:schemeClr val="tx1"/>
          </a:solidFill>
          <a:latin typeface="+mn-lt"/>
          <a:ea typeface="+mn-ea"/>
        </a:defRPr>
      </a:lvl6pPr>
      <a:lvl7pPr marL="2717800" indent="-201613" algn="l" defTabSz="801688" rtl="0" fontAlgn="base">
        <a:spcBef>
          <a:spcPct val="20000"/>
        </a:spcBef>
        <a:spcAft>
          <a:spcPct val="0"/>
        </a:spcAft>
        <a:buChar char="»"/>
        <a:defRPr sz="1700">
          <a:solidFill>
            <a:schemeClr val="tx1"/>
          </a:solidFill>
          <a:latin typeface="+mn-lt"/>
          <a:ea typeface="+mn-ea"/>
        </a:defRPr>
      </a:lvl7pPr>
      <a:lvl8pPr marL="3175000" indent="-201613" algn="l" defTabSz="801688" rtl="0" fontAlgn="base">
        <a:spcBef>
          <a:spcPct val="20000"/>
        </a:spcBef>
        <a:spcAft>
          <a:spcPct val="0"/>
        </a:spcAft>
        <a:buChar char="»"/>
        <a:defRPr sz="1700">
          <a:solidFill>
            <a:schemeClr val="tx1"/>
          </a:solidFill>
          <a:latin typeface="+mn-lt"/>
          <a:ea typeface="+mn-ea"/>
        </a:defRPr>
      </a:lvl8pPr>
      <a:lvl9pPr marL="3632200" indent="-201613" algn="l" defTabSz="801688" rtl="0" fontAlgn="base">
        <a:spcBef>
          <a:spcPct val="20000"/>
        </a:spcBef>
        <a:spcAft>
          <a:spcPct val="0"/>
        </a:spcAft>
        <a:buChar char="»"/>
        <a:defRPr sz="17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bwMode="auto">
          <a:xfrm>
            <a:off x="0" y="0"/>
            <a:ext cx="9144000" cy="5143500"/>
          </a:xfrm>
          <a:prstGeom prst="rect">
            <a:avLst/>
          </a:prstGeom>
          <a:solidFill>
            <a:schemeClr val="bg1">
              <a:lumMod val="95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sp>
        <p:nvSpPr>
          <p:cNvPr id="11" name="TextBox 10"/>
          <p:cNvSpPr txBox="1"/>
          <p:nvPr userDrawn="1"/>
        </p:nvSpPr>
        <p:spPr>
          <a:xfrm>
            <a:off x="479291" y="4175206"/>
            <a:ext cx="8265110" cy="707886"/>
          </a:xfrm>
          <a:prstGeom prst="rect">
            <a:avLst/>
          </a:prstGeom>
          <a:noFill/>
        </p:spPr>
        <p:txBody>
          <a:bodyPr wrap="square" rtlCol="0">
            <a:spAutoFit/>
          </a:bodyPr>
          <a:lstStyle/>
          <a:p>
            <a:pPr algn="just" fontAlgn="auto">
              <a:spcBef>
                <a:spcPts val="0"/>
              </a:spcBef>
              <a:spcAft>
                <a:spcPts val="0"/>
              </a:spcAft>
              <a:defRPr/>
            </a:pPr>
            <a:r>
              <a:rPr lang="en-US" altLang="zh-CN" sz="800" b="1" dirty="0" smtClean="0">
                <a:solidFill>
                  <a:srgbClr val="FFFFFF">
                    <a:lumMod val="65000"/>
                  </a:srgbClr>
                </a:solidFill>
                <a:latin typeface="Arial"/>
                <a:ea typeface="宋体" charset="-122"/>
                <a:cs typeface="Calibri" pitchFamily="34" charset="0"/>
              </a:rPr>
              <a:t>Copyright©2012 Huawei Technologies Co., Ltd. All Rights Reserved.</a:t>
            </a:r>
            <a:endParaRPr lang="zh-CN" altLang="zh-CN" sz="800" dirty="0" smtClean="0">
              <a:solidFill>
                <a:srgbClr val="FFFFFF">
                  <a:lumMod val="65000"/>
                </a:srgbClr>
              </a:solidFill>
              <a:latin typeface="Arial"/>
              <a:ea typeface="宋体" charset="-122"/>
              <a:cs typeface="Calibri" pitchFamily="34" charset="0"/>
            </a:endParaRPr>
          </a:p>
          <a:p>
            <a:pPr algn="just" fontAlgn="auto">
              <a:spcBef>
                <a:spcPts val="0"/>
              </a:spcBef>
              <a:spcAft>
                <a:spcPts val="0"/>
              </a:spcAft>
              <a:defRPr/>
            </a:pPr>
            <a:r>
              <a:rPr lang="en-US" altLang="zh-CN" sz="800" dirty="0" smtClean="0">
                <a:solidFill>
                  <a:srgbClr val="FFFFFF">
                    <a:lumMod val="65000"/>
                  </a:srgbClr>
                </a:solidFill>
                <a:latin typeface="Arial"/>
                <a:ea typeface="宋体" charset="-122"/>
                <a:cs typeface="Calibri"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800" dirty="0">
              <a:solidFill>
                <a:srgbClr val="FFFFFF">
                  <a:lumMod val="65000"/>
                </a:srgbClr>
              </a:solidFill>
              <a:latin typeface="Arial"/>
              <a:ea typeface="宋体" charset="-122"/>
              <a:cs typeface="Calibri" pitchFamily="34" charset="0"/>
            </a:endParaRPr>
          </a:p>
        </p:txBody>
      </p:sp>
      <p:pic>
        <p:nvPicPr>
          <p:cNvPr id="8" name="Picture 2" descr="E:\01 日常工作\03 品牌规范设计\企业业务视觉规范\投标标书规范\设计文档\大平台相关资料整理\Template A\源文件\HW LOGO副本.png"/>
          <p:cNvPicPr>
            <a:picLocks noChangeAspect="1" noChangeArrowheads="1"/>
          </p:cNvPicPr>
          <p:nvPr userDrawn="1"/>
        </p:nvPicPr>
        <p:blipFill>
          <a:blip r:embed="rId5" cstate="screen"/>
          <a:srcRect/>
          <a:stretch>
            <a:fillRect/>
          </a:stretch>
        </p:blipFill>
        <p:spPr bwMode="auto">
          <a:xfrm>
            <a:off x="3783171" y="950801"/>
            <a:ext cx="1657350" cy="1600312"/>
          </a:xfrm>
          <a:prstGeom prst="rect">
            <a:avLst/>
          </a:prstGeom>
          <a:noFill/>
        </p:spPr>
      </p:pic>
      <p:sp>
        <p:nvSpPr>
          <p:cNvPr id="7" name="Rectangle 3"/>
          <p:cNvSpPr>
            <a:spLocks noChangeArrowheads="1"/>
          </p:cNvSpPr>
          <p:nvPr userDrawn="1"/>
        </p:nvSpPr>
        <p:spPr bwMode="auto">
          <a:xfrm>
            <a:off x="1938989" y="2862273"/>
            <a:ext cx="5423184" cy="365216"/>
          </a:xfrm>
          <a:prstGeom prst="rect">
            <a:avLst/>
          </a:prstGeom>
          <a:noFill/>
          <a:ln w="9525" algn="ctr">
            <a:noFill/>
            <a:miter lim="800000"/>
            <a:headEnd/>
            <a:tailEnd/>
          </a:ln>
        </p:spPr>
        <p:txBody>
          <a:bodyPr wrap="none" lIns="87360" tIns="43682" rIns="87360" bIns="43682">
            <a:spAutoFit/>
          </a:bodyPr>
          <a:lstStyle/>
          <a:p>
            <a:pPr algn="ctr" defTabSz="874713">
              <a:defRPr/>
            </a:pPr>
            <a:r>
              <a:rPr lang="en-US" altLang="zh-CN" b="1" dirty="0" smtClean="0">
                <a:solidFill>
                  <a:srgbClr val="333333"/>
                </a:solidFill>
                <a:latin typeface="FrutigerNext LT Medium" pitchFamily="34" charset="0"/>
                <a:ea typeface="ＭＳ Ｐゴシック" pitchFamily="34" charset="-128"/>
              </a:rPr>
              <a:t>HUAWEI ENTERPRISE ICT SOLUTIONS </a:t>
            </a:r>
            <a:r>
              <a:rPr lang="en-US" altLang="zh-CN" b="1" dirty="0" smtClean="0">
                <a:solidFill>
                  <a:srgbClr val="C00000"/>
                </a:solidFill>
                <a:latin typeface="FrutigerNext LT Medium" pitchFamily="34" charset="0"/>
                <a:ea typeface="ＭＳ Ｐゴシック" pitchFamily="34" charset="-128"/>
              </a:rPr>
              <a:t>A BETTER WAY</a:t>
            </a:r>
            <a:endParaRPr lang="zh-CN" altLang="en-US" b="1" dirty="0">
              <a:solidFill>
                <a:srgbClr val="C00000"/>
              </a:solidFill>
              <a:latin typeface="FrutigerNext LT Medium" pitchFamily="34"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842" r:id="rId1"/>
    <p:sldLayoutId id="2147483845" r:id="rId2"/>
    <p:sldLayoutId id="2147483851" r:id="rId3"/>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accel="50000" decel="50000" fill="hold" grpId="0" nodeType="afterEffect">
                                  <p:stCondLst>
                                    <p:cond delay="0"/>
                                  </p:stCondLst>
                                  <p:iterate type="lt">
                                    <p:tmPct val="10000"/>
                                  </p:iterate>
                                  <p:childTnLst>
                                    <p:animClr clrSpc="hsl" dir="ccw">
                                      <p:cBhvr override="childStyle">
                                        <p:cTn id="6" dur="1000" fill="hold"/>
                                        <p:tgtEl>
                                          <p:spTgt spid="7"/>
                                        </p:tgtEl>
                                        <p:attrNameLst>
                                          <p:attrName>style.color</p:attrName>
                                        </p:attrNameLst>
                                      </p:cBhvr>
                                      <p:to>
                                        <a:srgbClr val="FF6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txStyles>
    <p:titleStyle>
      <a:lvl1pPr algn="ctr" defTabSz="801688" rtl="0" eaLnBrk="0" fontAlgn="base" hangingPunct="0">
        <a:spcBef>
          <a:spcPct val="0"/>
        </a:spcBef>
        <a:spcAft>
          <a:spcPct val="0"/>
        </a:spcAft>
        <a:defRPr sz="3800">
          <a:solidFill>
            <a:schemeClr val="tx2"/>
          </a:solidFill>
          <a:latin typeface="+mj-lt"/>
          <a:ea typeface="+mj-ea"/>
          <a:cs typeface="+mj-cs"/>
        </a:defRPr>
      </a:lvl1pPr>
      <a:lvl2pPr algn="ctr" defTabSz="801688" rtl="0" eaLnBrk="0" fontAlgn="base" hangingPunct="0">
        <a:spcBef>
          <a:spcPct val="0"/>
        </a:spcBef>
        <a:spcAft>
          <a:spcPct val="0"/>
        </a:spcAft>
        <a:defRPr sz="3800">
          <a:solidFill>
            <a:schemeClr val="tx2"/>
          </a:solidFill>
          <a:latin typeface="Arial" charset="0"/>
          <a:ea typeface="宋体" pitchFamily="2" charset="-122"/>
        </a:defRPr>
      </a:lvl2pPr>
      <a:lvl3pPr algn="ctr" defTabSz="801688" rtl="0" eaLnBrk="0" fontAlgn="base" hangingPunct="0">
        <a:spcBef>
          <a:spcPct val="0"/>
        </a:spcBef>
        <a:spcAft>
          <a:spcPct val="0"/>
        </a:spcAft>
        <a:defRPr sz="3800">
          <a:solidFill>
            <a:schemeClr val="tx2"/>
          </a:solidFill>
          <a:latin typeface="Arial" charset="0"/>
          <a:ea typeface="宋体" pitchFamily="2" charset="-122"/>
        </a:defRPr>
      </a:lvl3pPr>
      <a:lvl4pPr algn="ctr" defTabSz="801688" rtl="0" eaLnBrk="0" fontAlgn="base" hangingPunct="0">
        <a:spcBef>
          <a:spcPct val="0"/>
        </a:spcBef>
        <a:spcAft>
          <a:spcPct val="0"/>
        </a:spcAft>
        <a:defRPr sz="3800">
          <a:solidFill>
            <a:schemeClr val="tx2"/>
          </a:solidFill>
          <a:latin typeface="Arial" charset="0"/>
          <a:ea typeface="宋体" pitchFamily="2" charset="-122"/>
        </a:defRPr>
      </a:lvl4pPr>
      <a:lvl5pPr algn="ctr" defTabSz="801688" rtl="0" eaLnBrk="0" fontAlgn="base" hangingPunct="0">
        <a:spcBef>
          <a:spcPct val="0"/>
        </a:spcBef>
        <a:spcAft>
          <a:spcPct val="0"/>
        </a:spcAft>
        <a:defRPr sz="3800">
          <a:solidFill>
            <a:schemeClr val="tx2"/>
          </a:solidFill>
          <a:latin typeface="Arial" charset="0"/>
          <a:ea typeface="宋体" pitchFamily="2" charset="-122"/>
        </a:defRPr>
      </a:lvl5pPr>
      <a:lvl6pPr marL="457200" algn="ctr" defTabSz="801688" rtl="0" fontAlgn="base">
        <a:spcBef>
          <a:spcPct val="0"/>
        </a:spcBef>
        <a:spcAft>
          <a:spcPct val="0"/>
        </a:spcAft>
        <a:defRPr sz="3800">
          <a:solidFill>
            <a:schemeClr val="tx2"/>
          </a:solidFill>
          <a:latin typeface="Arial" charset="0"/>
          <a:ea typeface="宋体" pitchFamily="2" charset="-122"/>
        </a:defRPr>
      </a:lvl6pPr>
      <a:lvl7pPr marL="914400" algn="ctr" defTabSz="801688" rtl="0" fontAlgn="base">
        <a:spcBef>
          <a:spcPct val="0"/>
        </a:spcBef>
        <a:spcAft>
          <a:spcPct val="0"/>
        </a:spcAft>
        <a:defRPr sz="3800">
          <a:solidFill>
            <a:schemeClr val="tx2"/>
          </a:solidFill>
          <a:latin typeface="Arial" charset="0"/>
          <a:ea typeface="宋体" pitchFamily="2" charset="-122"/>
        </a:defRPr>
      </a:lvl7pPr>
      <a:lvl8pPr marL="1371600" algn="ctr" defTabSz="801688" rtl="0" fontAlgn="base">
        <a:spcBef>
          <a:spcPct val="0"/>
        </a:spcBef>
        <a:spcAft>
          <a:spcPct val="0"/>
        </a:spcAft>
        <a:defRPr sz="3800">
          <a:solidFill>
            <a:schemeClr val="tx2"/>
          </a:solidFill>
          <a:latin typeface="Arial" charset="0"/>
          <a:ea typeface="宋体" pitchFamily="2" charset="-122"/>
        </a:defRPr>
      </a:lvl8pPr>
      <a:lvl9pPr marL="1828800" algn="ctr" defTabSz="801688" rtl="0" fontAlgn="base">
        <a:spcBef>
          <a:spcPct val="0"/>
        </a:spcBef>
        <a:spcAft>
          <a:spcPct val="0"/>
        </a:spcAft>
        <a:defRPr sz="3800">
          <a:solidFill>
            <a:schemeClr val="tx2"/>
          </a:solidFill>
          <a:latin typeface="Arial" charset="0"/>
          <a:ea typeface="宋体" pitchFamily="2" charset="-122"/>
        </a:defRPr>
      </a:lvl9pPr>
    </p:titleStyle>
    <p:bodyStyle>
      <a:lvl1pPr marL="300038" indent="-300038" algn="l" defTabSz="801688" rtl="0" eaLnBrk="0" fontAlgn="base" hangingPunct="0">
        <a:spcBef>
          <a:spcPct val="20000"/>
        </a:spcBef>
        <a:spcAft>
          <a:spcPct val="0"/>
        </a:spcAft>
        <a:buChar char="•"/>
        <a:defRPr sz="2800">
          <a:solidFill>
            <a:schemeClr val="tx1"/>
          </a:solidFill>
          <a:latin typeface="+mn-lt"/>
          <a:ea typeface="+mn-ea"/>
          <a:cs typeface="+mn-cs"/>
        </a:defRPr>
      </a:lvl1pPr>
      <a:lvl2pPr marL="652463" indent="-250825" algn="l" defTabSz="801688" rtl="0" eaLnBrk="0" fontAlgn="base" hangingPunct="0">
        <a:spcBef>
          <a:spcPct val="20000"/>
        </a:spcBef>
        <a:spcAft>
          <a:spcPct val="0"/>
        </a:spcAft>
        <a:buChar char="–"/>
        <a:defRPr sz="2500">
          <a:solidFill>
            <a:schemeClr val="tx1"/>
          </a:solidFill>
          <a:latin typeface="+mn-lt"/>
          <a:ea typeface="+mn-ea"/>
        </a:defRPr>
      </a:lvl2pPr>
      <a:lvl3pPr marL="1003300" indent="-201613" algn="l" defTabSz="801688" rtl="0" eaLnBrk="0" fontAlgn="base" hangingPunct="0">
        <a:spcBef>
          <a:spcPct val="20000"/>
        </a:spcBef>
        <a:spcAft>
          <a:spcPct val="0"/>
        </a:spcAft>
        <a:buChar char="•"/>
        <a:defRPr sz="2200">
          <a:solidFill>
            <a:schemeClr val="tx1"/>
          </a:solidFill>
          <a:latin typeface="+mn-lt"/>
          <a:ea typeface="+mn-ea"/>
        </a:defRPr>
      </a:lvl3pPr>
      <a:lvl4pPr marL="1401763" indent="-200025" algn="l" defTabSz="801688" rtl="0" eaLnBrk="0" fontAlgn="base" hangingPunct="0">
        <a:spcBef>
          <a:spcPct val="20000"/>
        </a:spcBef>
        <a:spcAft>
          <a:spcPct val="0"/>
        </a:spcAft>
        <a:buChar char="–"/>
        <a:defRPr sz="1700">
          <a:solidFill>
            <a:schemeClr val="tx1"/>
          </a:solidFill>
          <a:latin typeface="+mn-lt"/>
          <a:ea typeface="+mn-ea"/>
        </a:defRPr>
      </a:lvl4pPr>
      <a:lvl5pPr marL="1803400" indent="-201613" algn="l" defTabSz="801688" rtl="0" eaLnBrk="0" fontAlgn="base" hangingPunct="0">
        <a:spcBef>
          <a:spcPct val="20000"/>
        </a:spcBef>
        <a:spcAft>
          <a:spcPct val="0"/>
        </a:spcAft>
        <a:buChar char="»"/>
        <a:defRPr sz="1700">
          <a:solidFill>
            <a:schemeClr val="tx1"/>
          </a:solidFill>
          <a:latin typeface="+mn-lt"/>
          <a:ea typeface="+mn-ea"/>
        </a:defRPr>
      </a:lvl5pPr>
      <a:lvl6pPr marL="2260600" indent="-201613" algn="l" defTabSz="801688" rtl="0" fontAlgn="base">
        <a:spcBef>
          <a:spcPct val="20000"/>
        </a:spcBef>
        <a:spcAft>
          <a:spcPct val="0"/>
        </a:spcAft>
        <a:buChar char="»"/>
        <a:defRPr sz="1700">
          <a:solidFill>
            <a:schemeClr val="tx1"/>
          </a:solidFill>
          <a:latin typeface="+mn-lt"/>
          <a:ea typeface="+mn-ea"/>
        </a:defRPr>
      </a:lvl6pPr>
      <a:lvl7pPr marL="2717800" indent="-201613" algn="l" defTabSz="801688" rtl="0" fontAlgn="base">
        <a:spcBef>
          <a:spcPct val="20000"/>
        </a:spcBef>
        <a:spcAft>
          <a:spcPct val="0"/>
        </a:spcAft>
        <a:buChar char="»"/>
        <a:defRPr sz="1700">
          <a:solidFill>
            <a:schemeClr val="tx1"/>
          </a:solidFill>
          <a:latin typeface="+mn-lt"/>
          <a:ea typeface="+mn-ea"/>
        </a:defRPr>
      </a:lvl7pPr>
      <a:lvl8pPr marL="3175000" indent="-201613" algn="l" defTabSz="801688" rtl="0" fontAlgn="base">
        <a:spcBef>
          <a:spcPct val="20000"/>
        </a:spcBef>
        <a:spcAft>
          <a:spcPct val="0"/>
        </a:spcAft>
        <a:buChar char="»"/>
        <a:defRPr sz="1700">
          <a:solidFill>
            <a:schemeClr val="tx1"/>
          </a:solidFill>
          <a:latin typeface="+mn-lt"/>
          <a:ea typeface="+mn-ea"/>
        </a:defRPr>
      </a:lvl8pPr>
      <a:lvl9pPr marL="3632200" indent="-201613" algn="l" defTabSz="801688" rtl="0" fontAlgn="base">
        <a:spcBef>
          <a:spcPct val="20000"/>
        </a:spcBef>
        <a:spcAft>
          <a:spcPct val="0"/>
        </a:spcAft>
        <a:buChar char="»"/>
        <a:defRPr sz="17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 name="矩形 74"/>
          <p:cNvSpPr/>
          <p:nvPr userDrawn="1"/>
        </p:nvSpPr>
        <p:spPr bwMode="auto">
          <a:xfrm>
            <a:off x="0" y="0"/>
            <a:ext cx="9144000" cy="5143500"/>
          </a:xfrm>
          <a:prstGeom prst="rect">
            <a:avLst/>
          </a:prstGeom>
          <a:solidFill>
            <a:schemeClr val="bg1">
              <a:lumMod val="95000"/>
            </a:schemeClr>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grpSp>
        <p:nvGrpSpPr>
          <p:cNvPr id="2" name="组合 13"/>
          <p:cNvGrpSpPr/>
          <p:nvPr userDrawn="1"/>
        </p:nvGrpSpPr>
        <p:grpSpPr>
          <a:xfrm>
            <a:off x="0" y="5087938"/>
            <a:ext cx="9144000" cy="55562"/>
            <a:chOff x="0" y="5087938"/>
            <a:chExt cx="9144000" cy="55562"/>
          </a:xfrm>
        </p:grpSpPr>
        <p:pic>
          <p:nvPicPr>
            <p:cNvPr id="13" name="Picture 2" descr="E:\01 日常工作\10 多媒体\PPT内部汇报用模板\红条.jpg"/>
            <p:cNvPicPr>
              <a:picLocks noChangeAspect="1" noChangeArrowheads="1"/>
            </p:cNvPicPr>
            <p:nvPr userDrawn="1"/>
          </p:nvPicPr>
          <p:blipFill>
            <a:blip r:embed="rId8" cstate="print"/>
            <a:srcRect r="5813"/>
            <a:stretch>
              <a:fillRect/>
            </a:stretch>
          </p:blipFill>
          <p:spPr bwMode="auto">
            <a:xfrm>
              <a:off x="0" y="5087938"/>
              <a:ext cx="8616950" cy="55562"/>
            </a:xfrm>
            <a:prstGeom prst="rect">
              <a:avLst/>
            </a:prstGeom>
            <a:noFill/>
          </p:spPr>
        </p:pic>
        <p:pic>
          <p:nvPicPr>
            <p:cNvPr id="86" name="Picture 2" descr="E:\01 日常工作\10 多媒体\PPT内部汇报用模板\红条.jpg"/>
            <p:cNvPicPr>
              <a:picLocks noChangeAspect="1" noChangeArrowheads="1"/>
            </p:cNvPicPr>
            <p:nvPr userDrawn="1"/>
          </p:nvPicPr>
          <p:blipFill>
            <a:blip r:embed="rId8" cstate="print"/>
            <a:srcRect r="5813"/>
            <a:stretch>
              <a:fillRect/>
            </a:stretch>
          </p:blipFill>
          <p:spPr bwMode="auto">
            <a:xfrm>
              <a:off x="527050" y="5087938"/>
              <a:ext cx="8616950" cy="55562"/>
            </a:xfrm>
            <a:prstGeom prst="rect">
              <a:avLst/>
            </a:prstGeom>
            <a:noFill/>
          </p:spPr>
        </p:pic>
      </p:grpSp>
      <p:pic>
        <p:nvPicPr>
          <p:cNvPr id="9" name="Picture 2" descr="C:\Users\z00124665\Desktop\HW LOGO(横版）.png"/>
          <p:cNvPicPr>
            <a:picLocks noChangeAspect="1" noChangeArrowheads="1"/>
          </p:cNvPicPr>
          <p:nvPr userDrawn="1"/>
        </p:nvPicPr>
        <p:blipFill>
          <a:blip r:embed="rId9" cstate="screen"/>
          <a:srcRect/>
          <a:stretch>
            <a:fillRect/>
          </a:stretch>
        </p:blipFill>
        <p:spPr bwMode="auto">
          <a:xfrm>
            <a:off x="7566408" y="4687937"/>
            <a:ext cx="1250151" cy="304524"/>
          </a:xfrm>
          <a:prstGeom prst="rect">
            <a:avLst/>
          </a:prstGeom>
          <a:noFill/>
        </p:spPr>
      </p:pic>
      <p:sp>
        <p:nvSpPr>
          <p:cNvPr id="12" name="Rectangle 5"/>
          <p:cNvSpPr>
            <a:spLocks noChangeArrowheads="1"/>
          </p:cNvSpPr>
          <p:nvPr userDrawn="1"/>
        </p:nvSpPr>
        <p:spPr bwMode="auto">
          <a:xfrm>
            <a:off x="3040520" y="4875560"/>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smtClean="0">
                <a:solidFill>
                  <a:srgbClr val="FFFFFF">
                    <a:lumMod val="65000"/>
                  </a:srgbClr>
                </a:solidFill>
                <a:latin typeface="FrutigerNext LT Medium"/>
                <a:ea typeface="华文细黑"/>
              </a:rPr>
              <a:pPr eaLnBrk="0" hangingPunct="0">
                <a:lnSpc>
                  <a:spcPct val="85000"/>
                </a:lnSpc>
                <a:defRPr/>
              </a:pPr>
              <a:t>‹#›</a:t>
            </a:fld>
            <a:endParaRPr lang="en-GB" altLang="zh-CN" sz="900" dirty="0">
              <a:solidFill>
                <a:srgbClr val="FFFFFF">
                  <a:lumMod val="65000"/>
                </a:srgbClr>
              </a:solidFill>
              <a:latin typeface="FrutigerNext LT Medium"/>
              <a:ea typeface="华文细黑"/>
            </a:endParaRPr>
          </a:p>
        </p:txBody>
      </p:sp>
      <p:pic>
        <p:nvPicPr>
          <p:cNvPr id="10" name="Picture 2" descr="C:\Users\z00124665\Desktop\图形1.wmf"/>
          <p:cNvPicPr>
            <a:picLocks noChangeAspect="1" noChangeArrowheads="1"/>
          </p:cNvPicPr>
          <p:nvPr userDrawn="1"/>
        </p:nvPicPr>
        <p:blipFill>
          <a:blip r:embed="rId10" cstate="print"/>
          <a:srcRect/>
          <a:stretch>
            <a:fillRect/>
          </a:stretch>
        </p:blipFill>
        <p:spPr bwMode="auto">
          <a:xfrm>
            <a:off x="322263" y="4862196"/>
            <a:ext cx="2655887" cy="120967"/>
          </a:xfrm>
          <a:prstGeom prst="rect">
            <a:avLst/>
          </a:prstGeom>
          <a:noFill/>
        </p:spPr>
      </p:pic>
      <p:pic>
        <p:nvPicPr>
          <p:cNvPr id="11" name="Picture 2" descr="C:\Users\z00124665\Desktop\A BETTER WAY SOLUTIONS.wmf"/>
          <p:cNvPicPr>
            <a:picLocks noChangeAspect="1" noChangeArrowheads="1"/>
          </p:cNvPicPr>
          <p:nvPr userDrawn="1"/>
        </p:nvPicPr>
        <p:blipFill>
          <a:blip r:embed="rId11" cstate="print"/>
          <a:srcRect/>
          <a:stretch>
            <a:fillRect/>
          </a:stretch>
        </p:blipFill>
        <p:spPr bwMode="auto">
          <a:xfrm>
            <a:off x="5567363" y="177220"/>
            <a:ext cx="3270250" cy="91068"/>
          </a:xfrm>
          <a:prstGeom prst="rect">
            <a:avLst/>
          </a:prstGeom>
          <a:noFill/>
        </p:spPr>
      </p:pic>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 name="矩形 74"/>
          <p:cNvSpPr/>
          <p:nvPr userDrawn="1"/>
        </p:nvSpPr>
        <p:spPr bwMode="auto">
          <a:xfrm>
            <a:off x="0" y="0"/>
            <a:ext cx="9144000" cy="5143500"/>
          </a:xfrm>
          <a:prstGeom prst="rect">
            <a:avLst/>
          </a:prstGeom>
          <a:solidFill>
            <a:schemeClr val="bg1">
              <a:lumMod val="95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grpSp>
        <p:nvGrpSpPr>
          <p:cNvPr id="2" name="组合 13"/>
          <p:cNvGrpSpPr/>
          <p:nvPr userDrawn="1"/>
        </p:nvGrpSpPr>
        <p:grpSpPr>
          <a:xfrm>
            <a:off x="0" y="5087938"/>
            <a:ext cx="9144000" cy="55562"/>
            <a:chOff x="0" y="5087938"/>
            <a:chExt cx="9144000" cy="55562"/>
          </a:xfrm>
        </p:grpSpPr>
        <p:pic>
          <p:nvPicPr>
            <p:cNvPr id="13" name="Picture 2" descr="E:\01 日常工作\10 多媒体\PPT内部汇报用模板\红条.jpg"/>
            <p:cNvPicPr>
              <a:picLocks noChangeAspect="1" noChangeArrowheads="1"/>
            </p:cNvPicPr>
            <p:nvPr userDrawn="1"/>
          </p:nvPicPr>
          <p:blipFill>
            <a:blip r:embed="rId7" cstate="print"/>
            <a:srcRect r="5813"/>
            <a:stretch>
              <a:fillRect/>
            </a:stretch>
          </p:blipFill>
          <p:spPr bwMode="auto">
            <a:xfrm>
              <a:off x="0" y="5087938"/>
              <a:ext cx="8616950" cy="55562"/>
            </a:xfrm>
            <a:prstGeom prst="rect">
              <a:avLst/>
            </a:prstGeom>
            <a:noFill/>
          </p:spPr>
        </p:pic>
        <p:pic>
          <p:nvPicPr>
            <p:cNvPr id="86" name="Picture 2" descr="E:\01 日常工作\10 多媒体\PPT内部汇报用模板\红条.jpg"/>
            <p:cNvPicPr>
              <a:picLocks noChangeAspect="1" noChangeArrowheads="1"/>
            </p:cNvPicPr>
            <p:nvPr userDrawn="1"/>
          </p:nvPicPr>
          <p:blipFill>
            <a:blip r:embed="rId7" cstate="print"/>
            <a:srcRect r="5813"/>
            <a:stretch>
              <a:fillRect/>
            </a:stretch>
          </p:blipFill>
          <p:spPr bwMode="auto">
            <a:xfrm>
              <a:off x="527050" y="5087938"/>
              <a:ext cx="8616950" cy="55562"/>
            </a:xfrm>
            <a:prstGeom prst="rect">
              <a:avLst/>
            </a:prstGeom>
            <a:noFill/>
          </p:spPr>
        </p:pic>
      </p:grpSp>
      <p:pic>
        <p:nvPicPr>
          <p:cNvPr id="9" name="Picture 2" descr="C:\Users\z00124665\Desktop\HW LOGO(横版）.png"/>
          <p:cNvPicPr>
            <a:picLocks noChangeAspect="1" noChangeArrowheads="1"/>
          </p:cNvPicPr>
          <p:nvPr userDrawn="1"/>
        </p:nvPicPr>
        <p:blipFill>
          <a:blip r:embed="rId8" cstate="screen"/>
          <a:srcRect/>
          <a:stretch>
            <a:fillRect/>
          </a:stretch>
        </p:blipFill>
        <p:spPr bwMode="auto">
          <a:xfrm>
            <a:off x="7566408" y="4687937"/>
            <a:ext cx="1250151" cy="304524"/>
          </a:xfrm>
          <a:prstGeom prst="rect">
            <a:avLst/>
          </a:prstGeom>
          <a:noFill/>
        </p:spPr>
      </p:pic>
      <p:sp>
        <p:nvSpPr>
          <p:cNvPr id="12" name="Rectangle 5"/>
          <p:cNvSpPr>
            <a:spLocks noChangeArrowheads="1"/>
          </p:cNvSpPr>
          <p:nvPr userDrawn="1"/>
        </p:nvSpPr>
        <p:spPr bwMode="auto">
          <a:xfrm>
            <a:off x="3040520" y="4875560"/>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smtClean="0">
                <a:solidFill>
                  <a:srgbClr val="FFFFFF">
                    <a:lumMod val="65000"/>
                  </a:srgbClr>
                </a:solidFill>
                <a:latin typeface="FrutigerNext LT Medium"/>
                <a:ea typeface="华文细黑"/>
              </a:rPr>
              <a:pPr eaLnBrk="0" hangingPunct="0">
                <a:lnSpc>
                  <a:spcPct val="85000"/>
                </a:lnSpc>
                <a:defRPr/>
              </a:pPr>
              <a:t>‹#›</a:t>
            </a:fld>
            <a:endParaRPr lang="en-GB" altLang="zh-CN" sz="900" dirty="0">
              <a:solidFill>
                <a:srgbClr val="FFFFFF">
                  <a:lumMod val="65000"/>
                </a:srgbClr>
              </a:solidFill>
              <a:latin typeface="FrutigerNext LT Medium"/>
              <a:ea typeface="华文细黑"/>
            </a:endParaRPr>
          </a:p>
        </p:txBody>
      </p:sp>
      <p:pic>
        <p:nvPicPr>
          <p:cNvPr id="10" name="Picture 2" descr="C:\Users\z00124665\Desktop\图形1.wmf"/>
          <p:cNvPicPr>
            <a:picLocks noChangeAspect="1" noChangeArrowheads="1"/>
          </p:cNvPicPr>
          <p:nvPr userDrawn="1"/>
        </p:nvPicPr>
        <p:blipFill>
          <a:blip r:embed="rId9" cstate="print"/>
          <a:srcRect/>
          <a:stretch>
            <a:fillRect/>
          </a:stretch>
        </p:blipFill>
        <p:spPr bwMode="auto">
          <a:xfrm>
            <a:off x="322263" y="4862196"/>
            <a:ext cx="2655887" cy="120967"/>
          </a:xfrm>
          <a:prstGeom prst="rect">
            <a:avLst/>
          </a:prstGeom>
          <a:noFill/>
        </p:spPr>
      </p:pic>
      <p:pic>
        <p:nvPicPr>
          <p:cNvPr id="11" name="Picture 2" descr="C:\Users\z00124665\Desktop\A BETTER WAY SOLUTIONS.wmf"/>
          <p:cNvPicPr>
            <a:picLocks noChangeAspect="1" noChangeArrowheads="1"/>
          </p:cNvPicPr>
          <p:nvPr userDrawn="1"/>
        </p:nvPicPr>
        <p:blipFill>
          <a:blip r:embed="rId10" cstate="print"/>
          <a:srcRect/>
          <a:stretch>
            <a:fillRect/>
          </a:stretch>
        </p:blipFill>
        <p:spPr bwMode="auto">
          <a:xfrm>
            <a:off x="5567363" y="177220"/>
            <a:ext cx="3270250" cy="91068"/>
          </a:xfrm>
          <a:prstGeom prst="rect">
            <a:avLst/>
          </a:prstGeom>
          <a:noFill/>
        </p:spPr>
      </p:pic>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4" r:id="rId4"/>
    <p:sldLayoutId id="2147483865" r:id="rId5"/>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 name="矩形 74"/>
          <p:cNvSpPr/>
          <p:nvPr userDrawn="1"/>
        </p:nvSpPr>
        <p:spPr bwMode="auto">
          <a:xfrm>
            <a:off x="0" y="0"/>
            <a:ext cx="9144000" cy="5143500"/>
          </a:xfrm>
          <a:prstGeom prst="rect">
            <a:avLst/>
          </a:prstGeom>
          <a:solidFill>
            <a:schemeClr val="bg1">
              <a:lumMod val="95000"/>
            </a:schemeClr>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grpSp>
        <p:nvGrpSpPr>
          <p:cNvPr id="2" name="组合 13"/>
          <p:cNvGrpSpPr/>
          <p:nvPr userDrawn="1"/>
        </p:nvGrpSpPr>
        <p:grpSpPr>
          <a:xfrm>
            <a:off x="0" y="5087938"/>
            <a:ext cx="9144000" cy="55562"/>
            <a:chOff x="0" y="5087938"/>
            <a:chExt cx="9144000" cy="55562"/>
          </a:xfrm>
        </p:grpSpPr>
        <p:pic>
          <p:nvPicPr>
            <p:cNvPr id="13" name="Picture 2" descr="E:\01 日常工作\10 多媒体\PPT内部汇报用模板\红条.jpg"/>
            <p:cNvPicPr>
              <a:picLocks noChangeAspect="1" noChangeArrowheads="1"/>
            </p:cNvPicPr>
            <p:nvPr userDrawn="1"/>
          </p:nvPicPr>
          <p:blipFill>
            <a:blip r:embed="rId8" cstate="print"/>
            <a:srcRect r="5813"/>
            <a:stretch>
              <a:fillRect/>
            </a:stretch>
          </p:blipFill>
          <p:spPr bwMode="auto">
            <a:xfrm>
              <a:off x="0" y="5087938"/>
              <a:ext cx="8616950" cy="55562"/>
            </a:xfrm>
            <a:prstGeom prst="rect">
              <a:avLst/>
            </a:prstGeom>
            <a:noFill/>
          </p:spPr>
        </p:pic>
        <p:pic>
          <p:nvPicPr>
            <p:cNvPr id="86" name="Picture 2" descr="E:\01 日常工作\10 多媒体\PPT内部汇报用模板\红条.jpg"/>
            <p:cNvPicPr>
              <a:picLocks noChangeAspect="1" noChangeArrowheads="1"/>
            </p:cNvPicPr>
            <p:nvPr userDrawn="1"/>
          </p:nvPicPr>
          <p:blipFill>
            <a:blip r:embed="rId8" cstate="print"/>
            <a:srcRect r="5813"/>
            <a:stretch>
              <a:fillRect/>
            </a:stretch>
          </p:blipFill>
          <p:spPr bwMode="auto">
            <a:xfrm>
              <a:off x="527050" y="5087938"/>
              <a:ext cx="8616950" cy="55562"/>
            </a:xfrm>
            <a:prstGeom prst="rect">
              <a:avLst/>
            </a:prstGeom>
            <a:noFill/>
          </p:spPr>
        </p:pic>
      </p:grpSp>
      <p:pic>
        <p:nvPicPr>
          <p:cNvPr id="9" name="Picture 2" descr="C:\Users\z00124665\Desktop\HW LOGO(横版）.png"/>
          <p:cNvPicPr>
            <a:picLocks noChangeAspect="1" noChangeArrowheads="1"/>
          </p:cNvPicPr>
          <p:nvPr userDrawn="1"/>
        </p:nvPicPr>
        <p:blipFill>
          <a:blip r:embed="rId9" cstate="screen"/>
          <a:srcRect/>
          <a:stretch>
            <a:fillRect/>
          </a:stretch>
        </p:blipFill>
        <p:spPr bwMode="auto">
          <a:xfrm>
            <a:off x="7566408" y="4687937"/>
            <a:ext cx="1250151" cy="304524"/>
          </a:xfrm>
          <a:prstGeom prst="rect">
            <a:avLst/>
          </a:prstGeom>
          <a:noFill/>
        </p:spPr>
      </p:pic>
      <p:sp>
        <p:nvSpPr>
          <p:cNvPr id="12" name="Rectangle 5"/>
          <p:cNvSpPr>
            <a:spLocks noChangeArrowheads="1"/>
          </p:cNvSpPr>
          <p:nvPr userDrawn="1"/>
        </p:nvSpPr>
        <p:spPr bwMode="auto">
          <a:xfrm>
            <a:off x="3040520" y="4875560"/>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smtClean="0">
                <a:solidFill>
                  <a:srgbClr val="FFFFFF">
                    <a:lumMod val="65000"/>
                  </a:srgbClr>
                </a:solidFill>
                <a:latin typeface="FrutigerNext LT Medium"/>
                <a:ea typeface="华文细黑"/>
              </a:rPr>
              <a:pPr eaLnBrk="0" hangingPunct="0">
                <a:lnSpc>
                  <a:spcPct val="85000"/>
                </a:lnSpc>
                <a:defRPr/>
              </a:pPr>
              <a:t>‹#›</a:t>
            </a:fld>
            <a:endParaRPr lang="en-GB" altLang="zh-CN" sz="900" dirty="0">
              <a:solidFill>
                <a:srgbClr val="FFFFFF">
                  <a:lumMod val="65000"/>
                </a:srgbClr>
              </a:solidFill>
              <a:latin typeface="FrutigerNext LT Medium"/>
              <a:ea typeface="华文细黑"/>
            </a:endParaRPr>
          </a:p>
        </p:txBody>
      </p:sp>
      <p:pic>
        <p:nvPicPr>
          <p:cNvPr id="10" name="Picture 2" descr="C:\Users\z00124665\Desktop\图形1.wmf"/>
          <p:cNvPicPr>
            <a:picLocks noChangeAspect="1" noChangeArrowheads="1"/>
          </p:cNvPicPr>
          <p:nvPr userDrawn="1"/>
        </p:nvPicPr>
        <p:blipFill>
          <a:blip r:embed="rId10" cstate="print"/>
          <a:srcRect/>
          <a:stretch>
            <a:fillRect/>
          </a:stretch>
        </p:blipFill>
        <p:spPr bwMode="auto">
          <a:xfrm>
            <a:off x="322263" y="4862196"/>
            <a:ext cx="2655887" cy="120967"/>
          </a:xfrm>
          <a:prstGeom prst="rect">
            <a:avLst/>
          </a:prstGeom>
          <a:noFill/>
        </p:spPr>
      </p:pic>
      <p:pic>
        <p:nvPicPr>
          <p:cNvPr id="11" name="Picture 2" descr="C:\Users\z00124665\Desktop\A BETTER WAY SOLUTIONS.wmf"/>
          <p:cNvPicPr>
            <a:picLocks noChangeAspect="1" noChangeArrowheads="1"/>
          </p:cNvPicPr>
          <p:nvPr userDrawn="1"/>
        </p:nvPicPr>
        <p:blipFill>
          <a:blip r:embed="rId11" cstate="print"/>
          <a:srcRect/>
          <a:stretch>
            <a:fillRect/>
          </a:stretch>
        </p:blipFill>
        <p:spPr bwMode="auto">
          <a:xfrm>
            <a:off x="5567363" y="177220"/>
            <a:ext cx="3270250" cy="91068"/>
          </a:xfrm>
          <a:prstGeom prst="rect">
            <a:avLst/>
          </a:prstGeom>
          <a:noFill/>
        </p:spPr>
      </p:pic>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28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64.jpeg"/><Relationship Id="rId18" Type="http://schemas.openxmlformats.org/officeDocument/2006/relationships/image" Target="../media/image99.png"/><Relationship Id="rId3" Type="http://schemas.openxmlformats.org/officeDocument/2006/relationships/image" Target="../media/image89.png"/><Relationship Id="rId21" Type="http://schemas.openxmlformats.org/officeDocument/2006/relationships/image" Target="../media/image102.png"/><Relationship Id="rId7" Type="http://schemas.openxmlformats.org/officeDocument/2006/relationships/image" Target="../media/image93.png"/><Relationship Id="rId12" Type="http://schemas.openxmlformats.org/officeDocument/2006/relationships/image" Target="../media/image60.jpeg"/><Relationship Id="rId17" Type="http://schemas.openxmlformats.org/officeDocument/2006/relationships/image" Target="../media/image81.png"/><Relationship Id="rId2" Type="http://schemas.openxmlformats.org/officeDocument/2006/relationships/notesSlide" Target="../notesSlides/notesSlide8.xml"/><Relationship Id="rId16" Type="http://schemas.openxmlformats.org/officeDocument/2006/relationships/image" Target="../media/image98.png"/><Relationship Id="rId20" Type="http://schemas.openxmlformats.org/officeDocument/2006/relationships/image" Target="../media/image101.png"/><Relationship Id="rId1" Type="http://schemas.openxmlformats.org/officeDocument/2006/relationships/slideLayout" Target="../slideLayouts/slideLayout24.xml"/><Relationship Id="rId6" Type="http://schemas.openxmlformats.org/officeDocument/2006/relationships/image" Target="../media/image92.png"/><Relationship Id="rId11" Type="http://schemas.openxmlformats.org/officeDocument/2006/relationships/image" Target="../media/image97.jpeg"/><Relationship Id="rId5" Type="http://schemas.openxmlformats.org/officeDocument/2006/relationships/image" Target="../media/image91.png"/><Relationship Id="rId15" Type="http://schemas.openxmlformats.org/officeDocument/2006/relationships/image" Target="../media/image77.jpeg"/><Relationship Id="rId10" Type="http://schemas.openxmlformats.org/officeDocument/2006/relationships/image" Target="../media/image96.jpeg"/><Relationship Id="rId19" Type="http://schemas.openxmlformats.org/officeDocument/2006/relationships/image" Target="../media/image100.png"/><Relationship Id="rId4" Type="http://schemas.openxmlformats.org/officeDocument/2006/relationships/image" Target="../media/image90.png"/><Relationship Id="rId9" Type="http://schemas.openxmlformats.org/officeDocument/2006/relationships/image" Target="../media/image95.jpe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8" Type="http://schemas.openxmlformats.org/officeDocument/2006/relationships/chart" Target="../charts/chart4.xml"/><Relationship Id="rId13" Type="http://schemas.openxmlformats.org/officeDocument/2006/relationships/image" Target="../media/image108.png"/><Relationship Id="rId18" Type="http://schemas.openxmlformats.org/officeDocument/2006/relationships/image" Target="../media/image113.png"/><Relationship Id="rId26" Type="http://schemas.openxmlformats.org/officeDocument/2006/relationships/image" Target="../media/image121.png"/><Relationship Id="rId3" Type="http://schemas.openxmlformats.org/officeDocument/2006/relationships/notesSlide" Target="../notesSlides/notesSlide9.xml"/><Relationship Id="rId21" Type="http://schemas.openxmlformats.org/officeDocument/2006/relationships/image" Target="../media/image116.png"/><Relationship Id="rId34" Type="http://schemas.openxmlformats.org/officeDocument/2006/relationships/image" Target="../media/image129.png"/><Relationship Id="rId7" Type="http://schemas.openxmlformats.org/officeDocument/2006/relationships/chart" Target="../charts/chart3.xml"/><Relationship Id="rId12" Type="http://schemas.openxmlformats.org/officeDocument/2006/relationships/image" Target="../media/image107.png"/><Relationship Id="rId17" Type="http://schemas.openxmlformats.org/officeDocument/2006/relationships/image" Target="../media/image112.png"/><Relationship Id="rId25" Type="http://schemas.openxmlformats.org/officeDocument/2006/relationships/image" Target="../media/image120.jpeg"/><Relationship Id="rId33" Type="http://schemas.openxmlformats.org/officeDocument/2006/relationships/image" Target="../media/image128.png"/><Relationship Id="rId2" Type="http://schemas.openxmlformats.org/officeDocument/2006/relationships/slideLayout" Target="../slideLayouts/slideLayout24.xml"/><Relationship Id="rId16" Type="http://schemas.openxmlformats.org/officeDocument/2006/relationships/image" Target="../media/image111.png"/><Relationship Id="rId20" Type="http://schemas.openxmlformats.org/officeDocument/2006/relationships/image" Target="../media/image115.png"/><Relationship Id="rId29" Type="http://schemas.openxmlformats.org/officeDocument/2006/relationships/image" Target="../media/image124.jpeg"/><Relationship Id="rId1" Type="http://schemas.openxmlformats.org/officeDocument/2006/relationships/tags" Target="../tags/tag2.xml"/><Relationship Id="rId6" Type="http://schemas.openxmlformats.org/officeDocument/2006/relationships/image" Target="../media/image103.jpeg"/><Relationship Id="rId11" Type="http://schemas.openxmlformats.org/officeDocument/2006/relationships/image" Target="../media/image106.png"/><Relationship Id="rId24" Type="http://schemas.openxmlformats.org/officeDocument/2006/relationships/image" Target="../media/image119.png"/><Relationship Id="rId32" Type="http://schemas.openxmlformats.org/officeDocument/2006/relationships/image" Target="../media/image127.png"/><Relationship Id="rId5" Type="http://schemas.openxmlformats.org/officeDocument/2006/relationships/chart" Target="../charts/chart2.xml"/><Relationship Id="rId15" Type="http://schemas.openxmlformats.org/officeDocument/2006/relationships/image" Target="../media/image110.png"/><Relationship Id="rId23" Type="http://schemas.openxmlformats.org/officeDocument/2006/relationships/image" Target="../media/image118.jpeg"/><Relationship Id="rId28" Type="http://schemas.openxmlformats.org/officeDocument/2006/relationships/image" Target="../media/image123.jpeg"/><Relationship Id="rId36" Type="http://schemas.openxmlformats.org/officeDocument/2006/relationships/image" Target="../media/image131.png"/><Relationship Id="rId10" Type="http://schemas.openxmlformats.org/officeDocument/2006/relationships/image" Target="../media/image105.png"/><Relationship Id="rId19" Type="http://schemas.openxmlformats.org/officeDocument/2006/relationships/image" Target="../media/image114.png"/><Relationship Id="rId31" Type="http://schemas.openxmlformats.org/officeDocument/2006/relationships/image" Target="../media/image126.png"/><Relationship Id="rId4" Type="http://schemas.openxmlformats.org/officeDocument/2006/relationships/chart" Target="../charts/chart1.xml"/><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jpeg"/><Relationship Id="rId35" Type="http://schemas.openxmlformats.org/officeDocument/2006/relationships/image" Target="../media/image130.png"/></Relationships>
</file>

<file path=ppt/slides/_rels/slide13.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jpeg"/><Relationship Id="rId2" Type="http://schemas.openxmlformats.org/officeDocument/2006/relationships/image" Target="../media/image132.jpeg"/><Relationship Id="rId16" Type="http://schemas.openxmlformats.org/officeDocument/2006/relationships/image" Target="../media/image146.png"/><Relationship Id="rId1" Type="http://schemas.openxmlformats.org/officeDocument/2006/relationships/slideLayout" Target="../slideLayouts/slideLayout24.xml"/><Relationship Id="rId6" Type="http://schemas.openxmlformats.org/officeDocument/2006/relationships/image" Target="../media/image136.png"/><Relationship Id="rId11" Type="http://schemas.openxmlformats.org/officeDocument/2006/relationships/image" Target="../media/image141.jpe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png"/><Relationship Id="rId4" Type="http://schemas.openxmlformats.org/officeDocument/2006/relationships/image" Target="../media/image134.jpeg"/><Relationship Id="rId9" Type="http://schemas.openxmlformats.org/officeDocument/2006/relationships/image" Target="../media/image139.png"/><Relationship Id="rId14" Type="http://schemas.openxmlformats.org/officeDocument/2006/relationships/image" Target="../media/image144.jpeg"/></Relationships>
</file>

<file path=ppt/slides/_rels/slide14.xml.rels><?xml version="1.0" encoding="UTF-8" standalone="yes"?>
<Relationships xmlns="http://schemas.openxmlformats.org/package/2006/relationships"><Relationship Id="rId13" Type="http://schemas.openxmlformats.org/officeDocument/2006/relationships/image" Target="../media/image155.png"/><Relationship Id="rId18" Type="http://schemas.openxmlformats.org/officeDocument/2006/relationships/image" Target="../media/image160.png"/><Relationship Id="rId26" Type="http://schemas.openxmlformats.org/officeDocument/2006/relationships/image" Target="../media/image168.png"/><Relationship Id="rId39" Type="http://schemas.openxmlformats.org/officeDocument/2006/relationships/image" Target="../media/image40.jpeg"/><Relationship Id="rId21" Type="http://schemas.openxmlformats.org/officeDocument/2006/relationships/image" Target="../media/image163.png"/><Relationship Id="rId34" Type="http://schemas.openxmlformats.org/officeDocument/2006/relationships/image" Target="../media/image39.jpeg"/><Relationship Id="rId42" Type="http://schemas.openxmlformats.org/officeDocument/2006/relationships/image" Target="../media/image179.jpeg"/><Relationship Id="rId47" Type="http://schemas.openxmlformats.org/officeDocument/2006/relationships/image" Target="../media/image42.png"/><Relationship Id="rId50" Type="http://schemas.openxmlformats.org/officeDocument/2006/relationships/image" Target="../media/image185.png"/><Relationship Id="rId55" Type="http://schemas.openxmlformats.org/officeDocument/2006/relationships/image" Target="../media/image190.png"/><Relationship Id="rId63" Type="http://schemas.openxmlformats.org/officeDocument/2006/relationships/image" Target="../media/image198.jpeg"/><Relationship Id="rId68" Type="http://schemas.openxmlformats.org/officeDocument/2006/relationships/image" Target="../media/image203.jpeg"/><Relationship Id="rId76" Type="http://schemas.openxmlformats.org/officeDocument/2006/relationships/image" Target="../media/image211.jpeg"/><Relationship Id="rId7" Type="http://schemas.openxmlformats.org/officeDocument/2006/relationships/image" Target="../media/image149.png"/><Relationship Id="rId71" Type="http://schemas.openxmlformats.org/officeDocument/2006/relationships/image" Target="../media/image206.png"/><Relationship Id="rId2" Type="http://schemas.openxmlformats.org/officeDocument/2006/relationships/tags" Target="../tags/tag4.xml"/><Relationship Id="rId16" Type="http://schemas.openxmlformats.org/officeDocument/2006/relationships/image" Target="../media/image158.jpeg"/><Relationship Id="rId29" Type="http://schemas.openxmlformats.org/officeDocument/2006/relationships/image" Target="../media/image171.png"/><Relationship Id="rId11" Type="http://schemas.openxmlformats.org/officeDocument/2006/relationships/image" Target="../media/image153.png"/><Relationship Id="rId24" Type="http://schemas.openxmlformats.org/officeDocument/2006/relationships/image" Target="../media/image166.png"/><Relationship Id="rId32" Type="http://schemas.openxmlformats.org/officeDocument/2006/relationships/image" Target="../media/image37.jpeg"/><Relationship Id="rId37" Type="http://schemas.openxmlformats.org/officeDocument/2006/relationships/image" Target="../media/image176.jpeg"/><Relationship Id="rId40" Type="http://schemas.openxmlformats.org/officeDocument/2006/relationships/image" Target="../media/image43.jpeg"/><Relationship Id="rId45" Type="http://schemas.openxmlformats.org/officeDocument/2006/relationships/image" Target="../media/image182.png"/><Relationship Id="rId53" Type="http://schemas.openxmlformats.org/officeDocument/2006/relationships/image" Target="../media/image188.png"/><Relationship Id="rId58" Type="http://schemas.openxmlformats.org/officeDocument/2006/relationships/image" Target="../media/image193.png"/><Relationship Id="rId66" Type="http://schemas.openxmlformats.org/officeDocument/2006/relationships/image" Target="../media/image201.jpeg"/><Relationship Id="rId74" Type="http://schemas.openxmlformats.org/officeDocument/2006/relationships/image" Target="../media/image209.png"/><Relationship Id="rId79" Type="http://schemas.openxmlformats.org/officeDocument/2006/relationships/image" Target="../media/image214.png"/><Relationship Id="rId5" Type="http://schemas.openxmlformats.org/officeDocument/2006/relationships/slideLayout" Target="../slideLayouts/slideLayout6.xml"/><Relationship Id="rId61" Type="http://schemas.openxmlformats.org/officeDocument/2006/relationships/image" Target="../media/image196.png"/><Relationship Id="rId10" Type="http://schemas.openxmlformats.org/officeDocument/2006/relationships/image" Target="../media/image152.png"/><Relationship Id="rId19" Type="http://schemas.openxmlformats.org/officeDocument/2006/relationships/image" Target="../media/image161.emf"/><Relationship Id="rId31" Type="http://schemas.openxmlformats.org/officeDocument/2006/relationships/image" Target="../media/image173.png"/><Relationship Id="rId44" Type="http://schemas.openxmlformats.org/officeDocument/2006/relationships/image" Target="../media/image181.png"/><Relationship Id="rId52" Type="http://schemas.openxmlformats.org/officeDocument/2006/relationships/image" Target="../media/image187.png"/><Relationship Id="rId60" Type="http://schemas.openxmlformats.org/officeDocument/2006/relationships/image" Target="../media/image195.png"/><Relationship Id="rId65" Type="http://schemas.openxmlformats.org/officeDocument/2006/relationships/image" Target="../media/image200.jpeg"/><Relationship Id="rId73" Type="http://schemas.openxmlformats.org/officeDocument/2006/relationships/image" Target="../media/image208.png"/><Relationship Id="rId78" Type="http://schemas.openxmlformats.org/officeDocument/2006/relationships/image" Target="../media/image213.png"/><Relationship Id="rId4" Type="http://schemas.openxmlformats.org/officeDocument/2006/relationships/tags" Target="../tags/tag6.xml"/><Relationship Id="rId9" Type="http://schemas.openxmlformats.org/officeDocument/2006/relationships/image" Target="../media/image151.png"/><Relationship Id="rId14" Type="http://schemas.openxmlformats.org/officeDocument/2006/relationships/image" Target="../media/image156.jpeg"/><Relationship Id="rId22" Type="http://schemas.openxmlformats.org/officeDocument/2006/relationships/image" Target="../media/image164.png"/><Relationship Id="rId27" Type="http://schemas.openxmlformats.org/officeDocument/2006/relationships/image" Target="../media/image169.png"/><Relationship Id="rId30" Type="http://schemas.openxmlformats.org/officeDocument/2006/relationships/image" Target="../media/image172.png"/><Relationship Id="rId35" Type="http://schemas.openxmlformats.org/officeDocument/2006/relationships/image" Target="../media/image174.png"/><Relationship Id="rId43" Type="http://schemas.openxmlformats.org/officeDocument/2006/relationships/image" Target="../media/image180.jpeg"/><Relationship Id="rId48" Type="http://schemas.openxmlformats.org/officeDocument/2006/relationships/image" Target="../media/image183.png"/><Relationship Id="rId56" Type="http://schemas.openxmlformats.org/officeDocument/2006/relationships/image" Target="../media/image191.png"/><Relationship Id="rId64" Type="http://schemas.openxmlformats.org/officeDocument/2006/relationships/image" Target="../media/image199.jpeg"/><Relationship Id="rId69" Type="http://schemas.openxmlformats.org/officeDocument/2006/relationships/image" Target="../media/image204.jpeg"/><Relationship Id="rId77" Type="http://schemas.openxmlformats.org/officeDocument/2006/relationships/image" Target="../media/image212.png"/><Relationship Id="rId8" Type="http://schemas.openxmlformats.org/officeDocument/2006/relationships/image" Target="../media/image150.png"/><Relationship Id="rId51" Type="http://schemas.openxmlformats.org/officeDocument/2006/relationships/image" Target="../media/image186.png"/><Relationship Id="rId72" Type="http://schemas.openxmlformats.org/officeDocument/2006/relationships/image" Target="../media/image207.png"/><Relationship Id="rId3" Type="http://schemas.openxmlformats.org/officeDocument/2006/relationships/tags" Target="../tags/tag5.xml"/><Relationship Id="rId12" Type="http://schemas.openxmlformats.org/officeDocument/2006/relationships/image" Target="../media/image154.png"/><Relationship Id="rId17" Type="http://schemas.openxmlformats.org/officeDocument/2006/relationships/image" Target="../media/image159.png"/><Relationship Id="rId25" Type="http://schemas.openxmlformats.org/officeDocument/2006/relationships/image" Target="../media/image167.png"/><Relationship Id="rId33" Type="http://schemas.openxmlformats.org/officeDocument/2006/relationships/image" Target="../media/image38.jpeg"/><Relationship Id="rId38" Type="http://schemas.openxmlformats.org/officeDocument/2006/relationships/image" Target="../media/image177.jpeg"/><Relationship Id="rId46" Type="http://schemas.openxmlformats.org/officeDocument/2006/relationships/image" Target="../media/image41.png"/><Relationship Id="rId59" Type="http://schemas.openxmlformats.org/officeDocument/2006/relationships/image" Target="../media/image194.png"/><Relationship Id="rId67" Type="http://schemas.openxmlformats.org/officeDocument/2006/relationships/image" Target="../media/image202.jpeg"/><Relationship Id="rId20" Type="http://schemas.openxmlformats.org/officeDocument/2006/relationships/image" Target="../media/image162.png"/><Relationship Id="rId41" Type="http://schemas.openxmlformats.org/officeDocument/2006/relationships/image" Target="../media/image178.jpeg"/><Relationship Id="rId54" Type="http://schemas.openxmlformats.org/officeDocument/2006/relationships/image" Target="../media/image189.png"/><Relationship Id="rId62" Type="http://schemas.openxmlformats.org/officeDocument/2006/relationships/image" Target="../media/image197.jpeg"/><Relationship Id="rId70" Type="http://schemas.openxmlformats.org/officeDocument/2006/relationships/image" Target="../media/image205.jpeg"/><Relationship Id="rId75" Type="http://schemas.openxmlformats.org/officeDocument/2006/relationships/image" Target="../media/image210.png"/><Relationship Id="rId1" Type="http://schemas.openxmlformats.org/officeDocument/2006/relationships/tags" Target="../tags/tag3.xml"/><Relationship Id="rId6" Type="http://schemas.openxmlformats.org/officeDocument/2006/relationships/image" Target="../media/image148.png"/><Relationship Id="rId15" Type="http://schemas.openxmlformats.org/officeDocument/2006/relationships/image" Target="../media/image157.jpeg"/><Relationship Id="rId23" Type="http://schemas.openxmlformats.org/officeDocument/2006/relationships/image" Target="../media/image165.png"/><Relationship Id="rId28" Type="http://schemas.openxmlformats.org/officeDocument/2006/relationships/image" Target="../media/image170.jpeg"/><Relationship Id="rId36" Type="http://schemas.openxmlformats.org/officeDocument/2006/relationships/image" Target="../media/image175.jpeg"/><Relationship Id="rId49" Type="http://schemas.openxmlformats.org/officeDocument/2006/relationships/image" Target="../media/image184.jpeg"/><Relationship Id="rId57" Type="http://schemas.openxmlformats.org/officeDocument/2006/relationships/image" Target="../media/image192.png"/></Relationships>
</file>

<file path=ppt/slides/_rels/slide15.xml.rels><?xml version="1.0" encoding="UTF-8" standalone="yes"?>
<Relationships xmlns="http://schemas.openxmlformats.org/package/2006/relationships"><Relationship Id="rId8" Type="http://schemas.openxmlformats.org/officeDocument/2006/relationships/image" Target="../media/image221.jpeg"/><Relationship Id="rId13" Type="http://schemas.openxmlformats.org/officeDocument/2006/relationships/image" Target="../media/image226.jpeg"/><Relationship Id="rId3" Type="http://schemas.openxmlformats.org/officeDocument/2006/relationships/image" Target="../media/image216.jpeg"/><Relationship Id="rId7" Type="http://schemas.openxmlformats.org/officeDocument/2006/relationships/image" Target="../media/image220.jpeg"/><Relationship Id="rId12" Type="http://schemas.openxmlformats.org/officeDocument/2006/relationships/image" Target="../media/image225.jpeg"/><Relationship Id="rId2" Type="http://schemas.openxmlformats.org/officeDocument/2006/relationships/image" Target="../media/image215.png"/><Relationship Id="rId1" Type="http://schemas.openxmlformats.org/officeDocument/2006/relationships/slideLayout" Target="../slideLayouts/slideLayout6.xml"/><Relationship Id="rId6" Type="http://schemas.openxmlformats.org/officeDocument/2006/relationships/image" Target="../media/image219.jpeg"/><Relationship Id="rId11" Type="http://schemas.openxmlformats.org/officeDocument/2006/relationships/image" Target="../media/image224.jpeg"/><Relationship Id="rId5" Type="http://schemas.openxmlformats.org/officeDocument/2006/relationships/image" Target="../media/image218.jpeg"/><Relationship Id="rId15" Type="http://schemas.openxmlformats.org/officeDocument/2006/relationships/image" Target="../media/image228.png"/><Relationship Id="rId10" Type="http://schemas.openxmlformats.org/officeDocument/2006/relationships/image" Target="../media/image223.jpeg"/><Relationship Id="rId4" Type="http://schemas.openxmlformats.org/officeDocument/2006/relationships/image" Target="../media/image217.jpeg"/><Relationship Id="rId9" Type="http://schemas.openxmlformats.org/officeDocument/2006/relationships/image" Target="../media/image222.jpeg"/><Relationship Id="rId14" Type="http://schemas.openxmlformats.org/officeDocument/2006/relationships/image" Target="../media/image227.jpeg"/></Relationships>
</file>

<file path=ppt/slides/_rels/slide16.xml.rels><?xml version="1.0" encoding="UTF-8" standalone="yes"?>
<Relationships xmlns="http://schemas.openxmlformats.org/package/2006/relationships"><Relationship Id="rId8" Type="http://schemas.openxmlformats.org/officeDocument/2006/relationships/image" Target="../media/image235.jpeg"/><Relationship Id="rId13" Type="http://schemas.openxmlformats.org/officeDocument/2006/relationships/image" Target="../media/image240.png"/><Relationship Id="rId3" Type="http://schemas.openxmlformats.org/officeDocument/2006/relationships/image" Target="../media/image230.jpeg"/><Relationship Id="rId7" Type="http://schemas.openxmlformats.org/officeDocument/2006/relationships/image" Target="../media/image234.jpeg"/><Relationship Id="rId12" Type="http://schemas.openxmlformats.org/officeDocument/2006/relationships/image" Target="../media/image239.png"/><Relationship Id="rId2" Type="http://schemas.openxmlformats.org/officeDocument/2006/relationships/image" Target="../media/image229.jpeg"/><Relationship Id="rId16" Type="http://schemas.openxmlformats.org/officeDocument/2006/relationships/image" Target="../media/image243.jpeg"/><Relationship Id="rId1" Type="http://schemas.openxmlformats.org/officeDocument/2006/relationships/slideLayout" Target="../slideLayouts/slideLayout7.xml"/><Relationship Id="rId6" Type="http://schemas.openxmlformats.org/officeDocument/2006/relationships/image" Target="../media/image233.jpeg"/><Relationship Id="rId11" Type="http://schemas.openxmlformats.org/officeDocument/2006/relationships/image" Target="../media/image238.jpeg"/><Relationship Id="rId5" Type="http://schemas.openxmlformats.org/officeDocument/2006/relationships/image" Target="../media/image232.jpeg"/><Relationship Id="rId15" Type="http://schemas.openxmlformats.org/officeDocument/2006/relationships/image" Target="../media/image242.jpeg"/><Relationship Id="rId10" Type="http://schemas.openxmlformats.org/officeDocument/2006/relationships/image" Target="../media/image237.jpeg"/><Relationship Id="rId4" Type="http://schemas.openxmlformats.org/officeDocument/2006/relationships/image" Target="../media/image231.jpeg"/><Relationship Id="rId9" Type="http://schemas.openxmlformats.org/officeDocument/2006/relationships/image" Target="../media/image236.jpeg"/><Relationship Id="rId14" Type="http://schemas.openxmlformats.org/officeDocument/2006/relationships/image" Target="../media/image24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hyperlink" Target="http://image.baidu.com/i?ct=503316480&amp;z=&amp;tn=baiduimagedetail&amp;word=hp&amp;in=30368&amp;cl=2&amp;lm=-1&amp;pn=0&amp;rn=1&amp;di=66478946340&amp;ln=2000&amp;fr=&amp;fmq=&amp;ic=0&amp;s=0&amp;se=1&amp;sme=0&amp;tab=&amp;width=&amp;height=&amp;face=0&amp;is=&amp;istype=2" TargetMode="External"/><Relationship Id="rId1" Type="http://schemas.openxmlformats.org/officeDocument/2006/relationships/slideLayout" Target="../slideLayouts/slideLayout6.xml"/><Relationship Id="rId6" Type="http://schemas.openxmlformats.org/officeDocument/2006/relationships/image" Target="../media/image246.jpeg"/><Relationship Id="rId5" Type="http://schemas.openxmlformats.org/officeDocument/2006/relationships/hyperlink" Target="http://image.baidu.com/i?ct=503316480&amp;z=0&amp;tn=baiduimagedetail&amp;word=cisco&amp;in=7270&amp;cl=2&amp;lm=-1&amp;pn=1&amp;rn=1&amp;di=27862654905&amp;ln=2000&amp;fr=&amp;fmq=&amp;ic=&amp;s=0&amp;se=&amp;sme=0&amp;tab=&amp;width=&amp;height=&amp;face=&amp;is=&amp;istype=2" TargetMode="External"/><Relationship Id="rId4" Type="http://schemas.openxmlformats.org/officeDocument/2006/relationships/image" Target="../media/image245.jpeg"/></Relationships>
</file>

<file path=ppt/slides/_rels/slide18.xml.rels><?xml version="1.0" encoding="UTF-8" standalone="yes"?>
<Relationships xmlns="http://schemas.openxmlformats.org/package/2006/relationships"><Relationship Id="rId8" Type="http://schemas.openxmlformats.org/officeDocument/2006/relationships/image" Target="../media/image253.jpeg"/><Relationship Id="rId13" Type="http://schemas.openxmlformats.org/officeDocument/2006/relationships/hyperlink" Target="http://www.google.com.hk/imgres?imgurl=http://d2eosjbgw49cu5.cloudfront.net/wangtam.com/imgname--cisco_2009_caee---50226711--cisco_Logo.png&amp;imgrefurl=http://www.wangtam.com/50226711/cisco_2009_caee_167558.php&amp;h=238&amp;w=450&amp;sz=20&amp;tbnid=DeFXnfP1exLTmM:&amp;tbnh=67&amp;tbnw=127&amp;prev=/images?q=cisco+logo&amp;zoom=1&amp;q=cisco+logo&amp;hl=zh-CN&amp;usg=__XBpTKGTIsAhI14VGxRklOXKbhPM=&amp;sa=X&amp;ei=aVe9TOf_IYemugPU4clO&amp;ved=0CB0Q9QEwAQ" TargetMode="External"/><Relationship Id="rId18" Type="http://schemas.openxmlformats.org/officeDocument/2006/relationships/image" Target="../media/image260.jpeg"/><Relationship Id="rId3" Type="http://schemas.openxmlformats.org/officeDocument/2006/relationships/image" Target="../media/image248.jpeg"/><Relationship Id="rId7" Type="http://schemas.openxmlformats.org/officeDocument/2006/relationships/image" Target="../media/image252.png"/><Relationship Id="rId12" Type="http://schemas.openxmlformats.org/officeDocument/2006/relationships/image" Target="../media/image257.jpeg"/><Relationship Id="rId17" Type="http://schemas.openxmlformats.org/officeDocument/2006/relationships/hyperlink" Target="http://www.google.com.hk/imgres?imgurl=http://www.kuncar.net/blog/wp-content/uploads/2009/03/huawei_logo_001.jpg&amp;imgrefurl=http://www.kuncar.net/blog/category/vendors/huawei/&amp;h=285&amp;w=288&amp;sz=71&amp;tbnid=NLZqCKkOX-KpUM:&amp;tbnh=114&amp;tbnw=115&amp;prev=/images?q=huawei+logo&amp;zoom=1&amp;q=huawei+logo&amp;hl=zh-CN&amp;usg=__Jd1xUcRjJCM8CcsrqOYXmACzLP4=&amp;sa=X&amp;ei=0le9TOyKE8iHcdGkwboN&amp;ved=0CCMQ9QEwBA" TargetMode="External"/><Relationship Id="rId2" Type="http://schemas.openxmlformats.org/officeDocument/2006/relationships/image" Target="../media/image247.jpeg"/><Relationship Id="rId16" Type="http://schemas.openxmlformats.org/officeDocument/2006/relationships/image" Target="../media/image259.jpeg"/><Relationship Id="rId1" Type="http://schemas.openxmlformats.org/officeDocument/2006/relationships/slideLayout" Target="../slideLayouts/slideLayout6.xml"/><Relationship Id="rId6" Type="http://schemas.openxmlformats.org/officeDocument/2006/relationships/image" Target="../media/image251.jpeg"/><Relationship Id="rId11" Type="http://schemas.openxmlformats.org/officeDocument/2006/relationships/image" Target="../media/image256.png"/><Relationship Id="rId5" Type="http://schemas.openxmlformats.org/officeDocument/2006/relationships/image" Target="../media/image250.jpeg"/><Relationship Id="rId15" Type="http://schemas.openxmlformats.org/officeDocument/2006/relationships/hyperlink" Target="http://www.google.com.hk/imgres?imgurl=http://e-learning.h3c.com/public/images/logo.gif&amp;imgrefurl=http://e-learning.h3c.com/&amp;h=67&amp;w=173&amp;sz=5&amp;tbnid=XlsvIUfCpXSSzM:&amp;tbnh=39&amp;tbnw=100&amp;prev=/images?q=h3c+logo&amp;zoom=1&amp;q=h3c+logo&amp;hl=zh-CN&amp;usg=__CfKKTxfcm66rqDn--N10YqBWMlI=&amp;sa=X&amp;ei=oFe9TP-1JcGXcbig1coN&amp;ved=0CB0Q9QEwAQ" TargetMode="External"/><Relationship Id="rId10" Type="http://schemas.openxmlformats.org/officeDocument/2006/relationships/image" Target="../media/image255.png"/><Relationship Id="rId19" Type="http://schemas.openxmlformats.org/officeDocument/2006/relationships/image" Target="../media/image261.jpeg"/><Relationship Id="rId4" Type="http://schemas.openxmlformats.org/officeDocument/2006/relationships/image" Target="../media/image249.jpeg"/><Relationship Id="rId9" Type="http://schemas.openxmlformats.org/officeDocument/2006/relationships/image" Target="../media/image254.png"/><Relationship Id="rId14" Type="http://schemas.openxmlformats.org/officeDocument/2006/relationships/image" Target="../media/image258.jpeg"/></Relationships>
</file>

<file path=ppt/slides/_rels/slide19.xml.rels><?xml version="1.0" encoding="UTF-8" standalone="yes"?>
<Relationships xmlns="http://schemas.openxmlformats.org/package/2006/relationships"><Relationship Id="rId13" Type="http://schemas.openxmlformats.org/officeDocument/2006/relationships/image" Target="../media/image273.jpeg"/><Relationship Id="rId18" Type="http://schemas.openxmlformats.org/officeDocument/2006/relationships/image" Target="../media/image278.jpeg"/><Relationship Id="rId26" Type="http://schemas.openxmlformats.org/officeDocument/2006/relationships/image" Target="../media/image286.png"/><Relationship Id="rId39" Type="http://schemas.openxmlformats.org/officeDocument/2006/relationships/image" Target="../media/image299.jpeg"/><Relationship Id="rId21" Type="http://schemas.openxmlformats.org/officeDocument/2006/relationships/image" Target="../media/image281.jpeg"/><Relationship Id="rId34" Type="http://schemas.openxmlformats.org/officeDocument/2006/relationships/image" Target="../media/image294.jpeg"/><Relationship Id="rId42" Type="http://schemas.openxmlformats.org/officeDocument/2006/relationships/image" Target="../media/image302.jpeg"/><Relationship Id="rId47" Type="http://schemas.openxmlformats.org/officeDocument/2006/relationships/image" Target="../media/image307.png"/><Relationship Id="rId50" Type="http://schemas.openxmlformats.org/officeDocument/2006/relationships/image" Target="../media/image310.jpeg"/><Relationship Id="rId55" Type="http://schemas.openxmlformats.org/officeDocument/2006/relationships/image" Target="../media/image315.png"/><Relationship Id="rId63" Type="http://schemas.openxmlformats.org/officeDocument/2006/relationships/image" Target="../media/image323.png"/><Relationship Id="rId68" Type="http://schemas.openxmlformats.org/officeDocument/2006/relationships/image" Target="../media/image328.jpeg"/><Relationship Id="rId7" Type="http://schemas.openxmlformats.org/officeDocument/2006/relationships/image" Target="../media/image267.jpeg"/><Relationship Id="rId71" Type="http://schemas.openxmlformats.org/officeDocument/2006/relationships/image" Target="../media/image331.png"/><Relationship Id="rId2" Type="http://schemas.openxmlformats.org/officeDocument/2006/relationships/image" Target="../media/image262.png"/><Relationship Id="rId16" Type="http://schemas.openxmlformats.org/officeDocument/2006/relationships/image" Target="../media/image276.png"/><Relationship Id="rId29" Type="http://schemas.openxmlformats.org/officeDocument/2006/relationships/image" Target="../media/image289.png"/><Relationship Id="rId11" Type="http://schemas.openxmlformats.org/officeDocument/2006/relationships/image" Target="../media/image271.png"/><Relationship Id="rId24" Type="http://schemas.openxmlformats.org/officeDocument/2006/relationships/image" Target="../media/image284.jpeg"/><Relationship Id="rId32" Type="http://schemas.openxmlformats.org/officeDocument/2006/relationships/image" Target="../media/image292.jpeg"/><Relationship Id="rId37" Type="http://schemas.openxmlformats.org/officeDocument/2006/relationships/image" Target="../media/image297.png"/><Relationship Id="rId40" Type="http://schemas.openxmlformats.org/officeDocument/2006/relationships/image" Target="../media/image300.jpeg"/><Relationship Id="rId45" Type="http://schemas.openxmlformats.org/officeDocument/2006/relationships/image" Target="../media/image305.jpeg"/><Relationship Id="rId53" Type="http://schemas.openxmlformats.org/officeDocument/2006/relationships/image" Target="../media/image313.png"/><Relationship Id="rId58" Type="http://schemas.openxmlformats.org/officeDocument/2006/relationships/image" Target="../media/image318.wmf"/><Relationship Id="rId66" Type="http://schemas.openxmlformats.org/officeDocument/2006/relationships/image" Target="../media/image326.jpeg"/><Relationship Id="rId74" Type="http://schemas.openxmlformats.org/officeDocument/2006/relationships/image" Target="../media/image334.png"/><Relationship Id="rId5" Type="http://schemas.openxmlformats.org/officeDocument/2006/relationships/image" Target="../media/image265.jpeg"/><Relationship Id="rId15" Type="http://schemas.openxmlformats.org/officeDocument/2006/relationships/image" Target="../media/image275.png"/><Relationship Id="rId23" Type="http://schemas.openxmlformats.org/officeDocument/2006/relationships/image" Target="../media/image283.png"/><Relationship Id="rId28" Type="http://schemas.openxmlformats.org/officeDocument/2006/relationships/image" Target="../media/image288.png"/><Relationship Id="rId36" Type="http://schemas.openxmlformats.org/officeDocument/2006/relationships/image" Target="../media/image296.png"/><Relationship Id="rId49" Type="http://schemas.openxmlformats.org/officeDocument/2006/relationships/image" Target="../media/image309.png"/><Relationship Id="rId57" Type="http://schemas.openxmlformats.org/officeDocument/2006/relationships/image" Target="../media/image317.png"/><Relationship Id="rId61" Type="http://schemas.openxmlformats.org/officeDocument/2006/relationships/image" Target="../media/image321.png"/><Relationship Id="rId10" Type="http://schemas.openxmlformats.org/officeDocument/2006/relationships/image" Target="../media/image270.jpeg"/><Relationship Id="rId19" Type="http://schemas.openxmlformats.org/officeDocument/2006/relationships/image" Target="../media/image279.jpeg"/><Relationship Id="rId31" Type="http://schemas.openxmlformats.org/officeDocument/2006/relationships/image" Target="../media/image291.emf"/><Relationship Id="rId44" Type="http://schemas.openxmlformats.org/officeDocument/2006/relationships/image" Target="../media/image304.png"/><Relationship Id="rId52" Type="http://schemas.openxmlformats.org/officeDocument/2006/relationships/image" Target="../media/image312.png"/><Relationship Id="rId60" Type="http://schemas.openxmlformats.org/officeDocument/2006/relationships/image" Target="../media/image320.png"/><Relationship Id="rId65" Type="http://schemas.openxmlformats.org/officeDocument/2006/relationships/image" Target="../media/image325.jpeg"/><Relationship Id="rId73" Type="http://schemas.openxmlformats.org/officeDocument/2006/relationships/image" Target="../media/image333.png"/><Relationship Id="rId4" Type="http://schemas.openxmlformats.org/officeDocument/2006/relationships/image" Target="../media/image264.jpeg"/><Relationship Id="rId9" Type="http://schemas.openxmlformats.org/officeDocument/2006/relationships/image" Target="../media/image269.jpeg"/><Relationship Id="rId14" Type="http://schemas.openxmlformats.org/officeDocument/2006/relationships/image" Target="../media/image274.png"/><Relationship Id="rId22" Type="http://schemas.openxmlformats.org/officeDocument/2006/relationships/image" Target="../media/image282.jpeg"/><Relationship Id="rId27" Type="http://schemas.openxmlformats.org/officeDocument/2006/relationships/image" Target="../media/image287.png"/><Relationship Id="rId30" Type="http://schemas.openxmlformats.org/officeDocument/2006/relationships/image" Target="../media/image290.wmf"/><Relationship Id="rId35" Type="http://schemas.openxmlformats.org/officeDocument/2006/relationships/image" Target="../media/image295.png"/><Relationship Id="rId43" Type="http://schemas.openxmlformats.org/officeDocument/2006/relationships/image" Target="../media/image303.jpeg"/><Relationship Id="rId48" Type="http://schemas.openxmlformats.org/officeDocument/2006/relationships/image" Target="../media/image308.jpeg"/><Relationship Id="rId56" Type="http://schemas.openxmlformats.org/officeDocument/2006/relationships/image" Target="../media/image316.jpeg"/><Relationship Id="rId64" Type="http://schemas.openxmlformats.org/officeDocument/2006/relationships/image" Target="../media/image324.jpeg"/><Relationship Id="rId69" Type="http://schemas.openxmlformats.org/officeDocument/2006/relationships/image" Target="../media/image329.wmf"/><Relationship Id="rId8" Type="http://schemas.openxmlformats.org/officeDocument/2006/relationships/image" Target="../media/image268.jpeg"/><Relationship Id="rId51" Type="http://schemas.openxmlformats.org/officeDocument/2006/relationships/image" Target="../media/image311.png"/><Relationship Id="rId72" Type="http://schemas.openxmlformats.org/officeDocument/2006/relationships/image" Target="../media/image332.jpeg"/><Relationship Id="rId3" Type="http://schemas.openxmlformats.org/officeDocument/2006/relationships/image" Target="../media/image263.jpeg"/><Relationship Id="rId12" Type="http://schemas.openxmlformats.org/officeDocument/2006/relationships/image" Target="../media/image272.png"/><Relationship Id="rId17" Type="http://schemas.openxmlformats.org/officeDocument/2006/relationships/image" Target="../media/image277.png"/><Relationship Id="rId25" Type="http://schemas.openxmlformats.org/officeDocument/2006/relationships/image" Target="../media/image285.png"/><Relationship Id="rId33" Type="http://schemas.openxmlformats.org/officeDocument/2006/relationships/image" Target="../media/image293.jpeg"/><Relationship Id="rId38" Type="http://schemas.openxmlformats.org/officeDocument/2006/relationships/image" Target="../media/image298.png"/><Relationship Id="rId46" Type="http://schemas.openxmlformats.org/officeDocument/2006/relationships/image" Target="../media/image306.png"/><Relationship Id="rId59" Type="http://schemas.openxmlformats.org/officeDocument/2006/relationships/image" Target="../media/image319.jpeg"/><Relationship Id="rId67" Type="http://schemas.openxmlformats.org/officeDocument/2006/relationships/image" Target="../media/image327.png"/><Relationship Id="rId20" Type="http://schemas.openxmlformats.org/officeDocument/2006/relationships/image" Target="../media/image280.jpeg"/><Relationship Id="rId41" Type="http://schemas.openxmlformats.org/officeDocument/2006/relationships/image" Target="../media/image301.jpeg"/><Relationship Id="rId54" Type="http://schemas.openxmlformats.org/officeDocument/2006/relationships/image" Target="../media/image314.jpeg"/><Relationship Id="rId62" Type="http://schemas.openxmlformats.org/officeDocument/2006/relationships/image" Target="../media/image322.png"/><Relationship Id="rId70" Type="http://schemas.openxmlformats.org/officeDocument/2006/relationships/image" Target="../media/image330.png"/><Relationship Id="rId75" Type="http://schemas.openxmlformats.org/officeDocument/2006/relationships/image" Target="../media/image335.png"/><Relationship Id="rId1" Type="http://schemas.openxmlformats.org/officeDocument/2006/relationships/slideLayout" Target="../slideLayouts/slideLayout6.xml"/><Relationship Id="rId6" Type="http://schemas.openxmlformats.org/officeDocument/2006/relationships/image" Target="../media/image266.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42.png"/><Relationship Id="rId13" Type="http://schemas.openxmlformats.org/officeDocument/2006/relationships/image" Target="../media/image347.png"/><Relationship Id="rId18" Type="http://schemas.openxmlformats.org/officeDocument/2006/relationships/image" Target="../media/image352.jpeg"/><Relationship Id="rId26" Type="http://schemas.openxmlformats.org/officeDocument/2006/relationships/image" Target="../media/image360.png"/><Relationship Id="rId3" Type="http://schemas.openxmlformats.org/officeDocument/2006/relationships/image" Target="../media/image337.png"/><Relationship Id="rId21" Type="http://schemas.openxmlformats.org/officeDocument/2006/relationships/image" Target="../media/image355.png"/><Relationship Id="rId7" Type="http://schemas.openxmlformats.org/officeDocument/2006/relationships/image" Target="../media/image341.png"/><Relationship Id="rId12" Type="http://schemas.openxmlformats.org/officeDocument/2006/relationships/image" Target="../media/image346.png"/><Relationship Id="rId17" Type="http://schemas.openxmlformats.org/officeDocument/2006/relationships/image" Target="../media/image351.png"/><Relationship Id="rId25" Type="http://schemas.openxmlformats.org/officeDocument/2006/relationships/image" Target="../media/image359.png"/><Relationship Id="rId2" Type="http://schemas.openxmlformats.org/officeDocument/2006/relationships/image" Target="../media/image336.jpeg"/><Relationship Id="rId16" Type="http://schemas.openxmlformats.org/officeDocument/2006/relationships/image" Target="../media/image350.png"/><Relationship Id="rId20" Type="http://schemas.openxmlformats.org/officeDocument/2006/relationships/image" Target="../media/image354.png"/><Relationship Id="rId1" Type="http://schemas.openxmlformats.org/officeDocument/2006/relationships/slideLayout" Target="../slideLayouts/slideLayout7.xml"/><Relationship Id="rId6" Type="http://schemas.openxmlformats.org/officeDocument/2006/relationships/image" Target="../media/image340.png"/><Relationship Id="rId11" Type="http://schemas.openxmlformats.org/officeDocument/2006/relationships/image" Target="../media/image345.png"/><Relationship Id="rId24" Type="http://schemas.openxmlformats.org/officeDocument/2006/relationships/image" Target="../media/image358.png"/><Relationship Id="rId5" Type="http://schemas.openxmlformats.org/officeDocument/2006/relationships/image" Target="../media/image339.png"/><Relationship Id="rId15" Type="http://schemas.openxmlformats.org/officeDocument/2006/relationships/image" Target="../media/image349.png"/><Relationship Id="rId23" Type="http://schemas.openxmlformats.org/officeDocument/2006/relationships/image" Target="../media/image357.jpeg"/><Relationship Id="rId28" Type="http://schemas.openxmlformats.org/officeDocument/2006/relationships/image" Target="../media/image362.jpeg"/><Relationship Id="rId10" Type="http://schemas.openxmlformats.org/officeDocument/2006/relationships/image" Target="../media/image344.png"/><Relationship Id="rId19" Type="http://schemas.openxmlformats.org/officeDocument/2006/relationships/image" Target="../media/image353.jpeg"/><Relationship Id="rId4" Type="http://schemas.openxmlformats.org/officeDocument/2006/relationships/image" Target="../media/image338.png"/><Relationship Id="rId9" Type="http://schemas.openxmlformats.org/officeDocument/2006/relationships/image" Target="../media/image343.png"/><Relationship Id="rId14" Type="http://schemas.openxmlformats.org/officeDocument/2006/relationships/image" Target="../media/image348.jpeg"/><Relationship Id="rId22" Type="http://schemas.openxmlformats.org/officeDocument/2006/relationships/image" Target="../media/image356.png"/><Relationship Id="rId27" Type="http://schemas.openxmlformats.org/officeDocument/2006/relationships/image" Target="../media/image36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68.jpeg"/><Relationship Id="rId3" Type="http://schemas.openxmlformats.org/officeDocument/2006/relationships/image" Target="../media/image363.wmf"/><Relationship Id="rId7" Type="http://schemas.openxmlformats.org/officeDocument/2006/relationships/image" Target="../media/image36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66.png"/><Relationship Id="rId5" Type="http://schemas.openxmlformats.org/officeDocument/2006/relationships/image" Target="../media/image365.png"/><Relationship Id="rId4" Type="http://schemas.openxmlformats.org/officeDocument/2006/relationships/image" Target="../media/image364.png"/><Relationship Id="rId9" Type="http://schemas.openxmlformats.org/officeDocument/2006/relationships/image" Target="../media/image369.png"/></Relationships>
</file>

<file path=ppt/slides/_rels/slide24.xml.rels><?xml version="1.0" encoding="UTF-8" standalone="yes"?>
<Relationships xmlns="http://schemas.openxmlformats.org/package/2006/relationships"><Relationship Id="rId13" Type="http://schemas.openxmlformats.org/officeDocument/2006/relationships/image" Target="../media/image381.wmf"/><Relationship Id="rId18" Type="http://schemas.openxmlformats.org/officeDocument/2006/relationships/image" Target="../media/image386.png"/><Relationship Id="rId26" Type="http://schemas.openxmlformats.org/officeDocument/2006/relationships/image" Target="../media/image392.jpeg"/><Relationship Id="rId39" Type="http://schemas.openxmlformats.org/officeDocument/2006/relationships/image" Target="../media/image405.png"/><Relationship Id="rId3" Type="http://schemas.openxmlformats.org/officeDocument/2006/relationships/image" Target="../media/image371.jpeg"/><Relationship Id="rId21" Type="http://schemas.openxmlformats.org/officeDocument/2006/relationships/image" Target="../media/image389.jpeg"/><Relationship Id="rId34" Type="http://schemas.openxmlformats.org/officeDocument/2006/relationships/image" Target="../media/image400.jpeg"/><Relationship Id="rId42" Type="http://schemas.openxmlformats.org/officeDocument/2006/relationships/image" Target="../media/image408.png"/><Relationship Id="rId47" Type="http://schemas.openxmlformats.org/officeDocument/2006/relationships/image" Target="../media/image413.png"/><Relationship Id="rId7" Type="http://schemas.openxmlformats.org/officeDocument/2006/relationships/image" Target="../media/image375.png"/><Relationship Id="rId12" Type="http://schemas.openxmlformats.org/officeDocument/2006/relationships/image" Target="../media/image380.png"/><Relationship Id="rId17" Type="http://schemas.openxmlformats.org/officeDocument/2006/relationships/image" Target="../media/image385.jpeg"/><Relationship Id="rId25" Type="http://schemas.openxmlformats.org/officeDocument/2006/relationships/image" Target="../media/image35.png"/><Relationship Id="rId33" Type="http://schemas.openxmlformats.org/officeDocument/2006/relationships/image" Target="../media/image399.jpeg"/><Relationship Id="rId38" Type="http://schemas.openxmlformats.org/officeDocument/2006/relationships/image" Target="../media/image404.png"/><Relationship Id="rId46" Type="http://schemas.openxmlformats.org/officeDocument/2006/relationships/image" Target="../media/image412.jpeg"/><Relationship Id="rId2" Type="http://schemas.openxmlformats.org/officeDocument/2006/relationships/image" Target="../media/image370.png"/><Relationship Id="rId16" Type="http://schemas.openxmlformats.org/officeDocument/2006/relationships/image" Target="../media/image384.jpeg"/><Relationship Id="rId20" Type="http://schemas.openxmlformats.org/officeDocument/2006/relationships/image" Target="../media/image388.png"/><Relationship Id="rId29" Type="http://schemas.openxmlformats.org/officeDocument/2006/relationships/image" Target="../media/image395.png"/><Relationship Id="rId41" Type="http://schemas.openxmlformats.org/officeDocument/2006/relationships/image" Target="../media/image407.png"/><Relationship Id="rId1" Type="http://schemas.openxmlformats.org/officeDocument/2006/relationships/slideLayout" Target="../slideLayouts/slideLayout7.xml"/><Relationship Id="rId6" Type="http://schemas.openxmlformats.org/officeDocument/2006/relationships/image" Target="../media/image374.jpeg"/><Relationship Id="rId11" Type="http://schemas.openxmlformats.org/officeDocument/2006/relationships/image" Target="../media/image379.jpeg"/><Relationship Id="rId24" Type="http://schemas.openxmlformats.org/officeDocument/2006/relationships/image" Target="../media/image391.jpeg"/><Relationship Id="rId32" Type="http://schemas.openxmlformats.org/officeDocument/2006/relationships/image" Target="../media/image398.jpeg"/><Relationship Id="rId37" Type="http://schemas.openxmlformats.org/officeDocument/2006/relationships/image" Target="../media/image403.png"/><Relationship Id="rId40" Type="http://schemas.openxmlformats.org/officeDocument/2006/relationships/image" Target="../media/image406.png"/><Relationship Id="rId45" Type="http://schemas.openxmlformats.org/officeDocument/2006/relationships/image" Target="../media/image411.jpeg"/><Relationship Id="rId5" Type="http://schemas.openxmlformats.org/officeDocument/2006/relationships/image" Target="../media/image373.png"/><Relationship Id="rId15" Type="http://schemas.openxmlformats.org/officeDocument/2006/relationships/image" Target="../media/image383.png"/><Relationship Id="rId23" Type="http://schemas.openxmlformats.org/officeDocument/2006/relationships/image" Target="../media/image390.jpeg"/><Relationship Id="rId28" Type="http://schemas.openxmlformats.org/officeDocument/2006/relationships/image" Target="../media/image394.png"/><Relationship Id="rId36" Type="http://schemas.openxmlformats.org/officeDocument/2006/relationships/image" Target="../media/image402.png"/><Relationship Id="rId49" Type="http://schemas.openxmlformats.org/officeDocument/2006/relationships/image" Target="../media/image415.png"/><Relationship Id="rId10" Type="http://schemas.openxmlformats.org/officeDocument/2006/relationships/image" Target="../media/image378.jpeg"/><Relationship Id="rId19" Type="http://schemas.openxmlformats.org/officeDocument/2006/relationships/image" Target="../media/image387.jpeg"/><Relationship Id="rId31" Type="http://schemas.openxmlformats.org/officeDocument/2006/relationships/image" Target="../media/image397.png"/><Relationship Id="rId44" Type="http://schemas.openxmlformats.org/officeDocument/2006/relationships/image" Target="../media/image410.png"/><Relationship Id="rId4" Type="http://schemas.openxmlformats.org/officeDocument/2006/relationships/image" Target="../media/image372.jpeg"/><Relationship Id="rId9" Type="http://schemas.openxmlformats.org/officeDocument/2006/relationships/image" Target="../media/image377.jpeg"/><Relationship Id="rId14" Type="http://schemas.openxmlformats.org/officeDocument/2006/relationships/image" Target="../media/image382.png"/><Relationship Id="rId22" Type="http://schemas.openxmlformats.org/officeDocument/2006/relationships/image" Target="../media/image36.jpeg"/><Relationship Id="rId27" Type="http://schemas.openxmlformats.org/officeDocument/2006/relationships/image" Target="../media/image393.jpeg"/><Relationship Id="rId30" Type="http://schemas.openxmlformats.org/officeDocument/2006/relationships/image" Target="../media/image396.png"/><Relationship Id="rId35" Type="http://schemas.openxmlformats.org/officeDocument/2006/relationships/image" Target="../media/image401.png"/><Relationship Id="rId43" Type="http://schemas.openxmlformats.org/officeDocument/2006/relationships/image" Target="../media/image409.png"/><Relationship Id="rId48" Type="http://schemas.openxmlformats.org/officeDocument/2006/relationships/image" Target="../media/image414.jpeg"/><Relationship Id="rId8" Type="http://schemas.openxmlformats.org/officeDocument/2006/relationships/image" Target="../media/image376.jpeg"/></Relationships>
</file>

<file path=ppt/slides/_rels/slide25.xml.rels><?xml version="1.0" encoding="UTF-8" standalone="yes"?>
<Relationships xmlns="http://schemas.openxmlformats.org/package/2006/relationships"><Relationship Id="rId8" Type="http://schemas.openxmlformats.org/officeDocument/2006/relationships/image" Target="../media/image421.jpeg"/><Relationship Id="rId13" Type="http://schemas.openxmlformats.org/officeDocument/2006/relationships/image" Target="../media/image424.jpeg"/><Relationship Id="rId18" Type="http://schemas.openxmlformats.org/officeDocument/2006/relationships/image" Target="../media/image429.jpeg"/><Relationship Id="rId3" Type="http://schemas.openxmlformats.org/officeDocument/2006/relationships/image" Target="../media/image417.png"/><Relationship Id="rId21" Type="http://schemas.openxmlformats.org/officeDocument/2006/relationships/image" Target="../media/image432.png"/><Relationship Id="rId7" Type="http://schemas.openxmlformats.org/officeDocument/2006/relationships/image" Target="../media/image420.jpeg"/><Relationship Id="rId12" Type="http://schemas.openxmlformats.org/officeDocument/2006/relationships/image" Target="../media/image377.jpeg"/><Relationship Id="rId17" Type="http://schemas.openxmlformats.org/officeDocument/2006/relationships/image" Target="../media/image428.png"/><Relationship Id="rId2" Type="http://schemas.openxmlformats.org/officeDocument/2006/relationships/image" Target="../media/image416.png"/><Relationship Id="rId16" Type="http://schemas.openxmlformats.org/officeDocument/2006/relationships/image" Target="../media/image427.jpeg"/><Relationship Id="rId20" Type="http://schemas.openxmlformats.org/officeDocument/2006/relationships/image" Target="../media/image431.png"/><Relationship Id="rId1" Type="http://schemas.openxmlformats.org/officeDocument/2006/relationships/slideLayout" Target="../slideLayouts/slideLayout5.xml"/><Relationship Id="rId6" Type="http://schemas.openxmlformats.org/officeDocument/2006/relationships/image" Target="../media/image419.jpeg"/><Relationship Id="rId11" Type="http://schemas.openxmlformats.org/officeDocument/2006/relationships/image" Target="../media/image378.jpeg"/><Relationship Id="rId5" Type="http://schemas.openxmlformats.org/officeDocument/2006/relationships/image" Target="../media/image381.wmf"/><Relationship Id="rId15" Type="http://schemas.openxmlformats.org/officeDocument/2006/relationships/image" Target="../media/image426.jpeg"/><Relationship Id="rId10" Type="http://schemas.openxmlformats.org/officeDocument/2006/relationships/image" Target="../media/image423.wmf"/><Relationship Id="rId19" Type="http://schemas.openxmlformats.org/officeDocument/2006/relationships/image" Target="../media/image430.png"/><Relationship Id="rId4" Type="http://schemas.openxmlformats.org/officeDocument/2006/relationships/image" Target="../media/image418.png"/><Relationship Id="rId9" Type="http://schemas.openxmlformats.org/officeDocument/2006/relationships/image" Target="../media/image422.png"/><Relationship Id="rId14" Type="http://schemas.openxmlformats.org/officeDocument/2006/relationships/image" Target="../media/image425.jpeg"/></Relationships>
</file>

<file path=ppt/slides/_rels/slide26.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image" Target="../media/image435.jpeg"/><Relationship Id="rId1" Type="http://schemas.openxmlformats.org/officeDocument/2006/relationships/slideLayout" Target="../slideLayouts/slideLayout6.xml"/><Relationship Id="rId5" Type="http://schemas.openxmlformats.org/officeDocument/2006/relationships/image" Target="../media/image438.jpeg"/><Relationship Id="rId4" Type="http://schemas.openxmlformats.org/officeDocument/2006/relationships/image" Target="../media/image4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image" Target="../media/image439.png"/><Relationship Id="rId1" Type="http://schemas.openxmlformats.org/officeDocument/2006/relationships/slideLayout" Target="../slideLayouts/slideLayout7.xml"/><Relationship Id="rId6" Type="http://schemas.openxmlformats.org/officeDocument/2006/relationships/image" Target="../media/image443.png"/><Relationship Id="rId5" Type="http://schemas.openxmlformats.org/officeDocument/2006/relationships/image" Target="../media/image442.png"/><Relationship Id="rId4" Type="http://schemas.openxmlformats.org/officeDocument/2006/relationships/image" Target="../media/image441.jpeg"/></Relationships>
</file>

<file path=ppt/slides/_rels/slide29.xml.rels><?xml version="1.0" encoding="UTF-8" standalone="yes"?>
<Relationships xmlns="http://schemas.openxmlformats.org/package/2006/relationships"><Relationship Id="rId8" Type="http://schemas.openxmlformats.org/officeDocument/2006/relationships/image" Target="../media/image449.png"/><Relationship Id="rId3" Type="http://schemas.openxmlformats.org/officeDocument/2006/relationships/image" Target="../media/image444.png"/><Relationship Id="rId7" Type="http://schemas.openxmlformats.org/officeDocument/2006/relationships/image" Target="../media/image448.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47.jpeg"/><Relationship Id="rId5" Type="http://schemas.openxmlformats.org/officeDocument/2006/relationships/image" Target="../media/image446.png"/><Relationship Id="rId4" Type="http://schemas.openxmlformats.org/officeDocument/2006/relationships/image" Target="../media/image4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8" Type="http://schemas.openxmlformats.org/officeDocument/2006/relationships/image" Target="../media/image455.png"/><Relationship Id="rId3" Type="http://schemas.openxmlformats.org/officeDocument/2006/relationships/image" Target="../media/image450.png"/><Relationship Id="rId7" Type="http://schemas.openxmlformats.org/officeDocument/2006/relationships/image" Target="../media/image454.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453.png"/><Relationship Id="rId5" Type="http://schemas.openxmlformats.org/officeDocument/2006/relationships/image" Target="../media/image452.png"/><Relationship Id="rId10" Type="http://schemas.openxmlformats.org/officeDocument/2006/relationships/image" Target="../media/image457.png"/><Relationship Id="rId4" Type="http://schemas.openxmlformats.org/officeDocument/2006/relationships/image" Target="../media/image451.png"/><Relationship Id="rId9" Type="http://schemas.openxmlformats.org/officeDocument/2006/relationships/image" Target="../media/image4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www.pearsonvue.com/huawei"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3.jpeg"/><Relationship Id="rId3" Type="http://schemas.openxmlformats.org/officeDocument/2006/relationships/image" Target="../media/image20.png"/><Relationship Id="rId21" Type="http://schemas.openxmlformats.org/officeDocument/2006/relationships/image" Target="../media/image38.jpeg"/><Relationship Id="rId7" Type="http://schemas.openxmlformats.org/officeDocument/2006/relationships/image" Target="../media/image24.emf"/><Relationship Id="rId12" Type="http://schemas.openxmlformats.org/officeDocument/2006/relationships/image" Target="../media/image29.png"/><Relationship Id="rId17" Type="http://schemas.openxmlformats.org/officeDocument/2006/relationships/image" Target="../media/image34.jpeg"/><Relationship Id="rId25" Type="http://schemas.openxmlformats.org/officeDocument/2006/relationships/image" Target="../media/image42.png"/><Relationship Id="rId2" Type="http://schemas.openxmlformats.org/officeDocument/2006/relationships/notesSlide" Target="../notesSlides/notesSlide5.xml"/><Relationship Id="rId16" Type="http://schemas.openxmlformats.org/officeDocument/2006/relationships/image" Target="../media/image33.png"/><Relationship Id="rId20" Type="http://schemas.openxmlformats.org/officeDocument/2006/relationships/image" Target="../media/image37.jpeg"/><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jpe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jpeg"/><Relationship Id="rId10" Type="http://schemas.openxmlformats.org/officeDocument/2006/relationships/image" Target="../media/image27.png"/><Relationship Id="rId19" Type="http://schemas.openxmlformats.org/officeDocument/2006/relationships/image" Target="../media/image36.jpe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png"/><Relationship Id="rId26" Type="http://schemas.openxmlformats.org/officeDocument/2006/relationships/image" Target="../media/image67.jpeg"/><Relationship Id="rId39" Type="http://schemas.openxmlformats.org/officeDocument/2006/relationships/image" Target="../media/image80.png"/><Relationship Id="rId3" Type="http://schemas.openxmlformats.org/officeDocument/2006/relationships/image" Target="../media/image44.jpeg"/><Relationship Id="rId21" Type="http://schemas.openxmlformats.org/officeDocument/2006/relationships/image" Target="../media/image62.jpeg"/><Relationship Id="rId34" Type="http://schemas.openxmlformats.org/officeDocument/2006/relationships/image" Target="../media/image75.jpeg"/><Relationship Id="rId42" Type="http://schemas.openxmlformats.org/officeDocument/2006/relationships/image" Target="../media/image83.png"/><Relationship Id="rId47" Type="http://schemas.openxmlformats.org/officeDocument/2006/relationships/image" Target="../media/image88.png"/><Relationship Id="rId7" Type="http://schemas.openxmlformats.org/officeDocument/2006/relationships/image" Target="../media/image48.jpe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jpeg"/><Relationship Id="rId33" Type="http://schemas.openxmlformats.org/officeDocument/2006/relationships/image" Target="../media/image74.jpeg"/><Relationship Id="rId38" Type="http://schemas.openxmlformats.org/officeDocument/2006/relationships/image" Target="../media/image79.png"/><Relationship Id="rId46" Type="http://schemas.openxmlformats.org/officeDocument/2006/relationships/image" Target="../media/image87.png"/><Relationship Id="rId2" Type="http://schemas.openxmlformats.org/officeDocument/2006/relationships/notesSlide" Target="../notesSlides/notesSlide7.xml"/><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jpeg"/><Relationship Id="rId41" Type="http://schemas.openxmlformats.org/officeDocument/2006/relationships/image" Target="../media/image82.jpeg"/><Relationship Id="rId1" Type="http://schemas.openxmlformats.org/officeDocument/2006/relationships/slideLayout" Target="../slideLayouts/slideLayout23.xml"/><Relationship Id="rId6" Type="http://schemas.openxmlformats.org/officeDocument/2006/relationships/image" Target="../media/image47.jpeg"/><Relationship Id="rId11" Type="http://schemas.openxmlformats.org/officeDocument/2006/relationships/image" Target="../media/image52.png"/><Relationship Id="rId24" Type="http://schemas.openxmlformats.org/officeDocument/2006/relationships/image" Target="../media/image65.png"/><Relationship Id="rId32" Type="http://schemas.openxmlformats.org/officeDocument/2006/relationships/image" Target="../media/image73.jpeg"/><Relationship Id="rId37" Type="http://schemas.openxmlformats.org/officeDocument/2006/relationships/image" Target="../media/image78.jpeg"/><Relationship Id="rId40" Type="http://schemas.openxmlformats.org/officeDocument/2006/relationships/image" Target="../media/image81.png"/><Relationship Id="rId45" Type="http://schemas.openxmlformats.org/officeDocument/2006/relationships/image" Target="../media/image86.png"/><Relationship Id="rId5" Type="http://schemas.openxmlformats.org/officeDocument/2006/relationships/image" Target="../media/image46.jpeg"/><Relationship Id="rId15" Type="http://schemas.openxmlformats.org/officeDocument/2006/relationships/image" Target="../media/image56.jpeg"/><Relationship Id="rId23" Type="http://schemas.openxmlformats.org/officeDocument/2006/relationships/image" Target="../media/image64.jpeg"/><Relationship Id="rId28" Type="http://schemas.openxmlformats.org/officeDocument/2006/relationships/image" Target="../media/image69.jpeg"/><Relationship Id="rId36" Type="http://schemas.openxmlformats.org/officeDocument/2006/relationships/image" Target="../media/image77.jpeg"/><Relationship Id="rId10" Type="http://schemas.openxmlformats.org/officeDocument/2006/relationships/image" Target="../media/image51.png"/><Relationship Id="rId19" Type="http://schemas.openxmlformats.org/officeDocument/2006/relationships/image" Target="../media/image60.jpeg"/><Relationship Id="rId31" Type="http://schemas.openxmlformats.org/officeDocument/2006/relationships/image" Target="../media/image72.jpeg"/><Relationship Id="rId44" Type="http://schemas.openxmlformats.org/officeDocument/2006/relationships/image" Target="../media/image85.pn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 Id="rId22" Type="http://schemas.openxmlformats.org/officeDocument/2006/relationships/image" Target="../media/image63.jpeg"/><Relationship Id="rId27" Type="http://schemas.openxmlformats.org/officeDocument/2006/relationships/image" Target="../media/image68.jpeg"/><Relationship Id="rId30" Type="http://schemas.openxmlformats.org/officeDocument/2006/relationships/image" Target="../media/image71.jpeg"/><Relationship Id="rId35" Type="http://schemas.openxmlformats.org/officeDocument/2006/relationships/image" Target="../media/image76.jpeg"/><Relationship Id="rId43"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3354" y="1344613"/>
            <a:ext cx="7701847" cy="2012859"/>
          </a:xfrm>
          <a:prstGeom prst="rect">
            <a:avLst/>
          </a:prstGeom>
        </p:spPr>
        <p:txBody>
          <a:bodyPr wrap="square">
            <a:spAutoFit/>
          </a:bodyPr>
          <a:lstStyle/>
          <a:p>
            <a:pPr fontAlgn="t">
              <a:lnSpc>
                <a:spcPct val="120000"/>
              </a:lnSpc>
            </a:pPr>
            <a:r>
              <a:rPr lang="ru-RU" altLang="zh-CN" sz="2800" b="1" kern="0" dirty="0" smtClean="0">
                <a:solidFill>
                  <a:schemeClr val="bg1"/>
                </a:solidFill>
                <a:latin typeface="Arial" pitchFamily="34" charset="0"/>
                <a:ea typeface="微软雅黑" pitchFamily="34" charset="-122"/>
                <a:cs typeface="Arial" pitchFamily="34" charset="0"/>
              </a:rPr>
              <a:t>Успехи </a:t>
            </a:r>
            <a:r>
              <a:rPr lang="en-US" altLang="zh-CN" sz="2800" b="1" kern="0" dirty="0" smtClean="0">
                <a:solidFill>
                  <a:schemeClr val="bg1"/>
                </a:solidFill>
                <a:latin typeface="Arial" pitchFamily="34" charset="0"/>
                <a:ea typeface="微软雅黑" pitchFamily="34" charset="-122"/>
                <a:cs typeface="Arial" pitchFamily="34" charset="0"/>
              </a:rPr>
              <a:t>Huawei Enterprise</a:t>
            </a:r>
          </a:p>
          <a:p>
            <a:pPr fontAlgn="t">
              <a:lnSpc>
                <a:spcPct val="120000"/>
              </a:lnSpc>
            </a:pPr>
            <a:r>
              <a:rPr lang="ru-RU" altLang="zh-CN" sz="2800" b="1" kern="0" dirty="0" smtClean="0">
                <a:solidFill>
                  <a:schemeClr val="bg1"/>
                </a:solidFill>
                <a:latin typeface="Arial" pitchFamily="34" charset="0"/>
                <a:ea typeface="微软雅黑" pitchFamily="34" charset="-122"/>
                <a:cs typeface="Arial" pitchFamily="34" charset="0"/>
              </a:rPr>
              <a:t>Корпоративный обзор</a:t>
            </a:r>
          </a:p>
          <a:p>
            <a:pPr fontAlgn="t">
              <a:lnSpc>
                <a:spcPct val="120000"/>
              </a:lnSpc>
            </a:pPr>
            <a:endParaRPr lang="ru-RU" altLang="zh-CN" sz="2800" b="1" kern="0" dirty="0" smtClean="0">
              <a:solidFill>
                <a:schemeClr val="bg1"/>
              </a:solidFill>
              <a:latin typeface="Arial" pitchFamily="34" charset="0"/>
              <a:ea typeface="微软雅黑" pitchFamily="34" charset="-122"/>
              <a:cs typeface="Arial" pitchFamily="34" charset="0"/>
            </a:endParaRPr>
          </a:p>
          <a:p>
            <a:pPr fontAlgn="t">
              <a:lnSpc>
                <a:spcPct val="120000"/>
              </a:lnSpc>
            </a:pPr>
            <a:r>
              <a:rPr lang="en-US" altLang="zh-CN" sz="2000" b="1" kern="0" dirty="0" smtClean="0">
                <a:solidFill>
                  <a:schemeClr val="bg1"/>
                </a:solidFill>
                <a:latin typeface="Arial" pitchFamily="34" charset="0"/>
                <a:ea typeface="微软雅黑" pitchFamily="34" charset="-122"/>
                <a:cs typeface="Arial" pitchFamily="34" charset="0"/>
              </a:rPr>
              <a:t>15</a:t>
            </a:r>
            <a:r>
              <a:rPr lang="ru-RU" altLang="zh-CN" sz="2000" b="1" kern="0" dirty="0" smtClean="0">
                <a:solidFill>
                  <a:schemeClr val="bg1"/>
                </a:solidFill>
                <a:latin typeface="Arial" pitchFamily="34" charset="0"/>
                <a:ea typeface="微软雅黑" pitchFamily="34" charset="-122"/>
                <a:cs typeface="Arial" pitchFamily="34" charset="0"/>
              </a:rPr>
              <a:t>.</a:t>
            </a:r>
            <a:r>
              <a:rPr lang="en-US" altLang="zh-CN" sz="2000" b="1" kern="0" smtClean="0">
                <a:solidFill>
                  <a:schemeClr val="bg1"/>
                </a:solidFill>
                <a:latin typeface="Arial" pitchFamily="34" charset="0"/>
                <a:ea typeface="微软雅黑" pitchFamily="34" charset="-122"/>
                <a:cs typeface="Arial" pitchFamily="34" charset="0"/>
              </a:rPr>
              <a:t>1</a:t>
            </a:r>
            <a:r>
              <a:rPr lang="en-US" altLang="zh-CN" sz="2000" b="1" kern="0" dirty="0" smtClean="0">
                <a:solidFill>
                  <a:schemeClr val="bg1"/>
                </a:solidFill>
                <a:latin typeface="Arial" pitchFamily="34" charset="0"/>
                <a:ea typeface="微软雅黑" pitchFamily="34" charset="-122"/>
                <a:cs typeface="Arial" pitchFamily="34" charset="0"/>
              </a:rPr>
              <a:t>1</a:t>
            </a:r>
            <a:r>
              <a:rPr lang="ru-RU" altLang="zh-CN" sz="2000" b="1" kern="0" smtClean="0">
                <a:solidFill>
                  <a:schemeClr val="bg1"/>
                </a:solidFill>
                <a:latin typeface="Arial" pitchFamily="34" charset="0"/>
                <a:ea typeface="微软雅黑" pitchFamily="34" charset="-122"/>
                <a:cs typeface="Arial" pitchFamily="34" charset="0"/>
              </a:rPr>
              <a:t>.2013                </a:t>
            </a:r>
            <a:r>
              <a:rPr lang="ru-RU" altLang="zh-CN" sz="2000" b="1" kern="0" dirty="0" smtClean="0">
                <a:solidFill>
                  <a:schemeClr val="bg1"/>
                </a:solidFill>
                <a:latin typeface="Arial" pitchFamily="34" charset="0"/>
                <a:ea typeface="微软雅黑" pitchFamily="34" charset="-122"/>
                <a:cs typeface="Arial" pitchFamily="34" charset="0"/>
              </a:rPr>
              <a:t>Е.Лисицин, </a:t>
            </a:r>
            <a:r>
              <a:rPr lang="en-US" altLang="zh-CN" sz="2000" b="1" kern="0" dirty="0" smtClean="0">
                <a:solidFill>
                  <a:schemeClr val="bg1"/>
                </a:solidFill>
                <a:latin typeface="Arial" pitchFamily="34" charset="0"/>
                <a:ea typeface="微软雅黑" pitchFamily="34" charset="-122"/>
                <a:cs typeface="Arial" pitchFamily="34" charset="0"/>
              </a:rPr>
              <a:t>Channel Director</a:t>
            </a:r>
          </a:p>
        </p:txBody>
      </p:sp>
    </p:spTree>
  </p:cSld>
  <p:clrMapOvr>
    <a:masterClrMapping/>
  </p:clrMapOvr>
  <p:transition advClick="0" advTm="8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图片 231" descr="图片7.png"/>
          <p:cNvPicPr>
            <a:picLocks noChangeAspect="1"/>
          </p:cNvPicPr>
          <p:nvPr/>
        </p:nvPicPr>
        <p:blipFill>
          <a:blip r:embed="rId3" cstate="print"/>
          <a:stretch>
            <a:fillRect/>
          </a:stretch>
        </p:blipFill>
        <p:spPr>
          <a:xfrm>
            <a:off x="1017544" y="2419482"/>
            <a:ext cx="2999492" cy="1079086"/>
          </a:xfrm>
          <a:prstGeom prst="rect">
            <a:avLst/>
          </a:prstGeom>
        </p:spPr>
      </p:pic>
      <p:pic>
        <p:nvPicPr>
          <p:cNvPr id="230" name="图片 229" descr="图片6.png"/>
          <p:cNvPicPr>
            <a:picLocks noChangeAspect="1"/>
          </p:cNvPicPr>
          <p:nvPr/>
        </p:nvPicPr>
        <p:blipFill>
          <a:blip r:embed="rId4" cstate="print"/>
          <a:stretch>
            <a:fillRect/>
          </a:stretch>
        </p:blipFill>
        <p:spPr>
          <a:xfrm>
            <a:off x="989852" y="2442610"/>
            <a:ext cx="4840644" cy="1097375"/>
          </a:xfrm>
          <a:prstGeom prst="rect">
            <a:avLst/>
          </a:prstGeom>
        </p:spPr>
      </p:pic>
      <p:pic>
        <p:nvPicPr>
          <p:cNvPr id="220" name="图片 219" descr="图片5.png"/>
          <p:cNvPicPr>
            <a:picLocks noChangeAspect="1"/>
          </p:cNvPicPr>
          <p:nvPr/>
        </p:nvPicPr>
        <p:blipFill>
          <a:blip r:embed="rId5" cstate="print"/>
          <a:stretch>
            <a:fillRect/>
          </a:stretch>
        </p:blipFill>
        <p:spPr>
          <a:xfrm>
            <a:off x="1079124" y="2233208"/>
            <a:ext cx="5243014" cy="634039"/>
          </a:xfrm>
          <a:prstGeom prst="rect">
            <a:avLst/>
          </a:prstGeom>
        </p:spPr>
      </p:pic>
      <p:pic>
        <p:nvPicPr>
          <p:cNvPr id="42" name="Picture 276" descr="\\eventsql\dvd27\Clip_Installer\DVD_ART\Artwork_Imagery\Shapes and Graphics\Internet Cloud\cloud 2.png"/>
          <p:cNvPicPr>
            <a:picLocks noChangeAspect="1" noChangeArrowheads="1"/>
          </p:cNvPicPr>
          <p:nvPr/>
        </p:nvPicPr>
        <p:blipFill>
          <a:blip r:embed="rId6" cstate="print">
            <a:grayscl/>
          </a:blip>
          <a:srcRect/>
          <a:stretch>
            <a:fillRect/>
          </a:stretch>
        </p:blipFill>
        <p:spPr bwMode="auto">
          <a:xfrm>
            <a:off x="439392" y="1940163"/>
            <a:ext cx="1322656" cy="683899"/>
          </a:xfrm>
          <a:prstGeom prst="rect">
            <a:avLst/>
          </a:prstGeom>
          <a:noFill/>
          <a:ln w="9525">
            <a:noFill/>
            <a:miter lim="800000"/>
            <a:headEnd/>
            <a:tailEnd/>
          </a:ln>
        </p:spPr>
      </p:pic>
      <p:pic>
        <p:nvPicPr>
          <p:cNvPr id="217" name="图片 216" descr="图片1.png"/>
          <p:cNvPicPr>
            <a:picLocks noChangeAspect="1"/>
          </p:cNvPicPr>
          <p:nvPr/>
        </p:nvPicPr>
        <p:blipFill>
          <a:blip r:embed="rId7" cstate="print"/>
          <a:stretch>
            <a:fillRect/>
          </a:stretch>
        </p:blipFill>
        <p:spPr>
          <a:xfrm>
            <a:off x="967753" y="1344590"/>
            <a:ext cx="1743607" cy="1658256"/>
          </a:xfrm>
          <a:prstGeom prst="rect">
            <a:avLst/>
          </a:prstGeom>
        </p:spPr>
      </p:pic>
      <p:sp>
        <p:nvSpPr>
          <p:cNvPr id="6146" name="DtsShapeName" descr="EUR03B6251125B8@@92@3ED383ECBCD80;06A;;0=;=F11041632!!!BIHO@]f110416321@0C99@@110B325D7E703101电担览粹)釜士烹亨(!W0/6过衙/qqu!!!!!!!!!!!!!!!!!!!!!!!!!!!!!!!!!!!!!!!!!!!!!!!!!!!!!!!!!!!!!!!!!!!!!!!!!!!!!!!!!!!!!!!!!!!!!!!!!!!!!!!!!!!!!!!!!!!!!!!!!!!!!!!!!!!!!!!!!!!!!!!!!!!!!!!!!!!!!!!!!!!!!!!!!!!!!!!!!!!!!!!!!!!!!!!!!!!!!!!!!!!!!!!!!!!!!!!!!!!!!!!!!!!!!!!!!!!!!!!!!!!!!!!!!!!!!!!!!!!!!!!!!!!!!!!!!!!!!!!!!!!!!!!!!!!!!!!!!!!!!!!!!!!!!!!!!!!!!!!!!!!!!!!!!!!!!!!!!!!!!!!!!!!!!!!!!!!!!!!!!!!!!!!!!!!!!!!!!!!!!!!!!!!!!!!!!!!!!!!!!!!!!!!!!!!!!!!!!!!!!!!!!!!!!!!!!!!!!!!!!!!!!!!!!!!!!!!!!!!!!!!!!!!!!!!!!!!!!!!!!!!!!!!!!!!!!!!!!!!!!!!!!!!!!!!!!!!!!!!!!!!!!!!!!!!!!!!!!!!!!!!!!!!!!!!!!!!!!!!!!!!!!!!!!!!!!!!!!!!!!!!!!!!!!!!!!!!!!!!!!!!!!!!!!!!!!!!!!!!!!!!!!!!!!!!!!!!!!!!!!!!!!!!!!!!!!!!!!!!!!!!!!!!!!!!!!!!!!!!!!!!!!!!!!!!!!!!!!!!!!!!!!!!!!!!!!!!!!!!!!!!!!!!!!!!!!!!!!!!!!!!!!!!!!!!!!!!!!!!!!!!!!!!!!!!!!!!!!!!!!!!!!!!!!!!!!!!!!!!!!!!!!!!!!!!!!!!!!!!!!!!!!!!!!!!!!!!!!!!!!!!!!!!!!!!!!!!!!!!!!!!!!!!!!!!!!!!!!!!!!!!!!!!!!!!!!!!!!!!!!!!!!!!!!!!!!!!!!!!!!!!!!!!!!!!!!!!!!!!!!!!!!!!!!!!!!!!!!!!!!!!!!!!!!!!!!!!!!!!!!!!!!!!!!!!!!!!!!!!!!!!!!!!!!!!!!!!!!!!!!!!!!!!!!!!!!!!!!!!!!!!!!!!!!!!!!!!!!!!!!!!!!!!!!!!!!!!!!!!!!!!!!!!!!!!!!!!!!!!!!!!!!!!!!!!!!!!!!!!!!!!!!!!!!!!!!!!!!!!!!!!!!!!!!!!!!!!!!!!!!!!!!!!!!!!!!!!!!!!!!!!!!!!!!!!!!!!!!!!!!!!!!!!!!!!!!!!!!!!!!!!!!!!!!!!!!!!!!!!!!!!!!!!!!!!!!!!!!!!!!!!!!!!!!!!!!!!!!!!!!!!!!!!!!!!!!!!!!!!!!!!!!!!!!!!!!!!!!!!!!!!!!!!!!!!!!!!!!!!!!!!!!!!!!!!!!!!!!!!!!!!!!!!!!!!!!!!!!!!!!!!!!!!!!!!!!!!!!!!!!!!!!!!!!!!!!!!!!!!!!!!!!!!!!!!!!!!!!!!!!!!!!!!!!!!!!!!!!!!!!!!!!!!!!!!!!!!!!!!!!!!!!!!!!!!!!!!!!!!!!!!!!!!!!!!!!!!!!!!!!!!!!!!!!!!!!!!!!!!!!!!!!!!!!!!!!!!!!!!!!!!!!!!!!!!!!!!!!!!!!!!!!!!!!!!!!!!!!!!!!!!!!!!!!!!!!!!!!!!!!!!!!!!!!!!!!!!!!!!!!!!!!!!!!!!!!!!!!!!!!!!!!!!!!!!!!!!!!!!!!!!!!!!!!!!!!!!!!!!!!!!!!!!!!!!!!!!!!!!!!!!!!!!!!!!!!!!!!!!!!!!!!!!!!!!!!!!!!!!!!!!!!!!!!!!!!!!!!!!!!!!!!!!!!!!!!!!!!!!!!!!!!!!!!!!!!!!!!!!!!!!!!!!!!!!!!!!!!!!!!!!!!!!!!!!!!!!!!!!!!!!!!!!!!!!!!!!!!!!!!!!!!!!!!!!!!!!!!!!!!!!!!!!!!!!!!!!!!!!!!!!!!!!!!!!!!!!!!!!!!!!!!!!!!!!!!!!!!!!!!!!!!!!!!!!!!!!!!!!!!!!!!!!!!!!!!!!!!!!!!!!!!!!!!!!!!!!!!!!!!!!!!!!!!!!!!!!!!!!!!!!!!!!!!!!!!!!!!!!!!!!!!!!!!!!!!!!!!!!!!!!!!!!!!!!!!!!!!!!!!!!!!!!!!!!!!!!!!!!!!!!!!!!!!!!!!!!!!!!!!!!!!!!!!!!!!!!!!!!!!!!!!!!!!!!!!!!!!!!!!!!!!!!!!!!!!!!!!!!!!!!!!!!!!!!!!!!!!!!!!!!!!!!!!!!!!!!!!!!!!!!!!!!!!!!!!!!!!!!!!!!!!!!!!!!!!!!!!!!!!!!!!!!!!!!!!!!!!!!!!!!!!!!!!!!!!!!!!!!!!!!!!!!!1!1" hidden="1"/>
          <p:cNvSpPr>
            <a:spLocks noChangeArrowheads="1"/>
          </p:cNvSpPr>
          <p:nvPr/>
        </p:nvSpPr>
        <p:spPr bwMode="auto">
          <a:xfrm>
            <a:off x="0" y="1"/>
            <a:ext cx="1588" cy="119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3 w 21600"/>
              <a:gd name="T13" fmla="*/ 2272 h 21600"/>
              <a:gd name="T14" fmla="*/ 16554 w 21600"/>
              <a:gd name="T15" fmla="*/ 13684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accent1"/>
          </a:solidFill>
          <a:ln w="9525">
            <a:solidFill>
              <a:schemeClr val="tx1"/>
            </a:solidFill>
            <a:miter lim="800000"/>
            <a:headEnd/>
            <a:tailEnd/>
          </a:ln>
        </p:spPr>
        <p:txBody>
          <a:bodyPr wrap="none" lIns="68552" tIns="34276" rIns="68552" bIns="34276" anchor="ctr"/>
          <a:lstStyle/>
          <a:p>
            <a:endParaRPr lang="zh-CN" altLang="en-US">
              <a:solidFill>
                <a:srgbClr val="000000"/>
              </a:solidFill>
            </a:endParaRPr>
          </a:p>
        </p:txBody>
      </p:sp>
      <p:sp>
        <p:nvSpPr>
          <p:cNvPr id="103" name="Title 2"/>
          <p:cNvSpPr txBox="1">
            <a:spLocks/>
          </p:cNvSpPr>
          <p:nvPr/>
        </p:nvSpPr>
        <p:spPr>
          <a:xfrm>
            <a:off x="305312" y="317711"/>
            <a:ext cx="8609730" cy="471277"/>
          </a:xfrm>
          <a:prstGeom prst="rect">
            <a:avLst/>
          </a:prstGeom>
        </p:spPr>
        <p:txBody>
          <a:bodyPr/>
          <a:lstStyle/>
          <a:p>
            <a:pPr lvl="0" eaLnBrk="0" hangingPunct="0">
              <a:defRPr/>
            </a:pPr>
            <a:r>
              <a:rPr lang="ru-RU" altLang="zh-CN" sz="2000" b="1" kern="0" dirty="0" smtClean="0">
                <a:solidFill>
                  <a:srgbClr val="C00000"/>
                </a:solidFill>
                <a:latin typeface="Arial" pitchFamily="34" charset="0"/>
                <a:ea typeface="微软雅黑" pitchFamily="34" charset="-122"/>
                <a:cs typeface="Arial" pitchFamily="34" charset="0"/>
              </a:rPr>
              <a:t>Архитектура «Облако-Труба-Устройство»</a:t>
            </a:r>
            <a:r>
              <a:rPr lang="en-US" altLang="zh-CN" sz="2000" b="1" kern="0" dirty="0" smtClean="0">
                <a:solidFill>
                  <a:srgbClr val="C00000"/>
                </a:solidFill>
                <a:latin typeface="Arial" pitchFamily="34" charset="0"/>
                <a:ea typeface="微软雅黑" pitchFamily="34" charset="-122"/>
                <a:cs typeface="Arial" pitchFamily="34" charset="0"/>
              </a:rPr>
              <a:t> </a:t>
            </a:r>
            <a:r>
              <a:rPr lang="ru-RU" altLang="zh-CN" sz="2000" b="1" kern="0" dirty="0" smtClean="0">
                <a:solidFill>
                  <a:srgbClr val="C00000"/>
                </a:solidFill>
                <a:latin typeface="Arial" pitchFamily="34" charset="0"/>
                <a:ea typeface="微软雅黑" pitchFamily="34" charset="-122"/>
                <a:cs typeface="Arial" pitchFamily="34" charset="0"/>
              </a:rPr>
              <a:t>- поле, на котором </a:t>
            </a:r>
            <a:r>
              <a:rPr lang="en-US" altLang="zh-CN" sz="2000" b="1" kern="0" dirty="0" smtClean="0">
                <a:solidFill>
                  <a:srgbClr val="C00000"/>
                </a:solidFill>
                <a:latin typeface="Arial" pitchFamily="34" charset="0"/>
                <a:ea typeface="微软雅黑" pitchFamily="34" charset="-122"/>
                <a:cs typeface="Arial" pitchFamily="34" charset="0"/>
              </a:rPr>
              <a:t>Huawei </a:t>
            </a:r>
            <a:r>
              <a:rPr lang="ru-RU" altLang="zh-CN" sz="2000" b="1" kern="0" dirty="0" smtClean="0">
                <a:solidFill>
                  <a:srgbClr val="C00000"/>
                </a:solidFill>
                <a:latin typeface="Arial" pitchFamily="34" charset="0"/>
                <a:ea typeface="微软雅黑" pitchFamily="34" charset="-122"/>
                <a:cs typeface="Arial" pitchFamily="34" charset="0"/>
              </a:rPr>
              <a:t>умеет играть</a:t>
            </a:r>
            <a:endParaRPr lang="zh-CN" altLang="en-US" sz="2000" b="1" kern="0" dirty="0" smtClean="0">
              <a:solidFill>
                <a:srgbClr val="C00000"/>
              </a:solidFill>
              <a:latin typeface="Arial" pitchFamily="34" charset="0"/>
              <a:ea typeface="微软雅黑" pitchFamily="34" charset="-122"/>
              <a:cs typeface="Arial" pitchFamily="34" charset="0"/>
            </a:endParaRPr>
          </a:p>
        </p:txBody>
      </p:sp>
      <p:pic>
        <p:nvPicPr>
          <p:cNvPr id="41" name="Picture 276" descr="\\eventsql\dvd27\Clip_Installer\DVD_ART\Artwork_Imagery\Shapes and Graphics\Internet Cloud\cloud 2.png"/>
          <p:cNvPicPr>
            <a:picLocks noChangeAspect="1" noChangeArrowheads="1"/>
          </p:cNvPicPr>
          <p:nvPr/>
        </p:nvPicPr>
        <p:blipFill>
          <a:blip r:embed="rId6" cstate="print">
            <a:grayscl/>
          </a:blip>
          <a:srcRect/>
          <a:stretch>
            <a:fillRect/>
          </a:stretch>
        </p:blipFill>
        <p:spPr bwMode="auto">
          <a:xfrm>
            <a:off x="2230026" y="1525495"/>
            <a:ext cx="1322655" cy="684510"/>
          </a:xfrm>
          <a:prstGeom prst="rect">
            <a:avLst/>
          </a:prstGeom>
          <a:noFill/>
          <a:ln w="9525">
            <a:noFill/>
            <a:miter lim="800000"/>
            <a:headEnd/>
            <a:tailEnd/>
          </a:ln>
        </p:spPr>
      </p:pic>
      <p:sp>
        <p:nvSpPr>
          <p:cNvPr id="43" name="Ellipse 376"/>
          <p:cNvSpPr/>
          <p:nvPr/>
        </p:nvSpPr>
        <p:spPr bwMode="auto">
          <a:xfrm>
            <a:off x="850456" y="2759142"/>
            <a:ext cx="1640715" cy="468135"/>
          </a:xfrm>
          <a:prstGeom prst="ellipse">
            <a:avLst/>
          </a:prstGeom>
          <a:gradFill flip="none" rotWithShape="1">
            <a:gsLst>
              <a:gs pos="24000">
                <a:sysClr val="windowText" lastClr="000000">
                  <a:alpha val="56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a:solidFill>
                <a:srgbClr val="FFFFFF"/>
              </a:solidFill>
              <a:latin typeface="Calibri" pitchFamily="-108" charset="0"/>
            </a:endParaRPr>
          </a:p>
        </p:txBody>
      </p:sp>
      <p:sp>
        <p:nvSpPr>
          <p:cNvPr id="44" name="Ellipse 376"/>
          <p:cNvSpPr/>
          <p:nvPr/>
        </p:nvSpPr>
        <p:spPr bwMode="auto">
          <a:xfrm>
            <a:off x="1598952" y="2798292"/>
            <a:ext cx="887167" cy="330329"/>
          </a:xfrm>
          <a:prstGeom prst="ellipse">
            <a:avLst/>
          </a:prstGeom>
          <a:gradFill flip="none" rotWithShape="1">
            <a:gsLst>
              <a:gs pos="24000">
                <a:sysClr val="windowText" lastClr="000000">
                  <a:alpha val="56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a:solidFill>
                <a:srgbClr val="FFFFFF"/>
              </a:solidFill>
              <a:latin typeface="Calibri" pitchFamily="-108" charset="0"/>
            </a:endParaRPr>
          </a:p>
        </p:txBody>
      </p:sp>
      <p:sp>
        <p:nvSpPr>
          <p:cNvPr id="50" name="Oval 75"/>
          <p:cNvSpPr>
            <a:spLocks noChangeArrowheads="1"/>
          </p:cNvSpPr>
          <p:nvPr/>
        </p:nvSpPr>
        <p:spPr bwMode="auto">
          <a:xfrm flipH="1">
            <a:off x="1714128" y="2610667"/>
            <a:ext cx="60609" cy="63619"/>
          </a:xfrm>
          <a:prstGeom prst="ellipse">
            <a:avLst/>
          </a:prstGeom>
          <a:gradFill rotWithShape="1">
            <a:gsLst>
              <a:gs pos="0">
                <a:schemeClr val="tx2">
                  <a:lumMod val="50000"/>
                  <a:alpha val="50000"/>
                </a:schemeClr>
              </a:gs>
              <a:gs pos="100000">
                <a:schemeClr val="tx2">
                  <a:alpha val="50000"/>
                </a:schemeClr>
              </a:gs>
            </a:gsLst>
            <a:path path="shape">
              <a:fillToRect l="50000" t="50000" r="50000" b="50000"/>
            </a:path>
          </a:gradFill>
          <a:ln w="19050">
            <a:solidFill>
              <a:schemeClr val="tx2"/>
            </a:solidFill>
            <a:round/>
            <a:headEnd/>
            <a:tailEnd/>
          </a:ln>
        </p:spPr>
        <p:txBody>
          <a:bodyPr lIns="82124" tIns="41061" rIns="82124" bIns="41061"/>
          <a:lstStyle/>
          <a:p>
            <a:pPr eaLnBrk="0" hangingPunct="0">
              <a:lnSpc>
                <a:spcPct val="90000"/>
              </a:lnSpc>
              <a:defRPr/>
            </a:pPr>
            <a:endParaRPr lang="de-DE"/>
          </a:p>
        </p:txBody>
      </p:sp>
      <p:sp>
        <p:nvSpPr>
          <p:cNvPr id="51" name="Oval 75"/>
          <p:cNvSpPr>
            <a:spLocks noChangeArrowheads="1"/>
          </p:cNvSpPr>
          <p:nvPr/>
        </p:nvSpPr>
        <p:spPr bwMode="auto">
          <a:xfrm flipH="1">
            <a:off x="1042383" y="2708542"/>
            <a:ext cx="50507" cy="39150"/>
          </a:xfrm>
          <a:prstGeom prst="ellipse">
            <a:avLst/>
          </a:prstGeom>
          <a:gradFill rotWithShape="1">
            <a:gsLst>
              <a:gs pos="0">
                <a:srgbClr val="003399">
                  <a:alpha val="12000"/>
                </a:srgbClr>
              </a:gs>
              <a:gs pos="100000">
                <a:srgbClr val="00B0F0"/>
              </a:gs>
            </a:gsLst>
            <a:path path="shape">
              <a:fillToRect l="50000" t="50000" r="50000" b="50000"/>
            </a:path>
          </a:gradFill>
          <a:ln w="19050">
            <a:solidFill>
              <a:srgbClr val="002060">
                <a:alpha val="27843"/>
              </a:srgbClr>
            </a:solidFill>
            <a:round/>
            <a:headEnd/>
            <a:tailEnd/>
          </a:ln>
        </p:spPr>
        <p:txBody>
          <a:bodyPr lIns="82124" tIns="41061" rIns="82124" bIns="41061"/>
          <a:lstStyle/>
          <a:p>
            <a:pPr eaLnBrk="0" hangingPunct="0">
              <a:lnSpc>
                <a:spcPct val="90000"/>
              </a:lnSpc>
            </a:pPr>
            <a:endParaRPr lang="de-DE" altLang="zh-CN"/>
          </a:p>
        </p:txBody>
      </p:sp>
      <p:sp>
        <p:nvSpPr>
          <p:cNvPr id="52" name="Oval 75"/>
          <p:cNvSpPr>
            <a:spLocks noChangeArrowheads="1"/>
          </p:cNvSpPr>
          <p:nvPr/>
        </p:nvSpPr>
        <p:spPr bwMode="auto">
          <a:xfrm flipH="1">
            <a:off x="2395973" y="2351300"/>
            <a:ext cx="65659" cy="63619"/>
          </a:xfrm>
          <a:prstGeom prst="ellipse">
            <a:avLst/>
          </a:prstGeom>
          <a:gradFill rotWithShape="1">
            <a:gsLst>
              <a:gs pos="0">
                <a:schemeClr val="accent1">
                  <a:lumMod val="60000"/>
                  <a:lumOff val="40000"/>
                </a:schemeClr>
              </a:gs>
              <a:gs pos="100000">
                <a:schemeClr val="accent1">
                  <a:lumMod val="20000"/>
                  <a:lumOff val="80000"/>
                </a:schemeClr>
              </a:gs>
            </a:gsLst>
            <a:path path="shape">
              <a:fillToRect l="50000" t="50000" r="50000" b="50000"/>
            </a:path>
          </a:gradFill>
          <a:ln w="22225">
            <a:solidFill>
              <a:schemeClr val="accent5">
                <a:lumMod val="75000"/>
              </a:schemeClr>
            </a:solidFill>
            <a:round/>
            <a:headEnd/>
            <a:tailEnd/>
          </a:ln>
        </p:spPr>
        <p:txBody>
          <a:bodyPr lIns="82124" tIns="41061" rIns="82124" bIns="41061"/>
          <a:lstStyle/>
          <a:p>
            <a:pPr eaLnBrk="0" hangingPunct="0">
              <a:lnSpc>
                <a:spcPct val="90000"/>
              </a:lnSpc>
              <a:defRPr/>
            </a:pPr>
            <a:endParaRPr lang="de-DE"/>
          </a:p>
        </p:txBody>
      </p:sp>
      <p:sp>
        <p:nvSpPr>
          <p:cNvPr id="53" name="任意多边形 52"/>
          <p:cNvSpPr/>
          <p:nvPr/>
        </p:nvSpPr>
        <p:spPr bwMode="auto">
          <a:xfrm>
            <a:off x="2170938" y="1994057"/>
            <a:ext cx="121496" cy="81752"/>
          </a:xfrm>
          <a:custGeom>
            <a:avLst/>
            <a:gdLst>
              <a:gd name="connsiteX0" fmla="*/ 155880 w 155880"/>
              <a:gd name="connsiteY0" fmla="*/ 0 h 1257300"/>
              <a:gd name="connsiteX1" fmla="*/ 28880 w 155880"/>
              <a:gd name="connsiteY1" fmla="*/ 863600 h 1257300"/>
              <a:gd name="connsiteX2" fmla="*/ 16180 w 155880"/>
              <a:gd name="connsiteY2" fmla="*/ 1041400 h 1257300"/>
              <a:gd name="connsiteX3" fmla="*/ 3480 w 155880"/>
              <a:gd name="connsiteY3" fmla="*/ 1079500 h 1257300"/>
              <a:gd name="connsiteX4" fmla="*/ 3480 w 155880"/>
              <a:gd name="connsiteY4" fmla="*/ 1257300 h 1257300"/>
              <a:gd name="connsiteX0" fmla="*/ 152400 w 152400"/>
              <a:gd name="connsiteY0" fmla="*/ 0 h 1257300"/>
              <a:gd name="connsiteX1" fmla="*/ 25400 w 152400"/>
              <a:gd name="connsiteY1" fmla="*/ 863600 h 1257300"/>
              <a:gd name="connsiteX2" fmla="*/ 12700 w 152400"/>
              <a:gd name="connsiteY2" fmla="*/ 1041400 h 1257300"/>
              <a:gd name="connsiteX3" fmla="*/ 0 w 152400"/>
              <a:gd name="connsiteY3" fmla="*/ 1257300 h 1257300"/>
              <a:gd name="connsiteX0" fmla="*/ 152400 w 152400"/>
              <a:gd name="connsiteY0" fmla="*/ 0 h 1257300"/>
              <a:gd name="connsiteX1" fmla="*/ 25400 w 152400"/>
              <a:gd name="connsiteY1" fmla="*/ 863600 h 1257300"/>
              <a:gd name="connsiteX2" fmla="*/ 0 w 152400"/>
              <a:gd name="connsiteY2" fmla="*/ 1257300 h 1257300"/>
              <a:gd name="connsiteX0" fmla="*/ 152400 w 521285"/>
              <a:gd name="connsiteY0" fmla="*/ 0 h 1352550"/>
              <a:gd name="connsiteX1" fmla="*/ 482600 w 521285"/>
              <a:gd name="connsiteY1" fmla="*/ 1143000 h 1352550"/>
              <a:gd name="connsiteX2" fmla="*/ 0 w 521285"/>
              <a:gd name="connsiteY2" fmla="*/ 1257300 h 1352550"/>
              <a:gd name="connsiteX0" fmla="*/ 3213100 w 3581985"/>
              <a:gd name="connsiteY0" fmla="*/ 0 h 1473200"/>
              <a:gd name="connsiteX1" fmla="*/ 3543300 w 3581985"/>
              <a:gd name="connsiteY1" fmla="*/ 1143000 h 1473200"/>
              <a:gd name="connsiteX2" fmla="*/ 0 w 3581985"/>
              <a:gd name="connsiteY2" fmla="*/ 1473200 h 1473200"/>
              <a:gd name="connsiteX0" fmla="*/ 3213100 w 3213100"/>
              <a:gd name="connsiteY0" fmla="*/ 0 h 1473200"/>
              <a:gd name="connsiteX1" fmla="*/ 2794000 w 3213100"/>
              <a:gd name="connsiteY1" fmla="*/ 901700 h 1473200"/>
              <a:gd name="connsiteX2" fmla="*/ 0 w 3213100"/>
              <a:gd name="connsiteY2" fmla="*/ 1473200 h 1473200"/>
              <a:gd name="connsiteX0" fmla="*/ 3213100 w 3213100"/>
              <a:gd name="connsiteY0" fmla="*/ 0 h 1473200"/>
              <a:gd name="connsiteX1" fmla="*/ 2794000 w 3213100"/>
              <a:gd name="connsiteY1" fmla="*/ 901700 h 1473200"/>
              <a:gd name="connsiteX2" fmla="*/ 0 w 3213100"/>
              <a:gd name="connsiteY2" fmla="*/ 1473200 h 1473200"/>
              <a:gd name="connsiteX0" fmla="*/ 3213100 w 3213100"/>
              <a:gd name="connsiteY0" fmla="*/ 0 h 1473200"/>
              <a:gd name="connsiteX1" fmla="*/ 2794000 w 3213100"/>
              <a:gd name="connsiteY1" fmla="*/ 901700 h 1473200"/>
              <a:gd name="connsiteX2" fmla="*/ 0 w 3213100"/>
              <a:gd name="connsiteY2" fmla="*/ 1473200 h 1473200"/>
              <a:gd name="connsiteX0" fmla="*/ 3213100 w 3213100"/>
              <a:gd name="connsiteY0" fmla="*/ 0 h 1473200"/>
              <a:gd name="connsiteX1" fmla="*/ 2794000 w 3213100"/>
              <a:gd name="connsiteY1" fmla="*/ 901700 h 1473200"/>
              <a:gd name="connsiteX2" fmla="*/ 0 w 3213100"/>
              <a:gd name="connsiteY2" fmla="*/ 1473200 h 1473200"/>
              <a:gd name="connsiteX0" fmla="*/ 3213100 w 3213100"/>
              <a:gd name="connsiteY0" fmla="*/ 0 h 1473200"/>
              <a:gd name="connsiteX1" fmla="*/ 2222500 w 3213100"/>
              <a:gd name="connsiteY1" fmla="*/ 1041400 h 1473200"/>
              <a:gd name="connsiteX2" fmla="*/ 0 w 3213100"/>
              <a:gd name="connsiteY2" fmla="*/ 1473200 h 1473200"/>
              <a:gd name="connsiteX0" fmla="*/ 3213100 w 3315285"/>
              <a:gd name="connsiteY0" fmla="*/ 0 h 1473200"/>
              <a:gd name="connsiteX1" fmla="*/ 2222500 w 3315285"/>
              <a:gd name="connsiteY1" fmla="*/ 1041400 h 1473200"/>
              <a:gd name="connsiteX2" fmla="*/ 0 w 3315285"/>
              <a:gd name="connsiteY2" fmla="*/ 1473200 h 1473200"/>
              <a:gd name="connsiteX0" fmla="*/ 3213100 w 3315285"/>
              <a:gd name="connsiteY0" fmla="*/ 0 h 1473200"/>
              <a:gd name="connsiteX1" fmla="*/ 2222500 w 3315285"/>
              <a:gd name="connsiteY1" fmla="*/ 1041400 h 1473200"/>
              <a:gd name="connsiteX2" fmla="*/ 0 w 3315285"/>
              <a:gd name="connsiteY2" fmla="*/ 1473200 h 1473200"/>
              <a:gd name="connsiteX0" fmla="*/ 4394200 w 4394200"/>
              <a:gd name="connsiteY0" fmla="*/ 2066380 h 2366947"/>
              <a:gd name="connsiteX1" fmla="*/ 2222500 w 4394200"/>
              <a:gd name="connsiteY1" fmla="*/ 440780 h 2366947"/>
              <a:gd name="connsiteX2" fmla="*/ 0 w 4394200"/>
              <a:gd name="connsiteY2" fmla="*/ 872580 h 2366947"/>
              <a:gd name="connsiteX0" fmla="*/ 4394200 w 4394200"/>
              <a:gd name="connsiteY0" fmla="*/ 1571080 h 1871647"/>
              <a:gd name="connsiteX1" fmla="*/ 2184400 w 4394200"/>
              <a:gd name="connsiteY1" fmla="*/ 440780 h 1871647"/>
              <a:gd name="connsiteX2" fmla="*/ 0 w 4394200"/>
              <a:gd name="connsiteY2" fmla="*/ 377280 h 1871647"/>
              <a:gd name="connsiteX0" fmla="*/ 4394200 w 4394200"/>
              <a:gd name="connsiteY0" fmla="*/ 1736180 h 2036747"/>
              <a:gd name="connsiteX1" fmla="*/ 2184400 w 4394200"/>
              <a:gd name="connsiteY1" fmla="*/ 440780 h 2036747"/>
              <a:gd name="connsiteX2" fmla="*/ 0 w 4394200"/>
              <a:gd name="connsiteY2" fmla="*/ 542380 h 2036747"/>
              <a:gd name="connsiteX0" fmla="*/ 1625600 w 3277185"/>
              <a:gd name="connsiteY0" fmla="*/ 0 h 1060450"/>
              <a:gd name="connsiteX1" fmla="*/ 2184400 w 3277185"/>
              <a:gd name="connsiteY1" fmla="*/ 635000 h 1060450"/>
              <a:gd name="connsiteX2" fmla="*/ 0 w 3277185"/>
              <a:gd name="connsiteY2" fmla="*/ 736600 h 1060450"/>
              <a:gd name="connsiteX0" fmla="*/ 1625600 w 3277185"/>
              <a:gd name="connsiteY0" fmla="*/ 0 h 1060450"/>
              <a:gd name="connsiteX1" fmla="*/ 2184400 w 3277185"/>
              <a:gd name="connsiteY1" fmla="*/ 635000 h 1060450"/>
              <a:gd name="connsiteX2" fmla="*/ 0 w 3277185"/>
              <a:gd name="connsiteY2" fmla="*/ 736600 h 1060450"/>
              <a:gd name="connsiteX0" fmla="*/ 1625600 w 2794585"/>
              <a:gd name="connsiteY0" fmla="*/ 47080 h 866230"/>
              <a:gd name="connsiteX1" fmla="*/ 1701800 w 2794585"/>
              <a:gd name="connsiteY1" fmla="*/ 440780 h 866230"/>
              <a:gd name="connsiteX2" fmla="*/ 0 w 2794585"/>
              <a:gd name="connsiteY2" fmla="*/ 783680 h 866230"/>
              <a:gd name="connsiteX0" fmla="*/ 1562100 w 2794585"/>
              <a:gd name="connsiteY0" fmla="*/ 135980 h 866230"/>
              <a:gd name="connsiteX1" fmla="*/ 1701800 w 2794585"/>
              <a:gd name="connsiteY1" fmla="*/ 440780 h 866230"/>
              <a:gd name="connsiteX2" fmla="*/ 0 w 2794585"/>
              <a:gd name="connsiteY2" fmla="*/ 783680 h 866230"/>
              <a:gd name="connsiteX0" fmla="*/ 1562100 w 2832685"/>
              <a:gd name="connsiteY0" fmla="*/ 237580 h 885280"/>
              <a:gd name="connsiteX1" fmla="*/ 1739900 w 2832685"/>
              <a:gd name="connsiteY1" fmla="*/ 440780 h 885280"/>
              <a:gd name="connsiteX2" fmla="*/ 0 w 2832685"/>
              <a:gd name="connsiteY2" fmla="*/ 885280 h 885280"/>
              <a:gd name="connsiteX0" fmla="*/ 1562100 w 2002367"/>
              <a:gd name="connsiteY0" fmla="*/ 97367 h 745067"/>
              <a:gd name="connsiteX1" fmla="*/ 1574800 w 2002367"/>
              <a:gd name="connsiteY1" fmla="*/ 33867 h 745067"/>
              <a:gd name="connsiteX2" fmla="*/ 1739900 w 2002367"/>
              <a:gd name="connsiteY2" fmla="*/ 300567 h 745067"/>
              <a:gd name="connsiteX3" fmla="*/ 0 w 2002367"/>
              <a:gd name="connsiteY3" fmla="*/ 745067 h 745067"/>
              <a:gd name="connsiteX0" fmla="*/ 1562100 w 2065867"/>
              <a:gd name="connsiteY0" fmla="*/ 86783 h 734483"/>
              <a:gd name="connsiteX1" fmla="*/ 1574800 w 2065867"/>
              <a:gd name="connsiteY1" fmla="*/ 23283 h 734483"/>
              <a:gd name="connsiteX2" fmla="*/ 1803400 w 2065867"/>
              <a:gd name="connsiteY2" fmla="*/ 226483 h 734483"/>
              <a:gd name="connsiteX3" fmla="*/ 0 w 2065867"/>
              <a:gd name="connsiteY3" fmla="*/ 734483 h 734483"/>
              <a:gd name="connsiteX0" fmla="*/ 1562100 w 2063750"/>
              <a:gd name="connsiteY0" fmla="*/ 0 h 647700"/>
              <a:gd name="connsiteX1" fmla="*/ 1803400 w 2063750"/>
              <a:gd name="connsiteY1" fmla="*/ 139700 h 647700"/>
              <a:gd name="connsiteX2" fmla="*/ 0 w 2063750"/>
              <a:gd name="connsiteY2" fmla="*/ 647700 h 647700"/>
              <a:gd name="connsiteX0" fmla="*/ 0 w 501650"/>
              <a:gd name="connsiteY0" fmla="*/ 0 h 139700"/>
              <a:gd name="connsiteX1" fmla="*/ 241300 w 501650"/>
              <a:gd name="connsiteY1" fmla="*/ 139700 h 139700"/>
              <a:gd name="connsiteX0" fmla="*/ 0 w 387350"/>
              <a:gd name="connsiteY0" fmla="*/ 0 h 304800"/>
              <a:gd name="connsiteX1" fmla="*/ 127000 w 387350"/>
              <a:gd name="connsiteY1" fmla="*/ 304800 h 304800"/>
              <a:gd name="connsiteX0" fmla="*/ 0 w 336550"/>
              <a:gd name="connsiteY0" fmla="*/ 0 h 304800"/>
              <a:gd name="connsiteX1" fmla="*/ 76200 w 336550"/>
              <a:gd name="connsiteY1" fmla="*/ 304800 h 304800"/>
            </a:gdLst>
            <a:ahLst/>
            <a:cxnLst>
              <a:cxn ang="0">
                <a:pos x="connsiteX0" y="connsiteY0"/>
              </a:cxn>
              <a:cxn ang="0">
                <a:pos x="connsiteX1" y="connsiteY1"/>
              </a:cxn>
            </a:cxnLst>
            <a:rect l="l" t="t" r="r" b="b"/>
            <a:pathLst>
              <a:path w="336550" h="304800">
                <a:moveTo>
                  <a:pt x="0" y="0"/>
                </a:moveTo>
                <a:cubicBezTo>
                  <a:pt x="50271" y="29104"/>
                  <a:pt x="336550" y="196850"/>
                  <a:pt x="76200" y="304800"/>
                </a:cubicBezTo>
              </a:path>
            </a:pathLst>
          </a:custGeom>
          <a:noFill/>
          <a:ln w="28575">
            <a:solidFill>
              <a:srgbClr val="0070C0"/>
            </a:solidFill>
          </a:ln>
          <a:effectLst>
            <a:outerShdw blurRad="50800" dist="38100" dir="2700000" algn="tl" rotWithShape="0">
              <a:prstClr val="black">
                <a:alpha val="40000"/>
              </a:prstClr>
            </a:outerShdw>
          </a:effectLst>
          <a:extLst>
            <a:ext uri="{909E8E84-426E-40DD-AFC4-6F175D3DCCD1}"/>
            <a:ext uri="{91240B29-F687-4F45-9708-019B960494DF}"/>
            <a:ext uri="{AF507438-7753-43E0-B8FC-AC1667EBCBE1}"/>
          </a:extLst>
        </p:spPr>
        <p:txBody>
          <a:bodyPr/>
          <a:lstStyle/>
          <a:p>
            <a:pPr>
              <a:buClr>
                <a:srgbClr val="CC9900"/>
              </a:buClr>
              <a:buFont typeface="Wingdings" pitchFamily="2" charset="2"/>
              <a:buChar char="n"/>
              <a:defRPr/>
            </a:pPr>
            <a:endParaRPr lang="zh-CN" altLang="en-US" b="0">
              <a:latin typeface="Arial" charset="0"/>
              <a:ea typeface="宋体" charset="-122"/>
            </a:endParaRPr>
          </a:p>
        </p:txBody>
      </p:sp>
      <p:pic>
        <p:nvPicPr>
          <p:cNvPr id="57" name="Picture 276" descr="\\eventsql\dvd27\Clip_Installer\DVD_ART\Artwork_Imagery\Shapes and Graphics\Internet Cloud\cloud 2.png"/>
          <p:cNvPicPr>
            <a:picLocks noChangeAspect="1" noChangeArrowheads="1"/>
          </p:cNvPicPr>
          <p:nvPr/>
        </p:nvPicPr>
        <p:blipFill>
          <a:blip r:embed="rId6" cstate="print">
            <a:grayscl/>
          </a:blip>
          <a:srcRect/>
          <a:stretch>
            <a:fillRect/>
          </a:stretch>
        </p:blipFill>
        <p:spPr bwMode="auto">
          <a:xfrm>
            <a:off x="910478" y="2212768"/>
            <a:ext cx="1435033" cy="684510"/>
          </a:xfrm>
          <a:prstGeom prst="rect">
            <a:avLst/>
          </a:prstGeom>
          <a:noFill/>
          <a:ln w="9525">
            <a:noFill/>
            <a:miter lim="800000"/>
            <a:headEnd/>
            <a:tailEnd/>
          </a:ln>
        </p:spPr>
      </p:pic>
      <p:sp>
        <p:nvSpPr>
          <p:cNvPr id="59" name="矩形 58"/>
          <p:cNvSpPr/>
          <p:nvPr/>
        </p:nvSpPr>
        <p:spPr bwMode="auto">
          <a:xfrm>
            <a:off x="2254062" y="2640319"/>
            <a:ext cx="66240" cy="59267"/>
          </a:xfrm>
          <a:prstGeom prst="rect">
            <a:avLst/>
          </a:prstGeom>
          <a:solidFill>
            <a:srgbClr val="00B0F0">
              <a:alpha val="72000"/>
            </a:srgbClr>
          </a:solidFill>
          <a:ln w="15875">
            <a:solidFill>
              <a:srgbClr val="0070C0">
                <a:alpha val="80000"/>
              </a:srgb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pic>
        <p:nvPicPr>
          <p:cNvPr id="62" name="Picture 103"/>
          <p:cNvPicPr>
            <a:picLocks noChangeAspect="1" noChangeArrowheads="1"/>
          </p:cNvPicPr>
          <p:nvPr/>
        </p:nvPicPr>
        <p:blipFill>
          <a:blip r:embed="rId8" cstate="print">
            <a:clrChange>
              <a:clrFrom>
                <a:srgbClr val="FFFFFF"/>
              </a:clrFrom>
              <a:clrTo>
                <a:srgbClr val="FFFFFF">
                  <a:alpha val="0"/>
                </a:srgbClr>
              </a:clrTo>
            </a:clrChange>
          </a:blip>
          <a:srcRect r="4200" b="4509"/>
          <a:stretch>
            <a:fillRect/>
          </a:stretch>
        </p:blipFill>
        <p:spPr bwMode="auto">
          <a:xfrm>
            <a:off x="3847717" y="2322176"/>
            <a:ext cx="257728" cy="260795"/>
          </a:xfrm>
          <a:prstGeom prst="rect">
            <a:avLst/>
          </a:prstGeom>
          <a:ln>
            <a:noFill/>
          </a:ln>
          <a:effectLst>
            <a:outerShdw blurRad="292100" dist="139700" dir="2700000" algn="tl" rotWithShape="0">
              <a:srgbClr val="333333">
                <a:alpha val="65000"/>
              </a:srgbClr>
            </a:outerShdw>
          </a:effectLst>
        </p:spPr>
      </p:pic>
      <p:pic>
        <p:nvPicPr>
          <p:cNvPr id="63" name="Picture 8" descr="C:\Users\z00172475\Pictures\12159281_1.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260729" y="2278524"/>
            <a:ext cx="145647" cy="161143"/>
          </a:xfrm>
          <a:prstGeom prst="rect">
            <a:avLst/>
          </a:prstGeom>
          <a:noFill/>
        </p:spPr>
      </p:pic>
      <p:pic>
        <p:nvPicPr>
          <p:cNvPr id="65" name="Picture 2" descr="E:\SLIDES WRITING\ICONs\Wireless POS 1.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flipH="1">
            <a:off x="3424228" y="2589571"/>
            <a:ext cx="191058" cy="264537"/>
          </a:xfrm>
          <a:prstGeom prst="rect">
            <a:avLst/>
          </a:prstGeom>
          <a:noFill/>
        </p:spPr>
      </p:pic>
      <p:pic>
        <p:nvPicPr>
          <p:cNvPr id="69" name="Picture 10" descr="C:\Users\z00172475\Pictures\c11.jpg"/>
          <p:cNvPicPr>
            <a:picLocks noChangeAspect="1" noChangeArrowheads="1"/>
          </p:cNvPicPr>
          <p:nvPr/>
        </p:nvPicPr>
        <p:blipFill>
          <a:blip r:embed="rId11" cstate="print">
            <a:clrChange>
              <a:clrFrom>
                <a:srgbClr val="F2F2F2"/>
              </a:clrFrom>
              <a:clrTo>
                <a:srgbClr val="F2F2F2">
                  <a:alpha val="0"/>
                </a:srgbClr>
              </a:clrTo>
            </a:clrChange>
          </a:blip>
          <a:srcRect/>
          <a:stretch>
            <a:fillRect/>
          </a:stretch>
        </p:blipFill>
        <p:spPr bwMode="auto">
          <a:xfrm rot="20356721">
            <a:off x="3740746" y="3139817"/>
            <a:ext cx="207789" cy="292712"/>
          </a:xfrm>
          <a:prstGeom prst="rect">
            <a:avLst/>
          </a:prstGeom>
          <a:ln>
            <a:noFill/>
          </a:ln>
          <a:effectLst>
            <a:outerShdw blurRad="292100" dist="139700" dir="2700000" algn="tl" rotWithShape="0">
              <a:srgbClr val="333333">
                <a:alpha val="65000"/>
              </a:srgbClr>
            </a:outerShdw>
          </a:effectLst>
        </p:spPr>
      </p:pic>
      <p:grpSp>
        <p:nvGrpSpPr>
          <p:cNvPr id="2" name="组合 95"/>
          <p:cNvGrpSpPr>
            <a:grpSpLocks noChangeAspect="1"/>
          </p:cNvGrpSpPr>
          <p:nvPr/>
        </p:nvGrpSpPr>
        <p:grpSpPr>
          <a:xfrm>
            <a:off x="5451740" y="1398766"/>
            <a:ext cx="2127080" cy="798175"/>
            <a:chOff x="5539136" y="1675678"/>
            <a:chExt cx="2514278" cy="943469"/>
          </a:xfrm>
        </p:grpSpPr>
        <p:grpSp>
          <p:nvGrpSpPr>
            <p:cNvPr id="3" name="组合 83"/>
            <p:cNvGrpSpPr/>
            <p:nvPr/>
          </p:nvGrpSpPr>
          <p:grpSpPr>
            <a:xfrm>
              <a:off x="5539136" y="1680403"/>
              <a:ext cx="876229" cy="938744"/>
              <a:chOff x="974994" y="2372637"/>
              <a:chExt cx="876229" cy="938744"/>
            </a:xfrm>
          </p:grpSpPr>
          <p:grpSp>
            <p:nvGrpSpPr>
              <p:cNvPr id="4" name="Group 356"/>
              <p:cNvGrpSpPr/>
              <p:nvPr/>
            </p:nvGrpSpPr>
            <p:grpSpPr>
              <a:xfrm>
                <a:off x="989001" y="2665406"/>
                <a:ext cx="827923" cy="645975"/>
                <a:chOff x="10307525" y="2534867"/>
                <a:chExt cx="823756" cy="642556"/>
              </a:xfrm>
            </p:grpSpPr>
            <p:sp>
              <p:nvSpPr>
                <p:cNvPr id="9" name="Rectangle 207"/>
                <p:cNvSpPr/>
                <p:nvPr/>
              </p:nvSpPr>
              <p:spPr bwMode="auto">
                <a:xfrm rot="16200000">
                  <a:off x="10458090" y="2499659"/>
                  <a:ext cx="525927" cy="715173"/>
                </a:xfrm>
                <a:prstGeom prst="rect">
                  <a:avLst/>
                </a:prstGeom>
                <a:solidFill>
                  <a:schemeClr val="bg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ctr" anchorCtr="0" compatLnSpc="1">
                  <a:prstTxWarp prst="textNoShape">
                    <a:avLst/>
                  </a:prstTxWarp>
                </a:bodyPr>
                <a:lstStyle/>
                <a:p>
                  <a:pPr defTabSz="685617" eaLnBrk="0" hangingPunct="0"/>
                  <a:endParaRPr lang="en-US" dirty="0">
                    <a:solidFill>
                      <a:srgbClr val="000000"/>
                    </a:solidFill>
                    <a:latin typeface="Arial" pitchFamily="34" charset="0"/>
                    <a:ea typeface="ＭＳ Ｐゴシック" charset="0"/>
                    <a:cs typeface="Arial" pitchFamily="34" charset="0"/>
                  </a:endParaRPr>
                </a:p>
              </p:txBody>
            </p:sp>
            <p:pic>
              <p:nvPicPr>
                <p:cNvPr id="10" name="Picture 208" descr="ipad straight on view.jpg"/>
                <p:cNvPicPr>
                  <a:picLocks noChangeAspect="1"/>
                </p:cNvPicPr>
                <p:nvPr/>
              </p:nvPicPr>
              <p:blipFill>
                <a:blip r:embed="rId12" cstate="screen">
                  <a:clrChange>
                    <a:clrFrom>
                      <a:srgbClr val="FFFFFE"/>
                    </a:clrFrom>
                    <a:clrTo>
                      <a:srgbClr val="FFFFFE">
                        <a:alpha val="0"/>
                      </a:srgbClr>
                    </a:clrTo>
                  </a:clrChange>
                  <a:grayscl/>
                </a:blip>
                <a:stretch>
                  <a:fillRect/>
                </a:stretch>
              </p:blipFill>
              <p:spPr>
                <a:xfrm rot="16200000">
                  <a:off x="10398125" y="2444267"/>
                  <a:ext cx="642556" cy="823756"/>
                </a:xfrm>
                <a:prstGeom prst="rect">
                  <a:avLst/>
                </a:prstGeom>
              </p:spPr>
            </p:pic>
            <p:sp>
              <p:nvSpPr>
                <p:cNvPr id="11" name="Rectangle 213"/>
                <p:cNvSpPr/>
                <p:nvPr/>
              </p:nvSpPr>
              <p:spPr bwMode="auto">
                <a:xfrm>
                  <a:off x="10391199" y="2606315"/>
                  <a:ext cx="669073" cy="515304"/>
                </a:xfrm>
                <a:prstGeom prst="rect">
                  <a:avLst/>
                </a:prstGeom>
                <a:solidFill>
                  <a:schemeClr val="tx1">
                    <a:lumMod val="85000"/>
                    <a:lumOff val="15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1300" dirty="0" smtClean="0">
                    <a:latin typeface="Arial" pitchFamily="34" charset="0"/>
                    <a:cs typeface="Arial" pitchFamily="34" charset="0"/>
                  </a:endParaRPr>
                </a:p>
              </p:txBody>
            </p:sp>
            <p:pic>
              <p:nvPicPr>
                <p:cNvPr id="12" name="Picture 270" descr="video conference.jpg"/>
                <p:cNvPicPr>
                  <a:picLocks noChangeAspect="1"/>
                </p:cNvPicPr>
                <p:nvPr/>
              </p:nvPicPr>
              <p:blipFill>
                <a:blip r:embed="rId13" cstate="screen">
                  <a:grayscl/>
                </a:blip>
                <a:stretch>
                  <a:fillRect/>
                </a:stretch>
              </p:blipFill>
              <p:spPr>
                <a:xfrm>
                  <a:off x="10397709" y="2623155"/>
                  <a:ext cx="638298" cy="472404"/>
                </a:xfrm>
                <a:prstGeom prst="rect">
                  <a:avLst/>
                </a:prstGeom>
              </p:spPr>
            </p:pic>
          </p:grpSp>
          <p:grpSp>
            <p:nvGrpSpPr>
              <p:cNvPr id="5" name="Group 227"/>
              <p:cNvGrpSpPr/>
              <p:nvPr/>
            </p:nvGrpSpPr>
            <p:grpSpPr>
              <a:xfrm>
                <a:off x="974994" y="2372637"/>
                <a:ext cx="234961" cy="230306"/>
                <a:chOff x="10517627" y="196997"/>
                <a:chExt cx="624155" cy="611628"/>
              </a:xfrm>
            </p:grpSpPr>
            <p:pic>
              <p:nvPicPr>
                <p:cNvPr id="23" name="Picture 228" descr="WirelessAccessPoint.png"/>
                <p:cNvPicPr>
                  <a:picLocks noChangeAspect="1"/>
                </p:cNvPicPr>
                <p:nvPr/>
              </p:nvPicPr>
              <p:blipFill>
                <a:blip r:embed="rId1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24" name="Picture 229" descr="WirelessAccessPoint.png"/>
                <p:cNvPicPr>
                  <a:picLocks noChangeAspect="1"/>
                </p:cNvPicPr>
                <p:nvPr/>
              </p:nvPicPr>
              <p:blipFill>
                <a:blip r:embed="rId1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25" name="Rectangle 230"/>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1300" dirty="0" smtClean="0">
                    <a:latin typeface="Arial" pitchFamily="34" charset="0"/>
                    <a:cs typeface="Arial" pitchFamily="34" charset="0"/>
                  </a:endParaRPr>
                </a:p>
              </p:txBody>
            </p:sp>
            <p:sp>
              <p:nvSpPr>
                <p:cNvPr id="26" name="Oval 231"/>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1300" dirty="0" smtClean="0">
                    <a:latin typeface="Arial" pitchFamily="34" charset="0"/>
                    <a:cs typeface="Arial" pitchFamily="34" charset="0"/>
                  </a:endParaRPr>
                </a:p>
              </p:txBody>
            </p:sp>
          </p:grpSp>
          <p:grpSp>
            <p:nvGrpSpPr>
              <p:cNvPr id="6" name="Group 227"/>
              <p:cNvGrpSpPr/>
              <p:nvPr/>
            </p:nvGrpSpPr>
            <p:grpSpPr>
              <a:xfrm>
                <a:off x="1616262" y="2372637"/>
                <a:ext cx="234961" cy="230306"/>
                <a:chOff x="10517627" y="196997"/>
                <a:chExt cx="624155" cy="611628"/>
              </a:xfrm>
            </p:grpSpPr>
            <p:pic>
              <p:nvPicPr>
                <p:cNvPr id="36" name="Picture 228" descr="WirelessAccessPoint.png"/>
                <p:cNvPicPr>
                  <a:picLocks noChangeAspect="1"/>
                </p:cNvPicPr>
                <p:nvPr/>
              </p:nvPicPr>
              <p:blipFill>
                <a:blip r:embed="rId1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37" name="Picture 229" descr="WirelessAccessPoint.png"/>
                <p:cNvPicPr>
                  <a:picLocks noChangeAspect="1"/>
                </p:cNvPicPr>
                <p:nvPr/>
              </p:nvPicPr>
              <p:blipFill>
                <a:blip r:embed="rId1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38" name="Rectangle 230"/>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1300" dirty="0" smtClean="0">
                    <a:latin typeface="Arial" pitchFamily="34" charset="0"/>
                    <a:cs typeface="Arial" pitchFamily="34" charset="0"/>
                  </a:endParaRPr>
                </a:p>
              </p:txBody>
            </p:sp>
            <p:sp>
              <p:nvSpPr>
                <p:cNvPr id="39" name="Oval 231"/>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1300" dirty="0" smtClean="0">
                    <a:latin typeface="Arial" pitchFamily="34" charset="0"/>
                    <a:cs typeface="Arial" pitchFamily="34" charset="0"/>
                  </a:endParaRPr>
                </a:p>
              </p:txBody>
            </p:sp>
          </p:grpSp>
        </p:grpSp>
        <p:sp>
          <p:nvSpPr>
            <p:cNvPr id="93" name="矩形 92"/>
            <p:cNvSpPr/>
            <p:nvPr/>
          </p:nvSpPr>
          <p:spPr>
            <a:xfrm>
              <a:off x="6332554" y="1675678"/>
              <a:ext cx="1720860" cy="327422"/>
            </a:xfrm>
            <a:prstGeom prst="rect">
              <a:avLst/>
            </a:prstGeom>
          </p:spPr>
          <p:txBody>
            <a:bodyPr wrap="none">
              <a:spAutoFit/>
            </a:bodyPr>
            <a:lstStyle/>
            <a:p>
              <a:pPr algn="ctr"/>
              <a:r>
                <a:rPr lang="en-US" altLang="zh-CN" sz="1200" b="1" kern="0" dirty="0" smtClean="0">
                  <a:solidFill>
                    <a:srgbClr val="C00000"/>
                  </a:solidFill>
                  <a:latin typeface="Arial" pitchFamily="34" charset="0"/>
                  <a:ea typeface="微软雅黑" pitchFamily="34" charset="-122"/>
                  <a:cs typeface="Arial" pitchFamily="34" charset="0"/>
                </a:rPr>
                <a:t> IT</a:t>
              </a:r>
              <a:r>
                <a:rPr lang="ru-RU" altLang="zh-CN" sz="1200" b="1" kern="0" dirty="0" smtClean="0">
                  <a:solidFill>
                    <a:srgbClr val="C00000"/>
                  </a:solidFill>
                  <a:latin typeface="Arial" pitchFamily="34" charset="0"/>
                  <a:ea typeface="微软雅黑" pitchFamily="34" charset="-122"/>
                  <a:cs typeface="Arial" pitchFamily="34" charset="0"/>
                </a:rPr>
                <a:t> Мобильность</a:t>
              </a:r>
              <a:endParaRPr lang="en-US" altLang="zh-CN" sz="1200" b="1" kern="0" dirty="0" smtClean="0">
                <a:solidFill>
                  <a:srgbClr val="C00000"/>
                </a:solidFill>
                <a:latin typeface="Arial" pitchFamily="34" charset="0"/>
                <a:ea typeface="微软雅黑" pitchFamily="34" charset="-122"/>
                <a:cs typeface="Arial" pitchFamily="34" charset="0"/>
              </a:endParaRPr>
            </a:p>
          </p:txBody>
        </p:sp>
      </p:grpSp>
      <p:grpSp>
        <p:nvGrpSpPr>
          <p:cNvPr id="8" name="组合 99"/>
          <p:cNvGrpSpPr>
            <a:grpSpLocks noChangeAspect="1"/>
          </p:cNvGrpSpPr>
          <p:nvPr/>
        </p:nvGrpSpPr>
        <p:grpSpPr>
          <a:xfrm>
            <a:off x="7176138" y="1524916"/>
            <a:ext cx="1606530" cy="1175848"/>
            <a:chOff x="7161516" y="1727709"/>
            <a:chExt cx="1942128" cy="1421478"/>
          </a:xfrm>
        </p:grpSpPr>
        <p:pic>
          <p:nvPicPr>
            <p:cNvPr id="7" name="Picture 114" descr="doc and patients on ipad.sm.jpg"/>
            <p:cNvPicPr>
              <a:picLocks noChangeAspect="1"/>
            </p:cNvPicPr>
            <p:nvPr/>
          </p:nvPicPr>
          <p:blipFill>
            <a:blip r:embed="rId15" cstate="screen">
              <a:grayscl/>
              <a:lum contrast="10000"/>
            </a:blip>
            <a:srcRect/>
            <a:stretch>
              <a:fillRect/>
            </a:stretch>
          </p:blipFill>
          <p:spPr>
            <a:xfrm>
              <a:off x="7690881" y="2207638"/>
              <a:ext cx="942804" cy="941549"/>
            </a:xfrm>
            <a:prstGeom prst="ellipse">
              <a:avLst/>
            </a:prstGeom>
            <a:effectLst>
              <a:innerShdw blurRad="63500" dist="50800" dir="13500000">
                <a:prstClr val="black">
                  <a:alpha val="50000"/>
                </a:prstClr>
              </a:innerShdw>
            </a:effectLst>
          </p:spPr>
        </p:pic>
        <p:sp>
          <p:nvSpPr>
            <p:cNvPr id="94" name="矩形 93"/>
            <p:cNvSpPr/>
            <p:nvPr/>
          </p:nvSpPr>
          <p:spPr>
            <a:xfrm>
              <a:off x="7161516" y="1727709"/>
              <a:ext cx="1942128" cy="558105"/>
            </a:xfrm>
            <a:prstGeom prst="rect">
              <a:avLst/>
            </a:prstGeom>
          </p:spPr>
          <p:txBody>
            <a:bodyPr wrap="none">
              <a:spAutoFit/>
            </a:bodyPr>
            <a:lstStyle/>
            <a:p>
              <a:pPr algn="ctr"/>
              <a:r>
                <a:rPr lang="en-US" altLang="zh-CN" sz="1200" b="1" kern="0" dirty="0" smtClean="0">
                  <a:solidFill>
                    <a:srgbClr val="C00000"/>
                  </a:solidFill>
                  <a:latin typeface="Arial" pitchFamily="34" charset="0"/>
                  <a:ea typeface="微软雅黑" pitchFamily="34" charset="-122"/>
                  <a:cs typeface="Arial" pitchFamily="34" charset="0"/>
                </a:rPr>
                <a:t> IT </a:t>
              </a:r>
            </a:p>
            <a:p>
              <a:pPr algn="ctr"/>
              <a:r>
                <a:rPr lang="ru-RU" altLang="zh-CN" sz="1200" b="1" kern="0" dirty="0" smtClean="0">
                  <a:solidFill>
                    <a:srgbClr val="C00000"/>
                  </a:solidFill>
                  <a:latin typeface="Arial" pitchFamily="34" charset="0"/>
                  <a:ea typeface="微软雅黑" pitchFamily="34" charset="-122"/>
                  <a:cs typeface="Arial" pitchFamily="34" charset="0"/>
                </a:rPr>
                <a:t>Консьюмеризация</a:t>
              </a:r>
              <a:endParaRPr lang="zh-CN" altLang="en-US" sz="1200" dirty="0"/>
            </a:p>
          </p:txBody>
        </p:sp>
      </p:grpSp>
      <p:grpSp>
        <p:nvGrpSpPr>
          <p:cNvPr id="13" name="组合 91"/>
          <p:cNvGrpSpPr/>
          <p:nvPr/>
        </p:nvGrpSpPr>
        <p:grpSpPr>
          <a:xfrm>
            <a:off x="3654263" y="884116"/>
            <a:ext cx="993076" cy="567352"/>
            <a:chOff x="2556445" y="818890"/>
            <a:chExt cx="2058718" cy="1176164"/>
          </a:xfrm>
        </p:grpSpPr>
        <p:pic>
          <p:nvPicPr>
            <p:cNvPr id="91" name="Picture 2" descr="C:\Users\Sue\Desktop\Dragonfish icons for pc copy\gray-blue-cloud.png"/>
            <p:cNvPicPr>
              <a:picLocks noChangeAspect="1" noChangeArrowheads="1"/>
            </p:cNvPicPr>
            <p:nvPr/>
          </p:nvPicPr>
          <p:blipFill>
            <a:blip r:embed="rId16" cstate="screen">
              <a:grayscl/>
            </a:blip>
            <a:srcRect/>
            <a:stretch>
              <a:fillRect/>
            </a:stretch>
          </p:blipFill>
          <p:spPr bwMode="auto">
            <a:xfrm>
              <a:off x="2556445" y="818890"/>
              <a:ext cx="2058718" cy="1176164"/>
            </a:xfrm>
            <a:prstGeom prst="rect">
              <a:avLst/>
            </a:prstGeom>
            <a:noFill/>
          </p:spPr>
        </p:pic>
        <p:pic>
          <p:nvPicPr>
            <p:cNvPr id="85" name="Picture 288" descr="server_farm.png"/>
            <p:cNvPicPr>
              <a:picLocks noChangeAspect="1"/>
            </p:cNvPicPr>
            <p:nvPr/>
          </p:nvPicPr>
          <p:blipFill>
            <a:blip r:embed="rId17" cstate="screen">
              <a:clrChange>
                <a:clrFrom>
                  <a:srgbClr val="FFFFFF"/>
                </a:clrFrom>
                <a:clrTo>
                  <a:srgbClr val="FFFFFF">
                    <a:alpha val="0"/>
                  </a:srgbClr>
                </a:clrTo>
              </a:clrChange>
              <a:duotone>
                <a:schemeClr val="bg2">
                  <a:shade val="45000"/>
                  <a:satMod val="135000"/>
                </a:schemeClr>
                <a:prstClr val="white"/>
              </a:duotone>
            </a:blip>
            <a:stretch>
              <a:fillRect/>
            </a:stretch>
          </p:blipFill>
          <p:spPr>
            <a:xfrm>
              <a:off x="3453339" y="1190774"/>
              <a:ext cx="706096" cy="757779"/>
            </a:xfrm>
            <a:prstGeom prst="rect">
              <a:avLst/>
            </a:prstGeom>
          </p:spPr>
        </p:pic>
        <p:pic>
          <p:nvPicPr>
            <p:cNvPr id="86" name="Picture 289" descr="server_farm.png"/>
            <p:cNvPicPr>
              <a:picLocks noChangeAspect="1"/>
            </p:cNvPicPr>
            <p:nvPr/>
          </p:nvPicPr>
          <p:blipFill>
            <a:blip r:embed="rId17" cstate="screen">
              <a:clrChange>
                <a:clrFrom>
                  <a:srgbClr val="FFFFFF"/>
                </a:clrFrom>
                <a:clrTo>
                  <a:srgbClr val="FFFFFF">
                    <a:alpha val="0"/>
                  </a:srgbClr>
                </a:clrTo>
              </a:clrChange>
              <a:duotone>
                <a:schemeClr val="bg2">
                  <a:shade val="45000"/>
                  <a:satMod val="135000"/>
                </a:schemeClr>
                <a:prstClr val="white"/>
              </a:duotone>
            </a:blip>
            <a:stretch>
              <a:fillRect/>
            </a:stretch>
          </p:blipFill>
          <p:spPr>
            <a:xfrm>
              <a:off x="2975481" y="1190774"/>
              <a:ext cx="706096" cy="757779"/>
            </a:xfrm>
            <a:prstGeom prst="rect">
              <a:avLst/>
            </a:prstGeom>
          </p:spPr>
        </p:pic>
        <p:grpSp>
          <p:nvGrpSpPr>
            <p:cNvPr id="14" name="Group 64"/>
            <p:cNvGrpSpPr/>
            <p:nvPr/>
          </p:nvGrpSpPr>
          <p:grpSpPr>
            <a:xfrm>
              <a:off x="3511756" y="1651487"/>
              <a:ext cx="354617" cy="282350"/>
              <a:chOff x="11041441" y="3955259"/>
              <a:chExt cx="231986" cy="184662"/>
            </a:xfrm>
            <a:effectLst>
              <a:outerShdw blurRad="50800" dist="38100" dir="2700000" algn="tl" rotWithShape="0">
                <a:prstClr val="black">
                  <a:alpha val="40000"/>
                </a:prstClr>
              </a:outerShdw>
            </a:effectLst>
          </p:grpSpPr>
          <p:sp>
            <p:nvSpPr>
              <p:cNvPr id="88" name="Flowchart: Magnetic Disk 65"/>
              <p:cNvSpPr/>
              <p:nvPr/>
            </p:nvSpPr>
            <p:spPr bwMode="auto">
              <a:xfrm>
                <a:off x="11042227" y="3955636"/>
                <a:ext cx="231200" cy="184285"/>
              </a:xfrm>
              <a:prstGeom prst="flowChartMagneticDisk">
                <a:avLst/>
              </a:prstGeom>
              <a:gradFill flip="none" rotWithShape="1">
                <a:gsLst>
                  <a:gs pos="0">
                    <a:srgbClr val="000000">
                      <a:lumMod val="75000"/>
                      <a:lumOff val="25000"/>
                    </a:srgbClr>
                  </a:gs>
                  <a:gs pos="100000">
                    <a:srgbClr val="000000"/>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defRPr/>
                </a:pPr>
                <a:endParaRPr lang="en-US" sz="1300" b="1" kern="0" dirty="0" smtClean="0">
                  <a:solidFill>
                    <a:srgbClr val="000000"/>
                  </a:solidFill>
                  <a:latin typeface="Arial" pitchFamily="34" charset="0"/>
                  <a:ea typeface="SimSun" pitchFamily="2" charset="-122"/>
                  <a:cs typeface="Arial" pitchFamily="34" charset="0"/>
                </a:endParaRPr>
              </a:p>
            </p:txBody>
          </p:sp>
          <p:sp>
            <p:nvSpPr>
              <p:cNvPr id="89" name="Oval 66"/>
              <p:cNvSpPr/>
              <p:nvPr/>
            </p:nvSpPr>
            <p:spPr bwMode="auto">
              <a:xfrm>
                <a:off x="11041441" y="3955259"/>
                <a:ext cx="230675" cy="60090"/>
              </a:xfrm>
              <a:prstGeom prst="ellipse">
                <a:avLst/>
              </a:prstGeom>
              <a:gradFill flip="none" rotWithShape="1">
                <a:gsLst>
                  <a:gs pos="0">
                    <a:srgbClr val="000000">
                      <a:lumMod val="95000"/>
                      <a:lumOff val="5000"/>
                    </a:srgbClr>
                  </a:gs>
                  <a:gs pos="100000">
                    <a:srgbClr val="FFFFFF">
                      <a:lumMod val="6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defRPr/>
                </a:pPr>
                <a:endParaRPr lang="en-US" sz="1300" b="1" kern="0" dirty="0" smtClean="0">
                  <a:solidFill>
                    <a:srgbClr val="000000"/>
                  </a:solidFill>
                  <a:latin typeface="Arial" pitchFamily="34" charset="0"/>
                  <a:ea typeface="SimSun" pitchFamily="2" charset="-122"/>
                  <a:cs typeface="Arial" pitchFamily="34" charset="0"/>
                </a:endParaRPr>
              </a:p>
            </p:txBody>
          </p:sp>
        </p:grpSp>
      </p:grpSp>
      <p:sp>
        <p:nvSpPr>
          <p:cNvPr id="95" name="矩形 94"/>
          <p:cNvSpPr/>
          <p:nvPr/>
        </p:nvSpPr>
        <p:spPr>
          <a:xfrm>
            <a:off x="4549710" y="756956"/>
            <a:ext cx="1346844" cy="461665"/>
          </a:xfrm>
          <a:prstGeom prst="rect">
            <a:avLst/>
          </a:prstGeom>
        </p:spPr>
        <p:txBody>
          <a:bodyPr wrap="none">
            <a:spAutoFit/>
          </a:bodyPr>
          <a:lstStyle/>
          <a:p>
            <a:pPr algn="ctr"/>
            <a:r>
              <a:rPr lang="en-US" altLang="zh-CN" sz="1200" b="1" kern="0" dirty="0" smtClean="0">
                <a:solidFill>
                  <a:srgbClr val="C00000"/>
                </a:solidFill>
                <a:latin typeface="Arial" pitchFamily="34" charset="0"/>
                <a:ea typeface="微软雅黑" pitchFamily="34" charset="-122"/>
                <a:cs typeface="Arial" pitchFamily="34" charset="0"/>
              </a:rPr>
              <a:t> IT</a:t>
            </a:r>
          </a:p>
          <a:p>
            <a:pPr algn="ctr"/>
            <a:r>
              <a:rPr lang="ru-RU" altLang="zh-CN" sz="1200" b="1" kern="0" dirty="0" smtClean="0">
                <a:solidFill>
                  <a:srgbClr val="C00000"/>
                </a:solidFill>
                <a:latin typeface="Arial" pitchFamily="34" charset="0"/>
                <a:ea typeface="微软雅黑" pitchFamily="34" charset="-122"/>
                <a:cs typeface="Arial" pitchFamily="34" charset="0"/>
              </a:rPr>
              <a:t>виртуализация</a:t>
            </a:r>
            <a:endParaRPr lang="zh-CN" altLang="en-US" sz="1200" dirty="0"/>
          </a:p>
        </p:txBody>
      </p:sp>
      <p:grpSp>
        <p:nvGrpSpPr>
          <p:cNvPr id="15" name="组合 130"/>
          <p:cNvGrpSpPr/>
          <p:nvPr/>
        </p:nvGrpSpPr>
        <p:grpSpPr>
          <a:xfrm>
            <a:off x="2208081" y="842147"/>
            <a:ext cx="1061117" cy="1259855"/>
            <a:chOff x="2208081" y="770897"/>
            <a:chExt cx="1061117" cy="1259855"/>
          </a:xfrm>
        </p:grpSpPr>
        <p:sp>
          <p:nvSpPr>
            <p:cNvPr id="99" name="Freeform 5"/>
            <p:cNvSpPr>
              <a:spLocks noChangeAspect="1"/>
            </p:cNvSpPr>
            <p:nvPr/>
          </p:nvSpPr>
          <p:spPr bwMode="auto">
            <a:xfrm rot="18420000" flipV="1">
              <a:off x="2184819" y="946374"/>
              <a:ext cx="1259855" cy="908902"/>
            </a:xfrm>
            <a:custGeom>
              <a:avLst/>
              <a:gdLst>
                <a:gd name="T0" fmla="*/ 768 w 768"/>
                <a:gd name="T1" fmla="*/ 100 h 744"/>
                <a:gd name="T2" fmla="*/ 609 w 768"/>
                <a:gd name="T3" fmla="*/ 283 h 744"/>
                <a:gd name="T4" fmla="*/ 589 w 768"/>
                <a:gd name="T5" fmla="*/ 202 h 744"/>
                <a:gd name="T6" fmla="*/ 36 w 768"/>
                <a:gd name="T7" fmla="*/ 744 h 744"/>
                <a:gd name="T8" fmla="*/ 560 w 768"/>
                <a:gd name="T9" fmla="*/ 83 h 744"/>
                <a:gd name="T10" fmla="*/ 540 w 768"/>
                <a:gd name="T11" fmla="*/ 0 h 744"/>
                <a:gd name="T12" fmla="*/ 768 w 768"/>
                <a:gd name="T13" fmla="*/ 100 h 744"/>
                <a:gd name="connsiteX0" fmla="*/ 10462 w 10462"/>
                <a:gd name="connsiteY0" fmla="*/ 1344 h 7967"/>
                <a:gd name="connsiteX1" fmla="*/ 8392 w 10462"/>
                <a:gd name="connsiteY1" fmla="*/ 3804 h 7967"/>
                <a:gd name="connsiteX2" fmla="*/ 8131 w 10462"/>
                <a:gd name="connsiteY2" fmla="*/ 2715 h 7967"/>
                <a:gd name="connsiteX3" fmla="*/ 0 w 10462"/>
                <a:gd name="connsiteY3" fmla="*/ 7967 h 7967"/>
                <a:gd name="connsiteX4" fmla="*/ 7754 w 10462"/>
                <a:gd name="connsiteY4" fmla="*/ 1116 h 7967"/>
                <a:gd name="connsiteX5" fmla="*/ 7493 w 10462"/>
                <a:gd name="connsiteY5" fmla="*/ 0 h 7967"/>
                <a:gd name="connsiteX6" fmla="*/ 10462 w 10462"/>
                <a:gd name="connsiteY6" fmla="*/ 1344 h 7967"/>
                <a:gd name="connsiteX0" fmla="*/ 10701 w 10701"/>
                <a:gd name="connsiteY0" fmla="*/ 1687 h 14332"/>
                <a:gd name="connsiteX1" fmla="*/ 8722 w 10701"/>
                <a:gd name="connsiteY1" fmla="*/ 4775 h 14332"/>
                <a:gd name="connsiteX2" fmla="*/ 8473 w 10701"/>
                <a:gd name="connsiteY2" fmla="*/ 3408 h 14332"/>
                <a:gd name="connsiteX3" fmla="*/ 0 w 10701"/>
                <a:gd name="connsiteY3" fmla="*/ 14332 h 14332"/>
                <a:gd name="connsiteX4" fmla="*/ 8113 w 10701"/>
                <a:gd name="connsiteY4" fmla="*/ 1401 h 14332"/>
                <a:gd name="connsiteX5" fmla="*/ 7863 w 10701"/>
                <a:gd name="connsiteY5" fmla="*/ 0 h 14332"/>
                <a:gd name="connsiteX6" fmla="*/ 10701 w 10701"/>
                <a:gd name="connsiteY6" fmla="*/ 1687 h 14332"/>
                <a:gd name="connsiteX0" fmla="*/ 10757 w 10757"/>
                <a:gd name="connsiteY0" fmla="*/ 1687 h 20335"/>
                <a:gd name="connsiteX1" fmla="*/ 8778 w 10757"/>
                <a:gd name="connsiteY1" fmla="*/ 4775 h 20335"/>
                <a:gd name="connsiteX2" fmla="*/ 8529 w 10757"/>
                <a:gd name="connsiteY2" fmla="*/ 3408 h 20335"/>
                <a:gd name="connsiteX3" fmla="*/ 0 w 10757"/>
                <a:gd name="connsiteY3" fmla="*/ 20335 h 20335"/>
                <a:gd name="connsiteX4" fmla="*/ 8169 w 10757"/>
                <a:gd name="connsiteY4" fmla="*/ 1401 h 20335"/>
                <a:gd name="connsiteX5" fmla="*/ 7919 w 10757"/>
                <a:gd name="connsiteY5" fmla="*/ 0 h 20335"/>
                <a:gd name="connsiteX6" fmla="*/ 10757 w 10757"/>
                <a:gd name="connsiteY6" fmla="*/ 1687 h 20335"/>
                <a:gd name="connsiteX0" fmla="*/ 9558 w 9558"/>
                <a:gd name="connsiteY0" fmla="*/ 1687 h 17533"/>
                <a:gd name="connsiteX1" fmla="*/ 7579 w 9558"/>
                <a:gd name="connsiteY1" fmla="*/ 4775 h 17533"/>
                <a:gd name="connsiteX2" fmla="*/ 7330 w 9558"/>
                <a:gd name="connsiteY2" fmla="*/ 3408 h 17533"/>
                <a:gd name="connsiteX3" fmla="*/ 149 w 9558"/>
                <a:gd name="connsiteY3" fmla="*/ 17533 h 17533"/>
                <a:gd name="connsiteX4" fmla="*/ 6970 w 9558"/>
                <a:gd name="connsiteY4" fmla="*/ 1401 h 17533"/>
                <a:gd name="connsiteX5" fmla="*/ 6720 w 9558"/>
                <a:gd name="connsiteY5" fmla="*/ 0 h 17533"/>
                <a:gd name="connsiteX6" fmla="*/ 9558 w 9558"/>
                <a:gd name="connsiteY6" fmla="*/ 1687 h 17533"/>
                <a:gd name="connsiteX0" fmla="*/ 10282 w 10282"/>
                <a:gd name="connsiteY0" fmla="*/ 386 h 10000"/>
                <a:gd name="connsiteX1" fmla="*/ 7929 w 10282"/>
                <a:gd name="connsiteY1" fmla="*/ 2723 h 10000"/>
                <a:gd name="connsiteX2" fmla="*/ 7669 w 10282"/>
                <a:gd name="connsiteY2" fmla="*/ 1944 h 10000"/>
                <a:gd name="connsiteX3" fmla="*/ 156 w 10282"/>
                <a:gd name="connsiteY3" fmla="*/ 10000 h 10000"/>
                <a:gd name="connsiteX4" fmla="*/ 7292 w 10282"/>
                <a:gd name="connsiteY4" fmla="*/ 799 h 10000"/>
                <a:gd name="connsiteX5" fmla="*/ 7031 w 10282"/>
                <a:gd name="connsiteY5" fmla="*/ 0 h 10000"/>
                <a:gd name="connsiteX6" fmla="*/ 10282 w 10282"/>
                <a:gd name="connsiteY6" fmla="*/ 386 h 10000"/>
                <a:gd name="connsiteX0" fmla="*/ 10322 w 10322"/>
                <a:gd name="connsiteY0" fmla="*/ 386 h 6870"/>
                <a:gd name="connsiteX1" fmla="*/ 7969 w 10322"/>
                <a:gd name="connsiteY1" fmla="*/ 2723 h 6870"/>
                <a:gd name="connsiteX2" fmla="*/ 7709 w 10322"/>
                <a:gd name="connsiteY2" fmla="*/ 1944 h 6870"/>
                <a:gd name="connsiteX3" fmla="*/ 0 w 10322"/>
                <a:gd name="connsiteY3" fmla="*/ 6870 h 6870"/>
                <a:gd name="connsiteX4" fmla="*/ 7332 w 10322"/>
                <a:gd name="connsiteY4" fmla="*/ 799 h 6870"/>
                <a:gd name="connsiteX5" fmla="*/ 7071 w 10322"/>
                <a:gd name="connsiteY5" fmla="*/ 0 h 6870"/>
                <a:gd name="connsiteX6" fmla="*/ 10322 w 10322"/>
                <a:gd name="connsiteY6" fmla="*/ 386 h 6870"/>
                <a:gd name="connsiteX0" fmla="*/ 14865 w 14865"/>
                <a:gd name="connsiteY0" fmla="*/ 562 h 23507"/>
                <a:gd name="connsiteX1" fmla="*/ 12585 w 14865"/>
                <a:gd name="connsiteY1" fmla="*/ 3964 h 23507"/>
                <a:gd name="connsiteX2" fmla="*/ 12334 w 14865"/>
                <a:gd name="connsiteY2" fmla="*/ 2830 h 23507"/>
                <a:gd name="connsiteX3" fmla="*/ 0 w 14865"/>
                <a:gd name="connsiteY3" fmla="*/ 23507 h 23507"/>
                <a:gd name="connsiteX4" fmla="*/ 11968 w 14865"/>
                <a:gd name="connsiteY4" fmla="*/ 1163 h 23507"/>
                <a:gd name="connsiteX5" fmla="*/ 11715 w 14865"/>
                <a:gd name="connsiteY5" fmla="*/ 0 h 23507"/>
                <a:gd name="connsiteX6" fmla="*/ 14865 w 14865"/>
                <a:gd name="connsiteY6" fmla="*/ 562 h 23507"/>
                <a:gd name="connsiteX0" fmla="*/ 12691 w 12691"/>
                <a:gd name="connsiteY0" fmla="*/ 562 h 16442"/>
                <a:gd name="connsiteX1" fmla="*/ 10411 w 12691"/>
                <a:gd name="connsiteY1" fmla="*/ 3964 h 16442"/>
                <a:gd name="connsiteX2" fmla="*/ 10160 w 12691"/>
                <a:gd name="connsiteY2" fmla="*/ 2830 h 16442"/>
                <a:gd name="connsiteX3" fmla="*/ 0 w 12691"/>
                <a:gd name="connsiteY3" fmla="*/ 16442 h 16442"/>
                <a:gd name="connsiteX4" fmla="*/ 9794 w 12691"/>
                <a:gd name="connsiteY4" fmla="*/ 1163 h 16442"/>
                <a:gd name="connsiteX5" fmla="*/ 9541 w 12691"/>
                <a:gd name="connsiteY5" fmla="*/ 0 h 16442"/>
                <a:gd name="connsiteX6" fmla="*/ 12691 w 12691"/>
                <a:gd name="connsiteY6" fmla="*/ 562 h 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1" h="16442">
                  <a:moveTo>
                    <a:pt x="12691" y="562"/>
                  </a:moveTo>
                  <a:lnTo>
                    <a:pt x="10411" y="3964"/>
                  </a:lnTo>
                  <a:cubicBezTo>
                    <a:pt x="10411" y="3964"/>
                    <a:pt x="10172" y="2830"/>
                    <a:pt x="10160" y="2830"/>
                  </a:cubicBezTo>
                  <a:cubicBezTo>
                    <a:pt x="3548" y="5055"/>
                    <a:pt x="0" y="16442"/>
                    <a:pt x="0" y="16442"/>
                  </a:cubicBezTo>
                  <a:cubicBezTo>
                    <a:pt x="0" y="16442"/>
                    <a:pt x="2730" y="3642"/>
                    <a:pt x="9794" y="1163"/>
                  </a:cubicBezTo>
                  <a:cubicBezTo>
                    <a:pt x="9807" y="1119"/>
                    <a:pt x="9541" y="0"/>
                    <a:pt x="9541" y="0"/>
                  </a:cubicBezTo>
                  <a:lnTo>
                    <a:pt x="12691" y="562"/>
                  </a:lnTo>
                  <a:close/>
                </a:path>
              </a:pathLst>
            </a:custGeom>
            <a:solidFill>
              <a:schemeClr val="tx1">
                <a:lumMod val="65000"/>
                <a:lumOff val="35000"/>
              </a:schemeClr>
            </a:solidFill>
            <a:ln>
              <a:noFill/>
            </a:ln>
            <a:effectLst/>
            <a:scene3d>
              <a:camera prst="orthographicFront">
                <a:rot lat="0" lon="0" rev="0"/>
              </a:camera>
              <a:lightRig rig="chilly" dir="t">
                <a:rot lat="0" lon="0" rev="18480000"/>
              </a:lightRig>
            </a:scene3d>
            <a:sp3d prstMaterial="clear">
              <a:bevelT h="63500"/>
            </a:sp3d>
          </p:spPr>
          <p:txBody>
            <a:bodyPr lIns="81560" tIns="40781" rIns="81560" bIns="40781"/>
            <a:lstStyle/>
            <a:p>
              <a:pPr eaLnBrk="0" hangingPunct="0">
                <a:spcBef>
                  <a:spcPct val="20000"/>
                </a:spcBef>
                <a:buClr>
                  <a:srgbClr val="990000"/>
                </a:buClr>
                <a:buSzPct val="60000"/>
                <a:defRPr/>
              </a:pPr>
              <a:endParaRPr lang="zh-CN" altLang="en-US" dirty="0">
                <a:solidFill>
                  <a:srgbClr val="990000"/>
                </a:solidFill>
                <a:latin typeface="Arial" pitchFamily="34" charset="0"/>
                <a:cs typeface="Arial" pitchFamily="34" charset="0"/>
              </a:endParaRPr>
            </a:p>
          </p:txBody>
        </p:sp>
        <p:sp>
          <p:nvSpPr>
            <p:cNvPr id="128" name="Rectangle 344"/>
            <p:cNvSpPr>
              <a:spLocks noChangeAspect="1" noChangeArrowheads="1"/>
            </p:cNvSpPr>
            <p:nvPr/>
          </p:nvSpPr>
          <p:spPr bwMode="auto">
            <a:xfrm>
              <a:off x="2208081" y="1132056"/>
              <a:ext cx="1029596" cy="246221"/>
            </a:xfrm>
            <a:prstGeom prst="rect">
              <a:avLst/>
            </a:prstGeom>
            <a:noFill/>
            <a:ln w="9525" algn="ctr">
              <a:noFill/>
              <a:miter lim="800000"/>
              <a:headEnd/>
              <a:tailEnd/>
            </a:ln>
          </p:spPr>
          <p:txBody>
            <a:bodyPr wrap="square" lIns="0" tIns="0" rIns="0" bIns="0">
              <a:spAutoFit/>
            </a:bodyPr>
            <a:lstStyle/>
            <a:p>
              <a:pPr algn="ctr" defTabSz="568967" eaLnBrk="0" hangingPunct="0">
                <a:spcBef>
                  <a:spcPct val="50000"/>
                </a:spcBef>
              </a:pPr>
              <a:r>
                <a:rPr lang="ru-RU" altLang="zh-CN" sz="1600" b="1" dirty="0" smtClean="0">
                  <a:solidFill>
                    <a:srgbClr val="C00000"/>
                  </a:solidFill>
                  <a:latin typeface="Arial" pitchFamily="34" charset="0"/>
                  <a:ea typeface="微软雅黑" pitchFamily="34" charset="-122"/>
                  <a:cs typeface="Arial" pitchFamily="34" charset="0"/>
                </a:rPr>
                <a:t>Облако</a:t>
              </a:r>
              <a:endParaRPr lang="en-US" altLang="zh-CN" sz="1600" b="1" dirty="0" smtClean="0">
                <a:solidFill>
                  <a:srgbClr val="C00000"/>
                </a:solidFill>
                <a:latin typeface="Arial" pitchFamily="34" charset="0"/>
                <a:ea typeface="微软雅黑" pitchFamily="34" charset="-122"/>
                <a:cs typeface="Arial" pitchFamily="34" charset="0"/>
              </a:endParaRPr>
            </a:p>
          </p:txBody>
        </p:sp>
      </p:grpSp>
      <p:grpSp>
        <p:nvGrpSpPr>
          <p:cNvPr id="16" name="组合 131"/>
          <p:cNvGrpSpPr>
            <a:grpSpLocks noChangeAspect="1"/>
          </p:cNvGrpSpPr>
          <p:nvPr/>
        </p:nvGrpSpPr>
        <p:grpSpPr>
          <a:xfrm>
            <a:off x="3369507" y="1275710"/>
            <a:ext cx="1463749" cy="1810883"/>
            <a:chOff x="3286383" y="1515521"/>
            <a:chExt cx="1210073" cy="1658819"/>
          </a:xfrm>
        </p:grpSpPr>
        <p:sp>
          <p:nvSpPr>
            <p:cNvPr id="97" name="Freeform 5"/>
            <p:cNvSpPr>
              <a:spLocks noChangeAspect="1"/>
            </p:cNvSpPr>
            <p:nvPr/>
          </p:nvSpPr>
          <p:spPr bwMode="auto">
            <a:xfrm rot="18060000" flipV="1">
              <a:off x="3055337" y="1746567"/>
              <a:ext cx="1658819" cy="1196727"/>
            </a:xfrm>
            <a:custGeom>
              <a:avLst/>
              <a:gdLst>
                <a:gd name="T0" fmla="*/ 768 w 768"/>
                <a:gd name="T1" fmla="*/ 100 h 744"/>
                <a:gd name="T2" fmla="*/ 609 w 768"/>
                <a:gd name="T3" fmla="*/ 283 h 744"/>
                <a:gd name="T4" fmla="*/ 589 w 768"/>
                <a:gd name="T5" fmla="*/ 202 h 744"/>
                <a:gd name="T6" fmla="*/ 36 w 768"/>
                <a:gd name="T7" fmla="*/ 744 h 744"/>
                <a:gd name="T8" fmla="*/ 560 w 768"/>
                <a:gd name="T9" fmla="*/ 83 h 744"/>
                <a:gd name="T10" fmla="*/ 540 w 768"/>
                <a:gd name="T11" fmla="*/ 0 h 744"/>
                <a:gd name="T12" fmla="*/ 768 w 768"/>
                <a:gd name="T13" fmla="*/ 100 h 744"/>
                <a:gd name="connsiteX0" fmla="*/ 10462 w 10462"/>
                <a:gd name="connsiteY0" fmla="*/ 1344 h 7967"/>
                <a:gd name="connsiteX1" fmla="*/ 8392 w 10462"/>
                <a:gd name="connsiteY1" fmla="*/ 3804 h 7967"/>
                <a:gd name="connsiteX2" fmla="*/ 8131 w 10462"/>
                <a:gd name="connsiteY2" fmla="*/ 2715 h 7967"/>
                <a:gd name="connsiteX3" fmla="*/ 0 w 10462"/>
                <a:gd name="connsiteY3" fmla="*/ 7967 h 7967"/>
                <a:gd name="connsiteX4" fmla="*/ 7754 w 10462"/>
                <a:gd name="connsiteY4" fmla="*/ 1116 h 7967"/>
                <a:gd name="connsiteX5" fmla="*/ 7493 w 10462"/>
                <a:gd name="connsiteY5" fmla="*/ 0 h 7967"/>
                <a:gd name="connsiteX6" fmla="*/ 10462 w 10462"/>
                <a:gd name="connsiteY6" fmla="*/ 1344 h 7967"/>
                <a:gd name="connsiteX0" fmla="*/ 10701 w 10701"/>
                <a:gd name="connsiteY0" fmla="*/ 1687 h 14332"/>
                <a:gd name="connsiteX1" fmla="*/ 8722 w 10701"/>
                <a:gd name="connsiteY1" fmla="*/ 4775 h 14332"/>
                <a:gd name="connsiteX2" fmla="*/ 8473 w 10701"/>
                <a:gd name="connsiteY2" fmla="*/ 3408 h 14332"/>
                <a:gd name="connsiteX3" fmla="*/ 0 w 10701"/>
                <a:gd name="connsiteY3" fmla="*/ 14332 h 14332"/>
                <a:gd name="connsiteX4" fmla="*/ 8113 w 10701"/>
                <a:gd name="connsiteY4" fmla="*/ 1401 h 14332"/>
                <a:gd name="connsiteX5" fmla="*/ 7863 w 10701"/>
                <a:gd name="connsiteY5" fmla="*/ 0 h 14332"/>
                <a:gd name="connsiteX6" fmla="*/ 10701 w 10701"/>
                <a:gd name="connsiteY6" fmla="*/ 1687 h 14332"/>
                <a:gd name="connsiteX0" fmla="*/ 10757 w 10757"/>
                <a:gd name="connsiteY0" fmla="*/ 1687 h 20335"/>
                <a:gd name="connsiteX1" fmla="*/ 8778 w 10757"/>
                <a:gd name="connsiteY1" fmla="*/ 4775 h 20335"/>
                <a:gd name="connsiteX2" fmla="*/ 8529 w 10757"/>
                <a:gd name="connsiteY2" fmla="*/ 3408 h 20335"/>
                <a:gd name="connsiteX3" fmla="*/ 0 w 10757"/>
                <a:gd name="connsiteY3" fmla="*/ 20335 h 20335"/>
                <a:gd name="connsiteX4" fmla="*/ 8169 w 10757"/>
                <a:gd name="connsiteY4" fmla="*/ 1401 h 20335"/>
                <a:gd name="connsiteX5" fmla="*/ 7919 w 10757"/>
                <a:gd name="connsiteY5" fmla="*/ 0 h 20335"/>
                <a:gd name="connsiteX6" fmla="*/ 10757 w 10757"/>
                <a:gd name="connsiteY6" fmla="*/ 1687 h 20335"/>
                <a:gd name="connsiteX0" fmla="*/ 9558 w 9558"/>
                <a:gd name="connsiteY0" fmla="*/ 1687 h 17533"/>
                <a:gd name="connsiteX1" fmla="*/ 7579 w 9558"/>
                <a:gd name="connsiteY1" fmla="*/ 4775 h 17533"/>
                <a:gd name="connsiteX2" fmla="*/ 7330 w 9558"/>
                <a:gd name="connsiteY2" fmla="*/ 3408 h 17533"/>
                <a:gd name="connsiteX3" fmla="*/ 149 w 9558"/>
                <a:gd name="connsiteY3" fmla="*/ 17533 h 17533"/>
                <a:gd name="connsiteX4" fmla="*/ 6970 w 9558"/>
                <a:gd name="connsiteY4" fmla="*/ 1401 h 17533"/>
                <a:gd name="connsiteX5" fmla="*/ 6720 w 9558"/>
                <a:gd name="connsiteY5" fmla="*/ 0 h 17533"/>
                <a:gd name="connsiteX6" fmla="*/ 9558 w 9558"/>
                <a:gd name="connsiteY6" fmla="*/ 1687 h 17533"/>
                <a:gd name="connsiteX0" fmla="*/ 10282 w 10282"/>
                <a:gd name="connsiteY0" fmla="*/ 386 h 10000"/>
                <a:gd name="connsiteX1" fmla="*/ 7929 w 10282"/>
                <a:gd name="connsiteY1" fmla="*/ 2723 h 10000"/>
                <a:gd name="connsiteX2" fmla="*/ 7669 w 10282"/>
                <a:gd name="connsiteY2" fmla="*/ 1944 h 10000"/>
                <a:gd name="connsiteX3" fmla="*/ 156 w 10282"/>
                <a:gd name="connsiteY3" fmla="*/ 10000 h 10000"/>
                <a:gd name="connsiteX4" fmla="*/ 7292 w 10282"/>
                <a:gd name="connsiteY4" fmla="*/ 799 h 10000"/>
                <a:gd name="connsiteX5" fmla="*/ 7031 w 10282"/>
                <a:gd name="connsiteY5" fmla="*/ 0 h 10000"/>
                <a:gd name="connsiteX6" fmla="*/ 10282 w 10282"/>
                <a:gd name="connsiteY6" fmla="*/ 386 h 10000"/>
                <a:gd name="connsiteX0" fmla="*/ 10322 w 10322"/>
                <a:gd name="connsiteY0" fmla="*/ 386 h 6870"/>
                <a:gd name="connsiteX1" fmla="*/ 7969 w 10322"/>
                <a:gd name="connsiteY1" fmla="*/ 2723 h 6870"/>
                <a:gd name="connsiteX2" fmla="*/ 7709 w 10322"/>
                <a:gd name="connsiteY2" fmla="*/ 1944 h 6870"/>
                <a:gd name="connsiteX3" fmla="*/ 0 w 10322"/>
                <a:gd name="connsiteY3" fmla="*/ 6870 h 6870"/>
                <a:gd name="connsiteX4" fmla="*/ 7332 w 10322"/>
                <a:gd name="connsiteY4" fmla="*/ 799 h 6870"/>
                <a:gd name="connsiteX5" fmla="*/ 7071 w 10322"/>
                <a:gd name="connsiteY5" fmla="*/ 0 h 6870"/>
                <a:gd name="connsiteX6" fmla="*/ 10322 w 10322"/>
                <a:gd name="connsiteY6" fmla="*/ 386 h 6870"/>
                <a:gd name="connsiteX0" fmla="*/ 14865 w 14865"/>
                <a:gd name="connsiteY0" fmla="*/ 562 h 23507"/>
                <a:gd name="connsiteX1" fmla="*/ 12585 w 14865"/>
                <a:gd name="connsiteY1" fmla="*/ 3964 h 23507"/>
                <a:gd name="connsiteX2" fmla="*/ 12334 w 14865"/>
                <a:gd name="connsiteY2" fmla="*/ 2830 h 23507"/>
                <a:gd name="connsiteX3" fmla="*/ 0 w 14865"/>
                <a:gd name="connsiteY3" fmla="*/ 23507 h 23507"/>
                <a:gd name="connsiteX4" fmla="*/ 11968 w 14865"/>
                <a:gd name="connsiteY4" fmla="*/ 1163 h 23507"/>
                <a:gd name="connsiteX5" fmla="*/ 11715 w 14865"/>
                <a:gd name="connsiteY5" fmla="*/ 0 h 23507"/>
                <a:gd name="connsiteX6" fmla="*/ 14865 w 14865"/>
                <a:gd name="connsiteY6" fmla="*/ 562 h 23507"/>
                <a:gd name="connsiteX0" fmla="*/ 12691 w 12691"/>
                <a:gd name="connsiteY0" fmla="*/ 562 h 16442"/>
                <a:gd name="connsiteX1" fmla="*/ 10411 w 12691"/>
                <a:gd name="connsiteY1" fmla="*/ 3964 h 16442"/>
                <a:gd name="connsiteX2" fmla="*/ 10160 w 12691"/>
                <a:gd name="connsiteY2" fmla="*/ 2830 h 16442"/>
                <a:gd name="connsiteX3" fmla="*/ 0 w 12691"/>
                <a:gd name="connsiteY3" fmla="*/ 16442 h 16442"/>
                <a:gd name="connsiteX4" fmla="*/ 9794 w 12691"/>
                <a:gd name="connsiteY4" fmla="*/ 1163 h 16442"/>
                <a:gd name="connsiteX5" fmla="*/ 9541 w 12691"/>
                <a:gd name="connsiteY5" fmla="*/ 0 h 16442"/>
                <a:gd name="connsiteX6" fmla="*/ 12691 w 12691"/>
                <a:gd name="connsiteY6" fmla="*/ 562 h 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1" h="16442">
                  <a:moveTo>
                    <a:pt x="12691" y="562"/>
                  </a:moveTo>
                  <a:lnTo>
                    <a:pt x="10411" y="3964"/>
                  </a:lnTo>
                  <a:cubicBezTo>
                    <a:pt x="10411" y="3964"/>
                    <a:pt x="10172" y="2830"/>
                    <a:pt x="10160" y="2830"/>
                  </a:cubicBezTo>
                  <a:cubicBezTo>
                    <a:pt x="3548" y="5055"/>
                    <a:pt x="0" y="16442"/>
                    <a:pt x="0" y="16442"/>
                  </a:cubicBezTo>
                  <a:cubicBezTo>
                    <a:pt x="0" y="16442"/>
                    <a:pt x="2730" y="3642"/>
                    <a:pt x="9794" y="1163"/>
                  </a:cubicBezTo>
                  <a:cubicBezTo>
                    <a:pt x="9807" y="1119"/>
                    <a:pt x="9541" y="0"/>
                    <a:pt x="9541" y="0"/>
                  </a:cubicBezTo>
                  <a:lnTo>
                    <a:pt x="12691" y="562"/>
                  </a:lnTo>
                  <a:close/>
                </a:path>
              </a:pathLst>
            </a:custGeom>
            <a:solidFill>
              <a:schemeClr val="tx1">
                <a:lumMod val="65000"/>
                <a:lumOff val="35000"/>
              </a:schemeClr>
            </a:solidFill>
            <a:ln>
              <a:noFill/>
            </a:ln>
            <a:effectLst/>
            <a:scene3d>
              <a:camera prst="orthographicFront">
                <a:rot lat="0" lon="0" rev="0"/>
              </a:camera>
              <a:lightRig rig="chilly" dir="t">
                <a:rot lat="0" lon="0" rev="18480000"/>
              </a:lightRig>
            </a:scene3d>
            <a:sp3d prstMaterial="clear">
              <a:bevelT h="63500"/>
            </a:sp3d>
          </p:spPr>
          <p:txBody>
            <a:bodyPr lIns="81560" tIns="40781" rIns="81560" bIns="40781"/>
            <a:lstStyle/>
            <a:p>
              <a:pPr eaLnBrk="0" hangingPunct="0">
                <a:spcBef>
                  <a:spcPct val="20000"/>
                </a:spcBef>
                <a:buClr>
                  <a:srgbClr val="990000"/>
                </a:buClr>
                <a:buSzPct val="60000"/>
                <a:defRPr/>
              </a:pPr>
              <a:endParaRPr lang="zh-CN" altLang="en-US" dirty="0">
                <a:solidFill>
                  <a:srgbClr val="990000"/>
                </a:solidFill>
                <a:latin typeface="Arial" pitchFamily="34" charset="0"/>
                <a:cs typeface="Arial" pitchFamily="34" charset="0"/>
              </a:endParaRPr>
            </a:p>
          </p:txBody>
        </p:sp>
        <p:sp>
          <p:nvSpPr>
            <p:cNvPr id="129" name="Rectangle 344"/>
            <p:cNvSpPr>
              <a:spLocks noChangeAspect="1" noChangeArrowheads="1"/>
            </p:cNvSpPr>
            <p:nvPr/>
          </p:nvSpPr>
          <p:spPr bwMode="auto">
            <a:xfrm>
              <a:off x="3466860" y="2048480"/>
              <a:ext cx="1029596" cy="225545"/>
            </a:xfrm>
            <a:prstGeom prst="rect">
              <a:avLst/>
            </a:prstGeom>
            <a:noFill/>
            <a:ln w="9525" algn="ctr">
              <a:noFill/>
              <a:miter lim="800000"/>
              <a:headEnd/>
              <a:tailEnd/>
            </a:ln>
          </p:spPr>
          <p:txBody>
            <a:bodyPr wrap="square" lIns="0" tIns="0" rIns="0" bIns="0">
              <a:spAutoFit/>
            </a:bodyPr>
            <a:lstStyle/>
            <a:p>
              <a:pPr algn="ctr" defTabSz="568967" eaLnBrk="0" hangingPunct="0">
                <a:spcBef>
                  <a:spcPct val="50000"/>
                </a:spcBef>
              </a:pPr>
              <a:r>
                <a:rPr lang="ru-RU" altLang="zh-CN" sz="1600" b="1" dirty="0" smtClean="0">
                  <a:solidFill>
                    <a:srgbClr val="C00000"/>
                  </a:solidFill>
                  <a:latin typeface="Arial" pitchFamily="34" charset="0"/>
                  <a:ea typeface="微软雅黑" pitchFamily="34" charset="-122"/>
                  <a:cs typeface="Arial" pitchFamily="34" charset="0"/>
                </a:rPr>
                <a:t>Труба</a:t>
              </a:r>
              <a:endParaRPr lang="en-US" altLang="zh-CN" sz="1600" b="1" dirty="0" smtClean="0">
                <a:solidFill>
                  <a:srgbClr val="C00000"/>
                </a:solidFill>
                <a:latin typeface="Arial" pitchFamily="34" charset="0"/>
                <a:ea typeface="微软雅黑" pitchFamily="34" charset="-122"/>
                <a:cs typeface="Arial" pitchFamily="34" charset="0"/>
              </a:endParaRPr>
            </a:p>
          </p:txBody>
        </p:sp>
      </p:grpSp>
      <p:grpSp>
        <p:nvGrpSpPr>
          <p:cNvPr id="17" name="组合 242"/>
          <p:cNvGrpSpPr/>
          <p:nvPr/>
        </p:nvGrpSpPr>
        <p:grpSpPr>
          <a:xfrm>
            <a:off x="404076" y="3461892"/>
            <a:ext cx="8065655" cy="1154175"/>
            <a:chOff x="404076" y="3461892"/>
            <a:chExt cx="8065655" cy="1154175"/>
          </a:xfrm>
        </p:grpSpPr>
        <p:grpSp>
          <p:nvGrpSpPr>
            <p:cNvPr id="18" name="组合 317"/>
            <p:cNvGrpSpPr/>
            <p:nvPr/>
          </p:nvGrpSpPr>
          <p:grpSpPr>
            <a:xfrm>
              <a:off x="404076" y="3568818"/>
              <a:ext cx="8065655" cy="1047249"/>
              <a:chOff x="404076" y="3568818"/>
              <a:chExt cx="8065655" cy="1047249"/>
            </a:xfrm>
          </p:grpSpPr>
          <p:grpSp>
            <p:nvGrpSpPr>
              <p:cNvPr id="19" name="组合 303"/>
              <p:cNvGrpSpPr/>
              <p:nvPr/>
            </p:nvGrpSpPr>
            <p:grpSpPr>
              <a:xfrm>
                <a:off x="404076" y="3568818"/>
                <a:ext cx="8065655" cy="1047249"/>
                <a:chOff x="404076" y="3568818"/>
                <a:chExt cx="8065655" cy="1047249"/>
              </a:xfrm>
            </p:grpSpPr>
            <p:grpSp>
              <p:nvGrpSpPr>
                <p:cNvPr id="20" name="组合 273"/>
                <p:cNvGrpSpPr/>
                <p:nvPr/>
              </p:nvGrpSpPr>
              <p:grpSpPr>
                <a:xfrm>
                  <a:off x="404076" y="3568818"/>
                  <a:ext cx="8065655" cy="1047249"/>
                  <a:chOff x="404076" y="3568818"/>
                  <a:chExt cx="8065655" cy="1047249"/>
                </a:xfrm>
              </p:grpSpPr>
              <p:sp>
                <p:nvSpPr>
                  <p:cNvPr id="194" name="矩形 193"/>
                  <p:cNvSpPr>
                    <a:spLocks/>
                  </p:cNvSpPr>
                  <p:nvPr/>
                </p:nvSpPr>
                <p:spPr>
                  <a:xfrm>
                    <a:off x="404076" y="3612155"/>
                    <a:ext cx="8065655" cy="1003912"/>
                  </a:xfrm>
                  <a:prstGeom prst="rect">
                    <a:avLst/>
                  </a:prstGeom>
                  <a:ln/>
                </p:spPr>
                <p:style>
                  <a:lnRef idx="0">
                    <a:schemeClr val="accent3"/>
                  </a:lnRef>
                  <a:fillRef idx="3">
                    <a:schemeClr val="accent3"/>
                  </a:fillRef>
                  <a:effectRef idx="3">
                    <a:schemeClr val="accent3"/>
                  </a:effectRef>
                  <a:fontRef idx="minor">
                    <a:schemeClr val="lt1"/>
                  </a:fontRef>
                </p:style>
                <p:txBody>
                  <a:bodyPr wrap="none" lIns="91326" tIns="45664" rIns="91326" bIns="45664" anchor="ctr">
                    <a:normAutofit/>
                  </a:bodyPr>
                  <a:lstStyle/>
                  <a:p>
                    <a:pPr marL="342323" indent="-342323" eaLnBrk="0" hangingPunct="0">
                      <a:lnSpc>
                        <a:spcPct val="120000"/>
                      </a:lnSpc>
                      <a:buClr>
                        <a:srgbClr val="990000"/>
                      </a:buClr>
                      <a:buSzPct val="60000"/>
                      <a:defRPr/>
                    </a:pPr>
                    <a:endParaRPr lang="zh-CN" altLang="en-US" sz="1900" dirty="0" smtClean="0">
                      <a:solidFill>
                        <a:schemeClr val="tx1"/>
                      </a:solidFill>
                      <a:latin typeface="Arial" pitchFamily="34" charset="0"/>
                      <a:ea typeface="ＭＳ Ｐゴシック" pitchFamily="34" charset="-128"/>
                      <a:cs typeface="Arial" pitchFamily="34" charset="0"/>
                    </a:endParaRPr>
                  </a:p>
                </p:txBody>
              </p:sp>
              <p:grpSp>
                <p:nvGrpSpPr>
                  <p:cNvPr id="21" name="组合 229"/>
                  <p:cNvGrpSpPr/>
                  <p:nvPr/>
                </p:nvGrpSpPr>
                <p:grpSpPr>
                  <a:xfrm>
                    <a:off x="420916" y="3568818"/>
                    <a:ext cx="8039594" cy="324000"/>
                    <a:chOff x="2024856" y="3786982"/>
                    <a:chExt cx="3440112" cy="882657"/>
                  </a:xfrm>
                  <a:solidFill>
                    <a:srgbClr val="C00000"/>
                  </a:solidFill>
                </p:grpSpPr>
                <p:sp>
                  <p:nvSpPr>
                    <p:cNvPr id="226" name="Rectangle 70"/>
                    <p:cNvSpPr>
                      <a:spLocks noChangeArrowheads="1"/>
                    </p:cNvSpPr>
                    <p:nvPr/>
                  </p:nvSpPr>
                  <p:spPr bwMode="auto">
                    <a:xfrm rot="16200000" flipH="1">
                      <a:off x="3713950" y="2153444"/>
                      <a:ext cx="69850" cy="3336925"/>
                    </a:xfrm>
                    <a:prstGeom prst="rect">
                      <a:avLst/>
                    </a:prstGeom>
                    <a:grpFill/>
                    <a:ln/>
                    <a:extLst>
                      <a:ext uri="{91240B29-F687-4F45-9708-019B960494DF}">
                        <a14:hiddenLine xmlns:a14="http://schemas.microsoft.com/office/drawing/2010/main" xmlns="" w="31750" algn="ctr">
                          <a:solidFill>
                            <a:schemeClr val="bg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style>
                    <a:lnRef idx="0">
                      <a:schemeClr val="accent6"/>
                    </a:lnRef>
                    <a:fillRef idx="3">
                      <a:schemeClr val="accent6"/>
                    </a:fillRef>
                    <a:effectRef idx="3">
                      <a:schemeClr val="accent6"/>
                    </a:effectRef>
                    <a:fontRef idx="minor">
                      <a:schemeClr val="lt1"/>
                    </a:fontRef>
                  </p:style>
                  <p:txBody>
                    <a:bodyPr wrap="none" anchor="ctr"/>
                    <a:lstStyle/>
                    <a:p>
                      <a:endParaRPr lang="en-US"/>
                    </a:p>
                  </p:txBody>
                </p:sp>
                <p:sp>
                  <p:nvSpPr>
                    <p:cNvPr id="227" name="Rectangle 72"/>
                    <p:cNvSpPr>
                      <a:spLocks noChangeArrowheads="1"/>
                    </p:cNvSpPr>
                    <p:nvPr/>
                  </p:nvSpPr>
                  <p:spPr bwMode="auto">
                    <a:xfrm rot="10800000" flipH="1">
                      <a:off x="2024856" y="3786988"/>
                      <a:ext cx="69850" cy="882651"/>
                    </a:xfrm>
                    <a:prstGeom prst="rect">
                      <a:avLst/>
                    </a:prstGeom>
                    <a:grpFill/>
                    <a:ln/>
                    <a:extLst>
                      <a:ext uri="{91240B29-F687-4F45-9708-019B960494DF}">
                        <a14:hiddenLine xmlns:a14="http://schemas.microsoft.com/office/drawing/2010/main" xmlns="" w="31750" algn="ctr">
                          <a:solidFill>
                            <a:schemeClr val="bg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style>
                    <a:lnRef idx="0">
                      <a:schemeClr val="accent6"/>
                    </a:lnRef>
                    <a:fillRef idx="3">
                      <a:schemeClr val="accent6"/>
                    </a:fillRef>
                    <a:effectRef idx="3">
                      <a:schemeClr val="accent6"/>
                    </a:effectRef>
                    <a:fontRef idx="minor">
                      <a:schemeClr val="lt1"/>
                    </a:fontRef>
                  </p:style>
                  <p:txBody>
                    <a:bodyPr wrap="none" anchor="ctr"/>
                    <a:lstStyle/>
                    <a:p>
                      <a:endParaRPr lang="en-US"/>
                    </a:p>
                  </p:txBody>
                </p:sp>
                <p:sp>
                  <p:nvSpPr>
                    <p:cNvPr id="228" name="Rectangle 73"/>
                    <p:cNvSpPr>
                      <a:spLocks noChangeArrowheads="1"/>
                    </p:cNvSpPr>
                    <p:nvPr/>
                  </p:nvSpPr>
                  <p:spPr bwMode="auto">
                    <a:xfrm rot="10800000" flipH="1">
                      <a:off x="5395118" y="3786985"/>
                      <a:ext cx="69850" cy="882650"/>
                    </a:xfrm>
                    <a:prstGeom prst="rect">
                      <a:avLst/>
                    </a:prstGeom>
                    <a:grpFill/>
                    <a:ln/>
                    <a:extLst>
                      <a:ext uri="{91240B29-F687-4F45-9708-019B960494DF}">
                        <a14:hiddenLine xmlns:a14="http://schemas.microsoft.com/office/drawing/2010/main" xmlns="" w="31750" algn="ctr">
                          <a:solidFill>
                            <a:schemeClr val="bg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grpSp>
              <p:sp>
                <p:nvSpPr>
                  <p:cNvPr id="123" name="Freeform 20"/>
                  <p:cNvSpPr>
                    <a:spLocks noChangeAspect="1" noEditPoints="1"/>
                  </p:cNvSpPr>
                  <p:nvPr/>
                </p:nvSpPr>
                <p:spPr bwMode="auto">
                  <a:xfrm>
                    <a:off x="927836" y="3961239"/>
                    <a:ext cx="627172" cy="517024"/>
                  </a:xfrm>
                  <a:custGeom>
                    <a:avLst/>
                    <a:gdLst/>
                    <a:ahLst/>
                    <a:cxnLst>
                      <a:cxn ang="0">
                        <a:pos x="302" y="2"/>
                      </a:cxn>
                      <a:cxn ang="0">
                        <a:pos x="376" y="32"/>
                      </a:cxn>
                      <a:cxn ang="0">
                        <a:pos x="428" y="88"/>
                      </a:cxn>
                      <a:cxn ang="0">
                        <a:pos x="448" y="112"/>
                      </a:cxn>
                      <a:cxn ang="0">
                        <a:pos x="476" y="114"/>
                      </a:cxn>
                      <a:cxn ang="0">
                        <a:pos x="514" y="128"/>
                      </a:cxn>
                      <a:cxn ang="0">
                        <a:pos x="546" y="152"/>
                      </a:cxn>
                      <a:cxn ang="0">
                        <a:pos x="570" y="186"/>
                      </a:cxn>
                      <a:cxn ang="0">
                        <a:pos x="584" y="224"/>
                      </a:cxn>
                      <a:cxn ang="0">
                        <a:pos x="586" y="252"/>
                      </a:cxn>
                      <a:cxn ang="0">
                        <a:pos x="580" y="294"/>
                      </a:cxn>
                      <a:cxn ang="0">
                        <a:pos x="562" y="330"/>
                      </a:cxn>
                      <a:cxn ang="0">
                        <a:pos x="536" y="360"/>
                      </a:cxn>
                      <a:cxn ang="0">
                        <a:pos x="502" y="380"/>
                      </a:cxn>
                      <a:cxn ang="0">
                        <a:pos x="462" y="390"/>
                      </a:cxn>
                      <a:cxn ang="0">
                        <a:pos x="442" y="158"/>
                      </a:cxn>
                      <a:cxn ang="0">
                        <a:pos x="116" y="392"/>
                      </a:cxn>
                      <a:cxn ang="0">
                        <a:pos x="92" y="388"/>
                      </a:cxn>
                      <a:cxn ang="0">
                        <a:pos x="34" y="358"/>
                      </a:cxn>
                      <a:cxn ang="0">
                        <a:pos x="2" y="298"/>
                      </a:cxn>
                      <a:cxn ang="0">
                        <a:pos x="0" y="274"/>
                      </a:cxn>
                      <a:cxn ang="0">
                        <a:pos x="16" y="216"/>
                      </a:cxn>
                      <a:cxn ang="0">
                        <a:pos x="58" y="174"/>
                      </a:cxn>
                      <a:cxn ang="0">
                        <a:pos x="98" y="160"/>
                      </a:cxn>
                      <a:cxn ang="0">
                        <a:pos x="110" y="112"/>
                      </a:cxn>
                      <a:cxn ang="0">
                        <a:pos x="134" y="70"/>
                      </a:cxn>
                      <a:cxn ang="0">
                        <a:pos x="168" y="36"/>
                      </a:cxn>
                      <a:cxn ang="0">
                        <a:pos x="210" y="14"/>
                      </a:cxn>
                      <a:cxn ang="0">
                        <a:pos x="258" y="2"/>
                      </a:cxn>
                      <a:cxn ang="0">
                        <a:pos x="180" y="262"/>
                      </a:cxn>
                      <a:cxn ang="0">
                        <a:pos x="180" y="284"/>
                      </a:cxn>
                      <a:cxn ang="0">
                        <a:pos x="180" y="226"/>
                      </a:cxn>
                      <a:cxn ang="0">
                        <a:pos x="180" y="248"/>
                      </a:cxn>
                      <a:cxn ang="0">
                        <a:pos x="180" y="190"/>
                      </a:cxn>
                      <a:cxn ang="0">
                        <a:pos x="180" y="210"/>
                      </a:cxn>
                      <a:cxn ang="0">
                        <a:pos x="160" y="172"/>
                      </a:cxn>
                      <a:cxn ang="0">
                        <a:pos x="160" y="424"/>
                      </a:cxn>
                      <a:cxn ang="0">
                        <a:pos x="448" y="488"/>
                      </a:cxn>
                      <a:cxn ang="0">
                        <a:pos x="448" y="470"/>
                      </a:cxn>
                      <a:cxn ang="0">
                        <a:pos x="194" y="488"/>
                      </a:cxn>
                      <a:cxn ang="0">
                        <a:pos x="194" y="470"/>
                      </a:cxn>
                      <a:cxn ang="0">
                        <a:pos x="336" y="488"/>
                      </a:cxn>
                      <a:cxn ang="0">
                        <a:pos x="336" y="470"/>
                      </a:cxn>
                      <a:cxn ang="0">
                        <a:pos x="374" y="462"/>
                      </a:cxn>
                      <a:cxn ang="0">
                        <a:pos x="342" y="498"/>
                      </a:cxn>
                      <a:cxn ang="0">
                        <a:pos x="354" y="434"/>
                      </a:cxn>
                      <a:cxn ang="0">
                        <a:pos x="374" y="462"/>
                      </a:cxn>
                      <a:cxn ang="0">
                        <a:pos x="244" y="498"/>
                      </a:cxn>
                      <a:cxn ang="0">
                        <a:pos x="214" y="462"/>
                      </a:cxn>
                      <a:cxn ang="0">
                        <a:pos x="232" y="462"/>
                      </a:cxn>
                      <a:cxn ang="0">
                        <a:pos x="408" y="262"/>
                      </a:cxn>
                      <a:cxn ang="0">
                        <a:pos x="320" y="262"/>
                      </a:cxn>
                      <a:cxn ang="0">
                        <a:pos x="408" y="226"/>
                      </a:cxn>
                      <a:cxn ang="0">
                        <a:pos x="320" y="226"/>
                      </a:cxn>
                      <a:cxn ang="0">
                        <a:pos x="408" y="190"/>
                      </a:cxn>
                      <a:cxn ang="0">
                        <a:pos x="320" y="190"/>
                      </a:cxn>
                      <a:cxn ang="0">
                        <a:pos x="426" y="172"/>
                      </a:cxn>
                      <a:cxn ang="0">
                        <a:pos x="302" y="172"/>
                      </a:cxn>
                    </a:cxnLst>
                    <a:rect l="0" t="0" r="r" b="b"/>
                    <a:pathLst>
                      <a:path w="586" h="498">
                        <a:moveTo>
                          <a:pt x="274" y="0"/>
                        </a:moveTo>
                        <a:lnTo>
                          <a:pt x="274" y="0"/>
                        </a:lnTo>
                        <a:lnTo>
                          <a:pt x="302" y="2"/>
                        </a:lnTo>
                        <a:lnTo>
                          <a:pt x="328" y="10"/>
                        </a:lnTo>
                        <a:lnTo>
                          <a:pt x="354" y="18"/>
                        </a:lnTo>
                        <a:lnTo>
                          <a:pt x="376" y="32"/>
                        </a:lnTo>
                        <a:lnTo>
                          <a:pt x="396" y="48"/>
                        </a:lnTo>
                        <a:lnTo>
                          <a:pt x="414" y="68"/>
                        </a:lnTo>
                        <a:lnTo>
                          <a:pt x="428" y="88"/>
                        </a:lnTo>
                        <a:lnTo>
                          <a:pt x="440" y="112"/>
                        </a:lnTo>
                        <a:lnTo>
                          <a:pt x="440" y="112"/>
                        </a:lnTo>
                        <a:lnTo>
                          <a:pt x="448" y="112"/>
                        </a:lnTo>
                        <a:lnTo>
                          <a:pt x="448" y="112"/>
                        </a:lnTo>
                        <a:lnTo>
                          <a:pt x="462" y="112"/>
                        </a:lnTo>
                        <a:lnTo>
                          <a:pt x="476" y="114"/>
                        </a:lnTo>
                        <a:lnTo>
                          <a:pt x="488" y="118"/>
                        </a:lnTo>
                        <a:lnTo>
                          <a:pt x="502" y="124"/>
                        </a:lnTo>
                        <a:lnTo>
                          <a:pt x="514" y="128"/>
                        </a:lnTo>
                        <a:lnTo>
                          <a:pt x="526"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6"/>
                        </a:lnTo>
                        <a:lnTo>
                          <a:pt x="584" y="280"/>
                        </a:lnTo>
                        <a:lnTo>
                          <a:pt x="580" y="294"/>
                        </a:lnTo>
                        <a:lnTo>
                          <a:pt x="576" y="306"/>
                        </a:lnTo>
                        <a:lnTo>
                          <a:pt x="570" y="318"/>
                        </a:lnTo>
                        <a:lnTo>
                          <a:pt x="562" y="330"/>
                        </a:lnTo>
                        <a:lnTo>
                          <a:pt x="554" y="340"/>
                        </a:lnTo>
                        <a:lnTo>
                          <a:pt x="546" y="350"/>
                        </a:lnTo>
                        <a:lnTo>
                          <a:pt x="536" y="360"/>
                        </a:lnTo>
                        <a:lnTo>
                          <a:pt x="526" y="368"/>
                        </a:lnTo>
                        <a:lnTo>
                          <a:pt x="514" y="374"/>
                        </a:lnTo>
                        <a:lnTo>
                          <a:pt x="502" y="380"/>
                        </a:lnTo>
                        <a:lnTo>
                          <a:pt x="488" y="384"/>
                        </a:lnTo>
                        <a:lnTo>
                          <a:pt x="476" y="388"/>
                        </a:lnTo>
                        <a:lnTo>
                          <a:pt x="462" y="390"/>
                        </a:lnTo>
                        <a:lnTo>
                          <a:pt x="448" y="392"/>
                        </a:lnTo>
                        <a:lnTo>
                          <a:pt x="442" y="392"/>
                        </a:lnTo>
                        <a:lnTo>
                          <a:pt x="442" y="158"/>
                        </a:lnTo>
                        <a:lnTo>
                          <a:pt x="146" y="158"/>
                        </a:lnTo>
                        <a:lnTo>
                          <a:pt x="146" y="392"/>
                        </a:lnTo>
                        <a:lnTo>
                          <a:pt x="116" y="392"/>
                        </a:lnTo>
                        <a:lnTo>
                          <a:pt x="116" y="392"/>
                        </a:lnTo>
                        <a:lnTo>
                          <a:pt x="104" y="390"/>
                        </a:lnTo>
                        <a:lnTo>
                          <a:pt x="92" y="388"/>
                        </a:lnTo>
                        <a:lnTo>
                          <a:pt x="70" y="382"/>
                        </a:lnTo>
                        <a:lnTo>
                          <a:pt x="52" y="372"/>
                        </a:lnTo>
                        <a:lnTo>
                          <a:pt x="34" y="358"/>
                        </a:lnTo>
                        <a:lnTo>
                          <a:pt x="20" y="340"/>
                        </a:lnTo>
                        <a:lnTo>
                          <a:pt x="10" y="320"/>
                        </a:lnTo>
                        <a:lnTo>
                          <a:pt x="2" y="298"/>
                        </a:lnTo>
                        <a:lnTo>
                          <a:pt x="0" y="286"/>
                        </a:lnTo>
                        <a:lnTo>
                          <a:pt x="0" y="274"/>
                        </a:lnTo>
                        <a:lnTo>
                          <a:pt x="0" y="274"/>
                        </a:lnTo>
                        <a:lnTo>
                          <a:pt x="2" y="254"/>
                        </a:lnTo>
                        <a:lnTo>
                          <a:pt x="8" y="234"/>
                        </a:lnTo>
                        <a:lnTo>
                          <a:pt x="16" y="216"/>
                        </a:lnTo>
                        <a:lnTo>
                          <a:pt x="28" y="200"/>
                        </a:lnTo>
                        <a:lnTo>
                          <a:pt x="42" y="186"/>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4"/>
                        </a:lnTo>
                        <a:lnTo>
                          <a:pt x="224" y="8"/>
                        </a:lnTo>
                        <a:lnTo>
                          <a:pt x="242" y="4"/>
                        </a:lnTo>
                        <a:lnTo>
                          <a:pt x="258" y="2"/>
                        </a:lnTo>
                        <a:lnTo>
                          <a:pt x="274" y="0"/>
                        </a:lnTo>
                        <a:lnTo>
                          <a:pt x="274" y="0"/>
                        </a:lnTo>
                        <a:close/>
                        <a:moveTo>
                          <a:pt x="180" y="262"/>
                        </a:moveTo>
                        <a:lnTo>
                          <a:pt x="266" y="262"/>
                        </a:lnTo>
                        <a:lnTo>
                          <a:pt x="266" y="284"/>
                        </a:lnTo>
                        <a:lnTo>
                          <a:pt x="180" y="284"/>
                        </a:lnTo>
                        <a:lnTo>
                          <a:pt x="180" y="262"/>
                        </a:lnTo>
                        <a:lnTo>
                          <a:pt x="180" y="262"/>
                        </a:lnTo>
                        <a:close/>
                        <a:moveTo>
                          <a:pt x="180" y="226"/>
                        </a:moveTo>
                        <a:lnTo>
                          <a:pt x="266" y="226"/>
                        </a:lnTo>
                        <a:lnTo>
                          <a:pt x="266" y="248"/>
                        </a:lnTo>
                        <a:lnTo>
                          <a:pt x="180" y="248"/>
                        </a:lnTo>
                        <a:lnTo>
                          <a:pt x="180" y="226"/>
                        </a:lnTo>
                        <a:lnTo>
                          <a:pt x="180" y="226"/>
                        </a:lnTo>
                        <a:close/>
                        <a:moveTo>
                          <a:pt x="180" y="190"/>
                        </a:moveTo>
                        <a:lnTo>
                          <a:pt x="266" y="190"/>
                        </a:lnTo>
                        <a:lnTo>
                          <a:pt x="266" y="210"/>
                        </a:lnTo>
                        <a:lnTo>
                          <a:pt x="180" y="210"/>
                        </a:lnTo>
                        <a:lnTo>
                          <a:pt x="180" y="190"/>
                        </a:lnTo>
                        <a:lnTo>
                          <a:pt x="180" y="190"/>
                        </a:lnTo>
                        <a:close/>
                        <a:moveTo>
                          <a:pt x="160" y="172"/>
                        </a:moveTo>
                        <a:lnTo>
                          <a:pt x="284" y="172"/>
                        </a:lnTo>
                        <a:lnTo>
                          <a:pt x="284" y="424"/>
                        </a:lnTo>
                        <a:lnTo>
                          <a:pt x="160" y="424"/>
                        </a:lnTo>
                        <a:lnTo>
                          <a:pt x="160" y="172"/>
                        </a:lnTo>
                        <a:lnTo>
                          <a:pt x="160" y="172"/>
                        </a:lnTo>
                        <a:close/>
                        <a:moveTo>
                          <a:pt x="448" y="488"/>
                        </a:moveTo>
                        <a:lnTo>
                          <a:pt x="392" y="488"/>
                        </a:lnTo>
                        <a:lnTo>
                          <a:pt x="392" y="470"/>
                        </a:lnTo>
                        <a:lnTo>
                          <a:pt x="448" y="470"/>
                        </a:lnTo>
                        <a:lnTo>
                          <a:pt x="448" y="488"/>
                        </a:lnTo>
                        <a:lnTo>
                          <a:pt x="448" y="488"/>
                        </a:lnTo>
                        <a:close/>
                        <a:moveTo>
                          <a:pt x="194" y="488"/>
                        </a:moveTo>
                        <a:lnTo>
                          <a:pt x="138" y="488"/>
                        </a:lnTo>
                        <a:lnTo>
                          <a:pt x="138" y="470"/>
                        </a:lnTo>
                        <a:lnTo>
                          <a:pt x="194" y="470"/>
                        </a:lnTo>
                        <a:lnTo>
                          <a:pt x="194" y="488"/>
                        </a:lnTo>
                        <a:lnTo>
                          <a:pt x="194" y="488"/>
                        </a:lnTo>
                        <a:close/>
                        <a:moveTo>
                          <a:pt x="336" y="488"/>
                        </a:moveTo>
                        <a:lnTo>
                          <a:pt x="250" y="488"/>
                        </a:lnTo>
                        <a:lnTo>
                          <a:pt x="250" y="470"/>
                        </a:lnTo>
                        <a:lnTo>
                          <a:pt x="336" y="470"/>
                        </a:lnTo>
                        <a:lnTo>
                          <a:pt x="336" y="488"/>
                        </a:lnTo>
                        <a:lnTo>
                          <a:pt x="336" y="488"/>
                        </a:lnTo>
                        <a:close/>
                        <a:moveTo>
                          <a:pt x="374" y="462"/>
                        </a:moveTo>
                        <a:lnTo>
                          <a:pt x="386" y="462"/>
                        </a:lnTo>
                        <a:lnTo>
                          <a:pt x="386" y="498"/>
                        </a:lnTo>
                        <a:lnTo>
                          <a:pt x="342" y="498"/>
                        </a:lnTo>
                        <a:lnTo>
                          <a:pt x="342" y="462"/>
                        </a:lnTo>
                        <a:lnTo>
                          <a:pt x="354" y="462"/>
                        </a:lnTo>
                        <a:lnTo>
                          <a:pt x="354" y="434"/>
                        </a:lnTo>
                        <a:lnTo>
                          <a:pt x="374" y="434"/>
                        </a:lnTo>
                        <a:lnTo>
                          <a:pt x="374" y="462"/>
                        </a:lnTo>
                        <a:lnTo>
                          <a:pt x="374" y="462"/>
                        </a:lnTo>
                        <a:close/>
                        <a:moveTo>
                          <a:pt x="232" y="462"/>
                        </a:moveTo>
                        <a:lnTo>
                          <a:pt x="244" y="462"/>
                        </a:lnTo>
                        <a:lnTo>
                          <a:pt x="244" y="498"/>
                        </a:lnTo>
                        <a:lnTo>
                          <a:pt x="202" y="498"/>
                        </a:lnTo>
                        <a:lnTo>
                          <a:pt x="202" y="462"/>
                        </a:lnTo>
                        <a:lnTo>
                          <a:pt x="214" y="462"/>
                        </a:lnTo>
                        <a:lnTo>
                          <a:pt x="214" y="434"/>
                        </a:lnTo>
                        <a:lnTo>
                          <a:pt x="232" y="434"/>
                        </a:lnTo>
                        <a:lnTo>
                          <a:pt x="232" y="462"/>
                        </a:lnTo>
                        <a:lnTo>
                          <a:pt x="232" y="462"/>
                        </a:lnTo>
                        <a:close/>
                        <a:moveTo>
                          <a:pt x="320" y="262"/>
                        </a:moveTo>
                        <a:lnTo>
                          <a:pt x="408" y="262"/>
                        </a:lnTo>
                        <a:lnTo>
                          <a:pt x="408" y="284"/>
                        </a:lnTo>
                        <a:lnTo>
                          <a:pt x="320" y="284"/>
                        </a:lnTo>
                        <a:lnTo>
                          <a:pt x="320" y="262"/>
                        </a:lnTo>
                        <a:lnTo>
                          <a:pt x="320" y="262"/>
                        </a:lnTo>
                        <a:close/>
                        <a:moveTo>
                          <a:pt x="320" y="226"/>
                        </a:moveTo>
                        <a:lnTo>
                          <a:pt x="408" y="226"/>
                        </a:lnTo>
                        <a:lnTo>
                          <a:pt x="408" y="248"/>
                        </a:lnTo>
                        <a:lnTo>
                          <a:pt x="320" y="248"/>
                        </a:lnTo>
                        <a:lnTo>
                          <a:pt x="320" y="226"/>
                        </a:lnTo>
                        <a:lnTo>
                          <a:pt x="320" y="226"/>
                        </a:lnTo>
                        <a:close/>
                        <a:moveTo>
                          <a:pt x="320" y="190"/>
                        </a:moveTo>
                        <a:lnTo>
                          <a:pt x="408" y="190"/>
                        </a:lnTo>
                        <a:lnTo>
                          <a:pt x="408" y="210"/>
                        </a:lnTo>
                        <a:lnTo>
                          <a:pt x="320" y="210"/>
                        </a:lnTo>
                        <a:lnTo>
                          <a:pt x="320" y="190"/>
                        </a:lnTo>
                        <a:lnTo>
                          <a:pt x="320" y="190"/>
                        </a:lnTo>
                        <a:close/>
                        <a:moveTo>
                          <a:pt x="302" y="172"/>
                        </a:moveTo>
                        <a:lnTo>
                          <a:pt x="426" y="172"/>
                        </a:lnTo>
                        <a:lnTo>
                          <a:pt x="426" y="424"/>
                        </a:lnTo>
                        <a:lnTo>
                          <a:pt x="302" y="424"/>
                        </a:lnTo>
                        <a:lnTo>
                          <a:pt x="302" y="172"/>
                        </a:lnTo>
                        <a:lnTo>
                          <a:pt x="302" y="172"/>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25" name="Rectangle 344"/>
                  <p:cNvSpPr>
                    <a:spLocks noChangeAspect="1" noChangeArrowheads="1"/>
                  </p:cNvSpPr>
                  <p:nvPr/>
                </p:nvSpPr>
                <p:spPr bwMode="auto">
                  <a:xfrm>
                    <a:off x="913410" y="4456410"/>
                    <a:ext cx="680009" cy="132024"/>
                  </a:xfrm>
                  <a:prstGeom prst="rect">
                    <a:avLst/>
                  </a:prstGeom>
                  <a:noFill/>
                  <a:ln w="9525" algn="ctr">
                    <a:noFill/>
                    <a:miter lim="800000"/>
                    <a:headEnd/>
                    <a:tailEnd/>
                  </a:ln>
                </p:spPr>
                <p:txBody>
                  <a:bodyPr wrap="square" lIns="0" tIns="0" rIns="0" bIns="0">
                    <a:spAutoFit/>
                  </a:bodyPr>
                  <a:lstStyle/>
                  <a:p>
                    <a:pPr algn="ctr" defTabSz="568967" eaLnBrk="0" hangingPunct="0">
                      <a:lnSpc>
                        <a:spcPts val="1100"/>
                      </a:lnSpc>
                      <a:spcBef>
                        <a:spcPts val="0"/>
                      </a:spcBef>
                    </a:pPr>
                    <a:r>
                      <a:rPr lang="en-US" altLang="zh-CN" sz="800" b="1" dirty="0" smtClean="0">
                        <a:solidFill>
                          <a:schemeClr val="tx1">
                            <a:lumMod val="75000"/>
                            <a:lumOff val="25000"/>
                          </a:schemeClr>
                        </a:solidFill>
                        <a:latin typeface="Arial" pitchFamily="34" charset="0"/>
                        <a:ea typeface="微软雅黑" pitchFamily="34" charset="-122"/>
                        <a:cs typeface="Arial" pitchFamily="34" charset="0"/>
                      </a:rPr>
                      <a:t>Data center</a:t>
                    </a:r>
                  </a:p>
                </p:txBody>
              </p:sp>
              <p:grpSp>
                <p:nvGrpSpPr>
                  <p:cNvPr id="22" name="组合 335"/>
                  <p:cNvGrpSpPr>
                    <a:grpSpLocks noChangeAspect="1"/>
                  </p:cNvGrpSpPr>
                  <p:nvPr/>
                </p:nvGrpSpPr>
                <p:grpSpPr>
                  <a:xfrm>
                    <a:off x="7421177" y="4023065"/>
                    <a:ext cx="507403" cy="440851"/>
                    <a:chOff x="-1059997" y="-455159"/>
                    <a:chExt cx="642113" cy="910317"/>
                  </a:xfrm>
                  <a:solidFill>
                    <a:srgbClr val="C00000"/>
                  </a:solidFill>
                </p:grpSpPr>
                <p:sp>
                  <p:nvSpPr>
                    <p:cNvPr id="104" name="Rectangle 10"/>
                    <p:cNvSpPr>
                      <a:spLocks noChangeArrowheads="1"/>
                    </p:cNvSpPr>
                    <p:nvPr/>
                  </p:nvSpPr>
                  <p:spPr bwMode="auto">
                    <a:xfrm>
                      <a:off x="-890397" y="74150"/>
                      <a:ext cx="302913" cy="325789"/>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5" name="Freeform 11"/>
                    <p:cNvSpPr>
                      <a:spLocks/>
                    </p:cNvSpPr>
                    <p:nvPr/>
                  </p:nvSpPr>
                  <p:spPr bwMode="auto">
                    <a:xfrm>
                      <a:off x="-954293" y="436226"/>
                      <a:ext cx="430705" cy="18932"/>
                    </a:xfrm>
                    <a:custGeom>
                      <a:avLst/>
                      <a:gdLst/>
                      <a:ahLst/>
                      <a:cxnLst>
                        <a:cxn ang="0">
                          <a:pos x="7541" y="0"/>
                        </a:cxn>
                        <a:cxn ang="0">
                          <a:pos x="7561" y="2"/>
                        </a:cxn>
                        <a:cxn ang="0">
                          <a:pos x="7579" y="7"/>
                        </a:cxn>
                        <a:cxn ang="0">
                          <a:pos x="7597" y="17"/>
                        </a:cxn>
                        <a:cxn ang="0">
                          <a:pos x="7611" y="29"/>
                        </a:cxn>
                        <a:cxn ang="0">
                          <a:pos x="7623" y="43"/>
                        </a:cxn>
                        <a:cxn ang="0">
                          <a:pos x="7633" y="60"/>
                        </a:cxn>
                        <a:cxn ang="0">
                          <a:pos x="7638" y="78"/>
                        </a:cxn>
                        <a:cxn ang="0">
                          <a:pos x="7640" y="99"/>
                        </a:cxn>
                        <a:cxn ang="0">
                          <a:pos x="7640" y="251"/>
                        </a:cxn>
                        <a:cxn ang="0">
                          <a:pos x="7636" y="270"/>
                        </a:cxn>
                        <a:cxn ang="0">
                          <a:pos x="7628" y="287"/>
                        </a:cxn>
                        <a:cxn ang="0">
                          <a:pos x="7618" y="304"/>
                        </a:cxn>
                        <a:cxn ang="0">
                          <a:pos x="7604" y="318"/>
                        </a:cxn>
                        <a:cxn ang="0">
                          <a:pos x="7589" y="328"/>
                        </a:cxn>
                        <a:cxn ang="0">
                          <a:pos x="7570" y="336"/>
                        </a:cxn>
                        <a:cxn ang="0">
                          <a:pos x="7551" y="340"/>
                        </a:cxn>
                        <a:cxn ang="0">
                          <a:pos x="99" y="340"/>
                        </a:cxn>
                        <a:cxn ang="0">
                          <a:pos x="79" y="338"/>
                        </a:cxn>
                        <a:cxn ang="0">
                          <a:pos x="61" y="332"/>
                        </a:cxn>
                        <a:cxn ang="0">
                          <a:pos x="43" y="323"/>
                        </a:cxn>
                        <a:cxn ang="0">
                          <a:pos x="29" y="311"/>
                        </a:cxn>
                        <a:cxn ang="0">
                          <a:pos x="17" y="297"/>
                        </a:cxn>
                        <a:cxn ang="0">
                          <a:pos x="7" y="279"/>
                        </a:cxn>
                        <a:cxn ang="0">
                          <a:pos x="2" y="260"/>
                        </a:cxn>
                        <a:cxn ang="0">
                          <a:pos x="0" y="241"/>
                        </a:cxn>
                        <a:cxn ang="0">
                          <a:pos x="0" y="89"/>
                        </a:cxn>
                        <a:cxn ang="0">
                          <a:pos x="4" y="69"/>
                        </a:cxn>
                        <a:cxn ang="0">
                          <a:pos x="12" y="51"/>
                        </a:cxn>
                        <a:cxn ang="0">
                          <a:pos x="22" y="36"/>
                        </a:cxn>
                        <a:cxn ang="0">
                          <a:pos x="36" y="22"/>
                        </a:cxn>
                        <a:cxn ang="0">
                          <a:pos x="51" y="12"/>
                        </a:cxn>
                        <a:cxn ang="0">
                          <a:pos x="70" y="4"/>
                        </a:cxn>
                        <a:cxn ang="0">
                          <a:pos x="89" y="0"/>
                        </a:cxn>
                      </a:cxnLst>
                      <a:rect l="0" t="0" r="r" b="b"/>
                      <a:pathLst>
                        <a:path w="7640" h="340">
                          <a:moveTo>
                            <a:pt x="99" y="0"/>
                          </a:moveTo>
                          <a:lnTo>
                            <a:pt x="7541" y="0"/>
                          </a:lnTo>
                          <a:lnTo>
                            <a:pt x="7551" y="0"/>
                          </a:lnTo>
                          <a:lnTo>
                            <a:pt x="7561" y="2"/>
                          </a:lnTo>
                          <a:lnTo>
                            <a:pt x="7570" y="4"/>
                          </a:lnTo>
                          <a:lnTo>
                            <a:pt x="7579" y="7"/>
                          </a:lnTo>
                          <a:lnTo>
                            <a:pt x="7589" y="12"/>
                          </a:lnTo>
                          <a:lnTo>
                            <a:pt x="7597" y="17"/>
                          </a:lnTo>
                          <a:lnTo>
                            <a:pt x="7604" y="22"/>
                          </a:lnTo>
                          <a:lnTo>
                            <a:pt x="7611" y="29"/>
                          </a:lnTo>
                          <a:lnTo>
                            <a:pt x="7618" y="36"/>
                          </a:lnTo>
                          <a:lnTo>
                            <a:pt x="7623" y="43"/>
                          </a:lnTo>
                          <a:lnTo>
                            <a:pt x="7628" y="51"/>
                          </a:lnTo>
                          <a:lnTo>
                            <a:pt x="7633" y="60"/>
                          </a:lnTo>
                          <a:lnTo>
                            <a:pt x="7636" y="69"/>
                          </a:lnTo>
                          <a:lnTo>
                            <a:pt x="7638" y="78"/>
                          </a:lnTo>
                          <a:lnTo>
                            <a:pt x="7640" y="89"/>
                          </a:lnTo>
                          <a:lnTo>
                            <a:pt x="7640" y="99"/>
                          </a:lnTo>
                          <a:lnTo>
                            <a:pt x="7640" y="241"/>
                          </a:lnTo>
                          <a:lnTo>
                            <a:pt x="7640" y="251"/>
                          </a:lnTo>
                          <a:lnTo>
                            <a:pt x="7638" y="260"/>
                          </a:lnTo>
                          <a:lnTo>
                            <a:pt x="7636" y="270"/>
                          </a:lnTo>
                          <a:lnTo>
                            <a:pt x="7633" y="279"/>
                          </a:lnTo>
                          <a:lnTo>
                            <a:pt x="7628" y="287"/>
                          </a:lnTo>
                          <a:lnTo>
                            <a:pt x="7623" y="297"/>
                          </a:lnTo>
                          <a:lnTo>
                            <a:pt x="7618" y="304"/>
                          </a:lnTo>
                          <a:lnTo>
                            <a:pt x="7611" y="311"/>
                          </a:lnTo>
                          <a:lnTo>
                            <a:pt x="7604" y="318"/>
                          </a:lnTo>
                          <a:lnTo>
                            <a:pt x="7597" y="323"/>
                          </a:lnTo>
                          <a:lnTo>
                            <a:pt x="7589" y="328"/>
                          </a:lnTo>
                          <a:lnTo>
                            <a:pt x="7579" y="332"/>
                          </a:lnTo>
                          <a:lnTo>
                            <a:pt x="7570" y="336"/>
                          </a:lnTo>
                          <a:lnTo>
                            <a:pt x="7561" y="338"/>
                          </a:lnTo>
                          <a:lnTo>
                            <a:pt x="7551" y="340"/>
                          </a:lnTo>
                          <a:lnTo>
                            <a:pt x="7541" y="340"/>
                          </a:lnTo>
                          <a:lnTo>
                            <a:pt x="99" y="340"/>
                          </a:lnTo>
                          <a:lnTo>
                            <a:pt x="89" y="340"/>
                          </a:lnTo>
                          <a:lnTo>
                            <a:pt x="79" y="338"/>
                          </a:lnTo>
                          <a:lnTo>
                            <a:pt x="70" y="336"/>
                          </a:lnTo>
                          <a:lnTo>
                            <a:pt x="61" y="332"/>
                          </a:lnTo>
                          <a:lnTo>
                            <a:pt x="51" y="328"/>
                          </a:lnTo>
                          <a:lnTo>
                            <a:pt x="43" y="323"/>
                          </a:lnTo>
                          <a:lnTo>
                            <a:pt x="36" y="318"/>
                          </a:lnTo>
                          <a:lnTo>
                            <a:pt x="29" y="311"/>
                          </a:lnTo>
                          <a:lnTo>
                            <a:pt x="22" y="304"/>
                          </a:lnTo>
                          <a:lnTo>
                            <a:pt x="17" y="297"/>
                          </a:lnTo>
                          <a:lnTo>
                            <a:pt x="12" y="287"/>
                          </a:lnTo>
                          <a:lnTo>
                            <a:pt x="7" y="279"/>
                          </a:lnTo>
                          <a:lnTo>
                            <a:pt x="4" y="270"/>
                          </a:lnTo>
                          <a:lnTo>
                            <a:pt x="2" y="260"/>
                          </a:lnTo>
                          <a:lnTo>
                            <a:pt x="0" y="251"/>
                          </a:lnTo>
                          <a:lnTo>
                            <a:pt x="0" y="241"/>
                          </a:lnTo>
                          <a:lnTo>
                            <a:pt x="0" y="99"/>
                          </a:lnTo>
                          <a:lnTo>
                            <a:pt x="0" y="89"/>
                          </a:lnTo>
                          <a:lnTo>
                            <a:pt x="2" y="78"/>
                          </a:lnTo>
                          <a:lnTo>
                            <a:pt x="4" y="69"/>
                          </a:lnTo>
                          <a:lnTo>
                            <a:pt x="7" y="60"/>
                          </a:lnTo>
                          <a:lnTo>
                            <a:pt x="12" y="51"/>
                          </a:lnTo>
                          <a:lnTo>
                            <a:pt x="17" y="43"/>
                          </a:lnTo>
                          <a:lnTo>
                            <a:pt x="22" y="36"/>
                          </a:lnTo>
                          <a:lnTo>
                            <a:pt x="29" y="29"/>
                          </a:lnTo>
                          <a:lnTo>
                            <a:pt x="36" y="22"/>
                          </a:lnTo>
                          <a:lnTo>
                            <a:pt x="43" y="17"/>
                          </a:lnTo>
                          <a:lnTo>
                            <a:pt x="51" y="12"/>
                          </a:lnTo>
                          <a:lnTo>
                            <a:pt x="61" y="7"/>
                          </a:lnTo>
                          <a:lnTo>
                            <a:pt x="70" y="4"/>
                          </a:lnTo>
                          <a:lnTo>
                            <a:pt x="79" y="2"/>
                          </a:lnTo>
                          <a:lnTo>
                            <a:pt x="89" y="0"/>
                          </a:lnTo>
                          <a:lnTo>
                            <a:pt x="9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6" name="Freeform 12"/>
                    <p:cNvSpPr>
                      <a:spLocks/>
                    </p:cNvSpPr>
                    <p:nvPr/>
                  </p:nvSpPr>
                  <p:spPr bwMode="auto">
                    <a:xfrm>
                      <a:off x="-954293" y="372330"/>
                      <a:ext cx="430705" cy="53641"/>
                    </a:xfrm>
                    <a:custGeom>
                      <a:avLst/>
                      <a:gdLst/>
                      <a:ahLst/>
                      <a:cxnLst>
                        <a:cxn ang="0">
                          <a:pos x="439" y="0"/>
                        </a:cxn>
                        <a:cxn ang="0">
                          <a:pos x="1006" y="0"/>
                        </a:cxn>
                        <a:cxn ang="0">
                          <a:pos x="1006" y="584"/>
                        </a:cxn>
                        <a:cxn ang="0">
                          <a:pos x="1006" y="703"/>
                        </a:cxn>
                        <a:cxn ang="0">
                          <a:pos x="6634" y="703"/>
                        </a:cxn>
                        <a:cxn ang="0">
                          <a:pos x="6634" y="584"/>
                        </a:cxn>
                        <a:cxn ang="0">
                          <a:pos x="6634" y="0"/>
                        </a:cxn>
                        <a:cxn ang="0">
                          <a:pos x="7144" y="0"/>
                        </a:cxn>
                        <a:cxn ang="0">
                          <a:pos x="7640" y="951"/>
                        </a:cxn>
                        <a:cxn ang="0">
                          <a:pos x="0" y="951"/>
                        </a:cxn>
                        <a:cxn ang="0">
                          <a:pos x="439" y="0"/>
                        </a:cxn>
                      </a:cxnLst>
                      <a:rect l="0" t="0" r="r" b="b"/>
                      <a:pathLst>
                        <a:path w="7640" h="951">
                          <a:moveTo>
                            <a:pt x="439" y="0"/>
                          </a:moveTo>
                          <a:lnTo>
                            <a:pt x="1006" y="0"/>
                          </a:lnTo>
                          <a:lnTo>
                            <a:pt x="1006" y="584"/>
                          </a:lnTo>
                          <a:lnTo>
                            <a:pt x="1006" y="703"/>
                          </a:lnTo>
                          <a:lnTo>
                            <a:pt x="6634" y="703"/>
                          </a:lnTo>
                          <a:lnTo>
                            <a:pt x="6634" y="584"/>
                          </a:lnTo>
                          <a:lnTo>
                            <a:pt x="6634" y="0"/>
                          </a:lnTo>
                          <a:lnTo>
                            <a:pt x="7144" y="0"/>
                          </a:lnTo>
                          <a:lnTo>
                            <a:pt x="7640" y="951"/>
                          </a:lnTo>
                          <a:lnTo>
                            <a:pt x="0" y="951"/>
                          </a:lnTo>
                          <a:lnTo>
                            <a:pt x="43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7" name="Rectangle 13"/>
                    <p:cNvSpPr>
                      <a:spLocks noChangeArrowheads="1"/>
                    </p:cNvSpPr>
                    <p:nvPr/>
                  </p:nvSpPr>
                  <p:spPr bwMode="auto">
                    <a:xfrm>
                      <a:off x="-780749" y="-455159"/>
                      <a:ext cx="15777" cy="63896"/>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8" name="Rectangle 14"/>
                    <p:cNvSpPr>
                      <a:spLocks noChangeArrowheads="1"/>
                    </p:cNvSpPr>
                    <p:nvPr/>
                  </p:nvSpPr>
                  <p:spPr bwMode="auto">
                    <a:xfrm>
                      <a:off x="-712909" y="-455159"/>
                      <a:ext cx="15777" cy="63896"/>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9" name="Freeform 15"/>
                    <p:cNvSpPr>
                      <a:spLocks/>
                    </p:cNvSpPr>
                    <p:nvPr/>
                  </p:nvSpPr>
                  <p:spPr bwMode="auto">
                    <a:xfrm>
                      <a:off x="-756295" y="-444115"/>
                      <a:ext cx="34709" cy="35498"/>
                    </a:xfrm>
                    <a:custGeom>
                      <a:avLst/>
                      <a:gdLst/>
                      <a:ahLst/>
                      <a:cxnLst>
                        <a:cxn ang="0">
                          <a:pos x="345" y="625"/>
                        </a:cxn>
                        <a:cxn ang="0">
                          <a:pos x="391" y="617"/>
                        </a:cxn>
                        <a:cxn ang="0">
                          <a:pos x="435" y="602"/>
                        </a:cxn>
                        <a:cxn ang="0">
                          <a:pos x="475" y="581"/>
                        </a:cxn>
                        <a:cxn ang="0">
                          <a:pos x="512" y="554"/>
                        </a:cxn>
                        <a:cxn ang="0">
                          <a:pos x="544" y="524"/>
                        </a:cxn>
                        <a:cxn ang="0">
                          <a:pos x="573" y="488"/>
                        </a:cxn>
                        <a:cxn ang="0">
                          <a:pos x="595" y="448"/>
                        </a:cxn>
                        <a:cxn ang="0">
                          <a:pos x="612" y="406"/>
                        </a:cxn>
                        <a:cxn ang="0">
                          <a:pos x="622" y="360"/>
                        </a:cxn>
                        <a:cxn ang="0">
                          <a:pos x="626" y="313"/>
                        </a:cxn>
                        <a:cxn ang="0">
                          <a:pos x="622" y="265"/>
                        </a:cxn>
                        <a:cxn ang="0">
                          <a:pos x="612" y="220"/>
                        </a:cxn>
                        <a:cxn ang="0">
                          <a:pos x="595" y="178"/>
                        </a:cxn>
                        <a:cxn ang="0">
                          <a:pos x="573" y="138"/>
                        </a:cxn>
                        <a:cxn ang="0">
                          <a:pos x="544" y="103"/>
                        </a:cxn>
                        <a:cxn ang="0">
                          <a:pos x="512" y="72"/>
                        </a:cxn>
                        <a:cxn ang="0">
                          <a:pos x="475" y="45"/>
                        </a:cxn>
                        <a:cxn ang="0">
                          <a:pos x="435" y="24"/>
                        </a:cxn>
                        <a:cxn ang="0">
                          <a:pos x="391" y="10"/>
                        </a:cxn>
                        <a:cxn ang="0">
                          <a:pos x="345" y="1"/>
                        </a:cxn>
                        <a:cxn ang="0">
                          <a:pos x="297" y="0"/>
                        </a:cxn>
                        <a:cxn ang="0">
                          <a:pos x="250" y="6"/>
                        </a:cxn>
                        <a:cxn ang="0">
                          <a:pos x="206" y="19"/>
                        </a:cxn>
                        <a:cxn ang="0">
                          <a:pos x="164" y="37"/>
                        </a:cxn>
                        <a:cxn ang="0">
                          <a:pos x="126" y="63"/>
                        </a:cxn>
                        <a:cxn ang="0">
                          <a:pos x="92" y="92"/>
                        </a:cxn>
                        <a:cxn ang="0">
                          <a:pos x="62" y="126"/>
                        </a:cxn>
                        <a:cxn ang="0">
                          <a:pos x="38" y="164"/>
                        </a:cxn>
                        <a:cxn ang="0">
                          <a:pos x="19" y="206"/>
                        </a:cxn>
                        <a:cxn ang="0">
                          <a:pos x="7" y="250"/>
                        </a:cxn>
                        <a:cxn ang="0">
                          <a:pos x="1" y="297"/>
                        </a:cxn>
                        <a:cxn ang="0">
                          <a:pos x="2" y="345"/>
                        </a:cxn>
                        <a:cxn ang="0">
                          <a:pos x="10" y="392"/>
                        </a:cxn>
                        <a:cxn ang="0">
                          <a:pos x="25" y="435"/>
                        </a:cxn>
                        <a:cxn ang="0">
                          <a:pos x="45" y="476"/>
                        </a:cxn>
                        <a:cxn ang="0">
                          <a:pos x="71" y="512"/>
                        </a:cxn>
                        <a:cxn ang="0">
                          <a:pos x="103" y="545"/>
                        </a:cxn>
                        <a:cxn ang="0">
                          <a:pos x="138" y="572"/>
                        </a:cxn>
                        <a:cxn ang="0">
                          <a:pos x="177" y="596"/>
                        </a:cxn>
                        <a:cxn ang="0">
                          <a:pos x="220" y="612"/>
                        </a:cxn>
                        <a:cxn ang="0">
                          <a:pos x="265" y="623"/>
                        </a:cxn>
                        <a:cxn ang="0">
                          <a:pos x="314" y="626"/>
                        </a:cxn>
                      </a:cxnLst>
                      <a:rect l="0" t="0" r="r" b="b"/>
                      <a:pathLst>
                        <a:path w="626" h="626">
                          <a:moveTo>
                            <a:pt x="314" y="626"/>
                          </a:moveTo>
                          <a:lnTo>
                            <a:pt x="329" y="626"/>
                          </a:lnTo>
                          <a:lnTo>
                            <a:pt x="345" y="625"/>
                          </a:lnTo>
                          <a:lnTo>
                            <a:pt x="361" y="623"/>
                          </a:lnTo>
                          <a:lnTo>
                            <a:pt x="376" y="620"/>
                          </a:lnTo>
                          <a:lnTo>
                            <a:pt x="391" y="617"/>
                          </a:lnTo>
                          <a:lnTo>
                            <a:pt x="406" y="612"/>
                          </a:lnTo>
                          <a:lnTo>
                            <a:pt x="420" y="607"/>
                          </a:lnTo>
                          <a:lnTo>
                            <a:pt x="435" y="602"/>
                          </a:lnTo>
                          <a:lnTo>
                            <a:pt x="449" y="596"/>
                          </a:lnTo>
                          <a:lnTo>
                            <a:pt x="462" y="589"/>
                          </a:lnTo>
                          <a:lnTo>
                            <a:pt x="475" y="581"/>
                          </a:lnTo>
                          <a:lnTo>
                            <a:pt x="488" y="572"/>
                          </a:lnTo>
                          <a:lnTo>
                            <a:pt x="500" y="564"/>
                          </a:lnTo>
                          <a:lnTo>
                            <a:pt x="512" y="554"/>
                          </a:lnTo>
                          <a:lnTo>
                            <a:pt x="523" y="545"/>
                          </a:lnTo>
                          <a:lnTo>
                            <a:pt x="534" y="534"/>
                          </a:lnTo>
                          <a:lnTo>
                            <a:pt x="544" y="524"/>
                          </a:lnTo>
                          <a:lnTo>
                            <a:pt x="555" y="512"/>
                          </a:lnTo>
                          <a:lnTo>
                            <a:pt x="564" y="501"/>
                          </a:lnTo>
                          <a:lnTo>
                            <a:pt x="573" y="488"/>
                          </a:lnTo>
                          <a:lnTo>
                            <a:pt x="581" y="476"/>
                          </a:lnTo>
                          <a:lnTo>
                            <a:pt x="588" y="462"/>
                          </a:lnTo>
                          <a:lnTo>
                            <a:pt x="595" y="448"/>
                          </a:lnTo>
                          <a:lnTo>
                            <a:pt x="601" y="435"/>
                          </a:lnTo>
                          <a:lnTo>
                            <a:pt x="607" y="421"/>
                          </a:lnTo>
                          <a:lnTo>
                            <a:pt x="612" y="406"/>
                          </a:lnTo>
                          <a:lnTo>
                            <a:pt x="616" y="392"/>
                          </a:lnTo>
                          <a:lnTo>
                            <a:pt x="619" y="377"/>
                          </a:lnTo>
                          <a:lnTo>
                            <a:pt x="622" y="360"/>
                          </a:lnTo>
                          <a:lnTo>
                            <a:pt x="624" y="345"/>
                          </a:lnTo>
                          <a:lnTo>
                            <a:pt x="625" y="329"/>
                          </a:lnTo>
                          <a:lnTo>
                            <a:pt x="626" y="313"/>
                          </a:lnTo>
                          <a:lnTo>
                            <a:pt x="625" y="297"/>
                          </a:lnTo>
                          <a:lnTo>
                            <a:pt x="624" y="281"/>
                          </a:lnTo>
                          <a:lnTo>
                            <a:pt x="622" y="265"/>
                          </a:lnTo>
                          <a:lnTo>
                            <a:pt x="619" y="250"/>
                          </a:lnTo>
                          <a:lnTo>
                            <a:pt x="616" y="235"/>
                          </a:lnTo>
                          <a:lnTo>
                            <a:pt x="612" y="220"/>
                          </a:lnTo>
                          <a:lnTo>
                            <a:pt x="607" y="206"/>
                          </a:lnTo>
                          <a:lnTo>
                            <a:pt x="601" y="192"/>
                          </a:lnTo>
                          <a:lnTo>
                            <a:pt x="595" y="178"/>
                          </a:lnTo>
                          <a:lnTo>
                            <a:pt x="588" y="164"/>
                          </a:lnTo>
                          <a:lnTo>
                            <a:pt x="581" y="150"/>
                          </a:lnTo>
                          <a:lnTo>
                            <a:pt x="573" y="138"/>
                          </a:lnTo>
                          <a:lnTo>
                            <a:pt x="564" y="126"/>
                          </a:lnTo>
                          <a:lnTo>
                            <a:pt x="555" y="114"/>
                          </a:lnTo>
                          <a:lnTo>
                            <a:pt x="544" y="103"/>
                          </a:lnTo>
                          <a:lnTo>
                            <a:pt x="534" y="92"/>
                          </a:lnTo>
                          <a:lnTo>
                            <a:pt x="523" y="82"/>
                          </a:lnTo>
                          <a:lnTo>
                            <a:pt x="512" y="72"/>
                          </a:lnTo>
                          <a:lnTo>
                            <a:pt x="500" y="63"/>
                          </a:lnTo>
                          <a:lnTo>
                            <a:pt x="488" y="53"/>
                          </a:lnTo>
                          <a:lnTo>
                            <a:pt x="475" y="45"/>
                          </a:lnTo>
                          <a:lnTo>
                            <a:pt x="462" y="37"/>
                          </a:lnTo>
                          <a:lnTo>
                            <a:pt x="449" y="31"/>
                          </a:lnTo>
                          <a:lnTo>
                            <a:pt x="435" y="24"/>
                          </a:lnTo>
                          <a:lnTo>
                            <a:pt x="420" y="19"/>
                          </a:lnTo>
                          <a:lnTo>
                            <a:pt x="406" y="14"/>
                          </a:lnTo>
                          <a:lnTo>
                            <a:pt x="391" y="10"/>
                          </a:lnTo>
                          <a:lnTo>
                            <a:pt x="376" y="6"/>
                          </a:lnTo>
                          <a:lnTo>
                            <a:pt x="361" y="3"/>
                          </a:lnTo>
                          <a:lnTo>
                            <a:pt x="345" y="1"/>
                          </a:lnTo>
                          <a:lnTo>
                            <a:pt x="329" y="0"/>
                          </a:lnTo>
                          <a:lnTo>
                            <a:pt x="314" y="0"/>
                          </a:lnTo>
                          <a:lnTo>
                            <a:pt x="297" y="0"/>
                          </a:lnTo>
                          <a:lnTo>
                            <a:pt x="281" y="1"/>
                          </a:lnTo>
                          <a:lnTo>
                            <a:pt x="265" y="3"/>
                          </a:lnTo>
                          <a:lnTo>
                            <a:pt x="250" y="6"/>
                          </a:lnTo>
                          <a:lnTo>
                            <a:pt x="235" y="10"/>
                          </a:lnTo>
                          <a:lnTo>
                            <a:pt x="220" y="14"/>
                          </a:lnTo>
                          <a:lnTo>
                            <a:pt x="206" y="19"/>
                          </a:lnTo>
                          <a:lnTo>
                            <a:pt x="191" y="24"/>
                          </a:lnTo>
                          <a:lnTo>
                            <a:pt x="177" y="31"/>
                          </a:lnTo>
                          <a:lnTo>
                            <a:pt x="164" y="37"/>
                          </a:lnTo>
                          <a:lnTo>
                            <a:pt x="151" y="45"/>
                          </a:lnTo>
                          <a:lnTo>
                            <a:pt x="138" y="53"/>
                          </a:lnTo>
                          <a:lnTo>
                            <a:pt x="126" y="63"/>
                          </a:lnTo>
                          <a:lnTo>
                            <a:pt x="114" y="72"/>
                          </a:lnTo>
                          <a:lnTo>
                            <a:pt x="103" y="82"/>
                          </a:lnTo>
                          <a:lnTo>
                            <a:pt x="92" y="92"/>
                          </a:lnTo>
                          <a:lnTo>
                            <a:pt x="82" y="103"/>
                          </a:lnTo>
                          <a:lnTo>
                            <a:pt x="71" y="114"/>
                          </a:lnTo>
                          <a:lnTo>
                            <a:pt x="62" y="126"/>
                          </a:lnTo>
                          <a:lnTo>
                            <a:pt x="53" y="138"/>
                          </a:lnTo>
                          <a:lnTo>
                            <a:pt x="45" y="150"/>
                          </a:lnTo>
                          <a:lnTo>
                            <a:pt x="38" y="164"/>
                          </a:lnTo>
                          <a:lnTo>
                            <a:pt x="31" y="178"/>
                          </a:lnTo>
                          <a:lnTo>
                            <a:pt x="25" y="192"/>
                          </a:lnTo>
                          <a:lnTo>
                            <a:pt x="19" y="206"/>
                          </a:lnTo>
                          <a:lnTo>
                            <a:pt x="14" y="220"/>
                          </a:lnTo>
                          <a:lnTo>
                            <a:pt x="10" y="235"/>
                          </a:lnTo>
                          <a:lnTo>
                            <a:pt x="7" y="250"/>
                          </a:lnTo>
                          <a:lnTo>
                            <a:pt x="4" y="265"/>
                          </a:lnTo>
                          <a:lnTo>
                            <a:pt x="2" y="281"/>
                          </a:lnTo>
                          <a:lnTo>
                            <a:pt x="1" y="297"/>
                          </a:lnTo>
                          <a:lnTo>
                            <a:pt x="0" y="313"/>
                          </a:lnTo>
                          <a:lnTo>
                            <a:pt x="1" y="329"/>
                          </a:lnTo>
                          <a:lnTo>
                            <a:pt x="2" y="345"/>
                          </a:lnTo>
                          <a:lnTo>
                            <a:pt x="4" y="360"/>
                          </a:lnTo>
                          <a:lnTo>
                            <a:pt x="7" y="377"/>
                          </a:lnTo>
                          <a:lnTo>
                            <a:pt x="10" y="392"/>
                          </a:lnTo>
                          <a:lnTo>
                            <a:pt x="14" y="406"/>
                          </a:lnTo>
                          <a:lnTo>
                            <a:pt x="19" y="421"/>
                          </a:lnTo>
                          <a:lnTo>
                            <a:pt x="25" y="435"/>
                          </a:lnTo>
                          <a:lnTo>
                            <a:pt x="31" y="448"/>
                          </a:lnTo>
                          <a:lnTo>
                            <a:pt x="38" y="462"/>
                          </a:lnTo>
                          <a:lnTo>
                            <a:pt x="45" y="476"/>
                          </a:lnTo>
                          <a:lnTo>
                            <a:pt x="53" y="488"/>
                          </a:lnTo>
                          <a:lnTo>
                            <a:pt x="62" y="501"/>
                          </a:lnTo>
                          <a:lnTo>
                            <a:pt x="71" y="512"/>
                          </a:lnTo>
                          <a:lnTo>
                            <a:pt x="82" y="524"/>
                          </a:lnTo>
                          <a:lnTo>
                            <a:pt x="92" y="534"/>
                          </a:lnTo>
                          <a:lnTo>
                            <a:pt x="103" y="545"/>
                          </a:lnTo>
                          <a:lnTo>
                            <a:pt x="114" y="554"/>
                          </a:lnTo>
                          <a:lnTo>
                            <a:pt x="126" y="564"/>
                          </a:lnTo>
                          <a:lnTo>
                            <a:pt x="138" y="572"/>
                          </a:lnTo>
                          <a:lnTo>
                            <a:pt x="151" y="581"/>
                          </a:lnTo>
                          <a:lnTo>
                            <a:pt x="164" y="589"/>
                          </a:lnTo>
                          <a:lnTo>
                            <a:pt x="177" y="596"/>
                          </a:lnTo>
                          <a:lnTo>
                            <a:pt x="191" y="602"/>
                          </a:lnTo>
                          <a:lnTo>
                            <a:pt x="206" y="607"/>
                          </a:lnTo>
                          <a:lnTo>
                            <a:pt x="220" y="612"/>
                          </a:lnTo>
                          <a:lnTo>
                            <a:pt x="235" y="617"/>
                          </a:lnTo>
                          <a:lnTo>
                            <a:pt x="250" y="620"/>
                          </a:lnTo>
                          <a:lnTo>
                            <a:pt x="265" y="623"/>
                          </a:lnTo>
                          <a:lnTo>
                            <a:pt x="281" y="625"/>
                          </a:lnTo>
                          <a:lnTo>
                            <a:pt x="297" y="626"/>
                          </a:lnTo>
                          <a:lnTo>
                            <a:pt x="314" y="6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0" name="Rectangle 16"/>
                    <p:cNvSpPr>
                      <a:spLocks noChangeArrowheads="1"/>
                    </p:cNvSpPr>
                    <p:nvPr/>
                  </p:nvSpPr>
                  <p:spPr bwMode="auto">
                    <a:xfrm>
                      <a:off x="-771283" y="-407040"/>
                      <a:ext cx="64685" cy="1577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1" name="Rectangle 17"/>
                    <p:cNvSpPr>
                      <a:spLocks noChangeArrowheads="1"/>
                    </p:cNvSpPr>
                    <p:nvPr/>
                  </p:nvSpPr>
                  <p:spPr bwMode="auto">
                    <a:xfrm>
                      <a:off x="-771283" y="-455159"/>
                      <a:ext cx="64685" cy="7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2" name="Freeform 18"/>
                    <p:cNvSpPr>
                      <a:spLocks noEditPoints="1"/>
                    </p:cNvSpPr>
                    <p:nvPr/>
                  </p:nvSpPr>
                  <p:spPr bwMode="auto">
                    <a:xfrm>
                      <a:off x="-1059997" y="-391263"/>
                      <a:ext cx="642113" cy="386530"/>
                    </a:xfrm>
                    <a:custGeom>
                      <a:avLst/>
                      <a:gdLst/>
                      <a:ahLst/>
                      <a:cxnLst>
                        <a:cxn ang="0">
                          <a:pos x="11193" y="1"/>
                        </a:cxn>
                        <a:cxn ang="0">
                          <a:pos x="11237" y="10"/>
                        </a:cxn>
                        <a:cxn ang="0">
                          <a:pos x="11277" y="27"/>
                        </a:cxn>
                        <a:cxn ang="0">
                          <a:pos x="11329" y="67"/>
                        </a:cxn>
                        <a:cxn ang="0">
                          <a:pos x="11369" y="119"/>
                        </a:cxn>
                        <a:cxn ang="0">
                          <a:pos x="11386" y="159"/>
                        </a:cxn>
                        <a:cxn ang="0">
                          <a:pos x="11395" y="204"/>
                        </a:cxn>
                        <a:cxn ang="0">
                          <a:pos x="11396" y="6638"/>
                        </a:cxn>
                        <a:cxn ang="0">
                          <a:pos x="11389" y="6682"/>
                        </a:cxn>
                        <a:cxn ang="0">
                          <a:pos x="11374" y="6724"/>
                        </a:cxn>
                        <a:cxn ang="0">
                          <a:pos x="11351" y="6761"/>
                        </a:cxn>
                        <a:cxn ang="0">
                          <a:pos x="11321" y="6794"/>
                        </a:cxn>
                        <a:cxn ang="0">
                          <a:pos x="11287" y="6820"/>
                        </a:cxn>
                        <a:cxn ang="0">
                          <a:pos x="11248" y="6839"/>
                        </a:cxn>
                        <a:cxn ang="0">
                          <a:pos x="11204" y="6850"/>
                        </a:cxn>
                        <a:cxn ang="0">
                          <a:pos x="226" y="6852"/>
                        </a:cxn>
                        <a:cxn ang="0">
                          <a:pos x="181" y="6848"/>
                        </a:cxn>
                        <a:cxn ang="0">
                          <a:pos x="138" y="6835"/>
                        </a:cxn>
                        <a:cxn ang="0">
                          <a:pos x="100" y="6814"/>
                        </a:cxn>
                        <a:cxn ang="0">
                          <a:pos x="67" y="6786"/>
                        </a:cxn>
                        <a:cxn ang="0">
                          <a:pos x="38" y="6752"/>
                        </a:cxn>
                        <a:cxn ang="0">
                          <a:pos x="18" y="6714"/>
                        </a:cxn>
                        <a:cxn ang="0">
                          <a:pos x="5" y="6671"/>
                        </a:cxn>
                        <a:cxn ang="0">
                          <a:pos x="0" y="6626"/>
                        </a:cxn>
                        <a:cxn ang="0">
                          <a:pos x="3" y="192"/>
                        </a:cxn>
                        <a:cxn ang="0">
                          <a:pos x="14" y="149"/>
                        </a:cxn>
                        <a:cxn ang="0">
                          <a:pos x="32" y="109"/>
                        </a:cxn>
                        <a:cxn ang="0">
                          <a:pos x="58" y="75"/>
                        </a:cxn>
                        <a:cxn ang="0">
                          <a:pos x="91" y="45"/>
                        </a:cxn>
                        <a:cxn ang="0">
                          <a:pos x="128" y="23"/>
                        </a:cxn>
                        <a:cxn ang="0">
                          <a:pos x="169" y="7"/>
                        </a:cxn>
                        <a:cxn ang="0">
                          <a:pos x="214" y="1"/>
                        </a:cxn>
                        <a:cxn ang="0">
                          <a:pos x="10866" y="306"/>
                        </a:cxn>
                        <a:cxn ang="0">
                          <a:pos x="10919" y="315"/>
                        </a:cxn>
                        <a:cxn ang="0">
                          <a:pos x="10992" y="353"/>
                        </a:cxn>
                        <a:cxn ang="0">
                          <a:pos x="11043" y="414"/>
                        </a:cxn>
                        <a:cxn ang="0">
                          <a:pos x="11066" y="481"/>
                        </a:cxn>
                        <a:cxn ang="0">
                          <a:pos x="11069" y="6340"/>
                        </a:cxn>
                        <a:cxn ang="0">
                          <a:pos x="11064" y="6382"/>
                        </a:cxn>
                        <a:cxn ang="0">
                          <a:pos x="11052" y="6421"/>
                        </a:cxn>
                        <a:cxn ang="0">
                          <a:pos x="11007" y="6487"/>
                        </a:cxn>
                        <a:cxn ang="0">
                          <a:pos x="10939" y="6530"/>
                        </a:cxn>
                        <a:cxn ang="0">
                          <a:pos x="10899" y="6542"/>
                        </a:cxn>
                        <a:cxn ang="0">
                          <a:pos x="10856" y="6546"/>
                        </a:cxn>
                        <a:cxn ang="0">
                          <a:pos x="507" y="6544"/>
                        </a:cxn>
                        <a:cxn ang="0">
                          <a:pos x="467" y="6534"/>
                        </a:cxn>
                        <a:cxn ang="0">
                          <a:pos x="404" y="6500"/>
                        </a:cxn>
                        <a:cxn ang="0">
                          <a:pos x="358" y="6447"/>
                        </a:cxn>
                        <a:cxn ang="0">
                          <a:pos x="340" y="6411"/>
                        </a:cxn>
                        <a:cxn ang="0">
                          <a:pos x="330" y="6371"/>
                        </a:cxn>
                        <a:cxn ang="0">
                          <a:pos x="327" y="512"/>
                        </a:cxn>
                        <a:cxn ang="0">
                          <a:pos x="331" y="471"/>
                        </a:cxn>
                        <a:cxn ang="0">
                          <a:pos x="344" y="432"/>
                        </a:cxn>
                        <a:cxn ang="0">
                          <a:pos x="389" y="366"/>
                        </a:cxn>
                        <a:cxn ang="0">
                          <a:pos x="457" y="322"/>
                        </a:cxn>
                        <a:cxn ang="0">
                          <a:pos x="518" y="307"/>
                        </a:cxn>
                      </a:cxnLst>
                      <a:rect l="0" t="0" r="r" b="b"/>
                      <a:pathLst>
                        <a:path w="11396" h="6852">
                          <a:moveTo>
                            <a:pt x="226" y="0"/>
                          </a:moveTo>
                          <a:lnTo>
                            <a:pt x="11170" y="0"/>
                          </a:lnTo>
                          <a:lnTo>
                            <a:pt x="11181" y="1"/>
                          </a:lnTo>
                          <a:lnTo>
                            <a:pt x="11193" y="1"/>
                          </a:lnTo>
                          <a:lnTo>
                            <a:pt x="11204" y="3"/>
                          </a:lnTo>
                          <a:lnTo>
                            <a:pt x="11215" y="5"/>
                          </a:lnTo>
                          <a:lnTo>
                            <a:pt x="11227" y="7"/>
                          </a:lnTo>
                          <a:lnTo>
                            <a:pt x="11237" y="10"/>
                          </a:lnTo>
                          <a:lnTo>
                            <a:pt x="11248" y="14"/>
                          </a:lnTo>
                          <a:lnTo>
                            <a:pt x="11258" y="18"/>
                          </a:lnTo>
                          <a:lnTo>
                            <a:pt x="11268" y="23"/>
                          </a:lnTo>
                          <a:lnTo>
                            <a:pt x="11277" y="27"/>
                          </a:lnTo>
                          <a:lnTo>
                            <a:pt x="11287" y="33"/>
                          </a:lnTo>
                          <a:lnTo>
                            <a:pt x="11296" y="39"/>
                          </a:lnTo>
                          <a:lnTo>
                            <a:pt x="11313" y="52"/>
                          </a:lnTo>
                          <a:lnTo>
                            <a:pt x="11329" y="67"/>
                          </a:lnTo>
                          <a:lnTo>
                            <a:pt x="11345" y="83"/>
                          </a:lnTo>
                          <a:lnTo>
                            <a:pt x="11358" y="100"/>
                          </a:lnTo>
                          <a:lnTo>
                            <a:pt x="11363" y="109"/>
                          </a:lnTo>
                          <a:lnTo>
                            <a:pt x="11369" y="119"/>
                          </a:lnTo>
                          <a:lnTo>
                            <a:pt x="11374" y="128"/>
                          </a:lnTo>
                          <a:lnTo>
                            <a:pt x="11378" y="138"/>
                          </a:lnTo>
                          <a:lnTo>
                            <a:pt x="11382" y="149"/>
                          </a:lnTo>
                          <a:lnTo>
                            <a:pt x="11386" y="159"/>
                          </a:lnTo>
                          <a:lnTo>
                            <a:pt x="11389" y="171"/>
                          </a:lnTo>
                          <a:lnTo>
                            <a:pt x="11391" y="181"/>
                          </a:lnTo>
                          <a:lnTo>
                            <a:pt x="11393" y="192"/>
                          </a:lnTo>
                          <a:lnTo>
                            <a:pt x="11395" y="204"/>
                          </a:lnTo>
                          <a:lnTo>
                            <a:pt x="11396" y="215"/>
                          </a:lnTo>
                          <a:lnTo>
                            <a:pt x="11396" y="226"/>
                          </a:lnTo>
                          <a:lnTo>
                            <a:pt x="11396" y="6626"/>
                          </a:lnTo>
                          <a:lnTo>
                            <a:pt x="11396" y="6638"/>
                          </a:lnTo>
                          <a:lnTo>
                            <a:pt x="11395" y="6649"/>
                          </a:lnTo>
                          <a:lnTo>
                            <a:pt x="11393" y="6660"/>
                          </a:lnTo>
                          <a:lnTo>
                            <a:pt x="11391" y="6671"/>
                          </a:lnTo>
                          <a:lnTo>
                            <a:pt x="11389" y="6682"/>
                          </a:lnTo>
                          <a:lnTo>
                            <a:pt x="11386" y="6694"/>
                          </a:lnTo>
                          <a:lnTo>
                            <a:pt x="11382" y="6704"/>
                          </a:lnTo>
                          <a:lnTo>
                            <a:pt x="11378" y="6714"/>
                          </a:lnTo>
                          <a:lnTo>
                            <a:pt x="11374" y="6724"/>
                          </a:lnTo>
                          <a:lnTo>
                            <a:pt x="11369" y="6734"/>
                          </a:lnTo>
                          <a:lnTo>
                            <a:pt x="11363" y="6743"/>
                          </a:lnTo>
                          <a:lnTo>
                            <a:pt x="11358" y="6752"/>
                          </a:lnTo>
                          <a:lnTo>
                            <a:pt x="11351" y="6761"/>
                          </a:lnTo>
                          <a:lnTo>
                            <a:pt x="11345" y="6770"/>
                          </a:lnTo>
                          <a:lnTo>
                            <a:pt x="11338" y="6778"/>
                          </a:lnTo>
                          <a:lnTo>
                            <a:pt x="11329" y="6786"/>
                          </a:lnTo>
                          <a:lnTo>
                            <a:pt x="11321" y="6794"/>
                          </a:lnTo>
                          <a:lnTo>
                            <a:pt x="11313" y="6801"/>
                          </a:lnTo>
                          <a:lnTo>
                            <a:pt x="11305" y="6808"/>
                          </a:lnTo>
                          <a:lnTo>
                            <a:pt x="11296" y="6814"/>
                          </a:lnTo>
                          <a:lnTo>
                            <a:pt x="11287" y="6820"/>
                          </a:lnTo>
                          <a:lnTo>
                            <a:pt x="11277" y="6825"/>
                          </a:lnTo>
                          <a:lnTo>
                            <a:pt x="11268" y="6830"/>
                          </a:lnTo>
                          <a:lnTo>
                            <a:pt x="11258" y="6835"/>
                          </a:lnTo>
                          <a:lnTo>
                            <a:pt x="11248" y="6839"/>
                          </a:lnTo>
                          <a:lnTo>
                            <a:pt x="11237" y="6842"/>
                          </a:lnTo>
                          <a:lnTo>
                            <a:pt x="11227" y="6845"/>
                          </a:lnTo>
                          <a:lnTo>
                            <a:pt x="11215" y="6848"/>
                          </a:lnTo>
                          <a:lnTo>
                            <a:pt x="11204" y="6850"/>
                          </a:lnTo>
                          <a:lnTo>
                            <a:pt x="11193" y="6851"/>
                          </a:lnTo>
                          <a:lnTo>
                            <a:pt x="11181" y="6852"/>
                          </a:lnTo>
                          <a:lnTo>
                            <a:pt x="11170" y="6852"/>
                          </a:lnTo>
                          <a:lnTo>
                            <a:pt x="226" y="6852"/>
                          </a:lnTo>
                          <a:lnTo>
                            <a:pt x="214" y="6852"/>
                          </a:lnTo>
                          <a:lnTo>
                            <a:pt x="203" y="6851"/>
                          </a:lnTo>
                          <a:lnTo>
                            <a:pt x="192" y="6850"/>
                          </a:lnTo>
                          <a:lnTo>
                            <a:pt x="181" y="6848"/>
                          </a:lnTo>
                          <a:lnTo>
                            <a:pt x="169" y="6845"/>
                          </a:lnTo>
                          <a:lnTo>
                            <a:pt x="159" y="6842"/>
                          </a:lnTo>
                          <a:lnTo>
                            <a:pt x="148" y="6839"/>
                          </a:lnTo>
                          <a:lnTo>
                            <a:pt x="138" y="6835"/>
                          </a:lnTo>
                          <a:lnTo>
                            <a:pt x="128" y="6830"/>
                          </a:lnTo>
                          <a:lnTo>
                            <a:pt x="118" y="6825"/>
                          </a:lnTo>
                          <a:lnTo>
                            <a:pt x="109" y="6820"/>
                          </a:lnTo>
                          <a:lnTo>
                            <a:pt x="100" y="6814"/>
                          </a:lnTo>
                          <a:lnTo>
                            <a:pt x="91" y="6808"/>
                          </a:lnTo>
                          <a:lnTo>
                            <a:pt x="83" y="6801"/>
                          </a:lnTo>
                          <a:lnTo>
                            <a:pt x="75" y="6794"/>
                          </a:lnTo>
                          <a:lnTo>
                            <a:pt x="67" y="6786"/>
                          </a:lnTo>
                          <a:lnTo>
                            <a:pt x="58" y="6778"/>
                          </a:lnTo>
                          <a:lnTo>
                            <a:pt x="51" y="6770"/>
                          </a:lnTo>
                          <a:lnTo>
                            <a:pt x="45" y="6761"/>
                          </a:lnTo>
                          <a:lnTo>
                            <a:pt x="38" y="6752"/>
                          </a:lnTo>
                          <a:lnTo>
                            <a:pt x="32" y="6743"/>
                          </a:lnTo>
                          <a:lnTo>
                            <a:pt x="27" y="6734"/>
                          </a:lnTo>
                          <a:lnTo>
                            <a:pt x="22" y="6724"/>
                          </a:lnTo>
                          <a:lnTo>
                            <a:pt x="18" y="6714"/>
                          </a:lnTo>
                          <a:lnTo>
                            <a:pt x="14" y="6704"/>
                          </a:lnTo>
                          <a:lnTo>
                            <a:pt x="10" y="6694"/>
                          </a:lnTo>
                          <a:lnTo>
                            <a:pt x="7" y="6682"/>
                          </a:lnTo>
                          <a:lnTo>
                            <a:pt x="5" y="6671"/>
                          </a:lnTo>
                          <a:lnTo>
                            <a:pt x="3" y="6660"/>
                          </a:lnTo>
                          <a:lnTo>
                            <a:pt x="1" y="6649"/>
                          </a:lnTo>
                          <a:lnTo>
                            <a:pt x="0" y="6638"/>
                          </a:lnTo>
                          <a:lnTo>
                            <a:pt x="0" y="6626"/>
                          </a:lnTo>
                          <a:lnTo>
                            <a:pt x="0" y="226"/>
                          </a:lnTo>
                          <a:lnTo>
                            <a:pt x="0" y="215"/>
                          </a:lnTo>
                          <a:lnTo>
                            <a:pt x="1" y="204"/>
                          </a:lnTo>
                          <a:lnTo>
                            <a:pt x="3" y="192"/>
                          </a:lnTo>
                          <a:lnTo>
                            <a:pt x="5" y="181"/>
                          </a:lnTo>
                          <a:lnTo>
                            <a:pt x="7" y="171"/>
                          </a:lnTo>
                          <a:lnTo>
                            <a:pt x="10" y="159"/>
                          </a:lnTo>
                          <a:lnTo>
                            <a:pt x="14" y="149"/>
                          </a:lnTo>
                          <a:lnTo>
                            <a:pt x="18" y="138"/>
                          </a:lnTo>
                          <a:lnTo>
                            <a:pt x="22" y="128"/>
                          </a:lnTo>
                          <a:lnTo>
                            <a:pt x="27" y="119"/>
                          </a:lnTo>
                          <a:lnTo>
                            <a:pt x="32" y="109"/>
                          </a:lnTo>
                          <a:lnTo>
                            <a:pt x="38" y="100"/>
                          </a:lnTo>
                          <a:lnTo>
                            <a:pt x="45" y="92"/>
                          </a:lnTo>
                          <a:lnTo>
                            <a:pt x="51" y="83"/>
                          </a:lnTo>
                          <a:lnTo>
                            <a:pt x="58" y="75"/>
                          </a:lnTo>
                          <a:lnTo>
                            <a:pt x="67" y="67"/>
                          </a:lnTo>
                          <a:lnTo>
                            <a:pt x="75" y="60"/>
                          </a:lnTo>
                          <a:lnTo>
                            <a:pt x="83" y="52"/>
                          </a:lnTo>
                          <a:lnTo>
                            <a:pt x="91" y="45"/>
                          </a:lnTo>
                          <a:lnTo>
                            <a:pt x="100" y="39"/>
                          </a:lnTo>
                          <a:lnTo>
                            <a:pt x="109" y="33"/>
                          </a:lnTo>
                          <a:lnTo>
                            <a:pt x="118" y="27"/>
                          </a:lnTo>
                          <a:lnTo>
                            <a:pt x="128" y="23"/>
                          </a:lnTo>
                          <a:lnTo>
                            <a:pt x="138" y="18"/>
                          </a:lnTo>
                          <a:lnTo>
                            <a:pt x="148" y="14"/>
                          </a:lnTo>
                          <a:lnTo>
                            <a:pt x="159" y="10"/>
                          </a:lnTo>
                          <a:lnTo>
                            <a:pt x="169" y="7"/>
                          </a:lnTo>
                          <a:lnTo>
                            <a:pt x="181" y="5"/>
                          </a:lnTo>
                          <a:lnTo>
                            <a:pt x="192" y="3"/>
                          </a:lnTo>
                          <a:lnTo>
                            <a:pt x="203" y="1"/>
                          </a:lnTo>
                          <a:lnTo>
                            <a:pt x="214" y="1"/>
                          </a:lnTo>
                          <a:lnTo>
                            <a:pt x="226" y="0"/>
                          </a:lnTo>
                          <a:close/>
                          <a:moveTo>
                            <a:pt x="540" y="306"/>
                          </a:moveTo>
                          <a:lnTo>
                            <a:pt x="10856" y="306"/>
                          </a:lnTo>
                          <a:lnTo>
                            <a:pt x="10866" y="306"/>
                          </a:lnTo>
                          <a:lnTo>
                            <a:pt x="10878" y="307"/>
                          </a:lnTo>
                          <a:lnTo>
                            <a:pt x="10889" y="309"/>
                          </a:lnTo>
                          <a:lnTo>
                            <a:pt x="10899" y="310"/>
                          </a:lnTo>
                          <a:lnTo>
                            <a:pt x="10919" y="315"/>
                          </a:lnTo>
                          <a:lnTo>
                            <a:pt x="10939" y="322"/>
                          </a:lnTo>
                          <a:lnTo>
                            <a:pt x="10957" y="331"/>
                          </a:lnTo>
                          <a:lnTo>
                            <a:pt x="10974" y="341"/>
                          </a:lnTo>
                          <a:lnTo>
                            <a:pt x="10992" y="353"/>
                          </a:lnTo>
                          <a:lnTo>
                            <a:pt x="11007" y="366"/>
                          </a:lnTo>
                          <a:lnTo>
                            <a:pt x="11020" y="382"/>
                          </a:lnTo>
                          <a:lnTo>
                            <a:pt x="11033" y="397"/>
                          </a:lnTo>
                          <a:lnTo>
                            <a:pt x="11043" y="414"/>
                          </a:lnTo>
                          <a:lnTo>
                            <a:pt x="11052" y="432"/>
                          </a:lnTo>
                          <a:lnTo>
                            <a:pt x="11059" y="451"/>
                          </a:lnTo>
                          <a:lnTo>
                            <a:pt x="11064" y="471"/>
                          </a:lnTo>
                          <a:lnTo>
                            <a:pt x="11066" y="481"/>
                          </a:lnTo>
                          <a:lnTo>
                            <a:pt x="11068" y="491"/>
                          </a:lnTo>
                          <a:lnTo>
                            <a:pt x="11069" y="502"/>
                          </a:lnTo>
                          <a:lnTo>
                            <a:pt x="11069" y="512"/>
                          </a:lnTo>
                          <a:lnTo>
                            <a:pt x="11069" y="6340"/>
                          </a:lnTo>
                          <a:lnTo>
                            <a:pt x="11069" y="6351"/>
                          </a:lnTo>
                          <a:lnTo>
                            <a:pt x="11068" y="6361"/>
                          </a:lnTo>
                          <a:lnTo>
                            <a:pt x="11066" y="6371"/>
                          </a:lnTo>
                          <a:lnTo>
                            <a:pt x="11064" y="6382"/>
                          </a:lnTo>
                          <a:lnTo>
                            <a:pt x="11062" y="6392"/>
                          </a:lnTo>
                          <a:lnTo>
                            <a:pt x="11059" y="6402"/>
                          </a:lnTo>
                          <a:lnTo>
                            <a:pt x="11056" y="6411"/>
                          </a:lnTo>
                          <a:lnTo>
                            <a:pt x="11052" y="6421"/>
                          </a:lnTo>
                          <a:lnTo>
                            <a:pt x="11043" y="6439"/>
                          </a:lnTo>
                          <a:lnTo>
                            <a:pt x="11033" y="6455"/>
                          </a:lnTo>
                          <a:lnTo>
                            <a:pt x="11020" y="6471"/>
                          </a:lnTo>
                          <a:lnTo>
                            <a:pt x="11007" y="6487"/>
                          </a:lnTo>
                          <a:lnTo>
                            <a:pt x="10992" y="6500"/>
                          </a:lnTo>
                          <a:lnTo>
                            <a:pt x="10974" y="6512"/>
                          </a:lnTo>
                          <a:lnTo>
                            <a:pt x="10957" y="6522"/>
                          </a:lnTo>
                          <a:lnTo>
                            <a:pt x="10939" y="6530"/>
                          </a:lnTo>
                          <a:lnTo>
                            <a:pt x="10929" y="6534"/>
                          </a:lnTo>
                          <a:lnTo>
                            <a:pt x="10919" y="6537"/>
                          </a:lnTo>
                          <a:lnTo>
                            <a:pt x="10909" y="6540"/>
                          </a:lnTo>
                          <a:lnTo>
                            <a:pt x="10899" y="6542"/>
                          </a:lnTo>
                          <a:lnTo>
                            <a:pt x="10889" y="6544"/>
                          </a:lnTo>
                          <a:lnTo>
                            <a:pt x="10878" y="6545"/>
                          </a:lnTo>
                          <a:lnTo>
                            <a:pt x="10866" y="6546"/>
                          </a:lnTo>
                          <a:lnTo>
                            <a:pt x="10856" y="6546"/>
                          </a:lnTo>
                          <a:lnTo>
                            <a:pt x="540" y="6546"/>
                          </a:lnTo>
                          <a:lnTo>
                            <a:pt x="530" y="6546"/>
                          </a:lnTo>
                          <a:lnTo>
                            <a:pt x="518" y="6545"/>
                          </a:lnTo>
                          <a:lnTo>
                            <a:pt x="507" y="6544"/>
                          </a:lnTo>
                          <a:lnTo>
                            <a:pt x="497" y="6542"/>
                          </a:lnTo>
                          <a:lnTo>
                            <a:pt x="487" y="6540"/>
                          </a:lnTo>
                          <a:lnTo>
                            <a:pt x="477" y="6537"/>
                          </a:lnTo>
                          <a:lnTo>
                            <a:pt x="467" y="6534"/>
                          </a:lnTo>
                          <a:lnTo>
                            <a:pt x="457" y="6530"/>
                          </a:lnTo>
                          <a:lnTo>
                            <a:pt x="439" y="6522"/>
                          </a:lnTo>
                          <a:lnTo>
                            <a:pt x="421" y="6512"/>
                          </a:lnTo>
                          <a:lnTo>
                            <a:pt x="404" y="6500"/>
                          </a:lnTo>
                          <a:lnTo>
                            <a:pt x="389" y="6487"/>
                          </a:lnTo>
                          <a:lnTo>
                            <a:pt x="375" y="6471"/>
                          </a:lnTo>
                          <a:lnTo>
                            <a:pt x="363" y="6455"/>
                          </a:lnTo>
                          <a:lnTo>
                            <a:pt x="358" y="6447"/>
                          </a:lnTo>
                          <a:lnTo>
                            <a:pt x="353" y="6439"/>
                          </a:lnTo>
                          <a:lnTo>
                            <a:pt x="348" y="6430"/>
                          </a:lnTo>
                          <a:lnTo>
                            <a:pt x="344" y="6421"/>
                          </a:lnTo>
                          <a:lnTo>
                            <a:pt x="340" y="6411"/>
                          </a:lnTo>
                          <a:lnTo>
                            <a:pt x="337" y="6402"/>
                          </a:lnTo>
                          <a:lnTo>
                            <a:pt x="334" y="6392"/>
                          </a:lnTo>
                          <a:lnTo>
                            <a:pt x="331" y="6382"/>
                          </a:lnTo>
                          <a:lnTo>
                            <a:pt x="330" y="6371"/>
                          </a:lnTo>
                          <a:lnTo>
                            <a:pt x="328" y="6361"/>
                          </a:lnTo>
                          <a:lnTo>
                            <a:pt x="327" y="6351"/>
                          </a:lnTo>
                          <a:lnTo>
                            <a:pt x="327" y="6340"/>
                          </a:lnTo>
                          <a:lnTo>
                            <a:pt x="327" y="512"/>
                          </a:lnTo>
                          <a:lnTo>
                            <a:pt x="327" y="502"/>
                          </a:lnTo>
                          <a:lnTo>
                            <a:pt x="328" y="491"/>
                          </a:lnTo>
                          <a:lnTo>
                            <a:pt x="330" y="481"/>
                          </a:lnTo>
                          <a:lnTo>
                            <a:pt x="331" y="471"/>
                          </a:lnTo>
                          <a:lnTo>
                            <a:pt x="334" y="460"/>
                          </a:lnTo>
                          <a:lnTo>
                            <a:pt x="337" y="451"/>
                          </a:lnTo>
                          <a:lnTo>
                            <a:pt x="340" y="441"/>
                          </a:lnTo>
                          <a:lnTo>
                            <a:pt x="344" y="432"/>
                          </a:lnTo>
                          <a:lnTo>
                            <a:pt x="353" y="414"/>
                          </a:lnTo>
                          <a:lnTo>
                            <a:pt x="363" y="397"/>
                          </a:lnTo>
                          <a:lnTo>
                            <a:pt x="375" y="382"/>
                          </a:lnTo>
                          <a:lnTo>
                            <a:pt x="389" y="366"/>
                          </a:lnTo>
                          <a:lnTo>
                            <a:pt x="404" y="353"/>
                          </a:lnTo>
                          <a:lnTo>
                            <a:pt x="421" y="341"/>
                          </a:lnTo>
                          <a:lnTo>
                            <a:pt x="439" y="331"/>
                          </a:lnTo>
                          <a:lnTo>
                            <a:pt x="457" y="322"/>
                          </a:lnTo>
                          <a:lnTo>
                            <a:pt x="477" y="315"/>
                          </a:lnTo>
                          <a:lnTo>
                            <a:pt x="497" y="310"/>
                          </a:lnTo>
                          <a:lnTo>
                            <a:pt x="507" y="309"/>
                          </a:lnTo>
                          <a:lnTo>
                            <a:pt x="518" y="307"/>
                          </a:lnTo>
                          <a:lnTo>
                            <a:pt x="530" y="306"/>
                          </a:lnTo>
                          <a:lnTo>
                            <a:pt x="540" y="30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3" name="Freeform 19"/>
                    <p:cNvSpPr>
                      <a:spLocks noEditPoints="1"/>
                    </p:cNvSpPr>
                    <p:nvPr/>
                  </p:nvSpPr>
                  <p:spPr bwMode="auto">
                    <a:xfrm>
                      <a:off x="-890397" y="-5522"/>
                      <a:ext cx="302913" cy="63896"/>
                    </a:xfrm>
                    <a:custGeom>
                      <a:avLst/>
                      <a:gdLst/>
                      <a:ahLst/>
                      <a:cxnLst>
                        <a:cxn ang="0">
                          <a:pos x="0" y="0"/>
                        </a:cxn>
                        <a:cxn ang="0">
                          <a:pos x="1769" y="387"/>
                        </a:cxn>
                        <a:cxn ang="0">
                          <a:pos x="1844" y="443"/>
                        </a:cxn>
                        <a:cxn ang="0">
                          <a:pos x="1886" y="529"/>
                        </a:cxn>
                        <a:cxn ang="0">
                          <a:pos x="1881" y="628"/>
                        </a:cxn>
                        <a:cxn ang="0">
                          <a:pos x="1831" y="709"/>
                        </a:cxn>
                        <a:cxn ang="0">
                          <a:pos x="1751" y="758"/>
                        </a:cxn>
                        <a:cxn ang="0">
                          <a:pos x="1691" y="767"/>
                        </a:cxn>
                        <a:cxn ang="0">
                          <a:pos x="1633" y="758"/>
                        </a:cxn>
                        <a:cxn ang="0">
                          <a:pos x="1552" y="709"/>
                        </a:cxn>
                        <a:cxn ang="0">
                          <a:pos x="1502" y="628"/>
                        </a:cxn>
                        <a:cxn ang="0">
                          <a:pos x="1493" y="570"/>
                        </a:cxn>
                        <a:cxn ang="0">
                          <a:pos x="1502" y="510"/>
                        </a:cxn>
                        <a:cxn ang="0">
                          <a:pos x="1552" y="429"/>
                        </a:cxn>
                        <a:cxn ang="0">
                          <a:pos x="1633" y="380"/>
                        </a:cxn>
                        <a:cxn ang="0">
                          <a:pos x="2371" y="372"/>
                        </a:cxn>
                        <a:cxn ang="0">
                          <a:pos x="2462" y="405"/>
                        </a:cxn>
                        <a:cxn ang="0">
                          <a:pos x="2525" y="475"/>
                        </a:cxn>
                        <a:cxn ang="0">
                          <a:pos x="2549" y="570"/>
                        </a:cxn>
                        <a:cxn ang="0">
                          <a:pos x="2525" y="663"/>
                        </a:cxn>
                        <a:cxn ang="0">
                          <a:pos x="2462" y="733"/>
                        </a:cxn>
                        <a:cxn ang="0">
                          <a:pos x="2381" y="765"/>
                        </a:cxn>
                        <a:cxn ang="0">
                          <a:pos x="2331" y="766"/>
                        </a:cxn>
                        <a:cxn ang="0">
                          <a:pos x="2257" y="743"/>
                        </a:cxn>
                        <a:cxn ang="0">
                          <a:pos x="2187" y="680"/>
                        </a:cxn>
                        <a:cxn ang="0">
                          <a:pos x="2155" y="599"/>
                        </a:cxn>
                        <a:cxn ang="0">
                          <a:pos x="2154" y="549"/>
                        </a:cxn>
                        <a:cxn ang="0">
                          <a:pos x="2177" y="475"/>
                        </a:cxn>
                        <a:cxn ang="0">
                          <a:pos x="2241" y="405"/>
                        </a:cxn>
                        <a:cxn ang="0">
                          <a:pos x="2331" y="372"/>
                        </a:cxn>
                        <a:cxn ang="0">
                          <a:pos x="3070" y="380"/>
                        </a:cxn>
                        <a:cxn ang="0">
                          <a:pos x="3150" y="429"/>
                        </a:cxn>
                        <a:cxn ang="0">
                          <a:pos x="3200" y="510"/>
                        </a:cxn>
                        <a:cxn ang="0">
                          <a:pos x="3205" y="609"/>
                        </a:cxn>
                        <a:cxn ang="0">
                          <a:pos x="3164" y="695"/>
                        </a:cxn>
                        <a:cxn ang="0">
                          <a:pos x="3088" y="751"/>
                        </a:cxn>
                        <a:cxn ang="0">
                          <a:pos x="3021" y="767"/>
                        </a:cxn>
                        <a:cxn ang="0">
                          <a:pos x="2971" y="763"/>
                        </a:cxn>
                        <a:cxn ang="0">
                          <a:pos x="2885" y="722"/>
                        </a:cxn>
                        <a:cxn ang="0">
                          <a:pos x="2829" y="646"/>
                        </a:cxn>
                        <a:cxn ang="0">
                          <a:pos x="2814" y="580"/>
                        </a:cxn>
                        <a:cxn ang="0">
                          <a:pos x="2817" y="529"/>
                        </a:cxn>
                        <a:cxn ang="0">
                          <a:pos x="2858" y="443"/>
                        </a:cxn>
                        <a:cxn ang="0">
                          <a:pos x="2934" y="387"/>
                        </a:cxn>
                        <a:cxn ang="0">
                          <a:pos x="3671" y="371"/>
                        </a:cxn>
                        <a:cxn ang="0">
                          <a:pos x="3765" y="395"/>
                        </a:cxn>
                        <a:cxn ang="0">
                          <a:pos x="3834" y="458"/>
                        </a:cxn>
                        <a:cxn ang="0">
                          <a:pos x="3868" y="549"/>
                        </a:cxn>
                        <a:cxn ang="0">
                          <a:pos x="3852" y="646"/>
                        </a:cxn>
                        <a:cxn ang="0">
                          <a:pos x="3796" y="722"/>
                        </a:cxn>
                        <a:cxn ang="0">
                          <a:pos x="3710" y="763"/>
                        </a:cxn>
                        <a:cxn ang="0">
                          <a:pos x="3660" y="767"/>
                        </a:cxn>
                        <a:cxn ang="0">
                          <a:pos x="3593" y="751"/>
                        </a:cxn>
                        <a:cxn ang="0">
                          <a:pos x="3518" y="695"/>
                        </a:cxn>
                        <a:cxn ang="0">
                          <a:pos x="3476" y="609"/>
                        </a:cxn>
                        <a:cxn ang="0">
                          <a:pos x="3473" y="559"/>
                        </a:cxn>
                        <a:cxn ang="0">
                          <a:pos x="3488" y="492"/>
                        </a:cxn>
                        <a:cxn ang="0">
                          <a:pos x="3545" y="416"/>
                        </a:cxn>
                        <a:cxn ang="0">
                          <a:pos x="3631" y="375"/>
                        </a:cxn>
                      </a:cxnLst>
                      <a:rect l="0" t="0" r="r" b="b"/>
                      <a:pathLst>
                        <a:path w="5362" h="1139">
                          <a:moveTo>
                            <a:pt x="0" y="0"/>
                          </a:moveTo>
                          <a:lnTo>
                            <a:pt x="5362" y="0"/>
                          </a:lnTo>
                          <a:lnTo>
                            <a:pt x="5362" y="1139"/>
                          </a:lnTo>
                          <a:lnTo>
                            <a:pt x="0" y="1139"/>
                          </a:lnTo>
                          <a:lnTo>
                            <a:pt x="0" y="0"/>
                          </a:lnTo>
                          <a:close/>
                          <a:moveTo>
                            <a:pt x="1691" y="371"/>
                          </a:moveTo>
                          <a:lnTo>
                            <a:pt x="1711" y="372"/>
                          </a:lnTo>
                          <a:lnTo>
                            <a:pt x="1731" y="375"/>
                          </a:lnTo>
                          <a:lnTo>
                            <a:pt x="1751" y="380"/>
                          </a:lnTo>
                          <a:lnTo>
                            <a:pt x="1769" y="387"/>
                          </a:lnTo>
                          <a:lnTo>
                            <a:pt x="1786" y="395"/>
                          </a:lnTo>
                          <a:lnTo>
                            <a:pt x="1802" y="405"/>
                          </a:lnTo>
                          <a:lnTo>
                            <a:pt x="1817" y="416"/>
                          </a:lnTo>
                          <a:lnTo>
                            <a:pt x="1831" y="429"/>
                          </a:lnTo>
                          <a:lnTo>
                            <a:pt x="1844" y="443"/>
                          </a:lnTo>
                          <a:lnTo>
                            <a:pt x="1855" y="458"/>
                          </a:lnTo>
                          <a:lnTo>
                            <a:pt x="1866" y="475"/>
                          </a:lnTo>
                          <a:lnTo>
                            <a:pt x="1874" y="492"/>
                          </a:lnTo>
                          <a:lnTo>
                            <a:pt x="1881" y="510"/>
                          </a:lnTo>
                          <a:lnTo>
                            <a:pt x="1886" y="529"/>
                          </a:lnTo>
                          <a:lnTo>
                            <a:pt x="1889" y="549"/>
                          </a:lnTo>
                          <a:lnTo>
                            <a:pt x="1890" y="570"/>
                          </a:lnTo>
                          <a:lnTo>
                            <a:pt x="1889" y="590"/>
                          </a:lnTo>
                          <a:lnTo>
                            <a:pt x="1886" y="609"/>
                          </a:lnTo>
                          <a:lnTo>
                            <a:pt x="1881" y="628"/>
                          </a:lnTo>
                          <a:lnTo>
                            <a:pt x="1874" y="646"/>
                          </a:lnTo>
                          <a:lnTo>
                            <a:pt x="1866" y="663"/>
                          </a:lnTo>
                          <a:lnTo>
                            <a:pt x="1855" y="680"/>
                          </a:lnTo>
                          <a:lnTo>
                            <a:pt x="1844" y="695"/>
                          </a:lnTo>
                          <a:lnTo>
                            <a:pt x="1831" y="709"/>
                          </a:lnTo>
                          <a:lnTo>
                            <a:pt x="1817" y="722"/>
                          </a:lnTo>
                          <a:lnTo>
                            <a:pt x="1802" y="733"/>
                          </a:lnTo>
                          <a:lnTo>
                            <a:pt x="1786" y="743"/>
                          </a:lnTo>
                          <a:lnTo>
                            <a:pt x="1769" y="751"/>
                          </a:lnTo>
                          <a:lnTo>
                            <a:pt x="1751" y="758"/>
                          </a:lnTo>
                          <a:lnTo>
                            <a:pt x="1731" y="763"/>
                          </a:lnTo>
                          <a:lnTo>
                            <a:pt x="1721" y="765"/>
                          </a:lnTo>
                          <a:lnTo>
                            <a:pt x="1711" y="766"/>
                          </a:lnTo>
                          <a:lnTo>
                            <a:pt x="1702" y="767"/>
                          </a:lnTo>
                          <a:lnTo>
                            <a:pt x="1691" y="767"/>
                          </a:lnTo>
                          <a:lnTo>
                            <a:pt x="1681" y="767"/>
                          </a:lnTo>
                          <a:lnTo>
                            <a:pt x="1671" y="766"/>
                          </a:lnTo>
                          <a:lnTo>
                            <a:pt x="1662" y="765"/>
                          </a:lnTo>
                          <a:lnTo>
                            <a:pt x="1652" y="763"/>
                          </a:lnTo>
                          <a:lnTo>
                            <a:pt x="1633" y="758"/>
                          </a:lnTo>
                          <a:lnTo>
                            <a:pt x="1614" y="751"/>
                          </a:lnTo>
                          <a:lnTo>
                            <a:pt x="1597" y="743"/>
                          </a:lnTo>
                          <a:lnTo>
                            <a:pt x="1581" y="733"/>
                          </a:lnTo>
                          <a:lnTo>
                            <a:pt x="1566" y="722"/>
                          </a:lnTo>
                          <a:lnTo>
                            <a:pt x="1552" y="709"/>
                          </a:lnTo>
                          <a:lnTo>
                            <a:pt x="1539" y="695"/>
                          </a:lnTo>
                          <a:lnTo>
                            <a:pt x="1528" y="680"/>
                          </a:lnTo>
                          <a:lnTo>
                            <a:pt x="1518" y="663"/>
                          </a:lnTo>
                          <a:lnTo>
                            <a:pt x="1510" y="646"/>
                          </a:lnTo>
                          <a:lnTo>
                            <a:pt x="1502" y="628"/>
                          </a:lnTo>
                          <a:lnTo>
                            <a:pt x="1497" y="609"/>
                          </a:lnTo>
                          <a:lnTo>
                            <a:pt x="1495" y="599"/>
                          </a:lnTo>
                          <a:lnTo>
                            <a:pt x="1494" y="590"/>
                          </a:lnTo>
                          <a:lnTo>
                            <a:pt x="1494" y="580"/>
                          </a:lnTo>
                          <a:lnTo>
                            <a:pt x="1493" y="570"/>
                          </a:lnTo>
                          <a:lnTo>
                            <a:pt x="1494" y="559"/>
                          </a:lnTo>
                          <a:lnTo>
                            <a:pt x="1494" y="549"/>
                          </a:lnTo>
                          <a:lnTo>
                            <a:pt x="1495" y="539"/>
                          </a:lnTo>
                          <a:lnTo>
                            <a:pt x="1497" y="529"/>
                          </a:lnTo>
                          <a:lnTo>
                            <a:pt x="1502" y="510"/>
                          </a:lnTo>
                          <a:lnTo>
                            <a:pt x="1510" y="492"/>
                          </a:lnTo>
                          <a:lnTo>
                            <a:pt x="1518" y="475"/>
                          </a:lnTo>
                          <a:lnTo>
                            <a:pt x="1528" y="458"/>
                          </a:lnTo>
                          <a:lnTo>
                            <a:pt x="1539" y="443"/>
                          </a:lnTo>
                          <a:lnTo>
                            <a:pt x="1552" y="429"/>
                          </a:lnTo>
                          <a:lnTo>
                            <a:pt x="1566" y="416"/>
                          </a:lnTo>
                          <a:lnTo>
                            <a:pt x="1581" y="405"/>
                          </a:lnTo>
                          <a:lnTo>
                            <a:pt x="1597" y="395"/>
                          </a:lnTo>
                          <a:lnTo>
                            <a:pt x="1614" y="387"/>
                          </a:lnTo>
                          <a:lnTo>
                            <a:pt x="1633" y="380"/>
                          </a:lnTo>
                          <a:lnTo>
                            <a:pt x="1652" y="375"/>
                          </a:lnTo>
                          <a:lnTo>
                            <a:pt x="1671" y="372"/>
                          </a:lnTo>
                          <a:lnTo>
                            <a:pt x="1691" y="371"/>
                          </a:lnTo>
                          <a:close/>
                          <a:moveTo>
                            <a:pt x="2351" y="371"/>
                          </a:moveTo>
                          <a:lnTo>
                            <a:pt x="2371" y="372"/>
                          </a:lnTo>
                          <a:lnTo>
                            <a:pt x="2391" y="375"/>
                          </a:lnTo>
                          <a:lnTo>
                            <a:pt x="2410" y="380"/>
                          </a:lnTo>
                          <a:lnTo>
                            <a:pt x="2428" y="387"/>
                          </a:lnTo>
                          <a:lnTo>
                            <a:pt x="2445" y="395"/>
                          </a:lnTo>
                          <a:lnTo>
                            <a:pt x="2462" y="405"/>
                          </a:lnTo>
                          <a:lnTo>
                            <a:pt x="2477" y="416"/>
                          </a:lnTo>
                          <a:lnTo>
                            <a:pt x="2491" y="429"/>
                          </a:lnTo>
                          <a:lnTo>
                            <a:pt x="2504" y="443"/>
                          </a:lnTo>
                          <a:lnTo>
                            <a:pt x="2515" y="458"/>
                          </a:lnTo>
                          <a:lnTo>
                            <a:pt x="2525" y="475"/>
                          </a:lnTo>
                          <a:lnTo>
                            <a:pt x="2533" y="492"/>
                          </a:lnTo>
                          <a:lnTo>
                            <a:pt x="2540" y="510"/>
                          </a:lnTo>
                          <a:lnTo>
                            <a:pt x="2545" y="529"/>
                          </a:lnTo>
                          <a:lnTo>
                            <a:pt x="2548" y="549"/>
                          </a:lnTo>
                          <a:lnTo>
                            <a:pt x="2549" y="570"/>
                          </a:lnTo>
                          <a:lnTo>
                            <a:pt x="2548" y="590"/>
                          </a:lnTo>
                          <a:lnTo>
                            <a:pt x="2545" y="609"/>
                          </a:lnTo>
                          <a:lnTo>
                            <a:pt x="2540" y="628"/>
                          </a:lnTo>
                          <a:lnTo>
                            <a:pt x="2533" y="646"/>
                          </a:lnTo>
                          <a:lnTo>
                            <a:pt x="2525" y="663"/>
                          </a:lnTo>
                          <a:lnTo>
                            <a:pt x="2515" y="680"/>
                          </a:lnTo>
                          <a:lnTo>
                            <a:pt x="2504" y="695"/>
                          </a:lnTo>
                          <a:lnTo>
                            <a:pt x="2491" y="709"/>
                          </a:lnTo>
                          <a:lnTo>
                            <a:pt x="2477" y="722"/>
                          </a:lnTo>
                          <a:lnTo>
                            <a:pt x="2462" y="733"/>
                          </a:lnTo>
                          <a:lnTo>
                            <a:pt x="2445" y="743"/>
                          </a:lnTo>
                          <a:lnTo>
                            <a:pt x="2428" y="751"/>
                          </a:lnTo>
                          <a:lnTo>
                            <a:pt x="2410" y="758"/>
                          </a:lnTo>
                          <a:lnTo>
                            <a:pt x="2391" y="763"/>
                          </a:lnTo>
                          <a:lnTo>
                            <a:pt x="2381" y="765"/>
                          </a:lnTo>
                          <a:lnTo>
                            <a:pt x="2371" y="766"/>
                          </a:lnTo>
                          <a:lnTo>
                            <a:pt x="2362" y="767"/>
                          </a:lnTo>
                          <a:lnTo>
                            <a:pt x="2351" y="767"/>
                          </a:lnTo>
                          <a:lnTo>
                            <a:pt x="2341" y="767"/>
                          </a:lnTo>
                          <a:lnTo>
                            <a:pt x="2331" y="766"/>
                          </a:lnTo>
                          <a:lnTo>
                            <a:pt x="2321" y="765"/>
                          </a:lnTo>
                          <a:lnTo>
                            <a:pt x="2311" y="763"/>
                          </a:lnTo>
                          <a:lnTo>
                            <a:pt x="2292" y="758"/>
                          </a:lnTo>
                          <a:lnTo>
                            <a:pt x="2274" y="751"/>
                          </a:lnTo>
                          <a:lnTo>
                            <a:pt x="2257" y="743"/>
                          </a:lnTo>
                          <a:lnTo>
                            <a:pt x="2241" y="733"/>
                          </a:lnTo>
                          <a:lnTo>
                            <a:pt x="2226" y="722"/>
                          </a:lnTo>
                          <a:lnTo>
                            <a:pt x="2212" y="709"/>
                          </a:lnTo>
                          <a:lnTo>
                            <a:pt x="2198" y="695"/>
                          </a:lnTo>
                          <a:lnTo>
                            <a:pt x="2187" y="680"/>
                          </a:lnTo>
                          <a:lnTo>
                            <a:pt x="2177" y="663"/>
                          </a:lnTo>
                          <a:lnTo>
                            <a:pt x="2169" y="646"/>
                          </a:lnTo>
                          <a:lnTo>
                            <a:pt x="2162" y="628"/>
                          </a:lnTo>
                          <a:lnTo>
                            <a:pt x="2157" y="609"/>
                          </a:lnTo>
                          <a:lnTo>
                            <a:pt x="2155" y="599"/>
                          </a:lnTo>
                          <a:lnTo>
                            <a:pt x="2154" y="590"/>
                          </a:lnTo>
                          <a:lnTo>
                            <a:pt x="2154" y="580"/>
                          </a:lnTo>
                          <a:lnTo>
                            <a:pt x="2153" y="570"/>
                          </a:lnTo>
                          <a:lnTo>
                            <a:pt x="2154" y="559"/>
                          </a:lnTo>
                          <a:lnTo>
                            <a:pt x="2154" y="549"/>
                          </a:lnTo>
                          <a:lnTo>
                            <a:pt x="2155" y="539"/>
                          </a:lnTo>
                          <a:lnTo>
                            <a:pt x="2157" y="529"/>
                          </a:lnTo>
                          <a:lnTo>
                            <a:pt x="2162" y="510"/>
                          </a:lnTo>
                          <a:lnTo>
                            <a:pt x="2169" y="492"/>
                          </a:lnTo>
                          <a:lnTo>
                            <a:pt x="2177" y="475"/>
                          </a:lnTo>
                          <a:lnTo>
                            <a:pt x="2187" y="458"/>
                          </a:lnTo>
                          <a:lnTo>
                            <a:pt x="2198" y="443"/>
                          </a:lnTo>
                          <a:lnTo>
                            <a:pt x="2212" y="429"/>
                          </a:lnTo>
                          <a:lnTo>
                            <a:pt x="2226" y="416"/>
                          </a:lnTo>
                          <a:lnTo>
                            <a:pt x="2241" y="405"/>
                          </a:lnTo>
                          <a:lnTo>
                            <a:pt x="2257" y="395"/>
                          </a:lnTo>
                          <a:lnTo>
                            <a:pt x="2274" y="387"/>
                          </a:lnTo>
                          <a:lnTo>
                            <a:pt x="2292" y="380"/>
                          </a:lnTo>
                          <a:lnTo>
                            <a:pt x="2311" y="375"/>
                          </a:lnTo>
                          <a:lnTo>
                            <a:pt x="2331" y="372"/>
                          </a:lnTo>
                          <a:lnTo>
                            <a:pt x="2351" y="371"/>
                          </a:lnTo>
                          <a:close/>
                          <a:moveTo>
                            <a:pt x="3011" y="371"/>
                          </a:moveTo>
                          <a:lnTo>
                            <a:pt x="3030" y="372"/>
                          </a:lnTo>
                          <a:lnTo>
                            <a:pt x="3051" y="375"/>
                          </a:lnTo>
                          <a:lnTo>
                            <a:pt x="3070" y="380"/>
                          </a:lnTo>
                          <a:lnTo>
                            <a:pt x="3088" y="387"/>
                          </a:lnTo>
                          <a:lnTo>
                            <a:pt x="3105" y="395"/>
                          </a:lnTo>
                          <a:lnTo>
                            <a:pt x="3121" y="405"/>
                          </a:lnTo>
                          <a:lnTo>
                            <a:pt x="3136" y="416"/>
                          </a:lnTo>
                          <a:lnTo>
                            <a:pt x="3150" y="429"/>
                          </a:lnTo>
                          <a:lnTo>
                            <a:pt x="3164" y="443"/>
                          </a:lnTo>
                          <a:lnTo>
                            <a:pt x="3175" y="458"/>
                          </a:lnTo>
                          <a:lnTo>
                            <a:pt x="3185" y="475"/>
                          </a:lnTo>
                          <a:lnTo>
                            <a:pt x="3193" y="492"/>
                          </a:lnTo>
                          <a:lnTo>
                            <a:pt x="3200" y="510"/>
                          </a:lnTo>
                          <a:lnTo>
                            <a:pt x="3205" y="529"/>
                          </a:lnTo>
                          <a:lnTo>
                            <a:pt x="3208" y="549"/>
                          </a:lnTo>
                          <a:lnTo>
                            <a:pt x="3209" y="570"/>
                          </a:lnTo>
                          <a:lnTo>
                            <a:pt x="3208" y="590"/>
                          </a:lnTo>
                          <a:lnTo>
                            <a:pt x="3205" y="609"/>
                          </a:lnTo>
                          <a:lnTo>
                            <a:pt x="3200" y="628"/>
                          </a:lnTo>
                          <a:lnTo>
                            <a:pt x="3193" y="646"/>
                          </a:lnTo>
                          <a:lnTo>
                            <a:pt x="3185" y="663"/>
                          </a:lnTo>
                          <a:lnTo>
                            <a:pt x="3175" y="680"/>
                          </a:lnTo>
                          <a:lnTo>
                            <a:pt x="3164" y="695"/>
                          </a:lnTo>
                          <a:lnTo>
                            <a:pt x="3150" y="709"/>
                          </a:lnTo>
                          <a:lnTo>
                            <a:pt x="3136" y="722"/>
                          </a:lnTo>
                          <a:lnTo>
                            <a:pt x="3121" y="733"/>
                          </a:lnTo>
                          <a:lnTo>
                            <a:pt x="3105" y="743"/>
                          </a:lnTo>
                          <a:lnTo>
                            <a:pt x="3088" y="751"/>
                          </a:lnTo>
                          <a:lnTo>
                            <a:pt x="3070" y="758"/>
                          </a:lnTo>
                          <a:lnTo>
                            <a:pt x="3051" y="763"/>
                          </a:lnTo>
                          <a:lnTo>
                            <a:pt x="3041" y="765"/>
                          </a:lnTo>
                          <a:lnTo>
                            <a:pt x="3030" y="766"/>
                          </a:lnTo>
                          <a:lnTo>
                            <a:pt x="3021" y="767"/>
                          </a:lnTo>
                          <a:lnTo>
                            <a:pt x="3011" y="767"/>
                          </a:lnTo>
                          <a:lnTo>
                            <a:pt x="3000" y="767"/>
                          </a:lnTo>
                          <a:lnTo>
                            <a:pt x="2990" y="766"/>
                          </a:lnTo>
                          <a:lnTo>
                            <a:pt x="2981" y="765"/>
                          </a:lnTo>
                          <a:lnTo>
                            <a:pt x="2971" y="763"/>
                          </a:lnTo>
                          <a:lnTo>
                            <a:pt x="2952" y="758"/>
                          </a:lnTo>
                          <a:lnTo>
                            <a:pt x="2934" y="751"/>
                          </a:lnTo>
                          <a:lnTo>
                            <a:pt x="2917" y="743"/>
                          </a:lnTo>
                          <a:lnTo>
                            <a:pt x="2900" y="733"/>
                          </a:lnTo>
                          <a:lnTo>
                            <a:pt x="2885" y="722"/>
                          </a:lnTo>
                          <a:lnTo>
                            <a:pt x="2871" y="709"/>
                          </a:lnTo>
                          <a:lnTo>
                            <a:pt x="2858" y="695"/>
                          </a:lnTo>
                          <a:lnTo>
                            <a:pt x="2847" y="680"/>
                          </a:lnTo>
                          <a:lnTo>
                            <a:pt x="2837" y="663"/>
                          </a:lnTo>
                          <a:lnTo>
                            <a:pt x="2829" y="646"/>
                          </a:lnTo>
                          <a:lnTo>
                            <a:pt x="2822" y="628"/>
                          </a:lnTo>
                          <a:lnTo>
                            <a:pt x="2817" y="609"/>
                          </a:lnTo>
                          <a:lnTo>
                            <a:pt x="2816" y="599"/>
                          </a:lnTo>
                          <a:lnTo>
                            <a:pt x="2814" y="590"/>
                          </a:lnTo>
                          <a:lnTo>
                            <a:pt x="2814" y="580"/>
                          </a:lnTo>
                          <a:lnTo>
                            <a:pt x="2813" y="570"/>
                          </a:lnTo>
                          <a:lnTo>
                            <a:pt x="2814" y="559"/>
                          </a:lnTo>
                          <a:lnTo>
                            <a:pt x="2814" y="549"/>
                          </a:lnTo>
                          <a:lnTo>
                            <a:pt x="2816" y="539"/>
                          </a:lnTo>
                          <a:lnTo>
                            <a:pt x="2817" y="529"/>
                          </a:lnTo>
                          <a:lnTo>
                            <a:pt x="2822" y="510"/>
                          </a:lnTo>
                          <a:lnTo>
                            <a:pt x="2829" y="492"/>
                          </a:lnTo>
                          <a:lnTo>
                            <a:pt x="2837" y="475"/>
                          </a:lnTo>
                          <a:lnTo>
                            <a:pt x="2847" y="458"/>
                          </a:lnTo>
                          <a:lnTo>
                            <a:pt x="2858" y="443"/>
                          </a:lnTo>
                          <a:lnTo>
                            <a:pt x="2871" y="429"/>
                          </a:lnTo>
                          <a:lnTo>
                            <a:pt x="2885" y="416"/>
                          </a:lnTo>
                          <a:lnTo>
                            <a:pt x="2900" y="405"/>
                          </a:lnTo>
                          <a:lnTo>
                            <a:pt x="2917" y="395"/>
                          </a:lnTo>
                          <a:lnTo>
                            <a:pt x="2934" y="387"/>
                          </a:lnTo>
                          <a:lnTo>
                            <a:pt x="2952" y="380"/>
                          </a:lnTo>
                          <a:lnTo>
                            <a:pt x="2971" y="375"/>
                          </a:lnTo>
                          <a:lnTo>
                            <a:pt x="2990" y="372"/>
                          </a:lnTo>
                          <a:lnTo>
                            <a:pt x="3011" y="371"/>
                          </a:lnTo>
                          <a:close/>
                          <a:moveTo>
                            <a:pt x="3671" y="371"/>
                          </a:moveTo>
                          <a:lnTo>
                            <a:pt x="3690" y="372"/>
                          </a:lnTo>
                          <a:lnTo>
                            <a:pt x="3710" y="375"/>
                          </a:lnTo>
                          <a:lnTo>
                            <a:pt x="3729" y="380"/>
                          </a:lnTo>
                          <a:lnTo>
                            <a:pt x="3748" y="387"/>
                          </a:lnTo>
                          <a:lnTo>
                            <a:pt x="3765" y="395"/>
                          </a:lnTo>
                          <a:lnTo>
                            <a:pt x="3781" y="405"/>
                          </a:lnTo>
                          <a:lnTo>
                            <a:pt x="3796" y="416"/>
                          </a:lnTo>
                          <a:lnTo>
                            <a:pt x="3810" y="429"/>
                          </a:lnTo>
                          <a:lnTo>
                            <a:pt x="3823" y="443"/>
                          </a:lnTo>
                          <a:lnTo>
                            <a:pt x="3834" y="458"/>
                          </a:lnTo>
                          <a:lnTo>
                            <a:pt x="3844" y="475"/>
                          </a:lnTo>
                          <a:lnTo>
                            <a:pt x="3852" y="492"/>
                          </a:lnTo>
                          <a:lnTo>
                            <a:pt x="3860" y="510"/>
                          </a:lnTo>
                          <a:lnTo>
                            <a:pt x="3865" y="529"/>
                          </a:lnTo>
                          <a:lnTo>
                            <a:pt x="3868" y="549"/>
                          </a:lnTo>
                          <a:lnTo>
                            <a:pt x="3869" y="570"/>
                          </a:lnTo>
                          <a:lnTo>
                            <a:pt x="3868" y="590"/>
                          </a:lnTo>
                          <a:lnTo>
                            <a:pt x="3865" y="609"/>
                          </a:lnTo>
                          <a:lnTo>
                            <a:pt x="3860" y="628"/>
                          </a:lnTo>
                          <a:lnTo>
                            <a:pt x="3852" y="646"/>
                          </a:lnTo>
                          <a:lnTo>
                            <a:pt x="3844" y="663"/>
                          </a:lnTo>
                          <a:lnTo>
                            <a:pt x="3834" y="680"/>
                          </a:lnTo>
                          <a:lnTo>
                            <a:pt x="3823" y="695"/>
                          </a:lnTo>
                          <a:lnTo>
                            <a:pt x="3810" y="709"/>
                          </a:lnTo>
                          <a:lnTo>
                            <a:pt x="3796" y="722"/>
                          </a:lnTo>
                          <a:lnTo>
                            <a:pt x="3781" y="733"/>
                          </a:lnTo>
                          <a:lnTo>
                            <a:pt x="3765" y="743"/>
                          </a:lnTo>
                          <a:lnTo>
                            <a:pt x="3748" y="751"/>
                          </a:lnTo>
                          <a:lnTo>
                            <a:pt x="3729" y="758"/>
                          </a:lnTo>
                          <a:lnTo>
                            <a:pt x="3710" y="763"/>
                          </a:lnTo>
                          <a:lnTo>
                            <a:pt x="3700" y="765"/>
                          </a:lnTo>
                          <a:lnTo>
                            <a:pt x="3690" y="766"/>
                          </a:lnTo>
                          <a:lnTo>
                            <a:pt x="3681" y="767"/>
                          </a:lnTo>
                          <a:lnTo>
                            <a:pt x="3671" y="767"/>
                          </a:lnTo>
                          <a:lnTo>
                            <a:pt x="3660" y="767"/>
                          </a:lnTo>
                          <a:lnTo>
                            <a:pt x="3650" y="766"/>
                          </a:lnTo>
                          <a:lnTo>
                            <a:pt x="3641" y="765"/>
                          </a:lnTo>
                          <a:lnTo>
                            <a:pt x="3631" y="763"/>
                          </a:lnTo>
                          <a:lnTo>
                            <a:pt x="3611" y="758"/>
                          </a:lnTo>
                          <a:lnTo>
                            <a:pt x="3593" y="751"/>
                          </a:lnTo>
                          <a:lnTo>
                            <a:pt x="3576" y="743"/>
                          </a:lnTo>
                          <a:lnTo>
                            <a:pt x="3560" y="733"/>
                          </a:lnTo>
                          <a:lnTo>
                            <a:pt x="3545" y="722"/>
                          </a:lnTo>
                          <a:lnTo>
                            <a:pt x="3531" y="709"/>
                          </a:lnTo>
                          <a:lnTo>
                            <a:pt x="3518" y="695"/>
                          </a:lnTo>
                          <a:lnTo>
                            <a:pt x="3507" y="680"/>
                          </a:lnTo>
                          <a:lnTo>
                            <a:pt x="3496" y="663"/>
                          </a:lnTo>
                          <a:lnTo>
                            <a:pt x="3488" y="646"/>
                          </a:lnTo>
                          <a:lnTo>
                            <a:pt x="3481" y="628"/>
                          </a:lnTo>
                          <a:lnTo>
                            <a:pt x="3476" y="609"/>
                          </a:lnTo>
                          <a:lnTo>
                            <a:pt x="3475" y="599"/>
                          </a:lnTo>
                          <a:lnTo>
                            <a:pt x="3473" y="590"/>
                          </a:lnTo>
                          <a:lnTo>
                            <a:pt x="3473" y="580"/>
                          </a:lnTo>
                          <a:lnTo>
                            <a:pt x="3472" y="570"/>
                          </a:lnTo>
                          <a:lnTo>
                            <a:pt x="3473" y="559"/>
                          </a:lnTo>
                          <a:lnTo>
                            <a:pt x="3473" y="549"/>
                          </a:lnTo>
                          <a:lnTo>
                            <a:pt x="3475" y="539"/>
                          </a:lnTo>
                          <a:lnTo>
                            <a:pt x="3476" y="529"/>
                          </a:lnTo>
                          <a:lnTo>
                            <a:pt x="3481" y="510"/>
                          </a:lnTo>
                          <a:lnTo>
                            <a:pt x="3488" y="492"/>
                          </a:lnTo>
                          <a:lnTo>
                            <a:pt x="3496" y="475"/>
                          </a:lnTo>
                          <a:lnTo>
                            <a:pt x="3507" y="458"/>
                          </a:lnTo>
                          <a:lnTo>
                            <a:pt x="3518" y="443"/>
                          </a:lnTo>
                          <a:lnTo>
                            <a:pt x="3531" y="429"/>
                          </a:lnTo>
                          <a:lnTo>
                            <a:pt x="3545" y="416"/>
                          </a:lnTo>
                          <a:lnTo>
                            <a:pt x="3560" y="405"/>
                          </a:lnTo>
                          <a:lnTo>
                            <a:pt x="3576" y="395"/>
                          </a:lnTo>
                          <a:lnTo>
                            <a:pt x="3593" y="387"/>
                          </a:lnTo>
                          <a:lnTo>
                            <a:pt x="3611" y="380"/>
                          </a:lnTo>
                          <a:lnTo>
                            <a:pt x="3631" y="375"/>
                          </a:lnTo>
                          <a:lnTo>
                            <a:pt x="3650" y="372"/>
                          </a:lnTo>
                          <a:lnTo>
                            <a:pt x="3671" y="3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4" name="Freeform 20"/>
                    <p:cNvSpPr>
                      <a:spLocks noEditPoints="1"/>
                    </p:cNvSpPr>
                    <p:nvPr/>
                  </p:nvSpPr>
                  <p:spPr bwMode="auto">
                    <a:xfrm>
                      <a:off x="-1022133" y="-358921"/>
                      <a:ext cx="566385" cy="321056"/>
                    </a:xfrm>
                    <a:custGeom>
                      <a:avLst/>
                      <a:gdLst/>
                      <a:ahLst/>
                      <a:cxnLst>
                        <a:cxn ang="0">
                          <a:pos x="9873" y="1"/>
                        </a:cxn>
                        <a:cxn ang="0">
                          <a:pos x="9930" y="15"/>
                        </a:cxn>
                        <a:cxn ang="0">
                          <a:pos x="9979" y="42"/>
                        </a:cxn>
                        <a:cxn ang="0">
                          <a:pos x="10018" y="82"/>
                        </a:cxn>
                        <a:cxn ang="0">
                          <a:pos x="10043" y="132"/>
                        </a:cxn>
                        <a:cxn ang="0">
                          <a:pos x="10052" y="187"/>
                        </a:cxn>
                        <a:cxn ang="0">
                          <a:pos x="10047" y="5543"/>
                        </a:cxn>
                        <a:cxn ang="0">
                          <a:pos x="10028" y="5595"/>
                        </a:cxn>
                        <a:cxn ang="0">
                          <a:pos x="9993" y="5638"/>
                        </a:cxn>
                        <a:cxn ang="0">
                          <a:pos x="9947" y="5670"/>
                        </a:cxn>
                        <a:cxn ang="0">
                          <a:pos x="9893" y="5689"/>
                        </a:cxn>
                        <a:cxn ang="0">
                          <a:pos x="199" y="5694"/>
                        </a:cxn>
                        <a:cxn ang="0">
                          <a:pos x="140" y="5684"/>
                        </a:cxn>
                        <a:cxn ang="0">
                          <a:pos x="88" y="5661"/>
                        </a:cxn>
                        <a:cxn ang="0">
                          <a:pos x="46" y="5625"/>
                        </a:cxn>
                        <a:cxn ang="0">
                          <a:pos x="16" y="5578"/>
                        </a:cxn>
                        <a:cxn ang="0">
                          <a:pos x="3" y="5534"/>
                        </a:cxn>
                        <a:cxn ang="0">
                          <a:pos x="0" y="5506"/>
                        </a:cxn>
                        <a:cxn ang="0">
                          <a:pos x="1" y="168"/>
                        </a:cxn>
                        <a:cxn ang="0">
                          <a:pos x="9" y="132"/>
                        </a:cxn>
                        <a:cxn ang="0">
                          <a:pos x="34" y="82"/>
                        </a:cxn>
                        <a:cxn ang="0">
                          <a:pos x="72" y="42"/>
                        </a:cxn>
                        <a:cxn ang="0">
                          <a:pos x="122" y="15"/>
                        </a:cxn>
                        <a:cxn ang="0">
                          <a:pos x="179" y="1"/>
                        </a:cxn>
                        <a:cxn ang="0">
                          <a:pos x="9773" y="46"/>
                        </a:cxn>
                        <a:cxn ang="0">
                          <a:pos x="9830" y="55"/>
                        </a:cxn>
                        <a:cxn ang="0">
                          <a:pos x="9882" y="78"/>
                        </a:cxn>
                        <a:cxn ang="0">
                          <a:pos x="9923" y="114"/>
                        </a:cxn>
                        <a:cxn ang="0">
                          <a:pos x="9953" y="160"/>
                        </a:cxn>
                        <a:cxn ang="0">
                          <a:pos x="9968" y="213"/>
                        </a:cxn>
                        <a:cxn ang="0">
                          <a:pos x="9968" y="5480"/>
                        </a:cxn>
                        <a:cxn ang="0">
                          <a:pos x="9953" y="5533"/>
                        </a:cxn>
                        <a:cxn ang="0">
                          <a:pos x="9923" y="5578"/>
                        </a:cxn>
                        <a:cxn ang="0">
                          <a:pos x="9882" y="5615"/>
                        </a:cxn>
                        <a:cxn ang="0">
                          <a:pos x="9830" y="5638"/>
                        </a:cxn>
                        <a:cxn ang="0">
                          <a:pos x="9773" y="5646"/>
                        </a:cxn>
                        <a:cxn ang="0">
                          <a:pos x="240" y="5642"/>
                        </a:cxn>
                        <a:cxn ang="0">
                          <a:pos x="186" y="5624"/>
                        </a:cxn>
                        <a:cxn ang="0">
                          <a:pos x="141" y="5592"/>
                        </a:cxn>
                        <a:cxn ang="0">
                          <a:pos x="107" y="5549"/>
                        </a:cxn>
                        <a:cxn ang="0">
                          <a:pos x="87" y="5499"/>
                        </a:cxn>
                        <a:cxn ang="0">
                          <a:pos x="83" y="5470"/>
                        </a:cxn>
                        <a:cxn ang="0">
                          <a:pos x="83" y="222"/>
                        </a:cxn>
                        <a:cxn ang="0">
                          <a:pos x="87" y="194"/>
                        </a:cxn>
                        <a:cxn ang="0">
                          <a:pos x="107" y="144"/>
                        </a:cxn>
                        <a:cxn ang="0">
                          <a:pos x="141" y="101"/>
                        </a:cxn>
                        <a:cxn ang="0">
                          <a:pos x="186" y="69"/>
                        </a:cxn>
                        <a:cxn ang="0">
                          <a:pos x="240" y="50"/>
                        </a:cxn>
                      </a:cxnLst>
                      <a:rect l="0" t="0" r="r" b="b"/>
                      <a:pathLst>
                        <a:path w="10052" h="5694">
                          <a:moveTo>
                            <a:pt x="199" y="0"/>
                          </a:moveTo>
                          <a:lnTo>
                            <a:pt x="9853" y="0"/>
                          </a:lnTo>
                          <a:lnTo>
                            <a:pt x="9873" y="1"/>
                          </a:lnTo>
                          <a:lnTo>
                            <a:pt x="9893" y="4"/>
                          </a:lnTo>
                          <a:lnTo>
                            <a:pt x="9911" y="8"/>
                          </a:lnTo>
                          <a:lnTo>
                            <a:pt x="9930" y="15"/>
                          </a:lnTo>
                          <a:lnTo>
                            <a:pt x="9947" y="22"/>
                          </a:lnTo>
                          <a:lnTo>
                            <a:pt x="9964" y="32"/>
                          </a:lnTo>
                          <a:lnTo>
                            <a:pt x="9979" y="42"/>
                          </a:lnTo>
                          <a:lnTo>
                            <a:pt x="9993" y="54"/>
                          </a:lnTo>
                          <a:lnTo>
                            <a:pt x="10006" y="68"/>
                          </a:lnTo>
                          <a:lnTo>
                            <a:pt x="10018" y="82"/>
                          </a:lnTo>
                          <a:lnTo>
                            <a:pt x="10028" y="98"/>
                          </a:lnTo>
                          <a:lnTo>
                            <a:pt x="10036" y="115"/>
                          </a:lnTo>
                          <a:lnTo>
                            <a:pt x="10043" y="132"/>
                          </a:lnTo>
                          <a:lnTo>
                            <a:pt x="10047" y="150"/>
                          </a:lnTo>
                          <a:lnTo>
                            <a:pt x="10050" y="168"/>
                          </a:lnTo>
                          <a:lnTo>
                            <a:pt x="10052" y="187"/>
                          </a:lnTo>
                          <a:lnTo>
                            <a:pt x="10052" y="5506"/>
                          </a:lnTo>
                          <a:lnTo>
                            <a:pt x="10050" y="5525"/>
                          </a:lnTo>
                          <a:lnTo>
                            <a:pt x="10047" y="5543"/>
                          </a:lnTo>
                          <a:lnTo>
                            <a:pt x="10043" y="5561"/>
                          </a:lnTo>
                          <a:lnTo>
                            <a:pt x="10036" y="5578"/>
                          </a:lnTo>
                          <a:lnTo>
                            <a:pt x="10028" y="5595"/>
                          </a:lnTo>
                          <a:lnTo>
                            <a:pt x="10018" y="5611"/>
                          </a:lnTo>
                          <a:lnTo>
                            <a:pt x="10006" y="5625"/>
                          </a:lnTo>
                          <a:lnTo>
                            <a:pt x="9993" y="5638"/>
                          </a:lnTo>
                          <a:lnTo>
                            <a:pt x="9979" y="5650"/>
                          </a:lnTo>
                          <a:lnTo>
                            <a:pt x="9964" y="5661"/>
                          </a:lnTo>
                          <a:lnTo>
                            <a:pt x="9947" y="5670"/>
                          </a:lnTo>
                          <a:lnTo>
                            <a:pt x="9930" y="5678"/>
                          </a:lnTo>
                          <a:lnTo>
                            <a:pt x="9911" y="5684"/>
                          </a:lnTo>
                          <a:lnTo>
                            <a:pt x="9893" y="5689"/>
                          </a:lnTo>
                          <a:lnTo>
                            <a:pt x="9873" y="5693"/>
                          </a:lnTo>
                          <a:lnTo>
                            <a:pt x="9853" y="5694"/>
                          </a:lnTo>
                          <a:lnTo>
                            <a:pt x="199" y="5694"/>
                          </a:lnTo>
                          <a:lnTo>
                            <a:pt x="179" y="5693"/>
                          </a:lnTo>
                          <a:lnTo>
                            <a:pt x="159" y="5689"/>
                          </a:lnTo>
                          <a:lnTo>
                            <a:pt x="140" y="5684"/>
                          </a:lnTo>
                          <a:lnTo>
                            <a:pt x="122" y="5678"/>
                          </a:lnTo>
                          <a:lnTo>
                            <a:pt x="105" y="5670"/>
                          </a:lnTo>
                          <a:lnTo>
                            <a:pt x="88" y="5661"/>
                          </a:lnTo>
                          <a:lnTo>
                            <a:pt x="72" y="5650"/>
                          </a:lnTo>
                          <a:lnTo>
                            <a:pt x="58" y="5638"/>
                          </a:lnTo>
                          <a:lnTo>
                            <a:pt x="46" y="5625"/>
                          </a:lnTo>
                          <a:lnTo>
                            <a:pt x="34" y="5611"/>
                          </a:lnTo>
                          <a:lnTo>
                            <a:pt x="24" y="5595"/>
                          </a:lnTo>
                          <a:lnTo>
                            <a:pt x="16" y="5578"/>
                          </a:lnTo>
                          <a:lnTo>
                            <a:pt x="9" y="5561"/>
                          </a:lnTo>
                          <a:lnTo>
                            <a:pt x="4" y="5543"/>
                          </a:lnTo>
                          <a:lnTo>
                            <a:pt x="3" y="5534"/>
                          </a:lnTo>
                          <a:lnTo>
                            <a:pt x="1" y="5525"/>
                          </a:lnTo>
                          <a:lnTo>
                            <a:pt x="1" y="5515"/>
                          </a:lnTo>
                          <a:lnTo>
                            <a:pt x="0" y="5506"/>
                          </a:lnTo>
                          <a:lnTo>
                            <a:pt x="0" y="187"/>
                          </a:lnTo>
                          <a:lnTo>
                            <a:pt x="1" y="177"/>
                          </a:lnTo>
                          <a:lnTo>
                            <a:pt x="1" y="168"/>
                          </a:lnTo>
                          <a:lnTo>
                            <a:pt x="3" y="159"/>
                          </a:lnTo>
                          <a:lnTo>
                            <a:pt x="4" y="150"/>
                          </a:lnTo>
                          <a:lnTo>
                            <a:pt x="9" y="132"/>
                          </a:lnTo>
                          <a:lnTo>
                            <a:pt x="16" y="115"/>
                          </a:lnTo>
                          <a:lnTo>
                            <a:pt x="24" y="98"/>
                          </a:lnTo>
                          <a:lnTo>
                            <a:pt x="34" y="82"/>
                          </a:lnTo>
                          <a:lnTo>
                            <a:pt x="46" y="68"/>
                          </a:lnTo>
                          <a:lnTo>
                            <a:pt x="58" y="54"/>
                          </a:lnTo>
                          <a:lnTo>
                            <a:pt x="72" y="42"/>
                          </a:lnTo>
                          <a:lnTo>
                            <a:pt x="88" y="32"/>
                          </a:lnTo>
                          <a:lnTo>
                            <a:pt x="105" y="22"/>
                          </a:lnTo>
                          <a:lnTo>
                            <a:pt x="122" y="15"/>
                          </a:lnTo>
                          <a:lnTo>
                            <a:pt x="140" y="8"/>
                          </a:lnTo>
                          <a:lnTo>
                            <a:pt x="159" y="4"/>
                          </a:lnTo>
                          <a:lnTo>
                            <a:pt x="179" y="1"/>
                          </a:lnTo>
                          <a:lnTo>
                            <a:pt x="199" y="0"/>
                          </a:lnTo>
                          <a:close/>
                          <a:moveTo>
                            <a:pt x="279" y="46"/>
                          </a:moveTo>
                          <a:lnTo>
                            <a:pt x="9773" y="46"/>
                          </a:lnTo>
                          <a:lnTo>
                            <a:pt x="9792" y="47"/>
                          </a:lnTo>
                          <a:lnTo>
                            <a:pt x="9812" y="50"/>
                          </a:lnTo>
                          <a:lnTo>
                            <a:pt x="9830" y="55"/>
                          </a:lnTo>
                          <a:lnTo>
                            <a:pt x="9849" y="61"/>
                          </a:lnTo>
                          <a:lnTo>
                            <a:pt x="9866" y="69"/>
                          </a:lnTo>
                          <a:lnTo>
                            <a:pt x="9882" y="78"/>
                          </a:lnTo>
                          <a:lnTo>
                            <a:pt x="9897" y="88"/>
                          </a:lnTo>
                          <a:lnTo>
                            <a:pt x="9911" y="101"/>
                          </a:lnTo>
                          <a:lnTo>
                            <a:pt x="9923" y="114"/>
                          </a:lnTo>
                          <a:lnTo>
                            <a:pt x="9935" y="128"/>
                          </a:lnTo>
                          <a:lnTo>
                            <a:pt x="9944" y="144"/>
                          </a:lnTo>
                          <a:lnTo>
                            <a:pt x="9953" y="160"/>
                          </a:lnTo>
                          <a:lnTo>
                            <a:pt x="9959" y="176"/>
                          </a:lnTo>
                          <a:lnTo>
                            <a:pt x="9965" y="194"/>
                          </a:lnTo>
                          <a:lnTo>
                            <a:pt x="9968" y="213"/>
                          </a:lnTo>
                          <a:lnTo>
                            <a:pt x="9969" y="232"/>
                          </a:lnTo>
                          <a:lnTo>
                            <a:pt x="9969" y="5461"/>
                          </a:lnTo>
                          <a:lnTo>
                            <a:pt x="9968" y="5480"/>
                          </a:lnTo>
                          <a:lnTo>
                            <a:pt x="9965" y="5499"/>
                          </a:lnTo>
                          <a:lnTo>
                            <a:pt x="9959" y="5516"/>
                          </a:lnTo>
                          <a:lnTo>
                            <a:pt x="9953" y="5533"/>
                          </a:lnTo>
                          <a:lnTo>
                            <a:pt x="9944" y="5549"/>
                          </a:lnTo>
                          <a:lnTo>
                            <a:pt x="9935" y="5564"/>
                          </a:lnTo>
                          <a:lnTo>
                            <a:pt x="9923" y="5578"/>
                          </a:lnTo>
                          <a:lnTo>
                            <a:pt x="9911" y="5592"/>
                          </a:lnTo>
                          <a:lnTo>
                            <a:pt x="9897" y="5604"/>
                          </a:lnTo>
                          <a:lnTo>
                            <a:pt x="9882" y="5615"/>
                          </a:lnTo>
                          <a:lnTo>
                            <a:pt x="9866" y="5624"/>
                          </a:lnTo>
                          <a:lnTo>
                            <a:pt x="9849" y="5632"/>
                          </a:lnTo>
                          <a:lnTo>
                            <a:pt x="9830" y="5638"/>
                          </a:lnTo>
                          <a:lnTo>
                            <a:pt x="9812" y="5642"/>
                          </a:lnTo>
                          <a:lnTo>
                            <a:pt x="9792" y="5645"/>
                          </a:lnTo>
                          <a:lnTo>
                            <a:pt x="9773" y="5646"/>
                          </a:lnTo>
                          <a:lnTo>
                            <a:pt x="279" y="5646"/>
                          </a:lnTo>
                          <a:lnTo>
                            <a:pt x="259" y="5645"/>
                          </a:lnTo>
                          <a:lnTo>
                            <a:pt x="240" y="5642"/>
                          </a:lnTo>
                          <a:lnTo>
                            <a:pt x="222" y="5638"/>
                          </a:lnTo>
                          <a:lnTo>
                            <a:pt x="203" y="5632"/>
                          </a:lnTo>
                          <a:lnTo>
                            <a:pt x="186" y="5624"/>
                          </a:lnTo>
                          <a:lnTo>
                            <a:pt x="170" y="5615"/>
                          </a:lnTo>
                          <a:lnTo>
                            <a:pt x="155" y="5604"/>
                          </a:lnTo>
                          <a:lnTo>
                            <a:pt x="141" y="5592"/>
                          </a:lnTo>
                          <a:lnTo>
                            <a:pt x="128" y="5578"/>
                          </a:lnTo>
                          <a:lnTo>
                            <a:pt x="117" y="5564"/>
                          </a:lnTo>
                          <a:lnTo>
                            <a:pt x="107" y="5549"/>
                          </a:lnTo>
                          <a:lnTo>
                            <a:pt x="99" y="5533"/>
                          </a:lnTo>
                          <a:lnTo>
                            <a:pt x="93" y="5516"/>
                          </a:lnTo>
                          <a:lnTo>
                            <a:pt x="87" y="5499"/>
                          </a:lnTo>
                          <a:lnTo>
                            <a:pt x="85" y="5490"/>
                          </a:lnTo>
                          <a:lnTo>
                            <a:pt x="84" y="5480"/>
                          </a:lnTo>
                          <a:lnTo>
                            <a:pt x="83" y="5470"/>
                          </a:lnTo>
                          <a:lnTo>
                            <a:pt x="83" y="5461"/>
                          </a:lnTo>
                          <a:lnTo>
                            <a:pt x="83" y="232"/>
                          </a:lnTo>
                          <a:lnTo>
                            <a:pt x="83" y="222"/>
                          </a:lnTo>
                          <a:lnTo>
                            <a:pt x="84" y="213"/>
                          </a:lnTo>
                          <a:lnTo>
                            <a:pt x="85" y="204"/>
                          </a:lnTo>
                          <a:lnTo>
                            <a:pt x="87" y="194"/>
                          </a:lnTo>
                          <a:lnTo>
                            <a:pt x="93" y="176"/>
                          </a:lnTo>
                          <a:lnTo>
                            <a:pt x="99" y="160"/>
                          </a:lnTo>
                          <a:lnTo>
                            <a:pt x="107" y="144"/>
                          </a:lnTo>
                          <a:lnTo>
                            <a:pt x="117" y="128"/>
                          </a:lnTo>
                          <a:lnTo>
                            <a:pt x="128" y="114"/>
                          </a:lnTo>
                          <a:lnTo>
                            <a:pt x="141" y="101"/>
                          </a:lnTo>
                          <a:lnTo>
                            <a:pt x="155" y="88"/>
                          </a:lnTo>
                          <a:lnTo>
                            <a:pt x="170" y="78"/>
                          </a:lnTo>
                          <a:lnTo>
                            <a:pt x="186" y="69"/>
                          </a:lnTo>
                          <a:lnTo>
                            <a:pt x="203" y="61"/>
                          </a:lnTo>
                          <a:lnTo>
                            <a:pt x="222" y="55"/>
                          </a:lnTo>
                          <a:lnTo>
                            <a:pt x="240" y="50"/>
                          </a:lnTo>
                          <a:lnTo>
                            <a:pt x="259" y="47"/>
                          </a:lnTo>
                          <a:lnTo>
                            <a:pt x="279"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5" name="Freeform 21"/>
                    <p:cNvSpPr>
                      <a:spLocks/>
                    </p:cNvSpPr>
                    <p:nvPr/>
                  </p:nvSpPr>
                  <p:spPr bwMode="auto">
                    <a:xfrm>
                      <a:off x="-913273" y="-332889"/>
                      <a:ext cx="120692" cy="120692"/>
                    </a:xfrm>
                    <a:custGeom>
                      <a:avLst/>
                      <a:gdLst/>
                      <a:ahLst/>
                      <a:cxnLst>
                        <a:cxn ang="0">
                          <a:pos x="1174" y="2128"/>
                        </a:cxn>
                        <a:cxn ang="0">
                          <a:pos x="1332" y="2100"/>
                        </a:cxn>
                        <a:cxn ang="0">
                          <a:pos x="1480" y="2050"/>
                        </a:cxn>
                        <a:cxn ang="0">
                          <a:pos x="1618" y="1979"/>
                        </a:cxn>
                        <a:cxn ang="0">
                          <a:pos x="1743" y="1889"/>
                        </a:cxn>
                        <a:cxn ang="0">
                          <a:pos x="1854" y="1783"/>
                        </a:cxn>
                        <a:cxn ang="0">
                          <a:pos x="1949" y="1662"/>
                        </a:cxn>
                        <a:cxn ang="0">
                          <a:pos x="2026" y="1529"/>
                        </a:cxn>
                        <a:cxn ang="0">
                          <a:pos x="2083" y="1383"/>
                        </a:cxn>
                        <a:cxn ang="0">
                          <a:pos x="2119" y="1229"/>
                        </a:cxn>
                        <a:cxn ang="0">
                          <a:pos x="2131" y="1066"/>
                        </a:cxn>
                        <a:cxn ang="0">
                          <a:pos x="2119" y="905"/>
                        </a:cxn>
                        <a:cxn ang="0">
                          <a:pos x="2083" y="750"/>
                        </a:cxn>
                        <a:cxn ang="0">
                          <a:pos x="2026" y="605"/>
                        </a:cxn>
                        <a:cxn ang="0">
                          <a:pos x="1949" y="471"/>
                        </a:cxn>
                        <a:cxn ang="0">
                          <a:pos x="1854" y="350"/>
                        </a:cxn>
                        <a:cxn ang="0">
                          <a:pos x="1743" y="244"/>
                        </a:cxn>
                        <a:cxn ang="0">
                          <a:pos x="1618" y="154"/>
                        </a:cxn>
                        <a:cxn ang="0">
                          <a:pos x="1480" y="84"/>
                        </a:cxn>
                        <a:cxn ang="0">
                          <a:pos x="1332" y="33"/>
                        </a:cxn>
                        <a:cxn ang="0">
                          <a:pos x="1174" y="5"/>
                        </a:cxn>
                        <a:cxn ang="0">
                          <a:pos x="1011" y="1"/>
                        </a:cxn>
                        <a:cxn ang="0">
                          <a:pos x="851" y="21"/>
                        </a:cxn>
                        <a:cxn ang="0">
                          <a:pos x="700" y="65"/>
                        </a:cxn>
                        <a:cxn ang="0">
                          <a:pos x="559" y="129"/>
                        </a:cxn>
                        <a:cxn ang="0">
                          <a:pos x="429" y="212"/>
                        </a:cxn>
                        <a:cxn ang="0">
                          <a:pos x="313" y="313"/>
                        </a:cxn>
                        <a:cxn ang="0">
                          <a:pos x="212" y="429"/>
                        </a:cxn>
                        <a:cxn ang="0">
                          <a:pos x="129" y="558"/>
                        </a:cxn>
                        <a:cxn ang="0">
                          <a:pos x="65" y="701"/>
                        </a:cxn>
                        <a:cxn ang="0">
                          <a:pos x="22" y="852"/>
                        </a:cxn>
                        <a:cxn ang="0">
                          <a:pos x="1" y="1012"/>
                        </a:cxn>
                        <a:cxn ang="0">
                          <a:pos x="5" y="1175"/>
                        </a:cxn>
                        <a:cxn ang="0">
                          <a:pos x="33" y="1333"/>
                        </a:cxn>
                        <a:cxn ang="0">
                          <a:pos x="84" y="1481"/>
                        </a:cxn>
                        <a:cxn ang="0">
                          <a:pos x="155" y="1620"/>
                        </a:cxn>
                        <a:cxn ang="0">
                          <a:pos x="244" y="1745"/>
                        </a:cxn>
                        <a:cxn ang="0">
                          <a:pos x="350" y="1856"/>
                        </a:cxn>
                        <a:cxn ang="0">
                          <a:pos x="470" y="1951"/>
                        </a:cxn>
                        <a:cxn ang="0">
                          <a:pos x="604" y="2028"/>
                        </a:cxn>
                        <a:cxn ang="0">
                          <a:pos x="750" y="2085"/>
                        </a:cxn>
                        <a:cxn ang="0">
                          <a:pos x="904" y="2121"/>
                        </a:cxn>
                        <a:cxn ang="0">
                          <a:pos x="1066" y="2134"/>
                        </a:cxn>
                      </a:cxnLst>
                      <a:rect l="0" t="0" r="r" b="b"/>
                      <a:pathLst>
                        <a:path w="2131" h="2134">
                          <a:moveTo>
                            <a:pt x="1066" y="2134"/>
                          </a:moveTo>
                          <a:lnTo>
                            <a:pt x="1121" y="2133"/>
                          </a:lnTo>
                          <a:lnTo>
                            <a:pt x="1174" y="2128"/>
                          </a:lnTo>
                          <a:lnTo>
                            <a:pt x="1228" y="2121"/>
                          </a:lnTo>
                          <a:lnTo>
                            <a:pt x="1280" y="2111"/>
                          </a:lnTo>
                          <a:lnTo>
                            <a:pt x="1332" y="2100"/>
                          </a:lnTo>
                          <a:lnTo>
                            <a:pt x="1382" y="2085"/>
                          </a:lnTo>
                          <a:lnTo>
                            <a:pt x="1431" y="2069"/>
                          </a:lnTo>
                          <a:lnTo>
                            <a:pt x="1480" y="2050"/>
                          </a:lnTo>
                          <a:lnTo>
                            <a:pt x="1527" y="2028"/>
                          </a:lnTo>
                          <a:lnTo>
                            <a:pt x="1573" y="2004"/>
                          </a:lnTo>
                          <a:lnTo>
                            <a:pt x="1618" y="1979"/>
                          </a:lnTo>
                          <a:lnTo>
                            <a:pt x="1660" y="1951"/>
                          </a:lnTo>
                          <a:lnTo>
                            <a:pt x="1703" y="1922"/>
                          </a:lnTo>
                          <a:lnTo>
                            <a:pt x="1743" y="1889"/>
                          </a:lnTo>
                          <a:lnTo>
                            <a:pt x="1781" y="1856"/>
                          </a:lnTo>
                          <a:lnTo>
                            <a:pt x="1819" y="1821"/>
                          </a:lnTo>
                          <a:lnTo>
                            <a:pt x="1854" y="1783"/>
                          </a:lnTo>
                          <a:lnTo>
                            <a:pt x="1887" y="1745"/>
                          </a:lnTo>
                          <a:lnTo>
                            <a:pt x="1920" y="1704"/>
                          </a:lnTo>
                          <a:lnTo>
                            <a:pt x="1949" y="1662"/>
                          </a:lnTo>
                          <a:lnTo>
                            <a:pt x="1977" y="1620"/>
                          </a:lnTo>
                          <a:lnTo>
                            <a:pt x="2002" y="1574"/>
                          </a:lnTo>
                          <a:lnTo>
                            <a:pt x="2026" y="1529"/>
                          </a:lnTo>
                          <a:lnTo>
                            <a:pt x="2048" y="1481"/>
                          </a:lnTo>
                          <a:lnTo>
                            <a:pt x="2067" y="1433"/>
                          </a:lnTo>
                          <a:lnTo>
                            <a:pt x="2083" y="1383"/>
                          </a:lnTo>
                          <a:lnTo>
                            <a:pt x="2098" y="1333"/>
                          </a:lnTo>
                          <a:lnTo>
                            <a:pt x="2109" y="1281"/>
                          </a:lnTo>
                          <a:lnTo>
                            <a:pt x="2119" y="1229"/>
                          </a:lnTo>
                          <a:lnTo>
                            <a:pt x="2126" y="1175"/>
                          </a:lnTo>
                          <a:lnTo>
                            <a:pt x="2130" y="1122"/>
                          </a:lnTo>
                          <a:lnTo>
                            <a:pt x="2131" y="1066"/>
                          </a:lnTo>
                          <a:lnTo>
                            <a:pt x="2130" y="1012"/>
                          </a:lnTo>
                          <a:lnTo>
                            <a:pt x="2126" y="958"/>
                          </a:lnTo>
                          <a:lnTo>
                            <a:pt x="2119" y="905"/>
                          </a:lnTo>
                          <a:lnTo>
                            <a:pt x="2109" y="852"/>
                          </a:lnTo>
                          <a:lnTo>
                            <a:pt x="2098" y="801"/>
                          </a:lnTo>
                          <a:lnTo>
                            <a:pt x="2083" y="750"/>
                          </a:lnTo>
                          <a:lnTo>
                            <a:pt x="2067" y="701"/>
                          </a:lnTo>
                          <a:lnTo>
                            <a:pt x="2048" y="652"/>
                          </a:lnTo>
                          <a:lnTo>
                            <a:pt x="2026" y="605"/>
                          </a:lnTo>
                          <a:lnTo>
                            <a:pt x="2002" y="558"/>
                          </a:lnTo>
                          <a:lnTo>
                            <a:pt x="1977" y="514"/>
                          </a:lnTo>
                          <a:lnTo>
                            <a:pt x="1949" y="471"/>
                          </a:lnTo>
                          <a:lnTo>
                            <a:pt x="1920" y="429"/>
                          </a:lnTo>
                          <a:lnTo>
                            <a:pt x="1887" y="389"/>
                          </a:lnTo>
                          <a:lnTo>
                            <a:pt x="1854" y="350"/>
                          </a:lnTo>
                          <a:lnTo>
                            <a:pt x="1819" y="313"/>
                          </a:lnTo>
                          <a:lnTo>
                            <a:pt x="1781" y="278"/>
                          </a:lnTo>
                          <a:lnTo>
                            <a:pt x="1743" y="244"/>
                          </a:lnTo>
                          <a:lnTo>
                            <a:pt x="1703" y="212"/>
                          </a:lnTo>
                          <a:lnTo>
                            <a:pt x="1660" y="183"/>
                          </a:lnTo>
                          <a:lnTo>
                            <a:pt x="1618" y="154"/>
                          </a:lnTo>
                          <a:lnTo>
                            <a:pt x="1573" y="129"/>
                          </a:lnTo>
                          <a:lnTo>
                            <a:pt x="1527" y="105"/>
                          </a:lnTo>
                          <a:lnTo>
                            <a:pt x="1480" y="84"/>
                          </a:lnTo>
                          <a:lnTo>
                            <a:pt x="1431" y="65"/>
                          </a:lnTo>
                          <a:lnTo>
                            <a:pt x="1382" y="47"/>
                          </a:lnTo>
                          <a:lnTo>
                            <a:pt x="1332" y="33"/>
                          </a:lnTo>
                          <a:lnTo>
                            <a:pt x="1280" y="21"/>
                          </a:lnTo>
                          <a:lnTo>
                            <a:pt x="1228" y="12"/>
                          </a:lnTo>
                          <a:lnTo>
                            <a:pt x="1174" y="5"/>
                          </a:lnTo>
                          <a:lnTo>
                            <a:pt x="1121" y="1"/>
                          </a:lnTo>
                          <a:lnTo>
                            <a:pt x="1066" y="0"/>
                          </a:lnTo>
                          <a:lnTo>
                            <a:pt x="1011" y="1"/>
                          </a:lnTo>
                          <a:lnTo>
                            <a:pt x="957" y="5"/>
                          </a:lnTo>
                          <a:lnTo>
                            <a:pt x="904" y="12"/>
                          </a:lnTo>
                          <a:lnTo>
                            <a:pt x="851" y="21"/>
                          </a:lnTo>
                          <a:lnTo>
                            <a:pt x="800" y="33"/>
                          </a:lnTo>
                          <a:lnTo>
                            <a:pt x="750" y="47"/>
                          </a:lnTo>
                          <a:lnTo>
                            <a:pt x="700" y="65"/>
                          </a:lnTo>
                          <a:lnTo>
                            <a:pt x="652" y="84"/>
                          </a:lnTo>
                          <a:lnTo>
                            <a:pt x="604" y="105"/>
                          </a:lnTo>
                          <a:lnTo>
                            <a:pt x="559" y="129"/>
                          </a:lnTo>
                          <a:lnTo>
                            <a:pt x="514" y="154"/>
                          </a:lnTo>
                          <a:lnTo>
                            <a:pt x="470" y="183"/>
                          </a:lnTo>
                          <a:lnTo>
                            <a:pt x="429" y="212"/>
                          </a:lnTo>
                          <a:lnTo>
                            <a:pt x="389" y="244"/>
                          </a:lnTo>
                          <a:lnTo>
                            <a:pt x="350" y="278"/>
                          </a:lnTo>
                          <a:lnTo>
                            <a:pt x="313" y="313"/>
                          </a:lnTo>
                          <a:lnTo>
                            <a:pt x="278" y="350"/>
                          </a:lnTo>
                          <a:lnTo>
                            <a:pt x="244" y="389"/>
                          </a:lnTo>
                          <a:lnTo>
                            <a:pt x="212" y="429"/>
                          </a:lnTo>
                          <a:lnTo>
                            <a:pt x="183" y="471"/>
                          </a:lnTo>
                          <a:lnTo>
                            <a:pt x="155" y="514"/>
                          </a:lnTo>
                          <a:lnTo>
                            <a:pt x="129" y="558"/>
                          </a:lnTo>
                          <a:lnTo>
                            <a:pt x="105" y="605"/>
                          </a:lnTo>
                          <a:lnTo>
                            <a:pt x="84" y="652"/>
                          </a:lnTo>
                          <a:lnTo>
                            <a:pt x="65" y="701"/>
                          </a:lnTo>
                          <a:lnTo>
                            <a:pt x="49" y="750"/>
                          </a:lnTo>
                          <a:lnTo>
                            <a:pt x="33" y="801"/>
                          </a:lnTo>
                          <a:lnTo>
                            <a:pt x="22" y="852"/>
                          </a:lnTo>
                          <a:lnTo>
                            <a:pt x="12" y="905"/>
                          </a:lnTo>
                          <a:lnTo>
                            <a:pt x="5" y="958"/>
                          </a:lnTo>
                          <a:lnTo>
                            <a:pt x="1" y="1012"/>
                          </a:lnTo>
                          <a:lnTo>
                            <a:pt x="0" y="1066"/>
                          </a:lnTo>
                          <a:lnTo>
                            <a:pt x="1" y="1122"/>
                          </a:lnTo>
                          <a:lnTo>
                            <a:pt x="5" y="1175"/>
                          </a:lnTo>
                          <a:lnTo>
                            <a:pt x="12" y="1229"/>
                          </a:lnTo>
                          <a:lnTo>
                            <a:pt x="22" y="1281"/>
                          </a:lnTo>
                          <a:lnTo>
                            <a:pt x="33" y="1333"/>
                          </a:lnTo>
                          <a:lnTo>
                            <a:pt x="49" y="1383"/>
                          </a:lnTo>
                          <a:lnTo>
                            <a:pt x="65" y="1433"/>
                          </a:lnTo>
                          <a:lnTo>
                            <a:pt x="84" y="1481"/>
                          </a:lnTo>
                          <a:lnTo>
                            <a:pt x="105" y="1529"/>
                          </a:lnTo>
                          <a:lnTo>
                            <a:pt x="129" y="1574"/>
                          </a:lnTo>
                          <a:lnTo>
                            <a:pt x="155" y="1620"/>
                          </a:lnTo>
                          <a:lnTo>
                            <a:pt x="183" y="1662"/>
                          </a:lnTo>
                          <a:lnTo>
                            <a:pt x="212" y="1704"/>
                          </a:lnTo>
                          <a:lnTo>
                            <a:pt x="244" y="1745"/>
                          </a:lnTo>
                          <a:lnTo>
                            <a:pt x="278" y="1783"/>
                          </a:lnTo>
                          <a:lnTo>
                            <a:pt x="313" y="1821"/>
                          </a:lnTo>
                          <a:lnTo>
                            <a:pt x="350" y="1856"/>
                          </a:lnTo>
                          <a:lnTo>
                            <a:pt x="389" y="1889"/>
                          </a:lnTo>
                          <a:lnTo>
                            <a:pt x="429" y="1922"/>
                          </a:lnTo>
                          <a:lnTo>
                            <a:pt x="470" y="1951"/>
                          </a:lnTo>
                          <a:lnTo>
                            <a:pt x="514" y="1979"/>
                          </a:lnTo>
                          <a:lnTo>
                            <a:pt x="559" y="2004"/>
                          </a:lnTo>
                          <a:lnTo>
                            <a:pt x="604" y="2028"/>
                          </a:lnTo>
                          <a:lnTo>
                            <a:pt x="652" y="2050"/>
                          </a:lnTo>
                          <a:lnTo>
                            <a:pt x="700" y="2069"/>
                          </a:lnTo>
                          <a:lnTo>
                            <a:pt x="750" y="2085"/>
                          </a:lnTo>
                          <a:lnTo>
                            <a:pt x="800" y="2100"/>
                          </a:lnTo>
                          <a:lnTo>
                            <a:pt x="851" y="2111"/>
                          </a:lnTo>
                          <a:lnTo>
                            <a:pt x="904" y="2121"/>
                          </a:lnTo>
                          <a:lnTo>
                            <a:pt x="957" y="2128"/>
                          </a:lnTo>
                          <a:lnTo>
                            <a:pt x="1011" y="2133"/>
                          </a:lnTo>
                          <a:lnTo>
                            <a:pt x="1066" y="2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6" name="Freeform 22"/>
                    <p:cNvSpPr>
                      <a:spLocks/>
                    </p:cNvSpPr>
                    <p:nvPr/>
                  </p:nvSpPr>
                  <p:spPr bwMode="auto">
                    <a:xfrm>
                      <a:off x="-962970" y="-196421"/>
                      <a:ext cx="220085" cy="159345"/>
                    </a:xfrm>
                    <a:custGeom>
                      <a:avLst/>
                      <a:gdLst/>
                      <a:ahLst/>
                      <a:cxnLst>
                        <a:cxn ang="0">
                          <a:pos x="1122" y="0"/>
                        </a:cxn>
                        <a:cxn ang="0">
                          <a:pos x="615" y="3"/>
                        </a:cxn>
                        <a:cxn ang="0">
                          <a:pos x="548" y="19"/>
                        </a:cxn>
                        <a:cxn ang="0">
                          <a:pos x="482" y="40"/>
                        </a:cxn>
                        <a:cxn ang="0">
                          <a:pos x="406" y="69"/>
                        </a:cxn>
                        <a:cxn ang="0">
                          <a:pos x="347" y="97"/>
                        </a:cxn>
                        <a:cxn ang="0">
                          <a:pos x="307" y="119"/>
                        </a:cxn>
                        <a:cxn ang="0">
                          <a:pos x="268" y="145"/>
                        </a:cxn>
                        <a:cxn ang="0">
                          <a:pos x="231" y="173"/>
                        </a:cxn>
                        <a:cxn ang="0">
                          <a:pos x="195" y="204"/>
                        </a:cxn>
                        <a:cxn ang="0">
                          <a:pos x="164" y="239"/>
                        </a:cxn>
                        <a:cxn ang="0">
                          <a:pos x="136" y="277"/>
                        </a:cxn>
                        <a:cxn ang="0">
                          <a:pos x="111" y="315"/>
                        </a:cxn>
                        <a:cxn ang="0">
                          <a:pos x="89" y="354"/>
                        </a:cxn>
                        <a:cxn ang="0">
                          <a:pos x="70" y="393"/>
                        </a:cxn>
                        <a:cxn ang="0">
                          <a:pos x="55" y="430"/>
                        </a:cxn>
                        <a:cxn ang="0">
                          <a:pos x="42" y="469"/>
                        </a:cxn>
                        <a:cxn ang="0">
                          <a:pos x="26" y="523"/>
                        </a:cxn>
                        <a:cxn ang="0">
                          <a:pos x="12" y="593"/>
                        </a:cxn>
                        <a:cxn ang="0">
                          <a:pos x="4" y="656"/>
                        </a:cxn>
                        <a:cxn ang="0">
                          <a:pos x="0" y="733"/>
                        </a:cxn>
                        <a:cxn ang="0">
                          <a:pos x="0" y="809"/>
                        </a:cxn>
                        <a:cxn ang="0">
                          <a:pos x="0" y="993"/>
                        </a:cxn>
                        <a:cxn ang="0">
                          <a:pos x="0" y="1287"/>
                        </a:cxn>
                        <a:cxn ang="0">
                          <a:pos x="0" y="1643"/>
                        </a:cxn>
                        <a:cxn ang="0">
                          <a:pos x="0" y="2019"/>
                        </a:cxn>
                        <a:cxn ang="0">
                          <a:pos x="0" y="2367"/>
                        </a:cxn>
                        <a:cxn ang="0">
                          <a:pos x="0" y="2645"/>
                        </a:cxn>
                        <a:cxn ang="0">
                          <a:pos x="0" y="2804"/>
                        </a:cxn>
                        <a:cxn ang="0">
                          <a:pos x="1892" y="2827"/>
                        </a:cxn>
                        <a:cxn ang="0">
                          <a:pos x="3913" y="2827"/>
                        </a:cxn>
                        <a:cxn ang="0">
                          <a:pos x="3913" y="2742"/>
                        </a:cxn>
                        <a:cxn ang="0">
                          <a:pos x="3913" y="2518"/>
                        </a:cxn>
                        <a:cxn ang="0">
                          <a:pos x="3913" y="2200"/>
                        </a:cxn>
                        <a:cxn ang="0">
                          <a:pos x="3913" y="1831"/>
                        </a:cxn>
                        <a:cxn ang="0">
                          <a:pos x="3913" y="1459"/>
                        </a:cxn>
                        <a:cxn ang="0">
                          <a:pos x="3913" y="1129"/>
                        </a:cxn>
                        <a:cxn ang="0">
                          <a:pos x="3913" y="885"/>
                        </a:cxn>
                        <a:cxn ang="0">
                          <a:pos x="3913" y="772"/>
                        </a:cxn>
                        <a:cxn ang="0">
                          <a:pos x="3911" y="684"/>
                        </a:cxn>
                        <a:cxn ang="0">
                          <a:pos x="3905" y="625"/>
                        </a:cxn>
                        <a:cxn ang="0">
                          <a:pos x="3894" y="559"/>
                        </a:cxn>
                        <a:cxn ang="0">
                          <a:pos x="3877" y="487"/>
                        </a:cxn>
                        <a:cxn ang="0">
                          <a:pos x="3865" y="450"/>
                        </a:cxn>
                        <a:cxn ang="0">
                          <a:pos x="3849" y="411"/>
                        </a:cxn>
                        <a:cxn ang="0">
                          <a:pos x="3832" y="373"/>
                        </a:cxn>
                        <a:cxn ang="0">
                          <a:pos x="3813" y="335"/>
                        </a:cxn>
                        <a:cxn ang="0">
                          <a:pos x="3790" y="296"/>
                        </a:cxn>
                        <a:cxn ang="0">
                          <a:pos x="3764" y="258"/>
                        </a:cxn>
                        <a:cxn ang="0">
                          <a:pos x="3733" y="221"/>
                        </a:cxn>
                        <a:cxn ang="0">
                          <a:pos x="3699" y="188"/>
                        </a:cxn>
                        <a:cxn ang="0">
                          <a:pos x="3663" y="159"/>
                        </a:cxn>
                        <a:cxn ang="0">
                          <a:pos x="3626" y="132"/>
                        </a:cxn>
                        <a:cxn ang="0">
                          <a:pos x="3585" y="108"/>
                        </a:cxn>
                        <a:cxn ang="0">
                          <a:pos x="3546" y="87"/>
                        </a:cxn>
                        <a:cxn ang="0">
                          <a:pos x="3467" y="53"/>
                        </a:cxn>
                        <a:cxn ang="0">
                          <a:pos x="3396" y="29"/>
                        </a:cxn>
                        <a:cxn ang="0">
                          <a:pos x="3337" y="12"/>
                        </a:cxn>
                        <a:cxn ang="0">
                          <a:pos x="3284" y="0"/>
                        </a:cxn>
                        <a:cxn ang="0">
                          <a:pos x="1956" y="1290"/>
                        </a:cxn>
                      </a:cxnLst>
                      <a:rect l="0" t="0" r="r" b="b"/>
                      <a:pathLst>
                        <a:path w="3913" h="2827">
                          <a:moveTo>
                            <a:pt x="1956" y="1290"/>
                          </a:moveTo>
                          <a:lnTo>
                            <a:pt x="1122" y="0"/>
                          </a:lnTo>
                          <a:lnTo>
                            <a:pt x="629" y="0"/>
                          </a:lnTo>
                          <a:lnTo>
                            <a:pt x="615" y="3"/>
                          </a:lnTo>
                          <a:lnTo>
                            <a:pt x="576" y="12"/>
                          </a:lnTo>
                          <a:lnTo>
                            <a:pt x="548" y="19"/>
                          </a:lnTo>
                          <a:lnTo>
                            <a:pt x="517" y="29"/>
                          </a:lnTo>
                          <a:lnTo>
                            <a:pt x="482" y="40"/>
                          </a:lnTo>
                          <a:lnTo>
                            <a:pt x="445" y="53"/>
                          </a:lnTo>
                          <a:lnTo>
                            <a:pt x="406" y="69"/>
                          </a:lnTo>
                          <a:lnTo>
                            <a:pt x="367" y="87"/>
                          </a:lnTo>
                          <a:lnTo>
                            <a:pt x="347" y="97"/>
                          </a:lnTo>
                          <a:lnTo>
                            <a:pt x="326" y="108"/>
                          </a:lnTo>
                          <a:lnTo>
                            <a:pt x="307" y="119"/>
                          </a:lnTo>
                          <a:lnTo>
                            <a:pt x="287" y="132"/>
                          </a:lnTo>
                          <a:lnTo>
                            <a:pt x="268" y="145"/>
                          </a:lnTo>
                          <a:lnTo>
                            <a:pt x="249" y="159"/>
                          </a:lnTo>
                          <a:lnTo>
                            <a:pt x="231" y="173"/>
                          </a:lnTo>
                          <a:lnTo>
                            <a:pt x="212" y="188"/>
                          </a:lnTo>
                          <a:lnTo>
                            <a:pt x="195" y="204"/>
                          </a:lnTo>
                          <a:lnTo>
                            <a:pt x="179" y="221"/>
                          </a:lnTo>
                          <a:lnTo>
                            <a:pt x="164" y="239"/>
                          </a:lnTo>
                          <a:lnTo>
                            <a:pt x="149" y="258"/>
                          </a:lnTo>
                          <a:lnTo>
                            <a:pt x="136" y="277"/>
                          </a:lnTo>
                          <a:lnTo>
                            <a:pt x="123" y="296"/>
                          </a:lnTo>
                          <a:lnTo>
                            <a:pt x="111" y="315"/>
                          </a:lnTo>
                          <a:lnTo>
                            <a:pt x="99" y="335"/>
                          </a:lnTo>
                          <a:lnTo>
                            <a:pt x="89" y="354"/>
                          </a:lnTo>
                          <a:lnTo>
                            <a:pt x="79" y="373"/>
                          </a:lnTo>
                          <a:lnTo>
                            <a:pt x="70" y="393"/>
                          </a:lnTo>
                          <a:lnTo>
                            <a:pt x="62" y="411"/>
                          </a:lnTo>
                          <a:lnTo>
                            <a:pt x="55" y="430"/>
                          </a:lnTo>
                          <a:lnTo>
                            <a:pt x="48" y="450"/>
                          </a:lnTo>
                          <a:lnTo>
                            <a:pt x="42" y="469"/>
                          </a:lnTo>
                          <a:lnTo>
                            <a:pt x="36" y="487"/>
                          </a:lnTo>
                          <a:lnTo>
                            <a:pt x="26" y="523"/>
                          </a:lnTo>
                          <a:lnTo>
                            <a:pt x="18" y="559"/>
                          </a:lnTo>
                          <a:lnTo>
                            <a:pt x="12" y="593"/>
                          </a:lnTo>
                          <a:lnTo>
                            <a:pt x="8" y="625"/>
                          </a:lnTo>
                          <a:lnTo>
                            <a:pt x="4" y="656"/>
                          </a:lnTo>
                          <a:lnTo>
                            <a:pt x="2" y="684"/>
                          </a:lnTo>
                          <a:lnTo>
                            <a:pt x="0" y="733"/>
                          </a:lnTo>
                          <a:lnTo>
                            <a:pt x="0" y="772"/>
                          </a:lnTo>
                          <a:lnTo>
                            <a:pt x="0" y="809"/>
                          </a:lnTo>
                          <a:lnTo>
                            <a:pt x="0" y="885"/>
                          </a:lnTo>
                          <a:lnTo>
                            <a:pt x="0" y="993"/>
                          </a:lnTo>
                          <a:lnTo>
                            <a:pt x="0" y="1129"/>
                          </a:lnTo>
                          <a:lnTo>
                            <a:pt x="0" y="1287"/>
                          </a:lnTo>
                          <a:lnTo>
                            <a:pt x="0" y="1459"/>
                          </a:lnTo>
                          <a:lnTo>
                            <a:pt x="0" y="1643"/>
                          </a:lnTo>
                          <a:lnTo>
                            <a:pt x="0" y="1831"/>
                          </a:lnTo>
                          <a:lnTo>
                            <a:pt x="0" y="2019"/>
                          </a:lnTo>
                          <a:lnTo>
                            <a:pt x="0" y="2200"/>
                          </a:lnTo>
                          <a:lnTo>
                            <a:pt x="0" y="2367"/>
                          </a:lnTo>
                          <a:lnTo>
                            <a:pt x="0" y="2518"/>
                          </a:lnTo>
                          <a:lnTo>
                            <a:pt x="0" y="2645"/>
                          </a:lnTo>
                          <a:lnTo>
                            <a:pt x="0" y="2742"/>
                          </a:lnTo>
                          <a:lnTo>
                            <a:pt x="0" y="2804"/>
                          </a:lnTo>
                          <a:lnTo>
                            <a:pt x="0" y="2827"/>
                          </a:lnTo>
                          <a:lnTo>
                            <a:pt x="1892" y="2827"/>
                          </a:lnTo>
                          <a:lnTo>
                            <a:pt x="2020" y="2827"/>
                          </a:lnTo>
                          <a:lnTo>
                            <a:pt x="3913" y="2827"/>
                          </a:lnTo>
                          <a:lnTo>
                            <a:pt x="3913" y="2804"/>
                          </a:lnTo>
                          <a:lnTo>
                            <a:pt x="3913" y="2742"/>
                          </a:lnTo>
                          <a:lnTo>
                            <a:pt x="3913" y="2645"/>
                          </a:lnTo>
                          <a:lnTo>
                            <a:pt x="3913" y="2518"/>
                          </a:lnTo>
                          <a:lnTo>
                            <a:pt x="3913" y="2367"/>
                          </a:lnTo>
                          <a:lnTo>
                            <a:pt x="3913" y="2200"/>
                          </a:lnTo>
                          <a:lnTo>
                            <a:pt x="3913" y="2019"/>
                          </a:lnTo>
                          <a:lnTo>
                            <a:pt x="3913" y="1831"/>
                          </a:lnTo>
                          <a:lnTo>
                            <a:pt x="3913" y="1643"/>
                          </a:lnTo>
                          <a:lnTo>
                            <a:pt x="3913" y="1459"/>
                          </a:lnTo>
                          <a:lnTo>
                            <a:pt x="3913" y="1287"/>
                          </a:lnTo>
                          <a:lnTo>
                            <a:pt x="3913" y="1129"/>
                          </a:lnTo>
                          <a:lnTo>
                            <a:pt x="3913" y="993"/>
                          </a:lnTo>
                          <a:lnTo>
                            <a:pt x="3913" y="885"/>
                          </a:lnTo>
                          <a:lnTo>
                            <a:pt x="3913" y="809"/>
                          </a:lnTo>
                          <a:lnTo>
                            <a:pt x="3913" y="772"/>
                          </a:lnTo>
                          <a:lnTo>
                            <a:pt x="3913" y="733"/>
                          </a:lnTo>
                          <a:lnTo>
                            <a:pt x="3911" y="684"/>
                          </a:lnTo>
                          <a:lnTo>
                            <a:pt x="3908" y="656"/>
                          </a:lnTo>
                          <a:lnTo>
                            <a:pt x="3905" y="625"/>
                          </a:lnTo>
                          <a:lnTo>
                            <a:pt x="3901" y="593"/>
                          </a:lnTo>
                          <a:lnTo>
                            <a:pt x="3894" y="559"/>
                          </a:lnTo>
                          <a:lnTo>
                            <a:pt x="3887" y="523"/>
                          </a:lnTo>
                          <a:lnTo>
                            <a:pt x="3877" y="487"/>
                          </a:lnTo>
                          <a:lnTo>
                            <a:pt x="3871" y="469"/>
                          </a:lnTo>
                          <a:lnTo>
                            <a:pt x="3865" y="450"/>
                          </a:lnTo>
                          <a:lnTo>
                            <a:pt x="3857" y="430"/>
                          </a:lnTo>
                          <a:lnTo>
                            <a:pt x="3849" y="411"/>
                          </a:lnTo>
                          <a:lnTo>
                            <a:pt x="3841" y="393"/>
                          </a:lnTo>
                          <a:lnTo>
                            <a:pt x="3832" y="373"/>
                          </a:lnTo>
                          <a:lnTo>
                            <a:pt x="3823" y="354"/>
                          </a:lnTo>
                          <a:lnTo>
                            <a:pt x="3813" y="335"/>
                          </a:lnTo>
                          <a:lnTo>
                            <a:pt x="3801" y="315"/>
                          </a:lnTo>
                          <a:lnTo>
                            <a:pt x="3790" y="296"/>
                          </a:lnTo>
                          <a:lnTo>
                            <a:pt x="3777" y="277"/>
                          </a:lnTo>
                          <a:lnTo>
                            <a:pt x="3764" y="258"/>
                          </a:lnTo>
                          <a:lnTo>
                            <a:pt x="3749" y="239"/>
                          </a:lnTo>
                          <a:lnTo>
                            <a:pt x="3733" y="221"/>
                          </a:lnTo>
                          <a:lnTo>
                            <a:pt x="3716" y="204"/>
                          </a:lnTo>
                          <a:lnTo>
                            <a:pt x="3699" y="188"/>
                          </a:lnTo>
                          <a:lnTo>
                            <a:pt x="3682" y="173"/>
                          </a:lnTo>
                          <a:lnTo>
                            <a:pt x="3663" y="159"/>
                          </a:lnTo>
                          <a:lnTo>
                            <a:pt x="3645" y="145"/>
                          </a:lnTo>
                          <a:lnTo>
                            <a:pt x="3626" y="132"/>
                          </a:lnTo>
                          <a:lnTo>
                            <a:pt x="3605" y="119"/>
                          </a:lnTo>
                          <a:lnTo>
                            <a:pt x="3585" y="108"/>
                          </a:lnTo>
                          <a:lnTo>
                            <a:pt x="3565" y="97"/>
                          </a:lnTo>
                          <a:lnTo>
                            <a:pt x="3546" y="87"/>
                          </a:lnTo>
                          <a:lnTo>
                            <a:pt x="3505" y="69"/>
                          </a:lnTo>
                          <a:lnTo>
                            <a:pt x="3467" y="53"/>
                          </a:lnTo>
                          <a:lnTo>
                            <a:pt x="3430" y="40"/>
                          </a:lnTo>
                          <a:lnTo>
                            <a:pt x="3396" y="29"/>
                          </a:lnTo>
                          <a:lnTo>
                            <a:pt x="3364" y="19"/>
                          </a:lnTo>
                          <a:lnTo>
                            <a:pt x="3337" y="12"/>
                          </a:lnTo>
                          <a:lnTo>
                            <a:pt x="3298" y="3"/>
                          </a:lnTo>
                          <a:lnTo>
                            <a:pt x="3284" y="0"/>
                          </a:lnTo>
                          <a:lnTo>
                            <a:pt x="2790" y="0"/>
                          </a:lnTo>
                          <a:lnTo>
                            <a:pt x="1956" y="12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7" name="Freeform 23"/>
                    <p:cNvSpPr>
                      <a:spLocks/>
                    </p:cNvSpPr>
                    <p:nvPr/>
                  </p:nvSpPr>
                  <p:spPr bwMode="auto">
                    <a:xfrm>
                      <a:off x="-857266" y="-196421"/>
                      <a:ext cx="9466" cy="7888"/>
                    </a:xfrm>
                    <a:custGeom>
                      <a:avLst/>
                      <a:gdLst/>
                      <a:ahLst/>
                      <a:cxnLst>
                        <a:cxn ang="0">
                          <a:pos x="84" y="148"/>
                        </a:cxn>
                        <a:cxn ang="0">
                          <a:pos x="127" y="74"/>
                        </a:cxn>
                        <a:cxn ang="0">
                          <a:pos x="169" y="0"/>
                        </a:cxn>
                        <a:cxn ang="0">
                          <a:pos x="84" y="0"/>
                        </a:cxn>
                        <a:cxn ang="0">
                          <a:pos x="0" y="0"/>
                        </a:cxn>
                        <a:cxn ang="0">
                          <a:pos x="42" y="74"/>
                        </a:cxn>
                        <a:cxn ang="0">
                          <a:pos x="84" y="148"/>
                        </a:cxn>
                      </a:cxnLst>
                      <a:rect l="0" t="0" r="r" b="b"/>
                      <a:pathLst>
                        <a:path w="169" h="148">
                          <a:moveTo>
                            <a:pt x="84" y="148"/>
                          </a:moveTo>
                          <a:lnTo>
                            <a:pt x="127" y="74"/>
                          </a:lnTo>
                          <a:lnTo>
                            <a:pt x="169" y="0"/>
                          </a:lnTo>
                          <a:lnTo>
                            <a:pt x="84" y="0"/>
                          </a:lnTo>
                          <a:lnTo>
                            <a:pt x="0" y="0"/>
                          </a:lnTo>
                          <a:lnTo>
                            <a:pt x="42" y="74"/>
                          </a:lnTo>
                          <a:lnTo>
                            <a:pt x="84"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8" name="Freeform 24"/>
                    <p:cNvSpPr>
                      <a:spLocks/>
                    </p:cNvSpPr>
                    <p:nvPr/>
                  </p:nvSpPr>
                  <p:spPr bwMode="auto">
                    <a:xfrm>
                      <a:off x="-863577" y="-190899"/>
                      <a:ext cx="22087" cy="54430"/>
                    </a:xfrm>
                    <a:custGeom>
                      <a:avLst/>
                      <a:gdLst/>
                      <a:ahLst/>
                      <a:cxnLst>
                        <a:cxn ang="0">
                          <a:pos x="196" y="0"/>
                        </a:cxn>
                        <a:cxn ang="0">
                          <a:pos x="295" y="358"/>
                        </a:cxn>
                        <a:cxn ang="0">
                          <a:pos x="388" y="697"/>
                        </a:cxn>
                        <a:cxn ang="0">
                          <a:pos x="393" y="697"/>
                        </a:cxn>
                        <a:cxn ang="0">
                          <a:pos x="389" y="702"/>
                        </a:cxn>
                        <a:cxn ang="0">
                          <a:pos x="393" y="716"/>
                        </a:cxn>
                        <a:cxn ang="0">
                          <a:pos x="379" y="716"/>
                        </a:cxn>
                        <a:cxn ang="0">
                          <a:pos x="295" y="830"/>
                        </a:cxn>
                        <a:cxn ang="0">
                          <a:pos x="196" y="963"/>
                        </a:cxn>
                        <a:cxn ang="0">
                          <a:pos x="97" y="830"/>
                        </a:cxn>
                        <a:cxn ang="0">
                          <a:pos x="14" y="716"/>
                        </a:cxn>
                        <a:cxn ang="0">
                          <a:pos x="0" y="716"/>
                        </a:cxn>
                        <a:cxn ang="0">
                          <a:pos x="3" y="702"/>
                        </a:cxn>
                        <a:cxn ang="0">
                          <a:pos x="0" y="697"/>
                        </a:cxn>
                        <a:cxn ang="0">
                          <a:pos x="5" y="697"/>
                        </a:cxn>
                        <a:cxn ang="0">
                          <a:pos x="97" y="358"/>
                        </a:cxn>
                        <a:cxn ang="0">
                          <a:pos x="196" y="0"/>
                        </a:cxn>
                      </a:cxnLst>
                      <a:rect l="0" t="0" r="r" b="b"/>
                      <a:pathLst>
                        <a:path w="393" h="963">
                          <a:moveTo>
                            <a:pt x="196" y="0"/>
                          </a:moveTo>
                          <a:lnTo>
                            <a:pt x="295" y="358"/>
                          </a:lnTo>
                          <a:lnTo>
                            <a:pt x="388" y="697"/>
                          </a:lnTo>
                          <a:lnTo>
                            <a:pt x="393" y="697"/>
                          </a:lnTo>
                          <a:lnTo>
                            <a:pt x="389" y="702"/>
                          </a:lnTo>
                          <a:lnTo>
                            <a:pt x="393" y="716"/>
                          </a:lnTo>
                          <a:lnTo>
                            <a:pt x="379" y="716"/>
                          </a:lnTo>
                          <a:lnTo>
                            <a:pt x="295" y="830"/>
                          </a:lnTo>
                          <a:lnTo>
                            <a:pt x="196" y="963"/>
                          </a:lnTo>
                          <a:lnTo>
                            <a:pt x="97" y="830"/>
                          </a:lnTo>
                          <a:lnTo>
                            <a:pt x="14" y="716"/>
                          </a:lnTo>
                          <a:lnTo>
                            <a:pt x="0" y="716"/>
                          </a:lnTo>
                          <a:lnTo>
                            <a:pt x="3" y="702"/>
                          </a:lnTo>
                          <a:lnTo>
                            <a:pt x="0" y="697"/>
                          </a:lnTo>
                          <a:lnTo>
                            <a:pt x="5" y="697"/>
                          </a:lnTo>
                          <a:lnTo>
                            <a:pt x="97" y="358"/>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9" name="Freeform 25"/>
                    <p:cNvSpPr>
                      <a:spLocks/>
                    </p:cNvSpPr>
                    <p:nvPr/>
                  </p:nvSpPr>
                  <p:spPr bwMode="auto">
                    <a:xfrm>
                      <a:off x="-685300" y="-332889"/>
                      <a:ext cx="119903" cy="120692"/>
                    </a:xfrm>
                    <a:custGeom>
                      <a:avLst/>
                      <a:gdLst/>
                      <a:ahLst/>
                      <a:cxnLst>
                        <a:cxn ang="0">
                          <a:pos x="1175" y="2128"/>
                        </a:cxn>
                        <a:cxn ang="0">
                          <a:pos x="1331" y="2100"/>
                        </a:cxn>
                        <a:cxn ang="0">
                          <a:pos x="1479" y="2050"/>
                        </a:cxn>
                        <a:cxn ang="0">
                          <a:pos x="1617" y="1979"/>
                        </a:cxn>
                        <a:cxn ang="0">
                          <a:pos x="1742" y="1889"/>
                        </a:cxn>
                        <a:cxn ang="0">
                          <a:pos x="1853" y="1783"/>
                        </a:cxn>
                        <a:cxn ang="0">
                          <a:pos x="1948" y="1662"/>
                        </a:cxn>
                        <a:cxn ang="0">
                          <a:pos x="2026" y="1529"/>
                        </a:cxn>
                        <a:cxn ang="0">
                          <a:pos x="2083" y="1383"/>
                        </a:cxn>
                        <a:cxn ang="0">
                          <a:pos x="2119" y="1229"/>
                        </a:cxn>
                        <a:cxn ang="0">
                          <a:pos x="2131" y="1066"/>
                        </a:cxn>
                        <a:cxn ang="0">
                          <a:pos x="2119" y="905"/>
                        </a:cxn>
                        <a:cxn ang="0">
                          <a:pos x="2083" y="750"/>
                        </a:cxn>
                        <a:cxn ang="0">
                          <a:pos x="2026" y="605"/>
                        </a:cxn>
                        <a:cxn ang="0">
                          <a:pos x="1948" y="471"/>
                        </a:cxn>
                        <a:cxn ang="0">
                          <a:pos x="1853" y="350"/>
                        </a:cxn>
                        <a:cxn ang="0">
                          <a:pos x="1742" y="244"/>
                        </a:cxn>
                        <a:cxn ang="0">
                          <a:pos x="1617" y="154"/>
                        </a:cxn>
                        <a:cxn ang="0">
                          <a:pos x="1479" y="84"/>
                        </a:cxn>
                        <a:cxn ang="0">
                          <a:pos x="1331" y="33"/>
                        </a:cxn>
                        <a:cxn ang="0">
                          <a:pos x="1175" y="5"/>
                        </a:cxn>
                        <a:cxn ang="0">
                          <a:pos x="1011" y="1"/>
                        </a:cxn>
                        <a:cxn ang="0">
                          <a:pos x="851" y="21"/>
                        </a:cxn>
                        <a:cxn ang="0">
                          <a:pos x="700" y="65"/>
                        </a:cxn>
                        <a:cxn ang="0">
                          <a:pos x="558" y="129"/>
                        </a:cxn>
                        <a:cxn ang="0">
                          <a:pos x="428" y="212"/>
                        </a:cxn>
                        <a:cxn ang="0">
                          <a:pos x="312" y="313"/>
                        </a:cxn>
                        <a:cxn ang="0">
                          <a:pos x="212" y="429"/>
                        </a:cxn>
                        <a:cxn ang="0">
                          <a:pos x="129" y="558"/>
                        </a:cxn>
                        <a:cxn ang="0">
                          <a:pos x="65" y="701"/>
                        </a:cxn>
                        <a:cxn ang="0">
                          <a:pos x="22" y="852"/>
                        </a:cxn>
                        <a:cxn ang="0">
                          <a:pos x="2" y="1012"/>
                        </a:cxn>
                        <a:cxn ang="0">
                          <a:pos x="6" y="1175"/>
                        </a:cxn>
                        <a:cxn ang="0">
                          <a:pos x="34" y="1333"/>
                        </a:cxn>
                        <a:cxn ang="0">
                          <a:pos x="84" y="1481"/>
                        </a:cxn>
                        <a:cxn ang="0">
                          <a:pos x="155" y="1620"/>
                        </a:cxn>
                        <a:cxn ang="0">
                          <a:pos x="244" y="1745"/>
                        </a:cxn>
                        <a:cxn ang="0">
                          <a:pos x="350" y="1856"/>
                        </a:cxn>
                        <a:cxn ang="0">
                          <a:pos x="471" y="1951"/>
                        </a:cxn>
                        <a:cxn ang="0">
                          <a:pos x="604" y="2028"/>
                        </a:cxn>
                        <a:cxn ang="0">
                          <a:pos x="749" y="2085"/>
                        </a:cxn>
                        <a:cxn ang="0">
                          <a:pos x="903" y="2121"/>
                        </a:cxn>
                        <a:cxn ang="0">
                          <a:pos x="1066" y="2134"/>
                        </a:cxn>
                      </a:cxnLst>
                      <a:rect l="0" t="0" r="r" b="b"/>
                      <a:pathLst>
                        <a:path w="2131" h="2134">
                          <a:moveTo>
                            <a:pt x="1066" y="2134"/>
                          </a:moveTo>
                          <a:lnTo>
                            <a:pt x="1120" y="2133"/>
                          </a:lnTo>
                          <a:lnTo>
                            <a:pt x="1175" y="2128"/>
                          </a:lnTo>
                          <a:lnTo>
                            <a:pt x="1227" y="2121"/>
                          </a:lnTo>
                          <a:lnTo>
                            <a:pt x="1279" y="2111"/>
                          </a:lnTo>
                          <a:lnTo>
                            <a:pt x="1331" y="2100"/>
                          </a:lnTo>
                          <a:lnTo>
                            <a:pt x="1381" y="2085"/>
                          </a:lnTo>
                          <a:lnTo>
                            <a:pt x="1431" y="2069"/>
                          </a:lnTo>
                          <a:lnTo>
                            <a:pt x="1479" y="2050"/>
                          </a:lnTo>
                          <a:lnTo>
                            <a:pt x="1527" y="2028"/>
                          </a:lnTo>
                          <a:lnTo>
                            <a:pt x="1573" y="2004"/>
                          </a:lnTo>
                          <a:lnTo>
                            <a:pt x="1617" y="1979"/>
                          </a:lnTo>
                          <a:lnTo>
                            <a:pt x="1661" y="1951"/>
                          </a:lnTo>
                          <a:lnTo>
                            <a:pt x="1702" y="1922"/>
                          </a:lnTo>
                          <a:lnTo>
                            <a:pt x="1742" y="1889"/>
                          </a:lnTo>
                          <a:lnTo>
                            <a:pt x="1782" y="1856"/>
                          </a:lnTo>
                          <a:lnTo>
                            <a:pt x="1818" y="1821"/>
                          </a:lnTo>
                          <a:lnTo>
                            <a:pt x="1853" y="1783"/>
                          </a:lnTo>
                          <a:lnTo>
                            <a:pt x="1887" y="1745"/>
                          </a:lnTo>
                          <a:lnTo>
                            <a:pt x="1919" y="1704"/>
                          </a:lnTo>
                          <a:lnTo>
                            <a:pt x="1948" y="1662"/>
                          </a:lnTo>
                          <a:lnTo>
                            <a:pt x="1976" y="1620"/>
                          </a:lnTo>
                          <a:lnTo>
                            <a:pt x="2002" y="1574"/>
                          </a:lnTo>
                          <a:lnTo>
                            <a:pt x="2026" y="1529"/>
                          </a:lnTo>
                          <a:lnTo>
                            <a:pt x="2047" y="1481"/>
                          </a:lnTo>
                          <a:lnTo>
                            <a:pt x="2066" y="1433"/>
                          </a:lnTo>
                          <a:lnTo>
                            <a:pt x="2083" y="1383"/>
                          </a:lnTo>
                          <a:lnTo>
                            <a:pt x="2097" y="1333"/>
                          </a:lnTo>
                          <a:lnTo>
                            <a:pt x="2110" y="1281"/>
                          </a:lnTo>
                          <a:lnTo>
                            <a:pt x="2119" y="1229"/>
                          </a:lnTo>
                          <a:lnTo>
                            <a:pt x="2126" y="1175"/>
                          </a:lnTo>
                          <a:lnTo>
                            <a:pt x="2130" y="1122"/>
                          </a:lnTo>
                          <a:lnTo>
                            <a:pt x="2131" y="1066"/>
                          </a:lnTo>
                          <a:lnTo>
                            <a:pt x="2130" y="1012"/>
                          </a:lnTo>
                          <a:lnTo>
                            <a:pt x="2126" y="958"/>
                          </a:lnTo>
                          <a:lnTo>
                            <a:pt x="2119" y="905"/>
                          </a:lnTo>
                          <a:lnTo>
                            <a:pt x="2110" y="852"/>
                          </a:lnTo>
                          <a:lnTo>
                            <a:pt x="2097" y="801"/>
                          </a:lnTo>
                          <a:lnTo>
                            <a:pt x="2083" y="750"/>
                          </a:lnTo>
                          <a:lnTo>
                            <a:pt x="2066" y="701"/>
                          </a:lnTo>
                          <a:lnTo>
                            <a:pt x="2047" y="652"/>
                          </a:lnTo>
                          <a:lnTo>
                            <a:pt x="2026" y="605"/>
                          </a:lnTo>
                          <a:lnTo>
                            <a:pt x="2002" y="558"/>
                          </a:lnTo>
                          <a:lnTo>
                            <a:pt x="1976" y="514"/>
                          </a:lnTo>
                          <a:lnTo>
                            <a:pt x="1948" y="471"/>
                          </a:lnTo>
                          <a:lnTo>
                            <a:pt x="1919" y="429"/>
                          </a:lnTo>
                          <a:lnTo>
                            <a:pt x="1887" y="389"/>
                          </a:lnTo>
                          <a:lnTo>
                            <a:pt x="1853" y="350"/>
                          </a:lnTo>
                          <a:lnTo>
                            <a:pt x="1818" y="313"/>
                          </a:lnTo>
                          <a:lnTo>
                            <a:pt x="1782" y="278"/>
                          </a:lnTo>
                          <a:lnTo>
                            <a:pt x="1742" y="244"/>
                          </a:lnTo>
                          <a:lnTo>
                            <a:pt x="1702" y="212"/>
                          </a:lnTo>
                          <a:lnTo>
                            <a:pt x="1661" y="183"/>
                          </a:lnTo>
                          <a:lnTo>
                            <a:pt x="1617" y="154"/>
                          </a:lnTo>
                          <a:lnTo>
                            <a:pt x="1573" y="129"/>
                          </a:lnTo>
                          <a:lnTo>
                            <a:pt x="1527" y="105"/>
                          </a:lnTo>
                          <a:lnTo>
                            <a:pt x="1479" y="84"/>
                          </a:lnTo>
                          <a:lnTo>
                            <a:pt x="1431" y="65"/>
                          </a:lnTo>
                          <a:lnTo>
                            <a:pt x="1381" y="47"/>
                          </a:lnTo>
                          <a:lnTo>
                            <a:pt x="1331" y="33"/>
                          </a:lnTo>
                          <a:lnTo>
                            <a:pt x="1279" y="21"/>
                          </a:lnTo>
                          <a:lnTo>
                            <a:pt x="1227" y="12"/>
                          </a:lnTo>
                          <a:lnTo>
                            <a:pt x="1175" y="5"/>
                          </a:lnTo>
                          <a:lnTo>
                            <a:pt x="1120" y="1"/>
                          </a:lnTo>
                          <a:lnTo>
                            <a:pt x="1066" y="0"/>
                          </a:lnTo>
                          <a:lnTo>
                            <a:pt x="1011" y="1"/>
                          </a:lnTo>
                          <a:lnTo>
                            <a:pt x="957" y="5"/>
                          </a:lnTo>
                          <a:lnTo>
                            <a:pt x="903" y="12"/>
                          </a:lnTo>
                          <a:lnTo>
                            <a:pt x="851" y="21"/>
                          </a:lnTo>
                          <a:lnTo>
                            <a:pt x="799" y="33"/>
                          </a:lnTo>
                          <a:lnTo>
                            <a:pt x="749" y="47"/>
                          </a:lnTo>
                          <a:lnTo>
                            <a:pt x="700" y="65"/>
                          </a:lnTo>
                          <a:lnTo>
                            <a:pt x="651" y="84"/>
                          </a:lnTo>
                          <a:lnTo>
                            <a:pt x="604" y="105"/>
                          </a:lnTo>
                          <a:lnTo>
                            <a:pt x="558" y="129"/>
                          </a:lnTo>
                          <a:lnTo>
                            <a:pt x="514" y="154"/>
                          </a:lnTo>
                          <a:lnTo>
                            <a:pt x="471" y="183"/>
                          </a:lnTo>
                          <a:lnTo>
                            <a:pt x="428" y="212"/>
                          </a:lnTo>
                          <a:lnTo>
                            <a:pt x="388" y="244"/>
                          </a:lnTo>
                          <a:lnTo>
                            <a:pt x="350" y="278"/>
                          </a:lnTo>
                          <a:lnTo>
                            <a:pt x="312" y="313"/>
                          </a:lnTo>
                          <a:lnTo>
                            <a:pt x="277" y="350"/>
                          </a:lnTo>
                          <a:lnTo>
                            <a:pt x="244" y="389"/>
                          </a:lnTo>
                          <a:lnTo>
                            <a:pt x="212" y="429"/>
                          </a:lnTo>
                          <a:lnTo>
                            <a:pt x="182" y="471"/>
                          </a:lnTo>
                          <a:lnTo>
                            <a:pt x="155" y="514"/>
                          </a:lnTo>
                          <a:lnTo>
                            <a:pt x="129" y="558"/>
                          </a:lnTo>
                          <a:lnTo>
                            <a:pt x="106" y="605"/>
                          </a:lnTo>
                          <a:lnTo>
                            <a:pt x="84" y="652"/>
                          </a:lnTo>
                          <a:lnTo>
                            <a:pt x="65" y="701"/>
                          </a:lnTo>
                          <a:lnTo>
                            <a:pt x="48" y="750"/>
                          </a:lnTo>
                          <a:lnTo>
                            <a:pt x="34" y="801"/>
                          </a:lnTo>
                          <a:lnTo>
                            <a:pt x="22" y="852"/>
                          </a:lnTo>
                          <a:lnTo>
                            <a:pt x="12" y="905"/>
                          </a:lnTo>
                          <a:lnTo>
                            <a:pt x="6" y="958"/>
                          </a:lnTo>
                          <a:lnTo>
                            <a:pt x="2" y="1012"/>
                          </a:lnTo>
                          <a:lnTo>
                            <a:pt x="0" y="1066"/>
                          </a:lnTo>
                          <a:lnTo>
                            <a:pt x="2" y="1122"/>
                          </a:lnTo>
                          <a:lnTo>
                            <a:pt x="6" y="1175"/>
                          </a:lnTo>
                          <a:lnTo>
                            <a:pt x="12" y="1229"/>
                          </a:lnTo>
                          <a:lnTo>
                            <a:pt x="22" y="1281"/>
                          </a:lnTo>
                          <a:lnTo>
                            <a:pt x="34" y="1333"/>
                          </a:lnTo>
                          <a:lnTo>
                            <a:pt x="48" y="1383"/>
                          </a:lnTo>
                          <a:lnTo>
                            <a:pt x="65" y="1433"/>
                          </a:lnTo>
                          <a:lnTo>
                            <a:pt x="84" y="1481"/>
                          </a:lnTo>
                          <a:lnTo>
                            <a:pt x="106" y="1529"/>
                          </a:lnTo>
                          <a:lnTo>
                            <a:pt x="129" y="1574"/>
                          </a:lnTo>
                          <a:lnTo>
                            <a:pt x="155" y="1620"/>
                          </a:lnTo>
                          <a:lnTo>
                            <a:pt x="182" y="1662"/>
                          </a:lnTo>
                          <a:lnTo>
                            <a:pt x="212" y="1704"/>
                          </a:lnTo>
                          <a:lnTo>
                            <a:pt x="244" y="1745"/>
                          </a:lnTo>
                          <a:lnTo>
                            <a:pt x="277" y="1783"/>
                          </a:lnTo>
                          <a:lnTo>
                            <a:pt x="312" y="1821"/>
                          </a:lnTo>
                          <a:lnTo>
                            <a:pt x="350" y="1856"/>
                          </a:lnTo>
                          <a:lnTo>
                            <a:pt x="388" y="1889"/>
                          </a:lnTo>
                          <a:lnTo>
                            <a:pt x="428" y="1922"/>
                          </a:lnTo>
                          <a:lnTo>
                            <a:pt x="471" y="1951"/>
                          </a:lnTo>
                          <a:lnTo>
                            <a:pt x="514" y="1979"/>
                          </a:lnTo>
                          <a:lnTo>
                            <a:pt x="558" y="2004"/>
                          </a:lnTo>
                          <a:lnTo>
                            <a:pt x="604" y="2028"/>
                          </a:lnTo>
                          <a:lnTo>
                            <a:pt x="651" y="2050"/>
                          </a:lnTo>
                          <a:lnTo>
                            <a:pt x="700" y="2069"/>
                          </a:lnTo>
                          <a:lnTo>
                            <a:pt x="749" y="2085"/>
                          </a:lnTo>
                          <a:lnTo>
                            <a:pt x="799" y="2100"/>
                          </a:lnTo>
                          <a:lnTo>
                            <a:pt x="851" y="2111"/>
                          </a:lnTo>
                          <a:lnTo>
                            <a:pt x="903" y="2121"/>
                          </a:lnTo>
                          <a:lnTo>
                            <a:pt x="957" y="2128"/>
                          </a:lnTo>
                          <a:lnTo>
                            <a:pt x="1011" y="2133"/>
                          </a:lnTo>
                          <a:lnTo>
                            <a:pt x="1066" y="2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0" name="Freeform 26"/>
                    <p:cNvSpPr>
                      <a:spLocks/>
                    </p:cNvSpPr>
                    <p:nvPr/>
                  </p:nvSpPr>
                  <p:spPr bwMode="auto">
                    <a:xfrm>
                      <a:off x="-734996" y="-196421"/>
                      <a:ext cx="220085" cy="159345"/>
                    </a:xfrm>
                    <a:custGeom>
                      <a:avLst/>
                      <a:gdLst/>
                      <a:ahLst/>
                      <a:cxnLst>
                        <a:cxn ang="0">
                          <a:pos x="1123" y="0"/>
                        </a:cxn>
                        <a:cxn ang="0">
                          <a:pos x="615" y="3"/>
                        </a:cxn>
                        <a:cxn ang="0">
                          <a:pos x="549" y="19"/>
                        </a:cxn>
                        <a:cxn ang="0">
                          <a:pos x="483" y="40"/>
                        </a:cxn>
                        <a:cxn ang="0">
                          <a:pos x="408" y="69"/>
                        </a:cxn>
                        <a:cxn ang="0">
                          <a:pos x="347" y="97"/>
                        </a:cxn>
                        <a:cxn ang="0">
                          <a:pos x="308" y="119"/>
                        </a:cxn>
                        <a:cxn ang="0">
                          <a:pos x="268" y="145"/>
                        </a:cxn>
                        <a:cxn ang="0">
                          <a:pos x="231" y="173"/>
                        </a:cxn>
                        <a:cxn ang="0">
                          <a:pos x="196" y="204"/>
                        </a:cxn>
                        <a:cxn ang="0">
                          <a:pos x="164" y="239"/>
                        </a:cxn>
                        <a:cxn ang="0">
                          <a:pos x="136" y="277"/>
                        </a:cxn>
                        <a:cxn ang="0">
                          <a:pos x="111" y="315"/>
                        </a:cxn>
                        <a:cxn ang="0">
                          <a:pos x="90" y="354"/>
                        </a:cxn>
                        <a:cxn ang="0">
                          <a:pos x="72" y="393"/>
                        </a:cxn>
                        <a:cxn ang="0">
                          <a:pos x="56" y="430"/>
                        </a:cxn>
                        <a:cxn ang="0">
                          <a:pos x="42" y="469"/>
                        </a:cxn>
                        <a:cxn ang="0">
                          <a:pos x="26" y="523"/>
                        </a:cxn>
                        <a:cxn ang="0">
                          <a:pos x="12" y="593"/>
                        </a:cxn>
                        <a:cxn ang="0">
                          <a:pos x="5" y="656"/>
                        </a:cxn>
                        <a:cxn ang="0">
                          <a:pos x="0" y="733"/>
                        </a:cxn>
                        <a:cxn ang="0">
                          <a:pos x="0" y="809"/>
                        </a:cxn>
                        <a:cxn ang="0">
                          <a:pos x="0" y="993"/>
                        </a:cxn>
                        <a:cxn ang="0">
                          <a:pos x="0" y="1287"/>
                        </a:cxn>
                        <a:cxn ang="0">
                          <a:pos x="0" y="1643"/>
                        </a:cxn>
                        <a:cxn ang="0">
                          <a:pos x="0" y="2019"/>
                        </a:cxn>
                        <a:cxn ang="0">
                          <a:pos x="0" y="2367"/>
                        </a:cxn>
                        <a:cxn ang="0">
                          <a:pos x="0" y="2645"/>
                        </a:cxn>
                        <a:cxn ang="0">
                          <a:pos x="0" y="2804"/>
                        </a:cxn>
                        <a:cxn ang="0">
                          <a:pos x="1893" y="2827"/>
                        </a:cxn>
                        <a:cxn ang="0">
                          <a:pos x="3913" y="2827"/>
                        </a:cxn>
                        <a:cxn ang="0">
                          <a:pos x="3913" y="2742"/>
                        </a:cxn>
                        <a:cxn ang="0">
                          <a:pos x="3913" y="2518"/>
                        </a:cxn>
                        <a:cxn ang="0">
                          <a:pos x="3913" y="2200"/>
                        </a:cxn>
                        <a:cxn ang="0">
                          <a:pos x="3913" y="1831"/>
                        </a:cxn>
                        <a:cxn ang="0">
                          <a:pos x="3913" y="1459"/>
                        </a:cxn>
                        <a:cxn ang="0">
                          <a:pos x="3913" y="1129"/>
                        </a:cxn>
                        <a:cxn ang="0">
                          <a:pos x="3913" y="885"/>
                        </a:cxn>
                        <a:cxn ang="0">
                          <a:pos x="3913" y="772"/>
                        </a:cxn>
                        <a:cxn ang="0">
                          <a:pos x="3911" y="684"/>
                        </a:cxn>
                        <a:cxn ang="0">
                          <a:pos x="3905" y="625"/>
                        </a:cxn>
                        <a:cxn ang="0">
                          <a:pos x="3895" y="559"/>
                        </a:cxn>
                        <a:cxn ang="0">
                          <a:pos x="3877" y="487"/>
                        </a:cxn>
                        <a:cxn ang="0">
                          <a:pos x="3865" y="450"/>
                        </a:cxn>
                        <a:cxn ang="0">
                          <a:pos x="3851" y="411"/>
                        </a:cxn>
                        <a:cxn ang="0">
                          <a:pos x="3834" y="373"/>
                        </a:cxn>
                        <a:cxn ang="0">
                          <a:pos x="3814" y="335"/>
                        </a:cxn>
                        <a:cxn ang="0">
                          <a:pos x="3790" y="296"/>
                        </a:cxn>
                        <a:cxn ang="0">
                          <a:pos x="3764" y="258"/>
                        </a:cxn>
                        <a:cxn ang="0">
                          <a:pos x="3734" y="221"/>
                        </a:cxn>
                        <a:cxn ang="0">
                          <a:pos x="3701" y="188"/>
                        </a:cxn>
                        <a:cxn ang="0">
                          <a:pos x="3664" y="159"/>
                        </a:cxn>
                        <a:cxn ang="0">
                          <a:pos x="3626" y="132"/>
                        </a:cxn>
                        <a:cxn ang="0">
                          <a:pos x="3587" y="108"/>
                        </a:cxn>
                        <a:cxn ang="0">
                          <a:pos x="3546" y="87"/>
                        </a:cxn>
                        <a:cxn ang="0">
                          <a:pos x="3468" y="53"/>
                        </a:cxn>
                        <a:cxn ang="0">
                          <a:pos x="3396" y="29"/>
                        </a:cxn>
                        <a:cxn ang="0">
                          <a:pos x="3337" y="12"/>
                        </a:cxn>
                        <a:cxn ang="0">
                          <a:pos x="3284" y="0"/>
                        </a:cxn>
                        <a:cxn ang="0">
                          <a:pos x="1957" y="1290"/>
                        </a:cxn>
                      </a:cxnLst>
                      <a:rect l="0" t="0" r="r" b="b"/>
                      <a:pathLst>
                        <a:path w="3913" h="2827">
                          <a:moveTo>
                            <a:pt x="1957" y="1290"/>
                          </a:moveTo>
                          <a:lnTo>
                            <a:pt x="1123" y="0"/>
                          </a:lnTo>
                          <a:lnTo>
                            <a:pt x="630" y="0"/>
                          </a:lnTo>
                          <a:lnTo>
                            <a:pt x="615" y="3"/>
                          </a:lnTo>
                          <a:lnTo>
                            <a:pt x="576" y="12"/>
                          </a:lnTo>
                          <a:lnTo>
                            <a:pt x="549" y="19"/>
                          </a:lnTo>
                          <a:lnTo>
                            <a:pt x="517" y="29"/>
                          </a:lnTo>
                          <a:lnTo>
                            <a:pt x="483" y="40"/>
                          </a:lnTo>
                          <a:lnTo>
                            <a:pt x="446" y="53"/>
                          </a:lnTo>
                          <a:lnTo>
                            <a:pt x="408" y="69"/>
                          </a:lnTo>
                          <a:lnTo>
                            <a:pt x="367" y="87"/>
                          </a:lnTo>
                          <a:lnTo>
                            <a:pt x="347" y="97"/>
                          </a:lnTo>
                          <a:lnTo>
                            <a:pt x="328" y="108"/>
                          </a:lnTo>
                          <a:lnTo>
                            <a:pt x="308" y="119"/>
                          </a:lnTo>
                          <a:lnTo>
                            <a:pt x="287" y="132"/>
                          </a:lnTo>
                          <a:lnTo>
                            <a:pt x="268" y="145"/>
                          </a:lnTo>
                          <a:lnTo>
                            <a:pt x="249" y="159"/>
                          </a:lnTo>
                          <a:lnTo>
                            <a:pt x="231" y="173"/>
                          </a:lnTo>
                          <a:lnTo>
                            <a:pt x="213" y="188"/>
                          </a:lnTo>
                          <a:lnTo>
                            <a:pt x="196" y="204"/>
                          </a:lnTo>
                          <a:lnTo>
                            <a:pt x="180" y="221"/>
                          </a:lnTo>
                          <a:lnTo>
                            <a:pt x="164" y="239"/>
                          </a:lnTo>
                          <a:lnTo>
                            <a:pt x="149" y="258"/>
                          </a:lnTo>
                          <a:lnTo>
                            <a:pt x="136" y="277"/>
                          </a:lnTo>
                          <a:lnTo>
                            <a:pt x="123" y="296"/>
                          </a:lnTo>
                          <a:lnTo>
                            <a:pt x="111" y="315"/>
                          </a:lnTo>
                          <a:lnTo>
                            <a:pt x="100" y="335"/>
                          </a:lnTo>
                          <a:lnTo>
                            <a:pt x="90" y="354"/>
                          </a:lnTo>
                          <a:lnTo>
                            <a:pt x="81" y="373"/>
                          </a:lnTo>
                          <a:lnTo>
                            <a:pt x="72" y="393"/>
                          </a:lnTo>
                          <a:lnTo>
                            <a:pt x="64" y="411"/>
                          </a:lnTo>
                          <a:lnTo>
                            <a:pt x="56" y="430"/>
                          </a:lnTo>
                          <a:lnTo>
                            <a:pt x="48" y="450"/>
                          </a:lnTo>
                          <a:lnTo>
                            <a:pt x="42" y="469"/>
                          </a:lnTo>
                          <a:lnTo>
                            <a:pt x="36" y="487"/>
                          </a:lnTo>
                          <a:lnTo>
                            <a:pt x="26" y="523"/>
                          </a:lnTo>
                          <a:lnTo>
                            <a:pt x="19" y="559"/>
                          </a:lnTo>
                          <a:lnTo>
                            <a:pt x="12" y="593"/>
                          </a:lnTo>
                          <a:lnTo>
                            <a:pt x="8" y="625"/>
                          </a:lnTo>
                          <a:lnTo>
                            <a:pt x="5" y="656"/>
                          </a:lnTo>
                          <a:lnTo>
                            <a:pt x="2" y="684"/>
                          </a:lnTo>
                          <a:lnTo>
                            <a:pt x="0" y="733"/>
                          </a:lnTo>
                          <a:lnTo>
                            <a:pt x="0" y="772"/>
                          </a:lnTo>
                          <a:lnTo>
                            <a:pt x="0" y="809"/>
                          </a:lnTo>
                          <a:lnTo>
                            <a:pt x="0" y="885"/>
                          </a:lnTo>
                          <a:lnTo>
                            <a:pt x="0" y="993"/>
                          </a:lnTo>
                          <a:lnTo>
                            <a:pt x="0" y="1129"/>
                          </a:lnTo>
                          <a:lnTo>
                            <a:pt x="0" y="1287"/>
                          </a:lnTo>
                          <a:lnTo>
                            <a:pt x="0" y="1459"/>
                          </a:lnTo>
                          <a:lnTo>
                            <a:pt x="0" y="1643"/>
                          </a:lnTo>
                          <a:lnTo>
                            <a:pt x="0" y="1831"/>
                          </a:lnTo>
                          <a:lnTo>
                            <a:pt x="0" y="2019"/>
                          </a:lnTo>
                          <a:lnTo>
                            <a:pt x="0" y="2200"/>
                          </a:lnTo>
                          <a:lnTo>
                            <a:pt x="0" y="2367"/>
                          </a:lnTo>
                          <a:lnTo>
                            <a:pt x="0" y="2518"/>
                          </a:lnTo>
                          <a:lnTo>
                            <a:pt x="0" y="2645"/>
                          </a:lnTo>
                          <a:lnTo>
                            <a:pt x="0" y="2742"/>
                          </a:lnTo>
                          <a:lnTo>
                            <a:pt x="0" y="2804"/>
                          </a:lnTo>
                          <a:lnTo>
                            <a:pt x="0" y="2827"/>
                          </a:lnTo>
                          <a:lnTo>
                            <a:pt x="1893" y="2827"/>
                          </a:lnTo>
                          <a:lnTo>
                            <a:pt x="2021" y="2827"/>
                          </a:lnTo>
                          <a:lnTo>
                            <a:pt x="3913" y="2827"/>
                          </a:lnTo>
                          <a:lnTo>
                            <a:pt x="3913" y="2804"/>
                          </a:lnTo>
                          <a:lnTo>
                            <a:pt x="3913" y="2742"/>
                          </a:lnTo>
                          <a:lnTo>
                            <a:pt x="3913" y="2645"/>
                          </a:lnTo>
                          <a:lnTo>
                            <a:pt x="3913" y="2518"/>
                          </a:lnTo>
                          <a:lnTo>
                            <a:pt x="3913" y="2367"/>
                          </a:lnTo>
                          <a:lnTo>
                            <a:pt x="3913" y="2200"/>
                          </a:lnTo>
                          <a:lnTo>
                            <a:pt x="3913" y="2019"/>
                          </a:lnTo>
                          <a:lnTo>
                            <a:pt x="3913" y="1831"/>
                          </a:lnTo>
                          <a:lnTo>
                            <a:pt x="3913" y="1643"/>
                          </a:lnTo>
                          <a:lnTo>
                            <a:pt x="3913" y="1459"/>
                          </a:lnTo>
                          <a:lnTo>
                            <a:pt x="3913" y="1287"/>
                          </a:lnTo>
                          <a:lnTo>
                            <a:pt x="3913" y="1129"/>
                          </a:lnTo>
                          <a:lnTo>
                            <a:pt x="3913" y="993"/>
                          </a:lnTo>
                          <a:lnTo>
                            <a:pt x="3913" y="885"/>
                          </a:lnTo>
                          <a:lnTo>
                            <a:pt x="3913" y="809"/>
                          </a:lnTo>
                          <a:lnTo>
                            <a:pt x="3913" y="772"/>
                          </a:lnTo>
                          <a:lnTo>
                            <a:pt x="3913" y="733"/>
                          </a:lnTo>
                          <a:lnTo>
                            <a:pt x="3911" y="684"/>
                          </a:lnTo>
                          <a:lnTo>
                            <a:pt x="3909" y="656"/>
                          </a:lnTo>
                          <a:lnTo>
                            <a:pt x="3905" y="625"/>
                          </a:lnTo>
                          <a:lnTo>
                            <a:pt x="3901" y="593"/>
                          </a:lnTo>
                          <a:lnTo>
                            <a:pt x="3895" y="559"/>
                          </a:lnTo>
                          <a:lnTo>
                            <a:pt x="3887" y="523"/>
                          </a:lnTo>
                          <a:lnTo>
                            <a:pt x="3877" y="487"/>
                          </a:lnTo>
                          <a:lnTo>
                            <a:pt x="3871" y="469"/>
                          </a:lnTo>
                          <a:lnTo>
                            <a:pt x="3865" y="450"/>
                          </a:lnTo>
                          <a:lnTo>
                            <a:pt x="3858" y="430"/>
                          </a:lnTo>
                          <a:lnTo>
                            <a:pt x="3851" y="411"/>
                          </a:lnTo>
                          <a:lnTo>
                            <a:pt x="3842" y="393"/>
                          </a:lnTo>
                          <a:lnTo>
                            <a:pt x="3834" y="373"/>
                          </a:lnTo>
                          <a:lnTo>
                            <a:pt x="3824" y="354"/>
                          </a:lnTo>
                          <a:lnTo>
                            <a:pt x="3814" y="335"/>
                          </a:lnTo>
                          <a:lnTo>
                            <a:pt x="3802" y="315"/>
                          </a:lnTo>
                          <a:lnTo>
                            <a:pt x="3790" y="296"/>
                          </a:lnTo>
                          <a:lnTo>
                            <a:pt x="3777" y="277"/>
                          </a:lnTo>
                          <a:lnTo>
                            <a:pt x="3764" y="258"/>
                          </a:lnTo>
                          <a:lnTo>
                            <a:pt x="3749" y="239"/>
                          </a:lnTo>
                          <a:lnTo>
                            <a:pt x="3734" y="221"/>
                          </a:lnTo>
                          <a:lnTo>
                            <a:pt x="3718" y="204"/>
                          </a:lnTo>
                          <a:lnTo>
                            <a:pt x="3701" y="188"/>
                          </a:lnTo>
                          <a:lnTo>
                            <a:pt x="3682" y="173"/>
                          </a:lnTo>
                          <a:lnTo>
                            <a:pt x="3664" y="159"/>
                          </a:lnTo>
                          <a:lnTo>
                            <a:pt x="3645" y="145"/>
                          </a:lnTo>
                          <a:lnTo>
                            <a:pt x="3626" y="132"/>
                          </a:lnTo>
                          <a:lnTo>
                            <a:pt x="3606" y="119"/>
                          </a:lnTo>
                          <a:lnTo>
                            <a:pt x="3587" y="108"/>
                          </a:lnTo>
                          <a:lnTo>
                            <a:pt x="3566" y="97"/>
                          </a:lnTo>
                          <a:lnTo>
                            <a:pt x="3546" y="87"/>
                          </a:lnTo>
                          <a:lnTo>
                            <a:pt x="3507" y="69"/>
                          </a:lnTo>
                          <a:lnTo>
                            <a:pt x="3468" y="53"/>
                          </a:lnTo>
                          <a:lnTo>
                            <a:pt x="3430" y="40"/>
                          </a:lnTo>
                          <a:lnTo>
                            <a:pt x="3396" y="29"/>
                          </a:lnTo>
                          <a:lnTo>
                            <a:pt x="3365" y="19"/>
                          </a:lnTo>
                          <a:lnTo>
                            <a:pt x="3337" y="12"/>
                          </a:lnTo>
                          <a:lnTo>
                            <a:pt x="3298" y="3"/>
                          </a:lnTo>
                          <a:lnTo>
                            <a:pt x="3284" y="0"/>
                          </a:lnTo>
                          <a:lnTo>
                            <a:pt x="2791" y="0"/>
                          </a:lnTo>
                          <a:lnTo>
                            <a:pt x="1957" y="12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1" name="Freeform 27"/>
                    <p:cNvSpPr>
                      <a:spLocks/>
                    </p:cNvSpPr>
                    <p:nvPr/>
                  </p:nvSpPr>
                  <p:spPr bwMode="auto">
                    <a:xfrm>
                      <a:off x="-630081" y="-196421"/>
                      <a:ext cx="9466" cy="7888"/>
                    </a:xfrm>
                    <a:custGeom>
                      <a:avLst/>
                      <a:gdLst/>
                      <a:ahLst/>
                      <a:cxnLst>
                        <a:cxn ang="0">
                          <a:pos x="85" y="148"/>
                        </a:cxn>
                        <a:cxn ang="0">
                          <a:pos x="127" y="74"/>
                        </a:cxn>
                        <a:cxn ang="0">
                          <a:pos x="169" y="0"/>
                        </a:cxn>
                        <a:cxn ang="0">
                          <a:pos x="85" y="0"/>
                        </a:cxn>
                        <a:cxn ang="0">
                          <a:pos x="0" y="0"/>
                        </a:cxn>
                        <a:cxn ang="0">
                          <a:pos x="42" y="74"/>
                        </a:cxn>
                        <a:cxn ang="0">
                          <a:pos x="85" y="148"/>
                        </a:cxn>
                      </a:cxnLst>
                      <a:rect l="0" t="0" r="r" b="b"/>
                      <a:pathLst>
                        <a:path w="169" h="148">
                          <a:moveTo>
                            <a:pt x="85" y="148"/>
                          </a:moveTo>
                          <a:lnTo>
                            <a:pt x="127" y="74"/>
                          </a:lnTo>
                          <a:lnTo>
                            <a:pt x="169" y="0"/>
                          </a:lnTo>
                          <a:lnTo>
                            <a:pt x="85" y="0"/>
                          </a:lnTo>
                          <a:lnTo>
                            <a:pt x="0" y="0"/>
                          </a:lnTo>
                          <a:lnTo>
                            <a:pt x="42" y="74"/>
                          </a:lnTo>
                          <a:lnTo>
                            <a:pt x="85"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2" name="Freeform 28"/>
                    <p:cNvSpPr>
                      <a:spLocks/>
                    </p:cNvSpPr>
                    <p:nvPr/>
                  </p:nvSpPr>
                  <p:spPr bwMode="auto">
                    <a:xfrm>
                      <a:off x="-636392" y="-190899"/>
                      <a:ext cx="22087" cy="54430"/>
                    </a:xfrm>
                    <a:custGeom>
                      <a:avLst/>
                      <a:gdLst/>
                      <a:ahLst/>
                      <a:cxnLst>
                        <a:cxn ang="0">
                          <a:pos x="197" y="0"/>
                        </a:cxn>
                        <a:cxn ang="0">
                          <a:pos x="296" y="358"/>
                        </a:cxn>
                        <a:cxn ang="0">
                          <a:pos x="388" y="697"/>
                        </a:cxn>
                        <a:cxn ang="0">
                          <a:pos x="393" y="697"/>
                        </a:cxn>
                        <a:cxn ang="0">
                          <a:pos x="390" y="702"/>
                        </a:cxn>
                        <a:cxn ang="0">
                          <a:pos x="393" y="716"/>
                        </a:cxn>
                        <a:cxn ang="0">
                          <a:pos x="380" y="716"/>
                        </a:cxn>
                        <a:cxn ang="0">
                          <a:pos x="296" y="830"/>
                        </a:cxn>
                        <a:cxn ang="0">
                          <a:pos x="197" y="963"/>
                        </a:cxn>
                        <a:cxn ang="0">
                          <a:pos x="99" y="830"/>
                        </a:cxn>
                        <a:cxn ang="0">
                          <a:pos x="14" y="716"/>
                        </a:cxn>
                        <a:cxn ang="0">
                          <a:pos x="0" y="716"/>
                        </a:cxn>
                        <a:cxn ang="0">
                          <a:pos x="4" y="702"/>
                        </a:cxn>
                        <a:cxn ang="0">
                          <a:pos x="0" y="697"/>
                        </a:cxn>
                        <a:cxn ang="0">
                          <a:pos x="5" y="697"/>
                        </a:cxn>
                        <a:cxn ang="0">
                          <a:pos x="99" y="358"/>
                        </a:cxn>
                        <a:cxn ang="0">
                          <a:pos x="197" y="0"/>
                        </a:cxn>
                      </a:cxnLst>
                      <a:rect l="0" t="0" r="r" b="b"/>
                      <a:pathLst>
                        <a:path w="393" h="963">
                          <a:moveTo>
                            <a:pt x="197" y="0"/>
                          </a:moveTo>
                          <a:lnTo>
                            <a:pt x="296" y="358"/>
                          </a:lnTo>
                          <a:lnTo>
                            <a:pt x="388" y="697"/>
                          </a:lnTo>
                          <a:lnTo>
                            <a:pt x="393" y="697"/>
                          </a:lnTo>
                          <a:lnTo>
                            <a:pt x="390" y="702"/>
                          </a:lnTo>
                          <a:lnTo>
                            <a:pt x="393" y="716"/>
                          </a:lnTo>
                          <a:lnTo>
                            <a:pt x="380" y="716"/>
                          </a:lnTo>
                          <a:lnTo>
                            <a:pt x="296" y="830"/>
                          </a:lnTo>
                          <a:lnTo>
                            <a:pt x="197" y="963"/>
                          </a:lnTo>
                          <a:lnTo>
                            <a:pt x="99" y="830"/>
                          </a:lnTo>
                          <a:lnTo>
                            <a:pt x="14" y="716"/>
                          </a:lnTo>
                          <a:lnTo>
                            <a:pt x="0" y="716"/>
                          </a:lnTo>
                          <a:lnTo>
                            <a:pt x="4" y="702"/>
                          </a:lnTo>
                          <a:lnTo>
                            <a:pt x="0" y="697"/>
                          </a:lnTo>
                          <a:lnTo>
                            <a:pt x="5" y="697"/>
                          </a:lnTo>
                          <a:lnTo>
                            <a:pt x="99" y="358"/>
                          </a:lnTo>
                          <a:lnTo>
                            <a:pt x="19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126" name="Rectangle 344"/>
                  <p:cNvSpPr>
                    <a:spLocks noChangeAspect="1" noChangeArrowheads="1"/>
                  </p:cNvSpPr>
                  <p:nvPr/>
                </p:nvSpPr>
                <p:spPr bwMode="auto">
                  <a:xfrm>
                    <a:off x="7515179" y="4456410"/>
                    <a:ext cx="406281" cy="132024"/>
                  </a:xfrm>
                  <a:prstGeom prst="rect">
                    <a:avLst/>
                  </a:prstGeom>
                  <a:noFill/>
                  <a:ln w="9525" algn="ctr">
                    <a:noFill/>
                    <a:miter lim="800000"/>
                    <a:headEnd/>
                    <a:tailEnd/>
                  </a:ln>
                </p:spPr>
                <p:txBody>
                  <a:bodyPr wrap="square" lIns="0" tIns="0" rIns="0" bIns="0">
                    <a:spAutoFit/>
                  </a:bodyPr>
                  <a:lstStyle/>
                  <a:p>
                    <a:pPr algn="ctr" defTabSz="568967" eaLnBrk="0" hangingPunct="0">
                      <a:lnSpc>
                        <a:spcPts val="1100"/>
                      </a:lnSpc>
                      <a:spcBef>
                        <a:spcPts val="0"/>
                      </a:spcBef>
                    </a:pPr>
                    <a:r>
                      <a:rPr lang="en-US" altLang="zh-CN" sz="800" b="1" dirty="0" smtClean="0">
                        <a:solidFill>
                          <a:schemeClr val="tx1">
                            <a:lumMod val="75000"/>
                            <a:lumOff val="25000"/>
                          </a:schemeClr>
                        </a:solidFill>
                        <a:latin typeface="Arial" pitchFamily="34" charset="0"/>
                        <a:ea typeface="微软雅黑" pitchFamily="34" charset="-122"/>
                        <a:cs typeface="Arial" pitchFamily="34" charset="0"/>
                      </a:rPr>
                      <a:t>UC&amp;C</a:t>
                    </a:r>
                  </a:p>
                </p:txBody>
              </p:sp>
              <p:sp>
                <p:nvSpPr>
                  <p:cNvPr id="124" name="Rectangle 344"/>
                  <p:cNvSpPr>
                    <a:spLocks noChangeAspect="1" noChangeArrowheads="1"/>
                  </p:cNvSpPr>
                  <p:nvPr/>
                </p:nvSpPr>
                <p:spPr bwMode="auto">
                  <a:xfrm>
                    <a:off x="3881925" y="4456410"/>
                    <a:ext cx="1181085" cy="129138"/>
                  </a:xfrm>
                  <a:prstGeom prst="rect">
                    <a:avLst/>
                  </a:prstGeom>
                  <a:noFill/>
                  <a:ln w="9525" algn="ctr">
                    <a:noFill/>
                    <a:miter lim="800000"/>
                    <a:headEnd/>
                    <a:tailEnd/>
                  </a:ln>
                </p:spPr>
                <p:txBody>
                  <a:bodyPr wrap="square" lIns="0" tIns="0" rIns="0" bIns="0">
                    <a:spAutoFit/>
                  </a:bodyPr>
                  <a:lstStyle/>
                  <a:p>
                    <a:pPr algn="ctr" defTabSz="568967" eaLnBrk="0" hangingPunct="0">
                      <a:lnSpc>
                        <a:spcPts val="1100"/>
                      </a:lnSpc>
                      <a:spcBef>
                        <a:spcPts val="0"/>
                      </a:spcBef>
                    </a:pPr>
                    <a:r>
                      <a:rPr lang="en-US" altLang="zh-CN" sz="800" b="1" dirty="0" smtClean="0">
                        <a:solidFill>
                          <a:schemeClr val="tx1">
                            <a:lumMod val="75000"/>
                            <a:lumOff val="25000"/>
                          </a:schemeClr>
                        </a:solidFill>
                        <a:latin typeface="Arial" pitchFamily="34" charset="0"/>
                        <a:ea typeface="微软雅黑" pitchFamily="34" charset="-122"/>
                        <a:cs typeface="Arial" pitchFamily="34" charset="0"/>
                      </a:rPr>
                      <a:t>Enterprise network</a:t>
                    </a:r>
                  </a:p>
                </p:txBody>
              </p:sp>
              <p:grpSp>
                <p:nvGrpSpPr>
                  <p:cNvPr id="27" name="组合 216"/>
                  <p:cNvGrpSpPr>
                    <a:grpSpLocks noChangeAspect="1"/>
                  </p:cNvGrpSpPr>
                  <p:nvPr/>
                </p:nvGrpSpPr>
                <p:grpSpPr>
                  <a:xfrm>
                    <a:off x="4064233" y="4006508"/>
                    <a:ext cx="788702" cy="448103"/>
                    <a:chOff x="3947526" y="4248490"/>
                    <a:chExt cx="441195" cy="250665"/>
                  </a:xfrm>
                </p:grpSpPr>
                <p:grpSp>
                  <p:nvGrpSpPr>
                    <p:cNvPr id="28" name="组合 157"/>
                    <p:cNvGrpSpPr>
                      <a:grpSpLocks noChangeAspect="1"/>
                    </p:cNvGrpSpPr>
                    <p:nvPr/>
                  </p:nvGrpSpPr>
                  <p:grpSpPr>
                    <a:xfrm>
                      <a:off x="3947526" y="4248490"/>
                      <a:ext cx="441195" cy="250665"/>
                      <a:chOff x="6828381" y="3654361"/>
                      <a:chExt cx="1006123" cy="589279"/>
                    </a:xfrm>
                  </p:grpSpPr>
                  <p:grpSp>
                    <p:nvGrpSpPr>
                      <p:cNvPr id="29" name="Group 76"/>
                      <p:cNvGrpSpPr>
                        <a:grpSpLocks noChangeAspect="1"/>
                      </p:cNvGrpSpPr>
                      <p:nvPr/>
                    </p:nvGrpSpPr>
                    <p:grpSpPr bwMode="auto">
                      <a:xfrm>
                        <a:off x="6828381" y="3654361"/>
                        <a:ext cx="1006123" cy="589279"/>
                        <a:chOff x="2165" y="1015"/>
                        <a:chExt cx="671" cy="393"/>
                      </a:xfrm>
                      <a:solidFill>
                        <a:srgbClr val="C00000"/>
                      </a:solidFill>
                    </p:grpSpPr>
                    <p:sp>
                      <p:nvSpPr>
                        <p:cNvPr id="135" name="Freeform 66"/>
                        <p:cNvSpPr>
                          <a:spLocks noChangeAspect="1"/>
                        </p:cNvSpPr>
                        <p:nvPr/>
                      </p:nvSpPr>
                      <p:spPr bwMode="auto">
                        <a:xfrm>
                          <a:off x="2165" y="1015"/>
                          <a:ext cx="671" cy="393"/>
                        </a:xfrm>
                        <a:custGeom>
                          <a:avLst/>
                          <a:gdLst/>
                          <a:ahLst/>
                          <a:cxnLst>
                            <a:cxn ang="0">
                              <a:pos x="118" y="156"/>
                            </a:cxn>
                            <a:cxn ang="0">
                              <a:pos x="162" y="166"/>
                            </a:cxn>
                            <a:cxn ang="0">
                              <a:pos x="223" y="143"/>
                            </a:cxn>
                            <a:cxn ang="0">
                              <a:pos x="284" y="87"/>
                            </a:cxn>
                            <a:cxn ang="0">
                              <a:pos x="212" y="30"/>
                            </a:cxn>
                            <a:cxn ang="0">
                              <a:pos x="142" y="0"/>
                            </a:cxn>
                            <a:cxn ang="0">
                              <a:pos x="72" y="30"/>
                            </a:cxn>
                            <a:cxn ang="0">
                              <a:pos x="0" y="82"/>
                            </a:cxn>
                            <a:cxn ang="0">
                              <a:pos x="38" y="127"/>
                            </a:cxn>
                            <a:cxn ang="0">
                              <a:pos x="74" y="158"/>
                            </a:cxn>
                            <a:cxn ang="0">
                              <a:pos x="118" y="156"/>
                            </a:cxn>
                          </a:cxnLst>
                          <a:rect l="0" t="0" r="r" b="b"/>
                          <a:pathLst>
                            <a:path w="284" h="166">
                              <a:moveTo>
                                <a:pt x="118" y="156"/>
                              </a:moveTo>
                              <a:cubicBezTo>
                                <a:pt x="130" y="162"/>
                                <a:pt x="145" y="166"/>
                                <a:pt x="162" y="166"/>
                              </a:cubicBezTo>
                              <a:cubicBezTo>
                                <a:pt x="187" y="166"/>
                                <a:pt x="209" y="157"/>
                                <a:pt x="223" y="143"/>
                              </a:cubicBezTo>
                              <a:cubicBezTo>
                                <a:pt x="257" y="139"/>
                                <a:pt x="284" y="115"/>
                                <a:pt x="284" y="87"/>
                              </a:cubicBezTo>
                              <a:cubicBezTo>
                                <a:pt x="284" y="56"/>
                                <a:pt x="252" y="31"/>
                                <a:pt x="212" y="30"/>
                              </a:cubicBezTo>
                              <a:cubicBezTo>
                                <a:pt x="202" y="13"/>
                                <a:pt x="174" y="0"/>
                                <a:pt x="142" y="0"/>
                              </a:cubicBezTo>
                              <a:cubicBezTo>
                                <a:pt x="110" y="0"/>
                                <a:pt x="82" y="13"/>
                                <a:pt x="72" y="30"/>
                              </a:cubicBezTo>
                              <a:cubicBezTo>
                                <a:pt x="32" y="31"/>
                                <a:pt x="0" y="54"/>
                                <a:pt x="0" y="82"/>
                              </a:cubicBezTo>
                              <a:cubicBezTo>
                                <a:pt x="0" y="101"/>
                                <a:pt x="15" y="118"/>
                                <a:pt x="38" y="127"/>
                              </a:cubicBezTo>
                              <a:cubicBezTo>
                                <a:pt x="41" y="142"/>
                                <a:pt x="55" y="154"/>
                                <a:pt x="74" y="158"/>
                              </a:cubicBezTo>
                              <a:cubicBezTo>
                                <a:pt x="74" y="158"/>
                                <a:pt x="98" y="163"/>
                                <a:pt x="118" y="156"/>
                              </a:cubicBezTo>
                              <a:close/>
                            </a:path>
                          </a:pathLst>
                        </a:custGeom>
                        <a:grpFill/>
                        <a:ln w="9525">
                          <a:solidFill>
                            <a:srgbClr val="C00000"/>
                          </a:solidFill>
                          <a:round/>
                          <a:headEnd/>
                          <a:tailEnd/>
                        </a:ln>
                      </p:spPr>
                      <p:txBody>
                        <a:bodyPr/>
                        <a:lstStyle/>
                        <a:p>
                          <a:endParaRPr lang="zh-CN" altLang="en-US"/>
                        </a:p>
                      </p:txBody>
                    </p:sp>
                    <p:sp>
                      <p:nvSpPr>
                        <p:cNvPr id="137" name="Freeform 70"/>
                        <p:cNvSpPr>
                          <a:spLocks noChangeAspect="1" noEditPoints="1"/>
                        </p:cNvSpPr>
                        <p:nvPr/>
                      </p:nvSpPr>
                      <p:spPr bwMode="auto">
                        <a:xfrm>
                          <a:off x="2352" y="1199"/>
                          <a:ext cx="413" cy="116"/>
                        </a:xfrm>
                        <a:custGeom>
                          <a:avLst/>
                          <a:gdLst/>
                          <a:ahLst/>
                          <a:cxnLst>
                            <a:cxn ang="0">
                              <a:pos x="41" y="42"/>
                            </a:cxn>
                            <a:cxn ang="0">
                              <a:pos x="41" y="36"/>
                            </a:cxn>
                            <a:cxn ang="0">
                              <a:pos x="46" y="23"/>
                            </a:cxn>
                            <a:cxn ang="0">
                              <a:pos x="41" y="12"/>
                            </a:cxn>
                            <a:cxn ang="0">
                              <a:pos x="41" y="5"/>
                            </a:cxn>
                            <a:cxn ang="0">
                              <a:pos x="33" y="10"/>
                            </a:cxn>
                            <a:cxn ang="0">
                              <a:pos x="29" y="16"/>
                            </a:cxn>
                            <a:cxn ang="0">
                              <a:pos x="33" y="23"/>
                            </a:cxn>
                            <a:cxn ang="0">
                              <a:pos x="33" y="43"/>
                            </a:cxn>
                            <a:cxn ang="0">
                              <a:pos x="37" y="48"/>
                            </a:cxn>
                            <a:cxn ang="0">
                              <a:pos x="47" y="48"/>
                            </a:cxn>
                            <a:cxn ang="0">
                              <a:pos x="41" y="37"/>
                            </a:cxn>
                            <a:cxn ang="0">
                              <a:pos x="13" y="16"/>
                            </a:cxn>
                            <a:cxn ang="0">
                              <a:pos x="0" y="33"/>
                            </a:cxn>
                            <a:cxn ang="0">
                              <a:pos x="14" y="49"/>
                            </a:cxn>
                            <a:cxn ang="0">
                              <a:pos x="27" y="40"/>
                            </a:cxn>
                            <a:cxn ang="0">
                              <a:pos x="19" y="38"/>
                            </a:cxn>
                            <a:cxn ang="0">
                              <a:pos x="14" y="43"/>
                            </a:cxn>
                            <a:cxn ang="0">
                              <a:pos x="8" y="35"/>
                            </a:cxn>
                            <a:cxn ang="0">
                              <a:pos x="24" y="20"/>
                            </a:cxn>
                            <a:cxn ang="0">
                              <a:pos x="9" y="24"/>
                            </a:cxn>
                            <a:cxn ang="0">
                              <a:pos x="18" y="24"/>
                            </a:cxn>
                            <a:cxn ang="0">
                              <a:pos x="8" y="30"/>
                            </a:cxn>
                            <a:cxn ang="0">
                              <a:pos x="132" y="19"/>
                            </a:cxn>
                            <a:cxn ang="0">
                              <a:pos x="126" y="16"/>
                            </a:cxn>
                            <a:cxn ang="0">
                              <a:pos x="126" y="48"/>
                            </a:cxn>
                            <a:cxn ang="0">
                              <a:pos x="134" y="39"/>
                            </a:cxn>
                            <a:cxn ang="0">
                              <a:pos x="137" y="24"/>
                            </a:cxn>
                            <a:cxn ang="0">
                              <a:pos x="143" y="25"/>
                            </a:cxn>
                            <a:cxn ang="0">
                              <a:pos x="141" y="13"/>
                            </a:cxn>
                            <a:cxn ang="0">
                              <a:pos x="77" y="37"/>
                            </a:cxn>
                            <a:cxn ang="0">
                              <a:pos x="67" y="12"/>
                            </a:cxn>
                            <a:cxn ang="0">
                              <a:pos x="59" y="37"/>
                            </a:cxn>
                            <a:cxn ang="0">
                              <a:pos x="49" y="12"/>
                            </a:cxn>
                            <a:cxn ang="0">
                              <a:pos x="51" y="44"/>
                            </a:cxn>
                            <a:cxn ang="0">
                              <a:pos x="63" y="48"/>
                            </a:cxn>
                            <a:cxn ang="0">
                              <a:pos x="69" y="44"/>
                            </a:cxn>
                            <a:cxn ang="0">
                              <a:pos x="81" y="48"/>
                            </a:cxn>
                            <a:cxn ang="0">
                              <a:pos x="86" y="12"/>
                            </a:cxn>
                            <a:cxn ang="0">
                              <a:pos x="77" y="37"/>
                            </a:cxn>
                            <a:cxn ang="0">
                              <a:pos x="99" y="18"/>
                            </a:cxn>
                            <a:cxn ang="0">
                              <a:pos x="91" y="32"/>
                            </a:cxn>
                            <a:cxn ang="0">
                              <a:pos x="99" y="47"/>
                            </a:cxn>
                            <a:cxn ang="0">
                              <a:pos x="118" y="44"/>
                            </a:cxn>
                            <a:cxn ang="0">
                              <a:pos x="118" y="20"/>
                            </a:cxn>
                            <a:cxn ang="0">
                              <a:pos x="112" y="40"/>
                            </a:cxn>
                            <a:cxn ang="0">
                              <a:pos x="101" y="40"/>
                            </a:cxn>
                            <a:cxn ang="0">
                              <a:pos x="101" y="25"/>
                            </a:cxn>
                            <a:cxn ang="0">
                              <a:pos x="112" y="25"/>
                            </a:cxn>
                            <a:cxn ang="0">
                              <a:pos x="112" y="40"/>
                            </a:cxn>
                            <a:cxn ang="0">
                              <a:pos x="174" y="16"/>
                            </a:cxn>
                            <a:cxn ang="0">
                              <a:pos x="164" y="16"/>
                            </a:cxn>
                            <a:cxn ang="0">
                              <a:pos x="155" y="4"/>
                            </a:cxn>
                            <a:cxn ang="0">
                              <a:pos x="147" y="4"/>
                            </a:cxn>
                            <a:cxn ang="0">
                              <a:pos x="147" y="48"/>
                            </a:cxn>
                            <a:cxn ang="0">
                              <a:pos x="155" y="38"/>
                            </a:cxn>
                            <a:cxn ang="0">
                              <a:pos x="162" y="44"/>
                            </a:cxn>
                            <a:cxn ang="0">
                              <a:pos x="175" y="48"/>
                            </a:cxn>
                          </a:cxnLst>
                          <a:rect l="0" t="0" r="r" b="b"/>
                          <a:pathLst>
                            <a:path w="175" h="49">
                              <a:moveTo>
                                <a:pt x="41" y="37"/>
                              </a:moveTo>
                              <a:cubicBezTo>
                                <a:pt x="41" y="37"/>
                                <a:pt x="42" y="42"/>
                                <a:pt x="41" y="42"/>
                              </a:cubicBezTo>
                              <a:cubicBezTo>
                                <a:pt x="41" y="41"/>
                                <a:pt x="41" y="41"/>
                                <a:pt x="41" y="41"/>
                              </a:cubicBezTo>
                              <a:cubicBezTo>
                                <a:pt x="41" y="40"/>
                                <a:pt x="41" y="39"/>
                                <a:pt x="41" y="36"/>
                              </a:cubicBezTo>
                              <a:cubicBezTo>
                                <a:pt x="41" y="23"/>
                                <a:pt x="41" y="23"/>
                                <a:pt x="41" y="23"/>
                              </a:cubicBezTo>
                              <a:cubicBezTo>
                                <a:pt x="46" y="23"/>
                                <a:pt x="46" y="23"/>
                                <a:pt x="46" y="23"/>
                              </a:cubicBezTo>
                              <a:cubicBezTo>
                                <a:pt x="46" y="16"/>
                                <a:pt x="46" y="16"/>
                                <a:pt x="46" y="16"/>
                              </a:cubicBezTo>
                              <a:cubicBezTo>
                                <a:pt x="41" y="12"/>
                                <a:pt x="41" y="12"/>
                                <a:pt x="41" y="12"/>
                              </a:cubicBezTo>
                              <a:cubicBezTo>
                                <a:pt x="41" y="16"/>
                                <a:pt x="41" y="16"/>
                                <a:pt x="41" y="16"/>
                              </a:cubicBezTo>
                              <a:cubicBezTo>
                                <a:pt x="41" y="5"/>
                                <a:pt x="41" y="5"/>
                                <a:pt x="41" y="5"/>
                              </a:cubicBezTo>
                              <a:cubicBezTo>
                                <a:pt x="36" y="1"/>
                                <a:pt x="36" y="1"/>
                                <a:pt x="36" y="1"/>
                              </a:cubicBezTo>
                              <a:cubicBezTo>
                                <a:pt x="33" y="10"/>
                                <a:pt x="33" y="10"/>
                                <a:pt x="33" y="10"/>
                              </a:cubicBezTo>
                              <a:cubicBezTo>
                                <a:pt x="33" y="16"/>
                                <a:pt x="33" y="16"/>
                                <a:pt x="33" y="16"/>
                              </a:cubicBezTo>
                              <a:cubicBezTo>
                                <a:pt x="29" y="16"/>
                                <a:pt x="29" y="16"/>
                                <a:pt x="29" y="16"/>
                              </a:cubicBezTo>
                              <a:cubicBezTo>
                                <a:pt x="29" y="23"/>
                                <a:pt x="29" y="23"/>
                                <a:pt x="29" y="23"/>
                              </a:cubicBezTo>
                              <a:cubicBezTo>
                                <a:pt x="33" y="23"/>
                                <a:pt x="33" y="23"/>
                                <a:pt x="33" y="23"/>
                              </a:cubicBezTo>
                              <a:cubicBezTo>
                                <a:pt x="33" y="37"/>
                                <a:pt x="33" y="37"/>
                                <a:pt x="33" y="37"/>
                              </a:cubicBezTo>
                              <a:cubicBezTo>
                                <a:pt x="33" y="40"/>
                                <a:pt x="33" y="42"/>
                                <a:pt x="33" y="43"/>
                              </a:cubicBezTo>
                              <a:cubicBezTo>
                                <a:pt x="33" y="44"/>
                                <a:pt x="33" y="46"/>
                                <a:pt x="34" y="46"/>
                              </a:cubicBezTo>
                              <a:cubicBezTo>
                                <a:pt x="35" y="47"/>
                                <a:pt x="35" y="48"/>
                                <a:pt x="37" y="48"/>
                              </a:cubicBezTo>
                              <a:cubicBezTo>
                                <a:pt x="38" y="49"/>
                                <a:pt x="39" y="49"/>
                                <a:pt x="40" y="49"/>
                              </a:cubicBezTo>
                              <a:cubicBezTo>
                                <a:pt x="43" y="49"/>
                                <a:pt x="45" y="49"/>
                                <a:pt x="47" y="48"/>
                              </a:cubicBezTo>
                              <a:cubicBezTo>
                                <a:pt x="46" y="41"/>
                                <a:pt x="46" y="41"/>
                                <a:pt x="46" y="41"/>
                              </a:cubicBezTo>
                              <a:lnTo>
                                <a:pt x="41" y="37"/>
                              </a:lnTo>
                              <a:close/>
                              <a:moveTo>
                                <a:pt x="24" y="20"/>
                              </a:moveTo>
                              <a:cubicBezTo>
                                <a:pt x="21" y="17"/>
                                <a:pt x="18" y="16"/>
                                <a:pt x="13" y="16"/>
                              </a:cubicBezTo>
                              <a:cubicBezTo>
                                <a:pt x="9" y="16"/>
                                <a:pt x="6" y="17"/>
                                <a:pt x="3" y="20"/>
                              </a:cubicBezTo>
                              <a:cubicBezTo>
                                <a:pt x="1" y="23"/>
                                <a:pt x="0" y="27"/>
                                <a:pt x="0" y="33"/>
                              </a:cubicBezTo>
                              <a:cubicBezTo>
                                <a:pt x="0" y="37"/>
                                <a:pt x="1" y="41"/>
                                <a:pt x="2" y="44"/>
                              </a:cubicBezTo>
                              <a:cubicBezTo>
                                <a:pt x="5" y="47"/>
                                <a:pt x="9" y="49"/>
                                <a:pt x="14" y="49"/>
                              </a:cubicBezTo>
                              <a:cubicBezTo>
                                <a:pt x="17" y="49"/>
                                <a:pt x="20" y="48"/>
                                <a:pt x="22" y="47"/>
                              </a:cubicBezTo>
                              <a:cubicBezTo>
                                <a:pt x="24" y="45"/>
                                <a:pt x="26" y="43"/>
                                <a:pt x="27" y="40"/>
                              </a:cubicBezTo>
                              <a:cubicBezTo>
                                <a:pt x="22" y="35"/>
                                <a:pt x="22" y="35"/>
                                <a:pt x="22" y="35"/>
                              </a:cubicBezTo>
                              <a:cubicBezTo>
                                <a:pt x="19" y="38"/>
                                <a:pt x="19" y="38"/>
                                <a:pt x="19" y="38"/>
                              </a:cubicBezTo>
                              <a:cubicBezTo>
                                <a:pt x="19" y="40"/>
                                <a:pt x="18" y="41"/>
                                <a:pt x="17" y="42"/>
                              </a:cubicBezTo>
                              <a:cubicBezTo>
                                <a:pt x="16" y="42"/>
                                <a:pt x="15" y="43"/>
                                <a:pt x="14" y="43"/>
                              </a:cubicBezTo>
                              <a:cubicBezTo>
                                <a:pt x="12" y="43"/>
                                <a:pt x="11" y="42"/>
                                <a:pt x="9" y="41"/>
                              </a:cubicBezTo>
                              <a:cubicBezTo>
                                <a:pt x="8" y="39"/>
                                <a:pt x="8" y="37"/>
                                <a:pt x="8" y="35"/>
                              </a:cubicBezTo>
                              <a:cubicBezTo>
                                <a:pt x="27" y="35"/>
                                <a:pt x="27" y="35"/>
                                <a:pt x="27" y="35"/>
                              </a:cubicBezTo>
                              <a:cubicBezTo>
                                <a:pt x="27" y="28"/>
                                <a:pt x="26" y="24"/>
                                <a:pt x="24" y="20"/>
                              </a:cubicBezTo>
                              <a:close/>
                              <a:moveTo>
                                <a:pt x="8" y="30"/>
                              </a:moveTo>
                              <a:cubicBezTo>
                                <a:pt x="8" y="27"/>
                                <a:pt x="8" y="26"/>
                                <a:pt x="9" y="24"/>
                              </a:cubicBezTo>
                              <a:cubicBezTo>
                                <a:pt x="11" y="23"/>
                                <a:pt x="12" y="22"/>
                                <a:pt x="14" y="22"/>
                              </a:cubicBezTo>
                              <a:cubicBezTo>
                                <a:pt x="15" y="22"/>
                                <a:pt x="17" y="23"/>
                                <a:pt x="18" y="24"/>
                              </a:cubicBezTo>
                              <a:cubicBezTo>
                                <a:pt x="19" y="25"/>
                                <a:pt x="19" y="27"/>
                                <a:pt x="20" y="30"/>
                              </a:cubicBezTo>
                              <a:lnTo>
                                <a:pt x="8" y="30"/>
                              </a:lnTo>
                              <a:close/>
                              <a:moveTo>
                                <a:pt x="137" y="17"/>
                              </a:moveTo>
                              <a:cubicBezTo>
                                <a:pt x="136" y="17"/>
                                <a:pt x="134" y="16"/>
                                <a:pt x="132" y="19"/>
                              </a:cubicBezTo>
                              <a:cubicBezTo>
                                <a:pt x="134" y="16"/>
                                <a:pt x="134" y="16"/>
                                <a:pt x="134" y="16"/>
                              </a:cubicBezTo>
                              <a:cubicBezTo>
                                <a:pt x="126" y="16"/>
                                <a:pt x="126" y="16"/>
                                <a:pt x="126" y="16"/>
                              </a:cubicBezTo>
                              <a:cubicBezTo>
                                <a:pt x="122" y="44"/>
                                <a:pt x="122" y="44"/>
                                <a:pt x="122" y="44"/>
                              </a:cubicBezTo>
                              <a:cubicBezTo>
                                <a:pt x="126" y="48"/>
                                <a:pt x="126" y="48"/>
                                <a:pt x="126" y="48"/>
                              </a:cubicBezTo>
                              <a:cubicBezTo>
                                <a:pt x="134" y="48"/>
                                <a:pt x="134" y="48"/>
                                <a:pt x="134" y="48"/>
                              </a:cubicBezTo>
                              <a:cubicBezTo>
                                <a:pt x="134" y="39"/>
                                <a:pt x="134" y="39"/>
                                <a:pt x="134" y="39"/>
                              </a:cubicBezTo>
                              <a:cubicBezTo>
                                <a:pt x="134" y="33"/>
                                <a:pt x="134" y="30"/>
                                <a:pt x="135" y="28"/>
                              </a:cubicBezTo>
                              <a:cubicBezTo>
                                <a:pt x="135" y="26"/>
                                <a:pt x="136" y="25"/>
                                <a:pt x="137" y="24"/>
                              </a:cubicBezTo>
                              <a:cubicBezTo>
                                <a:pt x="137" y="24"/>
                                <a:pt x="138" y="23"/>
                                <a:pt x="140" y="23"/>
                              </a:cubicBezTo>
                              <a:cubicBezTo>
                                <a:pt x="141" y="23"/>
                                <a:pt x="142" y="24"/>
                                <a:pt x="143" y="25"/>
                              </a:cubicBezTo>
                              <a:cubicBezTo>
                                <a:pt x="146" y="17"/>
                                <a:pt x="146" y="17"/>
                                <a:pt x="146" y="17"/>
                              </a:cubicBezTo>
                              <a:cubicBezTo>
                                <a:pt x="141" y="13"/>
                                <a:pt x="141" y="13"/>
                                <a:pt x="141" y="13"/>
                              </a:cubicBezTo>
                              <a:cubicBezTo>
                                <a:pt x="141" y="13"/>
                                <a:pt x="138" y="16"/>
                                <a:pt x="137" y="17"/>
                              </a:cubicBezTo>
                              <a:close/>
                              <a:moveTo>
                                <a:pt x="77" y="37"/>
                              </a:moveTo>
                              <a:cubicBezTo>
                                <a:pt x="72" y="16"/>
                                <a:pt x="72" y="16"/>
                                <a:pt x="72" y="16"/>
                              </a:cubicBezTo>
                              <a:cubicBezTo>
                                <a:pt x="67" y="12"/>
                                <a:pt x="67" y="12"/>
                                <a:pt x="67" y="12"/>
                              </a:cubicBezTo>
                              <a:cubicBezTo>
                                <a:pt x="64" y="16"/>
                                <a:pt x="64" y="16"/>
                                <a:pt x="64" y="16"/>
                              </a:cubicBezTo>
                              <a:cubicBezTo>
                                <a:pt x="59" y="37"/>
                                <a:pt x="59" y="37"/>
                                <a:pt x="59" y="37"/>
                              </a:cubicBezTo>
                              <a:cubicBezTo>
                                <a:pt x="54" y="16"/>
                                <a:pt x="54" y="16"/>
                                <a:pt x="54" y="16"/>
                              </a:cubicBezTo>
                              <a:cubicBezTo>
                                <a:pt x="49" y="12"/>
                                <a:pt x="49" y="12"/>
                                <a:pt x="49" y="12"/>
                              </a:cubicBezTo>
                              <a:cubicBezTo>
                                <a:pt x="46" y="16"/>
                                <a:pt x="46" y="16"/>
                                <a:pt x="46" y="16"/>
                              </a:cubicBezTo>
                              <a:cubicBezTo>
                                <a:pt x="51" y="44"/>
                                <a:pt x="51" y="44"/>
                                <a:pt x="51" y="44"/>
                              </a:cubicBezTo>
                              <a:cubicBezTo>
                                <a:pt x="55" y="48"/>
                                <a:pt x="55" y="48"/>
                                <a:pt x="55" y="48"/>
                              </a:cubicBezTo>
                              <a:cubicBezTo>
                                <a:pt x="63" y="48"/>
                                <a:pt x="63" y="48"/>
                                <a:pt x="63" y="48"/>
                              </a:cubicBezTo>
                              <a:cubicBezTo>
                                <a:pt x="68" y="28"/>
                                <a:pt x="68" y="28"/>
                                <a:pt x="68" y="28"/>
                              </a:cubicBezTo>
                              <a:cubicBezTo>
                                <a:pt x="69" y="44"/>
                                <a:pt x="69" y="44"/>
                                <a:pt x="69" y="44"/>
                              </a:cubicBezTo>
                              <a:cubicBezTo>
                                <a:pt x="73" y="48"/>
                                <a:pt x="73" y="48"/>
                                <a:pt x="73" y="48"/>
                              </a:cubicBezTo>
                              <a:cubicBezTo>
                                <a:pt x="81" y="48"/>
                                <a:pt x="81" y="48"/>
                                <a:pt x="81" y="48"/>
                              </a:cubicBezTo>
                              <a:cubicBezTo>
                                <a:pt x="90" y="16"/>
                                <a:pt x="90" y="16"/>
                                <a:pt x="90" y="16"/>
                              </a:cubicBezTo>
                              <a:cubicBezTo>
                                <a:pt x="86" y="12"/>
                                <a:pt x="86" y="12"/>
                                <a:pt x="86" y="12"/>
                              </a:cubicBezTo>
                              <a:cubicBezTo>
                                <a:pt x="83" y="16"/>
                                <a:pt x="83" y="16"/>
                                <a:pt x="83" y="16"/>
                              </a:cubicBezTo>
                              <a:lnTo>
                                <a:pt x="77" y="37"/>
                              </a:lnTo>
                              <a:close/>
                              <a:moveTo>
                                <a:pt x="107" y="16"/>
                              </a:moveTo>
                              <a:cubicBezTo>
                                <a:pt x="104" y="16"/>
                                <a:pt x="101" y="16"/>
                                <a:pt x="99" y="18"/>
                              </a:cubicBezTo>
                              <a:cubicBezTo>
                                <a:pt x="96" y="19"/>
                                <a:pt x="94" y="21"/>
                                <a:pt x="93" y="24"/>
                              </a:cubicBezTo>
                              <a:cubicBezTo>
                                <a:pt x="92" y="26"/>
                                <a:pt x="91" y="29"/>
                                <a:pt x="91" y="32"/>
                              </a:cubicBezTo>
                              <a:cubicBezTo>
                                <a:pt x="91" y="36"/>
                                <a:pt x="92" y="39"/>
                                <a:pt x="93" y="41"/>
                              </a:cubicBezTo>
                              <a:cubicBezTo>
                                <a:pt x="94" y="44"/>
                                <a:pt x="96" y="46"/>
                                <a:pt x="99" y="47"/>
                              </a:cubicBezTo>
                              <a:cubicBezTo>
                                <a:pt x="101" y="48"/>
                                <a:pt x="104" y="49"/>
                                <a:pt x="107" y="49"/>
                              </a:cubicBezTo>
                              <a:cubicBezTo>
                                <a:pt x="111" y="49"/>
                                <a:pt x="115" y="48"/>
                                <a:pt x="118" y="44"/>
                              </a:cubicBezTo>
                              <a:cubicBezTo>
                                <a:pt x="120" y="41"/>
                                <a:pt x="122" y="37"/>
                                <a:pt x="122" y="32"/>
                              </a:cubicBezTo>
                              <a:cubicBezTo>
                                <a:pt x="122" y="28"/>
                                <a:pt x="120" y="24"/>
                                <a:pt x="118" y="20"/>
                              </a:cubicBezTo>
                              <a:cubicBezTo>
                                <a:pt x="115" y="17"/>
                                <a:pt x="111" y="16"/>
                                <a:pt x="107" y="16"/>
                              </a:cubicBezTo>
                              <a:close/>
                              <a:moveTo>
                                <a:pt x="112" y="40"/>
                              </a:moveTo>
                              <a:cubicBezTo>
                                <a:pt x="110" y="41"/>
                                <a:pt x="109" y="42"/>
                                <a:pt x="107" y="42"/>
                              </a:cubicBezTo>
                              <a:cubicBezTo>
                                <a:pt x="105" y="42"/>
                                <a:pt x="103" y="41"/>
                                <a:pt x="101" y="40"/>
                              </a:cubicBezTo>
                              <a:cubicBezTo>
                                <a:pt x="100" y="38"/>
                                <a:pt x="99" y="36"/>
                                <a:pt x="99" y="32"/>
                              </a:cubicBezTo>
                              <a:cubicBezTo>
                                <a:pt x="99" y="29"/>
                                <a:pt x="100" y="27"/>
                                <a:pt x="101" y="25"/>
                              </a:cubicBezTo>
                              <a:cubicBezTo>
                                <a:pt x="103" y="23"/>
                                <a:pt x="105" y="23"/>
                                <a:pt x="107" y="23"/>
                              </a:cubicBezTo>
                              <a:cubicBezTo>
                                <a:pt x="109" y="23"/>
                                <a:pt x="110" y="23"/>
                                <a:pt x="112" y="25"/>
                              </a:cubicBezTo>
                              <a:cubicBezTo>
                                <a:pt x="113" y="27"/>
                                <a:pt x="114" y="29"/>
                                <a:pt x="114" y="32"/>
                              </a:cubicBezTo>
                              <a:cubicBezTo>
                                <a:pt x="114" y="36"/>
                                <a:pt x="113" y="38"/>
                                <a:pt x="112" y="40"/>
                              </a:cubicBezTo>
                              <a:close/>
                              <a:moveTo>
                                <a:pt x="164" y="28"/>
                              </a:moveTo>
                              <a:cubicBezTo>
                                <a:pt x="174" y="16"/>
                                <a:pt x="174" y="16"/>
                                <a:pt x="174" y="16"/>
                              </a:cubicBezTo>
                              <a:cubicBezTo>
                                <a:pt x="170" y="12"/>
                                <a:pt x="170" y="12"/>
                                <a:pt x="170" y="12"/>
                              </a:cubicBezTo>
                              <a:cubicBezTo>
                                <a:pt x="164" y="16"/>
                                <a:pt x="164" y="16"/>
                                <a:pt x="164" y="16"/>
                              </a:cubicBezTo>
                              <a:cubicBezTo>
                                <a:pt x="155" y="28"/>
                                <a:pt x="155" y="28"/>
                                <a:pt x="155" y="28"/>
                              </a:cubicBezTo>
                              <a:cubicBezTo>
                                <a:pt x="155" y="4"/>
                                <a:pt x="155" y="4"/>
                                <a:pt x="155" y="4"/>
                              </a:cubicBezTo>
                              <a:cubicBezTo>
                                <a:pt x="151" y="0"/>
                                <a:pt x="151" y="0"/>
                                <a:pt x="151" y="0"/>
                              </a:cubicBezTo>
                              <a:cubicBezTo>
                                <a:pt x="147" y="4"/>
                                <a:pt x="147" y="4"/>
                                <a:pt x="147" y="4"/>
                              </a:cubicBezTo>
                              <a:cubicBezTo>
                                <a:pt x="143" y="44"/>
                                <a:pt x="143" y="44"/>
                                <a:pt x="143" y="44"/>
                              </a:cubicBezTo>
                              <a:cubicBezTo>
                                <a:pt x="147" y="48"/>
                                <a:pt x="147" y="48"/>
                                <a:pt x="147" y="48"/>
                              </a:cubicBezTo>
                              <a:cubicBezTo>
                                <a:pt x="155" y="48"/>
                                <a:pt x="155" y="48"/>
                                <a:pt x="155" y="48"/>
                              </a:cubicBezTo>
                              <a:cubicBezTo>
                                <a:pt x="155" y="38"/>
                                <a:pt x="155" y="38"/>
                                <a:pt x="155" y="38"/>
                              </a:cubicBezTo>
                              <a:cubicBezTo>
                                <a:pt x="159" y="34"/>
                                <a:pt x="159" y="34"/>
                                <a:pt x="159" y="34"/>
                              </a:cubicBezTo>
                              <a:cubicBezTo>
                                <a:pt x="162" y="44"/>
                                <a:pt x="162" y="44"/>
                                <a:pt x="162" y="44"/>
                              </a:cubicBezTo>
                              <a:cubicBezTo>
                                <a:pt x="166" y="48"/>
                                <a:pt x="166" y="48"/>
                                <a:pt x="166" y="48"/>
                              </a:cubicBezTo>
                              <a:cubicBezTo>
                                <a:pt x="175" y="48"/>
                                <a:pt x="175" y="48"/>
                                <a:pt x="175" y="48"/>
                              </a:cubicBezTo>
                              <a:lnTo>
                                <a:pt x="164" y="28"/>
                              </a:lnTo>
                              <a:close/>
                            </a:path>
                          </a:pathLst>
                        </a:custGeom>
                        <a:grpFill/>
                        <a:ln w="9525">
                          <a:solidFill>
                            <a:srgbClr val="C00000"/>
                          </a:solidFill>
                          <a:round/>
                          <a:headEnd/>
                          <a:tailEnd/>
                        </a:ln>
                      </p:spPr>
                      <p:txBody>
                        <a:bodyPr/>
                        <a:lstStyle/>
                        <a:p>
                          <a:endParaRPr lang="zh-CN" altLang="en-US"/>
                        </a:p>
                      </p:txBody>
                    </p:sp>
                    <p:sp>
                      <p:nvSpPr>
                        <p:cNvPr id="138" name="Freeform 71"/>
                        <p:cNvSpPr>
                          <a:spLocks noChangeAspect="1" noEditPoints="1"/>
                        </p:cNvSpPr>
                        <p:nvPr/>
                      </p:nvSpPr>
                      <p:spPr bwMode="auto">
                        <a:xfrm>
                          <a:off x="2340" y="1199"/>
                          <a:ext cx="413" cy="106"/>
                        </a:xfrm>
                        <a:custGeom>
                          <a:avLst/>
                          <a:gdLst/>
                          <a:ahLst/>
                          <a:cxnLst>
                            <a:cxn ang="0">
                              <a:pos x="42" y="37"/>
                            </a:cxn>
                            <a:cxn ang="0">
                              <a:pos x="41" y="32"/>
                            </a:cxn>
                            <a:cxn ang="0">
                              <a:pos x="46" y="19"/>
                            </a:cxn>
                            <a:cxn ang="0">
                              <a:pos x="41" y="12"/>
                            </a:cxn>
                            <a:cxn ang="0">
                              <a:pos x="33" y="5"/>
                            </a:cxn>
                            <a:cxn ang="0">
                              <a:pos x="30" y="12"/>
                            </a:cxn>
                            <a:cxn ang="0">
                              <a:pos x="33" y="19"/>
                            </a:cxn>
                            <a:cxn ang="0">
                              <a:pos x="33" y="39"/>
                            </a:cxn>
                            <a:cxn ang="0">
                              <a:pos x="37" y="44"/>
                            </a:cxn>
                            <a:cxn ang="0">
                              <a:pos x="47" y="43"/>
                            </a:cxn>
                            <a:cxn ang="0">
                              <a:pos x="43" y="38"/>
                            </a:cxn>
                            <a:cxn ang="0">
                              <a:pos x="14" y="11"/>
                            </a:cxn>
                            <a:cxn ang="0">
                              <a:pos x="0" y="28"/>
                            </a:cxn>
                            <a:cxn ang="0">
                              <a:pos x="14" y="45"/>
                            </a:cxn>
                            <a:cxn ang="0">
                              <a:pos x="27" y="35"/>
                            </a:cxn>
                            <a:cxn ang="0">
                              <a:pos x="18" y="37"/>
                            </a:cxn>
                            <a:cxn ang="0">
                              <a:pos x="10" y="36"/>
                            </a:cxn>
                            <a:cxn ang="0">
                              <a:pos x="28" y="30"/>
                            </a:cxn>
                            <a:cxn ang="0">
                              <a:pos x="8" y="25"/>
                            </a:cxn>
                            <a:cxn ang="0">
                              <a:pos x="14" y="18"/>
                            </a:cxn>
                            <a:cxn ang="0">
                              <a:pos x="20" y="25"/>
                            </a:cxn>
                            <a:cxn ang="0">
                              <a:pos x="138" y="12"/>
                            </a:cxn>
                            <a:cxn ang="0">
                              <a:pos x="134" y="12"/>
                            </a:cxn>
                            <a:cxn ang="0">
                              <a:pos x="127" y="44"/>
                            </a:cxn>
                            <a:cxn ang="0">
                              <a:pos x="135" y="34"/>
                            </a:cxn>
                            <a:cxn ang="0">
                              <a:pos x="137" y="20"/>
                            </a:cxn>
                            <a:cxn ang="0">
                              <a:pos x="144" y="20"/>
                            </a:cxn>
                            <a:cxn ang="0">
                              <a:pos x="141" y="11"/>
                            </a:cxn>
                            <a:cxn ang="0">
                              <a:pos x="77" y="33"/>
                            </a:cxn>
                            <a:cxn ang="0">
                              <a:pos x="65" y="12"/>
                            </a:cxn>
                            <a:cxn ang="0">
                              <a:pos x="54" y="12"/>
                            </a:cxn>
                            <a:cxn ang="0">
                              <a:pos x="56" y="44"/>
                            </a:cxn>
                            <a:cxn ang="0">
                              <a:pos x="69" y="23"/>
                            </a:cxn>
                            <a:cxn ang="0">
                              <a:pos x="81" y="44"/>
                            </a:cxn>
                            <a:cxn ang="0">
                              <a:pos x="83" y="12"/>
                            </a:cxn>
                            <a:cxn ang="0">
                              <a:pos x="107" y="11"/>
                            </a:cxn>
                            <a:cxn ang="0">
                              <a:pos x="94" y="19"/>
                            </a:cxn>
                            <a:cxn ang="0">
                              <a:pos x="94" y="37"/>
                            </a:cxn>
                            <a:cxn ang="0">
                              <a:pos x="107" y="45"/>
                            </a:cxn>
                            <a:cxn ang="0">
                              <a:pos x="122" y="28"/>
                            </a:cxn>
                            <a:cxn ang="0">
                              <a:pos x="107" y="11"/>
                            </a:cxn>
                            <a:cxn ang="0">
                              <a:pos x="107" y="38"/>
                            </a:cxn>
                            <a:cxn ang="0">
                              <a:pos x="100" y="28"/>
                            </a:cxn>
                            <a:cxn ang="0">
                              <a:pos x="107" y="18"/>
                            </a:cxn>
                            <a:cxn ang="0">
                              <a:pos x="114" y="28"/>
                            </a:cxn>
                            <a:cxn ang="0">
                              <a:pos x="164" y="24"/>
                            </a:cxn>
                            <a:cxn ang="0">
                              <a:pos x="165" y="12"/>
                            </a:cxn>
                            <a:cxn ang="0">
                              <a:pos x="156" y="0"/>
                            </a:cxn>
                            <a:cxn ang="0">
                              <a:pos x="148" y="44"/>
                            </a:cxn>
                            <a:cxn ang="0">
                              <a:pos x="156" y="34"/>
                            </a:cxn>
                            <a:cxn ang="0">
                              <a:pos x="167" y="44"/>
                            </a:cxn>
                            <a:cxn ang="0">
                              <a:pos x="164" y="24"/>
                            </a:cxn>
                          </a:cxnLst>
                          <a:rect l="0" t="0" r="r" b="b"/>
                          <a:pathLst>
                            <a:path w="175" h="45">
                              <a:moveTo>
                                <a:pt x="43" y="38"/>
                              </a:moveTo>
                              <a:cubicBezTo>
                                <a:pt x="43" y="38"/>
                                <a:pt x="42" y="37"/>
                                <a:pt x="42" y="37"/>
                              </a:cubicBezTo>
                              <a:cubicBezTo>
                                <a:pt x="41" y="37"/>
                                <a:pt x="41" y="37"/>
                                <a:pt x="41" y="36"/>
                              </a:cubicBezTo>
                              <a:cubicBezTo>
                                <a:pt x="41" y="36"/>
                                <a:pt x="41" y="34"/>
                                <a:pt x="41" y="32"/>
                              </a:cubicBezTo>
                              <a:cubicBezTo>
                                <a:pt x="41" y="19"/>
                                <a:pt x="41" y="19"/>
                                <a:pt x="41" y="19"/>
                              </a:cubicBezTo>
                              <a:cubicBezTo>
                                <a:pt x="46" y="19"/>
                                <a:pt x="46" y="19"/>
                                <a:pt x="46" y="19"/>
                              </a:cubicBezTo>
                              <a:cubicBezTo>
                                <a:pt x="46" y="12"/>
                                <a:pt x="46" y="12"/>
                                <a:pt x="46" y="12"/>
                              </a:cubicBezTo>
                              <a:cubicBezTo>
                                <a:pt x="41" y="12"/>
                                <a:pt x="41" y="12"/>
                                <a:pt x="41" y="12"/>
                              </a:cubicBezTo>
                              <a:cubicBezTo>
                                <a:pt x="41" y="0"/>
                                <a:pt x="41" y="0"/>
                                <a:pt x="41" y="0"/>
                              </a:cubicBezTo>
                              <a:cubicBezTo>
                                <a:pt x="33" y="5"/>
                                <a:pt x="33" y="5"/>
                                <a:pt x="33" y="5"/>
                              </a:cubicBezTo>
                              <a:cubicBezTo>
                                <a:pt x="33" y="12"/>
                                <a:pt x="33" y="12"/>
                                <a:pt x="33" y="12"/>
                              </a:cubicBezTo>
                              <a:cubicBezTo>
                                <a:pt x="30" y="12"/>
                                <a:pt x="30" y="12"/>
                                <a:pt x="30" y="12"/>
                              </a:cubicBezTo>
                              <a:cubicBezTo>
                                <a:pt x="30" y="19"/>
                                <a:pt x="30" y="19"/>
                                <a:pt x="30" y="19"/>
                              </a:cubicBezTo>
                              <a:cubicBezTo>
                                <a:pt x="33" y="19"/>
                                <a:pt x="33" y="19"/>
                                <a:pt x="33" y="19"/>
                              </a:cubicBezTo>
                              <a:cubicBezTo>
                                <a:pt x="33" y="33"/>
                                <a:pt x="33" y="33"/>
                                <a:pt x="33" y="33"/>
                              </a:cubicBezTo>
                              <a:cubicBezTo>
                                <a:pt x="33" y="36"/>
                                <a:pt x="33" y="38"/>
                                <a:pt x="33" y="39"/>
                              </a:cubicBezTo>
                              <a:cubicBezTo>
                                <a:pt x="34" y="40"/>
                                <a:pt x="34" y="41"/>
                                <a:pt x="34" y="42"/>
                              </a:cubicBezTo>
                              <a:cubicBezTo>
                                <a:pt x="35" y="43"/>
                                <a:pt x="36" y="43"/>
                                <a:pt x="37" y="44"/>
                              </a:cubicBezTo>
                              <a:cubicBezTo>
                                <a:pt x="38" y="44"/>
                                <a:pt x="39" y="45"/>
                                <a:pt x="41" y="45"/>
                              </a:cubicBezTo>
                              <a:cubicBezTo>
                                <a:pt x="43" y="45"/>
                                <a:pt x="45" y="44"/>
                                <a:pt x="47" y="43"/>
                              </a:cubicBezTo>
                              <a:cubicBezTo>
                                <a:pt x="46" y="37"/>
                                <a:pt x="46" y="37"/>
                                <a:pt x="46" y="37"/>
                              </a:cubicBezTo>
                              <a:cubicBezTo>
                                <a:pt x="45" y="37"/>
                                <a:pt x="44" y="38"/>
                                <a:pt x="43" y="38"/>
                              </a:cubicBezTo>
                              <a:close/>
                              <a:moveTo>
                                <a:pt x="24" y="16"/>
                              </a:moveTo>
                              <a:cubicBezTo>
                                <a:pt x="22" y="13"/>
                                <a:pt x="18" y="11"/>
                                <a:pt x="14" y="11"/>
                              </a:cubicBezTo>
                              <a:cubicBezTo>
                                <a:pt x="10" y="11"/>
                                <a:pt x="6" y="13"/>
                                <a:pt x="4" y="16"/>
                              </a:cubicBezTo>
                              <a:cubicBezTo>
                                <a:pt x="1" y="19"/>
                                <a:pt x="0" y="23"/>
                                <a:pt x="0" y="28"/>
                              </a:cubicBezTo>
                              <a:cubicBezTo>
                                <a:pt x="0" y="33"/>
                                <a:pt x="1" y="36"/>
                                <a:pt x="3" y="39"/>
                              </a:cubicBezTo>
                              <a:cubicBezTo>
                                <a:pt x="5" y="43"/>
                                <a:pt x="9" y="45"/>
                                <a:pt x="14" y="45"/>
                              </a:cubicBezTo>
                              <a:cubicBezTo>
                                <a:pt x="18" y="45"/>
                                <a:pt x="20" y="44"/>
                                <a:pt x="23" y="42"/>
                              </a:cubicBezTo>
                              <a:cubicBezTo>
                                <a:pt x="25" y="41"/>
                                <a:pt x="26" y="38"/>
                                <a:pt x="27" y="35"/>
                              </a:cubicBezTo>
                              <a:cubicBezTo>
                                <a:pt x="19" y="34"/>
                                <a:pt x="19" y="34"/>
                                <a:pt x="19" y="34"/>
                              </a:cubicBezTo>
                              <a:cubicBezTo>
                                <a:pt x="19" y="35"/>
                                <a:pt x="18" y="37"/>
                                <a:pt x="18" y="37"/>
                              </a:cubicBezTo>
                              <a:cubicBezTo>
                                <a:pt x="17" y="38"/>
                                <a:pt x="16" y="38"/>
                                <a:pt x="14" y="38"/>
                              </a:cubicBezTo>
                              <a:cubicBezTo>
                                <a:pt x="13" y="38"/>
                                <a:pt x="11" y="38"/>
                                <a:pt x="10" y="36"/>
                              </a:cubicBezTo>
                              <a:cubicBezTo>
                                <a:pt x="9" y="35"/>
                                <a:pt x="8" y="33"/>
                                <a:pt x="8" y="30"/>
                              </a:cubicBezTo>
                              <a:cubicBezTo>
                                <a:pt x="28" y="30"/>
                                <a:pt x="28" y="30"/>
                                <a:pt x="28" y="30"/>
                              </a:cubicBezTo>
                              <a:cubicBezTo>
                                <a:pt x="28" y="24"/>
                                <a:pt x="27" y="19"/>
                                <a:pt x="24" y="16"/>
                              </a:cubicBezTo>
                              <a:close/>
                              <a:moveTo>
                                <a:pt x="8" y="25"/>
                              </a:moveTo>
                              <a:cubicBezTo>
                                <a:pt x="8" y="23"/>
                                <a:pt x="9" y="21"/>
                                <a:pt x="10" y="20"/>
                              </a:cubicBezTo>
                              <a:cubicBezTo>
                                <a:pt x="11" y="18"/>
                                <a:pt x="12" y="18"/>
                                <a:pt x="14" y="18"/>
                              </a:cubicBezTo>
                              <a:cubicBezTo>
                                <a:pt x="16" y="18"/>
                                <a:pt x="17" y="18"/>
                                <a:pt x="18" y="20"/>
                              </a:cubicBezTo>
                              <a:cubicBezTo>
                                <a:pt x="19" y="21"/>
                                <a:pt x="20" y="23"/>
                                <a:pt x="20" y="25"/>
                              </a:cubicBezTo>
                              <a:lnTo>
                                <a:pt x="8" y="25"/>
                              </a:lnTo>
                              <a:close/>
                              <a:moveTo>
                                <a:pt x="138" y="12"/>
                              </a:moveTo>
                              <a:cubicBezTo>
                                <a:pt x="137" y="13"/>
                                <a:pt x="135" y="14"/>
                                <a:pt x="134" y="16"/>
                              </a:cubicBezTo>
                              <a:cubicBezTo>
                                <a:pt x="134" y="12"/>
                                <a:pt x="134" y="12"/>
                                <a:pt x="134" y="12"/>
                              </a:cubicBezTo>
                              <a:cubicBezTo>
                                <a:pt x="127" y="12"/>
                                <a:pt x="127" y="12"/>
                                <a:pt x="127" y="12"/>
                              </a:cubicBezTo>
                              <a:cubicBezTo>
                                <a:pt x="127" y="44"/>
                                <a:pt x="127" y="44"/>
                                <a:pt x="127" y="44"/>
                              </a:cubicBezTo>
                              <a:cubicBezTo>
                                <a:pt x="135" y="44"/>
                                <a:pt x="135" y="44"/>
                                <a:pt x="135" y="44"/>
                              </a:cubicBezTo>
                              <a:cubicBezTo>
                                <a:pt x="135" y="34"/>
                                <a:pt x="135" y="34"/>
                                <a:pt x="135" y="34"/>
                              </a:cubicBezTo>
                              <a:cubicBezTo>
                                <a:pt x="135" y="29"/>
                                <a:pt x="135" y="25"/>
                                <a:pt x="135" y="23"/>
                              </a:cubicBezTo>
                              <a:cubicBezTo>
                                <a:pt x="136" y="22"/>
                                <a:pt x="136" y="20"/>
                                <a:pt x="137" y="20"/>
                              </a:cubicBezTo>
                              <a:cubicBezTo>
                                <a:pt x="138" y="19"/>
                                <a:pt x="139" y="19"/>
                                <a:pt x="140" y="19"/>
                              </a:cubicBezTo>
                              <a:cubicBezTo>
                                <a:pt x="141" y="19"/>
                                <a:pt x="142" y="19"/>
                                <a:pt x="144" y="20"/>
                              </a:cubicBezTo>
                              <a:cubicBezTo>
                                <a:pt x="146" y="13"/>
                                <a:pt x="146" y="13"/>
                                <a:pt x="146" y="13"/>
                              </a:cubicBezTo>
                              <a:cubicBezTo>
                                <a:pt x="144" y="12"/>
                                <a:pt x="143" y="11"/>
                                <a:pt x="141" y="11"/>
                              </a:cubicBezTo>
                              <a:cubicBezTo>
                                <a:pt x="140" y="11"/>
                                <a:pt x="139" y="12"/>
                                <a:pt x="138" y="12"/>
                              </a:cubicBezTo>
                              <a:close/>
                              <a:moveTo>
                                <a:pt x="77" y="33"/>
                              </a:moveTo>
                              <a:cubicBezTo>
                                <a:pt x="72" y="12"/>
                                <a:pt x="72" y="12"/>
                                <a:pt x="72" y="12"/>
                              </a:cubicBezTo>
                              <a:cubicBezTo>
                                <a:pt x="65" y="12"/>
                                <a:pt x="65" y="12"/>
                                <a:pt x="65" y="12"/>
                              </a:cubicBezTo>
                              <a:cubicBezTo>
                                <a:pt x="60" y="33"/>
                                <a:pt x="60" y="33"/>
                                <a:pt x="60" y="33"/>
                              </a:cubicBezTo>
                              <a:cubicBezTo>
                                <a:pt x="54" y="12"/>
                                <a:pt x="54" y="12"/>
                                <a:pt x="54" y="12"/>
                              </a:cubicBezTo>
                              <a:cubicBezTo>
                                <a:pt x="47" y="12"/>
                                <a:pt x="47" y="12"/>
                                <a:pt x="47" y="12"/>
                              </a:cubicBezTo>
                              <a:cubicBezTo>
                                <a:pt x="56" y="44"/>
                                <a:pt x="56" y="44"/>
                                <a:pt x="56" y="44"/>
                              </a:cubicBezTo>
                              <a:cubicBezTo>
                                <a:pt x="64" y="44"/>
                                <a:pt x="64" y="44"/>
                                <a:pt x="64" y="44"/>
                              </a:cubicBezTo>
                              <a:cubicBezTo>
                                <a:pt x="69" y="23"/>
                                <a:pt x="69" y="23"/>
                                <a:pt x="69" y="23"/>
                              </a:cubicBezTo>
                              <a:cubicBezTo>
                                <a:pt x="74" y="44"/>
                                <a:pt x="74" y="44"/>
                                <a:pt x="74" y="44"/>
                              </a:cubicBezTo>
                              <a:cubicBezTo>
                                <a:pt x="81" y="44"/>
                                <a:pt x="81" y="44"/>
                                <a:pt x="81" y="44"/>
                              </a:cubicBezTo>
                              <a:cubicBezTo>
                                <a:pt x="91" y="12"/>
                                <a:pt x="91" y="12"/>
                                <a:pt x="91" y="12"/>
                              </a:cubicBezTo>
                              <a:cubicBezTo>
                                <a:pt x="83" y="12"/>
                                <a:pt x="83" y="12"/>
                                <a:pt x="83" y="12"/>
                              </a:cubicBezTo>
                              <a:lnTo>
                                <a:pt x="77" y="33"/>
                              </a:lnTo>
                              <a:close/>
                              <a:moveTo>
                                <a:pt x="107" y="11"/>
                              </a:moveTo>
                              <a:cubicBezTo>
                                <a:pt x="104" y="11"/>
                                <a:pt x="101" y="12"/>
                                <a:pt x="99" y="13"/>
                              </a:cubicBezTo>
                              <a:cubicBezTo>
                                <a:pt x="97" y="15"/>
                                <a:pt x="95" y="17"/>
                                <a:pt x="94" y="19"/>
                              </a:cubicBezTo>
                              <a:cubicBezTo>
                                <a:pt x="92" y="22"/>
                                <a:pt x="92" y="25"/>
                                <a:pt x="92" y="27"/>
                              </a:cubicBezTo>
                              <a:cubicBezTo>
                                <a:pt x="92" y="31"/>
                                <a:pt x="92" y="34"/>
                                <a:pt x="94" y="37"/>
                              </a:cubicBezTo>
                              <a:cubicBezTo>
                                <a:pt x="95" y="39"/>
                                <a:pt x="97" y="41"/>
                                <a:pt x="99" y="43"/>
                              </a:cubicBezTo>
                              <a:cubicBezTo>
                                <a:pt x="102" y="44"/>
                                <a:pt x="104" y="45"/>
                                <a:pt x="107" y="45"/>
                              </a:cubicBezTo>
                              <a:cubicBezTo>
                                <a:pt x="111" y="45"/>
                                <a:pt x="115" y="43"/>
                                <a:pt x="118" y="40"/>
                              </a:cubicBezTo>
                              <a:cubicBezTo>
                                <a:pt x="121" y="37"/>
                                <a:pt x="122" y="33"/>
                                <a:pt x="122" y="28"/>
                              </a:cubicBezTo>
                              <a:cubicBezTo>
                                <a:pt x="122" y="23"/>
                                <a:pt x="121" y="19"/>
                                <a:pt x="118" y="16"/>
                              </a:cubicBezTo>
                              <a:cubicBezTo>
                                <a:pt x="115" y="13"/>
                                <a:pt x="112" y="11"/>
                                <a:pt x="107" y="11"/>
                              </a:cubicBezTo>
                              <a:close/>
                              <a:moveTo>
                                <a:pt x="112" y="35"/>
                              </a:moveTo>
                              <a:cubicBezTo>
                                <a:pt x="111" y="37"/>
                                <a:pt x="109" y="38"/>
                                <a:pt x="107" y="38"/>
                              </a:cubicBezTo>
                              <a:cubicBezTo>
                                <a:pt x="105" y="38"/>
                                <a:pt x="103" y="37"/>
                                <a:pt x="102" y="35"/>
                              </a:cubicBezTo>
                              <a:cubicBezTo>
                                <a:pt x="100" y="34"/>
                                <a:pt x="100" y="31"/>
                                <a:pt x="100" y="28"/>
                              </a:cubicBezTo>
                              <a:cubicBezTo>
                                <a:pt x="100" y="25"/>
                                <a:pt x="100" y="22"/>
                                <a:pt x="102" y="21"/>
                              </a:cubicBezTo>
                              <a:cubicBezTo>
                                <a:pt x="103" y="19"/>
                                <a:pt x="105" y="18"/>
                                <a:pt x="107" y="18"/>
                              </a:cubicBezTo>
                              <a:cubicBezTo>
                                <a:pt x="109" y="18"/>
                                <a:pt x="111" y="19"/>
                                <a:pt x="112" y="21"/>
                              </a:cubicBezTo>
                              <a:cubicBezTo>
                                <a:pt x="114" y="22"/>
                                <a:pt x="114" y="25"/>
                                <a:pt x="114" y="28"/>
                              </a:cubicBezTo>
                              <a:cubicBezTo>
                                <a:pt x="114" y="31"/>
                                <a:pt x="114" y="34"/>
                                <a:pt x="112" y="35"/>
                              </a:cubicBezTo>
                              <a:close/>
                              <a:moveTo>
                                <a:pt x="164" y="24"/>
                              </a:moveTo>
                              <a:cubicBezTo>
                                <a:pt x="175" y="12"/>
                                <a:pt x="175" y="12"/>
                                <a:pt x="175" y="12"/>
                              </a:cubicBezTo>
                              <a:cubicBezTo>
                                <a:pt x="165" y="12"/>
                                <a:pt x="165" y="12"/>
                                <a:pt x="165" y="12"/>
                              </a:cubicBezTo>
                              <a:cubicBezTo>
                                <a:pt x="156" y="23"/>
                                <a:pt x="156" y="23"/>
                                <a:pt x="156" y="23"/>
                              </a:cubicBezTo>
                              <a:cubicBezTo>
                                <a:pt x="156" y="0"/>
                                <a:pt x="156" y="0"/>
                                <a:pt x="156" y="0"/>
                              </a:cubicBezTo>
                              <a:cubicBezTo>
                                <a:pt x="148" y="0"/>
                                <a:pt x="148" y="0"/>
                                <a:pt x="148" y="0"/>
                              </a:cubicBezTo>
                              <a:cubicBezTo>
                                <a:pt x="148" y="44"/>
                                <a:pt x="148" y="44"/>
                                <a:pt x="148" y="44"/>
                              </a:cubicBezTo>
                              <a:cubicBezTo>
                                <a:pt x="156" y="44"/>
                                <a:pt x="156" y="44"/>
                                <a:pt x="156" y="44"/>
                              </a:cubicBezTo>
                              <a:cubicBezTo>
                                <a:pt x="156" y="34"/>
                                <a:pt x="156" y="34"/>
                                <a:pt x="156" y="34"/>
                              </a:cubicBezTo>
                              <a:cubicBezTo>
                                <a:pt x="159" y="29"/>
                                <a:pt x="159" y="29"/>
                                <a:pt x="159" y="29"/>
                              </a:cubicBezTo>
                              <a:cubicBezTo>
                                <a:pt x="167" y="44"/>
                                <a:pt x="167" y="44"/>
                                <a:pt x="167" y="44"/>
                              </a:cubicBezTo>
                              <a:cubicBezTo>
                                <a:pt x="175" y="44"/>
                                <a:pt x="175" y="44"/>
                                <a:pt x="175" y="44"/>
                              </a:cubicBezTo>
                              <a:lnTo>
                                <a:pt x="164" y="24"/>
                              </a:lnTo>
                              <a:close/>
                            </a:path>
                          </a:pathLst>
                        </a:custGeom>
                        <a:grpFill/>
                        <a:ln w="9525">
                          <a:solidFill>
                            <a:srgbClr val="C00000"/>
                          </a:solidFill>
                          <a:round/>
                          <a:headEnd/>
                          <a:tailEnd/>
                        </a:ln>
                      </p:spPr>
                      <p:txBody>
                        <a:bodyPr/>
                        <a:lstStyle/>
                        <a:p>
                          <a:endParaRPr lang="zh-CN" altLang="en-US"/>
                        </a:p>
                      </p:txBody>
                    </p:sp>
                    <p:sp>
                      <p:nvSpPr>
                        <p:cNvPr id="139" name="Freeform 72"/>
                        <p:cNvSpPr>
                          <a:spLocks noChangeAspect="1"/>
                        </p:cNvSpPr>
                        <p:nvPr/>
                      </p:nvSpPr>
                      <p:spPr bwMode="auto">
                        <a:xfrm>
                          <a:off x="2245" y="1225"/>
                          <a:ext cx="92" cy="87"/>
                        </a:xfrm>
                        <a:custGeom>
                          <a:avLst/>
                          <a:gdLst/>
                          <a:ahLst/>
                          <a:cxnLst>
                            <a:cxn ang="0">
                              <a:pos x="30" y="37"/>
                            </a:cxn>
                            <a:cxn ang="0">
                              <a:pos x="27" y="33"/>
                            </a:cxn>
                            <a:cxn ang="0">
                              <a:pos x="30" y="18"/>
                            </a:cxn>
                            <a:cxn ang="0">
                              <a:pos x="30" y="15"/>
                            </a:cxn>
                            <a:cxn ang="0">
                              <a:pos x="29" y="12"/>
                            </a:cxn>
                            <a:cxn ang="0">
                              <a:pos x="27" y="10"/>
                            </a:cxn>
                            <a:cxn ang="0">
                              <a:pos x="22" y="9"/>
                            </a:cxn>
                            <a:cxn ang="0">
                              <a:pos x="17" y="10"/>
                            </a:cxn>
                            <a:cxn ang="0">
                              <a:pos x="14" y="12"/>
                            </a:cxn>
                            <a:cxn ang="0">
                              <a:pos x="13" y="16"/>
                            </a:cxn>
                            <a:cxn ang="0">
                              <a:pos x="12" y="20"/>
                            </a:cxn>
                            <a:cxn ang="0">
                              <a:pos x="12" y="37"/>
                            </a:cxn>
                            <a:cxn ang="0">
                              <a:pos x="4" y="37"/>
                            </a:cxn>
                            <a:cxn ang="0">
                              <a:pos x="0" y="33"/>
                            </a:cxn>
                            <a:cxn ang="0">
                              <a:pos x="4" y="12"/>
                            </a:cxn>
                            <a:cxn ang="0">
                              <a:pos x="4" y="8"/>
                            </a:cxn>
                            <a:cxn ang="0">
                              <a:pos x="3" y="5"/>
                            </a:cxn>
                            <a:cxn ang="0">
                              <a:pos x="8" y="0"/>
                            </a:cxn>
                            <a:cxn ang="0">
                              <a:pos x="11" y="5"/>
                            </a:cxn>
                            <a:cxn ang="0">
                              <a:pos x="10" y="7"/>
                            </a:cxn>
                            <a:cxn ang="0">
                              <a:pos x="25" y="4"/>
                            </a:cxn>
                            <a:cxn ang="0">
                              <a:pos x="31" y="5"/>
                            </a:cxn>
                            <a:cxn ang="0">
                              <a:pos x="36" y="7"/>
                            </a:cxn>
                            <a:cxn ang="0">
                              <a:pos x="38" y="11"/>
                            </a:cxn>
                            <a:cxn ang="0">
                              <a:pos x="39" y="17"/>
                            </a:cxn>
                            <a:cxn ang="0">
                              <a:pos x="39" y="37"/>
                            </a:cxn>
                            <a:cxn ang="0">
                              <a:pos x="30" y="37"/>
                            </a:cxn>
                          </a:cxnLst>
                          <a:rect l="0" t="0" r="r" b="b"/>
                          <a:pathLst>
                            <a:path w="39" h="37">
                              <a:moveTo>
                                <a:pt x="30" y="37"/>
                              </a:moveTo>
                              <a:cubicBezTo>
                                <a:pt x="27" y="33"/>
                                <a:pt x="27" y="33"/>
                                <a:pt x="27" y="33"/>
                              </a:cubicBezTo>
                              <a:cubicBezTo>
                                <a:pt x="30" y="18"/>
                                <a:pt x="30" y="18"/>
                                <a:pt x="30" y="18"/>
                              </a:cubicBezTo>
                              <a:cubicBezTo>
                                <a:pt x="30" y="17"/>
                                <a:pt x="30" y="16"/>
                                <a:pt x="30" y="15"/>
                              </a:cubicBezTo>
                              <a:cubicBezTo>
                                <a:pt x="30" y="14"/>
                                <a:pt x="30" y="13"/>
                                <a:pt x="29" y="12"/>
                              </a:cubicBezTo>
                              <a:cubicBezTo>
                                <a:pt x="28" y="11"/>
                                <a:pt x="28" y="10"/>
                                <a:pt x="27" y="10"/>
                              </a:cubicBezTo>
                              <a:cubicBezTo>
                                <a:pt x="25" y="9"/>
                                <a:pt x="24" y="9"/>
                                <a:pt x="22" y="9"/>
                              </a:cubicBezTo>
                              <a:cubicBezTo>
                                <a:pt x="20" y="9"/>
                                <a:pt x="19" y="9"/>
                                <a:pt x="17" y="10"/>
                              </a:cubicBezTo>
                              <a:cubicBezTo>
                                <a:pt x="16" y="11"/>
                                <a:pt x="15" y="11"/>
                                <a:pt x="14" y="12"/>
                              </a:cubicBezTo>
                              <a:cubicBezTo>
                                <a:pt x="14" y="13"/>
                                <a:pt x="13" y="14"/>
                                <a:pt x="13" y="16"/>
                              </a:cubicBezTo>
                              <a:cubicBezTo>
                                <a:pt x="12" y="17"/>
                                <a:pt x="12" y="18"/>
                                <a:pt x="12" y="20"/>
                              </a:cubicBezTo>
                              <a:cubicBezTo>
                                <a:pt x="12" y="37"/>
                                <a:pt x="12" y="37"/>
                                <a:pt x="12" y="37"/>
                              </a:cubicBezTo>
                              <a:cubicBezTo>
                                <a:pt x="4" y="37"/>
                                <a:pt x="4" y="37"/>
                                <a:pt x="4" y="37"/>
                              </a:cubicBezTo>
                              <a:cubicBezTo>
                                <a:pt x="0" y="33"/>
                                <a:pt x="0" y="33"/>
                                <a:pt x="0" y="33"/>
                              </a:cubicBezTo>
                              <a:cubicBezTo>
                                <a:pt x="4" y="12"/>
                                <a:pt x="4" y="12"/>
                                <a:pt x="4" y="12"/>
                              </a:cubicBezTo>
                              <a:cubicBezTo>
                                <a:pt x="4" y="11"/>
                                <a:pt x="4" y="10"/>
                                <a:pt x="4" y="8"/>
                              </a:cubicBezTo>
                              <a:cubicBezTo>
                                <a:pt x="4" y="7"/>
                                <a:pt x="4" y="6"/>
                                <a:pt x="3" y="5"/>
                              </a:cubicBezTo>
                              <a:cubicBezTo>
                                <a:pt x="8" y="0"/>
                                <a:pt x="8" y="0"/>
                                <a:pt x="8" y="0"/>
                              </a:cubicBezTo>
                              <a:cubicBezTo>
                                <a:pt x="11" y="5"/>
                                <a:pt x="11" y="5"/>
                                <a:pt x="11" y="5"/>
                              </a:cubicBezTo>
                              <a:cubicBezTo>
                                <a:pt x="10" y="7"/>
                                <a:pt x="10" y="7"/>
                                <a:pt x="10" y="7"/>
                              </a:cubicBezTo>
                              <a:cubicBezTo>
                                <a:pt x="13" y="3"/>
                                <a:pt x="19" y="4"/>
                                <a:pt x="25" y="4"/>
                              </a:cubicBezTo>
                              <a:cubicBezTo>
                                <a:pt x="27" y="4"/>
                                <a:pt x="30" y="4"/>
                                <a:pt x="31" y="5"/>
                              </a:cubicBezTo>
                              <a:cubicBezTo>
                                <a:pt x="33" y="5"/>
                                <a:pt x="35" y="6"/>
                                <a:pt x="36" y="7"/>
                              </a:cubicBezTo>
                              <a:cubicBezTo>
                                <a:pt x="37" y="9"/>
                                <a:pt x="38" y="10"/>
                                <a:pt x="38" y="11"/>
                              </a:cubicBezTo>
                              <a:cubicBezTo>
                                <a:pt x="39" y="13"/>
                                <a:pt x="39" y="15"/>
                                <a:pt x="39" y="17"/>
                              </a:cubicBezTo>
                              <a:cubicBezTo>
                                <a:pt x="39" y="37"/>
                                <a:pt x="39" y="37"/>
                                <a:pt x="39" y="37"/>
                              </a:cubicBezTo>
                              <a:lnTo>
                                <a:pt x="30" y="37"/>
                              </a:lnTo>
                              <a:close/>
                            </a:path>
                          </a:pathLst>
                        </a:custGeom>
                        <a:grpFill/>
                        <a:ln w="9525">
                          <a:solidFill>
                            <a:srgbClr val="C00000"/>
                          </a:solidFill>
                          <a:round/>
                          <a:headEnd/>
                          <a:tailEnd/>
                        </a:ln>
                      </p:spPr>
                      <p:txBody>
                        <a:bodyPr/>
                        <a:lstStyle/>
                        <a:p>
                          <a:endParaRPr lang="zh-CN" altLang="en-US"/>
                        </a:p>
                      </p:txBody>
                    </p:sp>
                    <p:sp>
                      <p:nvSpPr>
                        <p:cNvPr id="140" name="Freeform 73"/>
                        <p:cNvSpPr>
                          <a:spLocks noChangeAspect="1"/>
                        </p:cNvSpPr>
                        <p:nvPr/>
                      </p:nvSpPr>
                      <p:spPr bwMode="auto">
                        <a:xfrm>
                          <a:off x="2245" y="1222"/>
                          <a:ext cx="83" cy="81"/>
                        </a:xfrm>
                        <a:custGeom>
                          <a:avLst/>
                          <a:gdLst/>
                          <a:ahLst/>
                          <a:cxnLst>
                            <a:cxn ang="0">
                              <a:pos x="27" y="34"/>
                            </a:cxn>
                            <a:cxn ang="0">
                              <a:pos x="27" y="15"/>
                            </a:cxn>
                            <a:cxn ang="0">
                              <a:pos x="27" y="11"/>
                            </a:cxn>
                            <a:cxn ang="0">
                              <a:pos x="25" y="8"/>
                            </a:cxn>
                            <a:cxn ang="0">
                              <a:pos x="23" y="6"/>
                            </a:cxn>
                            <a:cxn ang="0">
                              <a:pos x="19" y="6"/>
                            </a:cxn>
                            <a:cxn ang="0">
                              <a:pos x="14" y="6"/>
                            </a:cxn>
                            <a:cxn ang="0">
                              <a:pos x="11" y="9"/>
                            </a:cxn>
                            <a:cxn ang="0">
                              <a:pos x="9" y="12"/>
                            </a:cxn>
                            <a:cxn ang="0">
                              <a:pos x="9" y="16"/>
                            </a:cxn>
                            <a:cxn ang="0">
                              <a:pos x="9" y="34"/>
                            </a:cxn>
                            <a:cxn ang="0">
                              <a:pos x="0" y="34"/>
                            </a:cxn>
                            <a:cxn ang="0">
                              <a:pos x="0" y="9"/>
                            </a:cxn>
                            <a:cxn ang="0">
                              <a:pos x="0" y="5"/>
                            </a:cxn>
                            <a:cxn ang="0">
                              <a:pos x="0" y="1"/>
                            </a:cxn>
                            <a:cxn ang="0">
                              <a:pos x="8" y="1"/>
                            </a:cxn>
                            <a:cxn ang="0">
                              <a:pos x="8" y="7"/>
                            </a:cxn>
                            <a:cxn ang="0">
                              <a:pos x="21" y="0"/>
                            </a:cxn>
                            <a:cxn ang="0">
                              <a:pos x="28" y="1"/>
                            </a:cxn>
                            <a:cxn ang="0">
                              <a:pos x="32" y="4"/>
                            </a:cxn>
                            <a:cxn ang="0">
                              <a:pos x="34" y="8"/>
                            </a:cxn>
                            <a:cxn ang="0">
                              <a:pos x="35" y="13"/>
                            </a:cxn>
                            <a:cxn ang="0">
                              <a:pos x="35" y="34"/>
                            </a:cxn>
                            <a:cxn ang="0">
                              <a:pos x="27" y="34"/>
                            </a:cxn>
                          </a:cxnLst>
                          <a:rect l="0" t="0" r="r" b="b"/>
                          <a:pathLst>
                            <a:path w="35" h="34">
                              <a:moveTo>
                                <a:pt x="27" y="34"/>
                              </a:moveTo>
                              <a:cubicBezTo>
                                <a:pt x="27" y="15"/>
                                <a:pt x="27" y="15"/>
                                <a:pt x="27" y="15"/>
                              </a:cubicBezTo>
                              <a:cubicBezTo>
                                <a:pt x="27" y="13"/>
                                <a:pt x="27" y="12"/>
                                <a:pt x="27" y="11"/>
                              </a:cubicBezTo>
                              <a:cubicBezTo>
                                <a:pt x="26" y="10"/>
                                <a:pt x="26" y="9"/>
                                <a:pt x="25" y="8"/>
                              </a:cubicBezTo>
                              <a:cubicBezTo>
                                <a:pt x="25" y="8"/>
                                <a:pt x="24" y="7"/>
                                <a:pt x="23" y="6"/>
                              </a:cubicBezTo>
                              <a:cubicBezTo>
                                <a:pt x="22" y="6"/>
                                <a:pt x="20" y="6"/>
                                <a:pt x="19" y="6"/>
                              </a:cubicBezTo>
                              <a:cubicBezTo>
                                <a:pt x="17" y="6"/>
                                <a:pt x="15" y="6"/>
                                <a:pt x="14" y="6"/>
                              </a:cubicBezTo>
                              <a:cubicBezTo>
                                <a:pt x="12" y="7"/>
                                <a:pt x="11" y="8"/>
                                <a:pt x="11" y="9"/>
                              </a:cubicBezTo>
                              <a:cubicBezTo>
                                <a:pt x="10" y="10"/>
                                <a:pt x="9" y="11"/>
                                <a:pt x="9" y="12"/>
                              </a:cubicBezTo>
                              <a:cubicBezTo>
                                <a:pt x="9" y="13"/>
                                <a:pt x="9" y="15"/>
                                <a:pt x="9" y="16"/>
                              </a:cubicBezTo>
                              <a:cubicBezTo>
                                <a:pt x="9" y="34"/>
                                <a:pt x="9" y="34"/>
                                <a:pt x="9" y="34"/>
                              </a:cubicBezTo>
                              <a:cubicBezTo>
                                <a:pt x="0" y="34"/>
                                <a:pt x="0" y="34"/>
                                <a:pt x="0" y="34"/>
                              </a:cubicBezTo>
                              <a:cubicBezTo>
                                <a:pt x="0" y="9"/>
                                <a:pt x="0" y="9"/>
                                <a:pt x="0" y="9"/>
                              </a:cubicBezTo>
                              <a:cubicBezTo>
                                <a:pt x="0" y="7"/>
                                <a:pt x="0" y="6"/>
                                <a:pt x="0" y="5"/>
                              </a:cubicBezTo>
                              <a:cubicBezTo>
                                <a:pt x="0" y="4"/>
                                <a:pt x="0" y="2"/>
                                <a:pt x="0" y="1"/>
                              </a:cubicBezTo>
                              <a:cubicBezTo>
                                <a:pt x="8" y="1"/>
                                <a:pt x="8" y="1"/>
                                <a:pt x="8" y="1"/>
                              </a:cubicBezTo>
                              <a:cubicBezTo>
                                <a:pt x="8" y="7"/>
                                <a:pt x="8" y="7"/>
                                <a:pt x="8" y="7"/>
                              </a:cubicBezTo>
                              <a:cubicBezTo>
                                <a:pt x="11" y="3"/>
                                <a:pt x="15" y="0"/>
                                <a:pt x="21" y="0"/>
                              </a:cubicBezTo>
                              <a:cubicBezTo>
                                <a:pt x="24" y="0"/>
                                <a:pt x="26" y="1"/>
                                <a:pt x="28" y="1"/>
                              </a:cubicBezTo>
                              <a:cubicBezTo>
                                <a:pt x="30" y="2"/>
                                <a:pt x="31" y="3"/>
                                <a:pt x="32" y="4"/>
                              </a:cubicBezTo>
                              <a:cubicBezTo>
                                <a:pt x="33" y="5"/>
                                <a:pt x="34" y="6"/>
                                <a:pt x="34" y="8"/>
                              </a:cubicBezTo>
                              <a:cubicBezTo>
                                <a:pt x="35" y="10"/>
                                <a:pt x="35" y="11"/>
                                <a:pt x="35" y="13"/>
                              </a:cubicBezTo>
                              <a:cubicBezTo>
                                <a:pt x="35" y="34"/>
                                <a:pt x="35" y="34"/>
                                <a:pt x="35" y="34"/>
                              </a:cubicBezTo>
                              <a:lnTo>
                                <a:pt x="27" y="34"/>
                              </a:lnTo>
                              <a:close/>
                            </a:path>
                          </a:pathLst>
                        </a:custGeom>
                        <a:grpFill/>
                        <a:ln w="9525">
                          <a:solidFill>
                            <a:srgbClr val="C00000"/>
                          </a:solidFill>
                          <a:round/>
                          <a:headEnd/>
                          <a:tailEnd/>
                        </a:ln>
                      </p:spPr>
                      <p:txBody>
                        <a:bodyPr/>
                        <a:lstStyle/>
                        <a:p>
                          <a:endParaRPr lang="zh-CN" altLang="en-US"/>
                        </a:p>
                      </p:txBody>
                    </p:sp>
                    <p:sp>
                      <p:nvSpPr>
                        <p:cNvPr id="141" name="Line 74"/>
                        <p:cNvSpPr>
                          <a:spLocks noChangeAspect="1" noChangeShapeType="1"/>
                        </p:cNvSpPr>
                        <p:nvPr/>
                      </p:nvSpPr>
                      <p:spPr bwMode="auto">
                        <a:xfrm>
                          <a:off x="2245" y="1225"/>
                          <a:ext cx="1" cy="1"/>
                        </a:xfrm>
                        <a:prstGeom prst="line">
                          <a:avLst/>
                        </a:prstGeom>
                        <a:grpFill/>
                        <a:ln w="9525">
                          <a:solidFill>
                            <a:srgbClr val="C00000"/>
                          </a:solidFill>
                          <a:round/>
                          <a:headEnd/>
                          <a:tailEnd/>
                        </a:ln>
                      </p:spPr>
                      <p:txBody>
                        <a:bodyPr/>
                        <a:lstStyle/>
                        <a:p>
                          <a:endParaRPr lang="zh-CN" altLang="en-US"/>
                        </a:p>
                      </p:txBody>
                    </p:sp>
                    <p:sp>
                      <p:nvSpPr>
                        <p:cNvPr id="142" name="Line 75"/>
                        <p:cNvSpPr>
                          <a:spLocks noChangeAspect="1" noChangeShapeType="1"/>
                        </p:cNvSpPr>
                        <p:nvPr/>
                      </p:nvSpPr>
                      <p:spPr bwMode="auto">
                        <a:xfrm>
                          <a:off x="2245" y="1225"/>
                          <a:ext cx="1" cy="1"/>
                        </a:xfrm>
                        <a:prstGeom prst="line">
                          <a:avLst/>
                        </a:prstGeom>
                        <a:grpFill/>
                        <a:ln w="9525">
                          <a:solidFill>
                            <a:srgbClr val="C00000"/>
                          </a:solidFill>
                          <a:round/>
                          <a:headEnd/>
                          <a:tailEnd/>
                        </a:ln>
                      </p:spPr>
                      <p:txBody>
                        <a:bodyPr/>
                        <a:lstStyle/>
                        <a:p>
                          <a:endParaRPr lang="zh-CN" altLang="en-US"/>
                        </a:p>
                      </p:txBody>
                    </p:sp>
                  </p:grpSp>
                  <p:sp>
                    <p:nvSpPr>
                      <p:cNvPr id="156" name="Line 74"/>
                      <p:cNvSpPr>
                        <a:spLocks noChangeAspect="1" noChangeShapeType="1"/>
                      </p:cNvSpPr>
                      <p:nvPr/>
                    </p:nvSpPr>
                    <p:spPr bwMode="auto">
                      <a:xfrm>
                        <a:off x="6970111" y="3955393"/>
                        <a:ext cx="1499" cy="1499"/>
                      </a:xfrm>
                      <a:prstGeom prst="line">
                        <a:avLst/>
                      </a:prstGeom>
                      <a:noFill/>
                      <a:ln w="9525">
                        <a:noFill/>
                        <a:round/>
                        <a:headEnd/>
                        <a:tailEnd/>
                      </a:ln>
                    </p:spPr>
                    <p:txBody>
                      <a:bodyPr/>
                      <a:lstStyle/>
                      <a:p>
                        <a:endParaRPr lang="zh-CN" altLang="en-US"/>
                      </a:p>
                    </p:txBody>
                  </p:sp>
                  <p:sp>
                    <p:nvSpPr>
                      <p:cNvPr id="157" name="Line 75"/>
                      <p:cNvSpPr>
                        <a:spLocks noChangeAspect="1" noChangeShapeType="1"/>
                      </p:cNvSpPr>
                      <p:nvPr/>
                    </p:nvSpPr>
                    <p:spPr bwMode="auto">
                      <a:xfrm>
                        <a:off x="6970111" y="3955393"/>
                        <a:ext cx="1499" cy="1499"/>
                      </a:xfrm>
                      <a:prstGeom prst="line">
                        <a:avLst/>
                      </a:prstGeom>
                      <a:noFill/>
                      <a:ln w="9525">
                        <a:noFill/>
                        <a:round/>
                        <a:headEnd/>
                        <a:tailEnd/>
                      </a:ln>
                    </p:spPr>
                    <p:txBody>
                      <a:bodyPr/>
                      <a:lstStyle/>
                      <a:p>
                        <a:endParaRPr lang="zh-CN" altLang="en-US"/>
                      </a:p>
                    </p:txBody>
                  </p:sp>
                </p:grpSp>
                <p:grpSp>
                  <p:nvGrpSpPr>
                    <p:cNvPr id="30" name="组合 752"/>
                    <p:cNvGrpSpPr>
                      <a:grpSpLocks noChangeAspect="1"/>
                    </p:cNvGrpSpPr>
                    <p:nvPr/>
                  </p:nvGrpSpPr>
                  <p:grpSpPr>
                    <a:xfrm>
                      <a:off x="4078101" y="4293009"/>
                      <a:ext cx="205385" cy="165844"/>
                      <a:chOff x="-3217302" y="2543115"/>
                      <a:chExt cx="864308" cy="697939"/>
                    </a:xfrm>
                    <a:solidFill>
                      <a:schemeClr val="bg1">
                        <a:lumMod val="95000"/>
                      </a:schemeClr>
                    </a:solidFill>
                  </p:grpSpPr>
                  <p:sp>
                    <p:nvSpPr>
                      <p:cNvPr id="717" name="Freeform 65"/>
                      <p:cNvSpPr>
                        <a:spLocks/>
                      </p:cNvSpPr>
                      <p:nvPr/>
                    </p:nvSpPr>
                    <p:spPr bwMode="auto">
                      <a:xfrm>
                        <a:off x="-3168609" y="2579635"/>
                        <a:ext cx="279987" cy="166369"/>
                      </a:xfrm>
                      <a:custGeom>
                        <a:avLst/>
                        <a:gdLst/>
                        <a:ahLst/>
                        <a:cxnLst>
                          <a:cxn ang="0">
                            <a:pos x="0" y="78"/>
                          </a:cxn>
                          <a:cxn ang="0">
                            <a:pos x="0" y="78"/>
                          </a:cxn>
                          <a:cxn ang="0">
                            <a:pos x="0" y="82"/>
                          </a:cxn>
                          <a:cxn ang="0">
                            <a:pos x="2" y="82"/>
                          </a:cxn>
                          <a:cxn ang="0">
                            <a:pos x="134" y="82"/>
                          </a:cxn>
                          <a:cxn ang="0">
                            <a:pos x="134" y="82"/>
                          </a:cxn>
                          <a:cxn ang="0">
                            <a:pos x="136" y="82"/>
                          </a:cxn>
                          <a:cxn ang="0">
                            <a:pos x="138" y="78"/>
                          </a:cxn>
                          <a:cxn ang="0">
                            <a:pos x="138" y="4"/>
                          </a:cxn>
                          <a:cxn ang="0">
                            <a:pos x="138" y="4"/>
                          </a:cxn>
                          <a:cxn ang="0">
                            <a:pos x="136" y="2"/>
                          </a:cxn>
                          <a:cxn ang="0">
                            <a:pos x="134" y="0"/>
                          </a:cxn>
                          <a:cxn ang="0">
                            <a:pos x="2" y="0"/>
                          </a:cxn>
                          <a:cxn ang="0">
                            <a:pos x="2" y="0"/>
                          </a:cxn>
                          <a:cxn ang="0">
                            <a:pos x="0" y="2"/>
                          </a:cxn>
                          <a:cxn ang="0">
                            <a:pos x="0" y="4"/>
                          </a:cxn>
                          <a:cxn ang="0">
                            <a:pos x="0" y="78"/>
                          </a:cxn>
                        </a:cxnLst>
                        <a:rect l="0" t="0" r="r" b="b"/>
                        <a:pathLst>
                          <a:path w="138" h="82">
                            <a:moveTo>
                              <a:pt x="0" y="78"/>
                            </a:moveTo>
                            <a:lnTo>
                              <a:pt x="0" y="78"/>
                            </a:lnTo>
                            <a:lnTo>
                              <a:pt x="0" y="82"/>
                            </a:lnTo>
                            <a:lnTo>
                              <a:pt x="2" y="82"/>
                            </a:lnTo>
                            <a:lnTo>
                              <a:pt x="134" y="82"/>
                            </a:lnTo>
                            <a:lnTo>
                              <a:pt x="134" y="82"/>
                            </a:lnTo>
                            <a:lnTo>
                              <a:pt x="136" y="82"/>
                            </a:lnTo>
                            <a:lnTo>
                              <a:pt x="138" y="78"/>
                            </a:lnTo>
                            <a:lnTo>
                              <a:pt x="138" y="4"/>
                            </a:lnTo>
                            <a:lnTo>
                              <a:pt x="138" y="4"/>
                            </a:lnTo>
                            <a:lnTo>
                              <a:pt x="136" y="2"/>
                            </a:lnTo>
                            <a:lnTo>
                              <a:pt x="134" y="0"/>
                            </a:lnTo>
                            <a:lnTo>
                              <a:pt x="2" y="0"/>
                            </a:lnTo>
                            <a:lnTo>
                              <a:pt x="2" y="0"/>
                            </a:lnTo>
                            <a:lnTo>
                              <a:pt x="0" y="2"/>
                            </a:lnTo>
                            <a:lnTo>
                              <a:pt x="0" y="4"/>
                            </a:lnTo>
                            <a:lnTo>
                              <a:pt x="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18" name="Freeform 66"/>
                      <p:cNvSpPr>
                        <a:spLocks noEditPoints="1"/>
                      </p:cNvSpPr>
                      <p:nvPr/>
                    </p:nvSpPr>
                    <p:spPr bwMode="auto">
                      <a:xfrm>
                        <a:off x="-3217302" y="2543115"/>
                        <a:ext cx="373316" cy="365201"/>
                      </a:xfrm>
                      <a:custGeom>
                        <a:avLst/>
                        <a:gdLst/>
                        <a:ahLst/>
                        <a:cxnLst>
                          <a:cxn ang="0">
                            <a:pos x="168" y="120"/>
                          </a:cxn>
                          <a:cxn ang="0">
                            <a:pos x="172" y="120"/>
                          </a:cxn>
                          <a:cxn ang="0">
                            <a:pos x="180" y="114"/>
                          </a:cxn>
                          <a:cxn ang="0">
                            <a:pos x="180" y="14"/>
                          </a:cxn>
                          <a:cxn ang="0">
                            <a:pos x="180" y="8"/>
                          </a:cxn>
                          <a:cxn ang="0">
                            <a:pos x="172" y="2"/>
                          </a:cxn>
                          <a:cxn ang="0">
                            <a:pos x="18" y="0"/>
                          </a:cxn>
                          <a:cxn ang="0">
                            <a:pos x="14" y="2"/>
                          </a:cxn>
                          <a:cxn ang="0">
                            <a:pos x="6" y="8"/>
                          </a:cxn>
                          <a:cxn ang="0">
                            <a:pos x="6" y="108"/>
                          </a:cxn>
                          <a:cxn ang="0">
                            <a:pos x="6" y="114"/>
                          </a:cxn>
                          <a:cxn ang="0">
                            <a:pos x="14" y="120"/>
                          </a:cxn>
                          <a:cxn ang="0">
                            <a:pos x="18" y="120"/>
                          </a:cxn>
                          <a:cxn ang="0">
                            <a:pos x="16" y="18"/>
                          </a:cxn>
                          <a:cxn ang="0">
                            <a:pos x="22" y="12"/>
                          </a:cxn>
                          <a:cxn ang="0">
                            <a:pos x="162" y="12"/>
                          </a:cxn>
                          <a:cxn ang="0">
                            <a:pos x="168" y="18"/>
                          </a:cxn>
                          <a:cxn ang="0">
                            <a:pos x="168" y="102"/>
                          </a:cxn>
                          <a:cxn ang="0">
                            <a:pos x="162" y="106"/>
                          </a:cxn>
                          <a:cxn ang="0">
                            <a:pos x="22" y="106"/>
                          </a:cxn>
                          <a:cxn ang="0">
                            <a:pos x="16" y="102"/>
                          </a:cxn>
                          <a:cxn ang="0">
                            <a:pos x="160" y="132"/>
                          </a:cxn>
                          <a:cxn ang="0">
                            <a:pos x="24" y="132"/>
                          </a:cxn>
                          <a:cxn ang="0">
                            <a:pos x="8" y="138"/>
                          </a:cxn>
                          <a:cxn ang="0">
                            <a:pos x="0" y="152"/>
                          </a:cxn>
                          <a:cxn ang="0">
                            <a:pos x="0" y="160"/>
                          </a:cxn>
                          <a:cxn ang="0">
                            <a:pos x="8" y="174"/>
                          </a:cxn>
                          <a:cxn ang="0">
                            <a:pos x="24" y="180"/>
                          </a:cxn>
                          <a:cxn ang="0">
                            <a:pos x="160" y="180"/>
                          </a:cxn>
                          <a:cxn ang="0">
                            <a:pos x="178" y="174"/>
                          </a:cxn>
                          <a:cxn ang="0">
                            <a:pos x="184" y="160"/>
                          </a:cxn>
                          <a:cxn ang="0">
                            <a:pos x="184" y="152"/>
                          </a:cxn>
                          <a:cxn ang="0">
                            <a:pos x="178" y="138"/>
                          </a:cxn>
                          <a:cxn ang="0">
                            <a:pos x="160" y="132"/>
                          </a:cxn>
                          <a:cxn ang="0">
                            <a:pos x="156" y="164"/>
                          </a:cxn>
                          <a:cxn ang="0">
                            <a:pos x="152" y="164"/>
                          </a:cxn>
                          <a:cxn ang="0">
                            <a:pos x="146" y="158"/>
                          </a:cxn>
                          <a:cxn ang="0">
                            <a:pos x="146" y="154"/>
                          </a:cxn>
                          <a:cxn ang="0">
                            <a:pos x="148" y="148"/>
                          </a:cxn>
                          <a:cxn ang="0">
                            <a:pos x="156" y="144"/>
                          </a:cxn>
                          <a:cxn ang="0">
                            <a:pos x="160" y="146"/>
                          </a:cxn>
                          <a:cxn ang="0">
                            <a:pos x="164" y="152"/>
                          </a:cxn>
                          <a:cxn ang="0">
                            <a:pos x="166" y="154"/>
                          </a:cxn>
                          <a:cxn ang="0">
                            <a:pos x="162" y="162"/>
                          </a:cxn>
                          <a:cxn ang="0">
                            <a:pos x="156" y="164"/>
                          </a:cxn>
                        </a:cxnLst>
                        <a:rect l="0" t="0" r="r" b="b"/>
                        <a:pathLst>
                          <a:path w="184" h="180">
                            <a:moveTo>
                              <a:pt x="18" y="120"/>
                            </a:moveTo>
                            <a:lnTo>
                              <a:pt x="168" y="120"/>
                            </a:lnTo>
                            <a:lnTo>
                              <a:pt x="168" y="120"/>
                            </a:lnTo>
                            <a:lnTo>
                              <a:pt x="172" y="120"/>
                            </a:lnTo>
                            <a:lnTo>
                              <a:pt x="176" y="118"/>
                            </a:lnTo>
                            <a:lnTo>
                              <a:pt x="180" y="114"/>
                            </a:lnTo>
                            <a:lnTo>
                              <a:pt x="180" y="108"/>
                            </a:lnTo>
                            <a:lnTo>
                              <a:pt x="180" y="14"/>
                            </a:lnTo>
                            <a:lnTo>
                              <a:pt x="180" y="14"/>
                            </a:lnTo>
                            <a:lnTo>
                              <a:pt x="180" y="8"/>
                            </a:lnTo>
                            <a:lnTo>
                              <a:pt x="176" y="4"/>
                            </a:lnTo>
                            <a:lnTo>
                              <a:pt x="172" y="2"/>
                            </a:lnTo>
                            <a:lnTo>
                              <a:pt x="168" y="0"/>
                            </a:lnTo>
                            <a:lnTo>
                              <a:pt x="18" y="0"/>
                            </a:lnTo>
                            <a:lnTo>
                              <a:pt x="18" y="0"/>
                            </a:lnTo>
                            <a:lnTo>
                              <a:pt x="14" y="2"/>
                            </a:lnTo>
                            <a:lnTo>
                              <a:pt x="8" y="4"/>
                            </a:lnTo>
                            <a:lnTo>
                              <a:pt x="6" y="8"/>
                            </a:lnTo>
                            <a:lnTo>
                              <a:pt x="6" y="14"/>
                            </a:lnTo>
                            <a:lnTo>
                              <a:pt x="6" y="108"/>
                            </a:lnTo>
                            <a:lnTo>
                              <a:pt x="6" y="108"/>
                            </a:lnTo>
                            <a:lnTo>
                              <a:pt x="6" y="114"/>
                            </a:lnTo>
                            <a:lnTo>
                              <a:pt x="8" y="118"/>
                            </a:lnTo>
                            <a:lnTo>
                              <a:pt x="14" y="120"/>
                            </a:lnTo>
                            <a:lnTo>
                              <a:pt x="18" y="120"/>
                            </a:lnTo>
                            <a:lnTo>
                              <a:pt x="18" y="120"/>
                            </a:lnTo>
                            <a:close/>
                            <a:moveTo>
                              <a:pt x="16" y="18"/>
                            </a:moveTo>
                            <a:lnTo>
                              <a:pt x="16" y="18"/>
                            </a:lnTo>
                            <a:lnTo>
                              <a:pt x="18" y="14"/>
                            </a:lnTo>
                            <a:lnTo>
                              <a:pt x="22" y="12"/>
                            </a:lnTo>
                            <a:lnTo>
                              <a:pt x="162" y="12"/>
                            </a:lnTo>
                            <a:lnTo>
                              <a:pt x="162" y="12"/>
                            </a:lnTo>
                            <a:lnTo>
                              <a:pt x="166" y="14"/>
                            </a:lnTo>
                            <a:lnTo>
                              <a:pt x="168" y="18"/>
                            </a:lnTo>
                            <a:lnTo>
                              <a:pt x="168" y="102"/>
                            </a:lnTo>
                            <a:lnTo>
                              <a:pt x="168" y="102"/>
                            </a:lnTo>
                            <a:lnTo>
                              <a:pt x="166" y="106"/>
                            </a:lnTo>
                            <a:lnTo>
                              <a:pt x="162" y="106"/>
                            </a:lnTo>
                            <a:lnTo>
                              <a:pt x="22" y="106"/>
                            </a:lnTo>
                            <a:lnTo>
                              <a:pt x="22" y="106"/>
                            </a:lnTo>
                            <a:lnTo>
                              <a:pt x="18" y="106"/>
                            </a:lnTo>
                            <a:lnTo>
                              <a:pt x="16" y="102"/>
                            </a:lnTo>
                            <a:lnTo>
                              <a:pt x="16" y="18"/>
                            </a:lnTo>
                            <a:close/>
                            <a:moveTo>
                              <a:pt x="160" y="132"/>
                            </a:moveTo>
                            <a:lnTo>
                              <a:pt x="24" y="132"/>
                            </a:lnTo>
                            <a:lnTo>
                              <a:pt x="24" y="132"/>
                            </a:lnTo>
                            <a:lnTo>
                              <a:pt x="16" y="132"/>
                            </a:lnTo>
                            <a:lnTo>
                              <a:pt x="8" y="138"/>
                            </a:lnTo>
                            <a:lnTo>
                              <a:pt x="2" y="144"/>
                            </a:lnTo>
                            <a:lnTo>
                              <a:pt x="0" y="152"/>
                            </a:lnTo>
                            <a:lnTo>
                              <a:pt x="0" y="160"/>
                            </a:lnTo>
                            <a:lnTo>
                              <a:pt x="0" y="160"/>
                            </a:lnTo>
                            <a:lnTo>
                              <a:pt x="2" y="168"/>
                            </a:lnTo>
                            <a:lnTo>
                              <a:pt x="8" y="174"/>
                            </a:lnTo>
                            <a:lnTo>
                              <a:pt x="16" y="178"/>
                            </a:lnTo>
                            <a:lnTo>
                              <a:pt x="24" y="180"/>
                            </a:lnTo>
                            <a:lnTo>
                              <a:pt x="160" y="180"/>
                            </a:lnTo>
                            <a:lnTo>
                              <a:pt x="160" y="180"/>
                            </a:lnTo>
                            <a:lnTo>
                              <a:pt x="170" y="178"/>
                            </a:lnTo>
                            <a:lnTo>
                              <a:pt x="178" y="174"/>
                            </a:lnTo>
                            <a:lnTo>
                              <a:pt x="184" y="168"/>
                            </a:lnTo>
                            <a:lnTo>
                              <a:pt x="184" y="160"/>
                            </a:lnTo>
                            <a:lnTo>
                              <a:pt x="184" y="152"/>
                            </a:lnTo>
                            <a:lnTo>
                              <a:pt x="184" y="152"/>
                            </a:lnTo>
                            <a:lnTo>
                              <a:pt x="184" y="144"/>
                            </a:lnTo>
                            <a:lnTo>
                              <a:pt x="178" y="138"/>
                            </a:lnTo>
                            <a:lnTo>
                              <a:pt x="170" y="132"/>
                            </a:lnTo>
                            <a:lnTo>
                              <a:pt x="160" y="132"/>
                            </a:lnTo>
                            <a:lnTo>
                              <a:pt x="160" y="132"/>
                            </a:lnTo>
                            <a:close/>
                            <a:moveTo>
                              <a:pt x="156" y="164"/>
                            </a:moveTo>
                            <a:lnTo>
                              <a:pt x="156" y="164"/>
                            </a:lnTo>
                            <a:lnTo>
                              <a:pt x="152" y="164"/>
                            </a:lnTo>
                            <a:lnTo>
                              <a:pt x="148" y="162"/>
                            </a:lnTo>
                            <a:lnTo>
                              <a:pt x="146" y="158"/>
                            </a:lnTo>
                            <a:lnTo>
                              <a:pt x="146" y="154"/>
                            </a:lnTo>
                            <a:lnTo>
                              <a:pt x="146" y="154"/>
                            </a:lnTo>
                            <a:lnTo>
                              <a:pt x="146" y="152"/>
                            </a:lnTo>
                            <a:lnTo>
                              <a:pt x="148" y="148"/>
                            </a:lnTo>
                            <a:lnTo>
                              <a:pt x="152" y="146"/>
                            </a:lnTo>
                            <a:lnTo>
                              <a:pt x="156" y="144"/>
                            </a:lnTo>
                            <a:lnTo>
                              <a:pt x="156" y="144"/>
                            </a:lnTo>
                            <a:lnTo>
                              <a:pt x="160" y="146"/>
                            </a:lnTo>
                            <a:lnTo>
                              <a:pt x="162" y="148"/>
                            </a:lnTo>
                            <a:lnTo>
                              <a:pt x="164" y="152"/>
                            </a:lnTo>
                            <a:lnTo>
                              <a:pt x="166" y="154"/>
                            </a:lnTo>
                            <a:lnTo>
                              <a:pt x="166" y="154"/>
                            </a:lnTo>
                            <a:lnTo>
                              <a:pt x="164" y="158"/>
                            </a:lnTo>
                            <a:lnTo>
                              <a:pt x="162" y="162"/>
                            </a:lnTo>
                            <a:lnTo>
                              <a:pt x="160" y="164"/>
                            </a:lnTo>
                            <a:lnTo>
                              <a:pt x="156" y="164"/>
                            </a:lnTo>
                            <a:lnTo>
                              <a:pt x="156" y="16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19" name="Freeform 67"/>
                      <p:cNvSpPr>
                        <a:spLocks noEditPoints="1"/>
                      </p:cNvSpPr>
                      <p:nvPr/>
                    </p:nvSpPr>
                    <p:spPr bwMode="auto">
                      <a:xfrm>
                        <a:off x="-3050933" y="2952951"/>
                        <a:ext cx="275930" cy="271872"/>
                      </a:xfrm>
                      <a:custGeom>
                        <a:avLst/>
                        <a:gdLst/>
                        <a:ahLst/>
                        <a:cxnLst>
                          <a:cxn ang="0">
                            <a:pos x="122" y="106"/>
                          </a:cxn>
                          <a:cxn ang="0">
                            <a:pos x="112" y="110"/>
                          </a:cxn>
                          <a:cxn ang="0">
                            <a:pos x="108" y="120"/>
                          </a:cxn>
                          <a:cxn ang="0">
                            <a:pos x="108" y="126"/>
                          </a:cxn>
                          <a:cxn ang="0">
                            <a:pos x="116" y="134"/>
                          </a:cxn>
                          <a:cxn ang="0">
                            <a:pos x="122" y="134"/>
                          </a:cxn>
                          <a:cxn ang="0">
                            <a:pos x="132" y="130"/>
                          </a:cxn>
                          <a:cxn ang="0">
                            <a:pos x="136" y="120"/>
                          </a:cxn>
                          <a:cxn ang="0">
                            <a:pos x="136" y="114"/>
                          </a:cxn>
                          <a:cxn ang="0">
                            <a:pos x="128" y="106"/>
                          </a:cxn>
                          <a:cxn ang="0">
                            <a:pos x="122" y="106"/>
                          </a:cxn>
                          <a:cxn ang="0">
                            <a:pos x="68" y="106"/>
                          </a:cxn>
                          <a:cxn ang="0">
                            <a:pos x="58" y="110"/>
                          </a:cxn>
                          <a:cxn ang="0">
                            <a:pos x="54" y="120"/>
                          </a:cxn>
                          <a:cxn ang="0">
                            <a:pos x="54" y="126"/>
                          </a:cxn>
                          <a:cxn ang="0">
                            <a:pos x="62" y="134"/>
                          </a:cxn>
                          <a:cxn ang="0">
                            <a:pos x="68" y="134"/>
                          </a:cxn>
                          <a:cxn ang="0">
                            <a:pos x="78" y="130"/>
                          </a:cxn>
                          <a:cxn ang="0">
                            <a:pos x="82" y="120"/>
                          </a:cxn>
                          <a:cxn ang="0">
                            <a:pos x="82" y="114"/>
                          </a:cxn>
                          <a:cxn ang="0">
                            <a:pos x="74" y="106"/>
                          </a:cxn>
                          <a:cxn ang="0">
                            <a:pos x="68" y="106"/>
                          </a:cxn>
                          <a:cxn ang="0">
                            <a:pos x="14" y="106"/>
                          </a:cxn>
                          <a:cxn ang="0">
                            <a:pos x="4" y="110"/>
                          </a:cxn>
                          <a:cxn ang="0">
                            <a:pos x="0" y="120"/>
                          </a:cxn>
                          <a:cxn ang="0">
                            <a:pos x="2" y="126"/>
                          </a:cxn>
                          <a:cxn ang="0">
                            <a:pos x="10" y="134"/>
                          </a:cxn>
                          <a:cxn ang="0">
                            <a:pos x="14" y="134"/>
                          </a:cxn>
                          <a:cxn ang="0">
                            <a:pos x="26" y="130"/>
                          </a:cxn>
                          <a:cxn ang="0">
                            <a:pos x="30" y="120"/>
                          </a:cxn>
                          <a:cxn ang="0">
                            <a:pos x="28" y="114"/>
                          </a:cxn>
                          <a:cxn ang="0">
                            <a:pos x="20" y="106"/>
                          </a:cxn>
                          <a:cxn ang="0">
                            <a:pos x="14" y="106"/>
                          </a:cxn>
                          <a:cxn ang="0">
                            <a:pos x="14" y="30"/>
                          </a:cxn>
                          <a:cxn ang="0">
                            <a:pos x="26" y="26"/>
                          </a:cxn>
                          <a:cxn ang="0">
                            <a:pos x="30" y="14"/>
                          </a:cxn>
                          <a:cxn ang="0">
                            <a:pos x="28" y="10"/>
                          </a:cxn>
                          <a:cxn ang="0">
                            <a:pos x="20" y="2"/>
                          </a:cxn>
                          <a:cxn ang="0">
                            <a:pos x="14" y="0"/>
                          </a:cxn>
                          <a:cxn ang="0">
                            <a:pos x="4" y="4"/>
                          </a:cxn>
                          <a:cxn ang="0">
                            <a:pos x="0" y="14"/>
                          </a:cxn>
                          <a:cxn ang="0">
                            <a:pos x="2" y="20"/>
                          </a:cxn>
                          <a:cxn ang="0">
                            <a:pos x="10" y="28"/>
                          </a:cxn>
                          <a:cxn ang="0">
                            <a:pos x="14" y="30"/>
                          </a:cxn>
                          <a:cxn ang="0">
                            <a:pos x="14" y="82"/>
                          </a:cxn>
                          <a:cxn ang="0">
                            <a:pos x="26" y="78"/>
                          </a:cxn>
                          <a:cxn ang="0">
                            <a:pos x="30" y="68"/>
                          </a:cxn>
                          <a:cxn ang="0">
                            <a:pos x="28" y="62"/>
                          </a:cxn>
                          <a:cxn ang="0">
                            <a:pos x="20" y="54"/>
                          </a:cxn>
                          <a:cxn ang="0">
                            <a:pos x="14" y="54"/>
                          </a:cxn>
                          <a:cxn ang="0">
                            <a:pos x="4" y="58"/>
                          </a:cxn>
                          <a:cxn ang="0">
                            <a:pos x="0" y="68"/>
                          </a:cxn>
                          <a:cxn ang="0">
                            <a:pos x="2" y="74"/>
                          </a:cxn>
                          <a:cxn ang="0">
                            <a:pos x="10" y="82"/>
                          </a:cxn>
                          <a:cxn ang="0">
                            <a:pos x="14" y="82"/>
                          </a:cxn>
                        </a:cxnLst>
                        <a:rect l="0" t="0" r="r" b="b"/>
                        <a:pathLst>
                          <a:path w="136" h="134">
                            <a:moveTo>
                              <a:pt x="122" y="106"/>
                            </a:moveTo>
                            <a:lnTo>
                              <a:pt x="122" y="106"/>
                            </a:lnTo>
                            <a:lnTo>
                              <a:pt x="116" y="106"/>
                            </a:lnTo>
                            <a:lnTo>
                              <a:pt x="112" y="110"/>
                            </a:lnTo>
                            <a:lnTo>
                              <a:pt x="108" y="114"/>
                            </a:lnTo>
                            <a:lnTo>
                              <a:pt x="108" y="120"/>
                            </a:lnTo>
                            <a:lnTo>
                              <a:pt x="108" y="120"/>
                            </a:lnTo>
                            <a:lnTo>
                              <a:pt x="108" y="126"/>
                            </a:lnTo>
                            <a:lnTo>
                              <a:pt x="112" y="130"/>
                            </a:lnTo>
                            <a:lnTo>
                              <a:pt x="116" y="134"/>
                            </a:lnTo>
                            <a:lnTo>
                              <a:pt x="122" y="134"/>
                            </a:lnTo>
                            <a:lnTo>
                              <a:pt x="122" y="134"/>
                            </a:lnTo>
                            <a:lnTo>
                              <a:pt x="128" y="134"/>
                            </a:lnTo>
                            <a:lnTo>
                              <a:pt x="132" y="130"/>
                            </a:lnTo>
                            <a:lnTo>
                              <a:pt x="136" y="126"/>
                            </a:lnTo>
                            <a:lnTo>
                              <a:pt x="136" y="120"/>
                            </a:lnTo>
                            <a:lnTo>
                              <a:pt x="136" y="120"/>
                            </a:lnTo>
                            <a:lnTo>
                              <a:pt x="136" y="114"/>
                            </a:lnTo>
                            <a:lnTo>
                              <a:pt x="132" y="110"/>
                            </a:lnTo>
                            <a:lnTo>
                              <a:pt x="128" y="106"/>
                            </a:lnTo>
                            <a:lnTo>
                              <a:pt x="122" y="106"/>
                            </a:lnTo>
                            <a:lnTo>
                              <a:pt x="122" y="106"/>
                            </a:lnTo>
                            <a:close/>
                            <a:moveTo>
                              <a:pt x="68" y="106"/>
                            </a:moveTo>
                            <a:lnTo>
                              <a:pt x="68" y="106"/>
                            </a:lnTo>
                            <a:lnTo>
                              <a:pt x="62" y="106"/>
                            </a:lnTo>
                            <a:lnTo>
                              <a:pt x="58" y="110"/>
                            </a:lnTo>
                            <a:lnTo>
                              <a:pt x="54" y="114"/>
                            </a:lnTo>
                            <a:lnTo>
                              <a:pt x="54" y="120"/>
                            </a:lnTo>
                            <a:lnTo>
                              <a:pt x="54" y="120"/>
                            </a:lnTo>
                            <a:lnTo>
                              <a:pt x="54" y="126"/>
                            </a:lnTo>
                            <a:lnTo>
                              <a:pt x="58" y="130"/>
                            </a:lnTo>
                            <a:lnTo>
                              <a:pt x="62" y="134"/>
                            </a:lnTo>
                            <a:lnTo>
                              <a:pt x="68" y="134"/>
                            </a:lnTo>
                            <a:lnTo>
                              <a:pt x="68" y="134"/>
                            </a:lnTo>
                            <a:lnTo>
                              <a:pt x="74" y="134"/>
                            </a:lnTo>
                            <a:lnTo>
                              <a:pt x="78" y="130"/>
                            </a:lnTo>
                            <a:lnTo>
                              <a:pt x="82" y="126"/>
                            </a:lnTo>
                            <a:lnTo>
                              <a:pt x="82" y="120"/>
                            </a:lnTo>
                            <a:lnTo>
                              <a:pt x="82" y="120"/>
                            </a:lnTo>
                            <a:lnTo>
                              <a:pt x="82" y="114"/>
                            </a:lnTo>
                            <a:lnTo>
                              <a:pt x="78" y="110"/>
                            </a:lnTo>
                            <a:lnTo>
                              <a:pt x="74" y="106"/>
                            </a:lnTo>
                            <a:lnTo>
                              <a:pt x="68" y="106"/>
                            </a:lnTo>
                            <a:lnTo>
                              <a:pt x="68" y="106"/>
                            </a:lnTo>
                            <a:close/>
                            <a:moveTo>
                              <a:pt x="14" y="106"/>
                            </a:moveTo>
                            <a:lnTo>
                              <a:pt x="14" y="106"/>
                            </a:lnTo>
                            <a:lnTo>
                              <a:pt x="10" y="106"/>
                            </a:lnTo>
                            <a:lnTo>
                              <a:pt x="4" y="110"/>
                            </a:lnTo>
                            <a:lnTo>
                              <a:pt x="2" y="114"/>
                            </a:lnTo>
                            <a:lnTo>
                              <a:pt x="0" y="120"/>
                            </a:lnTo>
                            <a:lnTo>
                              <a:pt x="0" y="120"/>
                            </a:lnTo>
                            <a:lnTo>
                              <a:pt x="2" y="126"/>
                            </a:lnTo>
                            <a:lnTo>
                              <a:pt x="4" y="130"/>
                            </a:lnTo>
                            <a:lnTo>
                              <a:pt x="10" y="134"/>
                            </a:lnTo>
                            <a:lnTo>
                              <a:pt x="14" y="134"/>
                            </a:lnTo>
                            <a:lnTo>
                              <a:pt x="14" y="134"/>
                            </a:lnTo>
                            <a:lnTo>
                              <a:pt x="20" y="134"/>
                            </a:lnTo>
                            <a:lnTo>
                              <a:pt x="26" y="130"/>
                            </a:lnTo>
                            <a:lnTo>
                              <a:pt x="28" y="126"/>
                            </a:lnTo>
                            <a:lnTo>
                              <a:pt x="30" y="120"/>
                            </a:lnTo>
                            <a:lnTo>
                              <a:pt x="30" y="120"/>
                            </a:lnTo>
                            <a:lnTo>
                              <a:pt x="28" y="114"/>
                            </a:lnTo>
                            <a:lnTo>
                              <a:pt x="26" y="110"/>
                            </a:lnTo>
                            <a:lnTo>
                              <a:pt x="20" y="106"/>
                            </a:lnTo>
                            <a:lnTo>
                              <a:pt x="14" y="106"/>
                            </a:lnTo>
                            <a:lnTo>
                              <a:pt x="14" y="106"/>
                            </a:lnTo>
                            <a:close/>
                            <a:moveTo>
                              <a:pt x="14" y="30"/>
                            </a:moveTo>
                            <a:lnTo>
                              <a:pt x="14" y="30"/>
                            </a:lnTo>
                            <a:lnTo>
                              <a:pt x="20" y="28"/>
                            </a:lnTo>
                            <a:lnTo>
                              <a:pt x="26" y="26"/>
                            </a:lnTo>
                            <a:lnTo>
                              <a:pt x="28" y="20"/>
                            </a:lnTo>
                            <a:lnTo>
                              <a:pt x="30" y="14"/>
                            </a:lnTo>
                            <a:lnTo>
                              <a:pt x="30" y="14"/>
                            </a:lnTo>
                            <a:lnTo>
                              <a:pt x="28" y="10"/>
                            </a:lnTo>
                            <a:lnTo>
                              <a:pt x="26" y="4"/>
                            </a:lnTo>
                            <a:lnTo>
                              <a:pt x="20" y="2"/>
                            </a:lnTo>
                            <a:lnTo>
                              <a:pt x="14" y="0"/>
                            </a:lnTo>
                            <a:lnTo>
                              <a:pt x="14" y="0"/>
                            </a:lnTo>
                            <a:lnTo>
                              <a:pt x="10" y="2"/>
                            </a:lnTo>
                            <a:lnTo>
                              <a:pt x="4" y="4"/>
                            </a:lnTo>
                            <a:lnTo>
                              <a:pt x="2" y="10"/>
                            </a:lnTo>
                            <a:lnTo>
                              <a:pt x="0" y="14"/>
                            </a:lnTo>
                            <a:lnTo>
                              <a:pt x="0" y="14"/>
                            </a:lnTo>
                            <a:lnTo>
                              <a:pt x="2" y="20"/>
                            </a:lnTo>
                            <a:lnTo>
                              <a:pt x="4" y="26"/>
                            </a:lnTo>
                            <a:lnTo>
                              <a:pt x="10" y="28"/>
                            </a:lnTo>
                            <a:lnTo>
                              <a:pt x="14" y="30"/>
                            </a:lnTo>
                            <a:lnTo>
                              <a:pt x="14" y="30"/>
                            </a:lnTo>
                            <a:close/>
                            <a:moveTo>
                              <a:pt x="14" y="82"/>
                            </a:moveTo>
                            <a:lnTo>
                              <a:pt x="14" y="82"/>
                            </a:lnTo>
                            <a:lnTo>
                              <a:pt x="20" y="82"/>
                            </a:lnTo>
                            <a:lnTo>
                              <a:pt x="26" y="78"/>
                            </a:lnTo>
                            <a:lnTo>
                              <a:pt x="28" y="74"/>
                            </a:lnTo>
                            <a:lnTo>
                              <a:pt x="30" y="68"/>
                            </a:lnTo>
                            <a:lnTo>
                              <a:pt x="30" y="68"/>
                            </a:lnTo>
                            <a:lnTo>
                              <a:pt x="28" y="62"/>
                            </a:lnTo>
                            <a:lnTo>
                              <a:pt x="26" y="58"/>
                            </a:lnTo>
                            <a:lnTo>
                              <a:pt x="20" y="54"/>
                            </a:lnTo>
                            <a:lnTo>
                              <a:pt x="14" y="54"/>
                            </a:lnTo>
                            <a:lnTo>
                              <a:pt x="14" y="54"/>
                            </a:lnTo>
                            <a:lnTo>
                              <a:pt x="10" y="54"/>
                            </a:lnTo>
                            <a:lnTo>
                              <a:pt x="4" y="58"/>
                            </a:lnTo>
                            <a:lnTo>
                              <a:pt x="2" y="62"/>
                            </a:lnTo>
                            <a:lnTo>
                              <a:pt x="0" y="68"/>
                            </a:lnTo>
                            <a:lnTo>
                              <a:pt x="0" y="68"/>
                            </a:lnTo>
                            <a:lnTo>
                              <a:pt x="2" y="74"/>
                            </a:lnTo>
                            <a:lnTo>
                              <a:pt x="4" y="78"/>
                            </a:lnTo>
                            <a:lnTo>
                              <a:pt x="10" y="82"/>
                            </a:lnTo>
                            <a:lnTo>
                              <a:pt x="14" y="82"/>
                            </a:lnTo>
                            <a:lnTo>
                              <a:pt x="14" y="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20" name="Freeform 68"/>
                      <p:cNvSpPr>
                        <a:spLocks/>
                      </p:cNvSpPr>
                      <p:nvPr/>
                    </p:nvSpPr>
                    <p:spPr bwMode="auto">
                      <a:xfrm>
                        <a:off x="-2677616" y="2916431"/>
                        <a:ext cx="275930" cy="162311"/>
                      </a:xfrm>
                      <a:custGeom>
                        <a:avLst/>
                        <a:gdLst/>
                        <a:ahLst/>
                        <a:cxnLst>
                          <a:cxn ang="0">
                            <a:pos x="0" y="78"/>
                          </a:cxn>
                          <a:cxn ang="0">
                            <a:pos x="0" y="78"/>
                          </a:cxn>
                          <a:cxn ang="0">
                            <a:pos x="0" y="80"/>
                          </a:cxn>
                          <a:cxn ang="0">
                            <a:pos x="2" y="80"/>
                          </a:cxn>
                          <a:cxn ang="0">
                            <a:pos x="134" y="80"/>
                          </a:cxn>
                          <a:cxn ang="0">
                            <a:pos x="134" y="80"/>
                          </a:cxn>
                          <a:cxn ang="0">
                            <a:pos x="136" y="80"/>
                          </a:cxn>
                          <a:cxn ang="0">
                            <a:pos x="136" y="78"/>
                          </a:cxn>
                          <a:cxn ang="0">
                            <a:pos x="136" y="2"/>
                          </a:cxn>
                          <a:cxn ang="0">
                            <a:pos x="136" y="2"/>
                          </a:cxn>
                          <a:cxn ang="0">
                            <a:pos x="136" y="0"/>
                          </a:cxn>
                          <a:cxn ang="0">
                            <a:pos x="134" y="0"/>
                          </a:cxn>
                          <a:cxn ang="0">
                            <a:pos x="2" y="0"/>
                          </a:cxn>
                          <a:cxn ang="0">
                            <a:pos x="2" y="0"/>
                          </a:cxn>
                          <a:cxn ang="0">
                            <a:pos x="0" y="0"/>
                          </a:cxn>
                          <a:cxn ang="0">
                            <a:pos x="0" y="2"/>
                          </a:cxn>
                          <a:cxn ang="0">
                            <a:pos x="0" y="78"/>
                          </a:cxn>
                        </a:cxnLst>
                        <a:rect l="0" t="0" r="r" b="b"/>
                        <a:pathLst>
                          <a:path w="136" h="80">
                            <a:moveTo>
                              <a:pt x="0" y="78"/>
                            </a:moveTo>
                            <a:lnTo>
                              <a:pt x="0" y="78"/>
                            </a:lnTo>
                            <a:lnTo>
                              <a:pt x="0" y="80"/>
                            </a:lnTo>
                            <a:lnTo>
                              <a:pt x="2" y="80"/>
                            </a:lnTo>
                            <a:lnTo>
                              <a:pt x="134" y="80"/>
                            </a:lnTo>
                            <a:lnTo>
                              <a:pt x="134" y="80"/>
                            </a:lnTo>
                            <a:lnTo>
                              <a:pt x="136" y="80"/>
                            </a:lnTo>
                            <a:lnTo>
                              <a:pt x="136" y="78"/>
                            </a:lnTo>
                            <a:lnTo>
                              <a:pt x="136" y="2"/>
                            </a:lnTo>
                            <a:lnTo>
                              <a:pt x="136" y="2"/>
                            </a:lnTo>
                            <a:lnTo>
                              <a:pt x="136" y="0"/>
                            </a:lnTo>
                            <a:lnTo>
                              <a:pt x="134" y="0"/>
                            </a:lnTo>
                            <a:lnTo>
                              <a:pt x="2" y="0"/>
                            </a:lnTo>
                            <a:lnTo>
                              <a:pt x="2" y="0"/>
                            </a:lnTo>
                            <a:lnTo>
                              <a:pt x="0" y="0"/>
                            </a:lnTo>
                            <a:lnTo>
                              <a:pt x="0" y="2"/>
                            </a:lnTo>
                            <a:lnTo>
                              <a:pt x="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21" name="Freeform 69"/>
                      <p:cNvSpPr>
                        <a:spLocks noEditPoints="1"/>
                      </p:cNvSpPr>
                      <p:nvPr/>
                    </p:nvSpPr>
                    <p:spPr bwMode="auto">
                      <a:xfrm>
                        <a:off x="-2726310" y="2879911"/>
                        <a:ext cx="373316" cy="361143"/>
                      </a:xfrm>
                      <a:custGeom>
                        <a:avLst/>
                        <a:gdLst/>
                        <a:ahLst/>
                        <a:cxnLst>
                          <a:cxn ang="0">
                            <a:pos x="168" y="120"/>
                          </a:cxn>
                          <a:cxn ang="0">
                            <a:pos x="172" y="118"/>
                          </a:cxn>
                          <a:cxn ang="0">
                            <a:pos x="180" y="112"/>
                          </a:cxn>
                          <a:cxn ang="0">
                            <a:pos x="180" y="12"/>
                          </a:cxn>
                          <a:cxn ang="0">
                            <a:pos x="180" y="8"/>
                          </a:cxn>
                          <a:cxn ang="0">
                            <a:pos x="172" y="0"/>
                          </a:cxn>
                          <a:cxn ang="0">
                            <a:pos x="18" y="0"/>
                          </a:cxn>
                          <a:cxn ang="0">
                            <a:pos x="12" y="0"/>
                          </a:cxn>
                          <a:cxn ang="0">
                            <a:pos x="6" y="8"/>
                          </a:cxn>
                          <a:cxn ang="0">
                            <a:pos x="4" y="106"/>
                          </a:cxn>
                          <a:cxn ang="0">
                            <a:pos x="6" y="112"/>
                          </a:cxn>
                          <a:cxn ang="0">
                            <a:pos x="12" y="118"/>
                          </a:cxn>
                          <a:cxn ang="0">
                            <a:pos x="18" y="120"/>
                          </a:cxn>
                          <a:cxn ang="0">
                            <a:pos x="16" y="16"/>
                          </a:cxn>
                          <a:cxn ang="0">
                            <a:pos x="22" y="10"/>
                          </a:cxn>
                          <a:cxn ang="0">
                            <a:pos x="162" y="10"/>
                          </a:cxn>
                          <a:cxn ang="0">
                            <a:pos x="168" y="16"/>
                          </a:cxn>
                          <a:cxn ang="0">
                            <a:pos x="168" y="100"/>
                          </a:cxn>
                          <a:cxn ang="0">
                            <a:pos x="162" y="106"/>
                          </a:cxn>
                          <a:cxn ang="0">
                            <a:pos x="22" y="106"/>
                          </a:cxn>
                          <a:cxn ang="0">
                            <a:pos x="16" y="100"/>
                          </a:cxn>
                          <a:cxn ang="0">
                            <a:pos x="160" y="130"/>
                          </a:cxn>
                          <a:cxn ang="0">
                            <a:pos x="24" y="130"/>
                          </a:cxn>
                          <a:cxn ang="0">
                            <a:pos x="8" y="136"/>
                          </a:cxn>
                          <a:cxn ang="0">
                            <a:pos x="0" y="150"/>
                          </a:cxn>
                          <a:cxn ang="0">
                            <a:pos x="0" y="158"/>
                          </a:cxn>
                          <a:cxn ang="0">
                            <a:pos x="8" y="172"/>
                          </a:cxn>
                          <a:cxn ang="0">
                            <a:pos x="24" y="178"/>
                          </a:cxn>
                          <a:cxn ang="0">
                            <a:pos x="160" y="178"/>
                          </a:cxn>
                          <a:cxn ang="0">
                            <a:pos x="178" y="172"/>
                          </a:cxn>
                          <a:cxn ang="0">
                            <a:pos x="184" y="158"/>
                          </a:cxn>
                          <a:cxn ang="0">
                            <a:pos x="184" y="150"/>
                          </a:cxn>
                          <a:cxn ang="0">
                            <a:pos x="178" y="136"/>
                          </a:cxn>
                          <a:cxn ang="0">
                            <a:pos x="160" y="130"/>
                          </a:cxn>
                          <a:cxn ang="0">
                            <a:pos x="156" y="164"/>
                          </a:cxn>
                          <a:cxn ang="0">
                            <a:pos x="152" y="162"/>
                          </a:cxn>
                          <a:cxn ang="0">
                            <a:pos x="146" y="158"/>
                          </a:cxn>
                          <a:cxn ang="0">
                            <a:pos x="146" y="154"/>
                          </a:cxn>
                          <a:cxn ang="0">
                            <a:pos x="148" y="146"/>
                          </a:cxn>
                          <a:cxn ang="0">
                            <a:pos x="156" y="144"/>
                          </a:cxn>
                          <a:cxn ang="0">
                            <a:pos x="158" y="144"/>
                          </a:cxn>
                          <a:cxn ang="0">
                            <a:pos x="164" y="150"/>
                          </a:cxn>
                          <a:cxn ang="0">
                            <a:pos x="164" y="154"/>
                          </a:cxn>
                          <a:cxn ang="0">
                            <a:pos x="162" y="160"/>
                          </a:cxn>
                          <a:cxn ang="0">
                            <a:pos x="156" y="164"/>
                          </a:cxn>
                        </a:cxnLst>
                        <a:rect l="0" t="0" r="r" b="b"/>
                        <a:pathLst>
                          <a:path w="184" h="178">
                            <a:moveTo>
                              <a:pt x="18" y="120"/>
                            </a:moveTo>
                            <a:lnTo>
                              <a:pt x="168" y="120"/>
                            </a:lnTo>
                            <a:lnTo>
                              <a:pt x="168" y="120"/>
                            </a:lnTo>
                            <a:lnTo>
                              <a:pt x="172" y="118"/>
                            </a:lnTo>
                            <a:lnTo>
                              <a:pt x="176" y="116"/>
                            </a:lnTo>
                            <a:lnTo>
                              <a:pt x="180" y="112"/>
                            </a:lnTo>
                            <a:lnTo>
                              <a:pt x="180" y="106"/>
                            </a:lnTo>
                            <a:lnTo>
                              <a:pt x="180" y="12"/>
                            </a:lnTo>
                            <a:lnTo>
                              <a:pt x="180" y="12"/>
                            </a:lnTo>
                            <a:lnTo>
                              <a:pt x="180" y="8"/>
                            </a:lnTo>
                            <a:lnTo>
                              <a:pt x="176" y="4"/>
                            </a:lnTo>
                            <a:lnTo>
                              <a:pt x="172" y="0"/>
                            </a:lnTo>
                            <a:lnTo>
                              <a:pt x="168" y="0"/>
                            </a:lnTo>
                            <a:lnTo>
                              <a:pt x="18" y="0"/>
                            </a:lnTo>
                            <a:lnTo>
                              <a:pt x="18" y="0"/>
                            </a:lnTo>
                            <a:lnTo>
                              <a:pt x="12" y="0"/>
                            </a:lnTo>
                            <a:lnTo>
                              <a:pt x="8" y="4"/>
                            </a:lnTo>
                            <a:lnTo>
                              <a:pt x="6" y="8"/>
                            </a:lnTo>
                            <a:lnTo>
                              <a:pt x="4" y="12"/>
                            </a:lnTo>
                            <a:lnTo>
                              <a:pt x="4" y="106"/>
                            </a:lnTo>
                            <a:lnTo>
                              <a:pt x="4" y="106"/>
                            </a:lnTo>
                            <a:lnTo>
                              <a:pt x="6" y="112"/>
                            </a:lnTo>
                            <a:lnTo>
                              <a:pt x="8" y="116"/>
                            </a:lnTo>
                            <a:lnTo>
                              <a:pt x="12" y="118"/>
                            </a:lnTo>
                            <a:lnTo>
                              <a:pt x="18" y="120"/>
                            </a:lnTo>
                            <a:lnTo>
                              <a:pt x="18" y="120"/>
                            </a:lnTo>
                            <a:close/>
                            <a:moveTo>
                              <a:pt x="16" y="16"/>
                            </a:moveTo>
                            <a:lnTo>
                              <a:pt x="16" y="16"/>
                            </a:lnTo>
                            <a:lnTo>
                              <a:pt x="18" y="12"/>
                            </a:lnTo>
                            <a:lnTo>
                              <a:pt x="22" y="10"/>
                            </a:lnTo>
                            <a:lnTo>
                              <a:pt x="162" y="10"/>
                            </a:lnTo>
                            <a:lnTo>
                              <a:pt x="162" y="10"/>
                            </a:lnTo>
                            <a:lnTo>
                              <a:pt x="166" y="12"/>
                            </a:lnTo>
                            <a:lnTo>
                              <a:pt x="168" y="16"/>
                            </a:lnTo>
                            <a:lnTo>
                              <a:pt x="168" y="100"/>
                            </a:lnTo>
                            <a:lnTo>
                              <a:pt x="168" y="100"/>
                            </a:lnTo>
                            <a:lnTo>
                              <a:pt x="166" y="104"/>
                            </a:lnTo>
                            <a:lnTo>
                              <a:pt x="162" y="106"/>
                            </a:lnTo>
                            <a:lnTo>
                              <a:pt x="22" y="106"/>
                            </a:lnTo>
                            <a:lnTo>
                              <a:pt x="22" y="106"/>
                            </a:lnTo>
                            <a:lnTo>
                              <a:pt x="18" y="104"/>
                            </a:lnTo>
                            <a:lnTo>
                              <a:pt x="16" y="100"/>
                            </a:lnTo>
                            <a:lnTo>
                              <a:pt x="16" y="16"/>
                            </a:lnTo>
                            <a:close/>
                            <a:moveTo>
                              <a:pt x="160" y="130"/>
                            </a:moveTo>
                            <a:lnTo>
                              <a:pt x="24" y="130"/>
                            </a:lnTo>
                            <a:lnTo>
                              <a:pt x="24" y="130"/>
                            </a:lnTo>
                            <a:lnTo>
                              <a:pt x="16" y="132"/>
                            </a:lnTo>
                            <a:lnTo>
                              <a:pt x="8" y="136"/>
                            </a:lnTo>
                            <a:lnTo>
                              <a:pt x="2" y="142"/>
                            </a:lnTo>
                            <a:lnTo>
                              <a:pt x="0" y="150"/>
                            </a:lnTo>
                            <a:lnTo>
                              <a:pt x="0" y="158"/>
                            </a:lnTo>
                            <a:lnTo>
                              <a:pt x="0" y="158"/>
                            </a:lnTo>
                            <a:lnTo>
                              <a:pt x="2" y="166"/>
                            </a:lnTo>
                            <a:lnTo>
                              <a:pt x="8" y="172"/>
                            </a:lnTo>
                            <a:lnTo>
                              <a:pt x="16" y="176"/>
                            </a:lnTo>
                            <a:lnTo>
                              <a:pt x="24" y="178"/>
                            </a:lnTo>
                            <a:lnTo>
                              <a:pt x="160" y="178"/>
                            </a:lnTo>
                            <a:lnTo>
                              <a:pt x="160" y="178"/>
                            </a:lnTo>
                            <a:lnTo>
                              <a:pt x="170" y="176"/>
                            </a:lnTo>
                            <a:lnTo>
                              <a:pt x="178" y="172"/>
                            </a:lnTo>
                            <a:lnTo>
                              <a:pt x="182" y="166"/>
                            </a:lnTo>
                            <a:lnTo>
                              <a:pt x="184" y="158"/>
                            </a:lnTo>
                            <a:lnTo>
                              <a:pt x="184" y="150"/>
                            </a:lnTo>
                            <a:lnTo>
                              <a:pt x="184" y="150"/>
                            </a:lnTo>
                            <a:lnTo>
                              <a:pt x="182" y="142"/>
                            </a:lnTo>
                            <a:lnTo>
                              <a:pt x="178" y="136"/>
                            </a:lnTo>
                            <a:lnTo>
                              <a:pt x="170" y="132"/>
                            </a:lnTo>
                            <a:lnTo>
                              <a:pt x="160" y="130"/>
                            </a:lnTo>
                            <a:lnTo>
                              <a:pt x="160" y="130"/>
                            </a:lnTo>
                            <a:close/>
                            <a:moveTo>
                              <a:pt x="156" y="164"/>
                            </a:moveTo>
                            <a:lnTo>
                              <a:pt x="156" y="164"/>
                            </a:lnTo>
                            <a:lnTo>
                              <a:pt x="152" y="162"/>
                            </a:lnTo>
                            <a:lnTo>
                              <a:pt x="148" y="160"/>
                            </a:lnTo>
                            <a:lnTo>
                              <a:pt x="146" y="158"/>
                            </a:lnTo>
                            <a:lnTo>
                              <a:pt x="146" y="154"/>
                            </a:lnTo>
                            <a:lnTo>
                              <a:pt x="146" y="154"/>
                            </a:lnTo>
                            <a:lnTo>
                              <a:pt x="146" y="150"/>
                            </a:lnTo>
                            <a:lnTo>
                              <a:pt x="148" y="146"/>
                            </a:lnTo>
                            <a:lnTo>
                              <a:pt x="152" y="144"/>
                            </a:lnTo>
                            <a:lnTo>
                              <a:pt x="156" y="144"/>
                            </a:lnTo>
                            <a:lnTo>
                              <a:pt x="156" y="144"/>
                            </a:lnTo>
                            <a:lnTo>
                              <a:pt x="158" y="144"/>
                            </a:lnTo>
                            <a:lnTo>
                              <a:pt x="162" y="146"/>
                            </a:lnTo>
                            <a:lnTo>
                              <a:pt x="164" y="150"/>
                            </a:lnTo>
                            <a:lnTo>
                              <a:pt x="164" y="154"/>
                            </a:lnTo>
                            <a:lnTo>
                              <a:pt x="164" y="154"/>
                            </a:lnTo>
                            <a:lnTo>
                              <a:pt x="164" y="158"/>
                            </a:lnTo>
                            <a:lnTo>
                              <a:pt x="162" y="160"/>
                            </a:lnTo>
                            <a:lnTo>
                              <a:pt x="158" y="162"/>
                            </a:lnTo>
                            <a:lnTo>
                              <a:pt x="156" y="164"/>
                            </a:lnTo>
                            <a:lnTo>
                              <a:pt x="156" y="16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sp>
                <p:nvSpPr>
                  <p:cNvPr id="127" name="Rectangle 344"/>
                  <p:cNvSpPr>
                    <a:spLocks noChangeAspect="1" noChangeArrowheads="1"/>
                  </p:cNvSpPr>
                  <p:nvPr/>
                </p:nvSpPr>
                <p:spPr bwMode="auto">
                  <a:xfrm>
                    <a:off x="2553039" y="4043774"/>
                    <a:ext cx="504000" cy="132024"/>
                  </a:xfrm>
                  <a:prstGeom prst="rect">
                    <a:avLst/>
                  </a:prstGeom>
                  <a:noFill/>
                  <a:ln w="9525" algn="ctr">
                    <a:noFill/>
                    <a:miter lim="800000"/>
                    <a:headEnd/>
                    <a:tailEnd/>
                  </a:ln>
                </p:spPr>
                <p:txBody>
                  <a:bodyPr wrap="square" lIns="0" tIns="0" rIns="0" bIns="0">
                    <a:spAutoFit/>
                  </a:bodyPr>
                  <a:lstStyle/>
                  <a:p>
                    <a:pPr algn="ctr" defTabSz="568967" eaLnBrk="0" hangingPunct="0">
                      <a:lnSpc>
                        <a:spcPts val="1100"/>
                      </a:lnSpc>
                      <a:spcBef>
                        <a:spcPts val="0"/>
                      </a:spcBef>
                    </a:pPr>
                    <a:r>
                      <a:rPr lang="en-US" altLang="zh-CN" sz="800" b="1" dirty="0" smtClean="0">
                        <a:solidFill>
                          <a:schemeClr val="tx1">
                            <a:lumMod val="75000"/>
                            <a:lumOff val="25000"/>
                          </a:schemeClr>
                        </a:solidFill>
                        <a:latin typeface="Arial" pitchFamily="34" charset="0"/>
                        <a:ea typeface="微软雅黑" pitchFamily="34" charset="-122"/>
                        <a:cs typeface="Arial" pitchFamily="34" charset="0"/>
                      </a:rPr>
                      <a:t>Security</a:t>
                    </a:r>
                  </a:p>
                </p:txBody>
              </p:sp>
              <p:sp>
                <p:nvSpPr>
                  <p:cNvPr id="154" name="Rectangle 344"/>
                  <p:cNvSpPr>
                    <a:spLocks noChangeAspect="1" noChangeArrowheads="1"/>
                  </p:cNvSpPr>
                  <p:nvPr/>
                </p:nvSpPr>
                <p:spPr bwMode="auto">
                  <a:xfrm>
                    <a:off x="5701161" y="4043774"/>
                    <a:ext cx="756000" cy="132024"/>
                  </a:xfrm>
                  <a:prstGeom prst="rect">
                    <a:avLst/>
                  </a:prstGeom>
                  <a:noFill/>
                  <a:ln w="9525" algn="ctr">
                    <a:noFill/>
                    <a:miter lim="800000"/>
                    <a:headEnd/>
                    <a:tailEnd/>
                  </a:ln>
                </p:spPr>
                <p:txBody>
                  <a:bodyPr wrap="square" lIns="0" tIns="0" rIns="0" bIns="0">
                    <a:spAutoFit/>
                  </a:bodyPr>
                  <a:lstStyle/>
                  <a:p>
                    <a:pPr algn="ctr" defTabSz="568967" eaLnBrk="0" hangingPunct="0">
                      <a:lnSpc>
                        <a:spcPts val="1100"/>
                      </a:lnSpc>
                      <a:spcBef>
                        <a:spcPts val="0"/>
                      </a:spcBef>
                    </a:pPr>
                    <a:r>
                      <a:rPr lang="en-US" altLang="zh-CN" sz="800" b="1" dirty="0" smtClean="0">
                        <a:solidFill>
                          <a:schemeClr val="tx1">
                            <a:lumMod val="75000"/>
                            <a:lumOff val="25000"/>
                          </a:schemeClr>
                        </a:solidFill>
                        <a:latin typeface="Arial" pitchFamily="34" charset="0"/>
                        <a:ea typeface="微软雅黑" pitchFamily="34" charset="-122"/>
                        <a:cs typeface="Arial" pitchFamily="34" charset="0"/>
                      </a:rPr>
                      <a:t>Management</a:t>
                    </a:r>
                  </a:p>
                </p:txBody>
              </p:sp>
              <p:grpSp>
                <p:nvGrpSpPr>
                  <p:cNvPr id="31" name="组合 215"/>
                  <p:cNvGrpSpPr>
                    <a:grpSpLocks noChangeAspect="1"/>
                  </p:cNvGrpSpPr>
                  <p:nvPr/>
                </p:nvGrpSpPr>
                <p:grpSpPr>
                  <a:xfrm>
                    <a:off x="5768690" y="3644930"/>
                    <a:ext cx="517242" cy="411167"/>
                    <a:chOff x="4100161" y="3722046"/>
                    <a:chExt cx="377099" cy="299765"/>
                  </a:xfrm>
                </p:grpSpPr>
                <p:grpSp>
                  <p:nvGrpSpPr>
                    <p:cNvPr id="32" name="组合 367"/>
                    <p:cNvGrpSpPr/>
                    <p:nvPr/>
                  </p:nvGrpSpPr>
                  <p:grpSpPr>
                    <a:xfrm>
                      <a:off x="4100161" y="3722046"/>
                      <a:ext cx="377099" cy="299765"/>
                      <a:chOff x="-1444626" y="2612827"/>
                      <a:chExt cx="1444626" cy="1111251"/>
                    </a:xfrm>
                    <a:solidFill>
                      <a:srgbClr val="BC0000"/>
                    </a:solidFill>
                  </p:grpSpPr>
                  <p:sp>
                    <p:nvSpPr>
                      <p:cNvPr id="174" name="Freeform 5"/>
                      <p:cNvSpPr>
                        <a:spLocks noEditPoints="1"/>
                      </p:cNvSpPr>
                      <p:nvPr/>
                    </p:nvSpPr>
                    <p:spPr bwMode="auto">
                      <a:xfrm>
                        <a:off x="-1444626" y="2725540"/>
                        <a:ext cx="1087438" cy="998538"/>
                      </a:xfrm>
                      <a:custGeom>
                        <a:avLst/>
                        <a:gdLst/>
                        <a:ahLst/>
                        <a:cxnLst>
                          <a:cxn ang="0">
                            <a:pos x="11410" y="2"/>
                          </a:cxn>
                          <a:cxn ang="0">
                            <a:pos x="11555" y="20"/>
                          </a:cxn>
                          <a:cxn ang="0">
                            <a:pos x="11692" y="59"/>
                          </a:cxn>
                          <a:cxn ang="0">
                            <a:pos x="11821" y="117"/>
                          </a:cxn>
                          <a:cxn ang="0">
                            <a:pos x="11939" y="193"/>
                          </a:cxn>
                          <a:cxn ang="0">
                            <a:pos x="12044" y="284"/>
                          </a:cxn>
                          <a:cxn ang="0">
                            <a:pos x="12136" y="390"/>
                          </a:cxn>
                          <a:cxn ang="0">
                            <a:pos x="12211" y="508"/>
                          </a:cxn>
                          <a:cxn ang="0">
                            <a:pos x="12270" y="637"/>
                          </a:cxn>
                          <a:cxn ang="0">
                            <a:pos x="12309" y="774"/>
                          </a:cxn>
                          <a:cxn ang="0">
                            <a:pos x="12327" y="919"/>
                          </a:cxn>
                          <a:cxn ang="0">
                            <a:pos x="12327" y="8512"/>
                          </a:cxn>
                          <a:cxn ang="0">
                            <a:pos x="12309" y="8656"/>
                          </a:cxn>
                          <a:cxn ang="0">
                            <a:pos x="12270" y="8795"/>
                          </a:cxn>
                          <a:cxn ang="0">
                            <a:pos x="12211" y="8923"/>
                          </a:cxn>
                          <a:cxn ang="0">
                            <a:pos x="12136" y="9040"/>
                          </a:cxn>
                          <a:cxn ang="0">
                            <a:pos x="12044" y="9146"/>
                          </a:cxn>
                          <a:cxn ang="0">
                            <a:pos x="11939" y="9237"/>
                          </a:cxn>
                          <a:cxn ang="0">
                            <a:pos x="11821" y="9313"/>
                          </a:cxn>
                          <a:cxn ang="0">
                            <a:pos x="11692" y="9371"/>
                          </a:cxn>
                          <a:cxn ang="0">
                            <a:pos x="11555" y="9411"/>
                          </a:cxn>
                          <a:cxn ang="0">
                            <a:pos x="11410" y="9430"/>
                          </a:cxn>
                          <a:cxn ang="0">
                            <a:pos x="8133" y="9818"/>
                          </a:cxn>
                          <a:cxn ang="0">
                            <a:pos x="968" y="9431"/>
                          </a:cxn>
                          <a:cxn ang="0">
                            <a:pos x="821" y="9420"/>
                          </a:cxn>
                          <a:cxn ang="0">
                            <a:pos x="681" y="9387"/>
                          </a:cxn>
                          <a:cxn ang="0">
                            <a:pos x="550" y="9335"/>
                          </a:cxn>
                          <a:cxn ang="0">
                            <a:pos x="428" y="9265"/>
                          </a:cxn>
                          <a:cxn ang="0">
                            <a:pos x="318" y="9179"/>
                          </a:cxn>
                          <a:cxn ang="0">
                            <a:pos x="222" y="9077"/>
                          </a:cxn>
                          <a:cxn ang="0">
                            <a:pos x="140" y="8964"/>
                          </a:cxn>
                          <a:cxn ang="0">
                            <a:pos x="77" y="8838"/>
                          </a:cxn>
                          <a:cxn ang="0">
                            <a:pos x="31" y="8703"/>
                          </a:cxn>
                          <a:cxn ang="0">
                            <a:pos x="5" y="8561"/>
                          </a:cxn>
                          <a:cxn ang="0">
                            <a:pos x="0" y="969"/>
                          </a:cxn>
                          <a:cxn ang="0">
                            <a:pos x="11" y="822"/>
                          </a:cxn>
                          <a:cxn ang="0">
                            <a:pos x="44" y="682"/>
                          </a:cxn>
                          <a:cxn ang="0">
                            <a:pos x="96" y="550"/>
                          </a:cxn>
                          <a:cxn ang="0">
                            <a:pos x="166" y="428"/>
                          </a:cxn>
                          <a:cxn ang="0">
                            <a:pos x="252" y="318"/>
                          </a:cxn>
                          <a:cxn ang="0">
                            <a:pos x="353" y="222"/>
                          </a:cxn>
                          <a:cxn ang="0">
                            <a:pos x="467" y="141"/>
                          </a:cxn>
                          <a:cxn ang="0">
                            <a:pos x="592" y="76"/>
                          </a:cxn>
                          <a:cxn ang="0">
                            <a:pos x="727" y="30"/>
                          </a:cxn>
                          <a:cxn ang="0">
                            <a:pos x="869" y="5"/>
                          </a:cxn>
                          <a:cxn ang="0">
                            <a:pos x="2888" y="10546"/>
                          </a:cxn>
                          <a:cxn ang="0">
                            <a:pos x="9033" y="10200"/>
                          </a:cxn>
                          <a:cxn ang="0">
                            <a:pos x="2888" y="11322"/>
                          </a:cxn>
                          <a:cxn ang="0">
                            <a:pos x="11211" y="969"/>
                          </a:cxn>
                          <a:cxn ang="0">
                            <a:pos x="1117" y="969"/>
                          </a:cxn>
                        </a:cxnLst>
                        <a:rect l="0" t="0" r="r" b="b"/>
                        <a:pathLst>
                          <a:path w="12329" h="11322">
                            <a:moveTo>
                              <a:pt x="968" y="0"/>
                            </a:moveTo>
                            <a:lnTo>
                              <a:pt x="11361" y="0"/>
                            </a:lnTo>
                            <a:lnTo>
                              <a:pt x="11410" y="2"/>
                            </a:lnTo>
                            <a:lnTo>
                              <a:pt x="11459" y="5"/>
                            </a:lnTo>
                            <a:lnTo>
                              <a:pt x="11507" y="11"/>
                            </a:lnTo>
                            <a:lnTo>
                              <a:pt x="11555" y="20"/>
                            </a:lnTo>
                            <a:lnTo>
                              <a:pt x="11601" y="30"/>
                            </a:lnTo>
                            <a:lnTo>
                              <a:pt x="11647" y="44"/>
                            </a:lnTo>
                            <a:lnTo>
                              <a:pt x="11692" y="59"/>
                            </a:lnTo>
                            <a:lnTo>
                              <a:pt x="11736" y="76"/>
                            </a:lnTo>
                            <a:lnTo>
                              <a:pt x="11779" y="96"/>
                            </a:lnTo>
                            <a:lnTo>
                              <a:pt x="11821" y="117"/>
                            </a:lnTo>
                            <a:lnTo>
                              <a:pt x="11861" y="141"/>
                            </a:lnTo>
                            <a:lnTo>
                              <a:pt x="11901" y="167"/>
                            </a:lnTo>
                            <a:lnTo>
                              <a:pt x="11939" y="193"/>
                            </a:lnTo>
                            <a:lnTo>
                              <a:pt x="11975" y="222"/>
                            </a:lnTo>
                            <a:lnTo>
                              <a:pt x="12011" y="253"/>
                            </a:lnTo>
                            <a:lnTo>
                              <a:pt x="12044" y="284"/>
                            </a:lnTo>
                            <a:lnTo>
                              <a:pt x="12076" y="318"/>
                            </a:lnTo>
                            <a:lnTo>
                              <a:pt x="12107" y="354"/>
                            </a:lnTo>
                            <a:lnTo>
                              <a:pt x="12136" y="390"/>
                            </a:lnTo>
                            <a:lnTo>
                              <a:pt x="12162" y="428"/>
                            </a:lnTo>
                            <a:lnTo>
                              <a:pt x="12188" y="468"/>
                            </a:lnTo>
                            <a:lnTo>
                              <a:pt x="12211" y="508"/>
                            </a:lnTo>
                            <a:lnTo>
                              <a:pt x="12233" y="550"/>
                            </a:lnTo>
                            <a:lnTo>
                              <a:pt x="12252" y="593"/>
                            </a:lnTo>
                            <a:lnTo>
                              <a:pt x="12270" y="637"/>
                            </a:lnTo>
                            <a:lnTo>
                              <a:pt x="12285" y="682"/>
                            </a:lnTo>
                            <a:lnTo>
                              <a:pt x="12298" y="728"/>
                            </a:lnTo>
                            <a:lnTo>
                              <a:pt x="12309" y="774"/>
                            </a:lnTo>
                            <a:lnTo>
                              <a:pt x="12318" y="822"/>
                            </a:lnTo>
                            <a:lnTo>
                              <a:pt x="12324" y="870"/>
                            </a:lnTo>
                            <a:lnTo>
                              <a:pt x="12327" y="919"/>
                            </a:lnTo>
                            <a:lnTo>
                              <a:pt x="12329" y="969"/>
                            </a:lnTo>
                            <a:lnTo>
                              <a:pt x="12329" y="8462"/>
                            </a:lnTo>
                            <a:lnTo>
                              <a:pt x="12327" y="8512"/>
                            </a:lnTo>
                            <a:lnTo>
                              <a:pt x="12324" y="8561"/>
                            </a:lnTo>
                            <a:lnTo>
                              <a:pt x="12318" y="8609"/>
                            </a:lnTo>
                            <a:lnTo>
                              <a:pt x="12309" y="8656"/>
                            </a:lnTo>
                            <a:lnTo>
                              <a:pt x="12298" y="8703"/>
                            </a:lnTo>
                            <a:lnTo>
                              <a:pt x="12285" y="8750"/>
                            </a:lnTo>
                            <a:lnTo>
                              <a:pt x="12270" y="8795"/>
                            </a:lnTo>
                            <a:lnTo>
                              <a:pt x="12252" y="8838"/>
                            </a:lnTo>
                            <a:lnTo>
                              <a:pt x="12233" y="8881"/>
                            </a:lnTo>
                            <a:lnTo>
                              <a:pt x="12211" y="8923"/>
                            </a:lnTo>
                            <a:lnTo>
                              <a:pt x="12188" y="8964"/>
                            </a:lnTo>
                            <a:lnTo>
                              <a:pt x="12162" y="9003"/>
                            </a:lnTo>
                            <a:lnTo>
                              <a:pt x="12136" y="9040"/>
                            </a:lnTo>
                            <a:lnTo>
                              <a:pt x="12107" y="9077"/>
                            </a:lnTo>
                            <a:lnTo>
                              <a:pt x="12076" y="9112"/>
                            </a:lnTo>
                            <a:lnTo>
                              <a:pt x="12044" y="9146"/>
                            </a:lnTo>
                            <a:lnTo>
                              <a:pt x="12011" y="9179"/>
                            </a:lnTo>
                            <a:lnTo>
                              <a:pt x="11975" y="9209"/>
                            </a:lnTo>
                            <a:lnTo>
                              <a:pt x="11939" y="9237"/>
                            </a:lnTo>
                            <a:lnTo>
                              <a:pt x="11901" y="9265"/>
                            </a:lnTo>
                            <a:lnTo>
                              <a:pt x="11861" y="9290"/>
                            </a:lnTo>
                            <a:lnTo>
                              <a:pt x="11821" y="9313"/>
                            </a:lnTo>
                            <a:lnTo>
                              <a:pt x="11779" y="9335"/>
                            </a:lnTo>
                            <a:lnTo>
                              <a:pt x="11736" y="9354"/>
                            </a:lnTo>
                            <a:lnTo>
                              <a:pt x="11692" y="9371"/>
                            </a:lnTo>
                            <a:lnTo>
                              <a:pt x="11647" y="9387"/>
                            </a:lnTo>
                            <a:lnTo>
                              <a:pt x="11601" y="9400"/>
                            </a:lnTo>
                            <a:lnTo>
                              <a:pt x="11555" y="9411"/>
                            </a:lnTo>
                            <a:lnTo>
                              <a:pt x="11507" y="9420"/>
                            </a:lnTo>
                            <a:lnTo>
                              <a:pt x="11459" y="9426"/>
                            </a:lnTo>
                            <a:lnTo>
                              <a:pt x="11410" y="9430"/>
                            </a:lnTo>
                            <a:lnTo>
                              <a:pt x="11361" y="9431"/>
                            </a:lnTo>
                            <a:lnTo>
                              <a:pt x="8133" y="9431"/>
                            </a:lnTo>
                            <a:lnTo>
                              <a:pt x="8133" y="9818"/>
                            </a:lnTo>
                            <a:lnTo>
                              <a:pt x="4195" y="9818"/>
                            </a:lnTo>
                            <a:lnTo>
                              <a:pt x="4195" y="9431"/>
                            </a:lnTo>
                            <a:lnTo>
                              <a:pt x="968" y="9431"/>
                            </a:lnTo>
                            <a:lnTo>
                              <a:pt x="918" y="9430"/>
                            </a:lnTo>
                            <a:lnTo>
                              <a:pt x="869" y="9426"/>
                            </a:lnTo>
                            <a:lnTo>
                              <a:pt x="821" y="9420"/>
                            </a:lnTo>
                            <a:lnTo>
                              <a:pt x="774" y="9411"/>
                            </a:lnTo>
                            <a:lnTo>
                              <a:pt x="727" y="9400"/>
                            </a:lnTo>
                            <a:lnTo>
                              <a:pt x="681" y="9387"/>
                            </a:lnTo>
                            <a:lnTo>
                              <a:pt x="636" y="9371"/>
                            </a:lnTo>
                            <a:lnTo>
                              <a:pt x="592" y="9354"/>
                            </a:lnTo>
                            <a:lnTo>
                              <a:pt x="550" y="9335"/>
                            </a:lnTo>
                            <a:lnTo>
                              <a:pt x="508" y="9313"/>
                            </a:lnTo>
                            <a:lnTo>
                              <a:pt x="467" y="9290"/>
                            </a:lnTo>
                            <a:lnTo>
                              <a:pt x="428" y="9265"/>
                            </a:lnTo>
                            <a:lnTo>
                              <a:pt x="390" y="9237"/>
                            </a:lnTo>
                            <a:lnTo>
                              <a:pt x="353" y="9209"/>
                            </a:lnTo>
                            <a:lnTo>
                              <a:pt x="318" y="9179"/>
                            </a:lnTo>
                            <a:lnTo>
                              <a:pt x="285" y="9146"/>
                            </a:lnTo>
                            <a:lnTo>
                              <a:pt x="252" y="9112"/>
                            </a:lnTo>
                            <a:lnTo>
                              <a:pt x="222" y="9077"/>
                            </a:lnTo>
                            <a:lnTo>
                              <a:pt x="192" y="9040"/>
                            </a:lnTo>
                            <a:lnTo>
                              <a:pt x="166" y="9003"/>
                            </a:lnTo>
                            <a:lnTo>
                              <a:pt x="140" y="8964"/>
                            </a:lnTo>
                            <a:lnTo>
                              <a:pt x="117" y="8923"/>
                            </a:lnTo>
                            <a:lnTo>
                              <a:pt x="96" y="8881"/>
                            </a:lnTo>
                            <a:lnTo>
                              <a:pt x="77" y="8838"/>
                            </a:lnTo>
                            <a:lnTo>
                              <a:pt x="59" y="8795"/>
                            </a:lnTo>
                            <a:lnTo>
                              <a:pt x="44" y="8750"/>
                            </a:lnTo>
                            <a:lnTo>
                              <a:pt x="31" y="8703"/>
                            </a:lnTo>
                            <a:lnTo>
                              <a:pt x="19" y="8656"/>
                            </a:lnTo>
                            <a:lnTo>
                              <a:pt x="11" y="8609"/>
                            </a:lnTo>
                            <a:lnTo>
                              <a:pt x="5" y="8561"/>
                            </a:lnTo>
                            <a:lnTo>
                              <a:pt x="1" y="8512"/>
                            </a:lnTo>
                            <a:lnTo>
                              <a:pt x="0" y="8462"/>
                            </a:lnTo>
                            <a:lnTo>
                              <a:pt x="0" y="969"/>
                            </a:lnTo>
                            <a:lnTo>
                              <a:pt x="1" y="919"/>
                            </a:lnTo>
                            <a:lnTo>
                              <a:pt x="5" y="870"/>
                            </a:lnTo>
                            <a:lnTo>
                              <a:pt x="11" y="822"/>
                            </a:lnTo>
                            <a:lnTo>
                              <a:pt x="19" y="774"/>
                            </a:lnTo>
                            <a:lnTo>
                              <a:pt x="31" y="728"/>
                            </a:lnTo>
                            <a:lnTo>
                              <a:pt x="44" y="682"/>
                            </a:lnTo>
                            <a:lnTo>
                              <a:pt x="59" y="637"/>
                            </a:lnTo>
                            <a:lnTo>
                              <a:pt x="77" y="593"/>
                            </a:lnTo>
                            <a:lnTo>
                              <a:pt x="96" y="550"/>
                            </a:lnTo>
                            <a:lnTo>
                              <a:pt x="117" y="508"/>
                            </a:lnTo>
                            <a:lnTo>
                              <a:pt x="140" y="468"/>
                            </a:lnTo>
                            <a:lnTo>
                              <a:pt x="166" y="428"/>
                            </a:lnTo>
                            <a:lnTo>
                              <a:pt x="192" y="390"/>
                            </a:lnTo>
                            <a:lnTo>
                              <a:pt x="222" y="354"/>
                            </a:lnTo>
                            <a:lnTo>
                              <a:pt x="252" y="318"/>
                            </a:lnTo>
                            <a:lnTo>
                              <a:pt x="285" y="284"/>
                            </a:lnTo>
                            <a:lnTo>
                              <a:pt x="318" y="253"/>
                            </a:lnTo>
                            <a:lnTo>
                              <a:pt x="353" y="222"/>
                            </a:lnTo>
                            <a:lnTo>
                              <a:pt x="390" y="193"/>
                            </a:lnTo>
                            <a:lnTo>
                              <a:pt x="428" y="167"/>
                            </a:lnTo>
                            <a:lnTo>
                              <a:pt x="467" y="141"/>
                            </a:lnTo>
                            <a:lnTo>
                              <a:pt x="508" y="117"/>
                            </a:lnTo>
                            <a:lnTo>
                              <a:pt x="550" y="96"/>
                            </a:lnTo>
                            <a:lnTo>
                              <a:pt x="592" y="76"/>
                            </a:lnTo>
                            <a:lnTo>
                              <a:pt x="636" y="59"/>
                            </a:lnTo>
                            <a:lnTo>
                              <a:pt x="681" y="44"/>
                            </a:lnTo>
                            <a:lnTo>
                              <a:pt x="727" y="30"/>
                            </a:lnTo>
                            <a:lnTo>
                              <a:pt x="774" y="20"/>
                            </a:lnTo>
                            <a:lnTo>
                              <a:pt x="821" y="11"/>
                            </a:lnTo>
                            <a:lnTo>
                              <a:pt x="869" y="5"/>
                            </a:lnTo>
                            <a:lnTo>
                              <a:pt x="918" y="2"/>
                            </a:lnTo>
                            <a:lnTo>
                              <a:pt x="968" y="0"/>
                            </a:lnTo>
                            <a:close/>
                            <a:moveTo>
                              <a:pt x="2888" y="10546"/>
                            </a:moveTo>
                            <a:lnTo>
                              <a:pt x="2888" y="10546"/>
                            </a:lnTo>
                            <a:lnTo>
                              <a:pt x="3295" y="10200"/>
                            </a:lnTo>
                            <a:lnTo>
                              <a:pt x="9033" y="10200"/>
                            </a:lnTo>
                            <a:lnTo>
                              <a:pt x="9441" y="10546"/>
                            </a:lnTo>
                            <a:lnTo>
                              <a:pt x="9441" y="11322"/>
                            </a:lnTo>
                            <a:lnTo>
                              <a:pt x="2888" y="11322"/>
                            </a:lnTo>
                            <a:lnTo>
                              <a:pt x="2888" y="10546"/>
                            </a:lnTo>
                            <a:close/>
                            <a:moveTo>
                              <a:pt x="1117" y="969"/>
                            </a:moveTo>
                            <a:lnTo>
                              <a:pt x="11211" y="969"/>
                            </a:lnTo>
                            <a:lnTo>
                              <a:pt x="11211" y="8462"/>
                            </a:lnTo>
                            <a:lnTo>
                              <a:pt x="1117" y="8462"/>
                            </a:lnTo>
                            <a:lnTo>
                              <a:pt x="1117" y="96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sp>
                    <p:nvSpPr>
                      <p:cNvPr id="175" name="Freeform 6"/>
                      <p:cNvSpPr>
                        <a:spLocks noEditPoints="1"/>
                      </p:cNvSpPr>
                      <p:nvPr/>
                    </p:nvSpPr>
                    <p:spPr bwMode="auto">
                      <a:xfrm>
                        <a:off x="-598488" y="2612827"/>
                        <a:ext cx="598488" cy="1103313"/>
                      </a:xfrm>
                      <a:custGeom>
                        <a:avLst/>
                        <a:gdLst/>
                        <a:ahLst/>
                        <a:cxnLst>
                          <a:cxn ang="0">
                            <a:pos x="6426" y="15"/>
                          </a:cxn>
                          <a:cxn ang="0">
                            <a:pos x="6572" y="81"/>
                          </a:cxn>
                          <a:cxn ang="0">
                            <a:pos x="6686" y="190"/>
                          </a:cxn>
                          <a:cxn ang="0">
                            <a:pos x="6759" y="332"/>
                          </a:cxn>
                          <a:cxn ang="0">
                            <a:pos x="6780" y="12044"/>
                          </a:cxn>
                          <a:cxn ang="0">
                            <a:pos x="6751" y="12206"/>
                          </a:cxn>
                          <a:cxn ang="0">
                            <a:pos x="6671" y="12344"/>
                          </a:cxn>
                          <a:cxn ang="0">
                            <a:pos x="6553" y="12447"/>
                          </a:cxn>
                          <a:cxn ang="0">
                            <a:pos x="6403" y="12506"/>
                          </a:cxn>
                          <a:cxn ang="0">
                            <a:pos x="424" y="12513"/>
                          </a:cxn>
                          <a:cxn ang="0">
                            <a:pos x="268" y="12469"/>
                          </a:cxn>
                          <a:cxn ang="0">
                            <a:pos x="139" y="12377"/>
                          </a:cxn>
                          <a:cxn ang="0">
                            <a:pos x="47" y="12248"/>
                          </a:cxn>
                          <a:cxn ang="0">
                            <a:pos x="3" y="12092"/>
                          </a:cxn>
                          <a:cxn ang="0">
                            <a:pos x="1971" y="10952"/>
                          </a:cxn>
                          <a:cxn ang="0">
                            <a:pos x="2201" y="10885"/>
                          </a:cxn>
                          <a:cxn ang="0">
                            <a:pos x="2412" y="10778"/>
                          </a:cxn>
                          <a:cxn ang="0">
                            <a:pos x="2782" y="10424"/>
                          </a:cxn>
                          <a:cxn ang="0">
                            <a:pos x="2899" y="10222"/>
                          </a:cxn>
                          <a:cxn ang="0">
                            <a:pos x="2963" y="10051"/>
                          </a:cxn>
                          <a:cxn ang="0">
                            <a:pos x="3003" y="9870"/>
                          </a:cxn>
                          <a:cxn ang="0">
                            <a:pos x="3018" y="9679"/>
                          </a:cxn>
                          <a:cxn ang="0">
                            <a:pos x="6497" y="1691"/>
                          </a:cxn>
                          <a:cxn ang="0">
                            <a:pos x="2719" y="1479"/>
                          </a:cxn>
                          <a:cxn ang="0">
                            <a:pos x="2505" y="1273"/>
                          </a:cxn>
                          <a:cxn ang="0">
                            <a:pos x="2248" y="1121"/>
                          </a:cxn>
                          <a:cxn ang="0">
                            <a:pos x="1957" y="1032"/>
                          </a:cxn>
                          <a:cxn ang="0">
                            <a:pos x="0" y="471"/>
                          </a:cxn>
                          <a:cxn ang="0">
                            <a:pos x="28" y="310"/>
                          </a:cxn>
                          <a:cxn ang="0">
                            <a:pos x="108" y="172"/>
                          </a:cxn>
                          <a:cxn ang="0">
                            <a:pos x="227" y="69"/>
                          </a:cxn>
                          <a:cxn ang="0">
                            <a:pos x="376" y="9"/>
                          </a:cxn>
                          <a:cxn ang="0">
                            <a:pos x="5844" y="5014"/>
                          </a:cxn>
                          <a:cxn ang="0">
                            <a:pos x="5995" y="5056"/>
                          </a:cxn>
                          <a:cxn ang="0">
                            <a:pos x="6119" y="5145"/>
                          </a:cxn>
                          <a:cxn ang="0">
                            <a:pos x="6208" y="5269"/>
                          </a:cxn>
                          <a:cxn ang="0">
                            <a:pos x="6250" y="5419"/>
                          </a:cxn>
                          <a:cxn ang="0">
                            <a:pos x="6238" y="5579"/>
                          </a:cxn>
                          <a:cxn ang="0">
                            <a:pos x="6175" y="5720"/>
                          </a:cxn>
                          <a:cxn ang="0">
                            <a:pos x="6070" y="5830"/>
                          </a:cxn>
                          <a:cxn ang="0">
                            <a:pos x="5933" y="5900"/>
                          </a:cxn>
                          <a:cxn ang="0">
                            <a:pos x="5775" y="5919"/>
                          </a:cxn>
                          <a:cxn ang="0">
                            <a:pos x="5621" y="5885"/>
                          </a:cxn>
                          <a:cxn ang="0">
                            <a:pos x="5493" y="5803"/>
                          </a:cxn>
                          <a:cxn ang="0">
                            <a:pos x="5399" y="5682"/>
                          </a:cxn>
                          <a:cxn ang="0">
                            <a:pos x="5349" y="5535"/>
                          </a:cxn>
                          <a:cxn ang="0">
                            <a:pos x="5353" y="5374"/>
                          </a:cxn>
                          <a:cxn ang="0">
                            <a:pos x="5409" y="5231"/>
                          </a:cxn>
                          <a:cxn ang="0">
                            <a:pos x="5510" y="5115"/>
                          </a:cxn>
                          <a:cxn ang="0">
                            <a:pos x="5643" y="5039"/>
                          </a:cxn>
                          <a:cxn ang="0">
                            <a:pos x="5798" y="5011"/>
                          </a:cxn>
                          <a:cxn ang="0">
                            <a:pos x="4028" y="9504"/>
                          </a:cxn>
                          <a:cxn ang="0">
                            <a:pos x="3533" y="11795"/>
                          </a:cxn>
                          <a:cxn ang="0">
                            <a:pos x="3006" y="2139"/>
                          </a:cxn>
                          <a:cxn ang="0">
                            <a:pos x="3018" y="3648"/>
                          </a:cxn>
                        </a:cxnLst>
                        <a:rect l="0" t="0" r="r" b="b"/>
                        <a:pathLst>
                          <a:path w="6780" h="12516">
                            <a:moveTo>
                              <a:pt x="472" y="0"/>
                            </a:moveTo>
                            <a:lnTo>
                              <a:pt x="6309" y="0"/>
                            </a:lnTo>
                            <a:lnTo>
                              <a:pt x="6333" y="1"/>
                            </a:lnTo>
                            <a:lnTo>
                              <a:pt x="6357" y="2"/>
                            </a:lnTo>
                            <a:lnTo>
                              <a:pt x="6381" y="5"/>
                            </a:lnTo>
                            <a:lnTo>
                              <a:pt x="6403" y="9"/>
                            </a:lnTo>
                            <a:lnTo>
                              <a:pt x="6426" y="15"/>
                            </a:lnTo>
                            <a:lnTo>
                              <a:pt x="6448" y="22"/>
                            </a:lnTo>
                            <a:lnTo>
                              <a:pt x="6470" y="29"/>
                            </a:lnTo>
                            <a:lnTo>
                              <a:pt x="6491" y="37"/>
                            </a:lnTo>
                            <a:lnTo>
                              <a:pt x="6513" y="47"/>
                            </a:lnTo>
                            <a:lnTo>
                              <a:pt x="6533" y="57"/>
                            </a:lnTo>
                            <a:lnTo>
                              <a:pt x="6553" y="69"/>
                            </a:lnTo>
                            <a:lnTo>
                              <a:pt x="6572" y="81"/>
                            </a:lnTo>
                            <a:lnTo>
                              <a:pt x="6591" y="94"/>
                            </a:lnTo>
                            <a:lnTo>
                              <a:pt x="6608" y="109"/>
                            </a:lnTo>
                            <a:lnTo>
                              <a:pt x="6625" y="123"/>
                            </a:lnTo>
                            <a:lnTo>
                              <a:pt x="6642" y="138"/>
                            </a:lnTo>
                            <a:lnTo>
                              <a:pt x="6657" y="155"/>
                            </a:lnTo>
                            <a:lnTo>
                              <a:pt x="6671" y="172"/>
                            </a:lnTo>
                            <a:lnTo>
                              <a:pt x="6686" y="190"/>
                            </a:lnTo>
                            <a:lnTo>
                              <a:pt x="6699" y="208"/>
                            </a:lnTo>
                            <a:lnTo>
                              <a:pt x="6711" y="227"/>
                            </a:lnTo>
                            <a:lnTo>
                              <a:pt x="6723" y="247"/>
                            </a:lnTo>
                            <a:lnTo>
                              <a:pt x="6733" y="267"/>
                            </a:lnTo>
                            <a:lnTo>
                              <a:pt x="6743" y="289"/>
                            </a:lnTo>
                            <a:lnTo>
                              <a:pt x="6751" y="310"/>
                            </a:lnTo>
                            <a:lnTo>
                              <a:pt x="6759" y="332"/>
                            </a:lnTo>
                            <a:lnTo>
                              <a:pt x="6765" y="354"/>
                            </a:lnTo>
                            <a:lnTo>
                              <a:pt x="6771" y="377"/>
                            </a:lnTo>
                            <a:lnTo>
                              <a:pt x="6775" y="400"/>
                            </a:lnTo>
                            <a:lnTo>
                              <a:pt x="6778" y="423"/>
                            </a:lnTo>
                            <a:lnTo>
                              <a:pt x="6779" y="448"/>
                            </a:lnTo>
                            <a:lnTo>
                              <a:pt x="6780" y="471"/>
                            </a:lnTo>
                            <a:lnTo>
                              <a:pt x="6780" y="12044"/>
                            </a:lnTo>
                            <a:lnTo>
                              <a:pt x="6779" y="12068"/>
                            </a:lnTo>
                            <a:lnTo>
                              <a:pt x="6778" y="12092"/>
                            </a:lnTo>
                            <a:lnTo>
                              <a:pt x="6775" y="12115"/>
                            </a:lnTo>
                            <a:lnTo>
                              <a:pt x="6771" y="12139"/>
                            </a:lnTo>
                            <a:lnTo>
                              <a:pt x="6765" y="12162"/>
                            </a:lnTo>
                            <a:lnTo>
                              <a:pt x="6759" y="12184"/>
                            </a:lnTo>
                            <a:lnTo>
                              <a:pt x="6751" y="12206"/>
                            </a:lnTo>
                            <a:lnTo>
                              <a:pt x="6743" y="12227"/>
                            </a:lnTo>
                            <a:lnTo>
                              <a:pt x="6733" y="12248"/>
                            </a:lnTo>
                            <a:lnTo>
                              <a:pt x="6723" y="12268"/>
                            </a:lnTo>
                            <a:lnTo>
                              <a:pt x="6711" y="12289"/>
                            </a:lnTo>
                            <a:lnTo>
                              <a:pt x="6699" y="12307"/>
                            </a:lnTo>
                            <a:lnTo>
                              <a:pt x="6686" y="12325"/>
                            </a:lnTo>
                            <a:lnTo>
                              <a:pt x="6671" y="12344"/>
                            </a:lnTo>
                            <a:lnTo>
                              <a:pt x="6657" y="12360"/>
                            </a:lnTo>
                            <a:lnTo>
                              <a:pt x="6642" y="12377"/>
                            </a:lnTo>
                            <a:lnTo>
                              <a:pt x="6625" y="12393"/>
                            </a:lnTo>
                            <a:lnTo>
                              <a:pt x="6608" y="12407"/>
                            </a:lnTo>
                            <a:lnTo>
                              <a:pt x="6591" y="12422"/>
                            </a:lnTo>
                            <a:lnTo>
                              <a:pt x="6572" y="12435"/>
                            </a:lnTo>
                            <a:lnTo>
                              <a:pt x="6553" y="12447"/>
                            </a:lnTo>
                            <a:lnTo>
                              <a:pt x="6533" y="12459"/>
                            </a:lnTo>
                            <a:lnTo>
                              <a:pt x="6513" y="12469"/>
                            </a:lnTo>
                            <a:lnTo>
                              <a:pt x="6491" y="12478"/>
                            </a:lnTo>
                            <a:lnTo>
                              <a:pt x="6470" y="12487"/>
                            </a:lnTo>
                            <a:lnTo>
                              <a:pt x="6448" y="12494"/>
                            </a:lnTo>
                            <a:lnTo>
                              <a:pt x="6426" y="12501"/>
                            </a:lnTo>
                            <a:lnTo>
                              <a:pt x="6403" y="12506"/>
                            </a:lnTo>
                            <a:lnTo>
                              <a:pt x="6381" y="12510"/>
                            </a:lnTo>
                            <a:lnTo>
                              <a:pt x="6357" y="12513"/>
                            </a:lnTo>
                            <a:lnTo>
                              <a:pt x="6333" y="12515"/>
                            </a:lnTo>
                            <a:lnTo>
                              <a:pt x="6309" y="12516"/>
                            </a:lnTo>
                            <a:lnTo>
                              <a:pt x="472" y="12516"/>
                            </a:lnTo>
                            <a:lnTo>
                              <a:pt x="447" y="12515"/>
                            </a:lnTo>
                            <a:lnTo>
                              <a:pt x="424" y="12513"/>
                            </a:lnTo>
                            <a:lnTo>
                              <a:pt x="400" y="12510"/>
                            </a:lnTo>
                            <a:lnTo>
                              <a:pt x="376" y="12506"/>
                            </a:lnTo>
                            <a:lnTo>
                              <a:pt x="354" y="12501"/>
                            </a:lnTo>
                            <a:lnTo>
                              <a:pt x="331" y="12494"/>
                            </a:lnTo>
                            <a:lnTo>
                              <a:pt x="310" y="12487"/>
                            </a:lnTo>
                            <a:lnTo>
                              <a:pt x="288" y="12478"/>
                            </a:lnTo>
                            <a:lnTo>
                              <a:pt x="268" y="12469"/>
                            </a:lnTo>
                            <a:lnTo>
                              <a:pt x="247" y="12459"/>
                            </a:lnTo>
                            <a:lnTo>
                              <a:pt x="227" y="12447"/>
                            </a:lnTo>
                            <a:lnTo>
                              <a:pt x="209" y="12435"/>
                            </a:lnTo>
                            <a:lnTo>
                              <a:pt x="190" y="12422"/>
                            </a:lnTo>
                            <a:lnTo>
                              <a:pt x="172" y="12407"/>
                            </a:lnTo>
                            <a:lnTo>
                              <a:pt x="155" y="12393"/>
                            </a:lnTo>
                            <a:lnTo>
                              <a:pt x="139" y="12377"/>
                            </a:lnTo>
                            <a:lnTo>
                              <a:pt x="123" y="12360"/>
                            </a:lnTo>
                            <a:lnTo>
                              <a:pt x="108" y="12344"/>
                            </a:lnTo>
                            <a:lnTo>
                              <a:pt x="94" y="12325"/>
                            </a:lnTo>
                            <a:lnTo>
                              <a:pt x="81" y="12307"/>
                            </a:lnTo>
                            <a:lnTo>
                              <a:pt x="68" y="12289"/>
                            </a:lnTo>
                            <a:lnTo>
                              <a:pt x="57" y="12268"/>
                            </a:lnTo>
                            <a:lnTo>
                              <a:pt x="47" y="12248"/>
                            </a:lnTo>
                            <a:lnTo>
                              <a:pt x="38" y="12227"/>
                            </a:lnTo>
                            <a:lnTo>
                              <a:pt x="28" y="12206"/>
                            </a:lnTo>
                            <a:lnTo>
                              <a:pt x="21" y="12184"/>
                            </a:lnTo>
                            <a:lnTo>
                              <a:pt x="15" y="12162"/>
                            </a:lnTo>
                            <a:lnTo>
                              <a:pt x="10" y="12139"/>
                            </a:lnTo>
                            <a:lnTo>
                              <a:pt x="6" y="12115"/>
                            </a:lnTo>
                            <a:lnTo>
                              <a:pt x="3" y="12092"/>
                            </a:lnTo>
                            <a:lnTo>
                              <a:pt x="1" y="12068"/>
                            </a:lnTo>
                            <a:lnTo>
                              <a:pt x="0" y="12044"/>
                            </a:lnTo>
                            <a:lnTo>
                              <a:pt x="0" y="10974"/>
                            </a:lnTo>
                            <a:lnTo>
                              <a:pt x="1687" y="10974"/>
                            </a:lnTo>
                            <a:lnTo>
                              <a:pt x="1687" y="11795"/>
                            </a:lnTo>
                            <a:lnTo>
                              <a:pt x="1971" y="11795"/>
                            </a:lnTo>
                            <a:lnTo>
                              <a:pt x="1971" y="10952"/>
                            </a:lnTo>
                            <a:lnTo>
                              <a:pt x="2005" y="10945"/>
                            </a:lnTo>
                            <a:lnTo>
                              <a:pt x="2039" y="10937"/>
                            </a:lnTo>
                            <a:lnTo>
                              <a:pt x="2072" y="10928"/>
                            </a:lnTo>
                            <a:lnTo>
                              <a:pt x="2105" y="10919"/>
                            </a:lnTo>
                            <a:lnTo>
                              <a:pt x="2137" y="10909"/>
                            </a:lnTo>
                            <a:lnTo>
                              <a:pt x="2169" y="10897"/>
                            </a:lnTo>
                            <a:lnTo>
                              <a:pt x="2201" y="10885"/>
                            </a:lnTo>
                            <a:lnTo>
                              <a:pt x="2233" y="10872"/>
                            </a:lnTo>
                            <a:lnTo>
                              <a:pt x="2263" y="10858"/>
                            </a:lnTo>
                            <a:lnTo>
                              <a:pt x="2294" y="10844"/>
                            </a:lnTo>
                            <a:lnTo>
                              <a:pt x="2324" y="10829"/>
                            </a:lnTo>
                            <a:lnTo>
                              <a:pt x="2353" y="10812"/>
                            </a:lnTo>
                            <a:lnTo>
                              <a:pt x="2383" y="10796"/>
                            </a:lnTo>
                            <a:lnTo>
                              <a:pt x="2412" y="10778"/>
                            </a:lnTo>
                            <a:lnTo>
                              <a:pt x="2439" y="10760"/>
                            </a:lnTo>
                            <a:lnTo>
                              <a:pt x="2467" y="10741"/>
                            </a:lnTo>
                            <a:lnTo>
                              <a:pt x="2467" y="11795"/>
                            </a:lnTo>
                            <a:lnTo>
                              <a:pt x="2753" y="11795"/>
                            </a:lnTo>
                            <a:lnTo>
                              <a:pt x="2753" y="10466"/>
                            </a:lnTo>
                            <a:lnTo>
                              <a:pt x="2768" y="10446"/>
                            </a:lnTo>
                            <a:lnTo>
                              <a:pt x="2782" y="10424"/>
                            </a:lnTo>
                            <a:lnTo>
                              <a:pt x="2797" y="10403"/>
                            </a:lnTo>
                            <a:lnTo>
                              <a:pt x="2811" y="10381"/>
                            </a:lnTo>
                            <a:lnTo>
                              <a:pt x="2839" y="10337"/>
                            </a:lnTo>
                            <a:lnTo>
                              <a:pt x="2864" y="10292"/>
                            </a:lnTo>
                            <a:lnTo>
                              <a:pt x="2875" y="10269"/>
                            </a:lnTo>
                            <a:lnTo>
                              <a:pt x="2888" y="10246"/>
                            </a:lnTo>
                            <a:lnTo>
                              <a:pt x="2899" y="10222"/>
                            </a:lnTo>
                            <a:lnTo>
                              <a:pt x="2909" y="10199"/>
                            </a:lnTo>
                            <a:lnTo>
                              <a:pt x="2919" y="10175"/>
                            </a:lnTo>
                            <a:lnTo>
                              <a:pt x="2930" y="10150"/>
                            </a:lnTo>
                            <a:lnTo>
                              <a:pt x="2939" y="10126"/>
                            </a:lnTo>
                            <a:lnTo>
                              <a:pt x="2947" y="10101"/>
                            </a:lnTo>
                            <a:lnTo>
                              <a:pt x="2955" y="10077"/>
                            </a:lnTo>
                            <a:lnTo>
                              <a:pt x="2963" y="10051"/>
                            </a:lnTo>
                            <a:lnTo>
                              <a:pt x="2971" y="10025"/>
                            </a:lnTo>
                            <a:lnTo>
                              <a:pt x="2978" y="10000"/>
                            </a:lnTo>
                            <a:lnTo>
                              <a:pt x="2984" y="9974"/>
                            </a:lnTo>
                            <a:lnTo>
                              <a:pt x="2989" y="9949"/>
                            </a:lnTo>
                            <a:lnTo>
                              <a:pt x="2995" y="9922"/>
                            </a:lnTo>
                            <a:lnTo>
                              <a:pt x="2999" y="9896"/>
                            </a:lnTo>
                            <a:lnTo>
                              <a:pt x="3003" y="9870"/>
                            </a:lnTo>
                            <a:lnTo>
                              <a:pt x="3007" y="9843"/>
                            </a:lnTo>
                            <a:lnTo>
                              <a:pt x="3011" y="9817"/>
                            </a:lnTo>
                            <a:lnTo>
                              <a:pt x="3013" y="9789"/>
                            </a:lnTo>
                            <a:lnTo>
                              <a:pt x="3015" y="9762"/>
                            </a:lnTo>
                            <a:lnTo>
                              <a:pt x="3017" y="9735"/>
                            </a:lnTo>
                            <a:lnTo>
                              <a:pt x="3018" y="9707"/>
                            </a:lnTo>
                            <a:lnTo>
                              <a:pt x="3018" y="9679"/>
                            </a:lnTo>
                            <a:lnTo>
                              <a:pt x="3018" y="3934"/>
                            </a:lnTo>
                            <a:lnTo>
                              <a:pt x="6497" y="3934"/>
                            </a:lnTo>
                            <a:lnTo>
                              <a:pt x="6497" y="3771"/>
                            </a:lnTo>
                            <a:lnTo>
                              <a:pt x="6497" y="3771"/>
                            </a:lnTo>
                            <a:lnTo>
                              <a:pt x="6497" y="1977"/>
                            </a:lnTo>
                            <a:lnTo>
                              <a:pt x="6497" y="1746"/>
                            </a:lnTo>
                            <a:lnTo>
                              <a:pt x="6497" y="1691"/>
                            </a:lnTo>
                            <a:lnTo>
                              <a:pt x="2862" y="1691"/>
                            </a:lnTo>
                            <a:lnTo>
                              <a:pt x="2842" y="1655"/>
                            </a:lnTo>
                            <a:lnTo>
                              <a:pt x="2819" y="1618"/>
                            </a:lnTo>
                            <a:lnTo>
                              <a:pt x="2796" y="1582"/>
                            </a:lnTo>
                            <a:lnTo>
                              <a:pt x="2771" y="1547"/>
                            </a:lnTo>
                            <a:lnTo>
                              <a:pt x="2745" y="1512"/>
                            </a:lnTo>
                            <a:lnTo>
                              <a:pt x="2719" y="1479"/>
                            </a:lnTo>
                            <a:lnTo>
                              <a:pt x="2691" y="1447"/>
                            </a:lnTo>
                            <a:lnTo>
                              <a:pt x="2662" y="1416"/>
                            </a:lnTo>
                            <a:lnTo>
                              <a:pt x="2633" y="1385"/>
                            </a:lnTo>
                            <a:lnTo>
                              <a:pt x="2602" y="1355"/>
                            </a:lnTo>
                            <a:lnTo>
                              <a:pt x="2570" y="1327"/>
                            </a:lnTo>
                            <a:lnTo>
                              <a:pt x="2538" y="1299"/>
                            </a:lnTo>
                            <a:lnTo>
                              <a:pt x="2505" y="1273"/>
                            </a:lnTo>
                            <a:lnTo>
                              <a:pt x="2470" y="1248"/>
                            </a:lnTo>
                            <a:lnTo>
                              <a:pt x="2435" y="1223"/>
                            </a:lnTo>
                            <a:lnTo>
                              <a:pt x="2399" y="1201"/>
                            </a:lnTo>
                            <a:lnTo>
                              <a:pt x="2363" y="1179"/>
                            </a:lnTo>
                            <a:lnTo>
                              <a:pt x="2325" y="1159"/>
                            </a:lnTo>
                            <a:lnTo>
                              <a:pt x="2287" y="1139"/>
                            </a:lnTo>
                            <a:lnTo>
                              <a:pt x="2248" y="1121"/>
                            </a:lnTo>
                            <a:lnTo>
                              <a:pt x="2208" y="1104"/>
                            </a:lnTo>
                            <a:lnTo>
                              <a:pt x="2168" y="1089"/>
                            </a:lnTo>
                            <a:lnTo>
                              <a:pt x="2127" y="1075"/>
                            </a:lnTo>
                            <a:lnTo>
                              <a:pt x="2085" y="1061"/>
                            </a:lnTo>
                            <a:lnTo>
                              <a:pt x="2043" y="1050"/>
                            </a:lnTo>
                            <a:lnTo>
                              <a:pt x="2000" y="1041"/>
                            </a:lnTo>
                            <a:lnTo>
                              <a:pt x="1957" y="1032"/>
                            </a:lnTo>
                            <a:lnTo>
                              <a:pt x="1914" y="1025"/>
                            </a:lnTo>
                            <a:lnTo>
                              <a:pt x="1870" y="1019"/>
                            </a:lnTo>
                            <a:lnTo>
                              <a:pt x="1825" y="1015"/>
                            </a:lnTo>
                            <a:lnTo>
                              <a:pt x="1780" y="1013"/>
                            </a:lnTo>
                            <a:lnTo>
                              <a:pt x="1735" y="1012"/>
                            </a:lnTo>
                            <a:lnTo>
                              <a:pt x="0" y="1012"/>
                            </a:lnTo>
                            <a:lnTo>
                              <a:pt x="0" y="471"/>
                            </a:lnTo>
                            <a:lnTo>
                              <a:pt x="1" y="448"/>
                            </a:lnTo>
                            <a:lnTo>
                              <a:pt x="3" y="423"/>
                            </a:lnTo>
                            <a:lnTo>
                              <a:pt x="6" y="400"/>
                            </a:lnTo>
                            <a:lnTo>
                              <a:pt x="10" y="377"/>
                            </a:lnTo>
                            <a:lnTo>
                              <a:pt x="15" y="354"/>
                            </a:lnTo>
                            <a:lnTo>
                              <a:pt x="21" y="332"/>
                            </a:lnTo>
                            <a:lnTo>
                              <a:pt x="28" y="310"/>
                            </a:lnTo>
                            <a:lnTo>
                              <a:pt x="38" y="289"/>
                            </a:lnTo>
                            <a:lnTo>
                              <a:pt x="47" y="267"/>
                            </a:lnTo>
                            <a:lnTo>
                              <a:pt x="57" y="247"/>
                            </a:lnTo>
                            <a:lnTo>
                              <a:pt x="68" y="227"/>
                            </a:lnTo>
                            <a:lnTo>
                              <a:pt x="81" y="208"/>
                            </a:lnTo>
                            <a:lnTo>
                              <a:pt x="94" y="190"/>
                            </a:lnTo>
                            <a:lnTo>
                              <a:pt x="108" y="172"/>
                            </a:lnTo>
                            <a:lnTo>
                              <a:pt x="123" y="155"/>
                            </a:lnTo>
                            <a:lnTo>
                              <a:pt x="139" y="138"/>
                            </a:lnTo>
                            <a:lnTo>
                              <a:pt x="155" y="123"/>
                            </a:lnTo>
                            <a:lnTo>
                              <a:pt x="172" y="109"/>
                            </a:lnTo>
                            <a:lnTo>
                              <a:pt x="190" y="94"/>
                            </a:lnTo>
                            <a:lnTo>
                              <a:pt x="209" y="81"/>
                            </a:lnTo>
                            <a:lnTo>
                              <a:pt x="227" y="69"/>
                            </a:lnTo>
                            <a:lnTo>
                              <a:pt x="247" y="57"/>
                            </a:lnTo>
                            <a:lnTo>
                              <a:pt x="268" y="47"/>
                            </a:lnTo>
                            <a:lnTo>
                              <a:pt x="288" y="37"/>
                            </a:lnTo>
                            <a:lnTo>
                              <a:pt x="310" y="29"/>
                            </a:lnTo>
                            <a:lnTo>
                              <a:pt x="331" y="22"/>
                            </a:lnTo>
                            <a:lnTo>
                              <a:pt x="354" y="15"/>
                            </a:lnTo>
                            <a:lnTo>
                              <a:pt x="376" y="9"/>
                            </a:lnTo>
                            <a:lnTo>
                              <a:pt x="400" y="5"/>
                            </a:lnTo>
                            <a:lnTo>
                              <a:pt x="424" y="2"/>
                            </a:lnTo>
                            <a:lnTo>
                              <a:pt x="447" y="1"/>
                            </a:lnTo>
                            <a:lnTo>
                              <a:pt x="472" y="0"/>
                            </a:lnTo>
                            <a:close/>
                            <a:moveTo>
                              <a:pt x="5798" y="5011"/>
                            </a:moveTo>
                            <a:lnTo>
                              <a:pt x="5822" y="5012"/>
                            </a:lnTo>
                            <a:lnTo>
                              <a:pt x="5844" y="5014"/>
                            </a:lnTo>
                            <a:lnTo>
                              <a:pt x="5867" y="5017"/>
                            </a:lnTo>
                            <a:lnTo>
                              <a:pt x="5889" y="5021"/>
                            </a:lnTo>
                            <a:lnTo>
                              <a:pt x="5912" y="5026"/>
                            </a:lnTo>
                            <a:lnTo>
                              <a:pt x="5933" y="5032"/>
                            </a:lnTo>
                            <a:lnTo>
                              <a:pt x="5954" y="5039"/>
                            </a:lnTo>
                            <a:lnTo>
                              <a:pt x="5974" y="5047"/>
                            </a:lnTo>
                            <a:lnTo>
                              <a:pt x="5995" y="5056"/>
                            </a:lnTo>
                            <a:lnTo>
                              <a:pt x="6014" y="5066"/>
                            </a:lnTo>
                            <a:lnTo>
                              <a:pt x="6034" y="5077"/>
                            </a:lnTo>
                            <a:lnTo>
                              <a:pt x="6052" y="5090"/>
                            </a:lnTo>
                            <a:lnTo>
                              <a:pt x="6070" y="5102"/>
                            </a:lnTo>
                            <a:lnTo>
                              <a:pt x="6087" y="5115"/>
                            </a:lnTo>
                            <a:lnTo>
                              <a:pt x="6103" y="5130"/>
                            </a:lnTo>
                            <a:lnTo>
                              <a:pt x="6119" y="5145"/>
                            </a:lnTo>
                            <a:lnTo>
                              <a:pt x="6134" y="5160"/>
                            </a:lnTo>
                            <a:lnTo>
                              <a:pt x="6148" y="5177"/>
                            </a:lnTo>
                            <a:lnTo>
                              <a:pt x="6162" y="5194"/>
                            </a:lnTo>
                            <a:lnTo>
                              <a:pt x="6175" y="5211"/>
                            </a:lnTo>
                            <a:lnTo>
                              <a:pt x="6186" y="5231"/>
                            </a:lnTo>
                            <a:lnTo>
                              <a:pt x="6197" y="5249"/>
                            </a:lnTo>
                            <a:lnTo>
                              <a:pt x="6208" y="5269"/>
                            </a:lnTo>
                            <a:lnTo>
                              <a:pt x="6217" y="5289"/>
                            </a:lnTo>
                            <a:lnTo>
                              <a:pt x="6225" y="5310"/>
                            </a:lnTo>
                            <a:lnTo>
                              <a:pt x="6232" y="5331"/>
                            </a:lnTo>
                            <a:lnTo>
                              <a:pt x="6238" y="5353"/>
                            </a:lnTo>
                            <a:lnTo>
                              <a:pt x="6244" y="5374"/>
                            </a:lnTo>
                            <a:lnTo>
                              <a:pt x="6247" y="5397"/>
                            </a:lnTo>
                            <a:lnTo>
                              <a:pt x="6250" y="5419"/>
                            </a:lnTo>
                            <a:lnTo>
                              <a:pt x="6252" y="5443"/>
                            </a:lnTo>
                            <a:lnTo>
                              <a:pt x="6253" y="5466"/>
                            </a:lnTo>
                            <a:lnTo>
                              <a:pt x="6252" y="5489"/>
                            </a:lnTo>
                            <a:lnTo>
                              <a:pt x="6250" y="5513"/>
                            </a:lnTo>
                            <a:lnTo>
                              <a:pt x="6247" y="5535"/>
                            </a:lnTo>
                            <a:lnTo>
                              <a:pt x="6244" y="5557"/>
                            </a:lnTo>
                            <a:lnTo>
                              <a:pt x="6238" y="5579"/>
                            </a:lnTo>
                            <a:lnTo>
                              <a:pt x="6232" y="5601"/>
                            </a:lnTo>
                            <a:lnTo>
                              <a:pt x="6225" y="5622"/>
                            </a:lnTo>
                            <a:lnTo>
                              <a:pt x="6217" y="5643"/>
                            </a:lnTo>
                            <a:lnTo>
                              <a:pt x="6208" y="5662"/>
                            </a:lnTo>
                            <a:lnTo>
                              <a:pt x="6197" y="5682"/>
                            </a:lnTo>
                            <a:lnTo>
                              <a:pt x="6186" y="5701"/>
                            </a:lnTo>
                            <a:lnTo>
                              <a:pt x="6175" y="5720"/>
                            </a:lnTo>
                            <a:lnTo>
                              <a:pt x="6162" y="5738"/>
                            </a:lnTo>
                            <a:lnTo>
                              <a:pt x="6148" y="5754"/>
                            </a:lnTo>
                            <a:lnTo>
                              <a:pt x="6134" y="5771"/>
                            </a:lnTo>
                            <a:lnTo>
                              <a:pt x="6119" y="5787"/>
                            </a:lnTo>
                            <a:lnTo>
                              <a:pt x="6103" y="5803"/>
                            </a:lnTo>
                            <a:lnTo>
                              <a:pt x="6087" y="5817"/>
                            </a:lnTo>
                            <a:lnTo>
                              <a:pt x="6070" y="5830"/>
                            </a:lnTo>
                            <a:lnTo>
                              <a:pt x="6052" y="5843"/>
                            </a:lnTo>
                            <a:lnTo>
                              <a:pt x="6034" y="5855"/>
                            </a:lnTo>
                            <a:lnTo>
                              <a:pt x="6014" y="5865"/>
                            </a:lnTo>
                            <a:lnTo>
                              <a:pt x="5995" y="5875"/>
                            </a:lnTo>
                            <a:lnTo>
                              <a:pt x="5974" y="5885"/>
                            </a:lnTo>
                            <a:lnTo>
                              <a:pt x="5954" y="5893"/>
                            </a:lnTo>
                            <a:lnTo>
                              <a:pt x="5933" y="5900"/>
                            </a:lnTo>
                            <a:lnTo>
                              <a:pt x="5912" y="5906"/>
                            </a:lnTo>
                            <a:lnTo>
                              <a:pt x="5889" y="5911"/>
                            </a:lnTo>
                            <a:lnTo>
                              <a:pt x="5867" y="5915"/>
                            </a:lnTo>
                            <a:lnTo>
                              <a:pt x="5844" y="5918"/>
                            </a:lnTo>
                            <a:lnTo>
                              <a:pt x="5822" y="5919"/>
                            </a:lnTo>
                            <a:lnTo>
                              <a:pt x="5798" y="5920"/>
                            </a:lnTo>
                            <a:lnTo>
                              <a:pt x="5775" y="5919"/>
                            </a:lnTo>
                            <a:lnTo>
                              <a:pt x="5752" y="5918"/>
                            </a:lnTo>
                            <a:lnTo>
                              <a:pt x="5729" y="5915"/>
                            </a:lnTo>
                            <a:lnTo>
                              <a:pt x="5707" y="5911"/>
                            </a:lnTo>
                            <a:lnTo>
                              <a:pt x="5685" y="5906"/>
                            </a:lnTo>
                            <a:lnTo>
                              <a:pt x="5663" y="5900"/>
                            </a:lnTo>
                            <a:lnTo>
                              <a:pt x="5643" y="5893"/>
                            </a:lnTo>
                            <a:lnTo>
                              <a:pt x="5621" y="5885"/>
                            </a:lnTo>
                            <a:lnTo>
                              <a:pt x="5602" y="5875"/>
                            </a:lnTo>
                            <a:lnTo>
                              <a:pt x="5582" y="5865"/>
                            </a:lnTo>
                            <a:lnTo>
                              <a:pt x="5563" y="5855"/>
                            </a:lnTo>
                            <a:lnTo>
                              <a:pt x="5544" y="5843"/>
                            </a:lnTo>
                            <a:lnTo>
                              <a:pt x="5527" y="5830"/>
                            </a:lnTo>
                            <a:lnTo>
                              <a:pt x="5510" y="5817"/>
                            </a:lnTo>
                            <a:lnTo>
                              <a:pt x="5493" y="5803"/>
                            </a:lnTo>
                            <a:lnTo>
                              <a:pt x="5477" y="5787"/>
                            </a:lnTo>
                            <a:lnTo>
                              <a:pt x="5462" y="5771"/>
                            </a:lnTo>
                            <a:lnTo>
                              <a:pt x="5448" y="5754"/>
                            </a:lnTo>
                            <a:lnTo>
                              <a:pt x="5434" y="5738"/>
                            </a:lnTo>
                            <a:lnTo>
                              <a:pt x="5421" y="5720"/>
                            </a:lnTo>
                            <a:lnTo>
                              <a:pt x="5409" y="5701"/>
                            </a:lnTo>
                            <a:lnTo>
                              <a:pt x="5399" y="5682"/>
                            </a:lnTo>
                            <a:lnTo>
                              <a:pt x="5389" y="5662"/>
                            </a:lnTo>
                            <a:lnTo>
                              <a:pt x="5380" y="5643"/>
                            </a:lnTo>
                            <a:lnTo>
                              <a:pt x="5371" y="5622"/>
                            </a:lnTo>
                            <a:lnTo>
                              <a:pt x="5364" y="5601"/>
                            </a:lnTo>
                            <a:lnTo>
                              <a:pt x="5358" y="5579"/>
                            </a:lnTo>
                            <a:lnTo>
                              <a:pt x="5353" y="5557"/>
                            </a:lnTo>
                            <a:lnTo>
                              <a:pt x="5349" y="5535"/>
                            </a:lnTo>
                            <a:lnTo>
                              <a:pt x="5346" y="5513"/>
                            </a:lnTo>
                            <a:lnTo>
                              <a:pt x="5345" y="5489"/>
                            </a:lnTo>
                            <a:lnTo>
                              <a:pt x="5344" y="5466"/>
                            </a:lnTo>
                            <a:lnTo>
                              <a:pt x="5345" y="5443"/>
                            </a:lnTo>
                            <a:lnTo>
                              <a:pt x="5346" y="5419"/>
                            </a:lnTo>
                            <a:lnTo>
                              <a:pt x="5349" y="5397"/>
                            </a:lnTo>
                            <a:lnTo>
                              <a:pt x="5353" y="5374"/>
                            </a:lnTo>
                            <a:lnTo>
                              <a:pt x="5358" y="5353"/>
                            </a:lnTo>
                            <a:lnTo>
                              <a:pt x="5364" y="5331"/>
                            </a:lnTo>
                            <a:lnTo>
                              <a:pt x="5371" y="5310"/>
                            </a:lnTo>
                            <a:lnTo>
                              <a:pt x="5380" y="5289"/>
                            </a:lnTo>
                            <a:lnTo>
                              <a:pt x="5389" y="5269"/>
                            </a:lnTo>
                            <a:lnTo>
                              <a:pt x="5399" y="5249"/>
                            </a:lnTo>
                            <a:lnTo>
                              <a:pt x="5409" y="5231"/>
                            </a:lnTo>
                            <a:lnTo>
                              <a:pt x="5421" y="5211"/>
                            </a:lnTo>
                            <a:lnTo>
                              <a:pt x="5434" y="5194"/>
                            </a:lnTo>
                            <a:lnTo>
                              <a:pt x="5448" y="5177"/>
                            </a:lnTo>
                            <a:lnTo>
                              <a:pt x="5462" y="5160"/>
                            </a:lnTo>
                            <a:lnTo>
                              <a:pt x="5477" y="5145"/>
                            </a:lnTo>
                            <a:lnTo>
                              <a:pt x="5493" y="5130"/>
                            </a:lnTo>
                            <a:lnTo>
                              <a:pt x="5510" y="5115"/>
                            </a:lnTo>
                            <a:lnTo>
                              <a:pt x="5527" y="5102"/>
                            </a:lnTo>
                            <a:lnTo>
                              <a:pt x="5544" y="5090"/>
                            </a:lnTo>
                            <a:lnTo>
                              <a:pt x="5563" y="5077"/>
                            </a:lnTo>
                            <a:lnTo>
                              <a:pt x="5582" y="5066"/>
                            </a:lnTo>
                            <a:lnTo>
                              <a:pt x="5602" y="5056"/>
                            </a:lnTo>
                            <a:lnTo>
                              <a:pt x="5621" y="5047"/>
                            </a:lnTo>
                            <a:lnTo>
                              <a:pt x="5643" y="5039"/>
                            </a:lnTo>
                            <a:lnTo>
                              <a:pt x="5663" y="5032"/>
                            </a:lnTo>
                            <a:lnTo>
                              <a:pt x="5685" y="5026"/>
                            </a:lnTo>
                            <a:lnTo>
                              <a:pt x="5707" y="5021"/>
                            </a:lnTo>
                            <a:lnTo>
                              <a:pt x="5729" y="5017"/>
                            </a:lnTo>
                            <a:lnTo>
                              <a:pt x="5752" y="5014"/>
                            </a:lnTo>
                            <a:lnTo>
                              <a:pt x="5775" y="5012"/>
                            </a:lnTo>
                            <a:lnTo>
                              <a:pt x="5798" y="5011"/>
                            </a:lnTo>
                            <a:close/>
                            <a:moveTo>
                              <a:pt x="4808" y="11795"/>
                            </a:moveTo>
                            <a:lnTo>
                              <a:pt x="4808" y="9504"/>
                            </a:lnTo>
                            <a:lnTo>
                              <a:pt x="5094" y="9504"/>
                            </a:lnTo>
                            <a:lnTo>
                              <a:pt x="5094" y="11795"/>
                            </a:lnTo>
                            <a:lnTo>
                              <a:pt x="4808" y="11795"/>
                            </a:lnTo>
                            <a:close/>
                            <a:moveTo>
                              <a:pt x="4028" y="11795"/>
                            </a:moveTo>
                            <a:lnTo>
                              <a:pt x="4028" y="9504"/>
                            </a:lnTo>
                            <a:lnTo>
                              <a:pt x="4313" y="9504"/>
                            </a:lnTo>
                            <a:lnTo>
                              <a:pt x="4313" y="11795"/>
                            </a:lnTo>
                            <a:lnTo>
                              <a:pt x="4028" y="11795"/>
                            </a:lnTo>
                            <a:close/>
                            <a:moveTo>
                              <a:pt x="3247" y="11795"/>
                            </a:moveTo>
                            <a:lnTo>
                              <a:pt x="3247" y="9504"/>
                            </a:lnTo>
                            <a:lnTo>
                              <a:pt x="3533" y="9504"/>
                            </a:lnTo>
                            <a:lnTo>
                              <a:pt x="3533" y="11795"/>
                            </a:lnTo>
                            <a:lnTo>
                              <a:pt x="3247" y="11795"/>
                            </a:lnTo>
                            <a:close/>
                            <a:moveTo>
                              <a:pt x="3018" y="3648"/>
                            </a:moveTo>
                            <a:lnTo>
                              <a:pt x="3018" y="2307"/>
                            </a:lnTo>
                            <a:lnTo>
                              <a:pt x="3017" y="2265"/>
                            </a:lnTo>
                            <a:lnTo>
                              <a:pt x="3015" y="2222"/>
                            </a:lnTo>
                            <a:lnTo>
                              <a:pt x="3012" y="2181"/>
                            </a:lnTo>
                            <a:lnTo>
                              <a:pt x="3006" y="2139"/>
                            </a:lnTo>
                            <a:lnTo>
                              <a:pt x="3000" y="2098"/>
                            </a:lnTo>
                            <a:lnTo>
                              <a:pt x="2993" y="2057"/>
                            </a:lnTo>
                            <a:lnTo>
                              <a:pt x="2985" y="2017"/>
                            </a:lnTo>
                            <a:lnTo>
                              <a:pt x="2975" y="1977"/>
                            </a:lnTo>
                            <a:lnTo>
                              <a:pt x="6212" y="1977"/>
                            </a:lnTo>
                            <a:lnTo>
                              <a:pt x="6212" y="3648"/>
                            </a:lnTo>
                            <a:lnTo>
                              <a:pt x="3018" y="36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grpSp>
                <p:grpSp>
                  <p:nvGrpSpPr>
                    <p:cNvPr id="33" name="组合 370"/>
                    <p:cNvGrpSpPr/>
                    <p:nvPr/>
                  </p:nvGrpSpPr>
                  <p:grpSpPr>
                    <a:xfrm>
                      <a:off x="4152910" y="3755066"/>
                      <a:ext cx="180069" cy="187556"/>
                      <a:chOff x="12379325" y="6088063"/>
                      <a:chExt cx="601663" cy="606425"/>
                    </a:xfrm>
                    <a:solidFill>
                      <a:srgbClr val="BC0000"/>
                    </a:solidFill>
                  </p:grpSpPr>
                  <p:sp>
                    <p:nvSpPr>
                      <p:cNvPr id="165" name="Freeform 721"/>
                      <p:cNvSpPr>
                        <a:spLocks/>
                      </p:cNvSpPr>
                      <p:nvPr/>
                    </p:nvSpPr>
                    <p:spPr bwMode="auto">
                      <a:xfrm>
                        <a:off x="12379325" y="6088063"/>
                        <a:ext cx="601663" cy="606425"/>
                      </a:xfrm>
                      <a:custGeom>
                        <a:avLst/>
                        <a:gdLst/>
                        <a:ahLst/>
                        <a:cxnLst>
                          <a:cxn ang="0">
                            <a:pos x="346" y="190"/>
                          </a:cxn>
                          <a:cxn ang="0">
                            <a:pos x="338" y="237"/>
                          </a:cxn>
                          <a:cxn ang="0">
                            <a:pos x="320" y="278"/>
                          </a:cxn>
                          <a:cxn ang="0">
                            <a:pos x="299" y="302"/>
                          </a:cxn>
                          <a:cxn ang="0">
                            <a:pos x="265" y="329"/>
                          </a:cxn>
                          <a:cxn ang="0">
                            <a:pos x="220" y="345"/>
                          </a:cxn>
                          <a:cxn ang="0">
                            <a:pos x="189" y="347"/>
                          </a:cxn>
                          <a:cxn ang="0">
                            <a:pos x="142" y="341"/>
                          </a:cxn>
                          <a:cxn ang="0">
                            <a:pos x="102" y="320"/>
                          </a:cxn>
                          <a:cxn ang="0">
                            <a:pos x="79" y="302"/>
                          </a:cxn>
                          <a:cxn ang="0">
                            <a:pos x="51" y="265"/>
                          </a:cxn>
                          <a:cxn ang="0">
                            <a:pos x="36" y="223"/>
                          </a:cxn>
                          <a:cxn ang="0">
                            <a:pos x="32" y="190"/>
                          </a:cxn>
                          <a:cxn ang="0">
                            <a:pos x="38" y="143"/>
                          </a:cxn>
                          <a:cxn ang="0">
                            <a:pos x="59" y="102"/>
                          </a:cxn>
                          <a:cxn ang="0">
                            <a:pos x="79" y="80"/>
                          </a:cxn>
                          <a:cxn ang="0">
                            <a:pos x="114" y="53"/>
                          </a:cxn>
                          <a:cxn ang="0">
                            <a:pos x="157" y="37"/>
                          </a:cxn>
                          <a:cxn ang="0">
                            <a:pos x="189" y="33"/>
                          </a:cxn>
                          <a:cxn ang="0">
                            <a:pos x="236" y="41"/>
                          </a:cxn>
                          <a:cxn ang="0">
                            <a:pos x="277" y="62"/>
                          </a:cxn>
                          <a:cxn ang="0">
                            <a:pos x="299" y="80"/>
                          </a:cxn>
                          <a:cxn ang="0">
                            <a:pos x="328" y="117"/>
                          </a:cxn>
                          <a:cxn ang="0">
                            <a:pos x="342" y="159"/>
                          </a:cxn>
                          <a:cxn ang="0">
                            <a:pos x="363" y="190"/>
                          </a:cxn>
                          <a:cxn ang="0">
                            <a:pos x="379" y="172"/>
                          </a:cxn>
                          <a:cxn ang="0">
                            <a:pos x="365" y="117"/>
                          </a:cxn>
                          <a:cxn ang="0">
                            <a:pos x="336" y="70"/>
                          </a:cxn>
                          <a:cxn ang="0">
                            <a:pos x="295" y="33"/>
                          </a:cxn>
                          <a:cxn ang="0">
                            <a:pos x="246" y="8"/>
                          </a:cxn>
                          <a:cxn ang="0">
                            <a:pos x="189" y="0"/>
                          </a:cxn>
                          <a:cxn ang="0">
                            <a:pos x="151" y="4"/>
                          </a:cxn>
                          <a:cxn ang="0">
                            <a:pos x="98" y="23"/>
                          </a:cxn>
                          <a:cxn ang="0">
                            <a:pos x="55" y="55"/>
                          </a:cxn>
                          <a:cxn ang="0">
                            <a:pos x="22" y="100"/>
                          </a:cxn>
                          <a:cxn ang="0">
                            <a:pos x="4" y="151"/>
                          </a:cxn>
                          <a:cxn ang="0">
                            <a:pos x="0" y="190"/>
                          </a:cxn>
                          <a:cxn ang="0">
                            <a:pos x="8" y="247"/>
                          </a:cxn>
                          <a:cxn ang="0">
                            <a:pos x="32" y="296"/>
                          </a:cxn>
                          <a:cxn ang="0">
                            <a:pos x="69" y="337"/>
                          </a:cxn>
                          <a:cxn ang="0">
                            <a:pos x="116" y="365"/>
                          </a:cxn>
                          <a:cxn ang="0">
                            <a:pos x="169" y="380"/>
                          </a:cxn>
                          <a:cxn ang="0">
                            <a:pos x="208" y="380"/>
                          </a:cxn>
                          <a:cxn ang="0">
                            <a:pos x="263" y="365"/>
                          </a:cxn>
                          <a:cxn ang="0">
                            <a:pos x="310" y="337"/>
                          </a:cxn>
                          <a:cxn ang="0">
                            <a:pos x="346" y="296"/>
                          </a:cxn>
                          <a:cxn ang="0">
                            <a:pos x="371" y="247"/>
                          </a:cxn>
                          <a:cxn ang="0">
                            <a:pos x="379" y="190"/>
                          </a:cxn>
                        </a:cxnLst>
                        <a:rect l="0" t="0" r="r" b="b"/>
                        <a:pathLst>
                          <a:path w="379" h="382">
                            <a:moveTo>
                              <a:pt x="363" y="190"/>
                            </a:moveTo>
                            <a:lnTo>
                              <a:pt x="346" y="190"/>
                            </a:lnTo>
                            <a:lnTo>
                              <a:pt x="346" y="190"/>
                            </a:lnTo>
                            <a:lnTo>
                              <a:pt x="344" y="206"/>
                            </a:lnTo>
                            <a:lnTo>
                              <a:pt x="342" y="223"/>
                            </a:lnTo>
                            <a:lnTo>
                              <a:pt x="338" y="237"/>
                            </a:lnTo>
                            <a:lnTo>
                              <a:pt x="334" y="251"/>
                            </a:lnTo>
                            <a:lnTo>
                              <a:pt x="328" y="265"/>
                            </a:lnTo>
                            <a:lnTo>
                              <a:pt x="320" y="278"/>
                            </a:lnTo>
                            <a:lnTo>
                              <a:pt x="310" y="290"/>
                            </a:lnTo>
                            <a:lnTo>
                              <a:pt x="299" y="302"/>
                            </a:lnTo>
                            <a:lnTo>
                              <a:pt x="299" y="302"/>
                            </a:lnTo>
                            <a:lnTo>
                              <a:pt x="289" y="312"/>
                            </a:lnTo>
                            <a:lnTo>
                              <a:pt x="277" y="320"/>
                            </a:lnTo>
                            <a:lnTo>
                              <a:pt x="265" y="329"/>
                            </a:lnTo>
                            <a:lnTo>
                              <a:pt x="250" y="335"/>
                            </a:lnTo>
                            <a:lnTo>
                              <a:pt x="236" y="341"/>
                            </a:lnTo>
                            <a:lnTo>
                              <a:pt x="220" y="345"/>
                            </a:lnTo>
                            <a:lnTo>
                              <a:pt x="206" y="347"/>
                            </a:lnTo>
                            <a:lnTo>
                              <a:pt x="189" y="347"/>
                            </a:lnTo>
                            <a:lnTo>
                              <a:pt x="189" y="347"/>
                            </a:lnTo>
                            <a:lnTo>
                              <a:pt x="173" y="347"/>
                            </a:lnTo>
                            <a:lnTo>
                              <a:pt x="157" y="345"/>
                            </a:lnTo>
                            <a:lnTo>
                              <a:pt x="142" y="341"/>
                            </a:lnTo>
                            <a:lnTo>
                              <a:pt x="128" y="335"/>
                            </a:lnTo>
                            <a:lnTo>
                              <a:pt x="114" y="329"/>
                            </a:lnTo>
                            <a:lnTo>
                              <a:pt x="102" y="320"/>
                            </a:lnTo>
                            <a:lnTo>
                              <a:pt x="89" y="312"/>
                            </a:lnTo>
                            <a:lnTo>
                              <a:pt x="79" y="302"/>
                            </a:lnTo>
                            <a:lnTo>
                              <a:pt x="79" y="302"/>
                            </a:lnTo>
                            <a:lnTo>
                              <a:pt x="69" y="290"/>
                            </a:lnTo>
                            <a:lnTo>
                              <a:pt x="59" y="278"/>
                            </a:lnTo>
                            <a:lnTo>
                              <a:pt x="51" y="265"/>
                            </a:lnTo>
                            <a:lnTo>
                              <a:pt x="45" y="251"/>
                            </a:lnTo>
                            <a:lnTo>
                              <a:pt x="38" y="237"/>
                            </a:lnTo>
                            <a:lnTo>
                              <a:pt x="36" y="223"/>
                            </a:lnTo>
                            <a:lnTo>
                              <a:pt x="32" y="206"/>
                            </a:lnTo>
                            <a:lnTo>
                              <a:pt x="32" y="190"/>
                            </a:lnTo>
                            <a:lnTo>
                              <a:pt x="32" y="190"/>
                            </a:lnTo>
                            <a:lnTo>
                              <a:pt x="32" y="174"/>
                            </a:lnTo>
                            <a:lnTo>
                              <a:pt x="36" y="159"/>
                            </a:lnTo>
                            <a:lnTo>
                              <a:pt x="38" y="143"/>
                            </a:lnTo>
                            <a:lnTo>
                              <a:pt x="45" y="129"/>
                            </a:lnTo>
                            <a:lnTo>
                              <a:pt x="51" y="117"/>
                            </a:lnTo>
                            <a:lnTo>
                              <a:pt x="59" y="102"/>
                            </a:lnTo>
                            <a:lnTo>
                              <a:pt x="69" y="90"/>
                            </a:lnTo>
                            <a:lnTo>
                              <a:pt x="79" y="80"/>
                            </a:lnTo>
                            <a:lnTo>
                              <a:pt x="79" y="80"/>
                            </a:lnTo>
                            <a:lnTo>
                              <a:pt x="89" y="70"/>
                            </a:lnTo>
                            <a:lnTo>
                              <a:pt x="102" y="62"/>
                            </a:lnTo>
                            <a:lnTo>
                              <a:pt x="114" y="53"/>
                            </a:lnTo>
                            <a:lnTo>
                              <a:pt x="128" y="45"/>
                            </a:lnTo>
                            <a:lnTo>
                              <a:pt x="142" y="41"/>
                            </a:lnTo>
                            <a:lnTo>
                              <a:pt x="157" y="37"/>
                            </a:lnTo>
                            <a:lnTo>
                              <a:pt x="173" y="35"/>
                            </a:lnTo>
                            <a:lnTo>
                              <a:pt x="189" y="33"/>
                            </a:lnTo>
                            <a:lnTo>
                              <a:pt x="189" y="33"/>
                            </a:lnTo>
                            <a:lnTo>
                              <a:pt x="206" y="35"/>
                            </a:lnTo>
                            <a:lnTo>
                              <a:pt x="220" y="37"/>
                            </a:lnTo>
                            <a:lnTo>
                              <a:pt x="236" y="41"/>
                            </a:lnTo>
                            <a:lnTo>
                              <a:pt x="250" y="45"/>
                            </a:lnTo>
                            <a:lnTo>
                              <a:pt x="265" y="53"/>
                            </a:lnTo>
                            <a:lnTo>
                              <a:pt x="277" y="62"/>
                            </a:lnTo>
                            <a:lnTo>
                              <a:pt x="289" y="70"/>
                            </a:lnTo>
                            <a:lnTo>
                              <a:pt x="299" y="80"/>
                            </a:lnTo>
                            <a:lnTo>
                              <a:pt x="299" y="80"/>
                            </a:lnTo>
                            <a:lnTo>
                              <a:pt x="310" y="90"/>
                            </a:lnTo>
                            <a:lnTo>
                              <a:pt x="320" y="102"/>
                            </a:lnTo>
                            <a:lnTo>
                              <a:pt x="328" y="117"/>
                            </a:lnTo>
                            <a:lnTo>
                              <a:pt x="334" y="129"/>
                            </a:lnTo>
                            <a:lnTo>
                              <a:pt x="338" y="143"/>
                            </a:lnTo>
                            <a:lnTo>
                              <a:pt x="342" y="159"/>
                            </a:lnTo>
                            <a:lnTo>
                              <a:pt x="344" y="174"/>
                            </a:lnTo>
                            <a:lnTo>
                              <a:pt x="346" y="190"/>
                            </a:lnTo>
                            <a:lnTo>
                              <a:pt x="363" y="190"/>
                            </a:lnTo>
                            <a:lnTo>
                              <a:pt x="379" y="190"/>
                            </a:lnTo>
                            <a:lnTo>
                              <a:pt x="379" y="190"/>
                            </a:lnTo>
                            <a:lnTo>
                              <a:pt x="379" y="172"/>
                            </a:lnTo>
                            <a:lnTo>
                              <a:pt x="375" y="151"/>
                            </a:lnTo>
                            <a:lnTo>
                              <a:pt x="371" y="135"/>
                            </a:lnTo>
                            <a:lnTo>
                              <a:pt x="365" y="117"/>
                            </a:lnTo>
                            <a:lnTo>
                              <a:pt x="356" y="100"/>
                            </a:lnTo>
                            <a:lnTo>
                              <a:pt x="346" y="84"/>
                            </a:lnTo>
                            <a:lnTo>
                              <a:pt x="336" y="70"/>
                            </a:lnTo>
                            <a:lnTo>
                              <a:pt x="324" y="55"/>
                            </a:lnTo>
                            <a:lnTo>
                              <a:pt x="310" y="43"/>
                            </a:lnTo>
                            <a:lnTo>
                              <a:pt x="295" y="33"/>
                            </a:lnTo>
                            <a:lnTo>
                              <a:pt x="279" y="23"/>
                            </a:lnTo>
                            <a:lnTo>
                              <a:pt x="263" y="15"/>
                            </a:lnTo>
                            <a:lnTo>
                              <a:pt x="246" y="8"/>
                            </a:lnTo>
                            <a:lnTo>
                              <a:pt x="228" y="4"/>
                            </a:lnTo>
                            <a:lnTo>
                              <a:pt x="208" y="2"/>
                            </a:lnTo>
                            <a:lnTo>
                              <a:pt x="189" y="0"/>
                            </a:lnTo>
                            <a:lnTo>
                              <a:pt x="189" y="0"/>
                            </a:lnTo>
                            <a:lnTo>
                              <a:pt x="169" y="2"/>
                            </a:lnTo>
                            <a:lnTo>
                              <a:pt x="151" y="4"/>
                            </a:lnTo>
                            <a:lnTo>
                              <a:pt x="132" y="8"/>
                            </a:lnTo>
                            <a:lnTo>
                              <a:pt x="116" y="15"/>
                            </a:lnTo>
                            <a:lnTo>
                              <a:pt x="98" y="23"/>
                            </a:lnTo>
                            <a:lnTo>
                              <a:pt x="83" y="33"/>
                            </a:lnTo>
                            <a:lnTo>
                              <a:pt x="69" y="43"/>
                            </a:lnTo>
                            <a:lnTo>
                              <a:pt x="55" y="55"/>
                            </a:lnTo>
                            <a:lnTo>
                              <a:pt x="42" y="70"/>
                            </a:lnTo>
                            <a:lnTo>
                              <a:pt x="32" y="84"/>
                            </a:lnTo>
                            <a:lnTo>
                              <a:pt x="22" y="100"/>
                            </a:lnTo>
                            <a:lnTo>
                              <a:pt x="14" y="117"/>
                            </a:lnTo>
                            <a:lnTo>
                              <a:pt x="8" y="135"/>
                            </a:lnTo>
                            <a:lnTo>
                              <a:pt x="4" y="151"/>
                            </a:lnTo>
                            <a:lnTo>
                              <a:pt x="0" y="172"/>
                            </a:lnTo>
                            <a:lnTo>
                              <a:pt x="0" y="190"/>
                            </a:lnTo>
                            <a:lnTo>
                              <a:pt x="0" y="190"/>
                            </a:lnTo>
                            <a:lnTo>
                              <a:pt x="0" y="210"/>
                            </a:lnTo>
                            <a:lnTo>
                              <a:pt x="4" y="229"/>
                            </a:lnTo>
                            <a:lnTo>
                              <a:pt x="8" y="247"/>
                            </a:lnTo>
                            <a:lnTo>
                              <a:pt x="14" y="265"/>
                            </a:lnTo>
                            <a:lnTo>
                              <a:pt x="22" y="282"/>
                            </a:lnTo>
                            <a:lnTo>
                              <a:pt x="32" y="296"/>
                            </a:lnTo>
                            <a:lnTo>
                              <a:pt x="42" y="312"/>
                            </a:lnTo>
                            <a:lnTo>
                              <a:pt x="55" y="325"/>
                            </a:lnTo>
                            <a:lnTo>
                              <a:pt x="69" y="337"/>
                            </a:lnTo>
                            <a:lnTo>
                              <a:pt x="83" y="349"/>
                            </a:lnTo>
                            <a:lnTo>
                              <a:pt x="98" y="357"/>
                            </a:lnTo>
                            <a:lnTo>
                              <a:pt x="116" y="365"/>
                            </a:lnTo>
                            <a:lnTo>
                              <a:pt x="132" y="371"/>
                            </a:lnTo>
                            <a:lnTo>
                              <a:pt x="151" y="378"/>
                            </a:lnTo>
                            <a:lnTo>
                              <a:pt x="169" y="380"/>
                            </a:lnTo>
                            <a:lnTo>
                              <a:pt x="189" y="382"/>
                            </a:lnTo>
                            <a:lnTo>
                              <a:pt x="189" y="382"/>
                            </a:lnTo>
                            <a:lnTo>
                              <a:pt x="208" y="380"/>
                            </a:lnTo>
                            <a:lnTo>
                              <a:pt x="228" y="378"/>
                            </a:lnTo>
                            <a:lnTo>
                              <a:pt x="246" y="371"/>
                            </a:lnTo>
                            <a:lnTo>
                              <a:pt x="263" y="365"/>
                            </a:lnTo>
                            <a:lnTo>
                              <a:pt x="279" y="357"/>
                            </a:lnTo>
                            <a:lnTo>
                              <a:pt x="295" y="349"/>
                            </a:lnTo>
                            <a:lnTo>
                              <a:pt x="310" y="337"/>
                            </a:lnTo>
                            <a:lnTo>
                              <a:pt x="324" y="325"/>
                            </a:lnTo>
                            <a:lnTo>
                              <a:pt x="336" y="312"/>
                            </a:lnTo>
                            <a:lnTo>
                              <a:pt x="346" y="296"/>
                            </a:lnTo>
                            <a:lnTo>
                              <a:pt x="356" y="282"/>
                            </a:lnTo>
                            <a:lnTo>
                              <a:pt x="365" y="265"/>
                            </a:lnTo>
                            <a:lnTo>
                              <a:pt x="371" y="247"/>
                            </a:lnTo>
                            <a:lnTo>
                              <a:pt x="375" y="229"/>
                            </a:lnTo>
                            <a:lnTo>
                              <a:pt x="379" y="210"/>
                            </a:lnTo>
                            <a:lnTo>
                              <a:pt x="379" y="190"/>
                            </a:lnTo>
                            <a:lnTo>
                              <a:pt x="363" y="1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sp>
                    <p:nvSpPr>
                      <p:cNvPr id="166" name="Freeform 722"/>
                      <p:cNvSpPr>
                        <a:spLocks noEditPoints="1"/>
                      </p:cNvSpPr>
                      <p:nvPr/>
                    </p:nvSpPr>
                    <p:spPr bwMode="auto">
                      <a:xfrm>
                        <a:off x="12634913" y="6240463"/>
                        <a:ext cx="284163" cy="336550"/>
                      </a:xfrm>
                      <a:custGeom>
                        <a:avLst/>
                        <a:gdLst/>
                        <a:ahLst/>
                        <a:cxnLst>
                          <a:cxn ang="0">
                            <a:pos x="163" y="39"/>
                          </a:cxn>
                          <a:cxn ang="0">
                            <a:pos x="144" y="21"/>
                          </a:cxn>
                          <a:cxn ang="0">
                            <a:pos x="122" y="8"/>
                          </a:cxn>
                          <a:cxn ang="0">
                            <a:pos x="83" y="10"/>
                          </a:cxn>
                          <a:cxn ang="0">
                            <a:pos x="73" y="10"/>
                          </a:cxn>
                          <a:cxn ang="0">
                            <a:pos x="53" y="0"/>
                          </a:cxn>
                          <a:cxn ang="0">
                            <a:pos x="41" y="2"/>
                          </a:cxn>
                          <a:cxn ang="0">
                            <a:pos x="36" y="16"/>
                          </a:cxn>
                          <a:cxn ang="0">
                            <a:pos x="32" y="37"/>
                          </a:cxn>
                          <a:cxn ang="0">
                            <a:pos x="16" y="39"/>
                          </a:cxn>
                          <a:cxn ang="0">
                            <a:pos x="20" y="49"/>
                          </a:cxn>
                          <a:cxn ang="0">
                            <a:pos x="28" y="55"/>
                          </a:cxn>
                          <a:cxn ang="0">
                            <a:pos x="16" y="59"/>
                          </a:cxn>
                          <a:cxn ang="0">
                            <a:pos x="10" y="63"/>
                          </a:cxn>
                          <a:cxn ang="0">
                            <a:pos x="18" y="67"/>
                          </a:cxn>
                          <a:cxn ang="0">
                            <a:pos x="14" y="76"/>
                          </a:cxn>
                          <a:cxn ang="0">
                            <a:pos x="2" y="96"/>
                          </a:cxn>
                          <a:cxn ang="0">
                            <a:pos x="2" y="125"/>
                          </a:cxn>
                          <a:cxn ang="0">
                            <a:pos x="14" y="133"/>
                          </a:cxn>
                          <a:cxn ang="0">
                            <a:pos x="34" y="139"/>
                          </a:cxn>
                          <a:cxn ang="0">
                            <a:pos x="38" y="147"/>
                          </a:cxn>
                          <a:cxn ang="0">
                            <a:pos x="38" y="190"/>
                          </a:cxn>
                          <a:cxn ang="0">
                            <a:pos x="43" y="206"/>
                          </a:cxn>
                          <a:cxn ang="0">
                            <a:pos x="57" y="210"/>
                          </a:cxn>
                          <a:cxn ang="0">
                            <a:pos x="63" y="206"/>
                          </a:cxn>
                          <a:cxn ang="0">
                            <a:pos x="71" y="182"/>
                          </a:cxn>
                          <a:cxn ang="0">
                            <a:pos x="83" y="186"/>
                          </a:cxn>
                          <a:cxn ang="0">
                            <a:pos x="91" y="184"/>
                          </a:cxn>
                          <a:cxn ang="0">
                            <a:pos x="94" y="169"/>
                          </a:cxn>
                          <a:cxn ang="0">
                            <a:pos x="83" y="165"/>
                          </a:cxn>
                          <a:cxn ang="0">
                            <a:pos x="81" y="159"/>
                          </a:cxn>
                          <a:cxn ang="0">
                            <a:pos x="94" y="143"/>
                          </a:cxn>
                          <a:cxn ang="0">
                            <a:pos x="98" y="125"/>
                          </a:cxn>
                          <a:cxn ang="0">
                            <a:pos x="110" y="100"/>
                          </a:cxn>
                          <a:cxn ang="0">
                            <a:pos x="122" y="100"/>
                          </a:cxn>
                          <a:cxn ang="0">
                            <a:pos x="134" y="127"/>
                          </a:cxn>
                          <a:cxn ang="0">
                            <a:pos x="140" y="118"/>
                          </a:cxn>
                          <a:cxn ang="0">
                            <a:pos x="147" y="106"/>
                          </a:cxn>
                          <a:cxn ang="0">
                            <a:pos x="157" y="116"/>
                          </a:cxn>
                          <a:cxn ang="0">
                            <a:pos x="167" y="151"/>
                          </a:cxn>
                          <a:cxn ang="0">
                            <a:pos x="177" y="118"/>
                          </a:cxn>
                          <a:cxn ang="0">
                            <a:pos x="175" y="72"/>
                          </a:cxn>
                          <a:cxn ang="0">
                            <a:pos x="163" y="39"/>
                          </a:cxn>
                          <a:cxn ang="0">
                            <a:pos x="75" y="82"/>
                          </a:cxn>
                          <a:cxn ang="0">
                            <a:pos x="61" y="84"/>
                          </a:cxn>
                          <a:cxn ang="0">
                            <a:pos x="51" y="78"/>
                          </a:cxn>
                          <a:cxn ang="0">
                            <a:pos x="45" y="74"/>
                          </a:cxn>
                          <a:cxn ang="0">
                            <a:pos x="41" y="63"/>
                          </a:cxn>
                          <a:cxn ang="0">
                            <a:pos x="47" y="57"/>
                          </a:cxn>
                          <a:cxn ang="0">
                            <a:pos x="51" y="59"/>
                          </a:cxn>
                          <a:cxn ang="0">
                            <a:pos x="53" y="67"/>
                          </a:cxn>
                          <a:cxn ang="0">
                            <a:pos x="57" y="67"/>
                          </a:cxn>
                          <a:cxn ang="0">
                            <a:pos x="65" y="61"/>
                          </a:cxn>
                          <a:cxn ang="0">
                            <a:pos x="75" y="72"/>
                          </a:cxn>
                        </a:cxnLst>
                        <a:rect l="0" t="0" r="r" b="b"/>
                        <a:pathLst>
                          <a:path w="179" h="212">
                            <a:moveTo>
                              <a:pt x="6" y="82"/>
                            </a:moveTo>
                            <a:lnTo>
                              <a:pt x="6" y="82"/>
                            </a:lnTo>
                            <a:close/>
                            <a:moveTo>
                              <a:pt x="163" y="39"/>
                            </a:moveTo>
                            <a:lnTo>
                              <a:pt x="163" y="39"/>
                            </a:lnTo>
                            <a:lnTo>
                              <a:pt x="155" y="29"/>
                            </a:lnTo>
                            <a:lnTo>
                              <a:pt x="144" y="21"/>
                            </a:lnTo>
                            <a:lnTo>
                              <a:pt x="134" y="14"/>
                            </a:lnTo>
                            <a:lnTo>
                              <a:pt x="122" y="8"/>
                            </a:lnTo>
                            <a:lnTo>
                              <a:pt x="122" y="8"/>
                            </a:lnTo>
                            <a:lnTo>
                              <a:pt x="110" y="4"/>
                            </a:lnTo>
                            <a:lnTo>
                              <a:pt x="104" y="4"/>
                            </a:lnTo>
                            <a:lnTo>
                              <a:pt x="83" y="10"/>
                            </a:lnTo>
                            <a:lnTo>
                              <a:pt x="83" y="10"/>
                            </a:lnTo>
                            <a:lnTo>
                              <a:pt x="79" y="12"/>
                            </a:lnTo>
                            <a:lnTo>
                              <a:pt x="73" y="10"/>
                            </a:lnTo>
                            <a:lnTo>
                              <a:pt x="65" y="6"/>
                            </a:lnTo>
                            <a:lnTo>
                              <a:pt x="57" y="0"/>
                            </a:lnTo>
                            <a:lnTo>
                              <a:pt x="53" y="0"/>
                            </a:lnTo>
                            <a:lnTo>
                              <a:pt x="47" y="0"/>
                            </a:lnTo>
                            <a:lnTo>
                              <a:pt x="47" y="0"/>
                            </a:lnTo>
                            <a:lnTo>
                              <a:pt x="41" y="2"/>
                            </a:lnTo>
                            <a:lnTo>
                              <a:pt x="38" y="6"/>
                            </a:lnTo>
                            <a:lnTo>
                              <a:pt x="36" y="10"/>
                            </a:lnTo>
                            <a:lnTo>
                              <a:pt x="36" y="16"/>
                            </a:lnTo>
                            <a:lnTo>
                              <a:pt x="36" y="29"/>
                            </a:lnTo>
                            <a:lnTo>
                              <a:pt x="36" y="35"/>
                            </a:lnTo>
                            <a:lnTo>
                              <a:pt x="32" y="37"/>
                            </a:lnTo>
                            <a:lnTo>
                              <a:pt x="32" y="37"/>
                            </a:lnTo>
                            <a:lnTo>
                              <a:pt x="18" y="39"/>
                            </a:lnTo>
                            <a:lnTo>
                              <a:pt x="16" y="39"/>
                            </a:lnTo>
                            <a:lnTo>
                              <a:pt x="14" y="41"/>
                            </a:lnTo>
                            <a:lnTo>
                              <a:pt x="16" y="43"/>
                            </a:lnTo>
                            <a:lnTo>
                              <a:pt x="20" y="49"/>
                            </a:lnTo>
                            <a:lnTo>
                              <a:pt x="20" y="49"/>
                            </a:lnTo>
                            <a:lnTo>
                              <a:pt x="26" y="53"/>
                            </a:lnTo>
                            <a:lnTo>
                              <a:pt x="28" y="55"/>
                            </a:lnTo>
                            <a:lnTo>
                              <a:pt x="26" y="57"/>
                            </a:lnTo>
                            <a:lnTo>
                              <a:pt x="24" y="57"/>
                            </a:lnTo>
                            <a:lnTo>
                              <a:pt x="16" y="59"/>
                            </a:lnTo>
                            <a:lnTo>
                              <a:pt x="12" y="61"/>
                            </a:lnTo>
                            <a:lnTo>
                              <a:pt x="10" y="63"/>
                            </a:lnTo>
                            <a:lnTo>
                              <a:pt x="10" y="63"/>
                            </a:lnTo>
                            <a:lnTo>
                              <a:pt x="14" y="67"/>
                            </a:lnTo>
                            <a:lnTo>
                              <a:pt x="18" y="67"/>
                            </a:lnTo>
                            <a:lnTo>
                              <a:pt x="18" y="67"/>
                            </a:lnTo>
                            <a:lnTo>
                              <a:pt x="18" y="69"/>
                            </a:lnTo>
                            <a:lnTo>
                              <a:pt x="18" y="72"/>
                            </a:lnTo>
                            <a:lnTo>
                              <a:pt x="14" y="76"/>
                            </a:lnTo>
                            <a:lnTo>
                              <a:pt x="6" y="82"/>
                            </a:lnTo>
                            <a:lnTo>
                              <a:pt x="6" y="82"/>
                            </a:lnTo>
                            <a:lnTo>
                              <a:pt x="2" y="96"/>
                            </a:lnTo>
                            <a:lnTo>
                              <a:pt x="0" y="110"/>
                            </a:lnTo>
                            <a:lnTo>
                              <a:pt x="0" y="118"/>
                            </a:lnTo>
                            <a:lnTo>
                              <a:pt x="2" y="125"/>
                            </a:lnTo>
                            <a:lnTo>
                              <a:pt x="6" y="129"/>
                            </a:lnTo>
                            <a:lnTo>
                              <a:pt x="14" y="133"/>
                            </a:lnTo>
                            <a:lnTo>
                              <a:pt x="14" y="133"/>
                            </a:lnTo>
                            <a:lnTo>
                              <a:pt x="22" y="135"/>
                            </a:lnTo>
                            <a:lnTo>
                              <a:pt x="28" y="137"/>
                            </a:lnTo>
                            <a:lnTo>
                              <a:pt x="34" y="139"/>
                            </a:lnTo>
                            <a:lnTo>
                              <a:pt x="36" y="143"/>
                            </a:lnTo>
                            <a:lnTo>
                              <a:pt x="38" y="147"/>
                            </a:lnTo>
                            <a:lnTo>
                              <a:pt x="38" y="147"/>
                            </a:lnTo>
                            <a:lnTo>
                              <a:pt x="38" y="159"/>
                            </a:lnTo>
                            <a:lnTo>
                              <a:pt x="38" y="169"/>
                            </a:lnTo>
                            <a:lnTo>
                              <a:pt x="38" y="190"/>
                            </a:lnTo>
                            <a:lnTo>
                              <a:pt x="38" y="190"/>
                            </a:lnTo>
                            <a:lnTo>
                              <a:pt x="38" y="198"/>
                            </a:lnTo>
                            <a:lnTo>
                              <a:pt x="43" y="206"/>
                            </a:lnTo>
                            <a:lnTo>
                              <a:pt x="49" y="210"/>
                            </a:lnTo>
                            <a:lnTo>
                              <a:pt x="53" y="212"/>
                            </a:lnTo>
                            <a:lnTo>
                              <a:pt x="57" y="210"/>
                            </a:lnTo>
                            <a:lnTo>
                              <a:pt x="57" y="210"/>
                            </a:lnTo>
                            <a:lnTo>
                              <a:pt x="59" y="208"/>
                            </a:lnTo>
                            <a:lnTo>
                              <a:pt x="63" y="206"/>
                            </a:lnTo>
                            <a:lnTo>
                              <a:pt x="67" y="198"/>
                            </a:lnTo>
                            <a:lnTo>
                              <a:pt x="71" y="182"/>
                            </a:lnTo>
                            <a:lnTo>
                              <a:pt x="71" y="182"/>
                            </a:lnTo>
                            <a:lnTo>
                              <a:pt x="75" y="180"/>
                            </a:lnTo>
                            <a:lnTo>
                              <a:pt x="77" y="180"/>
                            </a:lnTo>
                            <a:lnTo>
                              <a:pt x="83" y="186"/>
                            </a:lnTo>
                            <a:lnTo>
                              <a:pt x="87" y="188"/>
                            </a:lnTo>
                            <a:lnTo>
                              <a:pt x="89" y="188"/>
                            </a:lnTo>
                            <a:lnTo>
                              <a:pt x="91" y="184"/>
                            </a:lnTo>
                            <a:lnTo>
                              <a:pt x="94" y="175"/>
                            </a:lnTo>
                            <a:lnTo>
                              <a:pt x="94" y="175"/>
                            </a:lnTo>
                            <a:lnTo>
                              <a:pt x="94" y="169"/>
                            </a:lnTo>
                            <a:lnTo>
                              <a:pt x="91" y="167"/>
                            </a:lnTo>
                            <a:lnTo>
                              <a:pt x="87" y="165"/>
                            </a:lnTo>
                            <a:lnTo>
                              <a:pt x="83" y="165"/>
                            </a:lnTo>
                            <a:lnTo>
                              <a:pt x="83" y="163"/>
                            </a:lnTo>
                            <a:lnTo>
                              <a:pt x="81" y="159"/>
                            </a:lnTo>
                            <a:lnTo>
                              <a:pt x="81" y="159"/>
                            </a:lnTo>
                            <a:lnTo>
                              <a:pt x="83" y="153"/>
                            </a:lnTo>
                            <a:lnTo>
                              <a:pt x="89" y="147"/>
                            </a:lnTo>
                            <a:lnTo>
                              <a:pt x="94" y="143"/>
                            </a:lnTo>
                            <a:lnTo>
                              <a:pt x="96" y="137"/>
                            </a:lnTo>
                            <a:lnTo>
                              <a:pt x="96" y="137"/>
                            </a:lnTo>
                            <a:lnTo>
                              <a:pt x="98" y="125"/>
                            </a:lnTo>
                            <a:lnTo>
                              <a:pt x="102" y="110"/>
                            </a:lnTo>
                            <a:lnTo>
                              <a:pt x="106" y="104"/>
                            </a:lnTo>
                            <a:lnTo>
                              <a:pt x="110" y="100"/>
                            </a:lnTo>
                            <a:lnTo>
                              <a:pt x="116" y="98"/>
                            </a:lnTo>
                            <a:lnTo>
                              <a:pt x="122" y="100"/>
                            </a:lnTo>
                            <a:lnTo>
                              <a:pt x="122" y="100"/>
                            </a:lnTo>
                            <a:lnTo>
                              <a:pt x="126" y="108"/>
                            </a:lnTo>
                            <a:lnTo>
                              <a:pt x="130" y="120"/>
                            </a:lnTo>
                            <a:lnTo>
                              <a:pt x="134" y="127"/>
                            </a:lnTo>
                            <a:lnTo>
                              <a:pt x="136" y="129"/>
                            </a:lnTo>
                            <a:lnTo>
                              <a:pt x="138" y="127"/>
                            </a:lnTo>
                            <a:lnTo>
                              <a:pt x="140" y="118"/>
                            </a:lnTo>
                            <a:lnTo>
                              <a:pt x="140" y="118"/>
                            </a:lnTo>
                            <a:lnTo>
                              <a:pt x="144" y="108"/>
                            </a:lnTo>
                            <a:lnTo>
                              <a:pt x="147" y="106"/>
                            </a:lnTo>
                            <a:lnTo>
                              <a:pt x="149" y="106"/>
                            </a:lnTo>
                            <a:lnTo>
                              <a:pt x="153" y="110"/>
                            </a:lnTo>
                            <a:lnTo>
                              <a:pt x="157" y="116"/>
                            </a:lnTo>
                            <a:lnTo>
                              <a:pt x="163" y="135"/>
                            </a:lnTo>
                            <a:lnTo>
                              <a:pt x="167" y="151"/>
                            </a:lnTo>
                            <a:lnTo>
                              <a:pt x="167" y="151"/>
                            </a:lnTo>
                            <a:lnTo>
                              <a:pt x="171" y="143"/>
                            </a:lnTo>
                            <a:lnTo>
                              <a:pt x="175" y="133"/>
                            </a:lnTo>
                            <a:lnTo>
                              <a:pt x="177" y="118"/>
                            </a:lnTo>
                            <a:lnTo>
                              <a:pt x="179" y="104"/>
                            </a:lnTo>
                            <a:lnTo>
                              <a:pt x="179" y="88"/>
                            </a:lnTo>
                            <a:lnTo>
                              <a:pt x="175" y="72"/>
                            </a:lnTo>
                            <a:lnTo>
                              <a:pt x="171" y="55"/>
                            </a:lnTo>
                            <a:lnTo>
                              <a:pt x="163" y="39"/>
                            </a:lnTo>
                            <a:lnTo>
                              <a:pt x="163" y="39"/>
                            </a:lnTo>
                            <a:close/>
                            <a:moveTo>
                              <a:pt x="77" y="80"/>
                            </a:moveTo>
                            <a:lnTo>
                              <a:pt x="77" y="80"/>
                            </a:lnTo>
                            <a:lnTo>
                              <a:pt x="75" y="82"/>
                            </a:lnTo>
                            <a:lnTo>
                              <a:pt x="73" y="84"/>
                            </a:lnTo>
                            <a:lnTo>
                              <a:pt x="67" y="86"/>
                            </a:lnTo>
                            <a:lnTo>
                              <a:pt x="61" y="84"/>
                            </a:lnTo>
                            <a:lnTo>
                              <a:pt x="55" y="82"/>
                            </a:lnTo>
                            <a:lnTo>
                              <a:pt x="55" y="82"/>
                            </a:lnTo>
                            <a:lnTo>
                              <a:pt x="51" y="78"/>
                            </a:lnTo>
                            <a:lnTo>
                              <a:pt x="51" y="78"/>
                            </a:lnTo>
                            <a:lnTo>
                              <a:pt x="45" y="74"/>
                            </a:lnTo>
                            <a:lnTo>
                              <a:pt x="45" y="74"/>
                            </a:lnTo>
                            <a:lnTo>
                              <a:pt x="41" y="69"/>
                            </a:lnTo>
                            <a:lnTo>
                              <a:pt x="41" y="65"/>
                            </a:lnTo>
                            <a:lnTo>
                              <a:pt x="41" y="63"/>
                            </a:lnTo>
                            <a:lnTo>
                              <a:pt x="41" y="63"/>
                            </a:lnTo>
                            <a:lnTo>
                              <a:pt x="43" y="59"/>
                            </a:lnTo>
                            <a:lnTo>
                              <a:pt x="47" y="57"/>
                            </a:lnTo>
                            <a:lnTo>
                              <a:pt x="49" y="57"/>
                            </a:lnTo>
                            <a:lnTo>
                              <a:pt x="49" y="57"/>
                            </a:lnTo>
                            <a:lnTo>
                              <a:pt x="51" y="59"/>
                            </a:lnTo>
                            <a:lnTo>
                              <a:pt x="51" y="61"/>
                            </a:lnTo>
                            <a:lnTo>
                              <a:pt x="51" y="65"/>
                            </a:lnTo>
                            <a:lnTo>
                              <a:pt x="53" y="67"/>
                            </a:lnTo>
                            <a:lnTo>
                              <a:pt x="53" y="67"/>
                            </a:lnTo>
                            <a:lnTo>
                              <a:pt x="55" y="69"/>
                            </a:lnTo>
                            <a:lnTo>
                              <a:pt x="57" y="67"/>
                            </a:lnTo>
                            <a:lnTo>
                              <a:pt x="61" y="61"/>
                            </a:lnTo>
                            <a:lnTo>
                              <a:pt x="61" y="61"/>
                            </a:lnTo>
                            <a:lnTo>
                              <a:pt x="65" y="61"/>
                            </a:lnTo>
                            <a:lnTo>
                              <a:pt x="67" y="61"/>
                            </a:lnTo>
                            <a:lnTo>
                              <a:pt x="73" y="65"/>
                            </a:lnTo>
                            <a:lnTo>
                              <a:pt x="75" y="72"/>
                            </a:lnTo>
                            <a:lnTo>
                              <a:pt x="77" y="80"/>
                            </a:lnTo>
                            <a:lnTo>
                              <a:pt x="77"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sp>
                    <p:nvSpPr>
                      <p:cNvPr id="167" name="Line 723"/>
                      <p:cNvSpPr>
                        <a:spLocks noChangeShapeType="1"/>
                      </p:cNvSpPr>
                      <p:nvPr/>
                    </p:nvSpPr>
                    <p:spPr bwMode="auto">
                      <a:xfrm>
                        <a:off x="12644438" y="6370638"/>
                        <a:ext cx="1588" cy="1588"/>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sp>
                    <p:nvSpPr>
                      <p:cNvPr id="168" name="Freeform 724"/>
                      <p:cNvSpPr>
                        <a:spLocks/>
                      </p:cNvSpPr>
                      <p:nvPr/>
                    </p:nvSpPr>
                    <p:spPr bwMode="auto">
                      <a:xfrm>
                        <a:off x="12634913" y="6240463"/>
                        <a:ext cx="284163" cy="336550"/>
                      </a:xfrm>
                      <a:custGeom>
                        <a:avLst/>
                        <a:gdLst/>
                        <a:ahLst/>
                        <a:cxnLst>
                          <a:cxn ang="0">
                            <a:pos x="163" y="39"/>
                          </a:cxn>
                          <a:cxn ang="0">
                            <a:pos x="144" y="21"/>
                          </a:cxn>
                          <a:cxn ang="0">
                            <a:pos x="122" y="8"/>
                          </a:cxn>
                          <a:cxn ang="0">
                            <a:pos x="110" y="4"/>
                          </a:cxn>
                          <a:cxn ang="0">
                            <a:pos x="83" y="10"/>
                          </a:cxn>
                          <a:cxn ang="0">
                            <a:pos x="79" y="12"/>
                          </a:cxn>
                          <a:cxn ang="0">
                            <a:pos x="65" y="6"/>
                          </a:cxn>
                          <a:cxn ang="0">
                            <a:pos x="53" y="0"/>
                          </a:cxn>
                          <a:cxn ang="0">
                            <a:pos x="47" y="0"/>
                          </a:cxn>
                          <a:cxn ang="0">
                            <a:pos x="38" y="6"/>
                          </a:cxn>
                          <a:cxn ang="0">
                            <a:pos x="36" y="16"/>
                          </a:cxn>
                          <a:cxn ang="0">
                            <a:pos x="36" y="35"/>
                          </a:cxn>
                          <a:cxn ang="0">
                            <a:pos x="32" y="37"/>
                          </a:cxn>
                          <a:cxn ang="0">
                            <a:pos x="16" y="39"/>
                          </a:cxn>
                          <a:cxn ang="0">
                            <a:pos x="16" y="43"/>
                          </a:cxn>
                          <a:cxn ang="0">
                            <a:pos x="20" y="49"/>
                          </a:cxn>
                          <a:cxn ang="0">
                            <a:pos x="28" y="55"/>
                          </a:cxn>
                          <a:cxn ang="0">
                            <a:pos x="24" y="57"/>
                          </a:cxn>
                          <a:cxn ang="0">
                            <a:pos x="12" y="61"/>
                          </a:cxn>
                          <a:cxn ang="0">
                            <a:pos x="10" y="63"/>
                          </a:cxn>
                          <a:cxn ang="0">
                            <a:pos x="18" y="67"/>
                          </a:cxn>
                          <a:cxn ang="0">
                            <a:pos x="18" y="69"/>
                          </a:cxn>
                          <a:cxn ang="0">
                            <a:pos x="14" y="76"/>
                          </a:cxn>
                          <a:cxn ang="0">
                            <a:pos x="6" y="82"/>
                          </a:cxn>
                          <a:cxn ang="0">
                            <a:pos x="0" y="110"/>
                          </a:cxn>
                          <a:cxn ang="0">
                            <a:pos x="2" y="125"/>
                          </a:cxn>
                          <a:cxn ang="0">
                            <a:pos x="14" y="133"/>
                          </a:cxn>
                          <a:cxn ang="0">
                            <a:pos x="22" y="135"/>
                          </a:cxn>
                          <a:cxn ang="0">
                            <a:pos x="34" y="139"/>
                          </a:cxn>
                          <a:cxn ang="0">
                            <a:pos x="38" y="147"/>
                          </a:cxn>
                          <a:cxn ang="0">
                            <a:pos x="38" y="159"/>
                          </a:cxn>
                          <a:cxn ang="0">
                            <a:pos x="38" y="190"/>
                          </a:cxn>
                          <a:cxn ang="0">
                            <a:pos x="38" y="198"/>
                          </a:cxn>
                          <a:cxn ang="0">
                            <a:pos x="49" y="210"/>
                          </a:cxn>
                          <a:cxn ang="0">
                            <a:pos x="57" y="210"/>
                          </a:cxn>
                          <a:cxn ang="0">
                            <a:pos x="59" y="208"/>
                          </a:cxn>
                          <a:cxn ang="0">
                            <a:pos x="67" y="198"/>
                          </a:cxn>
                          <a:cxn ang="0">
                            <a:pos x="71" y="182"/>
                          </a:cxn>
                          <a:cxn ang="0">
                            <a:pos x="77" y="180"/>
                          </a:cxn>
                          <a:cxn ang="0">
                            <a:pos x="87" y="188"/>
                          </a:cxn>
                          <a:cxn ang="0">
                            <a:pos x="91" y="184"/>
                          </a:cxn>
                          <a:cxn ang="0">
                            <a:pos x="94" y="175"/>
                          </a:cxn>
                          <a:cxn ang="0">
                            <a:pos x="91" y="167"/>
                          </a:cxn>
                          <a:cxn ang="0">
                            <a:pos x="83" y="165"/>
                          </a:cxn>
                          <a:cxn ang="0">
                            <a:pos x="81" y="159"/>
                          </a:cxn>
                          <a:cxn ang="0">
                            <a:pos x="83" y="153"/>
                          </a:cxn>
                          <a:cxn ang="0">
                            <a:pos x="94" y="143"/>
                          </a:cxn>
                          <a:cxn ang="0">
                            <a:pos x="96" y="137"/>
                          </a:cxn>
                          <a:cxn ang="0">
                            <a:pos x="102" y="110"/>
                          </a:cxn>
                          <a:cxn ang="0">
                            <a:pos x="110" y="100"/>
                          </a:cxn>
                          <a:cxn ang="0">
                            <a:pos x="122" y="100"/>
                          </a:cxn>
                          <a:cxn ang="0">
                            <a:pos x="126" y="108"/>
                          </a:cxn>
                          <a:cxn ang="0">
                            <a:pos x="134" y="127"/>
                          </a:cxn>
                          <a:cxn ang="0">
                            <a:pos x="138" y="127"/>
                          </a:cxn>
                          <a:cxn ang="0">
                            <a:pos x="140" y="118"/>
                          </a:cxn>
                          <a:cxn ang="0">
                            <a:pos x="147" y="106"/>
                          </a:cxn>
                          <a:cxn ang="0">
                            <a:pos x="153" y="110"/>
                          </a:cxn>
                          <a:cxn ang="0">
                            <a:pos x="163" y="135"/>
                          </a:cxn>
                          <a:cxn ang="0">
                            <a:pos x="167" y="151"/>
                          </a:cxn>
                          <a:cxn ang="0">
                            <a:pos x="175" y="133"/>
                          </a:cxn>
                          <a:cxn ang="0">
                            <a:pos x="179" y="104"/>
                          </a:cxn>
                          <a:cxn ang="0">
                            <a:pos x="175" y="72"/>
                          </a:cxn>
                          <a:cxn ang="0">
                            <a:pos x="163" y="39"/>
                          </a:cxn>
                        </a:cxnLst>
                        <a:rect l="0" t="0" r="r" b="b"/>
                        <a:pathLst>
                          <a:path w="179" h="212">
                            <a:moveTo>
                              <a:pt x="163" y="39"/>
                            </a:moveTo>
                            <a:lnTo>
                              <a:pt x="163" y="39"/>
                            </a:lnTo>
                            <a:lnTo>
                              <a:pt x="155" y="29"/>
                            </a:lnTo>
                            <a:lnTo>
                              <a:pt x="144" y="21"/>
                            </a:lnTo>
                            <a:lnTo>
                              <a:pt x="134" y="14"/>
                            </a:lnTo>
                            <a:lnTo>
                              <a:pt x="122" y="8"/>
                            </a:lnTo>
                            <a:lnTo>
                              <a:pt x="122" y="8"/>
                            </a:lnTo>
                            <a:lnTo>
                              <a:pt x="110" y="4"/>
                            </a:lnTo>
                            <a:lnTo>
                              <a:pt x="104" y="4"/>
                            </a:lnTo>
                            <a:lnTo>
                              <a:pt x="83" y="10"/>
                            </a:lnTo>
                            <a:lnTo>
                              <a:pt x="83" y="10"/>
                            </a:lnTo>
                            <a:lnTo>
                              <a:pt x="79" y="12"/>
                            </a:lnTo>
                            <a:lnTo>
                              <a:pt x="73" y="10"/>
                            </a:lnTo>
                            <a:lnTo>
                              <a:pt x="65" y="6"/>
                            </a:lnTo>
                            <a:lnTo>
                              <a:pt x="57" y="0"/>
                            </a:lnTo>
                            <a:lnTo>
                              <a:pt x="53" y="0"/>
                            </a:lnTo>
                            <a:lnTo>
                              <a:pt x="47" y="0"/>
                            </a:lnTo>
                            <a:lnTo>
                              <a:pt x="47" y="0"/>
                            </a:lnTo>
                            <a:lnTo>
                              <a:pt x="41" y="2"/>
                            </a:lnTo>
                            <a:lnTo>
                              <a:pt x="38" y="6"/>
                            </a:lnTo>
                            <a:lnTo>
                              <a:pt x="36" y="10"/>
                            </a:lnTo>
                            <a:lnTo>
                              <a:pt x="36" y="16"/>
                            </a:lnTo>
                            <a:lnTo>
                              <a:pt x="36" y="29"/>
                            </a:lnTo>
                            <a:lnTo>
                              <a:pt x="36" y="35"/>
                            </a:lnTo>
                            <a:lnTo>
                              <a:pt x="32" y="37"/>
                            </a:lnTo>
                            <a:lnTo>
                              <a:pt x="32" y="37"/>
                            </a:lnTo>
                            <a:lnTo>
                              <a:pt x="18" y="39"/>
                            </a:lnTo>
                            <a:lnTo>
                              <a:pt x="16" y="39"/>
                            </a:lnTo>
                            <a:lnTo>
                              <a:pt x="14" y="41"/>
                            </a:lnTo>
                            <a:lnTo>
                              <a:pt x="16" y="43"/>
                            </a:lnTo>
                            <a:lnTo>
                              <a:pt x="20" y="49"/>
                            </a:lnTo>
                            <a:lnTo>
                              <a:pt x="20" y="49"/>
                            </a:lnTo>
                            <a:lnTo>
                              <a:pt x="26" y="53"/>
                            </a:lnTo>
                            <a:lnTo>
                              <a:pt x="28" y="55"/>
                            </a:lnTo>
                            <a:lnTo>
                              <a:pt x="26" y="57"/>
                            </a:lnTo>
                            <a:lnTo>
                              <a:pt x="24" y="57"/>
                            </a:lnTo>
                            <a:lnTo>
                              <a:pt x="16" y="59"/>
                            </a:lnTo>
                            <a:lnTo>
                              <a:pt x="12" y="61"/>
                            </a:lnTo>
                            <a:lnTo>
                              <a:pt x="10" y="63"/>
                            </a:lnTo>
                            <a:lnTo>
                              <a:pt x="10" y="63"/>
                            </a:lnTo>
                            <a:lnTo>
                              <a:pt x="14" y="67"/>
                            </a:lnTo>
                            <a:lnTo>
                              <a:pt x="18" y="67"/>
                            </a:lnTo>
                            <a:lnTo>
                              <a:pt x="18" y="67"/>
                            </a:lnTo>
                            <a:lnTo>
                              <a:pt x="18" y="69"/>
                            </a:lnTo>
                            <a:lnTo>
                              <a:pt x="18" y="72"/>
                            </a:lnTo>
                            <a:lnTo>
                              <a:pt x="14" y="76"/>
                            </a:lnTo>
                            <a:lnTo>
                              <a:pt x="6" y="82"/>
                            </a:lnTo>
                            <a:lnTo>
                              <a:pt x="6" y="82"/>
                            </a:lnTo>
                            <a:lnTo>
                              <a:pt x="2" y="96"/>
                            </a:lnTo>
                            <a:lnTo>
                              <a:pt x="0" y="110"/>
                            </a:lnTo>
                            <a:lnTo>
                              <a:pt x="0" y="118"/>
                            </a:lnTo>
                            <a:lnTo>
                              <a:pt x="2" y="125"/>
                            </a:lnTo>
                            <a:lnTo>
                              <a:pt x="6" y="129"/>
                            </a:lnTo>
                            <a:lnTo>
                              <a:pt x="14" y="133"/>
                            </a:lnTo>
                            <a:lnTo>
                              <a:pt x="14" y="133"/>
                            </a:lnTo>
                            <a:lnTo>
                              <a:pt x="22" y="135"/>
                            </a:lnTo>
                            <a:lnTo>
                              <a:pt x="28" y="137"/>
                            </a:lnTo>
                            <a:lnTo>
                              <a:pt x="34" y="139"/>
                            </a:lnTo>
                            <a:lnTo>
                              <a:pt x="36" y="143"/>
                            </a:lnTo>
                            <a:lnTo>
                              <a:pt x="38" y="147"/>
                            </a:lnTo>
                            <a:lnTo>
                              <a:pt x="38" y="147"/>
                            </a:lnTo>
                            <a:lnTo>
                              <a:pt x="38" y="159"/>
                            </a:lnTo>
                            <a:lnTo>
                              <a:pt x="38" y="169"/>
                            </a:lnTo>
                            <a:lnTo>
                              <a:pt x="38" y="190"/>
                            </a:lnTo>
                            <a:lnTo>
                              <a:pt x="38" y="190"/>
                            </a:lnTo>
                            <a:lnTo>
                              <a:pt x="38" y="198"/>
                            </a:lnTo>
                            <a:lnTo>
                              <a:pt x="43" y="206"/>
                            </a:lnTo>
                            <a:lnTo>
                              <a:pt x="49" y="210"/>
                            </a:lnTo>
                            <a:lnTo>
                              <a:pt x="53" y="212"/>
                            </a:lnTo>
                            <a:lnTo>
                              <a:pt x="57" y="210"/>
                            </a:lnTo>
                            <a:lnTo>
                              <a:pt x="57" y="210"/>
                            </a:lnTo>
                            <a:lnTo>
                              <a:pt x="59" y="208"/>
                            </a:lnTo>
                            <a:lnTo>
                              <a:pt x="63" y="206"/>
                            </a:lnTo>
                            <a:lnTo>
                              <a:pt x="67" y="198"/>
                            </a:lnTo>
                            <a:lnTo>
                              <a:pt x="71" y="182"/>
                            </a:lnTo>
                            <a:lnTo>
                              <a:pt x="71" y="182"/>
                            </a:lnTo>
                            <a:lnTo>
                              <a:pt x="75" y="180"/>
                            </a:lnTo>
                            <a:lnTo>
                              <a:pt x="77" y="180"/>
                            </a:lnTo>
                            <a:lnTo>
                              <a:pt x="83" y="186"/>
                            </a:lnTo>
                            <a:lnTo>
                              <a:pt x="87" y="188"/>
                            </a:lnTo>
                            <a:lnTo>
                              <a:pt x="89" y="188"/>
                            </a:lnTo>
                            <a:lnTo>
                              <a:pt x="91" y="184"/>
                            </a:lnTo>
                            <a:lnTo>
                              <a:pt x="94" y="175"/>
                            </a:lnTo>
                            <a:lnTo>
                              <a:pt x="94" y="175"/>
                            </a:lnTo>
                            <a:lnTo>
                              <a:pt x="94" y="169"/>
                            </a:lnTo>
                            <a:lnTo>
                              <a:pt x="91" y="167"/>
                            </a:lnTo>
                            <a:lnTo>
                              <a:pt x="87" y="165"/>
                            </a:lnTo>
                            <a:lnTo>
                              <a:pt x="83" y="165"/>
                            </a:lnTo>
                            <a:lnTo>
                              <a:pt x="83" y="163"/>
                            </a:lnTo>
                            <a:lnTo>
                              <a:pt x="81" y="159"/>
                            </a:lnTo>
                            <a:lnTo>
                              <a:pt x="81" y="159"/>
                            </a:lnTo>
                            <a:lnTo>
                              <a:pt x="83" y="153"/>
                            </a:lnTo>
                            <a:lnTo>
                              <a:pt x="89" y="147"/>
                            </a:lnTo>
                            <a:lnTo>
                              <a:pt x="94" y="143"/>
                            </a:lnTo>
                            <a:lnTo>
                              <a:pt x="96" y="137"/>
                            </a:lnTo>
                            <a:lnTo>
                              <a:pt x="96" y="137"/>
                            </a:lnTo>
                            <a:lnTo>
                              <a:pt x="98" y="125"/>
                            </a:lnTo>
                            <a:lnTo>
                              <a:pt x="102" y="110"/>
                            </a:lnTo>
                            <a:lnTo>
                              <a:pt x="106" y="104"/>
                            </a:lnTo>
                            <a:lnTo>
                              <a:pt x="110" y="100"/>
                            </a:lnTo>
                            <a:lnTo>
                              <a:pt x="116" y="98"/>
                            </a:lnTo>
                            <a:lnTo>
                              <a:pt x="122" y="100"/>
                            </a:lnTo>
                            <a:lnTo>
                              <a:pt x="122" y="100"/>
                            </a:lnTo>
                            <a:lnTo>
                              <a:pt x="126" y="108"/>
                            </a:lnTo>
                            <a:lnTo>
                              <a:pt x="130" y="120"/>
                            </a:lnTo>
                            <a:lnTo>
                              <a:pt x="134" y="127"/>
                            </a:lnTo>
                            <a:lnTo>
                              <a:pt x="136" y="129"/>
                            </a:lnTo>
                            <a:lnTo>
                              <a:pt x="138" y="127"/>
                            </a:lnTo>
                            <a:lnTo>
                              <a:pt x="140" y="118"/>
                            </a:lnTo>
                            <a:lnTo>
                              <a:pt x="140" y="118"/>
                            </a:lnTo>
                            <a:lnTo>
                              <a:pt x="144" y="108"/>
                            </a:lnTo>
                            <a:lnTo>
                              <a:pt x="147" y="106"/>
                            </a:lnTo>
                            <a:lnTo>
                              <a:pt x="149" y="106"/>
                            </a:lnTo>
                            <a:lnTo>
                              <a:pt x="153" y="110"/>
                            </a:lnTo>
                            <a:lnTo>
                              <a:pt x="157" y="116"/>
                            </a:lnTo>
                            <a:lnTo>
                              <a:pt x="163" y="135"/>
                            </a:lnTo>
                            <a:lnTo>
                              <a:pt x="167" y="151"/>
                            </a:lnTo>
                            <a:lnTo>
                              <a:pt x="167" y="151"/>
                            </a:lnTo>
                            <a:lnTo>
                              <a:pt x="171" y="143"/>
                            </a:lnTo>
                            <a:lnTo>
                              <a:pt x="175" y="133"/>
                            </a:lnTo>
                            <a:lnTo>
                              <a:pt x="177" y="118"/>
                            </a:lnTo>
                            <a:lnTo>
                              <a:pt x="179" y="104"/>
                            </a:lnTo>
                            <a:lnTo>
                              <a:pt x="179" y="88"/>
                            </a:lnTo>
                            <a:lnTo>
                              <a:pt x="175" y="72"/>
                            </a:lnTo>
                            <a:lnTo>
                              <a:pt x="171" y="55"/>
                            </a:lnTo>
                            <a:lnTo>
                              <a:pt x="163" y="39"/>
                            </a:lnTo>
                            <a:lnTo>
                              <a:pt x="163" y="3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sp>
                    <p:nvSpPr>
                      <p:cNvPr id="169" name="Freeform 725"/>
                      <p:cNvSpPr>
                        <a:spLocks/>
                      </p:cNvSpPr>
                      <p:nvPr/>
                    </p:nvSpPr>
                    <p:spPr bwMode="auto">
                      <a:xfrm>
                        <a:off x="12700000" y="6330950"/>
                        <a:ext cx="57150" cy="46038"/>
                      </a:xfrm>
                      <a:custGeom>
                        <a:avLst/>
                        <a:gdLst/>
                        <a:ahLst/>
                        <a:cxnLst>
                          <a:cxn ang="0">
                            <a:pos x="36" y="23"/>
                          </a:cxn>
                          <a:cxn ang="0">
                            <a:pos x="36" y="23"/>
                          </a:cxn>
                          <a:cxn ang="0">
                            <a:pos x="34" y="25"/>
                          </a:cxn>
                          <a:cxn ang="0">
                            <a:pos x="32" y="27"/>
                          </a:cxn>
                          <a:cxn ang="0">
                            <a:pos x="26" y="29"/>
                          </a:cxn>
                          <a:cxn ang="0">
                            <a:pos x="20" y="27"/>
                          </a:cxn>
                          <a:cxn ang="0">
                            <a:pos x="14" y="25"/>
                          </a:cxn>
                          <a:cxn ang="0">
                            <a:pos x="14" y="25"/>
                          </a:cxn>
                          <a:cxn ang="0">
                            <a:pos x="10" y="21"/>
                          </a:cxn>
                          <a:cxn ang="0">
                            <a:pos x="10" y="21"/>
                          </a:cxn>
                          <a:cxn ang="0">
                            <a:pos x="4" y="17"/>
                          </a:cxn>
                          <a:cxn ang="0">
                            <a:pos x="4" y="17"/>
                          </a:cxn>
                          <a:cxn ang="0">
                            <a:pos x="0" y="12"/>
                          </a:cxn>
                          <a:cxn ang="0">
                            <a:pos x="0" y="8"/>
                          </a:cxn>
                          <a:cxn ang="0">
                            <a:pos x="0" y="6"/>
                          </a:cxn>
                          <a:cxn ang="0">
                            <a:pos x="0" y="6"/>
                          </a:cxn>
                          <a:cxn ang="0">
                            <a:pos x="2" y="2"/>
                          </a:cxn>
                          <a:cxn ang="0">
                            <a:pos x="6" y="0"/>
                          </a:cxn>
                          <a:cxn ang="0">
                            <a:pos x="8" y="0"/>
                          </a:cxn>
                          <a:cxn ang="0">
                            <a:pos x="8" y="0"/>
                          </a:cxn>
                          <a:cxn ang="0">
                            <a:pos x="10" y="2"/>
                          </a:cxn>
                          <a:cxn ang="0">
                            <a:pos x="10" y="4"/>
                          </a:cxn>
                          <a:cxn ang="0">
                            <a:pos x="10" y="8"/>
                          </a:cxn>
                          <a:cxn ang="0">
                            <a:pos x="12" y="10"/>
                          </a:cxn>
                          <a:cxn ang="0">
                            <a:pos x="12" y="10"/>
                          </a:cxn>
                          <a:cxn ang="0">
                            <a:pos x="14" y="12"/>
                          </a:cxn>
                          <a:cxn ang="0">
                            <a:pos x="16" y="10"/>
                          </a:cxn>
                          <a:cxn ang="0">
                            <a:pos x="20" y="4"/>
                          </a:cxn>
                          <a:cxn ang="0">
                            <a:pos x="20" y="4"/>
                          </a:cxn>
                          <a:cxn ang="0">
                            <a:pos x="24" y="4"/>
                          </a:cxn>
                          <a:cxn ang="0">
                            <a:pos x="26" y="4"/>
                          </a:cxn>
                          <a:cxn ang="0">
                            <a:pos x="32" y="8"/>
                          </a:cxn>
                          <a:cxn ang="0">
                            <a:pos x="34" y="15"/>
                          </a:cxn>
                          <a:cxn ang="0">
                            <a:pos x="36" y="23"/>
                          </a:cxn>
                          <a:cxn ang="0">
                            <a:pos x="36" y="23"/>
                          </a:cxn>
                        </a:cxnLst>
                        <a:rect l="0" t="0" r="r" b="b"/>
                        <a:pathLst>
                          <a:path w="36" h="29">
                            <a:moveTo>
                              <a:pt x="36" y="23"/>
                            </a:moveTo>
                            <a:lnTo>
                              <a:pt x="36" y="23"/>
                            </a:lnTo>
                            <a:lnTo>
                              <a:pt x="34" y="25"/>
                            </a:lnTo>
                            <a:lnTo>
                              <a:pt x="32" y="27"/>
                            </a:lnTo>
                            <a:lnTo>
                              <a:pt x="26" y="29"/>
                            </a:lnTo>
                            <a:lnTo>
                              <a:pt x="20" y="27"/>
                            </a:lnTo>
                            <a:lnTo>
                              <a:pt x="14" y="25"/>
                            </a:lnTo>
                            <a:lnTo>
                              <a:pt x="14" y="25"/>
                            </a:lnTo>
                            <a:lnTo>
                              <a:pt x="10" y="21"/>
                            </a:lnTo>
                            <a:lnTo>
                              <a:pt x="10" y="21"/>
                            </a:lnTo>
                            <a:lnTo>
                              <a:pt x="4" y="17"/>
                            </a:lnTo>
                            <a:lnTo>
                              <a:pt x="4" y="17"/>
                            </a:lnTo>
                            <a:lnTo>
                              <a:pt x="0" y="12"/>
                            </a:lnTo>
                            <a:lnTo>
                              <a:pt x="0" y="8"/>
                            </a:lnTo>
                            <a:lnTo>
                              <a:pt x="0" y="6"/>
                            </a:lnTo>
                            <a:lnTo>
                              <a:pt x="0" y="6"/>
                            </a:lnTo>
                            <a:lnTo>
                              <a:pt x="2" y="2"/>
                            </a:lnTo>
                            <a:lnTo>
                              <a:pt x="6" y="0"/>
                            </a:lnTo>
                            <a:lnTo>
                              <a:pt x="8" y="0"/>
                            </a:lnTo>
                            <a:lnTo>
                              <a:pt x="8" y="0"/>
                            </a:lnTo>
                            <a:lnTo>
                              <a:pt x="10" y="2"/>
                            </a:lnTo>
                            <a:lnTo>
                              <a:pt x="10" y="4"/>
                            </a:lnTo>
                            <a:lnTo>
                              <a:pt x="10" y="8"/>
                            </a:lnTo>
                            <a:lnTo>
                              <a:pt x="12" y="10"/>
                            </a:lnTo>
                            <a:lnTo>
                              <a:pt x="12" y="10"/>
                            </a:lnTo>
                            <a:lnTo>
                              <a:pt x="14" y="12"/>
                            </a:lnTo>
                            <a:lnTo>
                              <a:pt x="16" y="10"/>
                            </a:lnTo>
                            <a:lnTo>
                              <a:pt x="20" y="4"/>
                            </a:lnTo>
                            <a:lnTo>
                              <a:pt x="20" y="4"/>
                            </a:lnTo>
                            <a:lnTo>
                              <a:pt x="24" y="4"/>
                            </a:lnTo>
                            <a:lnTo>
                              <a:pt x="26" y="4"/>
                            </a:lnTo>
                            <a:lnTo>
                              <a:pt x="32" y="8"/>
                            </a:lnTo>
                            <a:lnTo>
                              <a:pt x="34" y="15"/>
                            </a:lnTo>
                            <a:lnTo>
                              <a:pt x="36" y="23"/>
                            </a:lnTo>
                            <a:lnTo>
                              <a:pt x="36" y="2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sp>
                    <p:nvSpPr>
                      <p:cNvPr id="170" name="Freeform 726"/>
                      <p:cNvSpPr>
                        <a:spLocks/>
                      </p:cNvSpPr>
                      <p:nvPr/>
                    </p:nvSpPr>
                    <p:spPr bwMode="auto">
                      <a:xfrm>
                        <a:off x="12442825" y="6215063"/>
                        <a:ext cx="185738" cy="187325"/>
                      </a:xfrm>
                      <a:custGeom>
                        <a:avLst/>
                        <a:gdLst/>
                        <a:ahLst/>
                        <a:cxnLst>
                          <a:cxn ang="0">
                            <a:pos x="15" y="102"/>
                          </a:cxn>
                          <a:cxn ang="0">
                            <a:pos x="7" y="98"/>
                          </a:cxn>
                          <a:cxn ang="0">
                            <a:pos x="2" y="90"/>
                          </a:cxn>
                          <a:cxn ang="0">
                            <a:pos x="0" y="81"/>
                          </a:cxn>
                          <a:cxn ang="0">
                            <a:pos x="5" y="63"/>
                          </a:cxn>
                          <a:cxn ang="0">
                            <a:pos x="11" y="55"/>
                          </a:cxn>
                          <a:cxn ang="0">
                            <a:pos x="51" y="20"/>
                          </a:cxn>
                          <a:cxn ang="0">
                            <a:pos x="58" y="18"/>
                          </a:cxn>
                          <a:cxn ang="0">
                            <a:pos x="62" y="22"/>
                          </a:cxn>
                          <a:cxn ang="0">
                            <a:pos x="68" y="22"/>
                          </a:cxn>
                          <a:cxn ang="0">
                            <a:pos x="82" y="8"/>
                          </a:cxn>
                          <a:cxn ang="0">
                            <a:pos x="92" y="2"/>
                          </a:cxn>
                          <a:cxn ang="0">
                            <a:pos x="102" y="0"/>
                          </a:cxn>
                          <a:cxn ang="0">
                            <a:pos x="115" y="4"/>
                          </a:cxn>
                          <a:cxn ang="0">
                            <a:pos x="117" y="12"/>
                          </a:cxn>
                          <a:cxn ang="0">
                            <a:pos x="111" y="24"/>
                          </a:cxn>
                          <a:cxn ang="0">
                            <a:pos x="102" y="30"/>
                          </a:cxn>
                          <a:cxn ang="0">
                            <a:pos x="86" y="45"/>
                          </a:cxn>
                          <a:cxn ang="0">
                            <a:pos x="80" y="43"/>
                          </a:cxn>
                          <a:cxn ang="0">
                            <a:pos x="80" y="39"/>
                          </a:cxn>
                          <a:cxn ang="0">
                            <a:pos x="82" y="32"/>
                          </a:cxn>
                          <a:cxn ang="0">
                            <a:pos x="84" y="22"/>
                          </a:cxn>
                          <a:cxn ang="0">
                            <a:pos x="84" y="20"/>
                          </a:cxn>
                          <a:cxn ang="0">
                            <a:pos x="76" y="20"/>
                          </a:cxn>
                          <a:cxn ang="0">
                            <a:pos x="72" y="28"/>
                          </a:cxn>
                          <a:cxn ang="0">
                            <a:pos x="72" y="32"/>
                          </a:cxn>
                          <a:cxn ang="0">
                            <a:pos x="72" y="41"/>
                          </a:cxn>
                          <a:cxn ang="0">
                            <a:pos x="66" y="47"/>
                          </a:cxn>
                          <a:cxn ang="0">
                            <a:pos x="64" y="51"/>
                          </a:cxn>
                          <a:cxn ang="0">
                            <a:pos x="68" y="61"/>
                          </a:cxn>
                          <a:cxn ang="0">
                            <a:pos x="66" y="67"/>
                          </a:cxn>
                          <a:cxn ang="0">
                            <a:pos x="60" y="73"/>
                          </a:cxn>
                          <a:cxn ang="0">
                            <a:pos x="39" y="83"/>
                          </a:cxn>
                          <a:cxn ang="0">
                            <a:pos x="35" y="85"/>
                          </a:cxn>
                          <a:cxn ang="0">
                            <a:pos x="25" y="98"/>
                          </a:cxn>
                          <a:cxn ang="0">
                            <a:pos x="23" y="100"/>
                          </a:cxn>
                          <a:cxn ang="0">
                            <a:pos x="25" y="106"/>
                          </a:cxn>
                          <a:cxn ang="0">
                            <a:pos x="31" y="114"/>
                          </a:cxn>
                          <a:cxn ang="0">
                            <a:pos x="31" y="118"/>
                          </a:cxn>
                          <a:cxn ang="0">
                            <a:pos x="23" y="112"/>
                          </a:cxn>
                          <a:cxn ang="0">
                            <a:pos x="15" y="102"/>
                          </a:cxn>
                          <a:cxn ang="0">
                            <a:pos x="15" y="102"/>
                          </a:cxn>
                        </a:cxnLst>
                        <a:rect l="0" t="0" r="r" b="b"/>
                        <a:pathLst>
                          <a:path w="117" h="118">
                            <a:moveTo>
                              <a:pt x="15" y="102"/>
                            </a:moveTo>
                            <a:lnTo>
                              <a:pt x="15" y="102"/>
                            </a:lnTo>
                            <a:lnTo>
                              <a:pt x="11" y="100"/>
                            </a:lnTo>
                            <a:lnTo>
                              <a:pt x="7" y="98"/>
                            </a:lnTo>
                            <a:lnTo>
                              <a:pt x="5" y="98"/>
                            </a:lnTo>
                            <a:lnTo>
                              <a:pt x="2" y="90"/>
                            </a:lnTo>
                            <a:lnTo>
                              <a:pt x="2" y="90"/>
                            </a:lnTo>
                            <a:lnTo>
                              <a:pt x="0" y="81"/>
                            </a:lnTo>
                            <a:lnTo>
                              <a:pt x="2" y="71"/>
                            </a:lnTo>
                            <a:lnTo>
                              <a:pt x="5" y="63"/>
                            </a:lnTo>
                            <a:lnTo>
                              <a:pt x="11" y="55"/>
                            </a:lnTo>
                            <a:lnTo>
                              <a:pt x="11" y="55"/>
                            </a:lnTo>
                            <a:lnTo>
                              <a:pt x="35" y="32"/>
                            </a:lnTo>
                            <a:lnTo>
                              <a:pt x="51" y="20"/>
                            </a:lnTo>
                            <a:lnTo>
                              <a:pt x="55" y="16"/>
                            </a:lnTo>
                            <a:lnTo>
                              <a:pt x="58" y="18"/>
                            </a:lnTo>
                            <a:lnTo>
                              <a:pt x="58" y="18"/>
                            </a:lnTo>
                            <a:lnTo>
                              <a:pt x="62" y="22"/>
                            </a:lnTo>
                            <a:lnTo>
                              <a:pt x="64" y="22"/>
                            </a:lnTo>
                            <a:lnTo>
                              <a:pt x="68" y="22"/>
                            </a:lnTo>
                            <a:lnTo>
                              <a:pt x="74" y="18"/>
                            </a:lnTo>
                            <a:lnTo>
                              <a:pt x="82" y="8"/>
                            </a:lnTo>
                            <a:lnTo>
                              <a:pt x="88" y="4"/>
                            </a:lnTo>
                            <a:lnTo>
                              <a:pt x="92" y="2"/>
                            </a:lnTo>
                            <a:lnTo>
                              <a:pt x="92" y="2"/>
                            </a:lnTo>
                            <a:lnTo>
                              <a:pt x="102" y="0"/>
                            </a:lnTo>
                            <a:lnTo>
                              <a:pt x="111" y="2"/>
                            </a:lnTo>
                            <a:lnTo>
                              <a:pt x="115" y="4"/>
                            </a:lnTo>
                            <a:lnTo>
                              <a:pt x="117" y="8"/>
                            </a:lnTo>
                            <a:lnTo>
                              <a:pt x="117" y="12"/>
                            </a:lnTo>
                            <a:lnTo>
                              <a:pt x="115" y="18"/>
                            </a:lnTo>
                            <a:lnTo>
                              <a:pt x="111" y="24"/>
                            </a:lnTo>
                            <a:lnTo>
                              <a:pt x="102" y="30"/>
                            </a:lnTo>
                            <a:lnTo>
                              <a:pt x="102" y="30"/>
                            </a:lnTo>
                            <a:lnTo>
                              <a:pt x="92" y="41"/>
                            </a:lnTo>
                            <a:lnTo>
                              <a:pt x="86" y="45"/>
                            </a:lnTo>
                            <a:lnTo>
                              <a:pt x="84" y="45"/>
                            </a:lnTo>
                            <a:lnTo>
                              <a:pt x="80" y="43"/>
                            </a:lnTo>
                            <a:lnTo>
                              <a:pt x="80" y="43"/>
                            </a:lnTo>
                            <a:lnTo>
                              <a:pt x="80" y="39"/>
                            </a:lnTo>
                            <a:lnTo>
                              <a:pt x="80" y="37"/>
                            </a:lnTo>
                            <a:lnTo>
                              <a:pt x="82" y="32"/>
                            </a:lnTo>
                            <a:lnTo>
                              <a:pt x="84" y="28"/>
                            </a:lnTo>
                            <a:lnTo>
                              <a:pt x="84" y="22"/>
                            </a:lnTo>
                            <a:lnTo>
                              <a:pt x="84" y="22"/>
                            </a:lnTo>
                            <a:lnTo>
                              <a:pt x="84" y="20"/>
                            </a:lnTo>
                            <a:lnTo>
                              <a:pt x="82" y="20"/>
                            </a:lnTo>
                            <a:lnTo>
                              <a:pt x="76" y="20"/>
                            </a:lnTo>
                            <a:lnTo>
                              <a:pt x="72" y="26"/>
                            </a:lnTo>
                            <a:lnTo>
                              <a:pt x="72" y="28"/>
                            </a:lnTo>
                            <a:lnTo>
                              <a:pt x="72" y="32"/>
                            </a:lnTo>
                            <a:lnTo>
                              <a:pt x="72" y="32"/>
                            </a:lnTo>
                            <a:lnTo>
                              <a:pt x="74" y="39"/>
                            </a:lnTo>
                            <a:lnTo>
                              <a:pt x="72" y="41"/>
                            </a:lnTo>
                            <a:lnTo>
                              <a:pt x="70" y="43"/>
                            </a:lnTo>
                            <a:lnTo>
                              <a:pt x="66" y="47"/>
                            </a:lnTo>
                            <a:lnTo>
                              <a:pt x="66" y="47"/>
                            </a:lnTo>
                            <a:lnTo>
                              <a:pt x="64" y="51"/>
                            </a:lnTo>
                            <a:lnTo>
                              <a:pt x="66" y="57"/>
                            </a:lnTo>
                            <a:lnTo>
                              <a:pt x="68" y="61"/>
                            </a:lnTo>
                            <a:lnTo>
                              <a:pt x="68" y="65"/>
                            </a:lnTo>
                            <a:lnTo>
                              <a:pt x="66" y="67"/>
                            </a:lnTo>
                            <a:lnTo>
                              <a:pt x="66" y="67"/>
                            </a:lnTo>
                            <a:lnTo>
                              <a:pt x="60" y="73"/>
                            </a:lnTo>
                            <a:lnTo>
                              <a:pt x="53" y="77"/>
                            </a:lnTo>
                            <a:lnTo>
                              <a:pt x="39" y="83"/>
                            </a:lnTo>
                            <a:lnTo>
                              <a:pt x="39" y="83"/>
                            </a:lnTo>
                            <a:lnTo>
                              <a:pt x="35" y="85"/>
                            </a:lnTo>
                            <a:lnTo>
                              <a:pt x="31" y="90"/>
                            </a:lnTo>
                            <a:lnTo>
                              <a:pt x="25" y="98"/>
                            </a:lnTo>
                            <a:lnTo>
                              <a:pt x="25" y="98"/>
                            </a:lnTo>
                            <a:lnTo>
                              <a:pt x="23" y="100"/>
                            </a:lnTo>
                            <a:lnTo>
                              <a:pt x="23" y="104"/>
                            </a:lnTo>
                            <a:lnTo>
                              <a:pt x="25" y="106"/>
                            </a:lnTo>
                            <a:lnTo>
                              <a:pt x="29" y="110"/>
                            </a:lnTo>
                            <a:lnTo>
                              <a:pt x="31" y="114"/>
                            </a:lnTo>
                            <a:lnTo>
                              <a:pt x="31" y="114"/>
                            </a:lnTo>
                            <a:lnTo>
                              <a:pt x="31" y="118"/>
                            </a:lnTo>
                            <a:lnTo>
                              <a:pt x="29" y="118"/>
                            </a:lnTo>
                            <a:lnTo>
                              <a:pt x="23" y="112"/>
                            </a:lnTo>
                            <a:lnTo>
                              <a:pt x="15" y="102"/>
                            </a:lnTo>
                            <a:lnTo>
                              <a:pt x="15" y="102"/>
                            </a:lnTo>
                            <a:lnTo>
                              <a:pt x="15" y="102"/>
                            </a:lnTo>
                            <a:lnTo>
                              <a:pt x="15" y="102"/>
                            </a:lnTo>
                            <a:lnTo>
                              <a:pt x="15" y="10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sp>
                    <p:nvSpPr>
                      <p:cNvPr id="171" name="Freeform 727"/>
                      <p:cNvSpPr>
                        <a:spLocks/>
                      </p:cNvSpPr>
                      <p:nvPr/>
                    </p:nvSpPr>
                    <p:spPr bwMode="auto">
                      <a:xfrm>
                        <a:off x="12439650" y="6396038"/>
                        <a:ext cx="130175" cy="187325"/>
                      </a:xfrm>
                      <a:custGeom>
                        <a:avLst/>
                        <a:gdLst/>
                        <a:ahLst/>
                        <a:cxnLst>
                          <a:cxn ang="0">
                            <a:pos x="9" y="0"/>
                          </a:cxn>
                          <a:cxn ang="0">
                            <a:pos x="9" y="0"/>
                          </a:cxn>
                          <a:cxn ang="0">
                            <a:pos x="2" y="0"/>
                          </a:cxn>
                          <a:cxn ang="0">
                            <a:pos x="0" y="2"/>
                          </a:cxn>
                          <a:cxn ang="0">
                            <a:pos x="2" y="6"/>
                          </a:cxn>
                          <a:cxn ang="0">
                            <a:pos x="4" y="12"/>
                          </a:cxn>
                          <a:cxn ang="0">
                            <a:pos x="17" y="24"/>
                          </a:cxn>
                          <a:cxn ang="0">
                            <a:pos x="17" y="24"/>
                          </a:cxn>
                          <a:cxn ang="0">
                            <a:pos x="19" y="39"/>
                          </a:cxn>
                          <a:cxn ang="0">
                            <a:pos x="23" y="47"/>
                          </a:cxn>
                          <a:cxn ang="0">
                            <a:pos x="37" y="63"/>
                          </a:cxn>
                          <a:cxn ang="0">
                            <a:pos x="37" y="63"/>
                          </a:cxn>
                          <a:cxn ang="0">
                            <a:pos x="41" y="69"/>
                          </a:cxn>
                          <a:cxn ang="0">
                            <a:pos x="43" y="75"/>
                          </a:cxn>
                          <a:cxn ang="0">
                            <a:pos x="47" y="88"/>
                          </a:cxn>
                          <a:cxn ang="0">
                            <a:pos x="51" y="100"/>
                          </a:cxn>
                          <a:cxn ang="0">
                            <a:pos x="53" y="106"/>
                          </a:cxn>
                          <a:cxn ang="0">
                            <a:pos x="60" y="112"/>
                          </a:cxn>
                          <a:cxn ang="0">
                            <a:pos x="60" y="112"/>
                          </a:cxn>
                          <a:cxn ang="0">
                            <a:pos x="68" y="118"/>
                          </a:cxn>
                          <a:cxn ang="0">
                            <a:pos x="70" y="118"/>
                          </a:cxn>
                          <a:cxn ang="0">
                            <a:pos x="72" y="116"/>
                          </a:cxn>
                          <a:cxn ang="0">
                            <a:pos x="74" y="110"/>
                          </a:cxn>
                          <a:cxn ang="0">
                            <a:pos x="72" y="102"/>
                          </a:cxn>
                          <a:cxn ang="0">
                            <a:pos x="72" y="102"/>
                          </a:cxn>
                          <a:cxn ang="0">
                            <a:pos x="72" y="92"/>
                          </a:cxn>
                          <a:cxn ang="0">
                            <a:pos x="74" y="84"/>
                          </a:cxn>
                          <a:cxn ang="0">
                            <a:pos x="80" y="65"/>
                          </a:cxn>
                          <a:cxn ang="0">
                            <a:pos x="80" y="65"/>
                          </a:cxn>
                          <a:cxn ang="0">
                            <a:pos x="82" y="59"/>
                          </a:cxn>
                          <a:cxn ang="0">
                            <a:pos x="80" y="53"/>
                          </a:cxn>
                          <a:cxn ang="0">
                            <a:pos x="76" y="49"/>
                          </a:cxn>
                          <a:cxn ang="0">
                            <a:pos x="72" y="45"/>
                          </a:cxn>
                          <a:cxn ang="0">
                            <a:pos x="60" y="37"/>
                          </a:cxn>
                          <a:cxn ang="0">
                            <a:pos x="51" y="27"/>
                          </a:cxn>
                          <a:cxn ang="0">
                            <a:pos x="51" y="27"/>
                          </a:cxn>
                          <a:cxn ang="0">
                            <a:pos x="47" y="22"/>
                          </a:cxn>
                          <a:cxn ang="0">
                            <a:pos x="43" y="20"/>
                          </a:cxn>
                          <a:cxn ang="0">
                            <a:pos x="31" y="20"/>
                          </a:cxn>
                          <a:cxn ang="0">
                            <a:pos x="23" y="20"/>
                          </a:cxn>
                          <a:cxn ang="0">
                            <a:pos x="19" y="18"/>
                          </a:cxn>
                          <a:cxn ang="0">
                            <a:pos x="17" y="14"/>
                          </a:cxn>
                          <a:cxn ang="0">
                            <a:pos x="17" y="14"/>
                          </a:cxn>
                          <a:cxn ang="0">
                            <a:pos x="15" y="8"/>
                          </a:cxn>
                          <a:cxn ang="0">
                            <a:pos x="13" y="2"/>
                          </a:cxn>
                          <a:cxn ang="0">
                            <a:pos x="9" y="0"/>
                          </a:cxn>
                          <a:cxn ang="0">
                            <a:pos x="9" y="0"/>
                          </a:cxn>
                        </a:cxnLst>
                        <a:rect l="0" t="0" r="r" b="b"/>
                        <a:pathLst>
                          <a:path w="82" h="118">
                            <a:moveTo>
                              <a:pt x="9" y="0"/>
                            </a:moveTo>
                            <a:lnTo>
                              <a:pt x="9" y="0"/>
                            </a:lnTo>
                            <a:lnTo>
                              <a:pt x="2" y="0"/>
                            </a:lnTo>
                            <a:lnTo>
                              <a:pt x="0" y="2"/>
                            </a:lnTo>
                            <a:lnTo>
                              <a:pt x="2" y="6"/>
                            </a:lnTo>
                            <a:lnTo>
                              <a:pt x="4" y="12"/>
                            </a:lnTo>
                            <a:lnTo>
                              <a:pt x="17" y="24"/>
                            </a:lnTo>
                            <a:lnTo>
                              <a:pt x="17" y="24"/>
                            </a:lnTo>
                            <a:lnTo>
                              <a:pt x="19" y="39"/>
                            </a:lnTo>
                            <a:lnTo>
                              <a:pt x="23" y="47"/>
                            </a:lnTo>
                            <a:lnTo>
                              <a:pt x="37" y="63"/>
                            </a:lnTo>
                            <a:lnTo>
                              <a:pt x="37" y="63"/>
                            </a:lnTo>
                            <a:lnTo>
                              <a:pt x="41" y="69"/>
                            </a:lnTo>
                            <a:lnTo>
                              <a:pt x="43" y="75"/>
                            </a:lnTo>
                            <a:lnTo>
                              <a:pt x="47" y="88"/>
                            </a:lnTo>
                            <a:lnTo>
                              <a:pt x="51" y="100"/>
                            </a:lnTo>
                            <a:lnTo>
                              <a:pt x="53" y="106"/>
                            </a:lnTo>
                            <a:lnTo>
                              <a:pt x="60" y="112"/>
                            </a:lnTo>
                            <a:lnTo>
                              <a:pt x="60" y="112"/>
                            </a:lnTo>
                            <a:lnTo>
                              <a:pt x="68" y="118"/>
                            </a:lnTo>
                            <a:lnTo>
                              <a:pt x="70" y="118"/>
                            </a:lnTo>
                            <a:lnTo>
                              <a:pt x="72" y="116"/>
                            </a:lnTo>
                            <a:lnTo>
                              <a:pt x="74" y="110"/>
                            </a:lnTo>
                            <a:lnTo>
                              <a:pt x="72" y="102"/>
                            </a:lnTo>
                            <a:lnTo>
                              <a:pt x="72" y="102"/>
                            </a:lnTo>
                            <a:lnTo>
                              <a:pt x="72" y="92"/>
                            </a:lnTo>
                            <a:lnTo>
                              <a:pt x="74" y="84"/>
                            </a:lnTo>
                            <a:lnTo>
                              <a:pt x="80" y="65"/>
                            </a:lnTo>
                            <a:lnTo>
                              <a:pt x="80" y="65"/>
                            </a:lnTo>
                            <a:lnTo>
                              <a:pt x="82" y="59"/>
                            </a:lnTo>
                            <a:lnTo>
                              <a:pt x="80" y="53"/>
                            </a:lnTo>
                            <a:lnTo>
                              <a:pt x="76" y="49"/>
                            </a:lnTo>
                            <a:lnTo>
                              <a:pt x="72" y="45"/>
                            </a:lnTo>
                            <a:lnTo>
                              <a:pt x="60" y="37"/>
                            </a:lnTo>
                            <a:lnTo>
                              <a:pt x="51" y="27"/>
                            </a:lnTo>
                            <a:lnTo>
                              <a:pt x="51" y="27"/>
                            </a:lnTo>
                            <a:lnTo>
                              <a:pt x="47" y="22"/>
                            </a:lnTo>
                            <a:lnTo>
                              <a:pt x="43" y="20"/>
                            </a:lnTo>
                            <a:lnTo>
                              <a:pt x="31" y="20"/>
                            </a:lnTo>
                            <a:lnTo>
                              <a:pt x="23" y="20"/>
                            </a:lnTo>
                            <a:lnTo>
                              <a:pt x="19" y="18"/>
                            </a:lnTo>
                            <a:lnTo>
                              <a:pt x="17" y="14"/>
                            </a:lnTo>
                            <a:lnTo>
                              <a:pt x="17" y="14"/>
                            </a:lnTo>
                            <a:lnTo>
                              <a:pt x="15" y="8"/>
                            </a:lnTo>
                            <a:lnTo>
                              <a:pt x="13" y="2"/>
                            </a:lnTo>
                            <a:lnTo>
                              <a:pt x="9" y="0"/>
                            </a:lnTo>
                            <a:lnTo>
                              <a:pt x="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sp>
                    <p:nvSpPr>
                      <p:cNvPr id="172" name="Freeform 728"/>
                      <p:cNvSpPr>
                        <a:spLocks/>
                      </p:cNvSpPr>
                      <p:nvPr/>
                    </p:nvSpPr>
                    <p:spPr bwMode="auto">
                      <a:xfrm>
                        <a:off x="12614275" y="6149975"/>
                        <a:ext cx="139700" cy="49213"/>
                      </a:xfrm>
                      <a:custGeom>
                        <a:avLst/>
                        <a:gdLst/>
                        <a:ahLst/>
                        <a:cxnLst>
                          <a:cxn ang="0">
                            <a:pos x="29" y="31"/>
                          </a:cxn>
                          <a:cxn ang="0">
                            <a:pos x="29" y="31"/>
                          </a:cxn>
                          <a:cxn ang="0">
                            <a:pos x="35" y="29"/>
                          </a:cxn>
                          <a:cxn ang="0">
                            <a:pos x="41" y="25"/>
                          </a:cxn>
                          <a:cxn ang="0">
                            <a:pos x="47" y="23"/>
                          </a:cxn>
                          <a:cxn ang="0">
                            <a:pos x="54" y="20"/>
                          </a:cxn>
                          <a:cxn ang="0">
                            <a:pos x="54" y="20"/>
                          </a:cxn>
                          <a:cxn ang="0">
                            <a:pos x="76" y="25"/>
                          </a:cxn>
                          <a:cxn ang="0">
                            <a:pos x="82" y="25"/>
                          </a:cxn>
                          <a:cxn ang="0">
                            <a:pos x="88" y="23"/>
                          </a:cxn>
                          <a:cxn ang="0">
                            <a:pos x="88" y="18"/>
                          </a:cxn>
                          <a:cxn ang="0">
                            <a:pos x="86" y="14"/>
                          </a:cxn>
                          <a:cxn ang="0">
                            <a:pos x="86" y="14"/>
                          </a:cxn>
                          <a:cxn ang="0">
                            <a:pos x="78" y="8"/>
                          </a:cxn>
                          <a:cxn ang="0">
                            <a:pos x="70" y="4"/>
                          </a:cxn>
                          <a:cxn ang="0">
                            <a:pos x="60" y="2"/>
                          </a:cxn>
                          <a:cxn ang="0">
                            <a:pos x="49" y="0"/>
                          </a:cxn>
                          <a:cxn ang="0">
                            <a:pos x="39" y="0"/>
                          </a:cxn>
                          <a:cxn ang="0">
                            <a:pos x="29" y="0"/>
                          </a:cxn>
                          <a:cxn ang="0">
                            <a:pos x="19" y="4"/>
                          </a:cxn>
                          <a:cxn ang="0">
                            <a:pos x="13" y="8"/>
                          </a:cxn>
                          <a:cxn ang="0">
                            <a:pos x="13" y="8"/>
                          </a:cxn>
                          <a:cxn ang="0">
                            <a:pos x="5" y="12"/>
                          </a:cxn>
                          <a:cxn ang="0">
                            <a:pos x="0" y="18"/>
                          </a:cxn>
                          <a:cxn ang="0">
                            <a:pos x="0" y="23"/>
                          </a:cxn>
                          <a:cxn ang="0">
                            <a:pos x="3" y="27"/>
                          </a:cxn>
                          <a:cxn ang="0">
                            <a:pos x="9" y="29"/>
                          </a:cxn>
                          <a:cxn ang="0">
                            <a:pos x="15" y="31"/>
                          </a:cxn>
                          <a:cxn ang="0">
                            <a:pos x="21" y="31"/>
                          </a:cxn>
                          <a:cxn ang="0">
                            <a:pos x="29" y="31"/>
                          </a:cxn>
                          <a:cxn ang="0">
                            <a:pos x="29" y="31"/>
                          </a:cxn>
                          <a:cxn ang="0">
                            <a:pos x="31" y="31"/>
                          </a:cxn>
                          <a:cxn ang="0">
                            <a:pos x="29" y="31"/>
                          </a:cxn>
                          <a:cxn ang="0">
                            <a:pos x="29" y="31"/>
                          </a:cxn>
                        </a:cxnLst>
                        <a:rect l="0" t="0" r="r" b="b"/>
                        <a:pathLst>
                          <a:path w="88" h="31">
                            <a:moveTo>
                              <a:pt x="29" y="31"/>
                            </a:moveTo>
                            <a:lnTo>
                              <a:pt x="29" y="31"/>
                            </a:lnTo>
                            <a:lnTo>
                              <a:pt x="35" y="29"/>
                            </a:lnTo>
                            <a:lnTo>
                              <a:pt x="41" y="25"/>
                            </a:lnTo>
                            <a:lnTo>
                              <a:pt x="47" y="23"/>
                            </a:lnTo>
                            <a:lnTo>
                              <a:pt x="54" y="20"/>
                            </a:lnTo>
                            <a:lnTo>
                              <a:pt x="54" y="20"/>
                            </a:lnTo>
                            <a:lnTo>
                              <a:pt x="76" y="25"/>
                            </a:lnTo>
                            <a:lnTo>
                              <a:pt x="82" y="25"/>
                            </a:lnTo>
                            <a:lnTo>
                              <a:pt x="88" y="23"/>
                            </a:lnTo>
                            <a:lnTo>
                              <a:pt x="88" y="18"/>
                            </a:lnTo>
                            <a:lnTo>
                              <a:pt x="86" y="14"/>
                            </a:lnTo>
                            <a:lnTo>
                              <a:pt x="86" y="14"/>
                            </a:lnTo>
                            <a:lnTo>
                              <a:pt x="78" y="8"/>
                            </a:lnTo>
                            <a:lnTo>
                              <a:pt x="70" y="4"/>
                            </a:lnTo>
                            <a:lnTo>
                              <a:pt x="60" y="2"/>
                            </a:lnTo>
                            <a:lnTo>
                              <a:pt x="49" y="0"/>
                            </a:lnTo>
                            <a:lnTo>
                              <a:pt x="39" y="0"/>
                            </a:lnTo>
                            <a:lnTo>
                              <a:pt x="29" y="0"/>
                            </a:lnTo>
                            <a:lnTo>
                              <a:pt x="19" y="4"/>
                            </a:lnTo>
                            <a:lnTo>
                              <a:pt x="13" y="8"/>
                            </a:lnTo>
                            <a:lnTo>
                              <a:pt x="13" y="8"/>
                            </a:lnTo>
                            <a:lnTo>
                              <a:pt x="5" y="12"/>
                            </a:lnTo>
                            <a:lnTo>
                              <a:pt x="0" y="18"/>
                            </a:lnTo>
                            <a:lnTo>
                              <a:pt x="0" y="23"/>
                            </a:lnTo>
                            <a:lnTo>
                              <a:pt x="3" y="27"/>
                            </a:lnTo>
                            <a:lnTo>
                              <a:pt x="9" y="29"/>
                            </a:lnTo>
                            <a:lnTo>
                              <a:pt x="15" y="31"/>
                            </a:lnTo>
                            <a:lnTo>
                              <a:pt x="21" y="31"/>
                            </a:lnTo>
                            <a:lnTo>
                              <a:pt x="29" y="31"/>
                            </a:lnTo>
                            <a:lnTo>
                              <a:pt x="29" y="31"/>
                            </a:lnTo>
                            <a:lnTo>
                              <a:pt x="31" y="31"/>
                            </a:lnTo>
                            <a:lnTo>
                              <a:pt x="29" y="31"/>
                            </a:lnTo>
                            <a:lnTo>
                              <a:pt x="29"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sp>
                    <p:nvSpPr>
                      <p:cNvPr id="173" name="Freeform 729"/>
                      <p:cNvSpPr>
                        <a:spLocks/>
                      </p:cNvSpPr>
                      <p:nvPr/>
                    </p:nvSpPr>
                    <p:spPr bwMode="auto">
                      <a:xfrm>
                        <a:off x="12611100" y="6580188"/>
                        <a:ext cx="123825" cy="49213"/>
                      </a:xfrm>
                      <a:custGeom>
                        <a:avLst/>
                        <a:gdLst/>
                        <a:ahLst/>
                        <a:cxnLst>
                          <a:cxn ang="0">
                            <a:pos x="27" y="8"/>
                          </a:cxn>
                          <a:cxn ang="0">
                            <a:pos x="27" y="8"/>
                          </a:cxn>
                          <a:cxn ang="0">
                            <a:pos x="31" y="6"/>
                          </a:cxn>
                          <a:cxn ang="0">
                            <a:pos x="35" y="4"/>
                          </a:cxn>
                          <a:cxn ang="0">
                            <a:pos x="39" y="0"/>
                          </a:cxn>
                          <a:cxn ang="0">
                            <a:pos x="43" y="0"/>
                          </a:cxn>
                          <a:cxn ang="0">
                            <a:pos x="45" y="2"/>
                          </a:cxn>
                          <a:cxn ang="0">
                            <a:pos x="45" y="2"/>
                          </a:cxn>
                          <a:cxn ang="0">
                            <a:pos x="64" y="12"/>
                          </a:cxn>
                          <a:cxn ang="0">
                            <a:pos x="74" y="19"/>
                          </a:cxn>
                          <a:cxn ang="0">
                            <a:pos x="78" y="23"/>
                          </a:cxn>
                          <a:cxn ang="0">
                            <a:pos x="78" y="27"/>
                          </a:cxn>
                          <a:cxn ang="0">
                            <a:pos x="78" y="27"/>
                          </a:cxn>
                          <a:cxn ang="0">
                            <a:pos x="64" y="29"/>
                          </a:cxn>
                          <a:cxn ang="0">
                            <a:pos x="47" y="31"/>
                          </a:cxn>
                          <a:cxn ang="0">
                            <a:pos x="25" y="29"/>
                          </a:cxn>
                          <a:cxn ang="0">
                            <a:pos x="25" y="29"/>
                          </a:cxn>
                          <a:cxn ang="0">
                            <a:pos x="15" y="27"/>
                          </a:cxn>
                          <a:cxn ang="0">
                            <a:pos x="7" y="25"/>
                          </a:cxn>
                          <a:cxn ang="0">
                            <a:pos x="2" y="21"/>
                          </a:cxn>
                          <a:cxn ang="0">
                            <a:pos x="0" y="15"/>
                          </a:cxn>
                          <a:cxn ang="0">
                            <a:pos x="2" y="12"/>
                          </a:cxn>
                          <a:cxn ang="0">
                            <a:pos x="7" y="8"/>
                          </a:cxn>
                          <a:cxn ang="0">
                            <a:pos x="15" y="8"/>
                          </a:cxn>
                          <a:cxn ang="0">
                            <a:pos x="27" y="8"/>
                          </a:cxn>
                          <a:cxn ang="0">
                            <a:pos x="27" y="8"/>
                          </a:cxn>
                          <a:cxn ang="0">
                            <a:pos x="19" y="6"/>
                          </a:cxn>
                          <a:cxn ang="0">
                            <a:pos x="27" y="8"/>
                          </a:cxn>
                          <a:cxn ang="0">
                            <a:pos x="27" y="8"/>
                          </a:cxn>
                        </a:cxnLst>
                        <a:rect l="0" t="0" r="r" b="b"/>
                        <a:pathLst>
                          <a:path w="78" h="31">
                            <a:moveTo>
                              <a:pt x="27" y="8"/>
                            </a:moveTo>
                            <a:lnTo>
                              <a:pt x="27" y="8"/>
                            </a:lnTo>
                            <a:lnTo>
                              <a:pt x="31" y="6"/>
                            </a:lnTo>
                            <a:lnTo>
                              <a:pt x="35" y="4"/>
                            </a:lnTo>
                            <a:lnTo>
                              <a:pt x="39" y="0"/>
                            </a:lnTo>
                            <a:lnTo>
                              <a:pt x="43" y="0"/>
                            </a:lnTo>
                            <a:lnTo>
                              <a:pt x="45" y="2"/>
                            </a:lnTo>
                            <a:lnTo>
                              <a:pt x="45" y="2"/>
                            </a:lnTo>
                            <a:lnTo>
                              <a:pt x="64" y="12"/>
                            </a:lnTo>
                            <a:lnTo>
                              <a:pt x="74" y="19"/>
                            </a:lnTo>
                            <a:lnTo>
                              <a:pt x="78" y="23"/>
                            </a:lnTo>
                            <a:lnTo>
                              <a:pt x="78" y="27"/>
                            </a:lnTo>
                            <a:lnTo>
                              <a:pt x="78" y="27"/>
                            </a:lnTo>
                            <a:lnTo>
                              <a:pt x="64" y="29"/>
                            </a:lnTo>
                            <a:lnTo>
                              <a:pt x="47" y="31"/>
                            </a:lnTo>
                            <a:lnTo>
                              <a:pt x="25" y="29"/>
                            </a:lnTo>
                            <a:lnTo>
                              <a:pt x="25" y="29"/>
                            </a:lnTo>
                            <a:lnTo>
                              <a:pt x="15" y="27"/>
                            </a:lnTo>
                            <a:lnTo>
                              <a:pt x="7" y="25"/>
                            </a:lnTo>
                            <a:lnTo>
                              <a:pt x="2" y="21"/>
                            </a:lnTo>
                            <a:lnTo>
                              <a:pt x="0" y="15"/>
                            </a:lnTo>
                            <a:lnTo>
                              <a:pt x="2" y="12"/>
                            </a:lnTo>
                            <a:lnTo>
                              <a:pt x="7" y="8"/>
                            </a:lnTo>
                            <a:lnTo>
                              <a:pt x="15" y="8"/>
                            </a:lnTo>
                            <a:lnTo>
                              <a:pt x="27" y="8"/>
                            </a:lnTo>
                            <a:lnTo>
                              <a:pt x="27" y="8"/>
                            </a:lnTo>
                            <a:lnTo>
                              <a:pt x="19" y="6"/>
                            </a:lnTo>
                            <a:lnTo>
                              <a:pt x="27" y="8"/>
                            </a:lnTo>
                            <a:lnTo>
                              <a:pt x="27"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grpSp>
              </p:grpSp>
              <p:grpSp>
                <p:nvGrpSpPr>
                  <p:cNvPr id="34" name="组合 573"/>
                  <p:cNvGrpSpPr>
                    <a:grpSpLocks noChangeAspect="1"/>
                  </p:cNvGrpSpPr>
                  <p:nvPr/>
                </p:nvGrpSpPr>
                <p:grpSpPr>
                  <a:xfrm>
                    <a:off x="2494687" y="3733066"/>
                    <a:ext cx="551099" cy="321481"/>
                    <a:chOff x="-2159781" y="1401455"/>
                    <a:chExt cx="1176337" cy="700088"/>
                  </a:xfrm>
                  <a:solidFill>
                    <a:srgbClr val="BC0000"/>
                  </a:solidFill>
                </p:grpSpPr>
                <p:sp>
                  <p:nvSpPr>
                    <p:cNvPr id="181" name="Freeform 5"/>
                    <p:cNvSpPr>
                      <a:spLocks/>
                    </p:cNvSpPr>
                    <p:nvPr/>
                  </p:nvSpPr>
                  <p:spPr bwMode="auto">
                    <a:xfrm>
                      <a:off x="-2159781" y="1547505"/>
                      <a:ext cx="217487" cy="117475"/>
                    </a:xfrm>
                    <a:custGeom>
                      <a:avLst/>
                      <a:gdLst/>
                      <a:ahLst/>
                      <a:cxnLst>
                        <a:cxn ang="0">
                          <a:pos x="2757" y="0"/>
                        </a:cxn>
                        <a:cxn ang="0">
                          <a:pos x="2797" y="5"/>
                        </a:cxn>
                        <a:cxn ang="0">
                          <a:pos x="2836" y="17"/>
                        </a:cxn>
                        <a:cxn ang="0">
                          <a:pos x="2871" y="33"/>
                        </a:cxn>
                        <a:cxn ang="0">
                          <a:pos x="2904" y="54"/>
                        </a:cxn>
                        <a:cxn ang="0">
                          <a:pos x="2933" y="80"/>
                        </a:cxn>
                        <a:cxn ang="0">
                          <a:pos x="2959" y="109"/>
                        </a:cxn>
                        <a:cxn ang="0">
                          <a:pos x="2980" y="142"/>
                        </a:cxn>
                        <a:cxn ang="0">
                          <a:pos x="2997" y="177"/>
                        </a:cxn>
                        <a:cxn ang="0">
                          <a:pos x="3008" y="216"/>
                        </a:cxn>
                        <a:cxn ang="0">
                          <a:pos x="3013" y="257"/>
                        </a:cxn>
                        <a:cxn ang="0">
                          <a:pos x="3013" y="1366"/>
                        </a:cxn>
                        <a:cxn ang="0">
                          <a:pos x="3008" y="1405"/>
                        </a:cxn>
                        <a:cxn ang="0">
                          <a:pos x="2997" y="1444"/>
                        </a:cxn>
                        <a:cxn ang="0">
                          <a:pos x="2980" y="1480"/>
                        </a:cxn>
                        <a:cxn ang="0">
                          <a:pos x="2959" y="1512"/>
                        </a:cxn>
                        <a:cxn ang="0">
                          <a:pos x="2933" y="1542"/>
                        </a:cxn>
                        <a:cxn ang="0">
                          <a:pos x="2904" y="1567"/>
                        </a:cxn>
                        <a:cxn ang="0">
                          <a:pos x="2871" y="1589"/>
                        </a:cxn>
                        <a:cxn ang="0">
                          <a:pos x="2836" y="1605"/>
                        </a:cxn>
                        <a:cxn ang="0">
                          <a:pos x="2797" y="1616"/>
                        </a:cxn>
                        <a:cxn ang="0">
                          <a:pos x="2757" y="1621"/>
                        </a:cxn>
                        <a:cxn ang="0">
                          <a:pos x="257" y="1621"/>
                        </a:cxn>
                        <a:cxn ang="0">
                          <a:pos x="216" y="1616"/>
                        </a:cxn>
                        <a:cxn ang="0">
                          <a:pos x="177" y="1605"/>
                        </a:cxn>
                        <a:cxn ang="0">
                          <a:pos x="142" y="1589"/>
                        </a:cxn>
                        <a:cxn ang="0">
                          <a:pos x="109" y="1567"/>
                        </a:cxn>
                        <a:cxn ang="0">
                          <a:pos x="79" y="1542"/>
                        </a:cxn>
                        <a:cxn ang="0">
                          <a:pos x="54" y="1512"/>
                        </a:cxn>
                        <a:cxn ang="0">
                          <a:pos x="33" y="1480"/>
                        </a:cxn>
                        <a:cxn ang="0">
                          <a:pos x="16" y="1444"/>
                        </a:cxn>
                        <a:cxn ang="0">
                          <a:pos x="5" y="1405"/>
                        </a:cxn>
                        <a:cxn ang="0">
                          <a:pos x="0" y="1366"/>
                        </a:cxn>
                        <a:cxn ang="0">
                          <a:pos x="0" y="257"/>
                        </a:cxn>
                        <a:cxn ang="0">
                          <a:pos x="5" y="216"/>
                        </a:cxn>
                        <a:cxn ang="0">
                          <a:pos x="16" y="177"/>
                        </a:cxn>
                        <a:cxn ang="0">
                          <a:pos x="33" y="142"/>
                        </a:cxn>
                        <a:cxn ang="0">
                          <a:pos x="54" y="109"/>
                        </a:cxn>
                        <a:cxn ang="0">
                          <a:pos x="79" y="80"/>
                        </a:cxn>
                        <a:cxn ang="0">
                          <a:pos x="109" y="54"/>
                        </a:cxn>
                        <a:cxn ang="0">
                          <a:pos x="142" y="33"/>
                        </a:cxn>
                        <a:cxn ang="0">
                          <a:pos x="177" y="17"/>
                        </a:cxn>
                        <a:cxn ang="0">
                          <a:pos x="216" y="5"/>
                        </a:cxn>
                        <a:cxn ang="0">
                          <a:pos x="257" y="0"/>
                        </a:cxn>
                      </a:cxnLst>
                      <a:rect l="0" t="0" r="r" b="b"/>
                      <a:pathLst>
                        <a:path w="3013" h="1621">
                          <a:moveTo>
                            <a:pt x="270" y="0"/>
                          </a:moveTo>
                          <a:lnTo>
                            <a:pt x="2743" y="0"/>
                          </a:lnTo>
                          <a:lnTo>
                            <a:pt x="2757" y="0"/>
                          </a:lnTo>
                          <a:lnTo>
                            <a:pt x="2770" y="1"/>
                          </a:lnTo>
                          <a:lnTo>
                            <a:pt x="2784" y="3"/>
                          </a:lnTo>
                          <a:lnTo>
                            <a:pt x="2797" y="5"/>
                          </a:lnTo>
                          <a:lnTo>
                            <a:pt x="2810" y="8"/>
                          </a:lnTo>
                          <a:lnTo>
                            <a:pt x="2823" y="12"/>
                          </a:lnTo>
                          <a:lnTo>
                            <a:pt x="2836" y="17"/>
                          </a:lnTo>
                          <a:lnTo>
                            <a:pt x="2848" y="22"/>
                          </a:lnTo>
                          <a:lnTo>
                            <a:pt x="2860" y="27"/>
                          </a:lnTo>
                          <a:lnTo>
                            <a:pt x="2871" y="33"/>
                          </a:lnTo>
                          <a:lnTo>
                            <a:pt x="2882" y="40"/>
                          </a:lnTo>
                          <a:lnTo>
                            <a:pt x="2894" y="46"/>
                          </a:lnTo>
                          <a:lnTo>
                            <a:pt x="2904" y="54"/>
                          </a:lnTo>
                          <a:lnTo>
                            <a:pt x="2914" y="62"/>
                          </a:lnTo>
                          <a:lnTo>
                            <a:pt x="2924" y="70"/>
                          </a:lnTo>
                          <a:lnTo>
                            <a:pt x="2933" y="80"/>
                          </a:lnTo>
                          <a:lnTo>
                            <a:pt x="2943" y="89"/>
                          </a:lnTo>
                          <a:lnTo>
                            <a:pt x="2951" y="99"/>
                          </a:lnTo>
                          <a:lnTo>
                            <a:pt x="2959" y="109"/>
                          </a:lnTo>
                          <a:lnTo>
                            <a:pt x="2967" y="119"/>
                          </a:lnTo>
                          <a:lnTo>
                            <a:pt x="2974" y="131"/>
                          </a:lnTo>
                          <a:lnTo>
                            <a:pt x="2980" y="142"/>
                          </a:lnTo>
                          <a:lnTo>
                            <a:pt x="2986" y="154"/>
                          </a:lnTo>
                          <a:lnTo>
                            <a:pt x="2991" y="165"/>
                          </a:lnTo>
                          <a:lnTo>
                            <a:pt x="2997" y="177"/>
                          </a:lnTo>
                          <a:lnTo>
                            <a:pt x="3001" y="191"/>
                          </a:lnTo>
                          <a:lnTo>
                            <a:pt x="3005" y="203"/>
                          </a:lnTo>
                          <a:lnTo>
                            <a:pt x="3008" y="216"/>
                          </a:lnTo>
                          <a:lnTo>
                            <a:pt x="3010" y="229"/>
                          </a:lnTo>
                          <a:lnTo>
                            <a:pt x="3012" y="243"/>
                          </a:lnTo>
                          <a:lnTo>
                            <a:pt x="3013" y="257"/>
                          </a:lnTo>
                          <a:lnTo>
                            <a:pt x="3013" y="270"/>
                          </a:lnTo>
                          <a:lnTo>
                            <a:pt x="3013" y="1351"/>
                          </a:lnTo>
                          <a:lnTo>
                            <a:pt x="3013" y="1366"/>
                          </a:lnTo>
                          <a:lnTo>
                            <a:pt x="3012" y="1379"/>
                          </a:lnTo>
                          <a:lnTo>
                            <a:pt x="3010" y="1392"/>
                          </a:lnTo>
                          <a:lnTo>
                            <a:pt x="3008" y="1405"/>
                          </a:lnTo>
                          <a:lnTo>
                            <a:pt x="3005" y="1419"/>
                          </a:lnTo>
                          <a:lnTo>
                            <a:pt x="3001" y="1432"/>
                          </a:lnTo>
                          <a:lnTo>
                            <a:pt x="2997" y="1444"/>
                          </a:lnTo>
                          <a:lnTo>
                            <a:pt x="2991" y="1456"/>
                          </a:lnTo>
                          <a:lnTo>
                            <a:pt x="2986" y="1469"/>
                          </a:lnTo>
                          <a:lnTo>
                            <a:pt x="2980" y="1480"/>
                          </a:lnTo>
                          <a:lnTo>
                            <a:pt x="2974" y="1491"/>
                          </a:lnTo>
                          <a:lnTo>
                            <a:pt x="2967" y="1502"/>
                          </a:lnTo>
                          <a:lnTo>
                            <a:pt x="2959" y="1512"/>
                          </a:lnTo>
                          <a:lnTo>
                            <a:pt x="2951" y="1523"/>
                          </a:lnTo>
                          <a:lnTo>
                            <a:pt x="2943" y="1533"/>
                          </a:lnTo>
                          <a:lnTo>
                            <a:pt x="2933" y="1542"/>
                          </a:lnTo>
                          <a:lnTo>
                            <a:pt x="2924" y="1551"/>
                          </a:lnTo>
                          <a:lnTo>
                            <a:pt x="2914" y="1560"/>
                          </a:lnTo>
                          <a:lnTo>
                            <a:pt x="2904" y="1567"/>
                          </a:lnTo>
                          <a:lnTo>
                            <a:pt x="2894" y="1575"/>
                          </a:lnTo>
                          <a:lnTo>
                            <a:pt x="2882" y="1583"/>
                          </a:lnTo>
                          <a:lnTo>
                            <a:pt x="2871" y="1589"/>
                          </a:lnTo>
                          <a:lnTo>
                            <a:pt x="2860" y="1595"/>
                          </a:lnTo>
                          <a:lnTo>
                            <a:pt x="2848" y="1600"/>
                          </a:lnTo>
                          <a:lnTo>
                            <a:pt x="2836" y="1605"/>
                          </a:lnTo>
                          <a:lnTo>
                            <a:pt x="2823" y="1609"/>
                          </a:lnTo>
                          <a:lnTo>
                            <a:pt x="2810" y="1613"/>
                          </a:lnTo>
                          <a:lnTo>
                            <a:pt x="2797" y="1616"/>
                          </a:lnTo>
                          <a:lnTo>
                            <a:pt x="2784" y="1618"/>
                          </a:lnTo>
                          <a:lnTo>
                            <a:pt x="2770" y="1620"/>
                          </a:lnTo>
                          <a:lnTo>
                            <a:pt x="2757" y="1621"/>
                          </a:lnTo>
                          <a:lnTo>
                            <a:pt x="2743" y="1621"/>
                          </a:lnTo>
                          <a:lnTo>
                            <a:pt x="270" y="1621"/>
                          </a:lnTo>
                          <a:lnTo>
                            <a:pt x="257" y="1621"/>
                          </a:lnTo>
                          <a:lnTo>
                            <a:pt x="242" y="1620"/>
                          </a:lnTo>
                          <a:lnTo>
                            <a:pt x="229" y="1618"/>
                          </a:lnTo>
                          <a:lnTo>
                            <a:pt x="216" y="1616"/>
                          </a:lnTo>
                          <a:lnTo>
                            <a:pt x="203" y="1613"/>
                          </a:lnTo>
                          <a:lnTo>
                            <a:pt x="191" y="1609"/>
                          </a:lnTo>
                          <a:lnTo>
                            <a:pt x="177" y="1605"/>
                          </a:lnTo>
                          <a:lnTo>
                            <a:pt x="165" y="1600"/>
                          </a:lnTo>
                          <a:lnTo>
                            <a:pt x="154" y="1595"/>
                          </a:lnTo>
                          <a:lnTo>
                            <a:pt x="142" y="1589"/>
                          </a:lnTo>
                          <a:lnTo>
                            <a:pt x="130" y="1583"/>
                          </a:lnTo>
                          <a:lnTo>
                            <a:pt x="119" y="1575"/>
                          </a:lnTo>
                          <a:lnTo>
                            <a:pt x="109" y="1567"/>
                          </a:lnTo>
                          <a:lnTo>
                            <a:pt x="99" y="1560"/>
                          </a:lnTo>
                          <a:lnTo>
                            <a:pt x="89" y="1551"/>
                          </a:lnTo>
                          <a:lnTo>
                            <a:pt x="79" y="1542"/>
                          </a:lnTo>
                          <a:lnTo>
                            <a:pt x="70" y="1533"/>
                          </a:lnTo>
                          <a:lnTo>
                            <a:pt x="62" y="1523"/>
                          </a:lnTo>
                          <a:lnTo>
                            <a:pt x="54" y="1512"/>
                          </a:lnTo>
                          <a:lnTo>
                            <a:pt x="46" y="1502"/>
                          </a:lnTo>
                          <a:lnTo>
                            <a:pt x="40" y="1491"/>
                          </a:lnTo>
                          <a:lnTo>
                            <a:pt x="33" y="1480"/>
                          </a:lnTo>
                          <a:lnTo>
                            <a:pt x="26" y="1469"/>
                          </a:lnTo>
                          <a:lnTo>
                            <a:pt x="21" y="1456"/>
                          </a:lnTo>
                          <a:lnTo>
                            <a:pt x="16" y="1444"/>
                          </a:lnTo>
                          <a:lnTo>
                            <a:pt x="12" y="1432"/>
                          </a:lnTo>
                          <a:lnTo>
                            <a:pt x="8" y="1419"/>
                          </a:lnTo>
                          <a:lnTo>
                            <a:pt x="5" y="1405"/>
                          </a:lnTo>
                          <a:lnTo>
                            <a:pt x="3" y="1392"/>
                          </a:lnTo>
                          <a:lnTo>
                            <a:pt x="1" y="1379"/>
                          </a:lnTo>
                          <a:lnTo>
                            <a:pt x="0" y="1366"/>
                          </a:lnTo>
                          <a:lnTo>
                            <a:pt x="0" y="1351"/>
                          </a:lnTo>
                          <a:lnTo>
                            <a:pt x="0" y="270"/>
                          </a:lnTo>
                          <a:lnTo>
                            <a:pt x="0" y="257"/>
                          </a:lnTo>
                          <a:lnTo>
                            <a:pt x="1" y="243"/>
                          </a:lnTo>
                          <a:lnTo>
                            <a:pt x="3" y="229"/>
                          </a:lnTo>
                          <a:lnTo>
                            <a:pt x="5" y="216"/>
                          </a:lnTo>
                          <a:lnTo>
                            <a:pt x="8" y="203"/>
                          </a:lnTo>
                          <a:lnTo>
                            <a:pt x="12" y="191"/>
                          </a:lnTo>
                          <a:lnTo>
                            <a:pt x="16" y="177"/>
                          </a:lnTo>
                          <a:lnTo>
                            <a:pt x="21" y="165"/>
                          </a:lnTo>
                          <a:lnTo>
                            <a:pt x="26" y="154"/>
                          </a:lnTo>
                          <a:lnTo>
                            <a:pt x="33" y="142"/>
                          </a:lnTo>
                          <a:lnTo>
                            <a:pt x="40" y="131"/>
                          </a:lnTo>
                          <a:lnTo>
                            <a:pt x="46" y="119"/>
                          </a:lnTo>
                          <a:lnTo>
                            <a:pt x="54" y="109"/>
                          </a:lnTo>
                          <a:lnTo>
                            <a:pt x="62" y="99"/>
                          </a:lnTo>
                          <a:lnTo>
                            <a:pt x="70" y="89"/>
                          </a:lnTo>
                          <a:lnTo>
                            <a:pt x="79" y="80"/>
                          </a:lnTo>
                          <a:lnTo>
                            <a:pt x="89" y="70"/>
                          </a:lnTo>
                          <a:lnTo>
                            <a:pt x="99" y="62"/>
                          </a:lnTo>
                          <a:lnTo>
                            <a:pt x="109" y="54"/>
                          </a:lnTo>
                          <a:lnTo>
                            <a:pt x="119" y="46"/>
                          </a:lnTo>
                          <a:lnTo>
                            <a:pt x="130" y="40"/>
                          </a:lnTo>
                          <a:lnTo>
                            <a:pt x="142" y="33"/>
                          </a:lnTo>
                          <a:lnTo>
                            <a:pt x="154" y="27"/>
                          </a:lnTo>
                          <a:lnTo>
                            <a:pt x="165" y="22"/>
                          </a:lnTo>
                          <a:lnTo>
                            <a:pt x="177" y="17"/>
                          </a:lnTo>
                          <a:lnTo>
                            <a:pt x="191" y="12"/>
                          </a:lnTo>
                          <a:lnTo>
                            <a:pt x="203" y="8"/>
                          </a:lnTo>
                          <a:lnTo>
                            <a:pt x="216" y="5"/>
                          </a:lnTo>
                          <a:lnTo>
                            <a:pt x="229" y="3"/>
                          </a:lnTo>
                          <a:lnTo>
                            <a:pt x="242" y="1"/>
                          </a:lnTo>
                          <a:lnTo>
                            <a:pt x="257"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2" name="Freeform 6"/>
                    <p:cNvSpPr>
                      <a:spLocks/>
                    </p:cNvSpPr>
                    <p:nvPr/>
                  </p:nvSpPr>
                  <p:spPr bwMode="auto">
                    <a:xfrm>
                      <a:off x="-1920069" y="1547505"/>
                      <a:ext cx="217487" cy="117475"/>
                    </a:xfrm>
                    <a:custGeom>
                      <a:avLst/>
                      <a:gdLst/>
                      <a:ahLst/>
                      <a:cxnLst>
                        <a:cxn ang="0">
                          <a:pos x="2756" y="0"/>
                        </a:cxn>
                        <a:cxn ang="0">
                          <a:pos x="2796" y="5"/>
                        </a:cxn>
                        <a:cxn ang="0">
                          <a:pos x="2835" y="17"/>
                        </a:cxn>
                        <a:cxn ang="0">
                          <a:pos x="2871" y="33"/>
                        </a:cxn>
                        <a:cxn ang="0">
                          <a:pos x="2903" y="54"/>
                        </a:cxn>
                        <a:cxn ang="0">
                          <a:pos x="2933" y="80"/>
                        </a:cxn>
                        <a:cxn ang="0">
                          <a:pos x="2958" y="109"/>
                        </a:cxn>
                        <a:cxn ang="0">
                          <a:pos x="2980" y="142"/>
                        </a:cxn>
                        <a:cxn ang="0">
                          <a:pos x="2996" y="177"/>
                        </a:cxn>
                        <a:cxn ang="0">
                          <a:pos x="3007" y="216"/>
                        </a:cxn>
                        <a:cxn ang="0">
                          <a:pos x="3012" y="257"/>
                        </a:cxn>
                        <a:cxn ang="0">
                          <a:pos x="3012" y="1366"/>
                        </a:cxn>
                        <a:cxn ang="0">
                          <a:pos x="3007" y="1405"/>
                        </a:cxn>
                        <a:cxn ang="0">
                          <a:pos x="2996" y="1444"/>
                        </a:cxn>
                        <a:cxn ang="0">
                          <a:pos x="2980" y="1480"/>
                        </a:cxn>
                        <a:cxn ang="0">
                          <a:pos x="2958" y="1512"/>
                        </a:cxn>
                        <a:cxn ang="0">
                          <a:pos x="2933" y="1542"/>
                        </a:cxn>
                        <a:cxn ang="0">
                          <a:pos x="2903" y="1567"/>
                        </a:cxn>
                        <a:cxn ang="0">
                          <a:pos x="2871" y="1589"/>
                        </a:cxn>
                        <a:cxn ang="0">
                          <a:pos x="2835" y="1605"/>
                        </a:cxn>
                        <a:cxn ang="0">
                          <a:pos x="2796" y="1616"/>
                        </a:cxn>
                        <a:cxn ang="0">
                          <a:pos x="2756" y="1621"/>
                        </a:cxn>
                        <a:cxn ang="0">
                          <a:pos x="255" y="1621"/>
                        </a:cxn>
                        <a:cxn ang="0">
                          <a:pos x="216" y="1616"/>
                        </a:cxn>
                        <a:cxn ang="0">
                          <a:pos x="177" y="1605"/>
                        </a:cxn>
                        <a:cxn ang="0">
                          <a:pos x="141" y="1589"/>
                        </a:cxn>
                        <a:cxn ang="0">
                          <a:pos x="108" y="1567"/>
                        </a:cxn>
                        <a:cxn ang="0">
                          <a:pos x="79" y="1542"/>
                        </a:cxn>
                        <a:cxn ang="0">
                          <a:pos x="54" y="1512"/>
                        </a:cxn>
                        <a:cxn ang="0">
                          <a:pos x="32" y="1480"/>
                        </a:cxn>
                        <a:cxn ang="0">
                          <a:pos x="16" y="1444"/>
                        </a:cxn>
                        <a:cxn ang="0">
                          <a:pos x="5" y="1405"/>
                        </a:cxn>
                        <a:cxn ang="0">
                          <a:pos x="0" y="1366"/>
                        </a:cxn>
                        <a:cxn ang="0">
                          <a:pos x="0" y="257"/>
                        </a:cxn>
                        <a:cxn ang="0">
                          <a:pos x="5" y="216"/>
                        </a:cxn>
                        <a:cxn ang="0">
                          <a:pos x="16" y="177"/>
                        </a:cxn>
                        <a:cxn ang="0">
                          <a:pos x="32" y="142"/>
                        </a:cxn>
                        <a:cxn ang="0">
                          <a:pos x="54" y="109"/>
                        </a:cxn>
                        <a:cxn ang="0">
                          <a:pos x="79" y="80"/>
                        </a:cxn>
                        <a:cxn ang="0">
                          <a:pos x="108" y="54"/>
                        </a:cxn>
                        <a:cxn ang="0">
                          <a:pos x="141" y="33"/>
                        </a:cxn>
                        <a:cxn ang="0">
                          <a:pos x="177" y="17"/>
                        </a:cxn>
                        <a:cxn ang="0">
                          <a:pos x="216" y="5"/>
                        </a:cxn>
                        <a:cxn ang="0">
                          <a:pos x="255" y="0"/>
                        </a:cxn>
                      </a:cxnLst>
                      <a:rect l="0" t="0" r="r" b="b"/>
                      <a:pathLst>
                        <a:path w="3012" h="1621">
                          <a:moveTo>
                            <a:pt x="270" y="0"/>
                          </a:moveTo>
                          <a:lnTo>
                            <a:pt x="2742" y="0"/>
                          </a:lnTo>
                          <a:lnTo>
                            <a:pt x="2756" y="0"/>
                          </a:lnTo>
                          <a:lnTo>
                            <a:pt x="2770" y="1"/>
                          </a:lnTo>
                          <a:lnTo>
                            <a:pt x="2783" y="3"/>
                          </a:lnTo>
                          <a:lnTo>
                            <a:pt x="2796" y="5"/>
                          </a:lnTo>
                          <a:lnTo>
                            <a:pt x="2810" y="8"/>
                          </a:lnTo>
                          <a:lnTo>
                            <a:pt x="2822" y="12"/>
                          </a:lnTo>
                          <a:lnTo>
                            <a:pt x="2835" y="17"/>
                          </a:lnTo>
                          <a:lnTo>
                            <a:pt x="2847" y="22"/>
                          </a:lnTo>
                          <a:lnTo>
                            <a:pt x="2859" y="27"/>
                          </a:lnTo>
                          <a:lnTo>
                            <a:pt x="2871" y="33"/>
                          </a:lnTo>
                          <a:lnTo>
                            <a:pt x="2882" y="40"/>
                          </a:lnTo>
                          <a:lnTo>
                            <a:pt x="2893" y="46"/>
                          </a:lnTo>
                          <a:lnTo>
                            <a:pt x="2903" y="54"/>
                          </a:lnTo>
                          <a:lnTo>
                            <a:pt x="2914" y="62"/>
                          </a:lnTo>
                          <a:lnTo>
                            <a:pt x="2924" y="70"/>
                          </a:lnTo>
                          <a:lnTo>
                            <a:pt x="2933" y="80"/>
                          </a:lnTo>
                          <a:lnTo>
                            <a:pt x="2942" y="89"/>
                          </a:lnTo>
                          <a:lnTo>
                            <a:pt x="2950" y="99"/>
                          </a:lnTo>
                          <a:lnTo>
                            <a:pt x="2958" y="109"/>
                          </a:lnTo>
                          <a:lnTo>
                            <a:pt x="2965" y="119"/>
                          </a:lnTo>
                          <a:lnTo>
                            <a:pt x="2973" y="131"/>
                          </a:lnTo>
                          <a:lnTo>
                            <a:pt x="2980" y="142"/>
                          </a:lnTo>
                          <a:lnTo>
                            <a:pt x="2986" y="154"/>
                          </a:lnTo>
                          <a:lnTo>
                            <a:pt x="2991" y="165"/>
                          </a:lnTo>
                          <a:lnTo>
                            <a:pt x="2996" y="177"/>
                          </a:lnTo>
                          <a:lnTo>
                            <a:pt x="3000" y="191"/>
                          </a:lnTo>
                          <a:lnTo>
                            <a:pt x="3004" y="203"/>
                          </a:lnTo>
                          <a:lnTo>
                            <a:pt x="3007" y="216"/>
                          </a:lnTo>
                          <a:lnTo>
                            <a:pt x="3009" y="229"/>
                          </a:lnTo>
                          <a:lnTo>
                            <a:pt x="3011" y="243"/>
                          </a:lnTo>
                          <a:lnTo>
                            <a:pt x="3012" y="257"/>
                          </a:lnTo>
                          <a:lnTo>
                            <a:pt x="3012" y="270"/>
                          </a:lnTo>
                          <a:lnTo>
                            <a:pt x="3012" y="1351"/>
                          </a:lnTo>
                          <a:lnTo>
                            <a:pt x="3012" y="1366"/>
                          </a:lnTo>
                          <a:lnTo>
                            <a:pt x="3011" y="1379"/>
                          </a:lnTo>
                          <a:lnTo>
                            <a:pt x="3009" y="1392"/>
                          </a:lnTo>
                          <a:lnTo>
                            <a:pt x="3007" y="1405"/>
                          </a:lnTo>
                          <a:lnTo>
                            <a:pt x="3004" y="1419"/>
                          </a:lnTo>
                          <a:lnTo>
                            <a:pt x="3000" y="1432"/>
                          </a:lnTo>
                          <a:lnTo>
                            <a:pt x="2996" y="1444"/>
                          </a:lnTo>
                          <a:lnTo>
                            <a:pt x="2991" y="1456"/>
                          </a:lnTo>
                          <a:lnTo>
                            <a:pt x="2986" y="1469"/>
                          </a:lnTo>
                          <a:lnTo>
                            <a:pt x="2980" y="1480"/>
                          </a:lnTo>
                          <a:lnTo>
                            <a:pt x="2973" y="1491"/>
                          </a:lnTo>
                          <a:lnTo>
                            <a:pt x="2965" y="1502"/>
                          </a:lnTo>
                          <a:lnTo>
                            <a:pt x="2958" y="1512"/>
                          </a:lnTo>
                          <a:lnTo>
                            <a:pt x="2950" y="1523"/>
                          </a:lnTo>
                          <a:lnTo>
                            <a:pt x="2942" y="1533"/>
                          </a:lnTo>
                          <a:lnTo>
                            <a:pt x="2933" y="1542"/>
                          </a:lnTo>
                          <a:lnTo>
                            <a:pt x="2924" y="1551"/>
                          </a:lnTo>
                          <a:lnTo>
                            <a:pt x="2914" y="1560"/>
                          </a:lnTo>
                          <a:lnTo>
                            <a:pt x="2903" y="1567"/>
                          </a:lnTo>
                          <a:lnTo>
                            <a:pt x="2893" y="1575"/>
                          </a:lnTo>
                          <a:lnTo>
                            <a:pt x="2882" y="1583"/>
                          </a:lnTo>
                          <a:lnTo>
                            <a:pt x="2871" y="1589"/>
                          </a:lnTo>
                          <a:lnTo>
                            <a:pt x="2859" y="1595"/>
                          </a:lnTo>
                          <a:lnTo>
                            <a:pt x="2847" y="1600"/>
                          </a:lnTo>
                          <a:lnTo>
                            <a:pt x="2835" y="1605"/>
                          </a:lnTo>
                          <a:lnTo>
                            <a:pt x="2822" y="1609"/>
                          </a:lnTo>
                          <a:lnTo>
                            <a:pt x="2810" y="1613"/>
                          </a:lnTo>
                          <a:lnTo>
                            <a:pt x="2796" y="1616"/>
                          </a:lnTo>
                          <a:lnTo>
                            <a:pt x="2783" y="1618"/>
                          </a:lnTo>
                          <a:lnTo>
                            <a:pt x="2770" y="1620"/>
                          </a:lnTo>
                          <a:lnTo>
                            <a:pt x="2756" y="1621"/>
                          </a:lnTo>
                          <a:lnTo>
                            <a:pt x="2742" y="1621"/>
                          </a:lnTo>
                          <a:lnTo>
                            <a:pt x="270" y="1621"/>
                          </a:lnTo>
                          <a:lnTo>
                            <a:pt x="255" y="1621"/>
                          </a:lnTo>
                          <a:lnTo>
                            <a:pt x="242" y="1620"/>
                          </a:lnTo>
                          <a:lnTo>
                            <a:pt x="229" y="1618"/>
                          </a:lnTo>
                          <a:lnTo>
                            <a:pt x="216" y="1616"/>
                          </a:lnTo>
                          <a:lnTo>
                            <a:pt x="202" y="1613"/>
                          </a:lnTo>
                          <a:lnTo>
                            <a:pt x="189" y="1609"/>
                          </a:lnTo>
                          <a:lnTo>
                            <a:pt x="177" y="1605"/>
                          </a:lnTo>
                          <a:lnTo>
                            <a:pt x="165" y="1600"/>
                          </a:lnTo>
                          <a:lnTo>
                            <a:pt x="152" y="1595"/>
                          </a:lnTo>
                          <a:lnTo>
                            <a:pt x="141" y="1589"/>
                          </a:lnTo>
                          <a:lnTo>
                            <a:pt x="130" y="1583"/>
                          </a:lnTo>
                          <a:lnTo>
                            <a:pt x="119" y="1575"/>
                          </a:lnTo>
                          <a:lnTo>
                            <a:pt x="108" y="1567"/>
                          </a:lnTo>
                          <a:lnTo>
                            <a:pt x="97" y="1560"/>
                          </a:lnTo>
                          <a:lnTo>
                            <a:pt x="88" y="1551"/>
                          </a:lnTo>
                          <a:lnTo>
                            <a:pt x="79" y="1542"/>
                          </a:lnTo>
                          <a:lnTo>
                            <a:pt x="70" y="1533"/>
                          </a:lnTo>
                          <a:lnTo>
                            <a:pt x="61" y="1523"/>
                          </a:lnTo>
                          <a:lnTo>
                            <a:pt x="54" y="1512"/>
                          </a:lnTo>
                          <a:lnTo>
                            <a:pt x="45" y="1502"/>
                          </a:lnTo>
                          <a:lnTo>
                            <a:pt x="38" y="1491"/>
                          </a:lnTo>
                          <a:lnTo>
                            <a:pt x="32" y="1480"/>
                          </a:lnTo>
                          <a:lnTo>
                            <a:pt x="26" y="1469"/>
                          </a:lnTo>
                          <a:lnTo>
                            <a:pt x="21" y="1456"/>
                          </a:lnTo>
                          <a:lnTo>
                            <a:pt x="16" y="1444"/>
                          </a:lnTo>
                          <a:lnTo>
                            <a:pt x="12" y="1432"/>
                          </a:lnTo>
                          <a:lnTo>
                            <a:pt x="8" y="1419"/>
                          </a:lnTo>
                          <a:lnTo>
                            <a:pt x="5" y="1405"/>
                          </a:lnTo>
                          <a:lnTo>
                            <a:pt x="3" y="1392"/>
                          </a:lnTo>
                          <a:lnTo>
                            <a:pt x="1" y="1379"/>
                          </a:lnTo>
                          <a:lnTo>
                            <a:pt x="0" y="1366"/>
                          </a:lnTo>
                          <a:lnTo>
                            <a:pt x="0" y="1351"/>
                          </a:lnTo>
                          <a:lnTo>
                            <a:pt x="0" y="270"/>
                          </a:lnTo>
                          <a:lnTo>
                            <a:pt x="0" y="257"/>
                          </a:lnTo>
                          <a:lnTo>
                            <a:pt x="1" y="243"/>
                          </a:lnTo>
                          <a:lnTo>
                            <a:pt x="3" y="229"/>
                          </a:lnTo>
                          <a:lnTo>
                            <a:pt x="5" y="216"/>
                          </a:lnTo>
                          <a:lnTo>
                            <a:pt x="8" y="203"/>
                          </a:lnTo>
                          <a:lnTo>
                            <a:pt x="12" y="191"/>
                          </a:lnTo>
                          <a:lnTo>
                            <a:pt x="16" y="177"/>
                          </a:lnTo>
                          <a:lnTo>
                            <a:pt x="21" y="165"/>
                          </a:lnTo>
                          <a:lnTo>
                            <a:pt x="26" y="154"/>
                          </a:lnTo>
                          <a:lnTo>
                            <a:pt x="32" y="142"/>
                          </a:lnTo>
                          <a:lnTo>
                            <a:pt x="38" y="131"/>
                          </a:lnTo>
                          <a:lnTo>
                            <a:pt x="45" y="119"/>
                          </a:lnTo>
                          <a:lnTo>
                            <a:pt x="54" y="109"/>
                          </a:lnTo>
                          <a:lnTo>
                            <a:pt x="61" y="99"/>
                          </a:lnTo>
                          <a:lnTo>
                            <a:pt x="70" y="89"/>
                          </a:lnTo>
                          <a:lnTo>
                            <a:pt x="79" y="80"/>
                          </a:lnTo>
                          <a:lnTo>
                            <a:pt x="88" y="70"/>
                          </a:lnTo>
                          <a:lnTo>
                            <a:pt x="97" y="62"/>
                          </a:lnTo>
                          <a:lnTo>
                            <a:pt x="108" y="54"/>
                          </a:lnTo>
                          <a:lnTo>
                            <a:pt x="119" y="46"/>
                          </a:lnTo>
                          <a:lnTo>
                            <a:pt x="130" y="40"/>
                          </a:lnTo>
                          <a:lnTo>
                            <a:pt x="141" y="33"/>
                          </a:lnTo>
                          <a:lnTo>
                            <a:pt x="152" y="27"/>
                          </a:lnTo>
                          <a:lnTo>
                            <a:pt x="165" y="22"/>
                          </a:lnTo>
                          <a:lnTo>
                            <a:pt x="177" y="17"/>
                          </a:lnTo>
                          <a:lnTo>
                            <a:pt x="189" y="12"/>
                          </a:lnTo>
                          <a:lnTo>
                            <a:pt x="202" y="8"/>
                          </a:lnTo>
                          <a:lnTo>
                            <a:pt x="216" y="5"/>
                          </a:lnTo>
                          <a:lnTo>
                            <a:pt x="229" y="3"/>
                          </a:lnTo>
                          <a:lnTo>
                            <a:pt x="242" y="1"/>
                          </a:lnTo>
                          <a:lnTo>
                            <a:pt x="255"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3" name="Freeform 7"/>
                    <p:cNvSpPr>
                      <a:spLocks/>
                    </p:cNvSpPr>
                    <p:nvPr/>
                  </p:nvSpPr>
                  <p:spPr bwMode="auto">
                    <a:xfrm>
                      <a:off x="-1680356" y="1547505"/>
                      <a:ext cx="217487" cy="117475"/>
                    </a:xfrm>
                    <a:custGeom>
                      <a:avLst/>
                      <a:gdLst/>
                      <a:ahLst/>
                      <a:cxnLst>
                        <a:cxn ang="0">
                          <a:pos x="2757" y="0"/>
                        </a:cxn>
                        <a:cxn ang="0">
                          <a:pos x="2798" y="5"/>
                        </a:cxn>
                        <a:cxn ang="0">
                          <a:pos x="2836" y="17"/>
                        </a:cxn>
                        <a:cxn ang="0">
                          <a:pos x="2871" y="33"/>
                        </a:cxn>
                        <a:cxn ang="0">
                          <a:pos x="2905" y="54"/>
                        </a:cxn>
                        <a:cxn ang="0">
                          <a:pos x="2934" y="80"/>
                        </a:cxn>
                        <a:cxn ang="0">
                          <a:pos x="2960" y="109"/>
                        </a:cxn>
                        <a:cxn ang="0">
                          <a:pos x="2980" y="142"/>
                        </a:cxn>
                        <a:cxn ang="0">
                          <a:pos x="2997" y="177"/>
                        </a:cxn>
                        <a:cxn ang="0">
                          <a:pos x="3008" y="216"/>
                        </a:cxn>
                        <a:cxn ang="0">
                          <a:pos x="3013" y="257"/>
                        </a:cxn>
                        <a:cxn ang="0">
                          <a:pos x="3013" y="1366"/>
                        </a:cxn>
                        <a:cxn ang="0">
                          <a:pos x="3008" y="1405"/>
                        </a:cxn>
                        <a:cxn ang="0">
                          <a:pos x="2997" y="1444"/>
                        </a:cxn>
                        <a:cxn ang="0">
                          <a:pos x="2980" y="1480"/>
                        </a:cxn>
                        <a:cxn ang="0">
                          <a:pos x="2960" y="1512"/>
                        </a:cxn>
                        <a:cxn ang="0">
                          <a:pos x="2934" y="1542"/>
                        </a:cxn>
                        <a:cxn ang="0">
                          <a:pos x="2905" y="1567"/>
                        </a:cxn>
                        <a:cxn ang="0">
                          <a:pos x="2871" y="1589"/>
                        </a:cxn>
                        <a:cxn ang="0">
                          <a:pos x="2836" y="1605"/>
                        </a:cxn>
                        <a:cxn ang="0">
                          <a:pos x="2798" y="1616"/>
                        </a:cxn>
                        <a:cxn ang="0">
                          <a:pos x="2757" y="1621"/>
                        </a:cxn>
                        <a:cxn ang="0">
                          <a:pos x="257" y="1621"/>
                        </a:cxn>
                        <a:cxn ang="0">
                          <a:pos x="216" y="1616"/>
                        </a:cxn>
                        <a:cxn ang="0">
                          <a:pos x="178" y="1605"/>
                        </a:cxn>
                        <a:cxn ang="0">
                          <a:pos x="142" y="1589"/>
                        </a:cxn>
                        <a:cxn ang="0">
                          <a:pos x="109" y="1567"/>
                        </a:cxn>
                        <a:cxn ang="0">
                          <a:pos x="80" y="1542"/>
                        </a:cxn>
                        <a:cxn ang="0">
                          <a:pos x="54" y="1512"/>
                        </a:cxn>
                        <a:cxn ang="0">
                          <a:pos x="33" y="1480"/>
                        </a:cxn>
                        <a:cxn ang="0">
                          <a:pos x="16" y="1444"/>
                        </a:cxn>
                        <a:cxn ang="0">
                          <a:pos x="6" y="1405"/>
                        </a:cxn>
                        <a:cxn ang="0">
                          <a:pos x="1" y="1366"/>
                        </a:cxn>
                        <a:cxn ang="0">
                          <a:pos x="1" y="257"/>
                        </a:cxn>
                        <a:cxn ang="0">
                          <a:pos x="6" y="216"/>
                        </a:cxn>
                        <a:cxn ang="0">
                          <a:pos x="16" y="177"/>
                        </a:cxn>
                        <a:cxn ang="0">
                          <a:pos x="33" y="142"/>
                        </a:cxn>
                        <a:cxn ang="0">
                          <a:pos x="54" y="109"/>
                        </a:cxn>
                        <a:cxn ang="0">
                          <a:pos x="80" y="80"/>
                        </a:cxn>
                        <a:cxn ang="0">
                          <a:pos x="109" y="54"/>
                        </a:cxn>
                        <a:cxn ang="0">
                          <a:pos x="142" y="33"/>
                        </a:cxn>
                        <a:cxn ang="0">
                          <a:pos x="178" y="17"/>
                        </a:cxn>
                        <a:cxn ang="0">
                          <a:pos x="216" y="5"/>
                        </a:cxn>
                        <a:cxn ang="0">
                          <a:pos x="257" y="0"/>
                        </a:cxn>
                      </a:cxnLst>
                      <a:rect l="0" t="0" r="r" b="b"/>
                      <a:pathLst>
                        <a:path w="3014" h="1621">
                          <a:moveTo>
                            <a:pt x="271" y="0"/>
                          </a:moveTo>
                          <a:lnTo>
                            <a:pt x="2743" y="0"/>
                          </a:lnTo>
                          <a:lnTo>
                            <a:pt x="2757" y="0"/>
                          </a:lnTo>
                          <a:lnTo>
                            <a:pt x="2770" y="1"/>
                          </a:lnTo>
                          <a:lnTo>
                            <a:pt x="2784" y="3"/>
                          </a:lnTo>
                          <a:lnTo>
                            <a:pt x="2798" y="5"/>
                          </a:lnTo>
                          <a:lnTo>
                            <a:pt x="2810" y="8"/>
                          </a:lnTo>
                          <a:lnTo>
                            <a:pt x="2823" y="12"/>
                          </a:lnTo>
                          <a:lnTo>
                            <a:pt x="2836" y="17"/>
                          </a:lnTo>
                          <a:lnTo>
                            <a:pt x="2848" y="22"/>
                          </a:lnTo>
                          <a:lnTo>
                            <a:pt x="2860" y="27"/>
                          </a:lnTo>
                          <a:lnTo>
                            <a:pt x="2871" y="33"/>
                          </a:lnTo>
                          <a:lnTo>
                            <a:pt x="2884" y="40"/>
                          </a:lnTo>
                          <a:lnTo>
                            <a:pt x="2894" y="46"/>
                          </a:lnTo>
                          <a:lnTo>
                            <a:pt x="2905" y="54"/>
                          </a:lnTo>
                          <a:lnTo>
                            <a:pt x="2915" y="62"/>
                          </a:lnTo>
                          <a:lnTo>
                            <a:pt x="2924" y="70"/>
                          </a:lnTo>
                          <a:lnTo>
                            <a:pt x="2934" y="80"/>
                          </a:lnTo>
                          <a:lnTo>
                            <a:pt x="2943" y="89"/>
                          </a:lnTo>
                          <a:lnTo>
                            <a:pt x="2952" y="99"/>
                          </a:lnTo>
                          <a:lnTo>
                            <a:pt x="2960" y="109"/>
                          </a:lnTo>
                          <a:lnTo>
                            <a:pt x="2967" y="119"/>
                          </a:lnTo>
                          <a:lnTo>
                            <a:pt x="2974" y="131"/>
                          </a:lnTo>
                          <a:lnTo>
                            <a:pt x="2980" y="142"/>
                          </a:lnTo>
                          <a:lnTo>
                            <a:pt x="2986" y="154"/>
                          </a:lnTo>
                          <a:lnTo>
                            <a:pt x="2993" y="165"/>
                          </a:lnTo>
                          <a:lnTo>
                            <a:pt x="2997" y="177"/>
                          </a:lnTo>
                          <a:lnTo>
                            <a:pt x="3002" y="191"/>
                          </a:lnTo>
                          <a:lnTo>
                            <a:pt x="3005" y="203"/>
                          </a:lnTo>
                          <a:lnTo>
                            <a:pt x="3008" y="216"/>
                          </a:lnTo>
                          <a:lnTo>
                            <a:pt x="3011" y="229"/>
                          </a:lnTo>
                          <a:lnTo>
                            <a:pt x="3012" y="243"/>
                          </a:lnTo>
                          <a:lnTo>
                            <a:pt x="3013" y="257"/>
                          </a:lnTo>
                          <a:lnTo>
                            <a:pt x="3014" y="270"/>
                          </a:lnTo>
                          <a:lnTo>
                            <a:pt x="3014" y="1351"/>
                          </a:lnTo>
                          <a:lnTo>
                            <a:pt x="3013" y="1366"/>
                          </a:lnTo>
                          <a:lnTo>
                            <a:pt x="3012" y="1379"/>
                          </a:lnTo>
                          <a:lnTo>
                            <a:pt x="3011" y="1392"/>
                          </a:lnTo>
                          <a:lnTo>
                            <a:pt x="3008" y="1405"/>
                          </a:lnTo>
                          <a:lnTo>
                            <a:pt x="3005" y="1419"/>
                          </a:lnTo>
                          <a:lnTo>
                            <a:pt x="3002" y="1432"/>
                          </a:lnTo>
                          <a:lnTo>
                            <a:pt x="2997" y="1444"/>
                          </a:lnTo>
                          <a:lnTo>
                            <a:pt x="2993" y="1456"/>
                          </a:lnTo>
                          <a:lnTo>
                            <a:pt x="2986" y="1469"/>
                          </a:lnTo>
                          <a:lnTo>
                            <a:pt x="2980" y="1480"/>
                          </a:lnTo>
                          <a:lnTo>
                            <a:pt x="2974" y="1491"/>
                          </a:lnTo>
                          <a:lnTo>
                            <a:pt x="2967" y="1502"/>
                          </a:lnTo>
                          <a:lnTo>
                            <a:pt x="2960" y="1512"/>
                          </a:lnTo>
                          <a:lnTo>
                            <a:pt x="2952" y="1523"/>
                          </a:lnTo>
                          <a:lnTo>
                            <a:pt x="2943" y="1533"/>
                          </a:lnTo>
                          <a:lnTo>
                            <a:pt x="2934" y="1542"/>
                          </a:lnTo>
                          <a:lnTo>
                            <a:pt x="2924" y="1551"/>
                          </a:lnTo>
                          <a:lnTo>
                            <a:pt x="2915" y="1560"/>
                          </a:lnTo>
                          <a:lnTo>
                            <a:pt x="2905" y="1567"/>
                          </a:lnTo>
                          <a:lnTo>
                            <a:pt x="2894" y="1575"/>
                          </a:lnTo>
                          <a:lnTo>
                            <a:pt x="2884" y="1583"/>
                          </a:lnTo>
                          <a:lnTo>
                            <a:pt x="2871" y="1589"/>
                          </a:lnTo>
                          <a:lnTo>
                            <a:pt x="2860" y="1595"/>
                          </a:lnTo>
                          <a:lnTo>
                            <a:pt x="2848" y="1600"/>
                          </a:lnTo>
                          <a:lnTo>
                            <a:pt x="2836" y="1605"/>
                          </a:lnTo>
                          <a:lnTo>
                            <a:pt x="2823" y="1609"/>
                          </a:lnTo>
                          <a:lnTo>
                            <a:pt x="2810" y="1613"/>
                          </a:lnTo>
                          <a:lnTo>
                            <a:pt x="2798" y="1616"/>
                          </a:lnTo>
                          <a:lnTo>
                            <a:pt x="2784" y="1618"/>
                          </a:lnTo>
                          <a:lnTo>
                            <a:pt x="2770" y="1620"/>
                          </a:lnTo>
                          <a:lnTo>
                            <a:pt x="2757" y="1621"/>
                          </a:lnTo>
                          <a:lnTo>
                            <a:pt x="2743" y="1621"/>
                          </a:lnTo>
                          <a:lnTo>
                            <a:pt x="271" y="1621"/>
                          </a:lnTo>
                          <a:lnTo>
                            <a:pt x="257" y="1621"/>
                          </a:lnTo>
                          <a:lnTo>
                            <a:pt x="244" y="1620"/>
                          </a:lnTo>
                          <a:lnTo>
                            <a:pt x="229" y="1618"/>
                          </a:lnTo>
                          <a:lnTo>
                            <a:pt x="216" y="1616"/>
                          </a:lnTo>
                          <a:lnTo>
                            <a:pt x="204" y="1613"/>
                          </a:lnTo>
                          <a:lnTo>
                            <a:pt x="191" y="1609"/>
                          </a:lnTo>
                          <a:lnTo>
                            <a:pt x="178" y="1605"/>
                          </a:lnTo>
                          <a:lnTo>
                            <a:pt x="166" y="1600"/>
                          </a:lnTo>
                          <a:lnTo>
                            <a:pt x="154" y="1595"/>
                          </a:lnTo>
                          <a:lnTo>
                            <a:pt x="142" y="1589"/>
                          </a:lnTo>
                          <a:lnTo>
                            <a:pt x="130" y="1583"/>
                          </a:lnTo>
                          <a:lnTo>
                            <a:pt x="120" y="1575"/>
                          </a:lnTo>
                          <a:lnTo>
                            <a:pt x="109" y="1567"/>
                          </a:lnTo>
                          <a:lnTo>
                            <a:pt x="99" y="1560"/>
                          </a:lnTo>
                          <a:lnTo>
                            <a:pt x="89" y="1551"/>
                          </a:lnTo>
                          <a:lnTo>
                            <a:pt x="80" y="1542"/>
                          </a:lnTo>
                          <a:lnTo>
                            <a:pt x="70" y="1533"/>
                          </a:lnTo>
                          <a:lnTo>
                            <a:pt x="62" y="1523"/>
                          </a:lnTo>
                          <a:lnTo>
                            <a:pt x="54" y="1512"/>
                          </a:lnTo>
                          <a:lnTo>
                            <a:pt x="47" y="1502"/>
                          </a:lnTo>
                          <a:lnTo>
                            <a:pt x="40" y="1491"/>
                          </a:lnTo>
                          <a:lnTo>
                            <a:pt x="33" y="1480"/>
                          </a:lnTo>
                          <a:lnTo>
                            <a:pt x="28" y="1469"/>
                          </a:lnTo>
                          <a:lnTo>
                            <a:pt x="21" y="1456"/>
                          </a:lnTo>
                          <a:lnTo>
                            <a:pt x="16" y="1444"/>
                          </a:lnTo>
                          <a:lnTo>
                            <a:pt x="12" y="1432"/>
                          </a:lnTo>
                          <a:lnTo>
                            <a:pt x="9" y="1419"/>
                          </a:lnTo>
                          <a:lnTo>
                            <a:pt x="6" y="1405"/>
                          </a:lnTo>
                          <a:lnTo>
                            <a:pt x="3" y="1392"/>
                          </a:lnTo>
                          <a:lnTo>
                            <a:pt x="2" y="1379"/>
                          </a:lnTo>
                          <a:lnTo>
                            <a:pt x="1" y="1366"/>
                          </a:lnTo>
                          <a:lnTo>
                            <a:pt x="0" y="1351"/>
                          </a:lnTo>
                          <a:lnTo>
                            <a:pt x="0" y="270"/>
                          </a:lnTo>
                          <a:lnTo>
                            <a:pt x="1" y="257"/>
                          </a:lnTo>
                          <a:lnTo>
                            <a:pt x="2" y="243"/>
                          </a:lnTo>
                          <a:lnTo>
                            <a:pt x="3" y="229"/>
                          </a:lnTo>
                          <a:lnTo>
                            <a:pt x="6" y="216"/>
                          </a:lnTo>
                          <a:lnTo>
                            <a:pt x="9" y="203"/>
                          </a:lnTo>
                          <a:lnTo>
                            <a:pt x="12" y="191"/>
                          </a:lnTo>
                          <a:lnTo>
                            <a:pt x="16" y="177"/>
                          </a:lnTo>
                          <a:lnTo>
                            <a:pt x="21" y="165"/>
                          </a:lnTo>
                          <a:lnTo>
                            <a:pt x="28" y="154"/>
                          </a:lnTo>
                          <a:lnTo>
                            <a:pt x="33" y="142"/>
                          </a:lnTo>
                          <a:lnTo>
                            <a:pt x="40" y="131"/>
                          </a:lnTo>
                          <a:lnTo>
                            <a:pt x="47" y="119"/>
                          </a:lnTo>
                          <a:lnTo>
                            <a:pt x="54" y="109"/>
                          </a:lnTo>
                          <a:lnTo>
                            <a:pt x="62" y="99"/>
                          </a:lnTo>
                          <a:lnTo>
                            <a:pt x="70" y="89"/>
                          </a:lnTo>
                          <a:lnTo>
                            <a:pt x="80" y="80"/>
                          </a:lnTo>
                          <a:lnTo>
                            <a:pt x="89" y="70"/>
                          </a:lnTo>
                          <a:lnTo>
                            <a:pt x="99" y="62"/>
                          </a:lnTo>
                          <a:lnTo>
                            <a:pt x="109" y="54"/>
                          </a:lnTo>
                          <a:lnTo>
                            <a:pt x="120" y="46"/>
                          </a:lnTo>
                          <a:lnTo>
                            <a:pt x="130" y="40"/>
                          </a:lnTo>
                          <a:lnTo>
                            <a:pt x="142" y="33"/>
                          </a:lnTo>
                          <a:lnTo>
                            <a:pt x="154" y="27"/>
                          </a:lnTo>
                          <a:lnTo>
                            <a:pt x="166" y="22"/>
                          </a:lnTo>
                          <a:lnTo>
                            <a:pt x="178" y="17"/>
                          </a:lnTo>
                          <a:lnTo>
                            <a:pt x="191" y="12"/>
                          </a:lnTo>
                          <a:lnTo>
                            <a:pt x="204" y="8"/>
                          </a:lnTo>
                          <a:lnTo>
                            <a:pt x="216" y="5"/>
                          </a:lnTo>
                          <a:lnTo>
                            <a:pt x="229" y="3"/>
                          </a:lnTo>
                          <a:lnTo>
                            <a:pt x="244" y="1"/>
                          </a:lnTo>
                          <a:lnTo>
                            <a:pt x="257" y="0"/>
                          </a:lnTo>
                          <a:lnTo>
                            <a:pt x="27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4" name="Freeform 8"/>
                    <p:cNvSpPr>
                      <a:spLocks/>
                    </p:cNvSpPr>
                    <p:nvPr/>
                  </p:nvSpPr>
                  <p:spPr bwMode="auto">
                    <a:xfrm>
                      <a:off x="-1440644" y="1547505"/>
                      <a:ext cx="217487" cy="117475"/>
                    </a:xfrm>
                    <a:custGeom>
                      <a:avLst/>
                      <a:gdLst/>
                      <a:ahLst/>
                      <a:cxnLst>
                        <a:cxn ang="0">
                          <a:pos x="2757" y="0"/>
                        </a:cxn>
                        <a:cxn ang="0">
                          <a:pos x="2796" y="5"/>
                        </a:cxn>
                        <a:cxn ang="0">
                          <a:pos x="2835" y="17"/>
                        </a:cxn>
                        <a:cxn ang="0">
                          <a:pos x="2871" y="33"/>
                        </a:cxn>
                        <a:cxn ang="0">
                          <a:pos x="2903" y="54"/>
                        </a:cxn>
                        <a:cxn ang="0">
                          <a:pos x="2933" y="80"/>
                        </a:cxn>
                        <a:cxn ang="0">
                          <a:pos x="2958" y="109"/>
                        </a:cxn>
                        <a:cxn ang="0">
                          <a:pos x="2980" y="142"/>
                        </a:cxn>
                        <a:cxn ang="0">
                          <a:pos x="2996" y="177"/>
                        </a:cxn>
                        <a:cxn ang="0">
                          <a:pos x="3007" y="216"/>
                        </a:cxn>
                        <a:cxn ang="0">
                          <a:pos x="3012" y="257"/>
                        </a:cxn>
                        <a:cxn ang="0">
                          <a:pos x="3012" y="1366"/>
                        </a:cxn>
                        <a:cxn ang="0">
                          <a:pos x="3007" y="1405"/>
                        </a:cxn>
                        <a:cxn ang="0">
                          <a:pos x="2996" y="1444"/>
                        </a:cxn>
                        <a:cxn ang="0">
                          <a:pos x="2980" y="1480"/>
                        </a:cxn>
                        <a:cxn ang="0">
                          <a:pos x="2958" y="1512"/>
                        </a:cxn>
                        <a:cxn ang="0">
                          <a:pos x="2933" y="1542"/>
                        </a:cxn>
                        <a:cxn ang="0">
                          <a:pos x="2903" y="1567"/>
                        </a:cxn>
                        <a:cxn ang="0">
                          <a:pos x="2871" y="1589"/>
                        </a:cxn>
                        <a:cxn ang="0">
                          <a:pos x="2835" y="1605"/>
                        </a:cxn>
                        <a:cxn ang="0">
                          <a:pos x="2796" y="1616"/>
                        </a:cxn>
                        <a:cxn ang="0">
                          <a:pos x="2757" y="1621"/>
                        </a:cxn>
                        <a:cxn ang="0">
                          <a:pos x="256" y="1621"/>
                        </a:cxn>
                        <a:cxn ang="0">
                          <a:pos x="216" y="1616"/>
                        </a:cxn>
                        <a:cxn ang="0">
                          <a:pos x="177" y="1605"/>
                        </a:cxn>
                        <a:cxn ang="0">
                          <a:pos x="141" y="1589"/>
                        </a:cxn>
                        <a:cxn ang="0">
                          <a:pos x="109" y="1567"/>
                        </a:cxn>
                        <a:cxn ang="0">
                          <a:pos x="79" y="1542"/>
                        </a:cxn>
                        <a:cxn ang="0">
                          <a:pos x="54" y="1512"/>
                        </a:cxn>
                        <a:cxn ang="0">
                          <a:pos x="32" y="1480"/>
                        </a:cxn>
                        <a:cxn ang="0">
                          <a:pos x="16" y="1444"/>
                        </a:cxn>
                        <a:cxn ang="0">
                          <a:pos x="5" y="1405"/>
                        </a:cxn>
                        <a:cxn ang="0">
                          <a:pos x="0" y="1366"/>
                        </a:cxn>
                        <a:cxn ang="0">
                          <a:pos x="0" y="257"/>
                        </a:cxn>
                        <a:cxn ang="0">
                          <a:pos x="5" y="216"/>
                        </a:cxn>
                        <a:cxn ang="0">
                          <a:pos x="16" y="177"/>
                        </a:cxn>
                        <a:cxn ang="0">
                          <a:pos x="32" y="142"/>
                        </a:cxn>
                        <a:cxn ang="0">
                          <a:pos x="54" y="109"/>
                        </a:cxn>
                        <a:cxn ang="0">
                          <a:pos x="79" y="80"/>
                        </a:cxn>
                        <a:cxn ang="0">
                          <a:pos x="109" y="54"/>
                        </a:cxn>
                        <a:cxn ang="0">
                          <a:pos x="141" y="33"/>
                        </a:cxn>
                        <a:cxn ang="0">
                          <a:pos x="177" y="17"/>
                        </a:cxn>
                        <a:cxn ang="0">
                          <a:pos x="216" y="5"/>
                        </a:cxn>
                        <a:cxn ang="0">
                          <a:pos x="256" y="0"/>
                        </a:cxn>
                      </a:cxnLst>
                      <a:rect l="0" t="0" r="r" b="b"/>
                      <a:pathLst>
                        <a:path w="3012" h="1621">
                          <a:moveTo>
                            <a:pt x="270" y="0"/>
                          </a:moveTo>
                          <a:lnTo>
                            <a:pt x="2742" y="0"/>
                          </a:lnTo>
                          <a:lnTo>
                            <a:pt x="2757" y="0"/>
                          </a:lnTo>
                          <a:lnTo>
                            <a:pt x="2770" y="1"/>
                          </a:lnTo>
                          <a:lnTo>
                            <a:pt x="2783" y="3"/>
                          </a:lnTo>
                          <a:lnTo>
                            <a:pt x="2796" y="5"/>
                          </a:lnTo>
                          <a:lnTo>
                            <a:pt x="2810" y="8"/>
                          </a:lnTo>
                          <a:lnTo>
                            <a:pt x="2823" y="12"/>
                          </a:lnTo>
                          <a:lnTo>
                            <a:pt x="2835" y="17"/>
                          </a:lnTo>
                          <a:lnTo>
                            <a:pt x="2847" y="22"/>
                          </a:lnTo>
                          <a:lnTo>
                            <a:pt x="2860" y="27"/>
                          </a:lnTo>
                          <a:lnTo>
                            <a:pt x="2871" y="33"/>
                          </a:lnTo>
                          <a:lnTo>
                            <a:pt x="2882" y="40"/>
                          </a:lnTo>
                          <a:lnTo>
                            <a:pt x="2893" y="46"/>
                          </a:lnTo>
                          <a:lnTo>
                            <a:pt x="2903" y="54"/>
                          </a:lnTo>
                          <a:lnTo>
                            <a:pt x="2914" y="62"/>
                          </a:lnTo>
                          <a:lnTo>
                            <a:pt x="2924" y="70"/>
                          </a:lnTo>
                          <a:lnTo>
                            <a:pt x="2933" y="80"/>
                          </a:lnTo>
                          <a:lnTo>
                            <a:pt x="2942" y="89"/>
                          </a:lnTo>
                          <a:lnTo>
                            <a:pt x="2950" y="99"/>
                          </a:lnTo>
                          <a:lnTo>
                            <a:pt x="2958" y="109"/>
                          </a:lnTo>
                          <a:lnTo>
                            <a:pt x="2967" y="119"/>
                          </a:lnTo>
                          <a:lnTo>
                            <a:pt x="2974" y="131"/>
                          </a:lnTo>
                          <a:lnTo>
                            <a:pt x="2980" y="142"/>
                          </a:lnTo>
                          <a:lnTo>
                            <a:pt x="2986" y="154"/>
                          </a:lnTo>
                          <a:lnTo>
                            <a:pt x="2991" y="165"/>
                          </a:lnTo>
                          <a:lnTo>
                            <a:pt x="2996" y="177"/>
                          </a:lnTo>
                          <a:lnTo>
                            <a:pt x="3000" y="191"/>
                          </a:lnTo>
                          <a:lnTo>
                            <a:pt x="3004" y="203"/>
                          </a:lnTo>
                          <a:lnTo>
                            <a:pt x="3007" y="216"/>
                          </a:lnTo>
                          <a:lnTo>
                            <a:pt x="3009" y="229"/>
                          </a:lnTo>
                          <a:lnTo>
                            <a:pt x="3011" y="243"/>
                          </a:lnTo>
                          <a:lnTo>
                            <a:pt x="3012" y="257"/>
                          </a:lnTo>
                          <a:lnTo>
                            <a:pt x="3012" y="270"/>
                          </a:lnTo>
                          <a:lnTo>
                            <a:pt x="3012" y="1351"/>
                          </a:lnTo>
                          <a:lnTo>
                            <a:pt x="3012" y="1366"/>
                          </a:lnTo>
                          <a:lnTo>
                            <a:pt x="3011" y="1379"/>
                          </a:lnTo>
                          <a:lnTo>
                            <a:pt x="3009" y="1392"/>
                          </a:lnTo>
                          <a:lnTo>
                            <a:pt x="3007" y="1405"/>
                          </a:lnTo>
                          <a:lnTo>
                            <a:pt x="3004" y="1419"/>
                          </a:lnTo>
                          <a:lnTo>
                            <a:pt x="3000" y="1432"/>
                          </a:lnTo>
                          <a:lnTo>
                            <a:pt x="2996" y="1444"/>
                          </a:lnTo>
                          <a:lnTo>
                            <a:pt x="2991" y="1456"/>
                          </a:lnTo>
                          <a:lnTo>
                            <a:pt x="2986" y="1469"/>
                          </a:lnTo>
                          <a:lnTo>
                            <a:pt x="2980" y="1480"/>
                          </a:lnTo>
                          <a:lnTo>
                            <a:pt x="2974" y="1491"/>
                          </a:lnTo>
                          <a:lnTo>
                            <a:pt x="2967" y="1502"/>
                          </a:lnTo>
                          <a:lnTo>
                            <a:pt x="2958" y="1512"/>
                          </a:lnTo>
                          <a:lnTo>
                            <a:pt x="2950" y="1523"/>
                          </a:lnTo>
                          <a:lnTo>
                            <a:pt x="2942" y="1533"/>
                          </a:lnTo>
                          <a:lnTo>
                            <a:pt x="2933" y="1542"/>
                          </a:lnTo>
                          <a:lnTo>
                            <a:pt x="2924" y="1551"/>
                          </a:lnTo>
                          <a:lnTo>
                            <a:pt x="2914" y="1560"/>
                          </a:lnTo>
                          <a:lnTo>
                            <a:pt x="2903" y="1567"/>
                          </a:lnTo>
                          <a:lnTo>
                            <a:pt x="2893" y="1575"/>
                          </a:lnTo>
                          <a:lnTo>
                            <a:pt x="2882" y="1583"/>
                          </a:lnTo>
                          <a:lnTo>
                            <a:pt x="2871" y="1589"/>
                          </a:lnTo>
                          <a:lnTo>
                            <a:pt x="2860" y="1595"/>
                          </a:lnTo>
                          <a:lnTo>
                            <a:pt x="2847" y="1600"/>
                          </a:lnTo>
                          <a:lnTo>
                            <a:pt x="2835" y="1605"/>
                          </a:lnTo>
                          <a:lnTo>
                            <a:pt x="2823" y="1609"/>
                          </a:lnTo>
                          <a:lnTo>
                            <a:pt x="2810" y="1613"/>
                          </a:lnTo>
                          <a:lnTo>
                            <a:pt x="2796" y="1616"/>
                          </a:lnTo>
                          <a:lnTo>
                            <a:pt x="2783" y="1618"/>
                          </a:lnTo>
                          <a:lnTo>
                            <a:pt x="2770" y="1620"/>
                          </a:lnTo>
                          <a:lnTo>
                            <a:pt x="2757" y="1621"/>
                          </a:lnTo>
                          <a:lnTo>
                            <a:pt x="2742" y="1621"/>
                          </a:lnTo>
                          <a:lnTo>
                            <a:pt x="270" y="1621"/>
                          </a:lnTo>
                          <a:lnTo>
                            <a:pt x="256" y="1621"/>
                          </a:lnTo>
                          <a:lnTo>
                            <a:pt x="242" y="1620"/>
                          </a:lnTo>
                          <a:lnTo>
                            <a:pt x="229" y="1618"/>
                          </a:lnTo>
                          <a:lnTo>
                            <a:pt x="216" y="1616"/>
                          </a:lnTo>
                          <a:lnTo>
                            <a:pt x="202" y="1613"/>
                          </a:lnTo>
                          <a:lnTo>
                            <a:pt x="190" y="1609"/>
                          </a:lnTo>
                          <a:lnTo>
                            <a:pt x="177" y="1605"/>
                          </a:lnTo>
                          <a:lnTo>
                            <a:pt x="165" y="1600"/>
                          </a:lnTo>
                          <a:lnTo>
                            <a:pt x="153" y="1595"/>
                          </a:lnTo>
                          <a:lnTo>
                            <a:pt x="141" y="1589"/>
                          </a:lnTo>
                          <a:lnTo>
                            <a:pt x="130" y="1583"/>
                          </a:lnTo>
                          <a:lnTo>
                            <a:pt x="119" y="1575"/>
                          </a:lnTo>
                          <a:lnTo>
                            <a:pt x="109" y="1567"/>
                          </a:lnTo>
                          <a:lnTo>
                            <a:pt x="98" y="1560"/>
                          </a:lnTo>
                          <a:lnTo>
                            <a:pt x="88" y="1551"/>
                          </a:lnTo>
                          <a:lnTo>
                            <a:pt x="79" y="1542"/>
                          </a:lnTo>
                          <a:lnTo>
                            <a:pt x="70" y="1533"/>
                          </a:lnTo>
                          <a:lnTo>
                            <a:pt x="62" y="1523"/>
                          </a:lnTo>
                          <a:lnTo>
                            <a:pt x="54" y="1512"/>
                          </a:lnTo>
                          <a:lnTo>
                            <a:pt x="45" y="1502"/>
                          </a:lnTo>
                          <a:lnTo>
                            <a:pt x="39" y="1491"/>
                          </a:lnTo>
                          <a:lnTo>
                            <a:pt x="32" y="1480"/>
                          </a:lnTo>
                          <a:lnTo>
                            <a:pt x="26" y="1469"/>
                          </a:lnTo>
                          <a:lnTo>
                            <a:pt x="21" y="1456"/>
                          </a:lnTo>
                          <a:lnTo>
                            <a:pt x="16" y="1444"/>
                          </a:lnTo>
                          <a:lnTo>
                            <a:pt x="12" y="1432"/>
                          </a:lnTo>
                          <a:lnTo>
                            <a:pt x="8" y="1419"/>
                          </a:lnTo>
                          <a:lnTo>
                            <a:pt x="5" y="1405"/>
                          </a:lnTo>
                          <a:lnTo>
                            <a:pt x="3" y="1392"/>
                          </a:lnTo>
                          <a:lnTo>
                            <a:pt x="1" y="1379"/>
                          </a:lnTo>
                          <a:lnTo>
                            <a:pt x="0" y="1366"/>
                          </a:lnTo>
                          <a:lnTo>
                            <a:pt x="0" y="1351"/>
                          </a:lnTo>
                          <a:lnTo>
                            <a:pt x="0" y="270"/>
                          </a:lnTo>
                          <a:lnTo>
                            <a:pt x="0" y="257"/>
                          </a:lnTo>
                          <a:lnTo>
                            <a:pt x="1" y="243"/>
                          </a:lnTo>
                          <a:lnTo>
                            <a:pt x="3" y="229"/>
                          </a:lnTo>
                          <a:lnTo>
                            <a:pt x="5" y="216"/>
                          </a:lnTo>
                          <a:lnTo>
                            <a:pt x="8" y="203"/>
                          </a:lnTo>
                          <a:lnTo>
                            <a:pt x="12" y="191"/>
                          </a:lnTo>
                          <a:lnTo>
                            <a:pt x="16" y="177"/>
                          </a:lnTo>
                          <a:lnTo>
                            <a:pt x="21" y="165"/>
                          </a:lnTo>
                          <a:lnTo>
                            <a:pt x="26" y="154"/>
                          </a:lnTo>
                          <a:lnTo>
                            <a:pt x="32" y="142"/>
                          </a:lnTo>
                          <a:lnTo>
                            <a:pt x="39" y="131"/>
                          </a:lnTo>
                          <a:lnTo>
                            <a:pt x="45" y="119"/>
                          </a:lnTo>
                          <a:lnTo>
                            <a:pt x="54" y="109"/>
                          </a:lnTo>
                          <a:lnTo>
                            <a:pt x="62" y="99"/>
                          </a:lnTo>
                          <a:lnTo>
                            <a:pt x="70" y="89"/>
                          </a:lnTo>
                          <a:lnTo>
                            <a:pt x="79" y="80"/>
                          </a:lnTo>
                          <a:lnTo>
                            <a:pt x="88" y="70"/>
                          </a:lnTo>
                          <a:lnTo>
                            <a:pt x="98" y="62"/>
                          </a:lnTo>
                          <a:lnTo>
                            <a:pt x="109" y="54"/>
                          </a:lnTo>
                          <a:lnTo>
                            <a:pt x="119" y="46"/>
                          </a:lnTo>
                          <a:lnTo>
                            <a:pt x="130" y="40"/>
                          </a:lnTo>
                          <a:lnTo>
                            <a:pt x="141" y="33"/>
                          </a:lnTo>
                          <a:lnTo>
                            <a:pt x="153" y="27"/>
                          </a:lnTo>
                          <a:lnTo>
                            <a:pt x="165" y="22"/>
                          </a:lnTo>
                          <a:lnTo>
                            <a:pt x="177" y="17"/>
                          </a:lnTo>
                          <a:lnTo>
                            <a:pt x="190" y="12"/>
                          </a:lnTo>
                          <a:lnTo>
                            <a:pt x="202" y="8"/>
                          </a:lnTo>
                          <a:lnTo>
                            <a:pt x="216" y="5"/>
                          </a:lnTo>
                          <a:lnTo>
                            <a:pt x="229" y="3"/>
                          </a:lnTo>
                          <a:lnTo>
                            <a:pt x="242" y="1"/>
                          </a:lnTo>
                          <a:lnTo>
                            <a:pt x="256"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5" name="Freeform 9"/>
                    <p:cNvSpPr>
                      <a:spLocks/>
                    </p:cNvSpPr>
                    <p:nvPr/>
                  </p:nvSpPr>
                  <p:spPr bwMode="auto">
                    <a:xfrm>
                      <a:off x="-1200931" y="1547505"/>
                      <a:ext cx="217487" cy="117475"/>
                    </a:xfrm>
                    <a:custGeom>
                      <a:avLst/>
                      <a:gdLst/>
                      <a:ahLst/>
                      <a:cxnLst>
                        <a:cxn ang="0">
                          <a:pos x="2756" y="0"/>
                        </a:cxn>
                        <a:cxn ang="0">
                          <a:pos x="2797" y="5"/>
                        </a:cxn>
                        <a:cxn ang="0">
                          <a:pos x="2836" y="17"/>
                        </a:cxn>
                        <a:cxn ang="0">
                          <a:pos x="2871" y="33"/>
                        </a:cxn>
                        <a:cxn ang="0">
                          <a:pos x="2904" y="54"/>
                        </a:cxn>
                        <a:cxn ang="0">
                          <a:pos x="2934" y="80"/>
                        </a:cxn>
                        <a:cxn ang="0">
                          <a:pos x="2959" y="109"/>
                        </a:cxn>
                        <a:cxn ang="0">
                          <a:pos x="2980" y="142"/>
                        </a:cxn>
                        <a:cxn ang="0">
                          <a:pos x="2997" y="177"/>
                        </a:cxn>
                        <a:cxn ang="0">
                          <a:pos x="3008" y="216"/>
                        </a:cxn>
                        <a:cxn ang="0">
                          <a:pos x="3013" y="257"/>
                        </a:cxn>
                        <a:cxn ang="0">
                          <a:pos x="3013" y="1366"/>
                        </a:cxn>
                        <a:cxn ang="0">
                          <a:pos x="3008" y="1405"/>
                        </a:cxn>
                        <a:cxn ang="0">
                          <a:pos x="2997" y="1444"/>
                        </a:cxn>
                        <a:cxn ang="0">
                          <a:pos x="2980" y="1480"/>
                        </a:cxn>
                        <a:cxn ang="0">
                          <a:pos x="2959" y="1512"/>
                        </a:cxn>
                        <a:cxn ang="0">
                          <a:pos x="2934" y="1542"/>
                        </a:cxn>
                        <a:cxn ang="0">
                          <a:pos x="2904" y="1567"/>
                        </a:cxn>
                        <a:cxn ang="0">
                          <a:pos x="2871" y="1589"/>
                        </a:cxn>
                        <a:cxn ang="0">
                          <a:pos x="2836" y="1605"/>
                        </a:cxn>
                        <a:cxn ang="0">
                          <a:pos x="2797" y="1616"/>
                        </a:cxn>
                        <a:cxn ang="0">
                          <a:pos x="2756" y="1621"/>
                        </a:cxn>
                        <a:cxn ang="0">
                          <a:pos x="256" y="1621"/>
                        </a:cxn>
                        <a:cxn ang="0">
                          <a:pos x="216" y="1616"/>
                        </a:cxn>
                        <a:cxn ang="0">
                          <a:pos x="177" y="1605"/>
                        </a:cxn>
                        <a:cxn ang="0">
                          <a:pos x="142" y="1589"/>
                        </a:cxn>
                        <a:cxn ang="0">
                          <a:pos x="108" y="1567"/>
                        </a:cxn>
                        <a:cxn ang="0">
                          <a:pos x="80" y="1542"/>
                        </a:cxn>
                        <a:cxn ang="0">
                          <a:pos x="54" y="1512"/>
                        </a:cxn>
                        <a:cxn ang="0">
                          <a:pos x="33" y="1480"/>
                        </a:cxn>
                        <a:cxn ang="0">
                          <a:pos x="16" y="1444"/>
                        </a:cxn>
                        <a:cxn ang="0">
                          <a:pos x="5" y="1405"/>
                        </a:cxn>
                        <a:cxn ang="0">
                          <a:pos x="0" y="1366"/>
                        </a:cxn>
                        <a:cxn ang="0">
                          <a:pos x="0" y="257"/>
                        </a:cxn>
                        <a:cxn ang="0">
                          <a:pos x="5" y="216"/>
                        </a:cxn>
                        <a:cxn ang="0">
                          <a:pos x="16" y="177"/>
                        </a:cxn>
                        <a:cxn ang="0">
                          <a:pos x="33" y="142"/>
                        </a:cxn>
                        <a:cxn ang="0">
                          <a:pos x="54" y="109"/>
                        </a:cxn>
                        <a:cxn ang="0">
                          <a:pos x="80" y="80"/>
                        </a:cxn>
                        <a:cxn ang="0">
                          <a:pos x="108" y="54"/>
                        </a:cxn>
                        <a:cxn ang="0">
                          <a:pos x="142" y="33"/>
                        </a:cxn>
                        <a:cxn ang="0">
                          <a:pos x="177" y="17"/>
                        </a:cxn>
                        <a:cxn ang="0">
                          <a:pos x="216" y="5"/>
                        </a:cxn>
                        <a:cxn ang="0">
                          <a:pos x="256" y="0"/>
                        </a:cxn>
                      </a:cxnLst>
                      <a:rect l="0" t="0" r="r" b="b"/>
                      <a:pathLst>
                        <a:path w="3013" h="1621">
                          <a:moveTo>
                            <a:pt x="270" y="0"/>
                          </a:moveTo>
                          <a:lnTo>
                            <a:pt x="2743" y="0"/>
                          </a:lnTo>
                          <a:lnTo>
                            <a:pt x="2756" y="0"/>
                          </a:lnTo>
                          <a:lnTo>
                            <a:pt x="2771" y="1"/>
                          </a:lnTo>
                          <a:lnTo>
                            <a:pt x="2784" y="3"/>
                          </a:lnTo>
                          <a:lnTo>
                            <a:pt x="2797" y="5"/>
                          </a:lnTo>
                          <a:lnTo>
                            <a:pt x="2810" y="8"/>
                          </a:lnTo>
                          <a:lnTo>
                            <a:pt x="2822" y="12"/>
                          </a:lnTo>
                          <a:lnTo>
                            <a:pt x="2836" y="17"/>
                          </a:lnTo>
                          <a:lnTo>
                            <a:pt x="2848" y="22"/>
                          </a:lnTo>
                          <a:lnTo>
                            <a:pt x="2859" y="27"/>
                          </a:lnTo>
                          <a:lnTo>
                            <a:pt x="2871" y="33"/>
                          </a:lnTo>
                          <a:lnTo>
                            <a:pt x="2883" y="40"/>
                          </a:lnTo>
                          <a:lnTo>
                            <a:pt x="2894" y="46"/>
                          </a:lnTo>
                          <a:lnTo>
                            <a:pt x="2904" y="54"/>
                          </a:lnTo>
                          <a:lnTo>
                            <a:pt x="2914" y="62"/>
                          </a:lnTo>
                          <a:lnTo>
                            <a:pt x="2924" y="70"/>
                          </a:lnTo>
                          <a:lnTo>
                            <a:pt x="2934" y="80"/>
                          </a:lnTo>
                          <a:lnTo>
                            <a:pt x="2943" y="89"/>
                          </a:lnTo>
                          <a:lnTo>
                            <a:pt x="2951" y="99"/>
                          </a:lnTo>
                          <a:lnTo>
                            <a:pt x="2959" y="109"/>
                          </a:lnTo>
                          <a:lnTo>
                            <a:pt x="2966" y="119"/>
                          </a:lnTo>
                          <a:lnTo>
                            <a:pt x="2973" y="131"/>
                          </a:lnTo>
                          <a:lnTo>
                            <a:pt x="2980" y="142"/>
                          </a:lnTo>
                          <a:lnTo>
                            <a:pt x="2987" y="154"/>
                          </a:lnTo>
                          <a:lnTo>
                            <a:pt x="2992" y="165"/>
                          </a:lnTo>
                          <a:lnTo>
                            <a:pt x="2997" y="177"/>
                          </a:lnTo>
                          <a:lnTo>
                            <a:pt x="3001" y="191"/>
                          </a:lnTo>
                          <a:lnTo>
                            <a:pt x="3005" y="203"/>
                          </a:lnTo>
                          <a:lnTo>
                            <a:pt x="3008" y="216"/>
                          </a:lnTo>
                          <a:lnTo>
                            <a:pt x="3010" y="229"/>
                          </a:lnTo>
                          <a:lnTo>
                            <a:pt x="3012" y="243"/>
                          </a:lnTo>
                          <a:lnTo>
                            <a:pt x="3013" y="257"/>
                          </a:lnTo>
                          <a:lnTo>
                            <a:pt x="3013" y="270"/>
                          </a:lnTo>
                          <a:lnTo>
                            <a:pt x="3013" y="1351"/>
                          </a:lnTo>
                          <a:lnTo>
                            <a:pt x="3013" y="1366"/>
                          </a:lnTo>
                          <a:lnTo>
                            <a:pt x="3012" y="1379"/>
                          </a:lnTo>
                          <a:lnTo>
                            <a:pt x="3010" y="1392"/>
                          </a:lnTo>
                          <a:lnTo>
                            <a:pt x="3008" y="1405"/>
                          </a:lnTo>
                          <a:lnTo>
                            <a:pt x="3005" y="1419"/>
                          </a:lnTo>
                          <a:lnTo>
                            <a:pt x="3001" y="1432"/>
                          </a:lnTo>
                          <a:lnTo>
                            <a:pt x="2997" y="1444"/>
                          </a:lnTo>
                          <a:lnTo>
                            <a:pt x="2992" y="1456"/>
                          </a:lnTo>
                          <a:lnTo>
                            <a:pt x="2987" y="1469"/>
                          </a:lnTo>
                          <a:lnTo>
                            <a:pt x="2980" y="1480"/>
                          </a:lnTo>
                          <a:lnTo>
                            <a:pt x="2973" y="1491"/>
                          </a:lnTo>
                          <a:lnTo>
                            <a:pt x="2966" y="1502"/>
                          </a:lnTo>
                          <a:lnTo>
                            <a:pt x="2959" y="1512"/>
                          </a:lnTo>
                          <a:lnTo>
                            <a:pt x="2951" y="1523"/>
                          </a:lnTo>
                          <a:lnTo>
                            <a:pt x="2943" y="1533"/>
                          </a:lnTo>
                          <a:lnTo>
                            <a:pt x="2934" y="1542"/>
                          </a:lnTo>
                          <a:lnTo>
                            <a:pt x="2924" y="1551"/>
                          </a:lnTo>
                          <a:lnTo>
                            <a:pt x="2914" y="1560"/>
                          </a:lnTo>
                          <a:lnTo>
                            <a:pt x="2904" y="1567"/>
                          </a:lnTo>
                          <a:lnTo>
                            <a:pt x="2894" y="1575"/>
                          </a:lnTo>
                          <a:lnTo>
                            <a:pt x="2883" y="1583"/>
                          </a:lnTo>
                          <a:lnTo>
                            <a:pt x="2871" y="1589"/>
                          </a:lnTo>
                          <a:lnTo>
                            <a:pt x="2859" y="1595"/>
                          </a:lnTo>
                          <a:lnTo>
                            <a:pt x="2848" y="1600"/>
                          </a:lnTo>
                          <a:lnTo>
                            <a:pt x="2836" y="1605"/>
                          </a:lnTo>
                          <a:lnTo>
                            <a:pt x="2822" y="1609"/>
                          </a:lnTo>
                          <a:lnTo>
                            <a:pt x="2810" y="1613"/>
                          </a:lnTo>
                          <a:lnTo>
                            <a:pt x="2797" y="1616"/>
                          </a:lnTo>
                          <a:lnTo>
                            <a:pt x="2784" y="1618"/>
                          </a:lnTo>
                          <a:lnTo>
                            <a:pt x="2771" y="1620"/>
                          </a:lnTo>
                          <a:lnTo>
                            <a:pt x="2756" y="1621"/>
                          </a:lnTo>
                          <a:lnTo>
                            <a:pt x="2743" y="1621"/>
                          </a:lnTo>
                          <a:lnTo>
                            <a:pt x="270" y="1621"/>
                          </a:lnTo>
                          <a:lnTo>
                            <a:pt x="256" y="1621"/>
                          </a:lnTo>
                          <a:lnTo>
                            <a:pt x="243" y="1620"/>
                          </a:lnTo>
                          <a:lnTo>
                            <a:pt x="229" y="1618"/>
                          </a:lnTo>
                          <a:lnTo>
                            <a:pt x="216" y="1616"/>
                          </a:lnTo>
                          <a:lnTo>
                            <a:pt x="203" y="1613"/>
                          </a:lnTo>
                          <a:lnTo>
                            <a:pt x="190" y="1609"/>
                          </a:lnTo>
                          <a:lnTo>
                            <a:pt x="177" y="1605"/>
                          </a:lnTo>
                          <a:lnTo>
                            <a:pt x="165" y="1600"/>
                          </a:lnTo>
                          <a:lnTo>
                            <a:pt x="153" y="1595"/>
                          </a:lnTo>
                          <a:lnTo>
                            <a:pt x="142" y="1589"/>
                          </a:lnTo>
                          <a:lnTo>
                            <a:pt x="131" y="1583"/>
                          </a:lnTo>
                          <a:lnTo>
                            <a:pt x="119" y="1575"/>
                          </a:lnTo>
                          <a:lnTo>
                            <a:pt x="108" y="1567"/>
                          </a:lnTo>
                          <a:lnTo>
                            <a:pt x="98" y="1560"/>
                          </a:lnTo>
                          <a:lnTo>
                            <a:pt x="89" y="1551"/>
                          </a:lnTo>
                          <a:lnTo>
                            <a:pt x="80" y="1542"/>
                          </a:lnTo>
                          <a:lnTo>
                            <a:pt x="70" y="1533"/>
                          </a:lnTo>
                          <a:lnTo>
                            <a:pt x="61" y="1523"/>
                          </a:lnTo>
                          <a:lnTo>
                            <a:pt x="54" y="1512"/>
                          </a:lnTo>
                          <a:lnTo>
                            <a:pt x="46" y="1502"/>
                          </a:lnTo>
                          <a:lnTo>
                            <a:pt x="39" y="1491"/>
                          </a:lnTo>
                          <a:lnTo>
                            <a:pt x="33" y="1480"/>
                          </a:lnTo>
                          <a:lnTo>
                            <a:pt x="27" y="1469"/>
                          </a:lnTo>
                          <a:lnTo>
                            <a:pt x="22" y="1456"/>
                          </a:lnTo>
                          <a:lnTo>
                            <a:pt x="16" y="1444"/>
                          </a:lnTo>
                          <a:lnTo>
                            <a:pt x="12" y="1432"/>
                          </a:lnTo>
                          <a:lnTo>
                            <a:pt x="8" y="1419"/>
                          </a:lnTo>
                          <a:lnTo>
                            <a:pt x="5" y="1405"/>
                          </a:lnTo>
                          <a:lnTo>
                            <a:pt x="3" y="1392"/>
                          </a:lnTo>
                          <a:lnTo>
                            <a:pt x="1" y="1379"/>
                          </a:lnTo>
                          <a:lnTo>
                            <a:pt x="0" y="1366"/>
                          </a:lnTo>
                          <a:lnTo>
                            <a:pt x="0" y="1351"/>
                          </a:lnTo>
                          <a:lnTo>
                            <a:pt x="0" y="270"/>
                          </a:lnTo>
                          <a:lnTo>
                            <a:pt x="0" y="257"/>
                          </a:lnTo>
                          <a:lnTo>
                            <a:pt x="1" y="243"/>
                          </a:lnTo>
                          <a:lnTo>
                            <a:pt x="3" y="229"/>
                          </a:lnTo>
                          <a:lnTo>
                            <a:pt x="5" y="216"/>
                          </a:lnTo>
                          <a:lnTo>
                            <a:pt x="8" y="203"/>
                          </a:lnTo>
                          <a:lnTo>
                            <a:pt x="12" y="191"/>
                          </a:lnTo>
                          <a:lnTo>
                            <a:pt x="16" y="177"/>
                          </a:lnTo>
                          <a:lnTo>
                            <a:pt x="22" y="165"/>
                          </a:lnTo>
                          <a:lnTo>
                            <a:pt x="27" y="154"/>
                          </a:lnTo>
                          <a:lnTo>
                            <a:pt x="33" y="142"/>
                          </a:lnTo>
                          <a:lnTo>
                            <a:pt x="39" y="131"/>
                          </a:lnTo>
                          <a:lnTo>
                            <a:pt x="46" y="119"/>
                          </a:lnTo>
                          <a:lnTo>
                            <a:pt x="54" y="109"/>
                          </a:lnTo>
                          <a:lnTo>
                            <a:pt x="61" y="99"/>
                          </a:lnTo>
                          <a:lnTo>
                            <a:pt x="70" y="89"/>
                          </a:lnTo>
                          <a:lnTo>
                            <a:pt x="80" y="80"/>
                          </a:lnTo>
                          <a:lnTo>
                            <a:pt x="89" y="70"/>
                          </a:lnTo>
                          <a:lnTo>
                            <a:pt x="98" y="62"/>
                          </a:lnTo>
                          <a:lnTo>
                            <a:pt x="108" y="54"/>
                          </a:lnTo>
                          <a:lnTo>
                            <a:pt x="119" y="46"/>
                          </a:lnTo>
                          <a:lnTo>
                            <a:pt x="131" y="40"/>
                          </a:lnTo>
                          <a:lnTo>
                            <a:pt x="142" y="33"/>
                          </a:lnTo>
                          <a:lnTo>
                            <a:pt x="153" y="27"/>
                          </a:lnTo>
                          <a:lnTo>
                            <a:pt x="165" y="22"/>
                          </a:lnTo>
                          <a:lnTo>
                            <a:pt x="177" y="17"/>
                          </a:lnTo>
                          <a:lnTo>
                            <a:pt x="190" y="12"/>
                          </a:lnTo>
                          <a:lnTo>
                            <a:pt x="203" y="8"/>
                          </a:lnTo>
                          <a:lnTo>
                            <a:pt x="216" y="5"/>
                          </a:lnTo>
                          <a:lnTo>
                            <a:pt x="229" y="3"/>
                          </a:lnTo>
                          <a:lnTo>
                            <a:pt x="243" y="1"/>
                          </a:lnTo>
                          <a:lnTo>
                            <a:pt x="256"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6" name="Freeform 10"/>
                    <p:cNvSpPr>
                      <a:spLocks/>
                    </p:cNvSpPr>
                    <p:nvPr/>
                  </p:nvSpPr>
                  <p:spPr bwMode="auto">
                    <a:xfrm>
                      <a:off x="-2040719" y="1401455"/>
                      <a:ext cx="217487" cy="117475"/>
                    </a:xfrm>
                    <a:custGeom>
                      <a:avLst/>
                      <a:gdLst/>
                      <a:ahLst/>
                      <a:cxnLst>
                        <a:cxn ang="0">
                          <a:pos x="2757" y="0"/>
                        </a:cxn>
                        <a:cxn ang="0">
                          <a:pos x="2798" y="5"/>
                        </a:cxn>
                        <a:cxn ang="0">
                          <a:pos x="2835" y="16"/>
                        </a:cxn>
                        <a:cxn ang="0">
                          <a:pos x="2871" y="33"/>
                        </a:cxn>
                        <a:cxn ang="0">
                          <a:pos x="2905" y="54"/>
                        </a:cxn>
                        <a:cxn ang="0">
                          <a:pos x="2934" y="79"/>
                        </a:cxn>
                        <a:cxn ang="0">
                          <a:pos x="2960" y="109"/>
                        </a:cxn>
                        <a:cxn ang="0">
                          <a:pos x="2980" y="142"/>
                        </a:cxn>
                        <a:cxn ang="0">
                          <a:pos x="2996" y="177"/>
                        </a:cxn>
                        <a:cxn ang="0">
                          <a:pos x="3007" y="216"/>
                        </a:cxn>
                        <a:cxn ang="0">
                          <a:pos x="3013" y="257"/>
                        </a:cxn>
                        <a:cxn ang="0">
                          <a:pos x="3013" y="1365"/>
                        </a:cxn>
                        <a:cxn ang="0">
                          <a:pos x="3007" y="1405"/>
                        </a:cxn>
                        <a:cxn ang="0">
                          <a:pos x="2996" y="1444"/>
                        </a:cxn>
                        <a:cxn ang="0">
                          <a:pos x="2980" y="1480"/>
                        </a:cxn>
                        <a:cxn ang="0">
                          <a:pos x="2960" y="1513"/>
                        </a:cxn>
                        <a:cxn ang="0">
                          <a:pos x="2934" y="1542"/>
                        </a:cxn>
                        <a:cxn ang="0">
                          <a:pos x="2905" y="1568"/>
                        </a:cxn>
                        <a:cxn ang="0">
                          <a:pos x="2871" y="1588"/>
                        </a:cxn>
                        <a:cxn ang="0">
                          <a:pos x="2835" y="1605"/>
                        </a:cxn>
                        <a:cxn ang="0">
                          <a:pos x="2798" y="1616"/>
                        </a:cxn>
                        <a:cxn ang="0">
                          <a:pos x="2757" y="1621"/>
                        </a:cxn>
                        <a:cxn ang="0">
                          <a:pos x="257" y="1621"/>
                        </a:cxn>
                        <a:cxn ang="0">
                          <a:pos x="216" y="1616"/>
                        </a:cxn>
                        <a:cxn ang="0">
                          <a:pos x="178" y="1605"/>
                        </a:cxn>
                        <a:cxn ang="0">
                          <a:pos x="141" y="1588"/>
                        </a:cxn>
                        <a:cxn ang="0">
                          <a:pos x="109" y="1568"/>
                        </a:cxn>
                        <a:cxn ang="0">
                          <a:pos x="79" y="1542"/>
                        </a:cxn>
                        <a:cxn ang="0">
                          <a:pos x="54" y="1513"/>
                        </a:cxn>
                        <a:cxn ang="0">
                          <a:pos x="32" y="1480"/>
                        </a:cxn>
                        <a:cxn ang="0">
                          <a:pos x="16" y="1444"/>
                        </a:cxn>
                        <a:cxn ang="0">
                          <a:pos x="6" y="1405"/>
                        </a:cxn>
                        <a:cxn ang="0">
                          <a:pos x="1" y="1365"/>
                        </a:cxn>
                        <a:cxn ang="0">
                          <a:pos x="1" y="257"/>
                        </a:cxn>
                        <a:cxn ang="0">
                          <a:pos x="6" y="216"/>
                        </a:cxn>
                        <a:cxn ang="0">
                          <a:pos x="16" y="177"/>
                        </a:cxn>
                        <a:cxn ang="0">
                          <a:pos x="32" y="142"/>
                        </a:cxn>
                        <a:cxn ang="0">
                          <a:pos x="54" y="109"/>
                        </a:cxn>
                        <a:cxn ang="0">
                          <a:pos x="79" y="79"/>
                        </a:cxn>
                        <a:cxn ang="0">
                          <a:pos x="109" y="54"/>
                        </a:cxn>
                        <a:cxn ang="0">
                          <a:pos x="141" y="33"/>
                        </a:cxn>
                        <a:cxn ang="0">
                          <a:pos x="178" y="16"/>
                        </a:cxn>
                        <a:cxn ang="0">
                          <a:pos x="216" y="5"/>
                        </a:cxn>
                        <a:cxn ang="0">
                          <a:pos x="257" y="0"/>
                        </a:cxn>
                      </a:cxnLst>
                      <a:rect l="0" t="0" r="r" b="b"/>
                      <a:pathLst>
                        <a:path w="3014" h="1621">
                          <a:moveTo>
                            <a:pt x="271" y="0"/>
                          </a:moveTo>
                          <a:lnTo>
                            <a:pt x="2743" y="0"/>
                          </a:lnTo>
                          <a:lnTo>
                            <a:pt x="2757" y="0"/>
                          </a:lnTo>
                          <a:lnTo>
                            <a:pt x="2770" y="1"/>
                          </a:lnTo>
                          <a:lnTo>
                            <a:pt x="2783" y="3"/>
                          </a:lnTo>
                          <a:lnTo>
                            <a:pt x="2798" y="5"/>
                          </a:lnTo>
                          <a:lnTo>
                            <a:pt x="2810" y="8"/>
                          </a:lnTo>
                          <a:lnTo>
                            <a:pt x="2823" y="12"/>
                          </a:lnTo>
                          <a:lnTo>
                            <a:pt x="2835" y="16"/>
                          </a:lnTo>
                          <a:lnTo>
                            <a:pt x="2848" y="21"/>
                          </a:lnTo>
                          <a:lnTo>
                            <a:pt x="2860" y="26"/>
                          </a:lnTo>
                          <a:lnTo>
                            <a:pt x="2871" y="33"/>
                          </a:lnTo>
                          <a:lnTo>
                            <a:pt x="2883" y="40"/>
                          </a:lnTo>
                          <a:lnTo>
                            <a:pt x="2893" y="47"/>
                          </a:lnTo>
                          <a:lnTo>
                            <a:pt x="2905" y="54"/>
                          </a:lnTo>
                          <a:lnTo>
                            <a:pt x="2915" y="62"/>
                          </a:lnTo>
                          <a:lnTo>
                            <a:pt x="2924" y="70"/>
                          </a:lnTo>
                          <a:lnTo>
                            <a:pt x="2934" y="79"/>
                          </a:lnTo>
                          <a:lnTo>
                            <a:pt x="2942" y="89"/>
                          </a:lnTo>
                          <a:lnTo>
                            <a:pt x="2951" y="99"/>
                          </a:lnTo>
                          <a:lnTo>
                            <a:pt x="2960" y="109"/>
                          </a:lnTo>
                          <a:lnTo>
                            <a:pt x="2967" y="119"/>
                          </a:lnTo>
                          <a:lnTo>
                            <a:pt x="2974" y="130"/>
                          </a:lnTo>
                          <a:lnTo>
                            <a:pt x="2980" y="142"/>
                          </a:lnTo>
                          <a:lnTo>
                            <a:pt x="2986" y="154"/>
                          </a:lnTo>
                          <a:lnTo>
                            <a:pt x="2992" y="165"/>
                          </a:lnTo>
                          <a:lnTo>
                            <a:pt x="2996" y="177"/>
                          </a:lnTo>
                          <a:lnTo>
                            <a:pt x="3001" y="190"/>
                          </a:lnTo>
                          <a:lnTo>
                            <a:pt x="3004" y="203"/>
                          </a:lnTo>
                          <a:lnTo>
                            <a:pt x="3007" y="216"/>
                          </a:lnTo>
                          <a:lnTo>
                            <a:pt x="3011" y="229"/>
                          </a:lnTo>
                          <a:lnTo>
                            <a:pt x="3012" y="242"/>
                          </a:lnTo>
                          <a:lnTo>
                            <a:pt x="3013" y="257"/>
                          </a:lnTo>
                          <a:lnTo>
                            <a:pt x="3014" y="270"/>
                          </a:lnTo>
                          <a:lnTo>
                            <a:pt x="3014" y="1351"/>
                          </a:lnTo>
                          <a:lnTo>
                            <a:pt x="3013" y="1365"/>
                          </a:lnTo>
                          <a:lnTo>
                            <a:pt x="3012" y="1379"/>
                          </a:lnTo>
                          <a:lnTo>
                            <a:pt x="3011" y="1392"/>
                          </a:lnTo>
                          <a:lnTo>
                            <a:pt x="3007" y="1405"/>
                          </a:lnTo>
                          <a:lnTo>
                            <a:pt x="3004" y="1418"/>
                          </a:lnTo>
                          <a:lnTo>
                            <a:pt x="3001" y="1432"/>
                          </a:lnTo>
                          <a:lnTo>
                            <a:pt x="2996" y="1444"/>
                          </a:lnTo>
                          <a:lnTo>
                            <a:pt x="2992" y="1456"/>
                          </a:lnTo>
                          <a:lnTo>
                            <a:pt x="2986" y="1468"/>
                          </a:lnTo>
                          <a:lnTo>
                            <a:pt x="2980" y="1480"/>
                          </a:lnTo>
                          <a:lnTo>
                            <a:pt x="2974" y="1491"/>
                          </a:lnTo>
                          <a:lnTo>
                            <a:pt x="2967" y="1502"/>
                          </a:lnTo>
                          <a:lnTo>
                            <a:pt x="2960" y="1513"/>
                          </a:lnTo>
                          <a:lnTo>
                            <a:pt x="2951" y="1523"/>
                          </a:lnTo>
                          <a:lnTo>
                            <a:pt x="2942" y="1532"/>
                          </a:lnTo>
                          <a:lnTo>
                            <a:pt x="2934" y="1542"/>
                          </a:lnTo>
                          <a:lnTo>
                            <a:pt x="2924" y="1551"/>
                          </a:lnTo>
                          <a:lnTo>
                            <a:pt x="2915" y="1560"/>
                          </a:lnTo>
                          <a:lnTo>
                            <a:pt x="2905" y="1568"/>
                          </a:lnTo>
                          <a:lnTo>
                            <a:pt x="2893" y="1575"/>
                          </a:lnTo>
                          <a:lnTo>
                            <a:pt x="2883" y="1582"/>
                          </a:lnTo>
                          <a:lnTo>
                            <a:pt x="2871" y="1588"/>
                          </a:lnTo>
                          <a:lnTo>
                            <a:pt x="2860" y="1595"/>
                          </a:lnTo>
                          <a:lnTo>
                            <a:pt x="2848" y="1600"/>
                          </a:lnTo>
                          <a:lnTo>
                            <a:pt x="2835" y="1605"/>
                          </a:lnTo>
                          <a:lnTo>
                            <a:pt x="2823" y="1609"/>
                          </a:lnTo>
                          <a:lnTo>
                            <a:pt x="2810" y="1613"/>
                          </a:lnTo>
                          <a:lnTo>
                            <a:pt x="2798" y="1616"/>
                          </a:lnTo>
                          <a:lnTo>
                            <a:pt x="2783" y="1618"/>
                          </a:lnTo>
                          <a:lnTo>
                            <a:pt x="2770" y="1620"/>
                          </a:lnTo>
                          <a:lnTo>
                            <a:pt x="2757" y="1621"/>
                          </a:lnTo>
                          <a:lnTo>
                            <a:pt x="2743" y="1621"/>
                          </a:lnTo>
                          <a:lnTo>
                            <a:pt x="271" y="1621"/>
                          </a:lnTo>
                          <a:lnTo>
                            <a:pt x="257" y="1621"/>
                          </a:lnTo>
                          <a:lnTo>
                            <a:pt x="243" y="1620"/>
                          </a:lnTo>
                          <a:lnTo>
                            <a:pt x="229" y="1618"/>
                          </a:lnTo>
                          <a:lnTo>
                            <a:pt x="216" y="1616"/>
                          </a:lnTo>
                          <a:lnTo>
                            <a:pt x="204" y="1613"/>
                          </a:lnTo>
                          <a:lnTo>
                            <a:pt x="190" y="1609"/>
                          </a:lnTo>
                          <a:lnTo>
                            <a:pt x="178" y="1605"/>
                          </a:lnTo>
                          <a:lnTo>
                            <a:pt x="166" y="1600"/>
                          </a:lnTo>
                          <a:lnTo>
                            <a:pt x="154" y="1595"/>
                          </a:lnTo>
                          <a:lnTo>
                            <a:pt x="141" y="1588"/>
                          </a:lnTo>
                          <a:lnTo>
                            <a:pt x="130" y="1582"/>
                          </a:lnTo>
                          <a:lnTo>
                            <a:pt x="120" y="1575"/>
                          </a:lnTo>
                          <a:lnTo>
                            <a:pt x="109" y="1568"/>
                          </a:lnTo>
                          <a:lnTo>
                            <a:pt x="99" y="1560"/>
                          </a:lnTo>
                          <a:lnTo>
                            <a:pt x="88" y="1551"/>
                          </a:lnTo>
                          <a:lnTo>
                            <a:pt x="79" y="1542"/>
                          </a:lnTo>
                          <a:lnTo>
                            <a:pt x="70" y="1532"/>
                          </a:lnTo>
                          <a:lnTo>
                            <a:pt x="62" y="1523"/>
                          </a:lnTo>
                          <a:lnTo>
                            <a:pt x="54" y="1513"/>
                          </a:lnTo>
                          <a:lnTo>
                            <a:pt x="47" y="1502"/>
                          </a:lnTo>
                          <a:lnTo>
                            <a:pt x="40" y="1491"/>
                          </a:lnTo>
                          <a:lnTo>
                            <a:pt x="32" y="1480"/>
                          </a:lnTo>
                          <a:lnTo>
                            <a:pt x="27" y="1468"/>
                          </a:lnTo>
                          <a:lnTo>
                            <a:pt x="21" y="1456"/>
                          </a:lnTo>
                          <a:lnTo>
                            <a:pt x="16" y="1444"/>
                          </a:lnTo>
                          <a:lnTo>
                            <a:pt x="12" y="1432"/>
                          </a:lnTo>
                          <a:lnTo>
                            <a:pt x="9" y="1418"/>
                          </a:lnTo>
                          <a:lnTo>
                            <a:pt x="6" y="1405"/>
                          </a:lnTo>
                          <a:lnTo>
                            <a:pt x="3" y="1392"/>
                          </a:lnTo>
                          <a:lnTo>
                            <a:pt x="2" y="1379"/>
                          </a:lnTo>
                          <a:lnTo>
                            <a:pt x="1" y="1365"/>
                          </a:lnTo>
                          <a:lnTo>
                            <a:pt x="0" y="1351"/>
                          </a:lnTo>
                          <a:lnTo>
                            <a:pt x="0" y="270"/>
                          </a:lnTo>
                          <a:lnTo>
                            <a:pt x="1" y="257"/>
                          </a:lnTo>
                          <a:lnTo>
                            <a:pt x="2" y="242"/>
                          </a:lnTo>
                          <a:lnTo>
                            <a:pt x="3" y="229"/>
                          </a:lnTo>
                          <a:lnTo>
                            <a:pt x="6" y="216"/>
                          </a:lnTo>
                          <a:lnTo>
                            <a:pt x="9" y="203"/>
                          </a:lnTo>
                          <a:lnTo>
                            <a:pt x="12" y="190"/>
                          </a:lnTo>
                          <a:lnTo>
                            <a:pt x="16" y="177"/>
                          </a:lnTo>
                          <a:lnTo>
                            <a:pt x="21" y="165"/>
                          </a:lnTo>
                          <a:lnTo>
                            <a:pt x="27" y="154"/>
                          </a:lnTo>
                          <a:lnTo>
                            <a:pt x="32" y="142"/>
                          </a:lnTo>
                          <a:lnTo>
                            <a:pt x="40" y="130"/>
                          </a:lnTo>
                          <a:lnTo>
                            <a:pt x="47" y="119"/>
                          </a:lnTo>
                          <a:lnTo>
                            <a:pt x="54" y="109"/>
                          </a:lnTo>
                          <a:lnTo>
                            <a:pt x="62" y="99"/>
                          </a:lnTo>
                          <a:lnTo>
                            <a:pt x="70" y="89"/>
                          </a:lnTo>
                          <a:lnTo>
                            <a:pt x="79" y="79"/>
                          </a:lnTo>
                          <a:lnTo>
                            <a:pt x="88" y="70"/>
                          </a:lnTo>
                          <a:lnTo>
                            <a:pt x="99" y="62"/>
                          </a:lnTo>
                          <a:lnTo>
                            <a:pt x="109" y="54"/>
                          </a:lnTo>
                          <a:lnTo>
                            <a:pt x="120" y="47"/>
                          </a:lnTo>
                          <a:lnTo>
                            <a:pt x="130" y="40"/>
                          </a:lnTo>
                          <a:lnTo>
                            <a:pt x="141" y="33"/>
                          </a:lnTo>
                          <a:lnTo>
                            <a:pt x="154" y="26"/>
                          </a:lnTo>
                          <a:lnTo>
                            <a:pt x="166" y="21"/>
                          </a:lnTo>
                          <a:lnTo>
                            <a:pt x="178" y="16"/>
                          </a:lnTo>
                          <a:lnTo>
                            <a:pt x="190" y="12"/>
                          </a:lnTo>
                          <a:lnTo>
                            <a:pt x="204" y="8"/>
                          </a:lnTo>
                          <a:lnTo>
                            <a:pt x="216" y="5"/>
                          </a:lnTo>
                          <a:lnTo>
                            <a:pt x="229" y="3"/>
                          </a:lnTo>
                          <a:lnTo>
                            <a:pt x="243" y="1"/>
                          </a:lnTo>
                          <a:lnTo>
                            <a:pt x="257" y="0"/>
                          </a:lnTo>
                          <a:lnTo>
                            <a:pt x="27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7" name="Freeform 11"/>
                    <p:cNvSpPr>
                      <a:spLocks/>
                    </p:cNvSpPr>
                    <p:nvPr/>
                  </p:nvSpPr>
                  <p:spPr bwMode="auto">
                    <a:xfrm>
                      <a:off x="-1799419" y="1401455"/>
                      <a:ext cx="215900" cy="117475"/>
                    </a:xfrm>
                    <a:custGeom>
                      <a:avLst/>
                      <a:gdLst/>
                      <a:ahLst/>
                      <a:cxnLst>
                        <a:cxn ang="0">
                          <a:pos x="2757" y="0"/>
                        </a:cxn>
                        <a:cxn ang="0">
                          <a:pos x="2797" y="5"/>
                        </a:cxn>
                        <a:cxn ang="0">
                          <a:pos x="2836" y="16"/>
                        </a:cxn>
                        <a:cxn ang="0">
                          <a:pos x="2872" y="33"/>
                        </a:cxn>
                        <a:cxn ang="0">
                          <a:pos x="2904" y="54"/>
                        </a:cxn>
                        <a:cxn ang="0">
                          <a:pos x="2934" y="79"/>
                        </a:cxn>
                        <a:cxn ang="0">
                          <a:pos x="2959" y="109"/>
                        </a:cxn>
                        <a:cxn ang="0">
                          <a:pos x="2981" y="142"/>
                        </a:cxn>
                        <a:cxn ang="0">
                          <a:pos x="2997" y="177"/>
                        </a:cxn>
                        <a:cxn ang="0">
                          <a:pos x="3008" y="216"/>
                        </a:cxn>
                        <a:cxn ang="0">
                          <a:pos x="3013" y="257"/>
                        </a:cxn>
                        <a:cxn ang="0">
                          <a:pos x="3013" y="1365"/>
                        </a:cxn>
                        <a:cxn ang="0">
                          <a:pos x="3008" y="1405"/>
                        </a:cxn>
                        <a:cxn ang="0">
                          <a:pos x="2997" y="1444"/>
                        </a:cxn>
                        <a:cxn ang="0">
                          <a:pos x="2981" y="1480"/>
                        </a:cxn>
                        <a:cxn ang="0">
                          <a:pos x="2959" y="1513"/>
                        </a:cxn>
                        <a:cxn ang="0">
                          <a:pos x="2934" y="1542"/>
                        </a:cxn>
                        <a:cxn ang="0">
                          <a:pos x="2904" y="1568"/>
                        </a:cxn>
                        <a:cxn ang="0">
                          <a:pos x="2872" y="1588"/>
                        </a:cxn>
                        <a:cxn ang="0">
                          <a:pos x="2836" y="1605"/>
                        </a:cxn>
                        <a:cxn ang="0">
                          <a:pos x="2797" y="1616"/>
                        </a:cxn>
                        <a:cxn ang="0">
                          <a:pos x="2757" y="1621"/>
                        </a:cxn>
                        <a:cxn ang="0">
                          <a:pos x="257" y="1621"/>
                        </a:cxn>
                        <a:cxn ang="0">
                          <a:pos x="216" y="1616"/>
                        </a:cxn>
                        <a:cxn ang="0">
                          <a:pos x="178" y="1605"/>
                        </a:cxn>
                        <a:cxn ang="0">
                          <a:pos x="142" y="1588"/>
                        </a:cxn>
                        <a:cxn ang="0">
                          <a:pos x="109" y="1568"/>
                        </a:cxn>
                        <a:cxn ang="0">
                          <a:pos x="80" y="1542"/>
                        </a:cxn>
                        <a:cxn ang="0">
                          <a:pos x="54" y="1513"/>
                        </a:cxn>
                        <a:cxn ang="0">
                          <a:pos x="33" y="1480"/>
                        </a:cxn>
                        <a:cxn ang="0">
                          <a:pos x="17" y="1444"/>
                        </a:cxn>
                        <a:cxn ang="0">
                          <a:pos x="5" y="1405"/>
                        </a:cxn>
                        <a:cxn ang="0">
                          <a:pos x="0" y="1365"/>
                        </a:cxn>
                        <a:cxn ang="0">
                          <a:pos x="0" y="257"/>
                        </a:cxn>
                        <a:cxn ang="0">
                          <a:pos x="5" y="216"/>
                        </a:cxn>
                        <a:cxn ang="0">
                          <a:pos x="17" y="177"/>
                        </a:cxn>
                        <a:cxn ang="0">
                          <a:pos x="33" y="142"/>
                        </a:cxn>
                        <a:cxn ang="0">
                          <a:pos x="54" y="109"/>
                        </a:cxn>
                        <a:cxn ang="0">
                          <a:pos x="80" y="79"/>
                        </a:cxn>
                        <a:cxn ang="0">
                          <a:pos x="109" y="54"/>
                        </a:cxn>
                        <a:cxn ang="0">
                          <a:pos x="142" y="33"/>
                        </a:cxn>
                        <a:cxn ang="0">
                          <a:pos x="178" y="16"/>
                        </a:cxn>
                        <a:cxn ang="0">
                          <a:pos x="216" y="5"/>
                        </a:cxn>
                        <a:cxn ang="0">
                          <a:pos x="257" y="0"/>
                        </a:cxn>
                      </a:cxnLst>
                      <a:rect l="0" t="0" r="r" b="b"/>
                      <a:pathLst>
                        <a:path w="3013" h="1621">
                          <a:moveTo>
                            <a:pt x="270" y="0"/>
                          </a:moveTo>
                          <a:lnTo>
                            <a:pt x="2743" y="0"/>
                          </a:lnTo>
                          <a:lnTo>
                            <a:pt x="2757" y="0"/>
                          </a:lnTo>
                          <a:lnTo>
                            <a:pt x="2771" y="1"/>
                          </a:lnTo>
                          <a:lnTo>
                            <a:pt x="2784" y="3"/>
                          </a:lnTo>
                          <a:lnTo>
                            <a:pt x="2797" y="5"/>
                          </a:lnTo>
                          <a:lnTo>
                            <a:pt x="2810" y="8"/>
                          </a:lnTo>
                          <a:lnTo>
                            <a:pt x="2824" y="12"/>
                          </a:lnTo>
                          <a:lnTo>
                            <a:pt x="2836" y="16"/>
                          </a:lnTo>
                          <a:lnTo>
                            <a:pt x="2848" y="21"/>
                          </a:lnTo>
                          <a:lnTo>
                            <a:pt x="2860" y="26"/>
                          </a:lnTo>
                          <a:lnTo>
                            <a:pt x="2872" y="33"/>
                          </a:lnTo>
                          <a:lnTo>
                            <a:pt x="2883" y="40"/>
                          </a:lnTo>
                          <a:lnTo>
                            <a:pt x="2894" y="47"/>
                          </a:lnTo>
                          <a:lnTo>
                            <a:pt x="2904" y="54"/>
                          </a:lnTo>
                          <a:lnTo>
                            <a:pt x="2914" y="62"/>
                          </a:lnTo>
                          <a:lnTo>
                            <a:pt x="2924" y="70"/>
                          </a:lnTo>
                          <a:lnTo>
                            <a:pt x="2934" y="79"/>
                          </a:lnTo>
                          <a:lnTo>
                            <a:pt x="2943" y="89"/>
                          </a:lnTo>
                          <a:lnTo>
                            <a:pt x="2951" y="99"/>
                          </a:lnTo>
                          <a:lnTo>
                            <a:pt x="2959" y="109"/>
                          </a:lnTo>
                          <a:lnTo>
                            <a:pt x="2967" y="119"/>
                          </a:lnTo>
                          <a:lnTo>
                            <a:pt x="2974" y="130"/>
                          </a:lnTo>
                          <a:lnTo>
                            <a:pt x="2981" y="142"/>
                          </a:lnTo>
                          <a:lnTo>
                            <a:pt x="2987" y="154"/>
                          </a:lnTo>
                          <a:lnTo>
                            <a:pt x="2992" y="165"/>
                          </a:lnTo>
                          <a:lnTo>
                            <a:pt x="2997" y="177"/>
                          </a:lnTo>
                          <a:lnTo>
                            <a:pt x="3001" y="190"/>
                          </a:lnTo>
                          <a:lnTo>
                            <a:pt x="3005" y="203"/>
                          </a:lnTo>
                          <a:lnTo>
                            <a:pt x="3008" y="216"/>
                          </a:lnTo>
                          <a:lnTo>
                            <a:pt x="3010" y="229"/>
                          </a:lnTo>
                          <a:lnTo>
                            <a:pt x="3012" y="242"/>
                          </a:lnTo>
                          <a:lnTo>
                            <a:pt x="3013" y="257"/>
                          </a:lnTo>
                          <a:lnTo>
                            <a:pt x="3013" y="270"/>
                          </a:lnTo>
                          <a:lnTo>
                            <a:pt x="3013" y="1351"/>
                          </a:lnTo>
                          <a:lnTo>
                            <a:pt x="3013" y="1365"/>
                          </a:lnTo>
                          <a:lnTo>
                            <a:pt x="3012" y="1379"/>
                          </a:lnTo>
                          <a:lnTo>
                            <a:pt x="3010" y="1392"/>
                          </a:lnTo>
                          <a:lnTo>
                            <a:pt x="3008" y="1405"/>
                          </a:lnTo>
                          <a:lnTo>
                            <a:pt x="3005" y="1418"/>
                          </a:lnTo>
                          <a:lnTo>
                            <a:pt x="3001" y="1432"/>
                          </a:lnTo>
                          <a:lnTo>
                            <a:pt x="2997" y="1444"/>
                          </a:lnTo>
                          <a:lnTo>
                            <a:pt x="2992" y="1456"/>
                          </a:lnTo>
                          <a:lnTo>
                            <a:pt x="2987" y="1468"/>
                          </a:lnTo>
                          <a:lnTo>
                            <a:pt x="2981" y="1480"/>
                          </a:lnTo>
                          <a:lnTo>
                            <a:pt x="2974" y="1491"/>
                          </a:lnTo>
                          <a:lnTo>
                            <a:pt x="2967" y="1502"/>
                          </a:lnTo>
                          <a:lnTo>
                            <a:pt x="2959" y="1513"/>
                          </a:lnTo>
                          <a:lnTo>
                            <a:pt x="2951" y="1523"/>
                          </a:lnTo>
                          <a:lnTo>
                            <a:pt x="2943" y="1532"/>
                          </a:lnTo>
                          <a:lnTo>
                            <a:pt x="2934" y="1542"/>
                          </a:lnTo>
                          <a:lnTo>
                            <a:pt x="2924" y="1551"/>
                          </a:lnTo>
                          <a:lnTo>
                            <a:pt x="2914" y="1560"/>
                          </a:lnTo>
                          <a:lnTo>
                            <a:pt x="2904" y="1568"/>
                          </a:lnTo>
                          <a:lnTo>
                            <a:pt x="2894" y="1575"/>
                          </a:lnTo>
                          <a:lnTo>
                            <a:pt x="2883" y="1582"/>
                          </a:lnTo>
                          <a:lnTo>
                            <a:pt x="2872" y="1588"/>
                          </a:lnTo>
                          <a:lnTo>
                            <a:pt x="2860" y="1595"/>
                          </a:lnTo>
                          <a:lnTo>
                            <a:pt x="2848" y="1600"/>
                          </a:lnTo>
                          <a:lnTo>
                            <a:pt x="2836" y="1605"/>
                          </a:lnTo>
                          <a:lnTo>
                            <a:pt x="2824" y="1609"/>
                          </a:lnTo>
                          <a:lnTo>
                            <a:pt x="2810" y="1613"/>
                          </a:lnTo>
                          <a:lnTo>
                            <a:pt x="2797" y="1616"/>
                          </a:lnTo>
                          <a:lnTo>
                            <a:pt x="2784" y="1618"/>
                          </a:lnTo>
                          <a:lnTo>
                            <a:pt x="2771" y="1620"/>
                          </a:lnTo>
                          <a:lnTo>
                            <a:pt x="2757" y="1621"/>
                          </a:lnTo>
                          <a:lnTo>
                            <a:pt x="2743" y="1621"/>
                          </a:lnTo>
                          <a:lnTo>
                            <a:pt x="270" y="1621"/>
                          </a:lnTo>
                          <a:lnTo>
                            <a:pt x="257" y="1621"/>
                          </a:lnTo>
                          <a:lnTo>
                            <a:pt x="243" y="1620"/>
                          </a:lnTo>
                          <a:lnTo>
                            <a:pt x="230" y="1618"/>
                          </a:lnTo>
                          <a:lnTo>
                            <a:pt x="216" y="1616"/>
                          </a:lnTo>
                          <a:lnTo>
                            <a:pt x="203" y="1613"/>
                          </a:lnTo>
                          <a:lnTo>
                            <a:pt x="191" y="1609"/>
                          </a:lnTo>
                          <a:lnTo>
                            <a:pt x="178" y="1605"/>
                          </a:lnTo>
                          <a:lnTo>
                            <a:pt x="165" y="1600"/>
                          </a:lnTo>
                          <a:lnTo>
                            <a:pt x="154" y="1595"/>
                          </a:lnTo>
                          <a:lnTo>
                            <a:pt x="142" y="1588"/>
                          </a:lnTo>
                          <a:lnTo>
                            <a:pt x="131" y="1582"/>
                          </a:lnTo>
                          <a:lnTo>
                            <a:pt x="120" y="1575"/>
                          </a:lnTo>
                          <a:lnTo>
                            <a:pt x="109" y="1568"/>
                          </a:lnTo>
                          <a:lnTo>
                            <a:pt x="99" y="1560"/>
                          </a:lnTo>
                          <a:lnTo>
                            <a:pt x="89" y="1551"/>
                          </a:lnTo>
                          <a:lnTo>
                            <a:pt x="80" y="1542"/>
                          </a:lnTo>
                          <a:lnTo>
                            <a:pt x="71" y="1532"/>
                          </a:lnTo>
                          <a:lnTo>
                            <a:pt x="62" y="1523"/>
                          </a:lnTo>
                          <a:lnTo>
                            <a:pt x="54" y="1513"/>
                          </a:lnTo>
                          <a:lnTo>
                            <a:pt x="46" y="1502"/>
                          </a:lnTo>
                          <a:lnTo>
                            <a:pt x="40" y="1491"/>
                          </a:lnTo>
                          <a:lnTo>
                            <a:pt x="33" y="1480"/>
                          </a:lnTo>
                          <a:lnTo>
                            <a:pt x="27" y="1468"/>
                          </a:lnTo>
                          <a:lnTo>
                            <a:pt x="22" y="1456"/>
                          </a:lnTo>
                          <a:lnTo>
                            <a:pt x="17" y="1444"/>
                          </a:lnTo>
                          <a:lnTo>
                            <a:pt x="13" y="1432"/>
                          </a:lnTo>
                          <a:lnTo>
                            <a:pt x="8" y="1418"/>
                          </a:lnTo>
                          <a:lnTo>
                            <a:pt x="5" y="1405"/>
                          </a:lnTo>
                          <a:lnTo>
                            <a:pt x="3" y="1392"/>
                          </a:lnTo>
                          <a:lnTo>
                            <a:pt x="1" y="1379"/>
                          </a:lnTo>
                          <a:lnTo>
                            <a:pt x="0" y="1365"/>
                          </a:lnTo>
                          <a:lnTo>
                            <a:pt x="0" y="1351"/>
                          </a:lnTo>
                          <a:lnTo>
                            <a:pt x="0" y="270"/>
                          </a:lnTo>
                          <a:lnTo>
                            <a:pt x="0" y="257"/>
                          </a:lnTo>
                          <a:lnTo>
                            <a:pt x="1" y="242"/>
                          </a:lnTo>
                          <a:lnTo>
                            <a:pt x="3" y="229"/>
                          </a:lnTo>
                          <a:lnTo>
                            <a:pt x="5" y="216"/>
                          </a:lnTo>
                          <a:lnTo>
                            <a:pt x="8" y="203"/>
                          </a:lnTo>
                          <a:lnTo>
                            <a:pt x="13" y="190"/>
                          </a:lnTo>
                          <a:lnTo>
                            <a:pt x="17" y="177"/>
                          </a:lnTo>
                          <a:lnTo>
                            <a:pt x="22" y="165"/>
                          </a:lnTo>
                          <a:lnTo>
                            <a:pt x="27" y="154"/>
                          </a:lnTo>
                          <a:lnTo>
                            <a:pt x="33" y="142"/>
                          </a:lnTo>
                          <a:lnTo>
                            <a:pt x="40" y="130"/>
                          </a:lnTo>
                          <a:lnTo>
                            <a:pt x="46" y="119"/>
                          </a:lnTo>
                          <a:lnTo>
                            <a:pt x="54" y="109"/>
                          </a:lnTo>
                          <a:lnTo>
                            <a:pt x="62" y="99"/>
                          </a:lnTo>
                          <a:lnTo>
                            <a:pt x="71" y="89"/>
                          </a:lnTo>
                          <a:lnTo>
                            <a:pt x="80" y="79"/>
                          </a:lnTo>
                          <a:lnTo>
                            <a:pt x="89" y="70"/>
                          </a:lnTo>
                          <a:lnTo>
                            <a:pt x="99" y="62"/>
                          </a:lnTo>
                          <a:lnTo>
                            <a:pt x="109" y="54"/>
                          </a:lnTo>
                          <a:lnTo>
                            <a:pt x="120" y="47"/>
                          </a:lnTo>
                          <a:lnTo>
                            <a:pt x="131" y="40"/>
                          </a:lnTo>
                          <a:lnTo>
                            <a:pt x="142" y="33"/>
                          </a:lnTo>
                          <a:lnTo>
                            <a:pt x="154" y="26"/>
                          </a:lnTo>
                          <a:lnTo>
                            <a:pt x="165" y="21"/>
                          </a:lnTo>
                          <a:lnTo>
                            <a:pt x="178" y="16"/>
                          </a:lnTo>
                          <a:lnTo>
                            <a:pt x="191" y="12"/>
                          </a:lnTo>
                          <a:lnTo>
                            <a:pt x="203" y="8"/>
                          </a:lnTo>
                          <a:lnTo>
                            <a:pt x="216" y="5"/>
                          </a:lnTo>
                          <a:lnTo>
                            <a:pt x="230" y="3"/>
                          </a:lnTo>
                          <a:lnTo>
                            <a:pt x="243" y="1"/>
                          </a:lnTo>
                          <a:lnTo>
                            <a:pt x="257"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8" name="Freeform 12"/>
                    <p:cNvSpPr>
                      <a:spLocks/>
                    </p:cNvSpPr>
                    <p:nvPr/>
                  </p:nvSpPr>
                  <p:spPr bwMode="auto">
                    <a:xfrm>
                      <a:off x="-1559706" y="1401455"/>
                      <a:ext cx="215900" cy="117475"/>
                    </a:xfrm>
                    <a:custGeom>
                      <a:avLst/>
                      <a:gdLst/>
                      <a:ahLst/>
                      <a:cxnLst>
                        <a:cxn ang="0">
                          <a:pos x="2756" y="0"/>
                        </a:cxn>
                        <a:cxn ang="0">
                          <a:pos x="2797" y="5"/>
                        </a:cxn>
                        <a:cxn ang="0">
                          <a:pos x="2835" y="16"/>
                        </a:cxn>
                        <a:cxn ang="0">
                          <a:pos x="2871" y="33"/>
                        </a:cxn>
                        <a:cxn ang="0">
                          <a:pos x="2904" y="54"/>
                        </a:cxn>
                        <a:cxn ang="0">
                          <a:pos x="2933" y="79"/>
                        </a:cxn>
                        <a:cxn ang="0">
                          <a:pos x="2959" y="109"/>
                        </a:cxn>
                        <a:cxn ang="0">
                          <a:pos x="2980" y="142"/>
                        </a:cxn>
                        <a:cxn ang="0">
                          <a:pos x="2996" y="177"/>
                        </a:cxn>
                        <a:cxn ang="0">
                          <a:pos x="3008" y="216"/>
                        </a:cxn>
                        <a:cxn ang="0">
                          <a:pos x="3013" y="257"/>
                        </a:cxn>
                        <a:cxn ang="0">
                          <a:pos x="3013" y="1365"/>
                        </a:cxn>
                        <a:cxn ang="0">
                          <a:pos x="3008" y="1405"/>
                        </a:cxn>
                        <a:cxn ang="0">
                          <a:pos x="2996" y="1444"/>
                        </a:cxn>
                        <a:cxn ang="0">
                          <a:pos x="2980" y="1480"/>
                        </a:cxn>
                        <a:cxn ang="0">
                          <a:pos x="2959" y="1513"/>
                        </a:cxn>
                        <a:cxn ang="0">
                          <a:pos x="2933" y="1542"/>
                        </a:cxn>
                        <a:cxn ang="0">
                          <a:pos x="2904" y="1568"/>
                        </a:cxn>
                        <a:cxn ang="0">
                          <a:pos x="2871" y="1588"/>
                        </a:cxn>
                        <a:cxn ang="0">
                          <a:pos x="2835" y="1605"/>
                        </a:cxn>
                        <a:cxn ang="0">
                          <a:pos x="2797" y="1616"/>
                        </a:cxn>
                        <a:cxn ang="0">
                          <a:pos x="2756" y="1621"/>
                        </a:cxn>
                        <a:cxn ang="0">
                          <a:pos x="256" y="1621"/>
                        </a:cxn>
                        <a:cxn ang="0">
                          <a:pos x="216" y="1616"/>
                        </a:cxn>
                        <a:cxn ang="0">
                          <a:pos x="177" y="1605"/>
                        </a:cxn>
                        <a:cxn ang="0">
                          <a:pos x="141" y="1588"/>
                        </a:cxn>
                        <a:cxn ang="0">
                          <a:pos x="108" y="1568"/>
                        </a:cxn>
                        <a:cxn ang="0">
                          <a:pos x="79" y="1542"/>
                        </a:cxn>
                        <a:cxn ang="0">
                          <a:pos x="54" y="1513"/>
                        </a:cxn>
                        <a:cxn ang="0">
                          <a:pos x="32" y="1480"/>
                        </a:cxn>
                        <a:cxn ang="0">
                          <a:pos x="16" y="1444"/>
                        </a:cxn>
                        <a:cxn ang="0">
                          <a:pos x="5" y="1405"/>
                        </a:cxn>
                        <a:cxn ang="0">
                          <a:pos x="0" y="1365"/>
                        </a:cxn>
                        <a:cxn ang="0">
                          <a:pos x="0" y="257"/>
                        </a:cxn>
                        <a:cxn ang="0">
                          <a:pos x="5" y="216"/>
                        </a:cxn>
                        <a:cxn ang="0">
                          <a:pos x="16" y="177"/>
                        </a:cxn>
                        <a:cxn ang="0">
                          <a:pos x="32" y="142"/>
                        </a:cxn>
                        <a:cxn ang="0">
                          <a:pos x="54" y="109"/>
                        </a:cxn>
                        <a:cxn ang="0">
                          <a:pos x="79" y="79"/>
                        </a:cxn>
                        <a:cxn ang="0">
                          <a:pos x="108" y="54"/>
                        </a:cxn>
                        <a:cxn ang="0">
                          <a:pos x="141" y="33"/>
                        </a:cxn>
                        <a:cxn ang="0">
                          <a:pos x="177" y="16"/>
                        </a:cxn>
                        <a:cxn ang="0">
                          <a:pos x="216" y="5"/>
                        </a:cxn>
                        <a:cxn ang="0">
                          <a:pos x="256" y="0"/>
                        </a:cxn>
                      </a:cxnLst>
                      <a:rect l="0" t="0" r="r" b="b"/>
                      <a:pathLst>
                        <a:path w="3013" h="1621">
                          <a:moveTo>
                            <a:pt x="270" y="0"/>
                          </a:moveTo>
                          <a:lnTo>
                            <a:pt x="2743" y="0"/>
                          </a:lnTo>
                          <a:lnTo>
                            <a:pt x="2756" y="0"/>
                          </a:lnTo>
                          <a:lnTo>
                            <a:pt x="2770" y="1"/>
                          </a:lnTo>
                          <a:lnTo>
                            <a:pt x="2783" y="3"/>
                          </a:lnTo>
                          <a:lnTo>
                            <a:pt x="2797" y="5"/>
                          </a:lnTo>
                          <a:lnTo>
                            <a:pt x="2810" y="8"/>
                          </a:lnTo>
                          <a:lnTo>
                            <a:pt x="2822" y="12"/>
                          </a:lnTo>
                          <a:lnTo>
                            <a:pt x="2835" y="16"/>
                          </a:lnTo>
                          <a:lnTo>
                            <a:pt x="2848" y="21"/>
                          </a:lnTo>
                          <a:lnTo>
                            <a:pt x="2859" y="26"/>
                          </a:lnTo>
                          <a:lnTo>
                            <a:pt x="2871" y="33"/>
                          </a:lnTo>
                          <a:lnTo>
                            <a:pt x="2882" y="40"/>
                          </a:lnTo>
                          <a:lnTo>
                            <a:pt x="2893" y="47"/>
                          </a:lnTo>
                          <a:lnTo>
                            <a:pt x="2904" y="54"/>
                          </a:lnTo>
                          <a:lnTo>
                            <a:pt x="2914" y="62"/>
                          </a:lnTo>
                          <a:lnTo>
                            <a:pt x="2924" y="70"/>
                          </a:lnTo>
                          <a:lnTo>
                            <a:pt x="2933" y="79"/>
                          </a:lnTo>
                          <a:lnTo>
                            <a:pt x="2942" y="89"/>
                          </a:lnTo>
                          <a:lnTo>
                            <a:pt x="2951" y="99"/>
                          </a:lnTo>
                          <a:lnTo>
                            <a:pt x="2959" y="109"/>
                          </a:lnTo>
                          <a:lnTo>
                            <a:pt x="2966" y="119"/>
                          </a:lnTo>
                          <a:lnTo>
                            <a:pt x="2973" y="130"/>
                          </a:lnTo>
                          <a:lnTo>
                            <a:pt x="2980" y="142"/>
                          </a:lnTo>
                          <a:lnTo>
                            <a:pt x="2986" y="154"/>
                          </a:lnTo>
                          <a:lnTo>
                            <a:pt x="2991" y="165"/>
                          </a:lnTo>
                          <a:lnTo>
                            <a:pt x="2996" y="177"/>
                          </a:lnTo>
                          <a:lnTo>
                            <a:pt x="3000" y="190"/>
                          </a:lnTo>
                          <a:lnTo>
                            <a:pt x="3005" y="203"/>
                          </a:lnTo>
                          <a:lnTo>
                            <a:pt x="3008" y="216"/>
                          </a:lnTo>
                          <a:lnTo>
                            <a:pt x="3010" y="229"/>
                          </a:lnTo>
                          <a:lnTo>
                            <a:pt x="3012" y="242"/>
                          </a:lnTo>
                          <a:lnTo>
                            <a:pt x="3013" y="257"/>
                          </a:lnTo>
                          <a:lnTo>
                            <a:pt x="3013" y="270"/>
                          </a:lnTo>
                          <a:lnTo>
                            <a:pt x="3013" y="1351"/>
                          </a:lnTo>
                          <a:lnTo>
                            <a:pt x="3013" y="1365"/>
                          </a:lnTo>
                          <a:lnTo>
                            <a:pt x="3012" y="1379"/>
                          </a:lnTo>
                          <a:lnTo>
                            <a:pt x="3010" y="1392"/>
                          </a:lnTo>
                          <a:lnTo>
                            <a:pt x="3008" y="1405"/>
                          </a:lnTo>
                          <a:lnTo>
                            <a:pt x="3005" y="1418"/>
                          </a:lnTo>
                          <a:lnTo>
                            <a:pt x="3000" y="1432"/>
                          </a:lnTo>
                          <a:lnTo>
                            <a:pt x="2996" y="1444"/>
                          </a:lnTo>
                          <a:lnTo>
                            <a:pt x="2991" y="1456"/>
                          </a:lnTo>
                          <a:lnTo>
                            <a:pt x="2986" y="1468"/>
                          </a:lnTo>
                          <a:lnTo>
                            <a:pt x="2980" y="1480"/>
                          </a:lnTo>
                          <a:lnTo>
                            <a:pt x="2973" y="1491"/>
                          </a:lnTo>
                          <a:lnTo>
                            <a:pt x="2966" y="1502"/>
                          </a:lnTo>
                          <a:lnTo>
                            <a:pt x="2959" y="1513"/>
                          </a:lnTo>
                          <a:lnTo>
                            <a:pt x="2951" y="1523"/>
                          </a:lnTo>
                          <a:lnTo>
                            <a:pt x="2942" y="1532"/>
                          </a:lnTo>
                          <a:lnTo>
                            <a:pt x="2933" y="1542"/>
                          </a:lnTo>
                          <a:lnTo>
                            <a:pt x="2924" y="1551"/>
                          </a:lnTo>
                          <a:lnTo>
                            <a:pt x="2914" y="1560"/>
                          </a:lnTo>
                          <a:lnTo>
                            <a:pt x="2904" y="1568"/>
                          </a:lnTo>
                          <a:lnTo>
                            <a:pt x="2893" y="1575"/>
                          </a:lnTo>
                          <a:lnTo>
                            <a:pt x="2882" y="1582"/>
                          </a:lnTo>
                          <a:lnTo>
                            <a:pt x="2871" y="1588"/>
                          </a:lnTo>
                          <a:lnTo>
                            <a:pt x="2859" y="1595"/>
                          </a:lnTo>
                          <a:lnTo>
                            <a:pt x="2848" y="1600"/>
                          </a:lnTo>
                          <a:lnTo>
                            <a:pt x="2835" y="1605"/>
                          </a:lnTo>
                          <a:lnTo>
                            <a:pt x="2822" y="1609"/>
                          </a:lnTo>
                          <a:lnTo>
                            <a:pt x="2810" y="1613"/>
                          </a:lnTo>
                          <a:lnTo>
                            <a:pt x="2797" y="1616"/>
                          </a:lnTo>
                          <a:lnTo>
                            <a:pt x="2783" y="1618"/>
                          </a:lnTo>
                          <a:lnTo>
                            <a:pt x="2770" y="1620"/>
                          </a:lnTo>
                          <a:lnTo>
                            <a:pt x="2756" y="1621"/>
                          </a:lnTo>
                          <a:lnTo>
                            <a:pt x="2743" y="1621"/>
                          </a:lnTo>
                          <a:lnTo>
                            <a:pt x="270" y="1621"/>
                          </a:lnTo>
                          <a:lnTo>
                            <a:pt x="256" y="1621"/>
                          </a:lnTo>
                          <a:lnTo>
                            <a:pt x="242" y="1620"/>
                          </a:lnTo>
                          <a:lnTo>
                            <a:pt x="229" y="1618"/>
                          </a:lnTo>
                          <a:lnTo>
                            <a:pt x="216" y="1616"/>
                          </a:lnTo>
                          <a:lnTo>
                            <a:pt x="203" y="1613"/>
                          </a:lnTo>
                          <a:lnTo>
                            <a:pt x="189" y="1609"/>
                          </a:lnTo>
                          <a:lnTo>
                            <a:pt x="177" y="1605"/>
                          </a:lnTo>
                          <a:lnTo>
                            <a:pt x="165" y="1600"/>
                          </a:lnTo>
                          <a:lnTo>
                            <a:pt x="153" y="1595"/>
                          </a:lnTo>
                          <a:lnTo>
                            <a:pt x="141" y="1588"/>
                          </a:lnTo>
                          <a:lnTo>
                            <a:pt x="130" y="1582"/>
                          </a:lnTo>
                          <a:lnTo>
                            <a:pt x="119" y="1575"/>
                          </a:lnTo>
                          <a:lnTo>
                            <a:pt x="108" y="1568"/>
                          </a:lnTo>
                          <a:lnTo>
                            <a:pt x="98" y="1560"/>
                          </a:lnTo>
                          <a:lnTo>
                            <a:pt x="89" y="1551"/>
                          </a:lnTo>
                          <a:lnTo>
                            <a:pt x="79" y="1542"/>
                          </a:lnTo>
                          <a:lnTo>
                            <a:pt x="70" y="1532"/>
                          </a:lnTo>
                          <a:lnTo>
                            <a:pt x="61" y="1523"/>
                          </a:lnTo>
                          <a:lnTo>
                            <a:pt x="54" y="1513"/>
                          </a:lnTo>
                          <a:lnTo>
                            <a:pt x="46" y="1502"/>
                          </a:lnTo>
                          <a:lnTo>
                            <a:pt x="39" y="1491"/>
                          </a:lnTo>
                          <a:lnTo>
                            <a:pt x="32" y="1480"/>
                          </a:lnTo>
                          <a:lnTo>
                            <a:pt x="26" y="1468"/>
                          </a:lnTo>
                          <a:lnTo>
                            <a:pt x="21" y="1456"/>
                          </a:lnTo>
                          <a:lnTo>
                            <a:pt x="16" y="1444"/>
                          </a:lnTo>
                          <a:lnTo>
                            <a:pt x="12" y="1432"/>
                          </a:lnTo>
                          <a:lnTo>
                            <a:pt x="8" y="1418"/>
                          </a:lnTo>
                          <a:lnTo>
                            <a:pt x="5" y="1405"/>
                          </a:lnTo>
                          <a:lnTo>
                            <a:pt x="3" y="1392"/>
                          </a:lnTo>
                          <a:lnTo>
                            <a:pt x="1" y="1379"/>
                          </a:lnTo>
                          <a:lnTo>
                            <a:pt x="0" y="1365"/>
                          </a:lnTo>
                          <a:lnTo>
                            <a:pt x="0" y="1351"/>
                          </a:lnTo>
                          <a:lnTo>
                            <a:pt x="0" y="270"/>
                          </a:lnTo>
                          <a:lnTo>
                            <a:pt x="0" y="257"/>
                          </a:lnTo>
                          <a:lnTo>
                            <a:pt x="1" y="242"/>
                          </a:lnTo>
                          <a:lnTo>
                            <a:pt x="3" y="229"/>
                          </a:lnTo>
                          <a:lnTo>
                            <a:pt x="5" y="216"/>
                          </a:lnTo>
                          <a:lnTo>
                            <a:pt x="8" y="203"/>
                          </a:lnTo>
                          <a:lnTo>
                            <a:pt x="12" y="190"/>
                          </a:lnTo>
                          <a:lnTo>
                            <a:pt x="16" y="177"/>
                          </a:lnTo>
                          <a:lnTo>
                            <a:pt x="21" y="165"/>
                          </a:lnTo>
                          <a:lnTo>
                            <a:pt x="26" y="154"/>
                          </a:lnTo>
                          <a:lnTo>
                            <a:pt x="32" y="142"/>
                          </a:lnTo>
                          <a:lnTo>
                            <a:pt x="39" y="130"/>
                          </a:lnTo>
                          <a:lnTo>
                            <a:pt x="46" y="119"/>
                          </a:lnTo>
                          <a:lnTo>
                            <a:pt x="54" y="109"/>
                          </a:lnTo>
                          <a:lnTo>
                            <a:pt x="61" y="99"/>
                          </a:lnTo>
                          <a:lnTo>
                            <a:pt x="70" y="89"/>
                          </a:lnTo>
                          <a:lnTo>
                            <a:pt x="79" y="79"/>
                          </a:lnTo>
                          <a:lnTo>
                            <a:pt x="89" y="70"/>
                          </a:lnTo>
                          <a:lnTo>
                            <a:pt x="98" y="62"/>
                          </a:lnTo>
                          <a:lnTo>
                            <a:pt x="108" y="54"/>
                          </a:lnTo>
                          <a:lnTo>
                            <a:pt x="119" y="47"/>
                          </a:lnTo>
                          <a:lnTo>
                            <a:pt x="130" y="40"/>
                          </a:lnTo>
                          <a:lnTo>
                            <a:pt x="141" y="33"/>
                          </a:lnTo>
                          <a:lnTo>
                            <a:pt x="153" y="26"/>
                          </a:lnTo>
                          <a:lnTo>
                            <a:pt x="165" y="21"/>
                          </a:lnTo>
                          <a:lnTo>
                            <a:pt x="177" y="16"/>
                          </a:lnTo>
                          <a:lnTo>
                            <a:pt x="189" y="12"/>
                          </a:lnTo>
                          <a:lnTo>
                            <a:pt x="203" y="8"/>
                          </a:lnTo>
                          <a:lnTo>
                            <a:pt x="216" y="5"/>
                          </a:lnTo>
                          <a:lnTo>
                            <a:pt x="229" y="3"/>
                          </a:lnTo>
                          <a:lnTo>
                            <a:pt x="242" y="1"/>
                          </a:lnTo>
                          <a:lnTo>
                            <a:pt x="256"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9" name="Freeform 13"/>
                    <p:cNvSpPr>
                      <a:spLocks/>
                    </p:cNvSpPr>
                    <p:nvPr/>
                  </p:nvSpPr>
                  <p:spPr bwMode="auto">
                    <a:xfrm>
                      <a:off x="-1319994" y="1401455"/>
                      <a:ext cx="217487" cy="117475"/>
                    </a:xfrm>
                    <a:custGeom>
                      <a:avLst/>
                      <a:gdLst/>
                      <a:ahLst/>
                      <a:cxnLst>
                        <a:cxn ang="0">
                          <a:pos x="2757" y="0"/>
                        </a:cxn>
                        <a:cxn ang="0">
                          <a:pos x="2798" y="5"/>
                        </a:cxn>
                        <a:cxn ang="0">
                          <a:pos x="2836" y="16"/>
                        </a:cxn>
                        <a:cxn ang="0">
                          <a:pos x="2872" y="33"/>
                        </a:cxn>
                        <a:cxn ang="0">
                          <a:pos x="2905" y="54"/>
                        </a:cxn>
                        <a:cxn ang="0">
                          <a:pos x="2935" y="79"/>
                        </a:cxn>
                        <a:cxn ang="0">
                          <a:pos x="2960" y="109"/>
                        </a:cxn>
                        <a:cxn ang="0">
                          <a:pos x="2981" y="142"/>
                        </a:cxn>
                        <a:cxn ang="0">
                          <a:pos x="2997" y="177"/>
                        </a:cxn>
                        <a:cxn ang="0">
                          <a:pos x="3008" y="216"/>
                        </a:cxn>
                        <a:cxn ang="0">
                          <a:pos x="3013" y="257"/>
                        </a:cxn>
                        <a:cxn ang="0">
                          <a:pos x="3013" y="1365"/>
                        </a:cxn>
                        <a:cxn ang="0">
                          <a:pos x="3008" y="1405"/>
                        </a:cxn>
                        <a:cxn ang="0">
                          <a:pos x="2997" y="1444"/>
                        </a:cxn>
                        <a:cxn ang="0">
                          <a:pos x="2981" y="1480"/>
                        </a:cxn>
                        <a:cxn ang="0">
                          <a:pos x="2960" y="1513"/>
                        </a:cxn>
                        <a:cxn ang="0">
                          <a:pos x="2935" y="1542"/>
                        </a:cxn>
                        <a:cxn ang="0">
                          <a:pos x="2905" y="1568"/>
                        </a:cxn>
                        <a:cxn ang="0">
                          <a:pos x="2872" y="1588"/>
                        </a:cxn>
                        <a:cxn ang="0">
                          <a:pos x="2836" y="1605"/>
                        </a:cxn>
                        <a:cxn ang="0">
                          <a:pos x="2798" y="1616"/>
                        </a:cxn>
                        <a:cxn ang="0">
                          <a:pos x="2757" y="1621"/>
                        </a:cxn>
                        <a:cxn ang="0">
                          <a:pos x="257" y="1621"/>
                        </a:cxn>
                        <a:cxn ang="0">
                          <a:pos x="216" y="1616"/>
                        </a:cxn>
                        <a:cxn ang="0">
                          <a:pos x="179" y="1605"/>
                        </a:cxn>
                        <a:cxn ang="0">
                          <a:pos x="142" y="1588"/>
                        </a:cxn>
                        <a:cxn ang="0">
                          <a:pos x="109" y="1568"/>
                        </a:cxn>
                        <a:cxn ang="0">
                          <a:pos x="80" y="1542"/>
                        </a:cxn>
                        <a:cxn ang="0">
                          <a:pos x="54" y="1513"/>
                        </a:cxn>
                        <a:cxn ang="0">
                          <a:pos x="33" y="1480"/>
                        </a:cxn>
                        <a:cxn ang="0">
                          <a:pos x="17" y="1444"/>
                        </a:cxn>
                        <a:cxn ang="0">
                          <a:pos x="7" y="1405"/>
                        </a:cxn>
                        <a:cxn ang="0">
                          <a:pos x="1" y="1365"/>
                        </a:cxn>
                        <a:cxn ang="0">
                          <a:pos x="1" y="257"/>
                        </a:cxn>
                        <a:cxn ang="0">
                          <a:pos x="7" y="216"/>
                        </a:cxn>
                        <a:cxn ang="0">
                          <a:pos x="17" y="177"/>
                        </a:cxn>
                        <a:cxn ang="0">
                          <a:pos x="33" y="142"/>
                        </a:cxn>
                        <a:cxn ang="0">
                          <a:pos x="54" y="109"/>
                        </a:cxn>
                        <a:cxn ang="0">
                          <a:pos x="80" y="79"/>
                        </a:cxn>
                        <a:cxn ang="0">
                          <a:pos x="109" y="54"/>
                        </a:cxn>
                        <a:cxn ang="0">
                          <a:pos x="142" y="33"/>
                        </a:cxn>
                        <a:cxn ang="0">
                          <a:pos x="179" y="16"/>
                        </a:cxn>
                        <a:cxn ang="0">
                          <a:pos x="216" y="5"/>
                        </a:cxn>
                        <a:cxn ang="0">
                          <a:pos x="257" y="0"/>
                        </a:cxn>
                      </a:cxnLst>
                      <a:rect l="0" t="0" r="r" b="b"/>
                      <a:pathLst>
                        <a:path w="3014" h="1621">
                          <a:moveTo>
                            <a:pt x="271" y="0"/>
                          </a:moveTo>
                          <a:lnTo>
                            <a:pt x="2743" y="0"/>
                          </a:lnTo>
                          <a:lnTo>
                            <a:pt x="2757" y="0"/>
                          </a:lnTo>
                          <a:lnTo>
                            <a:pt x="2771" y="1"/>
                          </a:lnTo>
                          <a:lnTo>
                            <a:pt x="2784" y="3"/>
                          </a:lnTo>
                          <a:lnTo>
                            <a:pt x="2798" y="5"/>
                          </a:lnTo>
                          <a:lnTo>
                            <a:pt x="2810" y="8"/>
                          </a:lnTo>
                          <a:lnTo>
                            <a:pt x="2824" y="12"/>
                          </a:lnTo>
                          <a:lnTo>
                            <a:pt x="2836" y="16"/>
                          </a:lnTo>
                          <a:lnTo>
                            <a:pt x="2848" y="21"/>
                          </a:lnTo>
                          <a:lnTo>
                            <a:pt x="2860" y="26"/>
                          </a:lnTo>
                          <a:lnTo>
                            <a:pt x="2872" y="33"/>
                          </a:lnTo>
                          <a:lnTo>
                            <a:pt x="2884" y="40"/>
                          </a:lnTo>
                          <a:lnTo>
                            <a:pt x="2894" y="47"/>
                          </a:lnTo>
                          <a:lnTo>
                            <a:pt x="2905" y="54"/>
                          </a:lnTo>
                          <a:lnTo>
                            <a:pt x="2915" y="62"/>
                          </a:lnTo>
                          <a:lnTo>
                            <a:pt x="2925" y="70"/>
                          </a:lnTo>
                          <a:lnTo>
                            <a:pt x="2935" y="79"/>
                          </a:lnTo>
                          <a:lnTo>
                            <a:pt x="2943" y="89"/>
                          </a:lnTo>
                          <a:lnTo>
                            <a:pt x="2952" y="99"/>
                          </a:lnTo>
                          <a:lnTo>
                            <a:pt x="2960" y="109"/>
                          </a:lnTo>
                          <a:lnTo>
                            <a:pt x="2967" y="119"/>
                          </a:lnTo>
                          <a:lnTo>
                            <a:pt x="2974" y="130"/>
                          </a:lnTo>
                          <a:lnTo>
                            <a:pt x="2981" y="142"/>
                          </a:lnTo>
                          <a:lnTo>
                            <a:pt x="2987" y="154"/>
                          </a:lnTo>
                          <a:lnTo>
                            <a:pt x="2993" y="165"/>
                          </a:lnTo>
                          <a:lnTo>
                            <a:pt x="2997" y="177"/>
                          </a:lnTo>
                          <a:lnTo>
                            <a:pt x="3002" y="190"/>
                          </a:lnTo>
                          <a:lnTo>
                            <a:pt x="3005" y="203"/>
                          </a:lnTo>
                          <a:lnTo>
                            <a:pt x="3008" y="216"/>
                          </a:lnTo>
                          <a:lnTo>
                            <a:pt x="3011" y="229"/>
                          </a:lnTo>
                          <a:lnTo>
                            <a:pt x="3012" y="242"/>
                          </a:lnTo>
                          <a:lnTo>
                            <a:pt x="3013" y="257"/>
                          </a:lnTo>
                          <a:lnTo>
                            <a:pt x="3014" y="270"/>
                          </a:lnTo>
                          <a:lnTo>
                            <a:pt x="3014" y="1351"/>
                          </a:lnTo>
                          <a:lnTo>
                            <a:pt x="3013" y="1365"/>
                          </a:lnTo>
                          <a:lnTo>
                            <a:pt x="3012" y="1379"/>
                          </a:lnTo>
                          <a:lnTo>
                            <a:pt x="3011" y="1392"/>
                          </a:lnTo>
                          <a:lnTo>
                            <a:pt x="3008" y="1405"/>
                          </a:lnTo>
                          <a:lnTo>
                            <a:pt x="3005" y="1418"/>
                          </a:lnTo>
                          <a:lnTo>
                            <a:pt x="3002" y="1432"/>
                          </a:lnTo>
                          <a:lnTo>
                            <a:pt x="2997" y="1444"/>
                          </a:lnTo>
                          <a:lnTo>
                            <a:pt x="2993" y="1456"/>
                          </a:lnTo>
                          <a:lnTo>
                            <a:pt x="2987" y="1468"/>
                          </a:lnTo>
                          <a:lnTo>
                            <a:pt x="2981" y="1480"/>
                          </a:lnTo>
                          <a:lnTo>
                            <a:pt x="2974" y="1491"/>
                          </a:lnTo>
                          <a:lnTo>
                            <a:pt x="2967" y="1502"/>
                          </a:lnTo>
                          <a:lnTo>
                            <a:pt x="2960" y="1513"/>
                          </a:lnTo>
                          <a:lnTo>
                            <a:pt x="2952" y="1523"/>
                          </a:lnTo>
                          <a:lnTo>
                            <a:pt x="2943" y="1532"/>
                          </a:lnTo>
                          <a:lnTo>
                            <a:pt x="2935" y="1542"/>
                          </a:lnTo>
                          <a:lnTo>
                            <a:pt x="2925" y="1551"/>
                          </a:lnTo>
                          <a:lnTo>
                            <a:pt x="2915" y="1560"/>
                          </a:lnTo>
                          <a:lnTo>
                            <a:pt x="2905" y="1568"/>
                          </a:lnTo>
                          <a:lnTo>
                            <a:pt x="2894" y="1575"/>
                          </a:lnTo>
                          <a:lnTo>
                            <a:pt x="2884" y="1582"/>
                          </a:lnTo>
                          <a:lnTo>
                            <a:pt x="2872" y="1588"/>
                          </a:lnTo>
                          <a:lnTo>
                            <a:pt x="2860" y="1595"/>
                          </a:lnTo>
                          <a:lnTo>
                            <a:pt x="2848" y="1600"/>
                          </a:lnTo>
                          <a:lnTo>
                            <a:pt x="2836" y="1605"/>
                          </a:lnTo>
                          <a:lnTo>
                            <a:pt x="2824" y="1609"/>
                          </a:lnTo>
                          <a:lnTo>
                            <a:pt x="2810" y="1613"/>
                          </a:lnTo>
                          <a:lnTo>
                            <a:pt x="2798" y="1616"/>
                          </a:lnTo>
                          <a:lnTo>
                            <a:pt x="2784" y="1618"/>
                          </a:lnTo>
                          <a:lnTo>
                            <a:pt x="2771" y="1620"/>
                          </a:lnTo>
                          <a:lnTo>
                            <a:pt x="2757" y="1621"/>
                          </a:lnTo>
                          <a:lnTo>
                            <a:pt x="2743" y="1621"/>
                          </a:lnTo>
                          <a:lnTo>
                            <a:pt x="271" y="1621"/>
                          </a:lnTo>
                          <a:lnTo>
                            <a:pt x="257" y="1621"/>
                          </a:lnTo>
                          <a:lnTo>
                            <a:pt x="244" y="1620"/>
                          </a:lnTo>
                          <a:lnTo>
                            <a:pt x="230" y="1618"/>
                          </a:lnTo>
                          <a:lnTo>
                            <a:pt x="216" y="1616"/>
                          </a:lnTo>
                          <a:lnTo>
                            <a:pt x="204" y="1613"/>
                          </a:lnTo>
                          <a:lnTo>
                            <a:pt x="191" y="1609"/>
                          </a:lnTo>
                          <a:lnTo>
                            <a:pt x="179" y="1605"/>
                          </a:lnTo>
                          <a:lnTo>
                            <a:pt x="166" y="1600"/>
                          </a:lnTo>
                          <a:lnTo>
                            <a:pt x="154" y="1595"/>
                          </a:lnTo>
                          <a:lnTo>
                            <a:pt x="142" y="1588"/>
                          </a:lnTo>
                          <a:lnTo>
                            <a:pt x="131" y="1582"/>
                          </a:lnTo>
                          <a:lnTo>
                            <a:pt x="121" y="1575"/>
                          </a:lnTo>
                          <a:lnTo>
                            <a:pt x="109" y="1568"/>
                          </a:lnTo>
                          <a:lnTo>
                            <a:pt x="99" y="1560"/>
                          </a:lnTo>
                          <a:lnTo>
                            <a:pt x="89" y="1551"/>
                          </a:lnTo>
                          <a:lnTo>
                            <a:pt x="80" y="1542"/>
                          </a:lnTo>
                          <a:lnTo>
                            <a:pt x="71" y="1532"/>
                          </a:lnTo>
                          <a:lnTo>
                            <a:pt x="63" y="1523"/>
                          </a:lnTo>
                          <a:lnTo>
                            <a:pt x="54" y="1513"/>
                          </a:lnTo>
                          <a:lnTo>
                            <a:pt x="47" y="1502"/>
                          </a:lnTo>
                          <a:lnTo>
                            <a:pt x="40" y="1491"/>
                          </a:lnTo>
                          <a:lnTo>
                            <a:pt x="33" y="1480"/>
                          </a:lnTo>
                          <a:lnTo>
                            <a:pt x="28" y="1468"/>
                          </a:lnTo>
                          <a:lnTo>
                            <a:pt x="22" y="1456"/>
                          </a:lnTo>
                          <a:lnTo>
                            <a:pt x="17" y="1444"/>
                          </a:lnTo>
                          <a:lnTo>
                            <a:pt x="13" y="1432"/>
                          </a:lnTo>
                          <a:lnTo>
                            <a:pt x="10" y="1418"/>
                          </a:lnTo>
                          <a:lnTo>
                            <a:pt x="7" y="1405"/>
                          </a:lnTo>
                          <a:lnTo>
                            <a:pt x="3" y="1392"/>
                          </a:lnTo>
                          <a:lnTo>
                            <a:pt x="2" y="1379"/>
                          </a:lnTo>
                          <a:lnTo>
                            <a:pt x="1" y="1365"/>
                          </a:lnTo>
                          <a:lnTo>
                            <a:pt x="0" y="1351"/>
                          </a:lnTo>
                          <a:lnTo>
                            <a:pt x="0" y="270"/>
                          </a:lnTo>
                          <a:lnTo>
                            <a:pt x="1" y="257"/>
                          </a:lnTo>
                          <a:lnTo>
                            <a:pt x="2" y="242"/>
                          </a:lnTo>
                          <a:lnTo>
                            <a:pt x="3" y="229"/>
                          </a:lnTo>
                          <a:lnTo>
                            <a:pt x="7" y="216"/>
                          </a:lnTo>
                          <a:lnTo>
                            <a:pt x="10" y="203"/>
                          </a:lnTo>
                          <a:lnTo>
                            <a:pt x="13" y="190"/>
                          </a:lnTo>
                          <a:lnTo>
                            <a:pt x="17" y="177"/>
                          </a:lnTo>
                          <a:lnTo>
                            <a:pt x="22" y="165"/>
                          </a:lnTo>
                          <a:lnTo>
                            <a:pt x="28" y="154"/>
                          </a:lnTo>
                          <a:lnTo>
                            <a:pt x="33" y="142"/>
                          </a:lnTo>
                          <a:lnTo>
                            <a:pt x="40" y="130"/>
                          </a:lnTo>
                          <a:lnTo>
                            <a:pt x="47" y="119"/>
                          </a:lnTo>
                          <a:lnTo>
                            <a:pt x="54" y="109"/>
                          </a:lnTo>
                          <a:lnTo>
                            <a:pt x="63" y="99"/>
                          </a:lnTo>
                          <a:lnTo>
                            <a:pt x="71" y="89"/>
                          </a:lnTo>
                          <a:lnTo>
                            <a:pt x="80" y="79"/>
                          </a:lnTo>
                          <a:lnTo>
                            <a:pt x="89" y="70"/>
                          </a:lnTo>
                          <a:lnTo>
                            <a:pt x="99" y="62"/>
                          </a:lnTo>
                          <a:lnTo>
                            <a:pt x="109" y="54"/>
                          </a:lnTo>
                          <a:lnTo>
                            <a:pt x="121" y="47"/>
                          </a:lnTo>
                          <a:lnTo>
                            <a:pt x="131" y="40"/>
                          </a:lnTo>
                          <a:lnTo>
                            <a:pt x="142" y="33"/>
                          </a:lnTo>
                          <a:lnTo>
                            <a:pt x="154" y="26"/>
                          </a:lnTo>
                          <a:lnTo>
                            <a:pt x="166" y="21"/>
                          </a:lnTo>
                          <a:lnTo>
                            <a:pt x="179" y="16"/>
                          </a:lnTo>
                          <a:lnTo>
                            <a:pt x="191" y="12"/>
                          </a:lnTo>
                          <a:lnTo>
                            <a:pt x="204" y="8"/>
                          </a:lnTo>
                          <a:lnTo>
                            <a:pt x="216" y="5"/>
                          </a:lnTo>
                          <a:lnTo>
                            <a:pt x="230" y="3"/>
                          </a:lnTo>
                          <a:lnTo>
                            <a:pt x="244" y="1"/>
                          </a:lnTo>
                          <a:lnTo>
                            <a:pt x="257" y="0"/>
                          </a:lnTo>
                          <a:lnTo>
                            <a:pt x="27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0" name="Freeform 14"/>
                    <p:cNvSpPr>
                      <a:spLocks/>
                    </p:cNvSpPr>
                    <p:nvPr/>
                  </p:nvSpPr>
                  <p:spPr bwMode="auto">
                    <a:xfrm>
                      <a:off x="-2159781" y="1838018"/>
                      <a:ext cx="217487" cy="117475"/>
                    </a:xfrm>
                    <a:custGeom>
                      <a:avLst/>
                      <a:gdLst/>
                      <a:ahLst/>
                      <a:cxnLst>
                        <a:cxn ang="0">
                          <a:pos x="2757" y="0"/>
                        </a:cxn>
                        <a:cxn ang="0">
                          <a:pos x="2797" y="5"/>
                        </a:cxn>
                        <a:cxn ang="0">
                          <a:pos x="2836" y="16"/>
                        </a:cxn>
                        <a:cxn ang="0">
                          <a:pos x="2871" y="32"/>
                        </a:cxn>
                        <a:cxn ang="0">
                          <a:pos x="2904" y="54"/>
                        </a:cxn>
                        <a:cxn ang="0">
                          <a:pos x="2933" y="79"/>
                        </a:cxn>
                        <a:cxn ang="0">
                          <a:pos x="2959" y="109"/>
                        </a:cxn>
                        <a:cxn ang="0">
                          <a:pos x="2980" y="141"/>
                        </a:cxn>
                        <a:cxn ang="0">
                          <a:pos x="2997" y="177"/>
                        </a:cxn>
                        <a:cxn ang="0">
                          <a:pos x="3008" y="216"/>
                        </a:cxn>
                        <a:cxn ang="0">
                          <a:pos x="3013" y="256"/>
                        </a:cxn>
                        <a:cxn ang="0">
                          <a:pos x="3013" y="1364"/>
                        </a:cxn>
                        <a:cxn ang="0">
                          <a:pos x="3008" y="1405"/>
                        </a:cxn>
                        <a:cxn ang="0">
                          <a:pos x="2997" y="1444"/>
                        </a:cxn>
                        <a:cxn ang="0">
                          <a:pos x="2980" y="1479"/>
                        </a:cxn>
                        <a:cxn ang="0">
                          <a:pos x="2959" y="1512"/>
                        </a:cxn>
                        <a:cxn ang="0">
                          <a:pos x="2933" y="1541"/>
                        </a:cxn>
                        <a:cxn ang="0">
                          <a:pos x="2904" y="1567"/>
                        </a:cxn>
                        <a:cxn ang="0">
                          <a:pos x="2871" y="1588"/>
                        </a:cxn>
                        <a:cxn ang="0">
                          <a:pos x="2836" y="1604"/>
                        </a:cxn>
                        <a:cxn ang="0">
                          <a:pos x="2797" y="1616"/>
                        </a:cxn>
                        <a:cxn ang="0">
                          <a:pos x="2757" y="1621"/>
                        </a:cxn>
                        <a:cxn ang="0">
                          <a:pos x="257" y="1621"/>
                        </a:cxn>
                        <a:cxn ang="0">
                          <a:pos x="216" y="1616"/>
                        </a:cxn>
                        <a:cxn ang="0">
                          <a:pos x="177" y="1604"/>
                        </a:cxn>
                        <a:cxn ang="0">
                          <a:pos x="142" y="1588"/>
                        </a:cxn>
                        <a:cxn ang="0">
                          <a:pos x="109" y="1567"/>
                        </a:cxn>
                        <a:cxn ang="0">
                          <a:pos x="79" y="1541"/>
                        </a:cxn>
                        <a:cxn ang="0">
                          <a:pos x="54" y="1512"/>
                        </a:cxn>
                        <a:cxn ang="0">
                          <a:pos x="33" y="1479"/>
                        </a:cxn>
                        <a:cxn ang="0">
                          <a:pos x="16" y="1444"/>
                        </a:cxn>
                        <a:cxn ang="0">
                          <a:pos x="5" y="1405"/>
                        </a:cxn>
                        <a:cxn ang="0">
                          <a:pos x="0" y="1364"/>
                        </a:cxn>
                        <a:cxn ang="0">
                          <a:pos x="0" y="256"/>
                        </a:cxn>
                        <a:cxn ang="0">
                          <a:pos x="5" y="216"/>
                        </a:cxn>
                        <a:cxn ang="0">
                          <a:pos x="16" y="177"/>
                        </a:cxn>
                        <a:cxn ang="0">
                          <a:pos x="33" y="141"/>
                        </a:cxn>
                        <a:cxn ang="0">
                          <a:pos x="54" y="109"/>
                        </a:cxn>
                        <a:cxn ang="0">
                          <a:pos x="79" y="79"/>
                        </a:cxn>
                        <a:cxn ang="0">
                          <a:pos x="109" y="54"/>
                        </a:cxn>
                        <a:cxn ang="0">
                          <a:pos x="142" y="32"/>
                        </a:cxn>
                        <a:cxn ang="0">
                          <a:pos x="177" y="16"/>
                        </a:cxn>
                        <a:cxn ang="0">
                          <a:pos x="216" y="5"/>
                        </a:cxn>
                        <a:cxn ang="0">
                          <a:pos x="257" y="0"/>
                        </a:cxn>
                      </a:cxnLst>
                      <a:rect l="0" t="0" r="r" b="b"/>
                      <a:pathLst>
                        <a:path w="3013" h="1621">
                          <a:moveTo>
                            <a:pt x="270" y="0"/>
                          </a:moveTo>
                          <a:lnTo>
                            <a:pt x="2743" y="0"/>
                          </a:lnTo>
                          <a:lnTo>
                            <a:pt x="2757" y="0"/>
                          </a:lnTo>
                          <a:lnTo>
                            <a:pt x="2770" y="1"/>
                          </a:lnTo>
                          <a:lnTo>
                            <a:pt x="2784" y="3"/>
                          </a:lnTo>
                          <a:lnTo>
                            <a:pt x="2797" y="5"/>
                          </a:lnTo>
                          <a:lnTo>
                            <a:pt x="2810" y="8"/>
                          </a:lnTo>
                          <a:lnTo>
                            <a:pt x="2823" y="12"/>
                          </a:lnTo>
                          <a:lnTo>
                            <a:pt x="2836" y="16"/>
                          </a:lnTo>
                          <a:lnTo>
                            <a:pt x="2848" y="21"/>
                          </a:lnTo>
                          <a:lnTo>
                            <a:pt x="2860" y="26"/>
                          </a:lnTo>
                          <a:lnTo>
                            <a:pt x="2871" y="32"/>
                          </a:lnTo>
                          <a:lnTo>
                            <a:pt x="2882" y="38"/>
                          </a:lnTo>
                          <a:lnTo>
                            <a:pt x="2894" y="46"/>
                          </a:lnTo>
                          <a:lnTo>
                            <a:pt x="2904" y="54"/>
                          </a:lnTo>
                          <a:lnTo>
                            <a:pt x="2914" y="62"/>
                          </a:lnTo>
                          <a:lnTo>
                            <a:pt x="2924" y="70"/>
                          </a:lnTo>
                          <a:lnTo>
                            <a:pt x="2933" y="79"/>
                          </a:lnTo>
                          <a:lnTo>
                            <a:pt x="2943" y="88"/>
                          </a:lnTo>
                          <a:lnTo>
                            <a:pt x="2951" y="98"/>
                          </a:lnTo>
                          <a:lnTo>
                            <a:pt x="2959" y="109"/>
                          </a:lnTo>
                          <a:lnTo>
                            <a:pt x="2967" y="119"/>
                          </a:lnTo>
                          <a:lnTo>
                            <a:pt x="2974" y="130"/>
                          </a:lnTo>
                          <a:lnTo>
                            <a:pt x="2980" y="141"/>
                          </a:lnTo>
                          <a:lnTo>
                            <a:pt x="2986" y="152"/>
                          </a:lnTo>
                          <a:lnTo>
                            <a:pt x="2991" y="165"/>
                          </a:lnTo>
                          <a:lnTo>
                            <a:pt x="2997" y="177"/>
                          </a:lnTo>
                          <a:lnTo>
                            <a:pt x="3001" y="189"/>
                          </a:lnTo>
                          <a:lnTo>
                            <a:pt x="3005" y="202"/>
                          </a:lnTo>
                          <a:lnTo>
                            <a:pt x="3008" y="216"/>
                          </a:lnTo>
                          <a:lnTo>
                            <a:pt x="3010" y="229"/>
                          </a:lnTo>
                          <a:lnTo>
                            <a:pt x="3012" y="242"/>
                          </a:lnTo>
                          <a:lnTo>
                            <a:pt x="3013" y="256"/>
                          </a:lnTo>
                          <a:lnTo>
                            <a:pt x="3013" y="270"/>
                          </a:lnTo>
                          <a:lnTo>
                            <a:pt x="3013" y="1351"/>
                          </a:lnTo>
                          <a:lnTo>
                            <a:pt x="3013" y="1364"/>
                          </a:lnTo>
                          <a:lnTo>
                            <a:pt x="3012" y="1378"/>
                          </a:lnTo>
                          <a:lnTo>
                            <a:pt x="3010" y="1392"/>
                          </a:lnTo>
                          <a:lnTo>
                            <a:pt x="3008" y="1405"/>
                          </a:lnTo>
                          <a:lnTo>
                            <a:pt x="3005" y="1418"/>
                          </a:lnTo>
                          <a:lnTo>
                            <a:pt x="3001" y="1430"/>
                          </a:lnTo>
                          <a:lnTo>
                            <a:pt x="2997" y="1444"/>
                          </a:lnTo>
                          <a:lnTo>
                            <a:pt x="2991" y="1456"/>
                          </a:lnTo>
                          <a:lnTo>
                            <a:pt x="2986" y="1468"/>
                          </a:lnTo>
                          <a:lnTo>
                            <a:pt x="2980" y="1479"/>
                          </a:lnTo>
                          <a:lnTo>
                            <a:pt x="2974" y="1490"/>
                          </a:lnTo>
                          <a:lnTo>
                            <a:pt x="2967" y="1502"/>
                          </a:lnTo>
                          <a:lnTo>
                            <a:pt x="2959" y="1512"/>
                          </a:lnTo>
                          <a:lnTo>
                            <a:pt x="2951" y="1522"/>
                          </a:lnTo>
                          <a:lnTo>
                            <a:pt x="2943" y="1532"/>
                          </a:lnTo>
                          <a:lnTo>
                            <a:pt x="2933" y="1541"/>
                          </a:lnTo>
                          <a:lnTo>
                            <a:pt x="2924" y="1551"/>
                          </a:lnTo>
                          <a:lnTo>
                            <a:pt x="2914" y="1559"/>
                          </a:lnTo>
                          <a:lnTo>
                            <a:pt x="2904" y="1567"/>
                          </a:lnTo>
                          <a:lnTo>
                            <a:pt x="2894" y="1575"/>
                          </a:lnTo>
                          <a:lnTo>
                            <a:pt x="2882" y="1582"/>
                          </a:lnTo>
                          <a:lnTo>
                            <a:pt x="2871" y="1588"/>
                          </a:lnTo>
                          <a:lnTo>
                            <a:pt x="2860" y="1594"/>
                          </a:lnTo>
                          <a:lnTo>
                            <a:pt x="2848" y="1599"/>
                          </a:lnTo>
                          <a:lnTo>
                            <a:pt x="2836" y="1604"/>
                          </a:lnTo>
                          <a:lnTo>
                            <a:pt x="2823" y="1609"/>
                          </a:lnTo>
                          <a:lnTo>
                            <a:pt x="2810" y="1613"/>
                          </a:lnTo>
                          <a:lnTo>
                            <a:pt x="2797" y="1616"/>
                          </a:lnTo>
                          <a:lnTo>
                            <a:pt x="2784" y="1618"/>
                          </a:lnTo>
                          <a:lnTo>
                            <a:pt x="2770" y="1620"/>
                          </a:lnTo>
                          <a:lnTo>
                            <a:pt x="2757" y="1621"/>
                          </a:lnTo>
                          <a:lnTo>
                            <a:pt x="2743" y="1621"/>
                          </a:lnTo>
                          <a:lnTo>
                            <a:pt x="270" y="1621"/>
                          </a:lnTo>
                          <a:lnTo>
                            <a:pt x="257" y="1621"/>
                          </a:lnTo>
                          <a:lnTo>
                            <a:pt x="242" y="1620"/>
                          </a:lnTo>
                          <a:lnTo>
                            <a:pt x="229" y="1618"/>
                          </a:lnTo>
                          <a:lnTo>
                            <a:pt x="216" y="1616"/>
                          </a:lnTo>
                          <a:lnTo>
                            <a:pt x="203" y="1613"/>
                          </a:lnTo>
                          <a:lnTo>
                            <a:pt x="191" y="1609"/>
                          </a:lnTo>
                          <a:lnTo>
                            <a:pt x="177" y="1604"/>
                          </a:lnTo>
                          <a:lnTo>
                            <a:pt x="165" y="1599"/>
                          </a:lnTo>
                          <a:lnTo>
                            <a:pt x="154" y="1594"/>
                          </a:lnTo>
                          <a:lnTo>
                            <a:pt x="142" y="1588"/>
                          </a:lnTo>
                          <a:lnTo>
                            <a:pt x="130" y="1582"/>
                          </a:lnTo>
                          <a:lnTo>
                            <a:pt x="119" y="1575"/>
                          </a:lnTo>
                          <a:lnTo>
                            <a:pt x="109" y="1567"/>
                          </a:lnTo>
                          <a:lnTo>
                            <a:pt x="99" y="1559"/>
                          </a:lnTo>
                          <a:lnTo>
                            <a:pt x="89" y="1551"/>
                          </a:lnTo>
                          <a:lnTo>
                            <a:pt x="79" y="1541"/>
                          </a:lnTo>
                          <a:lnTo>
                            <a:pt x="70" y="1532"/>
                          </a:lnTo>
                          <a:lnTo>
                            <a:pt x="62" y="1522"/>
                          </a:lnTo>
                          <a:lnTo>
                            <a:pt x="54" y="1512"/>
                          </a:lnTo>
                          <a:lnTo>
                            <a:pt x="46" y="1502"/>
                          </a:lnTo>
                          <a:lnTo>
                            <a:pt x="40" y="1490"/>
                          </a:lnTo>
                          <a:lnTo>
                            <a:pt x="33" y="1479"/>
                          </a:lnTo>
                          <a:lnTo>
                            <a:pt x="26" y="1468"/>
                          </a:lnTo>
                          <a:lnTo>
                            <a:pt x="21" y="1456"/>
                          </a:lnTo>
                          <a:lnTo>
                            <a:pt x="16" y="1444"/>
                          </a:lnTo>
                          <a:lnTo>
                            <a:pt x="12" y="1430"/>
                          </a:lnTo>
                          <a:lnTo>
                            <a:pt x="8" y="1418"/>
                          </a:lnTo>
                          <a:lnTo>
                            <a:pt x="5" y="1405"/>
                          </a:lnTo>
                          <a:lnTo>
                            <a:pt x="3" y="1392"/>
                          </a:lnTo>
                          <a:lnTo>
                            <a:pt x="1" y="1378"/>
                          </a:lnTo>
                          <a:lnTo>
                            <a:pt x="0" y="1364"/>
                          </a:lnTo>
                          <a:lnTo>
                            <a:pt x="0" y="1351"/>
                          </a:lnTo>
                          <a:lnTo>
                            <a:pt x="0" y="270"/>
                          </a:lnTo>
                          <a:lnTo>
                            <a:pt x="0" y="256"/>
                          </a:lnTo>
                          <a:lnTo>
                            <a:pt x="1" y="242"/>
                          </a:lnTo>
                          <a:lnTo>
                            <a:pt x="3" y="229"/>
                          </a:lnTo>
                          <a:lnTo>
                            <a:pt x="5" y="216"/>
                          </a:lnTo>
                          <a:lnTo>
                            <a:pt x="8" y="202"/>
                          </a:lnTo>
                          <a:lnTo>
                            <a:pt x="12" y="189"/>
                          </a:lnTo>
                          <a:lnTo>
                            <a:pt x="16" y="177"/>
                          </a:lnTo>
                          <a:lnTo>
                            <a:pt x="21" y="165"/>
                          </a:lnTo>
                          <a:lnTo>
                            <a:pt x="26" y="152"/>
                          </a:lnTo>
                          <a:lnTo>
                            <a:pt x="33" y="141"/>
                          </a:lnTo>
                          <a:lnTo>
                            <a:pt x="40" y="130"/>
                          </a:lnTo>
                          <a:lnTo>
                            <a:pt x="46" y="119"/>
                          </a:lnTo>
                          <a:lnTo>
                            <a:pt x="54" y="109"/>
                          </a:lnTo>
                          <a:lnTo>
                            <a:pt x="62" y="98"/>
                          </a:lnTo>
                          <a:lnTo>
                            <a:pt x="70" y="88"/>
                          </a:lnTo>
                          <a:lnTo>
                            <a:pt x="79" y="79"/>
                          </a:lnTo>
                          <a:lnTo>
                            <a:pt x="89" y="70"/>
                          </a:lnTo>
                          <a:lnTo>
                            <a:pt x="99" y="62"/>
                          </a:lnTo>
                          <a:lnTo>
                            <a:pt x="109" y="54"/>
                          </a:lnTo>
                          <a:lnTo>
                            <a:pt x="119" y="46"/>
                          </a:lnTo>
                          <a:lnTo>
                            <a:pt x="130" y="38"/>
                          </a:lnTo>
                          <a:lnTo>
                            <a:pt x="142" y="32"/>
                          </a:lnTo>
                          <a:lnTo>
                            <a:pt x="154" y="26"/>
                          </a:lnTo>
                          <a:lnTo>
                            <a:pt x="165" y="21"/>
                          </a:lnTo>
                          <a:lnTo>
                            <a:pt x="177" y="16"/>
                          </a:lnTo>
                          <a:lnTo>
                            <a:pt x="191" y="12"/>
                          </a:lnTo>
                          <a:lnTo>
                            <a:pt x="203" y="8"/>
                          </a:lnTo>
                          <a:lnTo>
                            <a:pt x="216" y="5"/>
                          </a:lnTo>
                          <a:lnTo>
                            <a:pt x="229" y="3"/>
                          </a:lnTo>
                          <a:lnTo>
                            <a:pt x="242" y="1"/>
                          </a:lnTo>
                          <a:lnTo>
                            <a:pt x="257"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1" name="Freeform 15"/>
                    <p:cNvSpPr>
                      <a:spLocks/>
                    </p:cNvSpPr>
                    <p:nvPr/>
                  </p:nvSpPr>
                  <p:spPr bwMode="auto">
                    <a:xfrm>
                      <a:off x="-1920069" y="1838018"/>
                      <a:ext cx="217487" cy="117475"/>
                    </a:xfrm>
                    <a:custGeom>
                      <a:avLst/>
                      <a:gdLst/>
                      <a:ahLst/>
                      <a:cxnLst>
                        <a:cxn ang="0">
                          <a:pos x="2756" y="0"/>
                        </a:cxn>
                        <a:cxn ang="0">
                          <a:pos x="2796" y="5"/>
                        </a:cxn>
                        <a:cxn ang="0">
                          <a:pos x="2835" y="16"/>
                        </a:cxn>
                        <a:cxn ang="0">
                          <a:pos x="2871" y="32"/>
                        </a:cxn>
                        <a:cxn ang="0">
                          <a:pos x="2903" y="54"/>
                        </a:cxn>
                        <a:cxn ang="0">
                          <a:pos x="2933" y="79"/>
                        </a:cxn>
                        <a:cxn ang="0">
                          <a:pos x="2958" y="109"/>
                        </a:cxn>
                        <a:cxn ang="0">
                          <a:pos x="2980" y="141"/>
                        </a:cxn>
                        <a:cxn ang="0">
                          <a:pos x="2996" y="177"/>
                        </a:cxn>
                        <a:cxn ang="0">
                          <a:pos x="3007" y="216"/>
                        </a:cxn>
                        <a:cxn ang="0">
                          <a:pos x="3012" y="256"/>
                        </a:cxn>
                        <a:cxn ang="0">
                          <a:pos x="3012" y="1364"/>
                        </a:cxn>
                        <a:cxn ang="0">
                          <a:pos x="3007" y="1405"/>
                        </a:cxn>
                        <a:cxn ang="0">
                          <a:pos x="2996" y="1444"/>
                        </a:cxn>
                        <a:cxn ang="0">
                          <a:pos x="2980" y="1479"/>
                        </a:cxn>
                        <a:cxn ang="0">
                          <a:pos x="2958" y="1512"/>
                        </a:cxn>
                        <a:cxn ang="0">
                          <a:pos x="2933" y="1541"/>
                        </a:cxn>
                        <a:cxn ang="0">
                          <a:pos x="2903" y="1567"/>
                        </a:cxn>
                        <a:cxn ang="0">
                          <a:pos x="2871" y="1588"/>
                        </a:cxn>
                        <a:cxn ang="0">
                          <a:pos x="2835" y="1604"/>
                        </a:cxn>
                        <a:cxn ang="0">
                          <a:pos x="2796" y="1616"/>
                        </a:cxn>
                        <a:cxn ang="0">
                          <a:pos x="2756" y="1621"/>
                        </a:cxn>
                        <a:cxn ang="0">
                          <a:pos x="255" y="1621"/>
                        </a:cxn>
                        <a:cxn ang="0">
                          <a:pos x="216" y="1616"/>
                        </a:cxn>
                        <a:cxn ang="0">
                          <a:pos x="177" y="1604"/>
                        </a:cxn>
                        <a:cxn ang="0">
                          <a:pos x="141" y="1588"/>
                        </a:cxn>
                        <a:cxn ang="0">
                          <a:pos x="108" y="1567"/>
                        </a:cxn>
                        <a:cxn ang="0">
                          <a:pos x="79" y="1541"/>
                        </a:cxn>
                        <a:cxn ang="0">
                          <a:pos x="54" y="1512"/>
                        </a:cxn>
                        <a:cxn ang="0">
                          <a:pos x="32" y="1479"/>
                        </a:cxn>
                        <a:cxn ang="0">
                          <a:pos x="16" y="1444"/>
                        </a:cxn>
                        <a:cxn ang="0">
                          <a:pos x="5" y="1405"/>
                        </a:cxn>
                        <a:cxn ang="0">
                          <a:pos x="0" y="1364"/>
                        </a:cxn>
                        <a:cxn ang="0">
                          <a:pos x="0" y="256"/>
                        </a:cxn>
                        <a:cxn ang="0">
                          <a:pos x="5" y="216"/>
                        </a:cxn>
                        <a:cxn ang="0">
                          <a:pos x="16" y="177"/>
                        </a:cxn>
                        <a:cxn ang="0">
                          <a:pos x="32" y="141"/>
                        </a:cxn>
                        <a:cxn ang="0">
                          <a:pos x="54" y="109"/>
                        </a:cxn>
                        <a:cxn ang="0">
                          <a:pos x="79" y="79"/>
                        </a:cxn>
                        <a:cxn ang="0">
                          <a:pos x="108" y="54"/>
                        </a:cxn>
                        <a:cxn ang="0">
                          <a:pos x="141" y="32"/>
                        </a:cxn>
                        <a:cxn ang="0">
                          <a:pos x="177" y="16"/>
                        </a:cxn>
                        <a:cxn ang="0">
                          <a:pos x="216" y="5"/>
                        </a:cxn>
                        <a:cxn ang="0">
                          <a:pos x="255" y="0"/>
                        </a:cxn>
                      </a:cxnLst>
                      <a:rect l="0" t="0" r="r" b="b"/>
                      <a:pathLst>
                        <a:path w="3012" h="1621">
                          <a:moveTo>
                            <a:pt x="270" y="0"/>
                          </a:moveTo>
                          <a:lnTo>
                            <a:pt x="2742" y="0"/>
                          </a:lnTo>
                          <a:lnTo>
                            <a:pt x="2756" y="0"/>
                          </a:lnTo>
                          <a:lnTo>
                            <a:pt x="2770" y="1"/>
                          </a:lnTo>
                          <a:lnTo>
                            <a:pt x="2783" y="3"/>
                          </a:lnTo>
                          <a:lnTo>
                            <a:pt x="2796" y="5"/>
                          </a:lnTo>
                          <a:lnTo>
                            <a:pt x="2810" y="8"/>
                          </a:lnTo>
                          <a:lnTo>
                            <a:pt x="2822" y="12"/>
                          </a:lnTo>
                          <a:lnTo>
                            <a:pt x="2835" y="16"/>
                          </a:lnTo>
                          <a:lnTo>
                            <a:pt x="2847" y="21"/>
                          </a:lnTo>
                          <a:lnTo>
                            <a:pt x="2859" y="26"/>
                          </a:lnTo>
                          <a:lnTo>
                            <a:pt x="2871" y="32"/>
                          </a:lnTo>
                          <a:lnTo>
                            <a:pt x="2882" y="38"/>
                          </a:lnTo>
                          <a:lnTo>
                            <a:pt x="2893" y="46"/>
                          </a:lnTo>
                          <a:lnTo>
                            <a:pt x="2903" y="54"/>
                          </a:lnTo>
                          <a:lnTo>
                            <a:pt x="2914" y="62"/>
                          </a:lnTo>
                          <a:lnTo>
                            <a:pt x="2924" y="70"/>
                          </a:lnTo>
                          <a:lnTo>
                            <a:pt x="2933" y="79"/>
                          </a:lnTo>
                          <a:lnTo>
                            <a:pt x="2942" y="88"/>
                          </a:lnTo>
                          <a:lnTo>
                            <a:pt x="2950" y="98"/>
                          </a:lnTo>
                          <a:lnTo>
                            <a:pt x="2958" y="109"/>
                          </a:lnTo>
                          <a:lnTo>
                            <a:pt x="2965" y="119"/>
                          </a:lnTo>
                          <a:lnTo>
                            <a:pt x="2973" y="130"/>
                          </a:lnTo>
                          <a:lnTo>
                            <a:pt x="2980" y="141"/>
                          </a:lnTo>
                          <a:lnTo>
                            <a:pt x="2986" y="152"/>
                          </a:lnTo>
                          <a:lnTo>
                            <a:pt x="2991" y="165"/>
                          </a:lnTo>
                          <a:lnTo>
                            <a:pt x="2996" y="177"/>
                          </a:lnTo>
                          <a:lnTo>
                            <a:pt x="3000" y="189"/>
                          </a:lnTo>
                          <a:lnTo>
                            <a:pt x="3004" y="202"/>
                          </a:lnTo>
                          <a:lnTo>
                            <a:pt x="3007" y="216"/>
                          </a:lnTo>
                          <a:lnTo>
                            <a:pt x="3009" y="229"/>
                          </a:lnTo>
                          <a:lnTo>
                            <a:pt x="3011" y="242"/>
                          </a:lnTo>
                          <a:lnTo>
                            <a:pt x="3012" y="256"/>
                          </a:lnTo>
                          <a:lnTo>
                            <a:pt x="3012" y="270"/>
                          </a:lnTo>
                          <a:lnTo>
                            <a:pt x="3012" y="1351"/>
                          </a:lnTo>
                          <a:lnTo>
                            <a:pt x="3012" y="1364"/>
                          </a:lnTo>
                          <a:lnTo>
                            <a:pt x="3011" y="1378"/>
                          </a:lnTo>
                          <a:lnTo>
                            <a:pt x="3009" y="1392"/>
                          </a:lnTo>
                          <a:lnTo>
                            <a:pt x="3007" y="1405"/>
                          </a:lnTo>
                          <a:lnTo>
                            <a:pt x="3004" y="1418"/>
                          </a:lnTo>
                          <a:lnTo>
                            <a:pt x="3000" y="1430"/>
                          </a:lnTo>
                          <a:lnTo>
                            <a:pt x="2996" y="1444"/>
                          </a:lnTo>
                          <a:lnTo>
                            <a:pt x="2991" y="1456"/>
                          </a:lnTo>
                          <a:lnTo>
                            <a:pt x="2986" y="1468"/>
                          </a:lnTo>
                          <a:lnTo>
                            <a:pt x="2980" y="1479"/>
                          </a:lnTo>
                          <a:lnTo>
                            <a:pt x="2973" y="1490"/>
                          </a:lnTo>
                          <a:lnTo>
                            <a:pt x="2965" y="1502"/>
                          </a:lnTo>
                          <a:lnTo>
                            <a:pt x="2958" y="1512"/>
                          </a:lnTo>
                          <a:lnTo>
                            <a:pt x="2950" y="1522"/>
                          </a:lnTo>
                          <a:lnTo>
                            <a:pt x="2942" y="1532"/>
                          </a:lnTo>
                          <a:lnTo>
                            <a:pt x="2933" y="1541"/>
                          </a:lnTo>
                          <a:lnTo>
                            <a:pt x="2924" y="1551"/>
                          </a:lnTo>
                          <a:lnTo>
                            <a:pt x="2914" y="1559"/>
                          </a:lnTo>
                          <a:lnTo>
                            <a:pt x="2903" y="1567"/>
                          </a:lnTo>
                          <a:lnTo>
                            <a:pt x="2893" y="1575"/>
                          </a:lnTo>
                          <a:lnTo>
                            <a:pt x="2882" y="1582"/>
                          </a:lnTo>
                          <a:lnTo>
                            <a:pt x="2871" y="1588"/>
                          </a:lnTo>
                          <a:lnTo>
                            <a:pt x="2859" y="1594"/>
                          </a:lnTo>
                          <a:lnTo>
                            <a:pt x="2847" y="1599"/>
                          </a:lnTo>
                          <a:lnTo>
                            <a:pt x="2835" y="1604"/>
                          </a:lnTo>
                          <a:lnTo>
                            <a:pt x="2822" y="1609"/>
                          </a:lnTo>
                          <a:lnTo>
                            <a:pt x="2810" y="1613"/>
                          </a:lnTo>
                          <a:lnTo>
                            <a:pt x="2796" y="1616"/>
                          </a:lnTo>
                          <a:lnTo>
                            <a:pt x="2783" y="1618"/>
                          </a:lnTo>
                          <a:lnTo>
                            <a:pt x="2770" y="1620"/>
                          </a:lnTo>
                          <a:lnTo>
                            <a:pt x="2756" y="1621"/>
                          </a:lnTo>
                          <a:lnTo>
                            <a:pt x="2742" y="1621"/>
                          </a:lnTo>
                          <a:lnTo>
                            <a:pt x="270" y="1621"/>
                          </a:lnTo>
                          <a:lnTo>
                            <a:pt x="255" y="1621"/>
                          </a:lnTo>
                          <a:lnTo>
                            <a:pt x="242" y="1620"/>
                          </a:lnTo>
                          <a:lnTo>
                            <a:pt x="229" y="1618"/>
                          </a:lnTo>
                          <a:lnTo>
                            <a:pt x="216" y="1616"/>
                          </a:lnTo>
                          <a:lnTo>
                            <a:pt x="202" y="1613"/>
                          </a:lnTo>
                          <a:lnTo>
                            <a:pt x="189" y="1609"/>
                          </a:lnTo>
                          <a:lnTo>
                            <a:pt x="177" y="1604"/>
                          </a:lnTo>
                          <a:lnTo>
                            <a:pt x="165" y="1599"/>
                          </a:lnTo>
                          <a:lnTo>
                            <a:pt x="152" y="1594"/>
                          </a:lnTo>
                          <a:lnTo>
                            <a:pt x="141" y="1588"/>
                          </a:lnTo>
                          <a:lnTo>
                            <a:pt x="130" y="1582"/>
                          </a:lnTo>
                          <a:lnTo>
                            <a:pt x="119" y="1575"/>
                          </a:lnTo>
                          <a:lnTo>
                            <a:pt x="108" y="1567"/>
                          </a:lnTo>
                          <a:lnTo>
                            <a:pt x="97" y="1559"/>
                          </a:lnTo>
                          <a:lnTo>
                            <a:pt x="88" y="1551"/>
                          </a:lnTo>
                          <a:lnTo>
                            <a:pt x="79" y="1541"/>
                          </a:lnTo>
                          <a:lnTo>
                            <a:pt x="70" y="1532"/>
                          </a:lnTo>
                          <a:lnTo>
                            <a:pt x="61" y="1522"/>
                          </a:lnTo>
                          <a:lnTo>
                            <a:pt x="54" y="1512"/>
                          </a:lnTo>
                          <a:lnTo>
                            <a:pt x="45" y="1502"/>
                          </a:lnTo>
                          <a:lnTo>
                            <a:pt x="38" y="1490"/>
                          </a:lnTo>
                          <a:lnTo>
                            <a:pt x="32" y="1479"/>
                          </a:lnTo>
                          <a:lnTo>
                            <a:pt x="26" y="1468"/>
                          </a:lnTo>
                          <a:lnTo>
                            <a:pt x="21" y="1456"/>
                          </a:lnTo>
                          <a:lnTo>
                            <a:pt x="16" y="1444"/>
                          </a:lnTo>
                          <a:lnTo>
                            <a:pt x="12" y="1430"/>
                          </a:lnTo>
                          <a:lnTo>
                            <a:pt x="8" y="1418"/>
                          </a:lnTo>
                          <a:lnTo>
                            <a:pt x="5" y="1405"/>
                          </a:lnTo>
                          <a:lnTo>
                            <a:pt x="3" y="1392"/>
                          </a:lnTo>
                          <a:lnTo>
                            <a:pt x="1" y="1378"/>
                          </a:lnTo>
                          <a:lnTo>
                            <a:pt x="0" y="1364"/>
                          </a:lnTo>
                          <a:lnTo>
                            <a:pt x="0" y="1351"/>
                          </a:lnTo>
                          <a:lnTo>
                            <a:pt x="0" y="270"/>
                          </a:lnTo>
                          <a:lnTo>
                            <a:pt x="0" y="256"/>
                          </a:lnTo>
                          <a:lnTo>
                            <a:pt x="1" y="242"/>
                          </a:lnTo>
                          <a:lnTo>
                            <a:pt x="3" y="229"/>
                          </a:lnTo>
                          <a:lnTo>
                            <a:pt x="5" y="216"/>
                          </a:lnTo>
                          <a:lnTo>
                            <a:pt x="8" y="202"/>
                          </a:lnTo>
                          <a:lnTo>
                            <a:pt x="12" y="189"/>
                          </a:lnTo>
                          <a:lnTo>
                            <a:pt x="16" y="177"/>
                          </a:lnTo>
                          <a:lnTo>
                            <a:pt x="21" y="165"/>
                          </a:lnTo>
                          <a:lnTo>
                            <a:pt x="26" y="152"/>
                          </a:lnTo>
                          <a:lnTo>
                            <a:pt x="32" y="141"/>
                          </a:lnTo>
                          <a:lnTo>
                            <a:pt x="38" y="130"/>
                          </a:lnTo>
                          <a:lnTo>
                            <a:pt x="45" y="119"/>
                          </a:lnTo>
                          <a:lnTo>
                            <a:pt x="54" y="109"/>
                          </a:lnTo>
                          <a:lnTo>
                            <a:pt x="61" y="98"/>
                          </a:lnTo>
                          <a:lnTo>
                            <a:pt x="70" y="88"/>
                          </a:lnTo>
                          <a:lnTo>
                            <a:pt x="79" y="79"/>
                          </a:lnTo>
                          <a:lnTo>
                            <a:pt x="88" y="70"/>
                          </a:lnTo>
                          <a:lnTo>
                            <a:pt x="97" y="62"/>
                          </a:lnTo>
                          <a:lnTo>
                            <a:pt x="108" y="54"/>
                          </a:lnTo>
                          <a:lnTo>
                            <a:pt x="119" y="46"/>
                          </a:lnTo>
                          <a:lnTo>
                            <a:pt x="130" y="38"/>
                          </a:lnTo>
                          <a:lnTo>
                            <a:pt x="141" y="32"/>
                          </a:lnTo>
                          <a:lnTo>
                            <a:pt x="152" y="26"/>
                          </a:lnTo>
                          <a:lnTo>
                            <a:pt x="165" y="21"/>
                          </a:lnTo>
                          <a:lnTo>
                            <a:pt x="177" y="16"/>
                          </a:lnTo>
                          <a:lnTo>
                            <a:pt x="189" y="12"/>
                          </a:lnTo>
                          <a:lnTo>
                            <a:pt x="202" y="8"/>
                          </a:lnTo>
                          <a:lnTo>
                            <a:pt x="216" y="5"/>
                          </a:lnTo>
                          <a:lnTo>
                            <a:pt x="229" y="3"/>
                          </a:lnTo>
                          <a:lnTo>
                            <a:pt x="242" y="1"/>
                          </a:lnTo>
                          <a:lnTo>
                            <a:pt x="255"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2" name="Freeform 16"/>
                    <p:cNvSpPr>
                      <a:spLocks/>
                    </p:cNvSpPr>
                    <p:nvPr/>
                  </p:nvSpPr>
                  <p:spPr bwMode="auto">
                    <a:xfrm>
                      <a:off x="-1680356" y="1838018"/>
                      <a:ext cx="217487" cy="117475"/>
                    </a:xfrm>
                    <a:custGeom>
                      <a:avLst/>
                      <a:gdLst/>
                      <a:ahLst/>
                      <a:cxnLst>
                        <a:cxn ang="0">
                          <a:pos x="2757" y="0"/>
                        </a:cxn>
                        <a:cxn ang="0">
                          <a:pos x="2798" y="5"/>
                        </a:cxn>
                        <a:cxn ang="0">
                          <a:pos x="2836" y="16"/>
                        </a:cxn>
                        <a:cxn ang="0">
                          <a:pos x="2871" y="32"/>
                        </a:cxn>
                        <a:cxn ang="0">
                          <a:pos x="2905" y="54"/>
                        </a:cxn>
                        <a:cxn ang="0">
                          <a:pos x="2934" y="79"/>
                        </a:cxn>
                        <a:cxn ang="0">
                          <a:pos x="2960" y="109"/>
                        </a:cxn>
                        <a:cxn ang="0">
                          <a:pos x="2980" y="141"/>
                        </a:cxn>
                        <a:cxn ang="0">
                          <a:pos x="2997" y="177"/>
                        </a:cxn>
                        <a:cxn ang="0">
                          <a:pos x="3008" y="216"/>
                        </a:cxn>
                        <a:cxn ang="0">
                          <a:pos x="3013" y="256"/>
                        </a:cxn>
                        <a:cxn ang="0">
                          <a:pos x="3013" y="1364"/>
                        </a:cxn>
                        <a:cxn ang="0">
                          <a:pos x="3008" y="1405"/>
                        </a:cxn>
                        <a:cxn ang="0">
                          <a:pos x="2997" y="1444"/>
                        </a:cxn>
                        <a:cxn ang="0">
                          <a:pos x="2980" y="1479"/>
                        </a:cxn>
                        <a:cxn ang="0">
                          <a:pos x="2960" y="1512"/>
                        </a:cxn>
                        <a:cxn ang="0">
                          <a:pos x="2934" y="1541"/>
                        </a:cxn>
                        <a:cxn ang="0">
                          <a:pos x="2905" y="1567"/>
                        </a:cxn>
                        <a:cxn ang="0">
                          <a:pos x="2871" y="1588"/>
                        </a:cxn>
                        <a:cxn ang="0">
                          <a:pos x="2836" y="1604"/>
                        </a:cxn>
                        <a:cxn ang="0">
                          <a:pos x="2798" y="1616"/>
                        </a:cxn>
                        <a:cxn ang="0">
                          <a:pos x="2757" y="1621"/>
                        </a:cxn>
                        <a:cxn ang="0">
                          <a:pos x="257" y="1621"/>
                        </a:cxn>
                        <a:cxn ang="0">
                          <a:pos x="216" y="1616"/>
                        </a:cxn>
                        <a:cxn ang="0">
                          <a:pos x="178" y="1604"/>
                        </a:cxn>
                        <a:cxn ang="0">
                          <a:pos x="142" y="1588"/>
                        </a:cxn>
                        <a:cxn ang="0">
                          <a:pos x="109" y="1567"/>
                        </a:cxn>
                        <a:cxn ang="0">
                          <a:pos x="80" y="1541"/>
                        </a:cxn>
                        <a:cxn ang="0">
                          <a:pos x="54" y="1512"/>
                        </a:cxn>
                        <a:cxn ang="0">
                          <a:pos x="33" y="1479"/>
                        </a:cxn>
                        <a:cxn ang="0">
                          <a:pos x="16" y="1444"/>
                        </a:cxn>
                        <a:cxn ang="0">
                          <a:pos x="6" y="1405"/>
                        </a:cxn>
                        <a:cxn ang="0">
                          <a:pos x="1" y="1364"/>
                        </a:cxn>
                        <a:cxn ang="0">
                          <a:pos x="1" y="256"/>
                        </a:cxn>
                        <a:cxn ang="0">
                          <a:pos x="6" y="216"/>
                        </a:cxn>
                        <a:cxn ang="0">
                          <a:pos x="16" y="177"/>
                        </a:cxn>
                        <a:cxn ang="0">
                          <a:pos x="33" y="141"/>
                        </a:cxn>
                        <a:cxn ang="0">
                          <a:pos x="54" y="109"/>
                        </a:cxn>
                        <a:cxn ang="0">
                          <a:pos x="80" y="79"/>
                        </a:cxn>
                        <a:cxn ang="0">
                          <a:pos x="109" y="54"/>
                        </a:cxn>
                        <a:cxn ang="0">
                          <a:pos x="142" y="32"/>
                        </a:cxn>
                        <a:cxn ang="0">
                          <a:pos x="178" y="16"/>
                        </a:cxn>
                        <a:cxn ang="0">
                          <a:pos x="216" y="5"/>
                        </a:cxn>
                        <a:cxn ang="0">
                          <a:pos x="257" y="0"/>
                        </a:cxn>
                      </a:cxnLst>
                      <a:rect l="0" t="0" r="r" b="b"/>
                      <a:pathLst>
                        <a:path w="3014" h="1621">
                          <a:moveTo>
                            <a:pt x="271" y="0"/>
                          </a:moveTo>
                          <a:lnTo>
                            <a:pt x="2743" y="0"/>
                          </a:lnTo>
                          <a:lnTo>
                            <a:pt x="2757" y="0"/>
                          </a:lnTo>
                          <a:lnTo>
                            <a:pt x="2770" y="1"/>
                          </a:lnTo>
                          <a:lnTo>
                            <a:pt x="2784" y="3"/>
                          </a:lnTo>
                          <a:lnTo>
                            <a:pt x="2798" y="5"/>
                          </a:lnTo>
                          <a:lnTo>
                            <a:pt x="2810" y="8"/>
                          </a:lnTo>
                          <a:lnTo>
                            <a:pt x="2823" y="12"/>
                          </a:lnTo>
                          <a:lnTo>
                            <a:pt x="2836" y="16"/>
                          </a:lnTo>
                          <a:lnTo>
                            <a:pt x="2848" y="21"/>
                          </a:lnTo>
                          <a:lnTo>
                            <a:pt x="2860" y="26"/>
                          </a:lnTo>
                          <a:lnTo>
                            <a:pt x="2871" y="32"/>
                          </a:lnTo>
                          <a:lnTo>
                            <a:pt x="2884" y="38"/>
                          </a:lnTo>
                          <a:lnTo>
                            <a:pt x="2894" y="46"/>
                          </a:lnTo>
                          <a:lnTo>
                            <a:pt x="2905" y="54"/>
                          </a:lnTo>
                          <a:lnTo>
                            <a:pt x="2915" y="62"/>
                          </a:lnTo>
                          <a:lnTo>
                            <a:pt x="2924" y="70"/>
                          </a:lnTo>
                          <a:lnTo>
                            <a:pt x="2934" y="79"/>
                          </a:lnTo>
                          <a:lnTo>
                            <a:pt x="2943" y="88"/>
                          </a:lnTo>
                          <a:lnTo>
                            <a:pt x="2952" y="98"/>
                          </a:lnTo>
                          <a:lnTo>
                            <a:pt x="2960" y="109"/>
                          </a:lnTo>
                          <a:lnTo>
                            <a:pt x="2967" y="119"/>
                          </a:lnTo>
                          <a:lnTo>
                            <a:pt x="2974" y="130"/>
                          </a:lnTo>
                          <a:lnTo>
                            <a:pt x="2980" y="141"/>
                          </a:lnTo>
                          <a:lnTo>
                            <a:pt x="2986" y="152"/>
                          </a:lnTo>
                          <a:lnTo>
                            <a:pt x="2993" y="165"/>
                          </a:lnTo>
                          <a:lnTo>
                            <a:pt x="2997" y="177"/>
                          </a:lnTo>
                          <a:lnTo>
                            <a:pt x="3002" y="189"/>
                          </a:lnTo>
                          <a:lnTo>
                            <a:pt x="3005" y="202"/>
                          </a:lnTo>
                          <a:lnTo>
                            <a:pt x="3008" y="216"/>
                          </a:lnTo>
                          <a:lnTo>
                            <a:pt x="3011" y="229"/>
                          </a:lnTo>
                          <a:lnTo>
                            <a:pt x="3012" y="242"/>
                          </a:lnTo>
                          <a:lnTo>
                            <a:pt x="3013" y="256"/>
                          </a:lnTo>
                          <a:lnTo>
                            <a:pt x="3014" y="270"/>
                          </a:lnTo>
                          <a:lnTo>
                            <a:pt x="3014" y="1351"/>
                          </a:lnTo>
                          <a:lnTo>
                            <a:pt x="3013" y="1364"/>
                          </a:lnTo>
                          <a:lnTo>
                            <a:pt x="3012" y="1378"/>
                          </a:lnTo>
                          <a:lnTo>
                            <a:pt x="3011" y="1392"/>
                          </a:lnTo>
                          <a:lnTo>
                            <a:pt x="3008" y="1405"/>
                          </a:lnTo>
                          <a:lnTo>
                            <a:pt x="3005" y="1418"/>
                          </a:lnTo>
                          <a:lnTo>
                            <a:pt x="3002" y="1430"/>
                          </a:lnTo>
                          <a:lnTo>
                            <a:pt x="2997" y="1444"/>
                          </a:lnTo>
                          <a:lnTo>
                            <a:pt x="2993" y="1456"/>
                          </a:lnTo>
                          <a:lnTo>
                            <a:pt x="2986" y="1468"/>
                          </a:lnTo>
                          <a:lnTo>
                            <a:pt x="2980" y="1479"/>
                          </a:lnTo>
                          <a:lnTo>
                            <a:pt x="2974" y="1490"/>
                          </a:lnTo>
                          <a:lnTo>
                            <a:pt x="2967" y="1502"/>
                          </a:lnTo>
                          <a:lnTo>
                            <a:pt x="2960" y="1512"/>
                          </a:lnTo>
                          <a:lnTo>
                            <a:pt x="2952" y="1522"/>
                          </a:lnTo>
                          <a:lnTo>
                            <a:pt x="2943" y="1532"/>
                          </a:lnTo>
                          <a:lnTo>
                            <a:pt x="2934" y="1541"/>
                          </a:lnTo>
                          <a:lnTo>
                            <a:pt x="2924" y="1551"/>
                          </a:lnTo>
                          <a:lnTo>
                            <a:pt x="2915" y="1559"/>
                          </a:lnTo>
                          <a:lnTo>
                            <a:pt x="2905" y="1567"/>
                          </a:lnTo>
                          <a:lnTo>
                            <a:pt x="2894" y="1575"/>
                          </a:lnTo>
                          <a:lnTo>
                            <a:pt x="2884" y="1582"/>
                          </a:lnTo>
                          <a:lnTo>
                            <a:pt x="2871" y="1588"/>
                          </a:lnTo>
                          <a:lnTo>
                            <a:pt x="2860" y="1594"/>
                          </a:lnTo>
                          <a:lnTo>
                            <a:pt x="2848" y="1599"/>
                          </a:lnTo>
                          <a:lnTo>
                            <a:pt x="2836" y="1604"/>
                          </a:lnTo>
                          <a:lnTo>
                            <a:pt x="2823" y="1609"/>
                          </a:lnTo>
                          <a:lnTo>
                            <a:pt x="2810" y="1613"/>
                          </a:lnTo>
                          <a:lnTo>
                            <a:pt x="2798" y="1616"/>
                          </a:lnTo>
                          <a:lnTo>
                            <a:pt x="2784" y="1618"/>
                          </a:lnTo>
                          <a:lnTo>
                            <a:pt x="2770" y="1620"/>
                          </a:lnTo>
                          <a:lnTo>
                            <a:pt x="2757" y="1621"/>
                          </a:lnTo>
                          <a:lnTo>
                            <a:pt x="2743" y="1621"/>
                          </a:lnTo>
                          <a:lnTo>
                            <a:pt x="271" y="1621"/>
                          </a:lnTo>
                          <a:lnTo>
                            <a:pt x="257" y="1621"/>
                          </a:lnTo>
                          <a:lnTo>
                            <a:pt x="244" y="1620"/>
                          </a:lnTo>
                          <a:lnTo>
                            <a:pt x="229" y="1618"/>
                          </a:lnTo>
                          <a:lnTo>
                            <a:pt x="216" y="1616"/>
                          </a:lnTo>
                          <a:lnTo>
                            <a:pt x="204" y="1613"/>
                          </a:lnTo>
                          <a:lnTo>
                            <a:pt x="191" y="1609"/>
                          </a:lnTo>
                          <a:lnTo>
                            <a:pt x="178" y="1604"/>
                          </a:lnTo>
                          <a:lnTo>
                            <a:pt x="166" y="1599"/>
                          </a:lnTo>
                          <a:lnTo>
                            <a:pt x="154" y="1594"/>
                          </a:lnTo>
                          <a:lnTo>
                            <a:pt x="142" y="1588"/>
                          </a:lnTo>
                          <a:lnTo>
                            <a:pt x="130" y="1582"/>
                          </a:lnTo>
                          <a:lnTo>
                            <a:pt x="120" y="1575"/>
                          </a:lnTo>
                          <a:lnTo>
                            <a:pt x="109" y="1567"/>
                          </a:lnTo>
                          <a:lnTo>
                            <a:pt x="99" y="1559"/>
                          </a:lnTo>
                          <a:lnTo>
                            <a:pt x="89" y="1551"/>
                          </a:lnTo>
                          <a:lnTo>
                            <a:pt x="80" y="1541"/>
                          </a:lnTo>
                          <a:lnTo>
                            <a:pt x="70" y="1532"/>
                          </a:lnTo>
                          <a:lnTo>
                            <a:pt x="62" y="1522"/>
                          </a:lnTo>
                          <a:lnTo>
                            <a:pt x="54" y="1512"/>
                          </a:lnTo>
                          <a:lnTo>
                            <a:pt x="47" y="1502"/>
                          </a:lnTo>
                          <a:lnTo>
                            <a:pt x="40" y="1490"/>
                          </a:lnTo>
                          <a:lnTo>
                            <a:pt x="33" y="1479"/>
                          </a:lnTo>
                          <a:lnTo>
                            <a:pt x="28" y="1468"/>
                          </a:lnTo>
                          <a:lnTo>
                            <a:pt x="21" y="1456"/>
                          </a:lnTo>
                          <a:lnTo>
                            <a:pt x="16" y="1444"/>
                          </a:lnTo>
                          <a:lnTo>
                            <a:pt x="12" y="1430"/>
                          </a:lnTo>
                          <a:lnTo>
                            <a:pt x="9" y="1418"/>
                          </a:lnTo>
                          <a:lnTo>
                            <a:pt x="6" y="1405"/>
                          </a:lnTo>
                          <a:lnTo>
                            <a:pt x="3" y="1392"/>
                          </a:lnTo>
                          <a:lnTo>
                            <a:pt x="2" y="1378"/>
                          </a:lnTo>
                          <a:lnTo>
                            <a:pt x="1" y="1364"/>
                          </a:lnTo>
                          <a:lnTo>
                            <a:pt x="0" y="1351"/>
                          </a:lnTo>
                          <a:lnTo>
                            <a:pt x="0" y="270"/>
                          </a:lnTo>
                          <a:lnTo>
                            <a:pt x="1" y="256"/>
                          </a:lnTo>
                          <a:lnTo>
                            <a:pt x="2" y="242"/>
                          </a:lnTo>
                          <a:lnTo>
                            <a:pt x="3" y="229"/>
                          </a:lnTo>
                          <a:lnTo>
                            <a:pt x="6" y="216"/>
                          </a:lnTo>
                          <a:lnTo>
                            <a:pt x="9" y="202"/>
                          </a:lnTo>
                          <a:lnTo>
                            <a:pt x="12" y="189"/>
                          </a:lnTo>
                          <a:lnTo>
                            <a:pt x="16" y="177"/>
                          </a:lnTo>
                          <a:lnTo>
                            <a:pt x="21" y="165"/>
                          </a:lnTo>
                          <a:lnTo>
                            <a:pt x="28" y="152"/>
                          </a:lnTo>
                          <a:lnTo>
                            <a:pt x="33" y="141"/>
                          </a:lnTo>
                          <a:lnTo>
                            <a:pt x="40" y="130"/>
                          </a:lnTo>
                          <a:lnTo>
                            <a:pt x="47" y="119"/>
                          </a:lnTo>
                          <a:lnTo>
                            <a:pt x="54" y="109"/>
                          </a:lnTo>
                          <a:lnTo>
                            <a:pt x="62" y="98"/>
                          </a:lnTo>
                          <a:lnTo>
                            <a:pt x="70" y="88"/>
                          </a:lnTo>
                          <a:lnTo>
                            <a:pt x="80" y="79"/>
                          </a:lnTo>
                          <a:lnTo>
                            <a:pt x="89" y="70"/>
                          </a:lnTo>
                          <a:lnTo>
                            <a:pt x="99" y="62"/>
                          </a:lnTo>
                          <a:lnTo>
                            <a:pt x="109" y="54"/>
                          </a:lnTo>
                          <a:lnTo>
                            <a:pt x="120" y="46"/>
                          </a:lnTo>
                          <a:lnTo>
                            <a:pt x="130" y="38"/>
                          </a:lnTo>
                          <a:lnTo>
                            <a:pt x="142" y="32"/>
                          </a:lnTo>
                          <a:lnTo>
                            <a:pt x="154" y="26"/>
                          </a:lnTo>
                          <a:lnTo>
                            <a:pt x="166" y="21"/>
                          </a:lnTo>
                          <a:lnTo>
                            <a:pt x="178" y="16"/>
                          </a:lnTo>
                          <a:lnTo>
                            <a:pt x="191" y="12"/>
                          </a:lnTo>
                          <a:lnTo>
                            <a:pt x="204" y="8"/>
                          </a:lnTo>
                          <a:lnTo>
                            <a:pt x="216" y="5"/>
                          </a:lnTo>
                          <a:lnTo>
                            <a:pt x="229" y="3"/>
                          </a:lnTo>
                          <a:lnTo>
                            <a:pt x="244" y="1"/>
                          </a:lnTo>
                          <a:lnTo>
                            <a:pt x="257" y="0"/>
                          </a:lnTo>
                          <a:lnTo>
                            <a:pt x="27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3" name="Freeform 17"/>
                    <p:cNvSpPr>
                      <a:spLocks/>
                    </p:cNvSpPr>
                    <p:nvPr/>
                  </p:nvSpPr>
                  <p:spPr bwMode="auto">
                    <a:xfrm>
                      <a:off x="-1440644" y="1838018"/>
                      <a:ext cx="217487" cy="117475"/>
                    </a:xfrm>
                    <a:custGeom>
                      <a:avLst/>
                      <a:gdLst/>
                      <a:ahLst/>
                      <a:cxnLst>
                        <a:cxn ang="0">
                          <a:pos x="2757" y="0"/>
                        </a:cxn>
                        <a:cxn ang="0">
                          <a:pos x="2796" y="5"/>
                        </a:cxn>
                        <a:cxn ang="0">
                          <a:pos x="2835" y="16"/>
                        </a:cxn>
                        <a:cxn ang="0">
                          <a:pos x="2871" y="32"/>
                        </a:cxn>
                        <a:cxn ang="0">
                          <a:pos x="2903" y="54"/>
                        </a:cxn>
                        <a:cxn ang="0">
                          <a:pos x="2933" y="79"/>
                        </a:cxn>
                        <a:cxn ang="0">
                          <a:pos x="2958" y="109"/>
                        </a:cxn>
                        <a:cxn ang="0">
                          <a:pos x="2980" y="141"/>
                        </a:cxn>
                        <a:cxn ang="0">
                          <a:pos x="2996" y="177"/>
                        </a:cxn>
                        <a:cxn ang="0">
                          <a:pos x="3007" y="216"/>
                        </a:cxn>
                        <a:cxn ang="0">
                          <a:pos x="3012" y="256"/>
                        </a:cxn>
                        <a:cxn ang="0">
                          <a:pos x="3012" y="1364"/>
                        </a:cxn>
                        <a:cxn ang="0">
                          <a:pos x="3007" y="1405"/>
                        </a:cxn>
                        <a:cxn ang="0">
                          <a:pos x="2996" y="1444"/>
                        </a:cxn>
                        <a:cxn ang="0">
                          <a:pos x="2980" y="1479"/>
                        </a:cxn>
                        <a:cxn ang="0">
                          <a:pos x="2958" y="1512"/>
                        </a:cxn>
                        <a:cxn ang="0">
                          <a:pos x="2933" y="1541"/>
                        </a:cxn>
                        <a:cxn ang="0">
                          <a:pos x="2903" y="1567"/>
                        </a:cxn>
                        <a:cxn ang="0">
                          <a:pos x="2871" y="1588"/>
                        </a:cxn>
                        <a:cxn ang="0">
                          <a:pos x="2835" y="1604"/>
                        </a:cxn>
                        <a:cxn ang="0">
                          <a:pos x="2796" y="1616"/>
                        </a:cxn>
                        <a:cxn ang="0">
                          <a:pos x="2757" y="1621"/>
                        </a:cxn>
                        <a:cxn ang="0">
                          <a:pos x="256" y="1621"/>
                        </a:cxn>
                        <a:cxn ang="0">
                          <a:pos x="216" y="1616"/>
                        </a:cxn>
                        <a:cxn ang="0">
                          <a:pos x="177" y="1604"/>
                        </a:cxn>
                        <a:cxn ang="0">
                          <a:pos x="141" y="1588"/>
                        </a:cxn>
                        <a:cxn ang="0">
                          <a:pos x="109" y="1567"/>
                        </a:cxn>
                        <a:cxn ang="0">
                          <a:pos x="79" y="1541"/>
                        </a:cxn>
                        <a:cxn ang="0">
                          <a:pos x="54" y="1512"/>
                        </a:cxn>
                        <a:cxn ang="0">
                          <a:pos x="32" y="1479"/>
                        </a:cxn>
                        <a:cxn ang="0">
                          <a:pos x="16" y="1444"/>
                        </a:cxn>
                        <a:cxn ang="0">
                          <a:pos x="5" y="1405"/>
                        </a:cxn>
                        <a:cxn ang="0">
                          <a:pos x="0" y="1364"/>
                        </a:cxn>
                        <a:cxn ang="0">
                          <a:pos x="0" y="256"/>
                        </a:cxn>
                        <a:cxn ang="0">
                          <a:pos x="5" y="216"/>
                        </a:cxn>
                        <a:cxn ang="0">
                          <a:pos x="16" y="177"/>
                        </a:cxn>
                        <a:cxn ang="0">
                          <a:pos x="32" y="141"/>
                        </a:cxn>
                        <a:cxn ang="0">
                          <a:pos x="54" y="109"/>
                        </a:cxn>
                        <a:cxn ang="0">
                          <a:pos x="79" y="79"/>
                        </a:cxn>
                        <a:cxn ang="0">
                          <a:pos x="109" y="54"/>
                        </a:cxn>
                        <a:cxn ang="0">
                          <a:pos x="141" y="32"/>
                        </a:cxn>
                        <a:cxn ang="0">
                          <a:pos x="177" y="16"/>
                        </a:cxn>
                        <a:cxn ang="0">
                          <a:pos x="216" y="5"/>
                        </a:cxn>
                        <a:cxn ang="0">
                          <a:pos x="256" y="0"/>
                        </a:cxn>
                      </a:cxnLst>
                      <a:rect l="0" t="0" r="r" b="b"/>
                      <a:pathLst>
                        <a:path w="3012" h="1621">
                          <a:moveTo>
                            <a:pt x="270" y="0"/>
                          </a:moveTo>
                          <a:lnTo>
                            <a:pt x="2742" y="0"/>
                          </a:lnTo>
                          <a:lnTo>
                            <a:pt x="2757" y="0"/>
                          </a:lnTo>
                          <a:lnTo>
                            <a:pt x="2770" y="1"/>
                          </a:lnTo>
                          <a:lnTo>
                            <a:pt x="2783" y="3"/>
                          </a:lnTo>
                          <a:lnTo>
                            <a:pt x="2796" y="5"/>
                          </a:lnTo>
                          <a:lnTo>
                            <a:pt x="2810" y="8"/>
                          </a:lnTo>
                          <a:lnTo>
                            <a:pt x="2823" y="12"/>
                          </a:lnTo>
                          <a:lnTo>
                            <a:pt x="2835" y="16"/>
                          </a:lnTo>
                          <a:lnTo>
                            <a:pt x="2847" y="21"/>
                          </a:lnTo>
                          <a:lnTo>
                            <a:pt x="2860" y="26"/>
                          </a:lnTo>
                          <a:lnTo>
                            <a:pt x="2871" y="32"/>
                          </a:lnTo>
                          <a:lnTo>
                            <a:pt x="2882" y="38"/>
                          </a:lnTo>
                          <a:lnTo>
                            <a:pt x="2893" y="46"/>
                          </a:lnTo>
                          <a:lnTo>
                            <a:pt x="2903" y="54"/>
                          </a:lnTo>
                          <a:lnTo>
                            <a:pt x="2914" y="62"/>
                          </a:lnTo>
                          <a:lnTo>
                            <a:pt x="2924" y="70"/>
                          </a:lnTo>
                          <a:lnTo>
                            <a:pt x="2933" y="79"/>
                          </a:lnTo>
                          <a:lnTo>
                            <a:pt x="2942" y="88"/>
                          </a:lnTo>
                          <a:lnTo>
                            <a:pt x="2950" y="98"/>
                          </a:lnTo>
                          <a:lnTo>
                            <a:pt x="2958" y="109"/>
                          </a:lnTo>
                          <a:lnTo>
                            <a:pt x="2967" y="119"/>
                          </a:lnTo>
                          <a:lnTo>
                            <a:pt x="2974" y="130"/>
                          </a:lnTo>
                          <a:lnTo>
                            <a:pt x="2980" y="141"/>
                          </a:lnTo>
                          <a:lnTo>
                            <a:pt x="2986" y="152"/>
                          </a:lnTo>
                          <a:lnTo>
                            <a:pt x="2991" y="165"/>
                          </a:lnTo>
                          <a:lnTo>
                            <a:pt x="2996" y="177"/>
                          </a:lnTo>
                          <a:lnTo>
                            <a:pt x="3000" y="189"/>
                          </a:lnTo>
                          <a:lnTo>
                            <a:pt x="3004" y="202"/>
                          </a:lnTo>
                          <a:lnTo>
                            <a:pt x="3007" y="216"/>
                          </a:lnTo>
                          <a:lnTo>
                            <a:pt x="3009" y="229"/>
                          </a:lnTo>
                          <a:lnTo>
                            <a:pt x="3011" y="242"/>
                          </a:lnTo>
                          <a:lnTo>
                            <a:pt x="3012" y="256"/>
                          </a:lnTo>
                          <a:lnTo>
                            <a:pt x="3012" y="270"/>
                          </a:lnTo>
                          <a:lnTo>
                            <a:pt x="3012" y="1351"/>
                          </a:lnTo>
                          <a:lnTo>
                            <a:pt x="3012" y="1364"/>
                          </a:lnTo>
                          <a:lnTo>
                            <a:pt x="3011" y="1378"/>
                          </a:lnTo>
                          <a:lnTo>
                            <a:pt x="3009" y="1392"/>
                          </a:lnTo>
                          <a:lnTo>
                            <a:pt x="3007" y="1405"/>
                          </a:lnTo>
                          <a:lnTo>
                            <a:pt x="3004" y="1418"/>
                          </a:lnTo>
                          <a:lnTo>
                            <a:pt x="3000" y="1430"/>
                          </a:lnTo>
                          <a:lnTo>
                            <a:pt x="2996" y="1444"/>
                          </a:lnTo>
                          <a:lnTo>
                            <a:pt x="2991" y="1456"/>
                          </a:lnTo>
                          <a:lnTo>
                            <a:pt x="2986" y="1468"/>
                          </a:lnTo>
                          <a:lnTo>
                            <a:pt x="2980" y="1479"/>
                          </a:lnTo>
                          <a:lnTo>
                            <a:pt x="2974" y="1490"/>
                          </a:lnTo>
                          <a:lnTo>
                            <a:pt x="2967" y="1502"/>
                          </a:lnTo>
                          <a:lnTo>
                            <a:pt x="2958" y="1512"/>
                          </a:lnTo>
                          <a:lnTo>
                            <a:pt x="2950" y="1522"/>
                          </a:lnTo>
                          <a:lnTo>
                            <a:pt x="2942" y="1532"/>
                          </a:lnTo>
                          <a:lnTo>
                            <a:pt x="2933" y="1541"/>
                          </a:lnTo>
                          <a:lnTo>
                            <a:pt x="2924" y="1551"/>
                          </a:lnTo>
                          <a:lnTo>
                            <a:pt x="2914" y="1559"/>
                          </a:lnTo>
                          <a:lnTo>
                            <a:pt x="2903" y="1567"/>
                          </a:lnTo>
                          <a:lnTo>
                            <a:pt x="2893" y="1575"/>
                          </a:lnTo>
                          <a:lnTo>
                            <a:pt x="2882" y="1582"/>
                          </a:lnTo>
                          <a:lnTo>
                            <a:pt x="2871" y="1588"/>
                          </a:lnTo>
                          <a:lnTo>
                            <a:pt x="2860" y="1594"/>
                          </a:lnTo>
                          <a:lnTo>
                            <a:pt x="2847" y="1599"/>
                          </a:lnTo>
                          <a:lnTo>
                            <a:pt x="2835" y="1604"/>
                          </a:lnTo>
                          <a:lnTo>
                            <a:pt x="2823" y="1609"/>
                          </a:lnTo>
                          <a:lnTo>
                            <a:pt x="2810" y="1613"/>
                          </a:lnTo>
                          <a:lnTo>
                            <a:pt x="2796" y="1616"/>
                          </a:lnTo>
                          <a:lnTo>
                            <a:pt x="2783" y="1618"/>
                          </a:lnTo>
                          <a:lnTo>
                            <a:pt x="2770" y="1620"/>
                          </a:lnTo>
                          <a:lnTo>
                            <a:pt x="2757" y="1621"/>
                          </a:lnTo>
                          <a:lnTo>
                            <a:pt x="2742" y="1621"/>
                          </a:lnTo>
                          <a:lnTo>
                            <a:pt x="270" y="1621"/>
                          </a:lnTo>
                          <a:lnTo>
                            <a:pt x="256" y="1621"/>
                          </a:lnTo>
                          <a:lnTo>
                            <a:pt x="242" y="1620"/>
                          </a:lnTo>
                          <a:lnTo>
                            <a:pt x="229" y="1618"/>
                          </a:lnTo>
                          <a:lnTo>
                            <a:pt x="216" y="1616"/>
                          </a:lnTo>
                          <a:lnTo>
                            <a:pt x="202" y="1613"/>
                          </a:lnTo>
                          <a:lnTo>
                            <a:pt x="190" y="1609"/>
                          </a:lnTo>
                          <a:lnTo>
                            <a:pt x="177" y="1604"/>
                          </a:lnTo>
                          <a:lnTo>
                            <a:pt x="165" y="1599"/>
                          </a:lnTo>
                          <a:lnTo>
                            <a:pt x="153" y="1594"/>
                          </a:lnTo>
                          <a:lnTo>
                            <a:pt x="141" y="1588"/>
                          </a:lnTo>
                          <a:lnTo>
                            <a:pt x="130" y="1582"/>
                          </a:lnTo>
                          <a:lnTo>
                            <a:pt x="119" y="1575"/>
                          </a:lnTo>
                          <a:lnTo>
                            <a:pt x="109" y="1567"/>
                          </a:lnTo>
                          <a:lnTo>
                            <a:pt x="98" y="1559"/>
                          </a:lnTo>
                          <a:lnTo>
                            <a:pt x="88" y="1551"/>
                          </a:lnTo>
                          <a:lnTo>
                            <a:pt x="79" y="1541"/>
                          </a:lnTo>
                          <a:lnTo>
                            <a:pt x="70" y="1532"/>
                          </a:lnTo>
                          <a:lnTo>
                            <a:pt x="62" y="1522"/>
                          </a:lnTo>
                          <a:lnTo>
                            <a:pt x="54" y="1512"/>
                          </a:lnTo>
                          <a:lnTo>
                            <a:pt x="45" y="1502"/>
                          </a:lnTo>
                          <a:lnTo>
                            <a:pt x="39" y="1490"/>
                          </a:lnTo>
                          <a:lnTo>
                            <a:pt x="32" y="1479"/>
                          </a:lnTo>
                          <a:lnTo>
                            <a:pt x="26" y="1468"/>
                          </a:lnTo>
                          <a:lnTo>
                            <a:pt x="21" y="1456"/>
                          </a:lnTo>
                          <a:lnTo>
                            <a:pt x="16" y="1444"/>
                          </a:lnTo>
                          <a:lnTo>
                            <a:pt x="12" y="1430"/>
                          </a:lnTo>
                          <a:lnTo>
                            <a:pt x="8" y="1418"/>
                          </a:lnTo>
                          <a:lnTo>
                            <a:pt x="5" y="1405"/>
                          </a:lnTo>
                          <a:lnTo>
                            <a:pt x="3" y="1392"/>
                          </a:lnTo>
                          <a:lnTo>
                            <a:pt x="1" y="1378"/>
                          </a:lnTo>
                          <a:lnTo>
                            <a:pt x="0" y="1364"/>
                          </a:lnTo>
                          <a:lnTo>
                            <a:pt x="0" y="1351"/>
                          </a:lnTo>
                          <a:lnTo>
                            <a:pt x="0" y="270"/>
                          </a:lnTo>
                          <a:lnTo>
                            <a:pt x="0" y="256"/>
                          </a:lnTo>
                          <a:lnTo>
                            <a:pt x="1" y="242"/>
                          </a:lnTo>
                          <a:lnTo>
                            <a:pt x="3" y="229"/>
                          </a:lnTo>
                          <a:lnTo>
                            <a:pt x="5" y="216"/>
                          </a:lnTo>
                          <a:lnTo>
                            <a:pt x="8" y="202"/>
                          </a:lnTo>
                          <a:lnTo>
                            <a:pt x="12" y="189"/>
                          </a:lnTo>
                          <a:lnTo>
                            <a:pt x="16" y="177"/>
                          </a:lnTo>
                          <a:lnTo>
                            <a:pt x="21" y="165"/>
                          </a:lnTo>
                          <a:lnTo>
                            <a:pt x="26" y="152"/>
                          </a:lnTo>
                          <a:lnTo>
                            <a:pt x="32" y="141"/>
                          </a:lnTo>
                          <a:lnTo>
                            <a:pt x="39" y="130"/>
                          </a:lnTo>
                          <a:lnTo>
                            <a:pt x="45" y="119"/>
                          </a:lnTo>
                          <a:lnTo>
                            <a:pt x="54" y="109"/>
                          </a:lnTo>
                          <a:lnTo>
                            <a:pt x="62" y="98"/>
                          </a:lnTo>
                          <a:lnTo>
                            <a:pt x="70" y="88"/>
                          </a:lnTo>
                          <a:lnTo>
                            <a:pt x="79" y="79"/>
                          </a:lnTo>
                          <a:lnTo>
                            <a:pt x="88" y="70"/>
                          </a:lnTo>
                          <a:lnTo>
                            <a:pt x="98" y="62"/>
                          </a:lnTo>
                          <a:lnTo>
                            <a:pt x="109" y="54"/>
                          </a:lnTo>
                          <a:lnTo>
                            <a:pt x="119" y="46"/>
                          </a:lnTo>
                          <a:lnTo>
                            <a:pt x="130" y="38"/>
                          </a:lnTo>
                          <a:lnTo>
                            <a:pt x="141" y="32"/>
                          </a:lnTo>
                          <a:lnTo>
                            <a:pt x="153" y="26"/>
                          </a:lnTo>
                          <a:lnTo>
                            <a:pt x="165" y="21"/>
                          </a:lnTo>
                          <a:lnTo>
                            <a:pt x="177" y="16"/>
                          </a:lnTo>
                          <a:lnTo>
                            <a:pt x="190" y="12"/>
                          </a:lnTo>
                          <a:lnTo>
                            <a:pt x="202" y="8"/>
                          </a:lnTo>
                          <a:lnTo>
                            <a:pt x="216" y="5"/>
                          </a:lnTo>
                          <a:lnTo>
                            <a:pt x="229" y="3"/>
                          </a:lnTo>
                          <a:lnTo>
                            <a:pt x="242" y="1"/>
                          </a:lnTo>
                          <a:lnTo>
                            <a:pt x="256"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5" name="Freeform 18"/>
                    <p:cNvSpPr>
                      <a:spLocks/>
                    </p:cNvSpPr>
                    <p:nvPr/>
                  </p:nvSpPr>
                  <p:spPr bwMode="auto">
                    <a:xfrm>
                      <a:off x="-1200931" y="1838018"/>
                      <a:ext cx="217487" cy="117475"/>
                    </a:xfrm>
                    <a:custGeom>
                      <a:avLst/>
                      <a:gdLst/>
                      <a:ahLst/>
                      <a:cxnLst>
                        <a:cxn ang="0">
                          <a:pos x="2756" y="0"/>
                        </a:cxn>
                        <a:cxn ang="0">
                          <a:pos x="2797" y="5"/>
                        </a:cxn>
                        <a:cxn ang="0">
                          <a:pos x="2836" y="16"/>
                        </a:cxn>
                        <a:cxn ang="0">
                          <a:pos x="2871" y="32"/>
                        </a:cxn>
                        <a:cxn ang="0">
                          <a:pos x="2904" y="54"/>
                        </a:cxn>
                        <a:cxn ang="0">
                          <a:pos x="2934" y="79"/>
                        </a:cxn>
                        <a:cxn ang="0">
                          <a:pos x="2959" y="109"/>
                        </a:cxn>
                        <a:cxn ang="0">
                          <a:pos x="2980" y="141"/>
                        </a:cxn>
                        <a:cxn ang="0">
                          <a:pos x="2997" y="177"/>
                        </a:cxn>
                        <a:cxn ang="0">
                          <a:pos x="3008" y="216"/>
                        </a:cxn>
                        <a:cxn ang="0">
                          <a:pos x="3013" y="256"/>
                        </a:cxn>
                        <a:cxn ang="0">
                          <a:pos x="3013" y="1364"/>
                        </a:cxn>
                        <a:cxn ang="0">
                          <a:pos x="3008" y="1405"/>
                        </a:cxn>
                        <a:cxn ang="0">
                          <a:pos x="2997" y="1444"/>
                        </a:cxn>
                        <a:cxn ang="0">
                          <a:pos x="2980" y="1479"/>
                        </a:cxn>
                        <a:cxn ang="0">
                          <a:pos x="2959" y="1512"/>
                        </a:cxn>
                        <a:cxn ang="0">
                          <a:pos x="2934" y="1541"/>
                        </a:cxn>
                        <a:cxn ang="0">
                          <a:pos x="2904" y="1567"/>
                        </a:cxn>
                        <a:cxn ang="0">
                          <a:pos x="2871" y="1588"/>
                        </a:cxn>
                        <a:cxn ang="0">
                          <a:pos x="2836" y="1604"/>
                        </a:cxn>
                        <a:cxn ang="0">
                          <a:pos x="2797" y="1616"/>
                        </a:cxn>
                        <a:cxn ang="0">
                          <a:pos x="2756" y="1621"/>
                        </a:cxn>
                        <a:cxn ang="0">
                          <a:pos x="256" y="1621"/>
                        </a:cxn>
                        <a:cxn ang="0">
                          <a:pos x="216" y="1616"/>
                        </a:cxn>
                        <a:cxn ang="0">
                          <a:pos x="177" y="1604"/>
                        </a:cxn>
                        <a:cxn ang="0">
                          <a:pos x="142" y="1588"/>
                        </a:cxn>
                        <a:cxn ang="0">
                          <a:pos x="108" y="1567"/>
                        </a:cxn>
                        <a:cxn ang="0">
                          <a:pos x="80" y="1541"/>
                        </a:cxn>
                        <a:cxn ang="0">
                          <a:pos x="54" y="1512"/>
                        </a:cxn>
                        <a:cxn ang="0">
                          <a:pos x="33" y="1479"/>
                        </a:cxn>
                        <a:cxn ang="0">
                          <a:pos x="16" y="1444"/>
                        </a:cxn>
                        <a:cxn ang="0">
                          <a:pos x="5" y="1405"/>
                        </a:cxn>
                        <a:cxn ang="0">
                          <a:pos x="0" y="1364"/>
                        </a:cxn>
                        <a:cxn ang="0">
                          <a:pos x="0" y="256"/>
                        </a:cxn>
                        <a:cxn ang="0">
                          <a:pos x="5" y="216"/>
                        </a:cxn>
                        <a:cxn ang="0">
                          <a:pos x="16" y="177"/>
                        </a:cxn>
                        <a:cxn ang="0">
                          <a:pos x="33" y="141"/>
                        </a:cxn>
                        <a:cxn ang="0">
                          <a:pos x="54" y="109"/>
                        </a:cxn>
                        <a:cxn ang="0">
                          <a:pos x="80" y="79"/>
                        </a:cxn>
                        <a:cxn ang="0">
                          <a:pos x="108" y="54"/>
                        </a:cxn>
                        <a:cxn ang="0">
                          <a:pos x="142" y="32"/>
                        </a:cxn>
                        <a:cxn ang="0">
                          <a:pos x="177" y="16"/>
                        </a:cxn>
                        <a:cxn ang="0">
                          <a:pos x="216" y="5"/>
                        </a:cxn>
                        <a:cxn ang="0">
                          <a:pos x="256" y="0"/>
                        </a:cxn>
                      </a:cxnLst>
                      <a:rect l="0" t="0" r="r" b="b"/>
                      <a:pathLst>
                        <a:path w="3013" h="1621">
                          <a:moveTo>
                            <a:pt x="270" y="0"/>
                          </a:moveTo>
                          <a:lnTo>
                            <a:pt x="2743" y="0"/>
                          </a:lnTo>
                          <a:lnTo>
                            <a:pt x="2756" y="0"/>
                          </a:lnTo>
                          <a:lnTo>
                            <a:pt x="2771" y="1"/>
                          </a:lnTo>
                          <a:lnTo>
                            <a:pt x="2784" y="3"/>
                          </a:lnTo>
                          <a:lnTo>
                            <a:pt x="2797" y="5"/>
                          </a:lnTo>
                          <a:lnTo>
                            <a:pt x="2810" y="8"/>
                          </a:lnTo>
                          <a:lnTo>
                            <a:pt x="2822" y="12"/>
                          </a:lnTo>
                          <a:lnTo>
                            <a:pt x="2836" y="16"/>
                          </a:lnTo>
                          <a:lnTo>
                            <a:pt x="2848" y="21"/>
                          </a:lnTo>
                          <a:lnTo>
                            <a:pt x="2859" y="26"/>
                          </a:lnTo>
                          <a:lnTo>
                            <a:pt x="2871" y="32"/>
                          </a:lnTo>
                          <a:lnTo>
                            <a:pt x="2883" y="38"/>
                          </a:lnTo>
                          <a:lnTo>
                            <a:pt x="2894" y="46"/>
                          </a:lnTo>
                          <a:lnTo>
                            <a:pt x="2904" y="54"/>
                          </a:lnTo>
                          <a:lnTo>
                            <a:pt x="2914" y="62"/>
                          </a:lnTo>
                          <a:lnTo>
                            <a:pt x="2924" y="70"/>
                          </a:lnTo>
                          <a:lnTo>
                            <a:pt x="2934" y="79"/>
                          </a:lnTo>
                          <a:lnTo>
                            <a:pt x="2943" y="88"/>
                          </a:lnTo>
                          <a:lnTo>
                            <a:pt x="2951" y="98"/>
                          </a:lnTo>
                          <a:lnTo>
                            <a:pt x="2959" y="109"/>
                          </a:lnTo>
                          <a:lnTo>
                            <a:pt x="2966" y="119"/>
                          </a:lnTo>
                          <a:lnTo>
                            <a:pt x="2973" y="130"/>
                          </a:lnTo>
                          <a:lnTo>
                            <a:pt x="2980" y="141"/>
                          </a:lnTo>
                          <a:lnTo>
                            <a:pt x="2987" y="152"/>
                          </a:lnTo>
                          <a:lnTo>
                            <a:pt x="2992" y="165"/>
                          </a:lnTo>
                          <a:lnTo>
                            <a:pt x="2997" y="177"/>
                          </a:lnTo>
                          <a:lnTo>
                            <a:pt x="3001" y="189"/>
                          </a:lnTo>
                          <a:lnTo>
                            <a:pt x="3005" y="202"/>
                          </a:lnTo>
                          <a:lnTo>
                            <a:pt x="3008" y="216"/>
                          </a:lnTo>
                          <a:lnTo>
                            <a:pt x="3010" y="229"/>
                          </a:lnTo>
                          <a:lnTo>
                            <a:pt x="3012" y="242"/>
                          </a:lnTo>
                          <a:lnTo>
                            <a:pt x="3013" y="256"/>
                          </a:lnTo>
                          <a:lnTo>
                            <a:pt x="3013" y="270"/>
                          </a:lnTo>
                          <a:lnTo>
                            <a:pt x="3013" y="1351"/>
                          </a:lnTo>
                          <a:lnTo>
                            <a:pt x="3013" y="1364"/>
                          </a:lnTo>
                          <a:lnTo>
                            <a:pt x="3012" y="1378"/>
                          </a:lnTo>
                          <a:lnTo>
                            <a:pt x="3010" y="1392"/>
                          </a:lnTo>
                          <a:lnTo>
                            <a:pt x="3008" y="1405"/>
                          </a:lnTo>
                          <a:lnTo>
                            <a:pt x="3005" y="1418"/>
                          </a:lnTo>
                          <a:lnTo>
                            <a:pt x="3001" y="1430"/>
                          </a:lnTo>
                          <a:lnTo>
                            <a:pt x="2997" y="1444"/>
                          </a:lnTo>
                          <a:lnTo>
                            <a:pt x="2992" y="1456"/>
                          </a:lnTo>
                          <a:lnTo>
                            <a:pt x="2987" y="1468"/>
                          </a:lnTo>
                          <a:lnTo>
                            <a:pt x="2980" y="1479"/>
                          </a:lnTo>
                          <a:lnTo>
                            <a:pt x="2973" y="1490"/>
                          </a:lnTo>
                          <a:lnTo>
                            <a:pt x="2966" y="1502"/>
                          </a:lnTo>
                          <a:lnTo>
                            <a:pt x="2959" y="1512"/>
                          </a:lnTo>
                          <a:lnTo>
                            <a:pt x="2951" y="1522"/>
                          </a:lnTo>
                          <a:lnTo>
                            <a:pt x="2943" y="1532"/>
                          </a:lnTo>
                          <a:lnTo>
                            <a:pt x="2934" y="1541"/>
                          </a:lnTo>
                          <a:lnTo>
                            <a:pt x="2924" y="1551"/>
                          </a:lnTo>
                          <a:lnTo>
                            <a:pt x="2914" y="1559"/>
                          </a:lnTo>
                          <a:lnTo>
                            <a:pt x="2904" y="1567"/>
                          </a:lnTo>
                          <a:lnTo>
                            <a:pt x="2894" y="1575"/>
                          </a:lnTo>
                          <a:lnTo>
                            <a:pt x="2883" y="1582"/>
                          </a:lnTo>
                          <a:lnTo>
                            <a:pt x="2871" y="1588"/>
                          </a:lnTo>
                          <a:lnTo>
                            <a:pt x="2859" y="1594"/>
                          </a:lnTo>
                          <a:lnTo>
                            <a:pt x="2848" y="1599"/>
                          </a:lnTo>
                          <a:lnTo>
                            <a:pt x="2836" y="1604"/>
                          </a:lnTo>
                          <a:lnTo>
                            <a:pt x="2822" y="1609"/>
                          </a:lnTo>
                          <a:lnTo>
                            <a:pt x="2810" y="1613"/>
                          </a:lnTo>
                          <a:lnTo>
                            <a:pt x="2797" y="1616"/>
                          </a:lnTo>
                          <a:lnTo>
                            <a:pt x="2784" y="1618"/>
                          </a:lnTo>
                          <a:lnTo>
                            <a:pt x="2771" y="1620"/>
                          </a:lnTo>
                          <a:lnTo>
                            <a:pt x="2756" y="1621"/>
                          </a:lnTo>
                          <a:lnTo>
                            <a:pt x="2743" y="1621"/>
                          </a:lnTo>
                          <a:lnTo>
                            <a:pt x="270" y="1621"/>
                          </a:lnTo>
                          <a:lnTo>
                            <a:pt x="256" y="1621"/>
                          </a:lnTo>
                          <a:lnTo>
                            <a:pt x="243" y="1620"/>
                          </a:lnTo>
                          <a:lnTo>
                            <a:pt x="229" y="1618"/>
                          </a:lnTo>
                          <a:lnTo>
                            <a:pt x="216" y="1616"/>
                          </a:lnTo>
                          <a:lnTo>
                            <a:pt x="203" y="1613"/>
                          </a:lnTo>
                          <a:lnTo>
                            <a:pt x="190" y="1609"/>
                          </a:lnTo>
                          <a:lnTo>
                            <a:pt x="177" y="1604"/>
                          </a:lnTo>
                          <a:lnTo>
                            <a:pt x="165" y="1599"/>
                          </a:lnTo>
                          <a:lnTo>
                            <a:pt x="153" y="1594"/>
                          </a:lnTo>
                          <a:lnTo>
                            <a:pt x="142" y="1588"/>
                          </a:lnTo>
                          <a:lnTo>
                            <a:pt x="131" y="1582"/>
                          </a:lnTo>
                          <a:lnTo>
                            <a:pt x="119" y="1575"/>
                          </a:lnTo>
                          <a:lnTo>
                            <a:pt x="108" y="1567"/>
                          </a:lnTo>
                          <a:lnTo>
                            <a:pt x="98" y="1559"/>
                          </a:lnTo>
                          <a:lnTo>
                            <a:pt x="89" y="1551"/>
                          </a:lnTo>
                          <a:lnTo>
                            <a:pt x="80" y="1541"/>
                          </a:lnTo>
                          <a:lnTo>
                            <a:pt x="70" y="1532"/>
                          </a:lnTo>
                          <a:lnTo>
                            <a:pt x="61" y="1522"/>
                          </a:lnTo>
                          <a:lnTo>
                            <a:pt x="54" y="1512"/>
                          </a:lnTo>
                          <a:lnTo>
                            <a:pt x="46" y="1502"/>
                          </a:lnTo>
                          <a:lnTo>
                            <a:pt x="39" y="1490"/>
                          </a:lnTo>
                          <a:lnTo>
                            <a:pt x="33" y="1479"/>
                          </a:lnTo>
                          <a:lnTo>
                            <a:pt x="27" y="1468"/>
                          </a:lnTo>
                          <a:lnTo>
                            <a:pt x="22" y="1456"/>
                          </a:lnTo>
                          <a:lnTo>
                            <a:pt x="16" y="1444"/>
                          </a:lnTo>
                          <a:lnTo>
                            <a:pt x="12" y="1430"/>
                          </a:lnTo>
                          <a:lnTo>
                            <a:pt x="8" y="1418"/>
                          </a:lnTo>
                          <a:lnTo>
                            <a:pt x="5" y="1405"/>
                          </a:lnTo>
                          <a:lnTo>
                            <a:pt x="3" y="1392"/>
                          </a:lnTo>
                          <a:lnTo>
                            <a:pt x="1" y="1378"/>
                          </a:lnTo>
                          <a:lnTo>
                            <a:pt x="0" y="1364"/>
                          </a:lnTo>
                          <a:lnTo>
                            <a:pt x="0" y="1351"/>
                          </a:lnTo>
                          <a:lnTo>
                            <a:pt x="0" y="270"/>
                          </a:lnTo>
                          <a:lnTo>
                            <a:pt x="0" y="256"/>
                          </a:lnTo>
                          <a:lnTo>
                            <a:pt x="1" y="242"/>
                          </a:lnTo>
                          <a:lnTo>
                            <a:pt x="3" y="229"/>
                          </a:lnTo>
                          <a:lnTo>
                            <a:pt x="5" y="216"/>
                          </a:lnTo>
                          <a:lnTo>
                            <a:pt x="8" y="202"/>
                          </a:lnTo>
                          <a:lnTo>
                            <a:pt x="12" y="189"/>
                          </a:lnTo>
                          <a:lnTo>
                            <a:pt x="16" y="177"/>
                          </a:lnTo>
                          <a:lnTo>
                            <a:pt x="22" y="165"/>
                          </a:lnTo>
                          <a:lnTo>
                            <a:pt x="27" y="152"/>
                          </a:lnTo>
                          <a:lnTo>
                            <a:pt x="33" y="141"/>
                          </a:lnTo>
                          <a:lnTo>
                            <a:pt x="39" y="130"/>
                          </a:lnTo>
                          <a:lnTo>
                            <a:pt x="46" y="119"/>
                          </a:lnTo>
                          <a:lnTo>
                            <a:pt x="54" y="109"/>
                          </a:lnTo>
                          <a:lnTo>
                            <a:pt x="61" y="98"/>
                          </a:lnTo>
                          <a:lnTo>
                            <a:pt x="70" y="88"/>
                          </a:lnTo>
                          <a:lnTo>
                            <a:pt x="80" y="79"/>
                          </a:lnTo>
                          <a:lnTo>
                            <a:pt x="89" y="70"/>
                          </a:lnTo>
                          <a:lnTo>
                            <a:pt x="98" y="62"/>
                          </a:lnTo>
                          <a:lnTo>
                            <a:pt x="108" y="54"/>
                          </a:lnTo>
                          <a:lnTo>
                            <a:pt x="119" y="46"/>
                          </a:lnTo>
                          <a:lnTo>
                            <a:pt x="131" y="38"/>
                          </a:lnTo>
                          <a:lnTo>
                            <a:pt x="142" y="32"/>
                          </a:lnTo>
                          <a:lnTo>
                            <a:pt x="153" y="26"/>
                          </a:lnTo>
                          <a:lnTo>
                            <a:pt x="165" y="21"/>
                          </a:lnTo>
                          <a:lnTo>
                            <a:pt x="177" y="16"/>
                          </a:lnTo>
                          <a:lnTo>
                            <a:pt x="190" y="12"/>
                          </a:lnTo>
                          <a:lnTo>
                            <a:pt x="203" y="8"/>
                          </a:lnTo>
                          <a:lnTo>
                            <a:pt x="216" y="5"/>
                          </a:lnTo>
                          <a:lnTo>
                            <a:pt x="229" y="3"/>
                          </a:lnTo>
                          <a:lnTo>
                            <a:pt x="243" y="1"/>
                          </a:lnTo>
                          <a:lnTo>
                            <a:pt x="256"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6" name="Freeform 19"/>
                    <p:cNvSpPr>
                      <a:spLocks/>
                    </p:cNvSpPr>
                    <p:nvPr/>
                  </p:nvSpPr>
                  <p:spPr bwMode="auto">
                    <a:xfrm>
                      <a:off x="-2040719" y="1693555"/>
                      <a:ext cx="217487" cy="115888"/>
                    </a:xfrm>
                    <a:custGeom>
                      <a:avLst/>
                      <a:gdLst/>
                      <a:ahLst/>
                      <a:cxnLst>
                        <a:cxn ang="0">
                          <a:pos x="2757" y="0"/>
                        </a:cxn>
                        <a:cxn ang="0">
                          <a:pos x="2798" y="6"/>
                        </a:cxn>
                        <a:cxn ang="0">
                          <a:pos x="2835" y="17"/>
                        </a:cxn>
                        <a:cxn ang="0">
                          <a:pos x="2871" y="33"/>
                        </a:cxn>
                        <a:cxn ang="0">
                          <a:pos x="2905" y="54"/>
                        </a:cxn>
                        <a:cxn ang="0">
                          <a:pos x="2934" y="80"/>
                        </a:cxn>
                        <a:cxn ang="0">
                          <a:pos x="2960" y="109"/>
                        </a:cxn>
                        <a:cxn ang="0">
                          <a:pos x="2980" y="142"/>
                        </a:cxn>
                        <a:cxn ang="0">
                          <a:pos x="2996" y="178"/>
                        </a:cxn>
                        <a:cxn ang="0">
                          <a:pos x="3007" y="216"/>
                        </a:cxn>
                        <a:cxn ang="0">
                          <a:pos x="3013" y="257"/>
                        </a:cxn>
                        <a:cxn ang="0">
                          <a:pos x="3013" y="1365"/>
                        </a:cxn>
                        <a:cxn ang="0">
                          <a:pos x="3007" y="1406"/>
                        </a:cxn>
                        <a:cxn ang="0">
                          <a:pos x="2996" y="1444"/>
                        </a:cxn>
                        <a:cxn ang="0">
                          <a:pos x="2980" y="1480"/>
                        </a:cxn>
                        <a:cxn ang="0">
                          <a:pos x="2960" y="1513"/>
                        </a:cxn>
                        <a:cxn ang="0">
                          <a:pos x="2934" y="1542"/>
                        </a:cxn>
                        <a:cxn ang="0">
                          <a:pos x="2905" y="1568"/>
                        </a:cxn>
                        <a:cxn ang="0">
                          <a:pos x="2871" y="1589"/>
                        </a:cxn>
                        <a:cxn ang="0">
                          <a:pos x="2835" y="1605"/>
                        </a:cxn>
                        <a:cxn ang="0">
                          <a:pos x="2798" y="1616"/>
                        </a:cxn>
                        <a:cxn ang="0">
                          <a:pos x="2757" y="1622"/>
                        </a:cxn>
                        <a:cxn ang="0">
                          <a:pos x="257" y="1622"/>
                        </a:cxn>
                        <a:cxn ang="0">
                          <a:pos x="216" y="1616"/>
                        </a:cxn>
                        <a:cxn ang="0">
                          <a:pos x="178" y="1605"/>
                        </a:cxn>
                        <a:cxn ang="0">
                          <a:pos x="141" y="1589"/>
                        </a:cxn>
                        <a:cxn ang="0">
                          <a:pos x="109" y="1568"/>
                        </a:cxn>
                        <a:cxn ang="0">
                          <a:pos x="79" y="1542"/>
                        </a:cxn>
                        <a:cxn ang="0">
                          <a:pos x="54" y="1513"/>
                        </a:cxn>
                        <a:cxn ang="0">
                          <a:pos x="32" y="1480"/>
                        </a:cxn>
                        <a:cxn ang="0">
                          <a:pos x="16" y="1444"/>
                        </a:cxn>
                        <a:cxn ang="0">
                          <a:pos x="6" y="1406"/>
                        </a:cxn>
                        <a:cxn ang="0">
                          <a:pos x="1" y="1365"/>
                        </a:cxn>
                        <a:cxn ang="0">
                          <a:pos x="1" y="257"/>
                        </a:cxn>
                        <a:cxn ang="0">
                          <a:pos x="6" y="216"/>
                        </a:cxn>
                        <a:cxn ang="0">
                          <a:pos x="16" y="178"/>
                        </a:cxn>
                        <a:cxn ang="0">
                          <a:pos x="32" y="142"/>
                        </a:cxn>
                        <a:cxn ang="0">
                          <a:pos x="54" y="109"/>
                        </a:cxn>
                        <a:cxn ang="0">
                          <a:pos x="79" y="80"/>
                        </a:cxn>
                        <a:cxn ang="0">
                          <a:pos x="109" y="54"/>
                        </a:cxn>
                        <a:cxn ang="0">
                          <a:pos x="141" y="33"/>
                        </a:cxn>
                        <a:cxn ang="0">
                          <a:pos x="178" y="17"/>
                        </a:cxn>
                        <a:cxn ang="0">
                          <a:pos x="216" y="6"/>
                        </a:cxn>
                        <a:cxn ang="0">
                          <a:pos x="257" y="0"/>
                        </a:cxn>
                      </a:cxnLst>
                      <a:rect l="0" t="0" r="r" b="b"/>
                      <a:pathLst>
                        <a:path w="3014" h="1622">
                          <a:moveTo>
                            <a:pt x="271" y="0"/>
                          </a:moveTo>
                          <a:lnTo>
                            <a:pt x="2743" y="0"/>
                          </a:lnTo>
                          <a:lnTo>
                            <a:pt x="2757" y="0"/>
                          </a:lnTo>
                          <a:lnTo>
                            <a:pt x="2770" y="1"/>
                          </a:lnTo>
                          <a:lnTo>
                            <a:pt x="2783" y="4"/>
                          </a:lnTo>
                          <a:lnTo>
                            <a:pt x="2798" y="6"/>
                          </a:lnTo>
                          <a:lnTo>
                            <a:pt x="2810" y="9"/>
                          </a:lnTo>
                          <a:lnTo>
                            <a:pt x="2823" y="13"/>
                          </a:lnTo>
                          <a:lnTo>
                            <a:pt x="2835" y="17"/>
                          </a:lnTo>
                          <a:lnTo>
                            <a:pt x="2848" y="22"/>
                          </a:lnTo>
                          <a:lnTo>
                            <a:pt x="2860" y="27"/>
                          </a:lnTo>
                          <a:lnTo>
                            <a:pt x="2871" y="33"/>
                          </a:lnTo>
                          <a:lnTo>
                            <a:pt x="2883" y="39"/>
                          </a:lnTo>
                          <a:lnTo>
                            <a:pt x="2893" y="46"/>
                          </a:lnTo>
                          <a:lnTo>
                            <a:pt x="2905" y="54"/>
                          </a:lnTo>
                          <a:lnTo>
                            <a:pt x="2915" y="63"/>
                          </a:lnTo>
                          <a:lnTo>
                            <a:pt x="2924" y="71"/>
                          </a:lnTo>
                          <a:lnTo>
                            <a:pt x="2934" y="80"/>
                          </a:lnTo>
                          <a:lnTo>
                            <a:pt x="2942" y="89"/>
                          </a:lnTo>
                          <a:lnTo>
                            <a:pt x="2951" y="99"/>
                          </a:lnTo>
                          <a:lnTo>
                            <a:pt x="2960" y="109"/>
                          </a:lnTo>
                          <a:lnTo>
                            <a:pt x="2967" y="120"/>
                          </a:lnTo>
                          <a:lnTo>
                            <a:pt x="2974" y="131"/>
                          </a:lnTo>
                          <a:lnTo>
                            <a:pt x="2980" y="142"/>
                          </a:lnTo>
                          <a:lnTo>
                            <a:pt x="2986" y="153"/>
                          </a:lnTo>
                          <a:lnTo>
                            <a:pt x="2992" y="165"/>
                          </a:lnTo>
                          <a:lnTo>
                            <a:pt x="2996" y="178"/>
                          </a:lnTo>
                          <a:lnTo>
                            <a:pt x="3001" y="191"/>
                          </a:lnTo>
                          <a:lnTo>
                            <a:pt x="3004" y="203"/>
                          </a:lnTo>
                          <a:lnTo>
                            <a:pt x="3007" y="216"/>
                          </a:lnTo>
                          <a:lnTo>
                            <a:pt x="3011" y="230"/>
                          </a:lnTo>
                          <a:lnTo>
                            <a:pt x="3012" y="243"/>
                          </a:lnTo>
                          <a:lnTo>
                            <a:pt x="3013" y="257"/>
                          </a:lnTo>
                          <a:lnTo>
                            <a:pt x="3014" y="270"/>
                          </a:lnTo>
                          <a:lnTo>
                            <a:pt x="3014" y="1352"/>
                          </a:lnTo>
                          <a:lnTo>
                            <a:pt x="3013" y="1365"/>
                          </a:lnTo>
                          <a:lnTo>
                            <a:pt x="3012" y="1379"/>
                          </a:lnTo>
                          <a:lnTo>
                            <a:pt x="3011" y="1392"/>
                          </a:lnTo>
                          <a:lnTo>
                            <a:pt x="3007" y="1406"/>
                          </a:lnTo>
                          <a:lnTo>
                            <a:pt x="3004" y="1419"/>
                          </a:lnTo>
                          <a:lnTo>
                            <a:pt x="3001" y="1432"/>
                          </a:lnTo>
                          <a:lnTo>
                            <a:pt x="2996" y="1444"/>
                          </a:lnTo>
                          <a:lnTo>
                            <a:pt x="2992" y="1457"/>
                          </a:lnTo>
                          <a:lnTo>
                            <a:pt x="2986" y="1469"/>
                          </a:lnTo>
                          <a:lnTo>
                            <a:pt x="2980" y="1480"/>
                          </a:lnTo>
                          <a:lnTo>
                            <a:pt x="2974" y="1491"/>
                          </a:lnTo>
                          <a:lnTo>
                            <a:pt x="2967" y="1502"/>
                          </a:lnTo>
                          <a:lnTo>
                            <a:pt x="2960" y="1513"/>
                          </a:lnTo>
                          <a:lnTo>
                            <a:pt x="2951" y="1523"/>
                          </a:lnTo>
                          <a:lnTo>
                            <a:pt x="2942" y="1533"/>
                          </a:lnTo>
                          <a:lnTo>
                            <a:pt x="2934" y="1542"/>
                          </a:lnTo>
                          <a:lnTo>
                            <a:pt x="2924" y="1551"/>
                          </a:lnTo>
                          <a:lnTo>
                            <a:pt x="2915" y="1559"/>
                          </a:lnTo>
                          <a:lnTo>
                            <a:pt x="2905" y="1568"/>
                          </a:lnTo>
                          <a:lnTo>
                            <a:pt x="2893" y="1576"/>
                          </a:lnTo>
                          <a:lnTo>
                            <a:pt x="2883" y="1583"/>
                          </a:lnTo>
                          <a:lnTo>
                            <a:pt x="2871" y="1589"/>
                          </a:lnTo>
                          <a:lnTo>
                            <a:pt x="2860" y="1595"/>
                          </a:lnTo>
                          <a:lnTo>
                            <a:pt x="2848" y="1600"/>
                          </a:lnTo>
                          <a:lnTo>
                            <a:pt x="2835" y="1605"/>
                          </a:lnTo>
                          <a:lnTo>
                            <a:pt x="2823" y="1609"/>
                          </a:lnTo>
                          <a:lnTo>
                            <a:pt x="2810" y="1613"/>
                          </a:lnTo>
                          <a:lnTo>
                            <a:pt x="2798" y="1616"/>
                          </a:lnTo>
                          <a:lnTo>
                            <a:pt x="2783" y="1618"/>
                          </a:lnTo>
                          <a:lnTo>
                            <a:pt x="2770" y="1621"/>
                          </a:lnTo>
                          <a:lnTo>
                            <a:pt x="2757" y="1622"/>
                          </a:lnTo>
                          <a:lnTo>
                            <a:pt x="2743" y="1622"/>
                          </a:lnTo>
                          <a:lnTo>
                            <a:pt x="271" y="1622"/>
                          </a:lnTo>
                          <a:lnTo>
                            <a:pt x="257" y="1622"/>
                          </a:lnTo>
                          <a:lnTo>
                            <a:pt x="243" y="1621"/>
                          </a:lnTo>
                          <a:lnTo>
                            <a:pt x="229" y="1618"/>
                          </a:lnTo>
                          <a:lnTo>
                            <a:pt x="216" y="1616"/>
                          </a:lnTo>
                          <a:lnTo>
                            <a:pt x="204" y="1613"/>
                          </a:lnTo>
                          <a:lnTo>
                            <a:pt x="190" y="1609"/>
                          </a:lnTo>
                          <a:lnTo>
                            <a:pt x="178" y="1605"/>
                          </a:lnTo>
                          <a:lnTo>
                            <a:pt x="166" y="1600"/>
                          </a:lnTo>
                          <a:lnTo>
                            <a:pt x="154" y="1595"/>
                          </a:lnTo>
                          <a:lnTo>
                            <a:pt x="141" y="1589"/>
                          </a:lnTo>
                          <a:lnTo>
                            <a:pt x="130" y="1583"/>
                          </a:lnTo>
                          <a:lnTo>
                            <a:pt x="120" y="1576"/>
                          </a:lnTo>
                          <a:lnTo>
                            <a:pt x="109" y="1568"/>
                          </a:lnTo>
                          <a:lnTo>
                            <a:pt x="99" y="1559"/>
                          </a:lnTo>
                          <a:lnTo>
                            <a:pt x="88" y="1551"/>
                          </a:lnTo>
                          <a:lnTo>
                            <a:pt x="79" y="1542"/>
                          </a:lnTo>
                          <a:lnTo>
                            <a:pt x="70" y="1533"/>
                          </a:lnTo>
                          <a:lnTo>
                            <a:pt x="62" y="1523"/>
                          </a:lnTo>
                          <a:lnTo>
                            <a:pt x="54" y="1513"/>
                          </a:lnTo>
                          <a:lnTo>
                            <a:pt x="47" y="1502"/>
                          </a:lnTo>
                          <a:lnTo>
                            <a:pt x="40" y="1491"/>
                          </a:lnTo>
                          <a:lnTo>
                            <a:pt x="32" y="1480"/>
                          </a:lnTo>
                          <a:lnTo>
                            <a:pt x="27" y="1469"/>
                          </a:lnTo>
                          <a:lnTo>
                            <a:pt x="21" y="1457"/>
                          </a:lnTo>
                          <a:lnTo>
                            <a:pt x="16" y="1444"/>
                          </a:lnTo>
                          <a:lnTo>
                            <a:pt x="12" y="1432"/>
                          </a:lnTo>
                          <a:lnTo>
                            <a:pt x="9" y="1419"/>
                          </a:lnTo>
                          <a:lnTo>
                            <a:pt x="6" y="1406"/>
                          </a:lnTo>
                          <a:lnTo>
                            <a:pt x="3" y="1392"/>
                          </a:lnTo>
                          <a:lnTo>
                            <a:pt x="2" y="1379"/>
                          </a:lnTo>
                          <a:lnTo>
                            <a:pt x="1" y="1365"/>
                          </a:lnTo>
                          <a:lnTo>
                            <a:pt x="0" y="1352"/>
                          </a:lnTo>
                          <a:lnTo>
                            <a:pt x="0" y="270"/>
                          </a:lnTo>
                          <a:lnTo>
                            <a:pt x="1" y="257"/>
                          </a:lnTo>
                          <a:lnTo>
                            <a:pt x="2" y="243"/>
                          </a:lnTo>
                          <a:lnTo>
                            <a:pt x="3" y="230"/>
                          </a:lnTo>
                          <a:lnTo>
                            <a:pt x="6" y="216"/>
                          </a:lnTo>
                          <a:lnTo>
                            <a:pt x="9" y="203"/>
                          </a:lnTo>
                          <a:lnTo>
                            <a:pt x="12" y="191"/>
                          </a:lnTo>
                          <a:lnTo>
                            <a:pt x="16" y="178"/>
                          </a:lnTo>
                          <a:lnTo>
                            <a:pt x="21" y="165"/>
                          </a:lnTo>
                          <a:lnTo>
                            <a:pt x="27" y="153"/>
                          </a:lnTo>
                          <a:lnTo>
                            <a:pt x="32" y="142"/>
                          </a:lnTo>
                          <a:lnTo>
                            <a:pt x="40" y="131"/>
                          </a:lnTo>
                          <a:lnTo>
                            <a:pt x="47" y="120"/>
                          </a:lnTo>
                          <a:lnTo>
                            <a:pt x="54" y="109"/>
                          </a:lnTo>
                          <a:lnTo>
                            <a:pt x="62" y="99"/>
                          </a:lnTo>
                          <a:lnTo>
                            <a:pt x="70" y="89"/>
                          </a:lnTo>
                          <a:lnTo>
                            <a:pt x="79" y="80"/>
                          </a:lnTo>
                          <a:lnTo>
                            <a:pt x="88" y="71"/>
                          </a:lnTo>
                          <a:lnTo>
                            <a:pt x="99" y="63"/>
                          </a:lnTo>
                          <a:lnTo>
                            <a:pt x="109" y="54"/>
                          </a:lnTo>
                          <a:lnTo>
                            <a:pt x="120" y="46"/>
                          </a:lnTo>
                          <a:lnTo>
                            <a:pt x="130" y="39"/>
                          </a:lnTo>
                          <a:lnTo>
                            <a:pt x="141" y="33"/>
                          </a:lnTo>
                          <a:lnTo>
                            <a:pt x="154" y="27"/>
                          </a:lnTo>
                          <a:lnTo>
                            <a:pt x="166" y="22"/>
                          </a:lnTo>
                          <a:lnTo>
                            <a:pt x="178" y="17"/>
                          </a:lnTo>
                          <a:lnTo>
                            <a:pt x="190" y="13"/>
                          </a:lnTo>
                          <a:lnTo>
                            <a:pt x="204" y="9"/>
                          </a:lnTo>
                          <a:lnTo>
                            <a:pt x="216" y="6"/>
                          </a:lnTo>
                          <a:lnTo>
                            <a:pt x="229" y="4"/>
                          </a:lnTo>
                          <a:lnTo>
                            <a:pt x="243" y="1"/>
                          </a:lnTo>
                          <a:lnTo>
                            <a:pt x="257" y="0"/>
                          </a:lnTo>
                          <a:lnTo>
                            <a:pt x="27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7" name="Freeform 20"/>
                    <p:cNvSpPr>
                      <a:spLocks/>
                    </p:cNvSpPr>
                    <p:nvPr/>
                  </p:nvSpPr>
                  <p:spPr bwMode="auto">
                    <a:xfrm>
                      <a:off x="-1799419" y="1693555"/>
                      <a:ext cx="215900" cy="115888"/>
                    </a:xfrm>
                    <a:custGeom>
                      <a:avLst/>
                      <a:gdLst/>
                      <a:ahLst/>
                      <a:cxnLst>
                        <a:cxn ang="0">
                          <a:pos x="2757" y="0"/>
                        </a:cxn>
                        <a:cxn ang="0">
                          <a:pos x="2797" y="6"/>
                        </a:cxn>
                        <a:cxn ang="0">
                          <a:pos x="2836" y="17"/>
                        </a:cxn>
                        <a:cxn ang="0">
                          <a:pos x="2872" y="33"/>
                        </a:cxn>
                        <a:cxn ang="0">
                          <a:pos x="2904" y="54"/>
                        </a:cxn>
                        <a:cxn ang="0">
                          <a:pos x="2934" y="80"/>
                        </a:cxn>
                        <a:cxn ang="0">
                          <a:pos x="2959" y="109"/>
                        </a:cxn>
                        <a:cxn ang="0">
                          <a:pos x="2981" y="142"/>
                        </a:cxn>
                        <a:cxn ang="0">
                          <a:pos x="2997" y="178"/>
                        </a:cxn>
                        <a:cxn ang="0">
                          <a:pos x="3008" y="216"/>
                        </a:cxn>
                        <a:cxn ang="0">
                          <a:pos x="3013" y="257"/>
                        </a:cxn>
                        <a:cxn ang="0">
                          <a:pos x="3013" y="1365"/>
                        </a:cxn>
                        <a:cxn ang="0">
                          <a:pos x="3008" y="1406"/>
                        </a:cxn>
                        <a:cxn ang="0">
                          <a:pos x="2997" y="1444"/>
                        </a:cxn>
                        <a:cxn ang="0">
                          <a:pos x="2981" y="1480"/>
                        </a:cxn>
                        <a:cxn ang="0">
                          <a:pos x="2959" y="1513"/>
                        </a:cxn>
                        <a:cxn ang="0">
                          <a:pos x="2934" y="1542"/>
                        </a:cxn>
                        <a:cxn ang="0">
                          <a:pos x="2904" y="1568"/>
                        </a:cxn>
                        <a:cxn ang="0">
                          <a:pos x="2872" y="1589"/>
                        </a:cxn>
                        <a:cxn ang="0">
                          <a:pos x="2836" y="1605"/>
                        </a:cxn>
                        <a:cxn ang="0">
                          <a:pos x="2797" y="1616"/>
                        </a:cxn>
                        <a:cxn ang="0">
                          <a:pos x="2757" y="1622"/>
                        </a:cxn>
                        <a:cxn ang="0">
                          <a:pos x="257" y="1622"/>
                        </a:cxn>
                        <a:cxn ang="0">
                          <a:pos x="216" y="1616"/>
                        </a:cxn>
                        <a:cxn ang="0">
                          <a:pos x="178" y="1605"/>
                        </a:cxn>
                        <a:cxn ang="0">
                          <a:pos x="142" y="1589"/>
                        </a:cxn>
                        <a:cxn ang="0">
                          <a:pos x="109" y="1568"/>
                        </a:cxn>
                        <a:cxn ang="0">
                          <a:pos x="80" y="1542"/>
                        </a:cxn>
                        <a:cxn ang="0">
                          <a:pos x="54" y="1513"/>
                        </a:cxn>
                        <a:cxn ang="0">
                          <a:pos x="33" y="1480"/>
                        </a:cxn>
                        <a:cxn ang="0">
                          <a:pos x="17" y="1444"/>
                        </a:cxn>
                        <a:cxn ang="0">
                          <a:pos x="5" y="1406"/>
                        </a:cxn>
                        <a:cxn ang="0">
                          <a:pos x="0" y="1365"/>
                        </a:cxn>
                        <a:cxn ang="0">
                          <a:pos x="0" y="257"/>
                        </a:cxn>
                        <a:cxn ang="0">
                          <a:pos x="5" y="216"/>
                        </a:cxn>
                        <a:cxn ang="0">
                          <a:pos x="17" y="178"/>
                        </a:cxn>
                        <a:cxn ang="0">
                          <a:pos x="33" y="142"/>
                        </a:cxn>
                        <a:cxn ang="0">
                          <a:pos x="54" y="109"/>
                        </a:cxn>
                        <a:cxn ang="0">
                          <a:pos x="80" y="80"/>
                        </a:cxn>
                        <a:cxn ang="0">
                          <a:pos x="109" y="54"/>
                        </a:cxn>
                        <a:cxn ang="0">
                          <a:pos x="142" y="33"/>
                        </a:cxn>
                        <a:cxn ang="0">
                          <a:pos x="178" y="17"/>
                        </a:cxn>
                        <a:cxn ang="0">
                          <a:pos x="216" y="6"/>
                        </a:cxn>
                        <a:cxn ang="0">
                          <a:pos x="257" y="0"/>
                        </a:cxn>
                      </a:cxnLst>
                      <a:rect l="0" t="0" r="r" b="b"/>
                      <a:pathLst>
                        <a:path w="3013" h="1622">
                          <a:moveTo>
                            <a:pt x="270" y="0"/>
                          </a:moveTo>
                          <a:lnTo>
                            <a:pt x="2743" y="0"/>
                          </a:lnTo>
                          <a:lnTo>
                            <a:pt x="2757" y="0"/>
                          </a:lnTo>
                          <a:lnTo>
                            <a:pt x="2771" y="1"/>
                          </a:lnTo>
                          <a:lnTo>
                            <a:pt x="2784" y="4"/>
                          </a:lnTo>
                          <a:lnTo>
                            <a:pt x="2797" y="6"/>
                          </a:lnTo>
                          <a:lnTo>
                            <a:pt x="2810" y="9"/>
                          </a:lnTo>
                          <a:lnTo>
                            <a:pt x="2824" y="13"/>
                          </a:lnTo>
                          <a:lnTo>
                            <a:pt x="2836" y="17"/>
                          </a:lnTo>
                          <a:lnTo>
                            <a:pt x="2848" y="22"/>
                          </a:lnTo>
                          <a:lnTo>
                            <a:pt x="2860" y="27"/>
                          </a:lnTo>
                          <a:lnTo>
                            <a:pt x="2872" y="33"/>
                          </a:lnTo>
                          <a:lnTo>
                            <a:pt x="2883" y="39"/>
                          </a:lnTo>
                          <a:lnTo>
                            <a:pt x="2894" y="46"/>
                          </a:lnTo>
                          <a:lnTo>
                            <a:pt x="2904" y="54"/>
                          </a:lnTo>
                          <a:lnTo>
                            <a:pt x="2914" y="63"/>
                          </a:lnTo>
                          <a:lnTo>
                            <a:pt x="2924" y="71"/>
                          </a:lnTo>
                          <a:lnTo>
                            <a:pt x="2934" y="80"/>
                          </a:lnTo>
                          <a:lnTo>
                            <a:pt x="2943" y="89"/>
                          </a:lnTo>
                          <a:lnTo>
                            <a:pt x="2951" y="99"/>
                          </a:lnTo>
                          <a:lnTo>
                            <a:pt x="2959" y="109"/>
                          </a:lnTo>
                          <a:lnTo>
                            <a:pt x="2967" y="120"/>
                          </a:lnTo>
                          <a:lnTo>
                            <a:pt x="2974" y="131"/>
                          </a:lnTo>
                          <a:lnTo>
                            <a:pt x="2981" y="142"/>
                          </a:lnTo>
                          <a:lnTo>
                            <a:pt x="2987" y="153"/>
                          </a:lnTo>
                          <a:lnTo>
                            <a:pt x="2992" y="165"/>
                          </a:lnTo>
                          <a:lnTo>
                            <a:pt x="2997" y="178"/>
                          </a:lnTo>
                          <a:lnTo>
                            <a:pt x="3001" y="191"/>
                          </a:lnTo>
                          <a:lnTo>
                            <a:pt x="3005" y="203"/>
                          </a:lnTo>
                          <a:lnTo>
                            <a:pt x="3008" y="216"/>
                          </a:lnTo>
                          <a:lnTo>
                            <a:pt x="3010" y="230"/>
                          </a:lnTo>
                          <a:lnTo>
                            <a:pt x="3012" y="243"/>
                          </a:lnTo>
                          <a:lnTo>
                            <a:pt x="3013" y="257"/>
                          </a:lnTo>
                          <a:lnTo>
                            <a:pt x="3013" y="270"/>
                          </a:lnTo>
                          <a:lnTo>
                            <a:pt x="3013" y="1352"/>
                          </a:lnTo>
                          <a:lnTo>
                            <a:pt x="3013" y="1365"/>
                          </a:lnTo>
                          <a:lnTo>
                            <a:pt x="3012" y="1379"/>
                          </a:lnTo>
                          <a:lnTo>
                            <a:pt x="3010" y="1392"/>
                          </a:lnTo>
                          <a:lnTo>
                            <a:pt x="3008" y="1406"/>
                          </a:lnTo>
                          <a:lnTo>
                            <a:pt x="3005" y="1419"/>
                          </a:lnTo>
                          <a:lnTo>
                            <a:pt x="3001" y="1432"/>
                          </a:lnTo>
                          <a:lnTo>
                            <a:pt x="2997" y="1444"/>
                          </a:lnTo>
                          <a:lnTo>
                            <a:pt x="2992" y="1457"/>
                          </a:lnTo>
                          <a:lnTo>
                            <a:pt x="2987" y="1469"/>
                          </a:lnTo>
                          <a:lnTo>
                            <a:pt x="2981" y="1480"/>
                          </a:lnTo>
                          <a:lnTo>
                            <a:pt x="2974" y="1491"/>
                          </a:lnTo>
                          <a:lnTo>
                            <a:pt x="2967" y="1502"/>
                          </a:lnTo>
                          <a:lnTo>
                            <a:pt x="2959" y="1513"/>
                          </a:lnTo>
                          <a:lnTo>
                            <a:pt x="2951" y="1523"/>
                          </a:lnTo>
                          <a:lnTo>
                            <a:pt x="2943" y="1533"/>
                          </a:lnTo>
                          <a:lnTo>
                            <a:pt x="2934" y="1542"/>
                          </a:lnTo>
                          <a:lnTo>
                            <a:pt x="2924" y="1551"/>
                          </a:lnTo>
                          <a:lnTo>
                            <a:pt x="2914" y="1559"/>
                          </a:lnTo>
                          <a:lnTo>
                            <a:pt x="2904" y="1568"/>
                          </a:lnTo>
                          <a:lnTo>
                            <a:pt x="2894" y="1576"/>
                          </a:lnTo>
                          <a:lnTo>
                            <a:pt x="2883" y="1583"/>
                          </a:lnTo>
                          <a:lnTo>
                            <a:pt x="2872" y="1589"/>
                          </a:lnTo>
                          <a:lnTo>
                            <a:pt x="2860" y="1595"/>
                          </a:lnTo>
                          <a:lnTo>
                            <a:pt x="2848" y="1600"/>
                          </a:lnTo>
                          <a:lnTo>
                            <a:pt x="2836" y="1605"/>
                          </a:lnTo>
                          <a:lnTo>
                            <a:pt x="2824" y="1609"/>
                          </a:lnTo>
                          <a:lnTo>
                            <a:pt x="2810" y="1613"/>
                          </a:lnTo>
                          <a:lnTo>
                            <a:pt x="2797" y="1616"/>
                          </a:lnTo>
                          <a:lnTo>
                            <a:pt x="2784" y="1618"/>
                          </a:lnTo>
                          <a:lnTo>
                            <a:pt x="2771" y="1621"/>
                          </a:lnTo>
                          <a:lnTo>
                            <a:pt x="2757" y="1622"/>
                          </a:lnTo>
                          <a:lnTo>
                            <a:pt x="2743" y="1622"/>
                          </a:lnTo>
                          <a:lnTo>
                            <a:pt x="270" y="1622"/>
                          </a:lnTo>
                          <a:lnTo>
                            <a:pt x="257" y="1622"/>
                          </a:lnTo>
                          <a:lnTo>
                            <a:pt x="243" y="1621"/>
                          </a:lnTo>
                          <a:lnTo>
                            <a:pt x="230" y="1618"/>
                          </a:lnTo>
                          <a:lnTo>
                            <a:pt x="216" y="1616"/>
                          </a:lnTo>
                          <a:lnTo>
                            <a:pt x="203" y="1613"/>
                          </a:lnTo>
                          <a:lnTo>
                            <a:pt x="191" y="1609"/>
                          </a:lnTo>
                          <a:lnTo>
                            <a:pt x="178" y="1605"/>
                          </a:lnTo>
                          <a:lnTo>
                            <a:pt x="165" y="1600"/>
                          </a:lnTo>
                          <a:lnTo>
                            <a:pt x="154" y="1595"/>
                          </a:lnTo>
                          <a:lnTo>
                            <a:pt x="142" y="1589"/>
                          </a:lnTo>
                          <a:lnTo>
                            <a:pt x="131" y="1583"/>
                          </a:lnTo>
                          <a:lnTo>
                            <a:pt x="120" y="1576"/>
                          </a:lnTo>
                          <a:lnTo>
                            <a:pt x="109" y="1568"/>
                          </a:lnTo>
                          <a:lnTo>
                            <a:pt x="99" y="1559"/>
                          </a:lnTo>
                          <a:lnTo>
                            <a:pt x="89" y="1551"/>
                          </a:lnTo>
                          <a:lnTo>
                            <a:pt x="80" y="1542"/>
                          </a:lnTo>
                          <a:lnTo>
                            <a:pt x="71" y="1533"/>
                          </a:lnTo>
                          <a:lnTo>
                            <a:pt x="62" y="1523"/>
                          </a:lnTo>
                          <a:lnTo>
                            <a:pt x="54" y="1513"/>
                          </a:lnTo>
                          <a:lnTo>
                            <a:pt x="46" y="1502"/>
                          </a:lnTo>
                          <a:lnTo>
                            <a:pt x="40" y="1491"/>
                          </a:lnTo>
                          <a:lnTo>
                            <a:pt x="33" y="1480"/>
                          </a:lnTo>
                          <a:lnTo>
                            <a:pt x="27" y="1469"/>
                          </a:lnTo>
                          <a:lnTo>
                            <a:pt x="22" y="1457"/>
                          </a:lnTo>
                          <a:lnTo>
                            <a:pt x="17" y="1444"/>
                          </a:lnTo>
                          <a:lnTo>
                            <a:pt x="13" y="1432"/>
                          </a:lnTo>
                          <a:lnTo>
                            <a:pt x="8" y="1419"/>
                          </a:lnTo>
                          <a:lnTo>
                            <a:pt x="5" y="1406"/>
                          </a:lnTo>
                          <a:lnTo>
                            <a:pt x="3" y="1392"/>
                          </a:lnTo>
                          <a:lnTo>
                            <a:pt x="1" y="1379"/>
                          </a:lnTo>
                          <a:lnTo>
                            <a:pt x="0" y="1365"/>
                          </a:lnTo>
                          <a:lnTo>
                            <a:pt x="0" y="1352"/>
                          </a:lnTo>
                          <a:lnTo>
                            <a:pt x="0" y="270"/>
                          </a:lnTo>
                          <a:lnTo>
                            <a:pt x="0" y="257"/>
                          </a:lnTo>
                          <a:lnTo>
                            <a:pt x="1" y="243"/>
                          </a:lnTo>
                          <a:lnTo>
                            <a:pt x="3" y="230"/>
                          </a:lnTo>
                          <a:lnTo>
                            <a:pt x="5" y="216"/>
                          </a:lnTo>
                          <a:lnTo>
                            <a:pt x="8" y="203"/>
                          </a:lnTo>
                          <a:lnTo>
                            <a:pt x="13" y="191"/>
                          </a:lnTo>
                          <a:lnTo>
                            <a:pt x="17" y="178"/>
                          </a:lnTo>
                          <a:lnTo>
                            <a:pt x="22" y="165"/>
                          </a:lnTo>
                          <a:lnTo>
                            <a:pt x="27" y="153"/>
                          </a:lnTo>
                          <a:lnTo>
                            <a:pt x="33" y="142"/>
                          </a:lnTo>
                          <a:lnTo>
                            <a:pt x="40" y="131"/>
                          </a:lnTo>
                          <a:lnTo>
                            <a:pt x="46" y="120"/>
                          </a:lnTo>
                          <a:lnTo>
                            <a:pt x="54" y="109"/>
                          </a:lnTo>
                          <a:lnTo>
                            <a:pt x="62" y="99"/>
                          </a:lnTo>
                          <a:lnTo>
                            <a:pt x="71" y="89"/>
                          </a:lnTo>
                          <a:lnTo>
                            <a:pt x="80" y="80"/>
                          </a:lnTo>
                          <a:lnTo>
                            <a:pt x="89" y="71"/>
                          </a:lnTo>
                          <a:lnTo>
                            <a:pt x="99" y="63"/>
                          </a:lnTo>
                          <a:lnTo>
                            <a:pt x="109" y="54"/>
                          </a:lnTo>
                          <a:lnTo>
                            <a:pt x="120" y="46"/>
                          </a:lnTo>
                          <a:lnTo>
                            <a:pt x="131" y="39"/>
                          </a:lnTo>
                          <a:lnTo>
                            <a:pt x="142" y="33"/>
                          </a:lnTo>
                          <a:lnTo>
                            <a:pt x="154" y="27"/>
                          </a:lnTo>
                          <a:lnTo>
                            <a:pt x="165" y="22"/>
                          </a:lnTo>
                          <a:lnTo>
                            <a:pt x="178" y="17"/>
                          </a:lnTo>
                          <a:lnTo>
                            <a:pt x="191" y="13"/>
                          </a:lnTo>
                          <a:lnTo>
                            <a:pt x="203" y="9"/>
                          </a:lnTo>
                          <a:lnTo>
                            <a:pt x="216" y="6"/>
                          </a:lnTo>
                          <a:lnTo>
                            <a:pt x="230" y="4"/>
                          </a:lnTo>
                          <a:lnTo>
                            <a:pt x="243" y="1"/>
                          </a:lnTo>
                          <a:lnTo>
                            <a:pt x="257"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8" name="Freeform 21"/>
                    <p:cNvSpPr>
                      <a:spLocks/>
                    </p:cNvSpPr>
                    <p:nvPr/>
                  </p:nvSpPr>
                  <p:spPr bwMode="auto">
                    <a:xfrm>
                      <a:off x="-1559706" y="1693555"/>
                      <a:ext cx="215900" cy="115888"/>
                    </a:xfrm>
                    <a:custGeom>
                      <a:avLst/>
                      <a:gdLst/>
                      <a:ahLst/>
                      <a:cxnLst>
                        <a:cxn ang="0">
                          <a:pos x="2756" y="0"/>
                        </a:cxn>
                        <a:cxn ang="0">
                          <a:pos x="2797" y="6"/>
                        </a:cxn>
                        <a:cxn ang="0">
                          <a:pos x="2835" y="17"/>
                        </a:cxn>
                        <a:cxn ang="0">
                          <a:pos x="2871" y="33"/>
                        </a:cxn>
                        <a:cxn ang="0">
                          <a:pos x="2904" y="54"/>
                        </a:cxn>
                        <a:cxn ang="0">
                          <a:pos x="2933" y="80"/>
                        </a:cxn>
                        <a:cxn ang="0">
                          <a:pos x="2959" y="109"/>
                        </a:cxn>
                        <a:cxn ang="0">
                          <a:pos x="2980" y="142"/>
                        </a:cxn>
                        <a:cxn ang="0">
                          <a:pos x="2996" y="178"/>
                        </a:cxn>
                        <a:cxn ang="0">
                          <a:pos x="3008" y="216"/>
                        </a:cxn>
                        <a:cxn ang="0">
                          <a:pos x="3013" y="257"/>
                        </a:cxn>
                        <a:cxn ang="0">
                          <a:pos x="3013" y="1365"/>
                        </a:cxn>
                        <a:cxn ang="0">
                          <a:pos x="3008" y="1406"/>
                        </a:cxn>
                        <a:cxn ang="0">
                          <a:pos x="2996" y="1444"/>
                        </a:cxn>
                        <a:cxn ang="0">
                          <a:pos x="2980" y="1480"/>
                        </a:cxn>
                        <a:cxn ang="0">
                          <a:pos x="2959" y="1513"/>
                        </a:cxn>
                        <a:cxn ang="0">
                          <a:pos x="2933" y="1542"/>
                        </a:cxn>
                        <a:cxn ang="0">
                          <a:pos x="2904" y="1568"/>
                        </a:cxn>
                        <a:cxn ang="0">
                          <a:pos x="2871" y="1589"/>
                        </a:cxn>
                        <a:cxn ang="0">
                          <a:pos x="2835" y="1605"/>
                        </a:cxn>
                        <a:cxn ang="0">
                          <a:pos x="2797" y="1616"/>
                        </a:cxn>
                        <a:cxn ang="0">
                          <a:pos x="2756" y="1622"/>
                        </a:cxn>
                        <a:cxn ang="0">
                          <a:pos x="256" y="1622"/>
                        </a:cxn>
                        <a:cxn ang="0">
                          <a:pos x="216" y="1616"/>
                        </a:cxn>
                        <a:cxn ang="0">
                          <a:pos x="177" y="1605"/>
                        </a:cxn>
                        <a:cxn ang="0">
                          <a:pos x="141" y="1589"/>
                        </a:cxn>
                        <a:cxn ang="0">
                          <a:pos x="108" y="1568"/>
                        </a:cxn>
                        <a:cxn ang="0">
                          <a:pos x="79" y="1542"/>
                        </a:cxn>
                        <a:cxn ang="0">
                          <a:pos x="54" y="1513"/>
                        </a:cxn>
                        <a:cxn ang="0">
                          <a:pos x="32" y="1480"/>
                        </a:cxn>
                        <a:cxn ang="0">
                          <a:pos x="16" y="1444"/>
                        </a:cxn>
                        <a:cxn ang="0">
                          <a:pos x="5" y="1406"/>
                        </a:cxn>
                        <a:cxn ang="0">
                          <a:pos x="0" y="1365"/>
                        </a:cxn>
                        <a:cxn ang="0">
                          <a:pos x="0" y="257"/>
                        </a:cxn>
                        <a:cxn ang="0">
                          <a:pos x="5" y="216"/>
                        </a:cxn>
                        <a:cxn ang="0">
                          <a:pos x="16" y="178"/>
                        </a:cxn>
                        <a:cxn ang="0">
                          <a:pos x="32" y="142"/>
                        </a:cxn>
                        <a:cxn ang="0">
                          <a:pos x="54" y="109"/>
                        </a:cxn>
                        <a:cxn ang="0">
                          <a:pos x="79" y="80"/>
                        </a:cxn>
                        <a:cxn ang="0">
                          <a:pos x="108" y="54"/>
                        </a:cxn>
                        <a:cxn ang="0">
                          <a:pos x="141" y="33"/>
                        </a:cxn>
                        <a:cxn ang="0">
                          <a:pos x="177" y="17"/>
                        </a:cxn>
                        <a:cxn ang="0">
                          <a:pos x="216" y="6"/>
                        </a:cxn>
                        <a:cxn ang="0">
                          <a:pos x="256" y="0"/>
                        </a:cxn>
                      </a:cxnLst>
                      <a:rect l="0" t="0" r="r" b="b"/>
                      <a:pathLst>
                        <a:path w="3013" h="1622">
                          <a:moveTo>
                            <a:pt x="270" y="0"/>
                          </a:moveTo>
                          <a:lnTo>
                            <a:pt x="2743" y="0"/>
                          </a:lnTo>
                          <a:lnTo>
                            <a:pt x="2756" y="0"/>
                          </a:lnTo>
                          <a:lnTo>
                            <a:pt x="2770" y="1"/>
                          </a:lnTo>
                          <a:lnTo>
                            <a:pt x="2783" y="4"/>
                          </a:lnTo>
                          <a:lnTo>
                            <a:pt x="2797" y="6"/>
                          </a:lnTo>
                          <a:lnTo>
                            <a:pt x="2810" y="9"/>
                          </a:lnTo>
                          <a:lnTo>
                            <a:pt x="2822" y="13"/>
                          </a:lnTo>
                          <a:lnTo>
                            <a:pt x="2835" y="17"/>
                          </a:lnTo>
                          <a:lnTo>
                            <a:pt x="2848" y="22"/>
                          </a:lnTo>
                          <a:lnTo>
                            <a:pt x="2859" y="27"/>
                          </a:lnTo>
                          <a:lnTo>
                            <a:pt x="2871" y="33"/>
                          </a:lnTo>
                          <a:lnTo>
                            <a:pt x="2882" y="39"/>
                          </a:lnTo>
                          <a:lnTo>
                            <a:pt x="2893" y="46"/>
                          </a:lnTo>
                          <a:lnTo>
                            <a:pt x="2904" y="54"/>
                          </a:lnTo>
                          <a:lnTo>
                            <a:pt x="2914" y="63"/>
                          </a:lnTo>
                          <a:lnTo>
                            <a:pt x="2924" y="71"/>
                          </a:lnTo>
                          <a:lnTo>
                            <a:pt x="2933" y="80"/>
                          </a:lnTo>
                          <a:lnTo>
                            <a:pt x="2942" y="89"/>
                          </a:lnTo>
                          <a:lnTo>
                            <a:pt x="2951" y="99"/>
                          </a:lnTo>
                          <a:lnTo>
                            <a:pt x="2959" y="109"/>
                          </a:lnTo>
                          <a:lnTo>
                            <a:pt x="2966" y="120"/>
                          </a:lnTo>
                          <a:lnTo>
                            <a:pt x="2973" y="131"/>
                          </a:lnTo>
                          <a:lnTo>
                            <a:pt x="2980" y="142"/>
                          </a:lnTo>
                          <a:lnTo>
                            <a:pt x="2986" y="153"/>
                          </a:lnTo>
                          <a:lnTo>
                            <a:pt x="2991" y="165"/>
                          </a:lnTo>
                          <a:lnTo>
                            <a:pt x="2996" y="178"/>
                          </a:lnTo>
                          <a:lnTo>
                            <a:pt x="3000" y="191"/>
                          </a:lnTo>
                          <a:lnTo>
                            <a:pt x="3005" y="203"/>
                          </a:lnTo>
                          <a:lnTo>
                            <a:pt x="3008" y="216"/>
                          </a:lnTo>
                          <a:lnTo>
                            <a:pt x="3010" y="230"/>
                          </a:lnTo>
                          <a:lnTo>
                            <a:pt x="3012" y="243"/>
                          </a:lnTo>
                          <a:lnTo>
                            <a:pt x="3013" y="257"/>
                          </a:lnTo>
                          <a:lnTo>
                            <a:pt x="3013" y="270"/>
                          </a:lnTo>
                          <a:lnTo>
                            <a:pt x="3013" y="1352"/>
                          </a:lnTo>
                          <a:lnTo>
                            <a:pt x="3013" y="1365"/>
                          </a:lnTo>
                          <a:lnTo>
                            <a:pt x="3012" y="1379"/>
                          </a:lnTo>
                          <a:lnTo>
                            <a:pt x="3010" y="1392"/>
                          </a:lnTo>
                          <a:lnTo>
                            <a:pt x="3008" y="1406"/>
                          </a:lnTo>
                          <a:lnTo>
                            <a:pt x="3005" y="1419"/>
                          </a:lnTo>
                          <a:lnTo>
                            <a:pt x="3000" y="1432"/>
                          </a:lnTo>
                          <a:lnTo>
                            <a:pt x="2996" y="1444"/>
                          </a:lnTo>
                          <a:lnTo>
                            <a:pt x="2991" y="1457"/>
                          </a:lnTo>
                          <a:lnTo>
                            <a:pt x="2986" y="1469"/>
                          </a:lnTo>
                          <a:lnTo>
                            <a:pt x="2980" y="1480"/>
                          </a:lnTo>
                          <a:lnTo>
                            <a:pt x="2973" y="1491"/>
                          </a:lnTo>
                          <a:lnTo>
                            <a:pt x="2966" y="1502"/>
                          </a:lnTo>
                          <a:lnTo>
                            <a:pt x="2959" y="1513"/>
                          </a:lnTo>
                          <a:lnTo>
                            <a:pt x="2951" y="1523"/>
                          </a:lnTo>
                          <a:lnTo>
                            <a:pt x="2942" y="1533"/>
                          </a:lnTo>
                          <a:lnTo>
                            <a:pt x="2933" y="1542"/>
                          </a:lnTo>
                          <a:lnTo>
                            <a:pt x="2924" y="1551"/>
                          </a:lnTo>
                          <a:lnTo>
                            <a:pt x="2914" y="1559"/>
                          </a:lnTo>
                          <a:lnTo>
                            <a:pt x="2904" y="1568"/>
                          </a:lnTo>
                          <a:lnTo>
                            <a:pt x="2893" y="1576"/>
                          </a:lnTo>
                          <a:lnTo>
                            <a:pt x="2882" y="1583"/>
                          </a:lnTo>
                          <a:lnTo>
                            <a:pt x="2871" y="1589"/>
                          </a:lnTo>
                          <a:lnTo>
                            <a:pt x="2859" y="1595"/>
                          </a:lnTo>
                          <a:lnTo>
                            <a:pt x="2848" y="1600"/>
                          </a:lnTo>
                          <a:lnTo>
                            <a:pt x="2835" y="1605"/>
                          </a:lnTo>
                          <a:lnTo>
                            <a:pt x="2822" y="1609"/>
                          </a:lnTo>
                          <a:lnTo>
                            <a:pt x="2810" y="1613"/>
                          </a:lnTo>
                          <a:lnTo>
                            <a:pt x="2797" y="1616"/>
                          </a:lnTo>
                          <a:lnTo>
                            <a:pt x="2783" y="1618"/>
                          </a:lnTo>
                          <a:lnTo>
                            <a:pt x="2770" y="1621"/>
                          </a:lnTo>
                          <a:lnTo>
                            <a:pt x="2756" y="1622"/>
                          </a:lnTo>
                          <a:lnTo>
                            <a:pt x="2743" y="1622"/>
                          </a:lnTo>
                          <a:lnTo>
                            <a:pt x="270" y="1622"/>
                          </a:lnTo>
                          <a:lnTo>
                            <a:pt x="256" y="1622"/>
                          </a:lnTo>
                          <a:lnTo>
                            <a:pt x="242" y="1621"/>
                          </a:lnTo>
                          <a:lnTo>
                            <a:pt x="229" y="1618"/>
                          </a:lnTo>
                          <a:lnTo>
                            <a:pt x="216" y="1616"/>
                          </a:lnTo>
                          <a:lnTo>
                            <a:pt x="203" y="1613"/>
                          </a:lnTo>
                          <a:lnTo>
                            <a:pt x="189" y="1609"/>
                          </a:lnTo>
                          <a:lnTo>
                            <a:pt x="177" y="1605"/>
                          </a:lnTo>
                          <a:lnTo>
                            <a:pt x="165" y="1600"/>
                          </a:lnTo>
                          <a:lnTo>
                            <a:pt x="153" y="1595"/>
                          </a:lnTo>
                          <a:lnTo>
                            <a:pt x="141" y="1589"/>
                          </a:lnTo>
                          <a:lnTo>
                            <a:pt x="130" y="1583"/>
                          </a:lnTo>
                          <a:lnTo>
                            <a:pt x="119" y="1576"/>
                          </a:lnTo>
                          <a:lnTo>
                            <a:pt x="108" y="1568"/>
                          </a:lnTo>
                          <a:lnTo>
                            <a:pt x="98" y="1559"/>
                          </a:lnTo>
                          <a:lnTo>
                            <a:pt x="89" y="1551"/>
                          </a:lnTo>
                          <a:lnTo>
                            <a:pt x="79" y="1542"/>
                          </a:lnTo>
                          <a:lnTo>
                            <a:pt x="70" y="1533"/>
                          </a:lnTo>
                          <a:lnTo>
                            <a:pt x="61" y="1523"/>
                          </a:lnTo>
                          <a:lnTo>
                            <a:pt x="54" y="1513"/>
                          </a:lnTo>
                          <a:lnTo>
                            <a:pt x="46" y="1502"/>
                          </a:lnTo>
                          <a:lnTo>
                            <a:pt x="39" y="1491"/>
                          </a:lnTo>
                          <a:lnTo>
                            <a:pt x="32" y="1480"/>
                          </a:lnTo>
                          <a:lnTo>
                            <a:pt x="26" y="1469"/>
                          </a:lnTo>
                          <a:lnTo>
                            <a:pt x="21" y="1457"/>
                          </a:lnTo>
                          <a:lnTo>
                            <a:pt x="16" y="1444"/>
                          </a:lnTo>
                          <a:lnTo>
                            <a:pt x="12" y="1432"/>
                          </a:lnTo>
                          <a:lnTo>
                            <a:pt x="8" y="1419"/>
                          </a:lnTo>
                          <a:lnTo>
                            <a:pt x="5" y="1406"/>
                          </a:lnTo>
                          <a:lnTo>
                            <a:pt x="3" y="1392"/>
                          </a:lnTo>
                          <a:lnTo>
                            <a:pt x="1" y="1379"/>
                          </a:lnTo>
                          <a:lnTo>
                            <a:pt x="0" y="1365"/>
                          </a:lnTo>
                          <a:lnTo>
                            <a:pt x="0" y="1352"/>
                          </a:lnTo>
                          <a:lnTo>
                            <a:pt x="0" y="270"/>
                          </a:lnTo>
                          <a:lnTo>
                            <a:pt x="0" y="257"/>
                          </a:lnTo>
                          <a:lnTo>
                            <a:pt x="1" y="243"/>
                          </a:lnTo>
                          <a:lnTo>
                            <a:pt x="3" y="230"/>
                          </a:lnTo>
                          <a:lnTo>
                            <a:pt x="5" y="216"/>
                          </a:lnTo>
                          <a:lnTo>
                            <a:pt x="8" y="203"/>
                          </a:lnTo>
                          <a:lnTo>
                            <a:pt x="12" y="191"/>
                          </a:lnTo>
                          <a:lnTo>
                            <a:pt x="16" y="178"/>
                          </a:lnTo>
                          <a:lnTo>
                            <a:pt x="21" y="165"/>
                          </a:lnTo>
                          <a:lnTo>
                            <a:pt x="26" y="153"/>
                          </a:lnTo>
                          <a:lnTo>
                            <a:pt x="32" y="142"/>
                          </a:lnTo>
                          <a:lnTo>
                            <a:pt x="39" y="131"/>
                          </a:lnTo>
                          <a:lnTo>
                            <a:pt x="46" y="120"/>
                          </a:lnTo>
                          <a:lnTo>
                            <a:pt x="54" y="109"/>
                          </a:lnTo>
                          <a:lnTo>
                            <a:pt x="61" y="99"/>
                          </a:lnTo>
                          <a:lnTo>
                            <a:pt x="70" y="89"/>
                          </a:lnTo>
                          <a:lnTo>
                            <a:pt x="79" y="80"/>
                          </a:lnTo>
                          <a:lnTo>
                            <a:pt x="89" y="71"/>
                          </a:lnTo>
                          <a:lnTo>
                            <a:pt x="98" y="63"/>
                          </a:lnTo>
                          <a:lnTo>
                            <a:pt x="108" y="54"/>
                          </a:lnTo>
                          <a:lnTo>
                            <a:pt x="119" y="46"/>
                          </a:lnTo>
                          <a:lnTo>
                            <a:pt x="130" y="39"/>
                          </a:lnTo>
                          <a:lnTo>
                            <a:pt x="141" y="33"/>
                          </a:lnTo>
                          <a:lnTo>
                            <a:pt x="153" y="27"/>
                          </a:lnTo>
                          <a:lnTo>
                            <a:pt x="165" y="22"/>
                          </a:lnTo>
                          <a:lnTo>
                            <a:pt x="177" y="17"/>
                          </a:lnTo>
                          <a:lnTo>
                            <a:pt x="189" y="13"/>
                          </a:lnTo>
                          <a:lnTo>
                            <a:pt x="203" y="9"/>
                          </a:lnTo>
                          <a:lnTo>
                            <a:pt x="216" y="6"/>
                          </a:lnTo>
                          <a:lnTo>
                            <a:pt x="229" y="4"/>
                          </a:lnTo>
                          <a:lnTo>
                            <a:pt x="242" y="1"/>
                          </a:lnTo>
                          <a:lnTo>
                            <a:pt x="256"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9" name="Freeform 22"/>
                    <p:cNvSpPr>
                      <a:spLocks/>
                    </p:cNvSpPr>
                    <p:nvPr/>
                  </p:nvSpPr>
                  <p:spPr bwMode="auto">
                    <a:xfrm>
                      <a:off x="-1319994" y="1693555"/>
                      <a:ext cx="217487" cy="115888"/>
                    </a:xfrm>
                    <a:custGeom>
                      <a:avLst/>
                      <a:gdLst/>
                      <a:ahLst/>
                      <a:cxnLst>
                        <a:cxn ang="0">
                          <a:pos x="2757" y="0"/>
                        </a:cxn>
                        <a:cxn ang="0">
                          <a:pos x="2798" y="6"/>
                        </a:cxn>
                        <a:cxn ang="0">
                          <a:pos x="2836" y="17"/>
                        </a:cxn>
                        <a:cxn ang="0">
                          <a:pos x="2872" y="33"/>
                        </a:cxn>
                        <a:cxn ang="0">
                          <a:pos x="2905" y="54"/>
                        </a:cxn>
                        <a:cxn ang="0">
                          <a:pos x="2935" y="80"/>
                        </a:cxn>
                        <a:cxn ang="0">
                          <a:pos x="2960" y="109"/>
                        </a:cxn>
                        <a:cxn ang="0">
                          <a:pos x="2981" y="142"/>
                        </a:cxn>
                        <a:cxn ang="0">
                          <a:pos x="2997" y="178"/>
                        </a:cxn>
                        <a:cxn ang="0">
                          <a:pos x="3008" y="216"/>
                        </a:cxn>
                        <a:cxn ang="0">
                          <a:pos x="3013" y="257"/>
                        </a:cxn>
                        <a:cxn ang="0">
                          <a:pos x="3013" y="1365"/>
                        </a:cxn>
                        <a:cxn ang="0">
                          <a:pos x="3008" y="1406"/>
                        </a:cxn>
                        <a:cxn ang="0">
                          <a:pos x="2997" y="1444"/>
                        </a:cxn>
                        <a:cxn ang="0">
                          <a:pos x="2981" y="1480"/>
                        </a:cxn>
                        <a:cxn ang="0">
                          <a:pos x="2960" y="1513"/>
                        </a:cxn>
                        <a:cxn ang="0">
                          <a:pos x="2935" y="1542"/>
                        </a:cxn>
                        <a:cxn ang="0">
                          <a:pos x="2905" y="1568"/>
                        </a:cxn>
                        <a:cxn ang="0">
                          <a:pos x="2872" y="1589"/>
                        </a:cxn>
                        <a:cxn ang="0">
                          <a:pos x="2836" y="1605"/>
                        </a:cxn>
                        <a:cxn ang="0">
                          <a:pos x="2798" y="1616"/>
                        </a:cxn>
                        <a:cxn ang="0">
                          <a:pos x="2757" y="1622"/>
                        </a:cxn>
                        <a:cxn ang="0">
                          <a:pos x="257" y="1622"/>
                        </a:cxn>
                        <a:cxn ang="0">
                          <a:pos x="216" y="1616"/>
                        </a:cxn>
                        <a:cxn ang="0">
                          <a:pos x="179" y="1605"/>
                        </a:cxn>
                        <a:cxn ang="0">
                          <a:pos x="142" y="1589"/>
                        </a:cxn>
                        <a:cxn ang="0">
                          <a:pos x="109" y="1568"/>
                        </a:cxn>
                        <a:cxn ang="0">
                          <a:pos x="80" y="1542"/>
                        </a:cxn>
                        <a:cxn ang="0">
                          <a:pos x="54" y="1513"/>
                        </a:cxn>
                        <a:cxn ang="0">
                          <a:pos x="33" y="1480"/>
                        </a:cxn>
                        <a:cxn ang="0">
                          <a:pos x="17" y="1444"/>
                        </a:cxn>
                        <a:cxn ang="0">
                          <a:pos x="7" y="1406"/>
                        </a:cxn>
                        <a:cxn ang="0">
                          <a:pos x="1" y="1365"/>
                        </a:cxn>
                        <a:cxn ang="0">
                          <a:pos x="1" y="257"/>
                        </a:cxn>
                        <a:cxn ang="0">
                          <a:pos x="7" y="216"/>
                        </a:cxn>
                        <a:cxn ang="0">
                          <a:pos x="17" y="178"/>
                        </a:cxn>
                        <a:cxn ang="0">
                          <a:pos x="33" y="142"/>
                        </a:cxn>
                        <a:cxn ang="0">
                          <a:pos x="54" y="109"/>
                        </a:cxn>
                        <a:cxn ang="0">
                          <a:pos x="80" y="80"/>
                        </a:cxn>
                        <a:cxn ang="0">
                          <a:pos x="109" y="54"/>
                        </a:cxn>
                        <a:cxn ang="0">
                          <a:pos x="142" y="33"/>
                        </a:cxn>
                        <a:cxn ang="0">
                          <a:pos x="179" y="17"/>
                        </a:cxn>
                        <a:cxn ang="0">
                          <a:pos x="216" y="6"/>
                        </a:cxn>
                        <a:cxn ang="0">
                          <a:pos x="257" y="0"/>
                        </a:cxn>
                      </a:cxnLst>
                      <a:rect l="0" t="0" r="r" b="b"/>
                      <a:pathLst>
                        <a:path w="3014" h="1622">
                          <a:moveTo>
                            <a:pt x="271" y="0"/>
                          </a:moveTo>
                          <a:lnTo>
                            <a:pt x="2743" y="0"/>
                          </a:lnTo>
                          <a:lnTo>
                            <a:pt x="2757" y="0"/>
                          </a:lnTo>
                          <a:lnTo>
                            <a:pt x="2771" y="1"/>
                          </a:lnTo>
                          <a:lnTo>
                            <a:pt x="2784" y="4"/>
                          </a:lnTo>
                          <a:lnTo>
                            <a:pt x="2798" y="6"/>
                          </a:lnTo>
                          <a:lnTo>
                            <a:pt x="2810" y="9"/>
                          </a:lnTo>
                          <a:lnTo>
                            <a:pt x="2824" y="13"/>
                          </a:lnTo>
                          <a:lnTo>
                            <a:pt x="2836" y="17"/>
                          </a:lnTo>
                          <a:lnTo>
                            <a:pt x="2848" y="22"/>
                          </a:lnTo>
                          <a:lnTo>
                            <a:pt x="2860" y="27"/>
                          </a:lnTo>
                          <a:lnTo>
                            <a:pt x="2872" y="33"/>
                          </a:lnTo>
                          <a:lnTo>
                            <a:pt x="2884" y="39"/>
                          </a:lnTo>
                          <a:lnTo>
                            <a:pt x="2894" y="46"/>
                          </a:lnTo>
                          <a:lnTo>
                            <a:pt x="2905" y="54"/>
                          </a:lnTo>
                          <a:lnTo>
                            <a:pt x="2915" y="63"/>
                          </a:lnTo>
                          <a:lnTo>
                            <a:pt x="2925" y="71"/>
                          </a:lnTo>
                          <a:lnTo>
                            <a:pt x="2935" y="80"/>
                          </a:lnTo>
                          <a:lnTo>
                            <a:pt x="2943" y="89"/>
                          </a:lnTo>
                          <a:lnTo>
                            <a:pt x="2952" y="99"/>
                          </a:lnTo>
                          <a:lnTo>
                            <a:pt x="2960" y="109"/>
                          </a:lnTo>
                          <a:lnTo>
                            <a:pt x="2967" y="120"/>
                          </a:lnTo>
                          <a:lnTo>
                            <a:pt x="2974" y="131"/>
                          </a:lnTo>
                          <a:lnTo>
                            <a:pt x="2981" y="142"/>
                          </a:lnTo>
                          <a:lnTo>
                            <a:pt x="2987" y="153"/>
                          </a:lnTo>
                          <a:lnTo>
                            <a:pt x="2993" y="165"/>
                          </a:lnTo>
                          <a:lnTo>
                            <a:pt x="2997" y="178"/>
                          </a:lnTo>
                          <a:lnTo>
                            <a:pt x="3002" y="191"/>
                          </a:lnTo>
                          <a:lnTo>
                            <a:pt x="3005" y="203"/>
                          </a:lnTo>
                          <a:lnTo>
                            <a:pt x="3008" y="216"/>
                          </a:lnTo>
                          <a:lnTo>
                            <a:pt x="3011" y="230"/>
                          </a:lnTo>
                          <a:lnTo>
                            <a:pt x="3012" y="243"/>
                          </a:lnTo>
                          <a:lnTo>
                            <a:pt x="3013" y="257"/>
                          </a:lnTo>
                          <a:lnTo>
                            <a:pt x="3014" y="270"/>
                          </a:lnTo>
                          <a:lnTo>
                            <a:pt x="3014" y="1352"/>
                          </a:lnTo>
                          <a:lnTo>
                            <a:pt x="3013" y="1365"/>
                          </a:lnTo>
                          <a:lnTo>
                            <a:pt x="3012" y="1379"/>
                          </a:lnTo>
                          <a:lnTo>
                            <a:pt x="3011" y="1392"/>
                          </a:lnTo>
                          <a:lnTo>
                            <a:pt x="3008" y="1406"/>
                          </a:lnTo>
                          <a:lnTo>
                            <a:pt x="3005" y="1419"/>
                          </a:lnTo>
                          <a:lnTo>
                            <a:pt x="3002" y="1432"/>
                          </a:lnTo>
                          <a:lnTo>
                            <a:pt x="2997" y="1444"/>
                          </a:lnTo>
                          <a:lnTo>
                            <a:pt x="2993" y="1457"/>
                          </a:lnTo>
                          <a:lnTo>
                            <a:pt x="2987" y="1469"/>
                          </a:lnTo>
                          <a:lnTo>
                            <a:pt x="2981" y="1480"/>
                          </a:lnTo>
                          <a:lnTo>
                            <a:pt x="2974" y="1491"/>
                          </a:lnTo>
                          <a:lnTo>
                            <a:pt x="2967" y="1502"/>
                          </a:lnTo>
                          <a:lnTo>
                            <a:pt x="2960" y="1513"/>
                          </a:lnTo>
                          <a:lnTo>
                            <a:pt x="2952" y="1523"/>
                          </a:lnTo>
                          <a:lnTo>
                            <a:pt x="2943" y="1533"/>
                          </a:lnTo>
                          <a:lnTo>
                            <a:pt x="2935" y="1542"/>
                          </a:lnTo>
                          <a:lnTo>
                            <a:pt x="2925" y="1551"/>
                          </a:lnTo>
                          <a:lnTo>
                            <a:pt x="2915" y="1559"/>
                          </a:lnTo>
                          <a:lnTo>
                            <a:pt x="2905" y="1568"/>
                          </a:lnTo>
                          <a:lnTo>
                            <a:pt x="2894" y="1576"/>
                          </a:lnTo>
                          <a:lnTo>
                            <a:pt x="2884" y="1583"/>
                          </a:lnTo>
                          <a:lnTo>
                            <a:pt x="2872" y="1589"/>
                          </a:lnTo>
                          <a:lnTo>
                            <a:pt x="2860" y="1595"/>
                          </a:lnTo>
                          <a:lnTo>
                            <a:pt x="2848" y="1600"/>
                          </a:lnTo>
                          <a:lnTo>
                            <a:pt x="2836" y="1605"/>
                          </a:lnTo>
                          <a:lnTo>
                            <a:pt x="2824" y="1609"/>
                          </a:lnTo>
                          <a:lnTo>
                            <a:pt x="2810" y="1613"/>
                          </a:lnTo>
                          <a:lnTo>
                            <a:pt x="2798" y="1616"/>
                          </a:lnTo>
                          <a:lnTo>
                            <a:pt x="2784" y="1618"/>
                          </a:lnTo>
                          <a:lnTo>
                            <a:pt x="2771" y="1621"/>
                          </a:lnTo>
                          <a:lnTo>
                            <a:pt x="2757" y="1622"/>
                          </a:lnTo>
                          <a:lnTo>
                            <a:pt x="2743" y="1622"/>
                          </a:lnTo>
                          <a:lnTo>
                            <a:pt x="271" y="1622"/>
                          </a:lnTo>
                          <a:lnTo>
                            <a:pt x="257" y="1622"/>
                          </a:lnTo>
                          <a:lnTo>
                            <a:pt x="244" y="1621"/>
                          </a:lnTo>
                          <a:lnTo>
                            <a:pt x="230" y="1618"/>
                          </a:lnTo>
                          <a:lnTo>
                            <a:pt x="216" y="1616"/>
                          </a:lnTo>
                          <a:lnTo>
                            <a:pt x="204" y="1613"/>
                          </a:lnTo>
                          <a:lnTo>
                            <a:pt x="191" y="1609"/>
                          </a:lnTo>
                          <a:lnTo>
                            <a:pt x="179" y="1605"/>
                          </a:lnTo>
                          <a:lnTo>
                            <a:pt x="166" y="1600"/>
                          </a:lnTo>
                          <a:lnTo>
                            <a:pt x="154" y="1595"/>
                          </a:lnTo>
                          <a:lnTo>
                            <a:pt x="142" y="1589"/>
                          </a:lnTo>
                          <a:lnTo>
                            <a:pt x="131" y="1583"/>
                          </a:lnTo>
                          <a:lnTo>
                            <a:pt x="121" y="1576"/>
                          </a:lnTo>
                          <a:lnTo>
                            <a:pt x="109" y="1568"/>
                          </a:lnTo>
                          <a:lnTo>
                            <a:pt x="99" y="1559"/>
                          </a:lnTo>
                          <a:lnTo>
                            <a:pt x="89" y="1551"/>
                          </a:lnTo>
                          <a:lnTo>
                            <a:pt x="80" y="1542"/>
                          </a:lnTo>
                          <a:lnTo>
                            <a:pt x="71" y="1533"/>
                          </a:lnTo>
                          <a:lnTo>
                            <a:pt x="63" y="1523"/>
                          </a:lnTo>
                          <a:lnTo>
                            <a:pt x="54" y="1513"/>
                          </a:lnTo>
                          <a:lnTo>
                            <a:pt x="47" y="1502"/>
                          </a:lnTo>
                          <a:lnTo>
                            <a:pt x="40" y="1491"/>
                          </a:lnTo>
                          <a:lnTo>
                            <a:pt x="33" y="1480"/>
                          </a:lnTo>
                          <a:lnTo>
                            <a:pt x="28" y="1469"/>
                          </a:lnTo>
                          <a:lnTo>
                            <a:pt x="22" y="1457"/>
                          </a:lnTo>
                          <a:lnTo>
                            <a:pt x="17" y="1444"/>
                          </a:lnTo>
                          <a:lnTo>
                            <a:pt x="13" y="1432"/>
                          </a:lnTo>
                          <a:lnTo>
                            <a:pt x="10" y="1419"/>
                          </a:lnTo>
                          <a:lnTo>
                            <a:pt x="7" y="1406"/>
                          </a:lnTo>
                          <a:lnTo>
                            <a:pt x="3" y="1392"/>
                          </a:lnTo>
                          <a:lnTo>
                            <a:pt x="2" y="1379"/>
                          </a:lnTo>
                          <a:lnTo>
                            <a:pt x="1" y="1365"/>
                          </a:lnTo>
                          <a:lnTo>
                            <a:pt x="0" y="1352"/>
                          </a:lnTo>
                          <a:lnTo>
                            <a:pt x="0" y="270"/>
                          </a:lnTo>
                          <a:lnTo>
                            <a:pt x="1" y="257"/>
                          </a:lnTo>
                          <a:lnTo>
                            <a:pt x="2" y="243"/>
                          </a:lnTo>
                          <a:lnTo>
                            <a:pt x="3" y="230"/>
                          </a:lnTo>
                          <a:lnTo>
                            <a:pt x="7" y="216"/>
                          </a:lnTo>
                          <a:lnTo>
                            <a:pt x="10" y="203"/>
                          </a:lnTo>
                          <a:lnTo>
                            <a:pt x="13" y="191"/>
                          </a:lnTo>
                          <a:lnTo>
                            <a:pt x="17" y="178"/>
                          </a:lnTo>
                          <a:lnTo>
                            <a:pt x="22" y="165"/>
                          </a:lnTo>
                          <a:lnTo>
                            <a:pt x="28" y="153"/>
                          </a:lnTo>
                          <a:lnTo>
                            <a:pt x="33" y="142"/>
                          </a:lnTo>
                          <a:lnTo>
                            <a:pt x="40" y="131"/>
                          </a:lnTo>
                          <a:lnTo>
                            <a:pt x="47" y="120"/>
                          </a:lnTo>
                          <a:lnTo>
                            <a:pt x="54" y="109"/>
                          </a:lnTo>
                          <a:lnTo>
                            <a:pt x="63" y="99"/>
                          </a:lnTo>
                          <a:lnTo>
                            <a:pt x="71" y="89"/>
                          </a:lnTo>
                          <a:lnTo>
                            <a:pt x="80" y="80"/>
                          </a:lnTo>
                          <a:lnTo>
                            <a:pt x="89" y="71"/>
                          </a:lnTo>
                          <a:lnTo>
                            <a:pt x="99" y="63"/>
                          </a:lnTo>
                          <a:lnTo>
                            <a:pt x="109" y="54"/>
                          </a:lnTo>
                          <a:lnTo>
                            <a:pt x="121" y="46"/>
                          </a:lnTo>
                          <a:lnTo>
                            <a:pt x="131" y="39"/>
                          </a:lnTo>
                          <a:lnTo>
                            <a:pt x="142" y="33"/>
                          </a:lnTo>
                          <a:lnTo>
                            <a:pt x="154" y="27"/>
                          </a:lnTo>
                          <a:lnTo>
                            <a:pt x="166" y="22"/>
                          </a:lnTo>
                          <a:lnTo>
                            <a:pt x="179" y="17"/>
                          </a:lnTo>
                          <a:lnTo>
                            <a:pt x="191" y="13"/>
                          </a:lnTo>
                          <a:lnTo>
                            <a:pt x="204" y="9"/>
                          </a:lnTo>
                          <a:lnTo>
                            <a:pt x="216" y="6"/>
                          </a:lnTo>
                          <a:lnTo>
                            <a:pt x="230" y="4"/>
                          </a:lnTo>
                          <a:lnTo>
                            <a:pt x="244" y="1"/>
                          </a:lnTo>
                          <a:lnTo>
                            <a:pt x="257" y="0"/>
                          </a:lnTo>
                          <a:lnTo>
                            <a:pt x="27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0" name="Freeform 23"/>
                    <p:cNvSpPr>
                      <a:spLocks/>
                    </p:cNvSpPr>
                    <p:nvPr/>
                  </p:nvSpPr>
                  <p:spPr bwMode="auto">
                    <a:xfrm>
                      <a:off x="-2040719" y="1984068"/>
                      <a:ext cx="217487" cy="117475"/>
                    </a:xfrm>
                    <a:custGeom>
                      <a:avLst/>
                      <a:gdLst/>
                      <a:ahLst/>
                      <a:cxnLst>
                        <a:cxn ang="0">
                          <a:pos x="2757" y="0"/>
                        </a:cxn>
                        <a:cxn ang="0">
                          <a:pos x="2798" y="5"/>
                        </a:cxn>
                        <a:cxn ang="0">
                          <a:pos x="2835" y="16"/>
                        </a:cxn>
                        <a:cxn ang="0">
                          <a:pos x="2871" y="33"/>
                        </a:cxn>
                        <a:cxn ang="0">
                          <a:pos x="2905" y="54"/>
                        </a:cxn>
                        <a:cxn ang="0">
                          <a:pos x="2934" y="79"/>
                        </a:cxn>
                        <a:cxn ang="0">
                          <a:pos x="2960" y="109"/>
                        </a:cxn>
                        <a:cxn ang="0">
                          <a:pos x="2980" y="141"/>
                        </a:cxn>
                        <a:cxn ang="0">
                          <a:pos x="2996" y="177"/>
                        </a:cxn>
                        <a:cxn ang="0">
                          <a:pos x="3007" y="216"/>
                        </a:cxn>
                        <a:cxn ang="0">
                          <a:pos x="3013" y="256"/>
                        </a:cxn>
                        <a:cxn ang="0">
                          <a:pos x="3013" y="1364"/>
                        </a:cxn>
                        <a:cxn ang="0">
                          <a:pos x="3007" y="1405"/>
                        </a:cxn>
                        <a:cxn ang="0">
                          <a:pos x="2996" y="1444"/>
                        </a:cxn>
                        <a:cxn ang="0">
                          <a:pos x="2980" y="1479"/>
                        </a:cxn>
                        <a:cxn ang="0">
                          <a:pos x="2960" y="1512"/>
                        </a:cxn>
                        <a:cxn ang="0">
                          <a:pos x="2934" y="1542"/>
                        </a:cxn>
                        <a:cxn ang="0">
                          <a:pos x="2905" y="1567"/>
                        </a:cxn>
                        <a:cxn ang="0">
                          <a:pos x="2871" y="1588"/>
                        </a:cxn>
                        <a:cxn ang="0">
                          <a:pos x="2835" y="1605"/>
                        </a:cxn>
                        <a:cxn ang="0">
                          <a:pos x="2798" y="1616"/>
                        </a:cxn>
                        <a:cxn ang="0">
                          <a:pos x="2757" y="1621"/>
                        </a:cxn>
                        <a:cxn ang="0">
                          <a:pos x="257" y="1621"/>
                        </a:cxn>
                        <a:cxn ang="0">
                          <a:pos x="216" y="1616"/>
                        </a:cxn>
                        <a:cxn ang="0">
                          <a:pos x="178" y="1605"/>
                        </a:cxn>
                        <a:cxn ang="0">
                          <a:pos x="141" y="1588"/>
                        </a:cxn>
                        <a:cxn ang="0">
                          <a:pos x="109" y="1567"/>
                        </a:cxn>
                        <a:cxn ang="0">
                          <a:pos x="79" y="1542"/>
                        </a:cxn>
                        <a:cxn ang="0">
                          <a:pos x="54" y="1512"/>
                        </a:cxn>
                        <a:cxn ang="0">
                          <a:pos x="32" y="1479"/>
                        </a:cxn>
                        <a:cxn ang="0">
                          <a:pos x="16" y="1444"/>
                        </a:cxn>
                        <a:cxn ang="0">
                          <a:pos x="6" y="1405"/>
                        </a:cxn>
                        <a:cxn ang="0">
                          <a:pos x="1" y="1364"/>
                        </a:cxn>
                        <a:cxn ang="0">
                          <a:pos x="1" y="256"/>
                        </a:cxn>
                        <a:cxn ang="0">
                          <a:pos x="6" y="216"/>
                        </a:cxn>
                        <a:cxn ang="0">
                          <a:pos x="16" y="177"/>
                        </a:cxn>
                        <a:cxn ang="0">
                          <a:pos x="32" y="141"/>
                        </a:cxn>
                        <a:cxn ang="0">
                          <a:pos x="54" y="109"/>
                        </a:cxn>
                        <a:cxn ang="0">
                          <a:pos x="79" y="79"/>
                        </a:cxn>
                        <a:cxn ang="0">
                          <a:pos x="109" y="54"/>
                        </a:cxn>
                        <a:cxn ang="0">
                          <a:pos x="141" y="33"/>
                        </a:cxn>
                        <a:cxn ang="0">
                          <a:pos x="178" y="16"/>
                        </a:cxn>
                        <a:cxn ang="0">
                          <a:pos x="216" y="5"/>
                        </a:cxn>
                        <a:cxn ang="0">
                          <a:pos x="257" y="0"/>
                        </a:cxn>
                      </a:cxnLst>
                      <a:rect l="0" t="0" r="r" b="b"/>
                      <a:pathLst>
                        <a:path w="3014" h="1621">
                          <a:moveTo>
                            <a:pt x="271" y="0"/>
                          </a:moveTo>
                          <a:lnTo>
                            <a:pt x="2743" y="0"/>
                          </a:lnTo>
                          <a:lnTo>
                            <a:pt x="2757" y="0"/>
                          </a:lnTo>
                          <a:lnTo>
                            <a:pt x="2770" y="1"/>
                          </a:lnTo>
                          <a:lnTo>
                            <a:pt x="2783" y="3"/>
                          </a:lnTo>
                          <a:lnTo>
                            <a:pt x="2798" y="5"/>
                          </a:lnTo>
                          <a:lnTo>
                            <a:pt x="2810" y="8"/>
                          </a:lnTo>
                          <a:lnTo>
                            <a:pt x="2823" y="12"/>
                          </a:lnTo>
                          <a:lnTo>
                            <a:pt x="2835" y="16"/>
                          </a:lnTo>
                          <a:lnTo>
                            <a:pt x="2848" y="21"/>
                          </a:lnTo>
                          <a:lnTo>
                            <a:pt x="2860" y="26"/>
                          </a:lnTo>
                          <a:lnTo>
                            <a:pt x="2871" y="33"/>
                          </a:lnTo>
                          <a:lnTo>
                            <a:pt x="2883" y="39"/>
                          </a:lnTo>
                          <a:lnTo>
                            <a:pt x="2893" y="46"/>
                          </a:lnTo>
                          <a:lnTo>
                            <a:pt x="2905" y="54"/>
                          </a:lnTo>
                          <a:lnTo>
                            <a:pt x="2915" y="62"/>
                          </a:lnTo>
                          <a:lnTo>
                            <a:pt x="2924" y="70"/>
                          </a:lnTo>
                          <a:lnTo>
                            <a:pt x="2934" y="79"/>
                          </a:lnTo>
                          <a:lnTo>
                            <a:pt x="2942" y="89"/>
                          </a:lnTo>
                          <a:lnTo>
                            <a:pt x="2951" y="98"/>
                          </a:lnTo>
                          <a:lnTo>
                            <a:pt x="2960" y="109"/>
                          </a:lnTo>
                          <a:lnTo>
                            <a:pt x="2967" y="119"/>
                          </a:lnTo>
                          <a:lnTo>
                            <a:pt x="2974" y="130"/>
                          </a:lnTo>
                          <a:lnTo>
                            <a:pt x="2980" y="141"/>
                          </a:lnTo>
                          <a:lnTo>
                            <a:pt x="2986" y="153"/>
                          </a:lnTo>
                          <a:lnTo>
                            <a:pt x="2992" y="165"/>
                          </a:lnTo>
                          <a:lnTo>
                            <a:pt x="2996" y="177"/>
                          </a:lnTo>
                          <a:lnTo>
                            <a:pt x="3001" y="189"/>
                          </a:lnTo>
                          <a:lnTo>
                            <a:pt x="3004" y="203"/>
                          </a:lnTo>
                          <a:lnTo>
                            <a:pt x="3007" y="216"/>
                          </a:lnTo>
                          <a:lnTo>
                            <a:pt x="3011" y="229"/>
                          </a:lnTo>
                          <a:lnTo>
                            <a:pt x="3012" y="242"/>
                          </a:lnTo>
                          <a:lnTo>
                            <a:pt x="3013" y="256"/>
                          </a:lnTo>
                          <a:lnTo>
                            <a:pt x="3014" y="270"/>
                          </a:lnTo>
                          <a:lnTo>
                            <a:pt x="3014" y="1351"/>
                          </a:lnTo>
                          <a:lnTo>
                            <a:pt x="3013" y="1364"/>
                          </a:lnTo>
                          <a:lnTo>
                            <a:pt x="3012" y="1379"/>
                          </a:lnTo>
                          <a:lnTo>
                            <a:pt x="3011" y="1392"/>
                          </a:lnTo>
                          <a:lnTo>
                            <a:pt x="3007" y="1405"/>
                          </a:lnTo>
                          <a:lnTo>
                            <a:pt x="3004" y="1418"/>
                          </a:lnTo>
                          <a:lnTo>
                            <a:pt x="3001" y="1431"/>
                          </a:lnTo>
                          <a:lnTo>
                            <a:pt x="2996" y="1444"/>
                          </a:lnTo>
                          <a:lnTo>
                            <a:pt x="2992" y="1456"/>
                          </a:lnTo>
                          <a:lnTo>
                            <a:pt x="2986" y="1467"/>
                          </a:lnTo>
                          <a:lnTo>
                            <a:pt x="2980" y="1479"/>
                          </a:lnTo>
                          <a:lnTo>
                            <a:pt x="2974" y="1491"/>
                          </a:lnTo>
                          <a:lnTo>
                            <a:pt x="2967" y="1502"/>
                          </a:lnTo>
                          <a:lnTo>
                            <a:pt x="2960" y="1512"/>
                          </a:lnTo>
                          <a:lnTo>
                            <a:pt x="2951" y="1522"/>
                          </a:lnTo>
                          <a:lnTo>
                            <a:pt x="2942" y="1532"/>
                          </a:lnTo>
                          <a:lnTo>
                            <a:pt x="2934" y="1542"/>
                          </a:lnTo>
                          <a:lnTo>
                            <a:pt x="2924" y="1551"/>
                          </a:lnTo>
                          <a:lnTo>
                            <a:pt x="2915" y="1559"/>
                          </a:lnTo>
                          <a:lnTo>
                            <a:pt x="2905" y="1567"/>
                          </a:lnTo>
                          <a:lnTo>
                            <a:pt x="2893" y="1575"/>
                          </a:lnTo>
                          <a:lnTo>
                            <a:pt x="2883" y="1581"/>
                          </a:lnTo>
                          <a:lnTo>
                            <a:pt x="2871" y="1588"/>
                          </a:lnTo>
                          <a:lnTo>
                            <a:pt x="2860" y="1595"/>
                          </a:lnTo>
                          <a:lnTo>
                            <a:pt x="2848" y="1600"/>
                          </a:lnTo>
                          <a:lnTo>
                            <a:pt x="2835" y="1605"/>
                          </a:lnTo>
                          <a:lnTo>
                            <a:pt x="2823" y="1609"/>
                          </a:lnTo>
                          <a:lnTo>
                            <a:pt x="2810" y="1613"/>
                          </a:lnTo>
                          <a:lnTo>
                            <a:pt x="2798" y="1616"/>
                          </a:lnTo>
                          <a:lnTo>
                            <a:pt x="2783" y="1618"/>
                          </a:lnTo>
                          <a:lnTo>
                            <a:pt x="2770" y="1620"/>
                          </a:lnTo>
                          <a:lnTo>
                            <a:pt x="2757" y="1621"/>
                          </a:lnTo>
                          <a:lnTo>
                            <a:pt x="2743" y="1621"/>
                          </a:lnTo>
                          <a:lnTo>
                            <a:pt x="271" y="1621"/>
                          </a:lnTo>
                          <a:lnTo>
                            <a:pt x="257" y="1621"/>
                          </a:lnTo>
                          <a:lnTo>
                            <a:pt x="243" y="1620"/>
                          </a:lnTo>
                          <a:lnTo>
                            <a:pt x="229" y="1618"/>
                          </a:lnTo>
                          <a:lnTo>
                            <a:pt x="216" y="1616"/>
                          </a:lnTo>
                          <a:lnTo>
                            <a:pt x="204" y="1613"/>
                          </a:lnTo>
                          <a:lnTo>
                            <a:pt x="190" y="1609"/>
                          </a:lnTo>
                          <a:lnTo>
                            <a:pt x="178" y="1605"/>
                          </a:lnTo>
                          <a:lnTo>
                            <a:pt x="166" y="1600"/>
                          </a:lnTo>
                          <a:lnTo>
                            <a:pt x="154" y="1595"/>
                          </a:lnTo>
                          <a:lnTo>
                            <a:pt x="141" y="1588"/>
                          </a:lnTo>
                          <a:lnTo>
                            <a:pt x="130" y="1581"/>
                          </a:lnTo>
                          <a:lnTo>
                            <a:pt x="120" y="1575"/>
                          </a:lnTo>
                          <a:lnTo>
                            <a:pt x="109" y="1567"/>
                          </a:lnTo>
                          <a:lnTo>
                            <a:pt x="99" y="1559"/>
                          </a:lnTo>
                          <a:lnTo>
                            <a:pt x="88" y="1551"/>
                          </a:lnTo>
                          <a:lnTo>
                            <a:pt x="79" y="1542"/>
                          </a:lnTo>
                          <a:lnTo>
                            <a:pt x="70" y="1532"/>
                          </a:lnTo>
                          <a:lnTo>
                            <a:pt x="62" y="1522"/>
                          </a:lnTo>
                          <a:lnTo>
                            <a:pt x="54" y="1512"/>
                          </a:lnTo>
                          <a:lnTo>
                            <a:pt x="47" y="1502"/>
                          </a:lnTo>
                          <a:lnTo>
                            <a:pt x="40" y="1491"/>
                          </a:lnTo>
                          <a:lnTo>
                            <a:pt x="32" y="1479"/>
                          </a:lnTo>
                          <a:lnTo>
                            <a:pt x="27" y="1467"/>
                          </a:lnTo>
                          <a:lnTo>
                            <a:pt x="21" y="1456"/>
                          </a:lnTo>
                          <a:lnTo>
                            <a:pt x="16" y="1444"/>
                          </a:lnTo>
                          <a:lnTo>
                            <a:pt x="12" y="1431"/>
                          </a:lnTo>
                          <a:lnTo>
                            <a:pt x="9" y="1418"/>
                          </a:lnTo>
                          <a:lnTo>
                            <a:pt x="6" y="1405"/>
                          </a:lnTo>
                          <a:lnTo>
                            <a:pt x="3" y="1392"/>
                          </a:lnTo>
                          <a:lnTo>
                            <a:pt x="2" y="1379"/>
                          </a:lnTo>
                          <a:lnTo>
                            <a:pt x="1" y="1364"/>
                          </a:lnTo>
                          <a:lnTo>
                            <a:pt x="0" y="1351"/>
                          </a:lnTo>
                          <a:lnTo>
                            <a:pt x="0" y="270"/>
                          </a:lnTo>
                          <a:lnTo>
                            <a:pt x="1" y="256"/>
                          </a:lnTo>
                          <a:lnTo>
                            <a:pt x="2" y="242"/>
                          </a:lnTo>
                          <a:lnTo>
                            <a:pt x="3" y="229"/>
                          </a:lnTo>
                          <a:lnTo>
                            <a:pt x="6" y="216"/>
                          </a:lnTo>
                          <a:lnTo>
                            <a:pt x="9" y="203"/>
                          </a:lnTo>
                          <a:lnTo>
                            <a:pt x="12" y="189"/>
                          </a:lnTo>
                          <a:lnTo>
                            <a:pt x="16" y="177"/>
                          </a:lnTo>
                          <a:lnTo>
                            <a:pt x="21" y="165"/>
                          </a:lnTo>
                          <a:lnTo>
                            <a:pt x="27" y="153"/>
                          </a:lnTo>
                          <a:lnTo>
                            <a:pt x="32" y="141"/>
                          </a:lnTo>
                          <a:lnTo>
                            <a:pt x="40" y="130"/>
                          </a:lnTo>
                          <a:lnTo>
                            <a:pt x="47" y="119"/>
                          </a:lnTo>
                          <a:lnTo>
                            <a:pt x="54" y="109"/>
                          </a:lnTo>
                          <a:lnTo>
                            <a:pt x="62" y="98"/>
                          </a:lnTo>
                          <a:lnTo>
                            <a:pt x="70" y="89"/>
                          </a:lnTo>
                          <a:lnTo>
                            <a:pt x="79" y="79"/>
                          </a:lnTo>
                          <a:lnTo>
                            <a:pt x="88" y="70"/>
                          </a:lnTo>
                          <a:lnTo>
                            <a:pt x="99" y="62"/>
                          </a:lnTo>
                          <a:lnTo>
                            <a:pt x="109" y="54"/>
                          </a:lnTo>
                          <a:lnTo>
                            <a:pt x="120" y="46"/>
                          </a:lnTo>
                          <a:lnTo>
                            <a:pt x="130" y="39"/>
                          </a:lnTo>
                          <a:lnTo>
                            <a:pt x="141" y="33"/>
                          </a:lnTo>
                          <a:lnTo>
                            <a:pt x="154" y="26"/>
                          </a:lnTo>
                          <a:lnTo>
                            <a:pt x="166" y="21"/>
                          </a:lnTo>
                          <a:lnTo>
                            <a:pt x="178" y="16"/>
                          </a:lnTo>
                          <a:lnTo>
                            <a:pt x="190" y="12"/>
                          </a:lnTo>
                          <a:lnTo>
                            <a:pt x="204" y="8"/>
                          </a:lnTo>
                          <a:lnTo>
                            <a:pt x="216" y="5"/>
                          </a:lnTo>
                          <a:lnTo>
                            <a:pt x="229" y="3"/>
                          </a:lnTo>
                          <a:lnTo>
                            <a:pt x="243" y="1"/>
                          </a:lnTo>
                          <a:lnTo>
                            <a:pt x="257" y="0"/>
                          </a:lnTo>
                          <a:lnTo>
                            <a:pt x="27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1" name="Freeform 24"/>
                    <p:cNvSpPr>
                      <a:spLocks/>
                    </p:cNvSpPr>
                    <p:nvPr/>
                  </p:nvSpPr>
                  <p:spPr bwMode="auto">
                    <a:xfrm>
                      <a:off x="-1799419" y="1984068"/>
                      <a:ext cx="215900" cy="117475"/>
                    </a:xfrm>
                    <a:custGeom>
                      <a:avLst/>
                      <a:gdLst/>
                      <a:ahLst/>
                      <a:cxnLst>
                        <a:cxn ang="0">
                          <a:pos x="2757" y="0"/>
                        </a:cxn>
                        <a:cxn ang="0">
                          <a:pos x="2797" y="5"/>
                        </a:cxn>
                        <a:cxn ang="0">
                          <a:pos x="2836" y="16"/>
                        </a:cxn>
                        <a:cxn ang="0">
                          <a:pos x="2872" y="33"/>
                        </a:cxn>
                        <a:cxn ang="0">
                          <a:pos x="2904" y="54"/>
                        </a:cxn>
                        <a:cxn ang="0">
                          <a:pos x="2934" y="79"/>
                        </a:cxn>
                        <a:cxn ang="0">
                          <a:pos x="2959" y="109"/>
                        </a:cxn>
                        <a:cxn ang="0">
                          <a:pos x="2981" y="141"/>
                        </a:cxn>
                        <a:cxn ang="0">
                          <a:pos x="2997" y="177"/>
                        </a:cxn>
                        <a:cxn ang="0">
                          <a:pos x="3008" y="216"/>
                        </a:cxn>
                        <a:cxn ang="0">
                          <a:pos x="3013" y="256"/>
                        </a:cxn>
                        <a:cxn ang="0">
                          <a:pos x="3013" y="1364"/>
                        </a:cxn>
                        <a:cxn ang="0">
                          <a:pos x="3008" y="1405"/>
                        </a:cxn>
                        <a:cxn ang="0">
                          <a:pos x="2997" y="1444"/>
                        </a:cxn>
                        <a:cxn ang="0">
                          <a:pos x="2981" y="1479"/>
                        </a:cxn>
                        <a:cxn ang="0">
                          <a:pos x="2959" y="1512"/>
                        </a:cxn>
                        <a:cxn ang="0">
                          <a:pos x="2934" y="1542"/>
                        </a:cxn>
                        <a:cxn ang="0">
                          <a:pos x="2904" y="1567"/>
                        </a:cxn>
                        <a:cxn ang="0">
                          <a:pos x="2872" y="1588"/>
                        </a:cxn>
                        <a:cxn ang="0">
                          <a:pos x="2836" y="1605"/>
                        </a:cxn>
                        <a:cxn ang="0">
                          <a:pos x="2797" y="1616"/>
                        </a:cxn>
                        <a:cxn ang="0">
                          <a:pos x="2757" y="1621"/>
                        </a:cxn>
                        <a:cxn ang="0">
                          <a:pos x="257" y="1621"/>
                        </a:cxn>
                        <a:cxn ang="0">
                          <a:pos x="216" y="1616"/>
                        </a:cxn>
                        <a:cxn ang="0">
                          <a:pos x="178" y="1605"/>
                        </a:cxn>
                        <a:cxn ang="0">
                          <a:pos x="142" y="1588"/>
                        </a:cxn>
                        <a:cxn ang="0">
                          <a:pos x="109" y="1567"/>
                        </a:cxn>
                        <a:cxn ang="0">
                          <a:pos x="80" y="1542"/>
                        </a:cxn>
                        <a:cxn ang="0">
                          <a:pos x="54" y="1512"/>
                        </a:cxn>
                        <a:cxn ang="0">
                          <a:pos x="33" y="1479"/>
                        </a:cxn>
                        <a:cxn ang="0">
                          <a:pos x="17" y="1444"/>
                        </a:cxn>
                        <a:cxn ang="0">
                          <a:pos x="5" y="1405"/>
                        </a:cxn>
                        <a:cxn ang="0">
                          <a:pos x="0" y="1364"/>
                        </a:cxn>
                        <a:cxn ang="0">
                          <a:pos x="0" y="256"/>
                        </a:cxn>
                        <a:cxn ang="0">
                          <a:pos x="5" y="216"/>
                        </a:cxn>
                        <a:cxn ang="0">
                          <a:pos x="17" y="177"/>
                        </a:cxn>
                        <a:cxn ang="0">
                          <a:pos x="33" y="141"/>
                        </a:cxn>
                        <a:cxn ang="0">
                          <a:pos x="54" y="109"/>
                        </a:cxn>
                        <a:cxn ang="0">
                          <a:pos x="80" y="79"/>
                        </a:cxn>
                        <a:cxn ang="0">
                          <a:pos x="109" y="54"/>
                        </a:cxn>
                        <a:cxn ang="0">
                          <a:pos x="142" y="33"/>
                        </a:cxn>
                        <a:cxn ang="0">
                          <a:pos x="178" y="16"/>
                        </a:cxn>
                        <a:cxn ang="0">
                          <a:pos x="216" y="5"/>
                        </a:cxn>
                        <a:cxn ang="0">
                          <a:pos x="257" y="0"/>
                        </a:cxn>
                      </a:cxnLst>
                      <a:rect l="0" t="0" r="r" b="b"/>
                      <a:pathLst>
                        <a:path w="3013" h="1621">
                          <a:moveTo>
                            <a:pt x="270" y="0"/>
                          </a:moveTo>
                          <a:lnTo>
                            <a:pt x="2743" y="0"/>
                          </a:lnTo>
                          <a:lnTo>
                            <a:pt x="2757" y="0"/>
                          </a:lnTo>
                          <a:lnTo>
                            <a:pt x="2771" y="1"/>
                          </a:lnTo>
                          <a:lnTo>
                            <a:pt x="2784" y="3"/>
                          </a:lnTo>
                          <a:lnTo>
                            <a:pt x="2797" y="5"/>
                          </a:lnTo>
                          <a:lnTo>
                            <a:pt x="2810" y="8"/>
                          </a:lnTo>
                          <a:lnTo>
                            <a:pt x="2824" y="12"/>
                          </a:lnTo>
                          <a:lnTo>
                            <a:pt x="2836" y="16"/>
                          </a:lnTo>
                          <a:lnTo>
                            <a:pt x="2848" y="21"/>
                          </a:lnTo>
                          <a:lnTo>
                            <a:pt x="2860" y="26"/>
                          </a:lnTo>
                          <a:lnTo>
                            <a:pt x="2872" y="33"/>
                          </a:lnTo>
                          <a:lnTo>
                            <a:pt x="2883" y="39"/>
                          </a:lnTo>
                          <a:lnTo>
                            <a:pt x="2894" y="46"/>
                          </a:lnTo>
                          <a:lnTo>
                            <a:pt x="2904" y="54"/>
                          </a:lnTo>
                          <a:lnTo>
                            <a:pt x="2914" y="62"/>
                          </a:lnTo>
                          <a:lnTo>
                            <a:pt x="2924" y="70"/>
                          </a:lnTo>
                          <a:lnTo>
                            <a:pt x="2934" y="79"/>
                          </a:lnTo>
                          <a:lnTo>
                            <a:pt x="2943" y="89"/>
                          </a:lnTo>
                          <a:lnTo>
                            <a:pt x="2951" y="98"/>
                          </a:lnTo>
                          <a:lnTo>
                            <a:pt x="2959" y="109"/>
                          </a:lnTo>
                          <a:lnTo>
                            <a:pt x="2967" y="119"/>
                          </a:lnTo>
                          <a:lnTo>
                            <a:pt x="2974" y="130"/>
                          </a:lnTo>
                          <a:lnTo>
                            <a:pt x="2981" y="141"/>
                          </a:lnTo>
                          <a:lnTo>
                            <a:pt x="2987" y="153"/>
                          </a:lnTo>
                          <a:lnTo>
                            <a:pt x="2992" y="165"/>
                          </a:lnTo>
                          <a:lnTo>
                            <a:pt x="2997" y="177"/>
                          </a:lnTo>
                          <a:lnTo>
                            <a:pt x="3001" y="189"/>
                          </a:lnTo>
                          <a:lnTo>
                            <a:pt x="3005" y="203"/>
                          </a:lnTo>
                          <a:lnTo>
                            <a:pt x="3008" y="216"/>
                          </a:lnTo>
                          <a:lnTo>
                            <a:pt x="3010" y="229"/>
                          </a:lnTo>
                          <a:lnTo>
                            <a:pt x="3012" y="242"/>
                          </a:lnTo>
                          <a:lnTo>
                            <a:pt x="3013" y="256"/>
                          </a:lnTo>
                          <a:lnTo>
                            <a:pt x="3013" y="270"/>
                          </a:lnTo>
                          <a:lnTo>
                            <a:pt x="3013" y="1351"/>
                          </a:lnTo>
                          <a:lnTo>
                            <a:pt x="3013" y="1364"/>
                          </a:lnTo>
                          <a:lnTo>
                            <a:pt x="3012" y="1379"/>
                          </a:lnTo>
                          <a:lnTo>
                            <a:pt x="3010" y="1392"/>
                          </a:lnTo>
                          <a:lnTo>
                            <a:pt x="3008" y="1405"/>
                          </a:lnTo>
                          <a:lnTo>
                            <a:pt x="3005" y="1418"/>
                          </a:lnTo>
                          <a:lnTo>
                            <a:pt x="3001" y="1431"/>
                          </a:lnTo>
                          <a:lnTo>
                            <a:pt x="2997" y="1444"/>
                          </a:lnTo>
                          <a:lnTo>
                            <a:pt x="2992" y="1456"/>
                          </a:lnTo>
                          <a:lnTo>
                            <a:pt x="2987" y="1467"/>
                          </a:lnTo>
                          <a:lnTo>
                            <a:pt x="2981" y="1479"/>
                          </a:lnTo>
                          <a:lnTo>
                            <a:pt x="2974" y="1491"/>
                          </a:lnTo>
                          <a:lnTo>
                            <a:pt x="2967" y="1502"/>
                          </a:lnTo>
                          <a:lnTo>
                            <a:pt x="2959" y="1512"/>
                          </a:lnTo>
                          <a:lnTo>
                            <a:pt x="2951" y="1522"/>
                          </a:lnTo>
                          <a:lnTo>
                            <a:pt x="2943" y="1532"/>
                          </a:lnTo>
                          <a:lnTo>
                            <a:pt x="2934" y="1542"/>
                          </a:lnTo>
                          <a:lnTo>
                            <a:pt x="2924" y="1551"/>
                          </a:lnTo>
                          <a:lnTo>
                            <a:pt x="2914" y="1559"/>
                          </a:lnTo>
                          <a:lnTo>
                            <a:pt x="2904" y="1567"/>
                          </a:lnTo>
                          <a:lnTo>
                            <a:pt x="2894" y="1575"/>
                          </a:lnTo>
                          <a:lnTo>
                            <a:pt x="2883" y="1581"/>
                          </a:lnTo>
                          <a:lnTo>
                            <a:pt x="2872" y="1588"/>
                          </a:lnTo>
                          <a:lnTo>
                            <a:pt x="2860" y="1595"/>
                          </a:lnTo>
                          <a:lnTo>
                            <a:pt x="2848" y="1600"/>
                          </a:lnTo>
                          <a:lnTo>
                            <a:pt x="2836" y="1605"/>
                          </a:lnTo>
                          <a:lnTo>
                            <a:pt x="2824" y="1609"/>
                          </a:lnTo>
                          <a:lnTo>
                            <a:pt x="2810" y="1613"/>
                          </a:lnTo>
                          <a:lnTo>
                            <a:pt x="2797" y="1616"/>
                          </a:lnTo>
                          <a:lnTo>
                            <a:pt x="2784" y="1618"/>
                          </a:lnTo>
                          <a:lnTo>
                            <a:pt x="2771" y="1620"/>
                          </a:lnTo>
                          <a:lnTo>
                            <a:pt x="2757" y="1621"/>
                          </a:lnTo>
                          <a:lnTo>
                            <a:pt x="2743" y="1621"/>
                          </a:lnTo>
                          <a:lnTo>
                            <a:pt x="270" y="1621"/>
                          </a:lnTo>
                          <a:lnTo>
                            <a:pt x="257" y="1621"/>
                          </a:lnTo>
                          <a:lnTo>
                            <a:pt x="243" y="1620"/>
                          </a:lnTo>
                          <a:lnTo>
                            <a:pt x="230" y="1618"/>
                          </a:lnTo>
                          <a:lnTo>
                            <a:pt x="216" y="1616"/>
                          </a:lnTo>
                          <a:lnTo>
                            <a:pt x="203" y="1613"/>
                          </a:lnTo>
                          <a:lnTo>
                            <a:pt x="191" y="1609"/>
                          </a:lnTo>
                          <a:lnTo>
                            <a:pt x="178" y="1605"/>
                          </a:lnTo>
                          <a:lnTo>
                            <a:pt x="165" y="1600"/>
                          </a:lnTo>
                          <a:lnTo>
                            <a:pt x="154" y="1595"/>
                          </a:lnTo>
                          <a:lnTo>
                            <a:pt x="142" y="1588"/>
                          </a:lnTo>
                          <a:lnTo>
                            <a:pt x="131" y="1581"/>
                          </a:lnTo>
                          <a:lnTo>
                            <a:pt x="120" y="1575"/>
                          </a:lnTo>
                          <a:lnTo>
                            <a:pt x="109" y="1567"/>
                          </a:lnTo>
                          <a:lnTo>
                            <a:pt x="99" y="1559"/>
                          </a:lnTo>
                          <a:lnTo>
                            <a:pt x="89" y="1551"/>
                          </a:lnTo>
                          <a:lnTo>
                            <a:pt x="80" y="1542"/>
                          </a:lnTo>
                          <a:lnTo>
                            <a:pt x="71" y="1532"/>
                          </a:lnTo>
                          <a:lnTo>
                            <a:pt x="62" y="1522"/>
                          </a:lnTo>
                          <a:lnTo>
                            <a:pt x="54" y="1512"/>
                          </a:lnTo>
                          <a:lnTo>
                            <a:pt x="46" y="1502"/>
                          </a:lnTo>
                          <a:lnTo>
                            <a:pt x="40" y="1491"/>
                          </a:lnTo>
                          <a:lnTo>
                            <a:pt x="33" y="1479"/>
                          </a:lnTo>
                          <a:lnTo>
                            <a:pt x="27" y="1467"/>
                          </a:lnTo>
                          <a:lnTo>
                            <a:pt x="22" y="1456"/>
                          </a:lnTo>
                          <a:lnTo>
                            <a:pt x="17" y="1444"/>
                          </a:lnTo>
                          <a:lnTo>
                            <a:pt x="13" y="1431"/>
                          </a:lnTo>
                          <a:lnTo>
                            <a:pt x="8" y="1418"/>
                          </a:lnTo>
                          <a:lnTo>
                            <a:pt x="5" y="1405"/>
                          </a:lnTo>
                          <a:lnTo>
                            <a:pt x="3" y="1392"/>
                          </a:lnTo>
                          <a:lnTo>
                            <a:pt x="1" y="1379"/>
                          </a:lnTo>
                          <a:lnTo>
                            <a:pt x="0" y="1364"/>
                          </a:lnTo>
                          <a:lnTo>
                            <a:pt x="0" y="1351"/>
                          </a:lnTo>
                          <a:lnTo>
                            <a:pt x="0" y="270"/>
                          </a:lnTo>
                          <a:lnTo>
                            <a:pt x="0" y="256"/>
                          </a:lnTo>
                          <a:lnTo>
                            <a:pt x="1" y="242"/>
                          </a:lnTo>
                          <a:lnTo>
                            <a:pt x="3" y="229"/>
                          </a:lnTo>
                          <a:lnTo>
                            <a:pt x="5" y="216"/>
                          </a:lnTo>
                          <a:lnTo>
                            <a:pt x="8" y="203"/>
                          </a:lnTo>
                          <a:lnTo>
                            <a:pt x="13" y="189"/>
                          </a:lnTo>
                          <a:lnTo>
                            <a:pt x="17" y="177"/>
                          </a:lnTo>
                          <a:lnTo>
                            <a:pt x="22" y="165"/>
                          </a:lnTo>
                          <a:lnTo>
                            <a:pt x="27" y="153"/>
                          </a:lnTo>
                          <a:lnTo>
                            <a:pt x="33" y="141"/>
                          </a:lnTo>
                          <a:lnTo>
                            <a:pt x="40" y="130"/>
                          </a:lnTo>
                          <a:lnTo>
                            <a:pt x="46" y="119"/>
                          </a:lnTo>
                          <a:lnTo>
                            <a:pt x="54" y="109"/>
                          </a:lnTo>
                          <a:lnTo>
                            <a:pt x="62" y="98"/>
                          </a:lnTo>
                          <a:lnTo>
                            <a:pt x="71" y="89"/>
                          </a:lnTo>
                          <a:lnTo>
                            <a:pt x="80" y="79"/>
                          </a:lnTo>
                          <a:lnTo>
                            <a:pt x="89" y="70"/>
                          </a:lnTo>
                          <a:lnTo>
                            <a:pt x="99" y="62"/>
                          </a:lnTo>
                          <a:lnTo>
                            <a:pt x="109" y="54"/>
                          </a:lnTo>
                          <a:lnTo>
                            <a:pt x="120" y="46"/>
                          </a:lnTo>
                          <a:lnTo>
                            <a:pt x="131" y="39"/>
                          </a:lnTo>
                          <a:lnTo>
                            <a:pt x="142" y="33"/>
                          </a:lnTo>
                          <a:lnTo>
                            <a:pt x="154" y="26"/>
                          </a:lnTo>
                          <a:lnTo>
                            <a:pt x="165" y="21"/>
                          </a:lnTo>
                          <a:lnTo>
                            <a:pt x="178" y="16"/>
                          </a:lnTo>
                          <a:lnTo>
                            <a:pt x="191" y="12"/>
                          </a:lnTo>
                          <a:lnTo>
                            <a:pt x="203" y="8"/>
                          </a:lnTo>
                          <a:lnTo>
                            <a:pt x="216" y="5"/>
                          </a:lnTo>
                          <a:lnTo>
                            <a:pt x="230" y="3"/>
                          </a:lnTo>
                          <a:lnTo>
                            <a:pt x="243" y="1"/>
                          </a:lnTo>
                          <a:lnTo>
                            <a:pt x="257"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2" name="Freeform 25"/>
                    <p:cNvSpPr>
                      <a:spLocks/>
                    </p:cNvSpPr>
                    <p:nvPr/>
                  </p:nvSpPr>
                  <p:spPr bwMode="auto">
                    <a:xfrm>
                      <a:off x="-1559706" y="1984068"/>
                      <a:ext cx="215900" cy="117475"/>
                    </a:xfrm>
                    <a:custGeom>
                      <a:avLst/>
                      <a:gdLst/>
                      <a:ahLst/>
                      <a:cxnLst>
                        <a:cxn ang="0">
                          <a:pos x="2756" y="0"/>
                        </a:cxn>
                        <a:cxn ang="0">
                          <a:pos x="2797" y="5"/>
                        </a:cxn>
                        <a:cxn ang="0">
                          <a:pos x="2835" y="16"/>
                        </a:cxn>
                        <a:cxn ang="0">
                          <a:pos x="2871" y="33"/>
                        </a:cxn>
                        <a:cxn ang="0">
                          <a:pos x="2904" y="54"/>
                        </a:cxn>
                        <a:cxn ang="0">
                          <a:pos x="2933" y="79"/>
                        </a:cxn>
                        <a:cxn ang="0">
                          <a:pos x="2959" y="109"/>
                        </a:cxn>
                        <a:cxn ang="0">
                          <a:pos x="2980" y="141"/>
                        </a:cxn>
                        <a:cxn ang="0">
                          <a:pos x="2996" y="177"/>
                        </a:cxn>
                        <a:cxn ang="0">
                          <a:pos x="3008" y="216"/>
                        </a:cxn>
                        <a:cxn ang="0">
                          <a:pos x="3013" y="256"/>
                        </a:cxn>
                        <a:cxn ang="0">
                          <a:pos x="3013" y="1364"/>
                        </a:cxn>
                        <a:cxn ang="0">
                          <a:pos x="3008" y="1405"/>
                        </a:cxn>
                        <a:cxn ang="0">
                          <a:pos x="2996" y="1444"/>
                        </a:cxn>
                        <a:cxn ang="0">
                          <a:pos x="2980" y="1479"/>
                        </a:cxn>
                        <a:cxn ang="0">
                          <a:pos x="2959" y="1512"/>
                        </a:cxn>
                        <a:cxn ang="0">
                          <a:pos x="2933" y="1542"/>
                        </a:cxn>
                        <a:cxn ang="0">
                          <a:pos x="2904" y="1567"/>
                        </a:cxn>
                        <a:cxn ang="0">
                          <a:pos x="2871" y="1588"/>
                        </a:cxn>
                        <a:cxn ang="0">
                          <a:pos x="2835" y="1605"/>
                        </a:cxn>
                        <a:cxn ang="0">
                          <a:pos x="2797" y="1616"/>
                        </a:cxn>
                        <a:cxn ang="0">
                          <a:pos x="2756" y="1621"/>
                        </a:cxn>
                        <a:cxn ang="0">
                          <a:pos x="256" y="1621"/>
                        </a:cxn>
                        <a:cxn ang="0">
                          <a:pos x="216" y="1616"/>
                        </a:cxn>
                        <a:cxn ang="0">
                          <a:pos x="177" y="1605"/>
                        </a:cxn>
                        <a:cxn ang="0">
                          <a:pos x="141" y="1588"/>
                        </a:cxn>
                        <a:cxn ang="0">
                          <a:pos x="108" y="1567"/>
                        </a:cxn>
                        <a:cxn ang="0">
                          <a:pos x="79" y="1542"/>
                        </a:cxn>
                        <a:cxn ang="0">
                          <a:pos x="54" y="1512"/>
                        </a:cxn>
                        <a:cxn ang="0">
                          <a:pos x="32" y="1479"/>
                        </a:cxn>
                        <a:cxn ang="0">
                          <a:pos x="16" y="1444"/>
                        </a:cxn>
                        <a:cxn ang="0">
                          <a:pos x="5" y="1405"/>
                        </a:cxn>
                        <a:cxn ang="0">
                          <a:pos x="0" y="1364"/>
                        </a:cxn>
                        <a:cxn ang="0">
                          <a:pos x="0" y="256"/>
                        </a:cxn>
                        <a:cxn ang="0">
                          <a:pos x="5" y="216"/>
                        </a:cxn>
                        <a:cxn ang="0">
                          <a:pos x="16" y="177"/>
                        </a:cxn>
                        <a:cxn ang="0">
                          <a:pos x="32" y="141"/>
                        </a:cxn>
                        <a:cxn ang="0">
                          <a:pos x="54" y="109"/>
                        </a:cxn>
                        <a:cxn ang="0">
                          <a:pos x="79" y="79"/>
                        </a:cxn>
                        <a:cxn ang="0">
                          <a:pos x="108" y="54"/>
                        </a:cxn>
                        <a:cxn ang="0">
                          <a:pos x="141" y="33"/>
                        </a:cxn>
                        <a:cxn ang="0">
                          <a:pos x="177" y="16"/>
                        </a:cxn>
                        <a:cxn ang="0">
                          <a:pos x="216" y="5"/>
                        </a:cxn>
                        <a:cxn ang="0">
                          <a:pos x="256" y="0"/>
                        </a:cxn>
                      </a:cxnLst>
                      <a:rect l="0" t="0" r="r" b="b"/>
                      <a:pathLst>
                        <a:path w="3013" h="1621">
                          <a:moveTo>
                            <a:pt x="270" y="0"/>
                          </a:moveTo>
                          <a:lnTo>
                            <a:pt x="2743" y="0"/>
                          </a:lnTo>
                          <a:lnTo>
                            <a:pt x="2756" y="0"/>
                          </a:lnTo>
                          <a:lnTo>
                            <a:pt x="2770" y="1"/>
                          </a:lnTo>
                          <a:lnTo>
                            <a:pt x="2783" y="3"/>
                          </a:lnTo>
                          <a:lnTo>
                            <a:pt x="2797" y="5"/>
                          </a:lnTo>
                          <a:lnTo>
                            <a:pt x="2810" y="8"/>
                          </a:lnTo>
                          <a:lnTo>
                            <a:pt x="2822" y="12"/>
                          </a:lnTo>
                          <a:lnTo>
                            <a:pt x="2835" y="16"/>
                          </a:lnTo>
                          <a:lnTo>
                            <a:pt x="2848" y="21"/>
                          </a:lnTo>
                          <a:lnTo>
                            <a:pt x="2859" y="26"/>
                          </a:lnTo>
                          <a:lnTo>
                            <a:pt x="2871" y="33"/>
                          </a:lnTo>
                          <a:lnTo>
                            <a:pt x="2882" y="39"/>
                          </a:lnTo>
                          <a:lnTo>
                            <a:pt x="2893" y="46"/>
                          </a:lnTo>
                          <a:lnTo>
                            <a:pt x="2904" y="54"/>
                          </a:lnTo>
                          <a:lnTo>
                            <a:pt x="2914" y="62"/>
                          </a:lnTo>
                          <a:lnTo>
                            <a:pt x="2924" y="70"/>
                          </a:lnTo>
                          <a:lnTo>
                            <a:pt x="2933" y="79"/>
                          </a:lnTo>
                          <a:lnTo>
                            <a:pt x="2942" y="89"/>
                          </a:lnTo>
                          <a:lnTo>
                            <a:pt x="2951" y="98"/>
                          </a:lnTo>
                          <a:lnTo>
                            <a:pt x="2959" y="109"/>
                          </a:lnTo>
                          <a:lnTo>
                            <a:pt x="2966" y="119"/>
                          </a:lnTo>
                          <a:lnTo>
                            <a:pt x="2973" y="130"/>
                          </a:lnTo>
                          <a:lnTo>
                            <a:pt x="2980" y="141"/>
                          </a:lnTo>
                          <a:lnTo>
                            <a:pt x="2986" y="153"/>
                          </a:lnTo>
                          <a:lnTo>
                            <a:pt x="2991" y="165"/>
                          </a:lnTo>
                          <a:lnTo>
                            <a:pt x="2996" y="177"/>
                          </a:lnTo>
                          <a:lnTo>
                            <a:pt x="3000" y="189"/>
                          </a:lnTo>
                          <a:lnTo>
                            <a:pt x="3005" y="203"/>
                          </a:lnTo>
                          <a:lnTo>
                            <a:pt x="3008" y="216"/>
                          </a:lnTo>
                          <a:lnTo>
                            <a:pt x="3010" y="229"/>
                          </a:lnTo>
                          <a:lnTo>
                            <a:pt x="3012" y="242"/>
                          </a:lnTo>
                          <a:lnTo>
                            <a:pt x="3013" y="256"/>
                          </a:lnTo>
                          <a:lnTo>
                            <a:pt x="3013" y="270"/>
                          </a:lnTo>
                          <a:lnTo>
                            <a:pt x="3013" y="1351"/>
                          </a:lnTo>
                          <a:lnTo>
                            <a:pt x="3013" y="1364"/>
                          </a:lnTo>
                          <a:lnTo>
                            <a:pt x="3012" y="1379"/>
                          </a:lnTo>
                          <a:lnTo>
                            <a:pt x="3010" y="1392"/>
                          </a:lnTo>
                          <a:lnTo>
                            <a:pt x="3008" y="1405"/>
                          </a:lnTo>
                          <a:lnTo>
                            <a:pt x="3005" y="1418"/>
                          </a:lnTo>
                          <a:lnTo>
                            <a:pt x="3000" y="1431"/>
                          </a:lnTo>
                          <a:lnTo>
                            <a:pt x="2996" y="1444"/>
                          </a:lnTo>
                          <a:lnTo>
                            <a:pt x="2991" y="1456"/>
                          </a:lnTo>
                          <a:lnTo>
                            <a:pt x="2986" y="1467"/>
                          </a:lnTo>
                          <a:lnTo>
                            <a:pt x="2980" y="1479"/>
                          </a:lnTo>
                          <a:lnTo>
                            <a:pt x="2973" y="1491"/>
                          </a:lnTo>
                          <a:lnTo>
                            <a:pt x="2966" y="1502"/>
                          </a:lnTo>
                          <a:lnTo>
                            <a:pt x="2959" y="1512"/>
                          </a:lnTo>
                          <a:lnTo>
                            <a:pt x="2951" y="1522"/>
                          </a:lnTo>
                          <a:lnTo>
                            <a:pt x="2942" y="1532"/>
                          </a:lnTo>
                          <a:lnTo>
                            <a:pt x="2933" y="1542"/>
                          </a:lnTo>
                          <a:lnTo>
                            <a:pt x="2924" y="1551"/>
                          </a:lnTo>
                          <a:lnTo>
                            <a:pt x="2914" y="1559"/>
                          </a:lnTo>
                          <a:lnTo>
                            <a:pt x="2904" y="1567"/>
                          </a:lnTo>
                          <a:lnTo>
                            <a:pt x="2893" y="1575"/>
                          </a:lnTo>
                          <a:lnTo>
                            <a:pt x="2882" y="1581"/>
                          </a:lnTo>
                          <a:lnTo>
                            <a:pt x="2871" y="1588"/>
                          </a:lnTo>
                          <a:lnTo>
                            <a:pt x="2859" y="1595"/>
                          </a:lnTo>
                          <a:lnTo>
                            <a:pt x="2848" y="1600"/>
                          </a:lnTo>
                          <a:lnTo>
                            <a:pt x="2835" y="1605"/>
                          </a:lnTo>
                          <a:lnTo>
                            <a:pt x="2822" y="1609"/>
                          </a:lnTo>
                          <a:lnTo>
                            <a:pt x="2810" y="1613"/>
                          </a:lnTo>
                          <a:lnTo>
                            <a:pt x="2797" y="1616"/>
                          </a:lnTo>
                          <a:lnTo>
                            <a:pt x="2783" y="1618"/>
                          </a:lnTo>
                          <a:lnTo>
                            <a:pt x="2770" y="1620"/>
                          </a:lnTo>
                          <a:lnTo>
                            <a:pt x="2756" y="1621"/>
                          </a:lnTo>
                          <a:lnTo>
                            <a:pt x="2743" y="1621"/>
                          </a:lnTo>
                          <a:lnTo>
                            <a:pt x="270" y="1621"/>
                          </a:lnTo>
                          <a:lnTo>
                            <a:pt x="256" y="1621"/>
                          </a:lnTo>
                          <a:lnTo>
                            <a:pt x="242" y="1620"/>
                          </a:lnTo>
                          <a:lnTo>
                            <a:pt x="229" y="1618"/>
                          </a:lnTo>
                          <a:lnTo>
                            <a:pt x="216" y="1616"/>
                          </a:lnTo>
                          <a:lnTo>
                            <a:pt x="203" y="1613"/>
                          </a:lnTo>
                          <a:lnTo>
                            <a:pt x="189" y="1609"/>
                          </a:lnTo>
                          <a:lnTo>
                            <a:pt x="177" y="1605"/>
                          </a:lnTo>
                          <a:lnTo>
                            <a:pt x="165" y="1600"/>
                          </a:lnTo>
                          <a:lnTo>
                            <a:pt x="153" y="1595"/>
                          </a:lnTo>
                          <a:lnTo>
                            <a:pt x="141" y="1588"/>
                          </a:lnTo>
                          <a:lnTo>
                            <a:pt x="130" y="1581"/>
                          </a:lnTo>
                          <a:lnTo>
                            <a:pt x="119" y="1575"/>
                          </a:lnTo>
                          <a:lnTo>
                            <a:pt x="108" y="1567"/>
                          </a:lnTo>
                          <a:lnTo>
                            <a:pt x="98" y="1559"/>
                          </a:lnTo>
                          <a:lnTo>
                            <a:pt x="89" y="1551"/>
                          </a:lnTo>
                          <a:lnTo>
                            <a:pt x="79" y="1542"/>
                          </a:lnTo>
                          <a:lnTo>
                            <a:pt x="70" y="1532"/>
                          </a:lnTo>
                          <a:lnTo>
                            <a:pt x="61" y="1522"/>
                          </a:lnTo>
                          <a:lnTo>
                            <a:pt x="54" y="1512"/>
                          </a:lnTo>
                          <a:lnTo>
                            <a:pt x="46" y="1502"/>
                          </a:lnTo>
                          <a:lnTo>
                            <a:pt x="39" y="1491"/>
                          </a:lnTo>
                          <a:lnTo>
                            <a:pt x="32" y="1479"/>
                          </a:lnTo>
                          <a:lnTo>
                            <a:pt x="26" y="1467"/>
                          </a:lnTo>
                          <a:lnTo>
                            <a:pt x="21" y="1456"/>
                          </a:lnTo>
                          <a:lnTo>
                            <a:pt x="16" y="1444"/>
                          </a:lnTo>
                          <a:lnTo>
                            <a:pt x="12" y="1431"/>
                          </a:lnTo>
                          <a:lnTo>
                            <a:pt x="8" y="1418"/>
                          </a:lnTo>
                          <a:lnTo>
                            <a:pt x="5" y="1405"/>
                          </a:lnTo>
                          <a:lnTo>
                            <a:pt x="3" y="1392"/>
                          </a:lnTo>
                          <a:lnTo>
                            <a:pt x="1" y="1379"/>
                          </a:lnTo>
                          <a:lnTo>
                            <a:pt x="0" y="1364"/>
                          </a:lnTo>
                          <a:lnTo>
                            <a:pt x="0" y="1351"/>
                          </a:lnTo>
                          <a:lnTo>
                            <a:pt x="0" y="270"/>
                          </a:lnTo>
                          <a:lnTo>
                            <a:pt x="0" y="256"/>
                          </a:lnTo>
                          <a:lnTo>
                            <a:pt x="1" y="242"/>
                          </a:lnTo>
                          <a:lnTo>
                            <a:pt x="3" y="229"/>
                          </a:lnTo>
                          <a:lnTo>
                            <a:pt x="5" y="216"/>
                          </a:lnTo>
                          <a:lnTo>
                            <a:pt x="8" y="203"/>
                          </a:lnTo>
                          <a:lnTo>
                            <a:pt x="12" y="189"/>
                          </a:lnTo>
                          <a:lnTo>
                            <a:pt x="16" y="177"/>
                          </a:lnTo>
                          <a:lnTo>
                            <a:pt x="21" y="165"/>
                          </a:lnTo>
                          <a:lnTo>
                            <a:pt x="26" y="153"/>
                          </a:lnTo>
                          <a:lnTo>
                            <a:pt x="32" y="141"/>
                          </a:lnTo>
                          <a:lnTo>
                            <a:pt x="39" y="130"/>
                          </a:lnTo>
                          <a:lnTo>
                            <a:pt x="46" y="119"/>
                          </a:lnTo>
                          <a:lnTo>
                            <a:pt x="54" y="109"/>
                          </a:lnTo>
                          <a:lnTo>
                            <a:pt x="61" y="98"/>
                          </a:lnTo>
                          <a:lnTo>
                            <a:pt x="70" y="89"/>
                          </a:lnTo>
                          <a:lnTo>
                            <a:pt x="79" y="79"/>
                          </a:lnTo>
                          <a:lnTo>
                            <a:pt x="89" y="70"/>
                          </a:lnTo>
                          <a:lnTo>
                            <a:pt x="98" y="62"/>
                          </a:lnTo>
                          <a:lnTo>
                            <a:pt x="108" y="54"/>
                          </a:lnTo>
                          <a:lnTo>
                            <a:pt x="119" y="46"/>
                          </a:lnTo>
                          <a:lnTo>
                            <a:pt x="130" y="39"/>
                          </a:lnTo>
                          <a:lnTo>
                            <a:pt x="141" y="33"/>
                          </a:lnTo>
                          <a:lnTo>
                            <a:pt x="153" y="26"/>
                          </a:lnTo>
                          <a:lnTo>
                            <a:pt x="165" y="21"/>
                          </a:lnTo>
                          <a:lnTo>
                            <a:pt x="177" y="16"/>
                          </a:lnTo>
                          <a:lnTo>
                            <a:pt x="189" y="12"/>
                          </a:lnTo>
                          <a:lnTo>
                            <a:pt x="203" y="8"/>
                          </a:lnTo>
                          <a:lnTo>
                            <a:pt x="216" y="5"/>
                          </a:lnTo>
                          <a:lnTo>
                            <a:pt x="229" y="3"/>
                          </a:lnTo>
                          <a:lnTo>
                            <a:pt x="242" y="1"/>
                          </a:lnTo>
                          <a:lnTo>
                            <a:pt x="256" y="0"/>
                          </a:lnTo>
                          <a:lnTo>
                            <a:pt x="2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3" name="Freeform 26"/>
                    <p:cNvSpPr>
                      <a:spLocks/>
                    </p:cNvSpPr>
                    <p:nvPr/>
                  </p:nvSpPr>
                  <p:spPr bwMode="auto">
                    <a:xfrm>
                      <a:off x="-1319994" y="1984068"/>
                      <a:ext cx="217487" cy="117475"/>
                    </a:xfrm>
                    <a:custGeom>
                      <a:avLst/>
                      <a:gdLst/>
                      <a:ahLst/>
                      <a:cxnLst>
                        <a:cxn ang="0">
                          <a:pos x="2757" y="0"/>
                        </a:cxn>
                        <a:cxn ang="0">
                          <a:pos x="2798" y="5"/>
                        </a:cxn>
                        <a:cxn ang="0">
                          <a:pos x="2836" y="16"/>
                        </a:cxn>
                        <a:cxn ang="0">
                          <a:pos x="2872" y="33"/>
                        </a:cxn>
                        <a:cxn ang="0">
                          <a:pos x="2905" y="54"/>
                        </a:cxn>
                        <a:cxn ang="0">
                          <a:pos x="2935" y="79"/>
                        </a:cxn>
                        <a:cxn ang="0">
                          <a:pos x="2960" y="109"/>
                        </a:cxn>
                        <a:cxn ang="0">
                          <a:pos x="2981" y="141"/>
                        </a:cxn>
                        <a:cxn ang="0">
                          <a:pos x="2997" y="177"/>
                        </a:cxn>
                        <a:cxn ang="0">
                          <a:pos x="3008" y="216"/>
                        </a:cxn>
                        <a:cxn ang="0">
                          <a:pos x="3013" y="256"/>
                        </a:cxn>
                        <a:cxn ang="0">
                          <a:pos x="3013" y="1364"/>
                        </a:cxn>
                        <a:cxn ang="0">
                          <a:pos x="3008" y="1405"/>
                        </a:cxn>
                        <a:cxn ang="0">
                          <a:pos x="2997" y="1444"/>
                        </a:cxn>
                        <a:cxn ang="0">
                          <a:pos x="2981" y="1479"/>
                        </a:cxn>
                        <a:cxn ang="0">
                          <a:pos x="2960" y="1512"/>
                        </a:cxn>
                        <a:cxn ang="0">
                          <a:pos x="2935" y="1542"/>
                        </a:cxn>
                        <a:cxn ang="0">
                          <a:pos x="2905" y="1567"/>
                        </a:cxn>
                        <a:cxn ang="0">
                          <a:pos x="2872" y="1588"/>
                        </a:cxn>
                        <a:cxn ang="0">
                          <a:pos x="2836" y="1605"/>
                        </a:cxn>
                        <a:cxn ang="0">
                          <a:pos x="2798" y="1616"/>
                        </a:cxn>
                        <a:cxn ang="0">
                          <a:pos x="2757" y="1621"/>
                        </a:cxn>
                        <a:cxn ang="0">
                          <a:pos x="257" y="1621"/>
                        </a:cxn>
                        <a:cxn ang="0">
                          <a:pos x="216" y="1616"/>
                        </a:cxn>
                        <a:cxn ang="0">
                          <a:pos x="179" y="1605"/>
                        </a:cxn>
                        <a:cxn ang="0">
                          <a:pos x="142" y="1588"/>
                        </a:cxn>
                        <a:cxn ang="0">
                          <a:pos x="109" y="1567"/>
                        </a:cxn>
                        <a:cxn ang="0">
                          <a:pos x="80" y="1542"/>
                        </a:cxn>
                        <a:cxn ang="0">
                          <a:pos x="54" y="1512"/>
                        </a:cxn>
                        <a:cxn ang="0">
                          <a:pos x="33" y="1479"/>
                        </a:cxn>
                        <a:cxn ang="0">
                          <a:pos x="17" y="1444"/>
                        </a:cxn>
                        <a:cxn ang="0">
                          <a:pos x="7" y="1405"/>
                        </a:cxn>
                        <a:cxn ang="0">
                          <a:pos x="1" y="1364"/>
                        </a:cxn>
                        <a:cxn ang="0">
                          <a:pos x="1" y="256"/>
                        </a:cxn>
                        <a:cxn ang="0">
                          <a:pos x="7" y="216"/>
                        </a:cxn>
                        <a:cxn ang="0">
                          <a:pos x="17" y="177"/>
                        </a:cxn>
                        <a:cxn ang="0">
                          <a:pos x="33" y="141"/>
                        </a:cxn>
                        <a:cxn ang="0">
                          <a:pos x="54" y="109"/>
                        </a:cxn>
                        <a:cxn ang="0">
                          <a:pos x="80" y="79"/>
                        </a:cxn>
                        <a:cxn ang="0">
                          <a:pos x="109" y="54"/>
                        </a:cxn>
                        <a:cxn ang="0">
                          <a:pos x="142" y="33"/>
                        </a:cxn>
                        <a:cxn ang="0">
                          <a:pos x="179" y="16"/>
                        </a:cxn>
                        <a:cxn ang="0">
                          <a:pos x="216" y="5"/>
                        </a:cxn>
                        <a:cxn ang="0">
                          <a:pos x="257" y="0"/>
                        </a:cxn>
                      </a:cxnLst>
                      <a:rect l="0" t="0" r="r" b="b"/>
                      <a:pathLst>
                        <a:path w="3014" h="1621">
                          <a:moveTo>
                            <a:pt x="271" y="0"/>
                          </a:moveTo>
                          <a:lnTo>
                            <a:pt x="2743" y="0"/>
                          </a:lnTo>
                          <a:lnTo>
                            <a:pt x="2757" y="0"/>
                          </a:lnTo>
                          <a:lnTo>
                            <a:pt x="2771" y="1"/>
                          </a:lnTo>
                          <a:lnTo>
                            <a:pt x="2784" y="3"/>
                          </a:lnTo>
                          <a:lnTo>
                            <a:pt x="2798" y="5"/>
                          </a:lnTo>
                          <a:lnTo>
                            <a:pt x="2810" y="8"/>
                          </a:lnTo>
                          <a:lnTo>
                            <a:pt x="2824" y="12"/>
                          </a:lnTo>
                          <a:lnTo>
                            <a:pt x="2836" y="16"/>
                          </a:lnTo>
                          <a:lnTo>
                            <a:pt x="2848" y="21"/>
                          </a:lnTo>
                          <a:lnTo>
                            <a:pt x="2860" y="26"/>
                          </a:lnTo>
                          <a:lnTo>
                            <a:pt x="2872" y="33"/>
                          </a:lnTo>
                          <a:lnTo>
                            <a:pt x="2884" y="39"/>
                          </a:lnTo>
                          <a:lnTo>
                            <a:pt x="2894" y="46"/>
                          </a:lnTo>
                          <a:lnTo>
                            <a:pt x="2905" y="54"/>
                          </a:lnTo>
                          <a:lnTo>
                            <a:pt x="2915" y="62"/>
                          </a:lnTo>
                          <a:lnTo>
                            <a:pt x="2925" y="70"/>
                          </a:lnTo>
                          <a:lnTo>
                            <a:pt x="2935" y="79"/>
                          </a:lnTo>
                          <a:lnTo>
                            <a:pt x="2943" y="89"/>
                          </a:lnTo>
                          <a:lnTo>
                            <a:pt x="2952" y="98"/>
                          </a:lnTo>
                          <a:lnTo>
                            <a:pt x="2960" y="109"/>
                          </a:lnTo>
                          <a:lnTo>
                            <a:pt x="2967" y="119"/>
                          </a:lnTo>
                          <a:lnTo>
                            <a:pt x="2974" y="130"/>
                          </a:lnTo>
                          <a:lnTo>
                            <a:pt x="2981" y="141"/>
                          </a:lnTo>
                          <a:lnTo>
                            <a:pt x="2987" y="153"/>
                          </a:lnTo>
                          <a:lnTo>
                            <a:pt x="2993" y="165"/>
                          </a:lnTo>
                          <a:lnTo>
                            <a:pt x="2997" y="177"/>
                          </a:lnTo>
                          <a:lnTo>
                            <a:pt x="3002" y="189"/>
                          </a:lnTo>
                          <a:lnTo>
                            <a:pt x="3005" y="203"/>
                          </a:lnTo>
                          <a:lnTo>
                            <a:pt x="3008" y="216"/>
                          </a:lnTo>
                          <a:lnTo>
                            <a:pt x="3011" y="229"/>
                          </a:lnTo>
                          <a:lnTo>
                            <a:pt x="3012" y="242"/>
                          </a:lnTo>
                          <a:lnTo>
                            <a:pt x="3013" y="256"/>
                          </a:lnTo>
                          <a:lnTo>
                            <a:pt x="3014" y="270"/>
                          </a:lnTo>
                          <a:lnTo>
                            <a:pt x="3014" y="1351"/>
                          </a:lnTo>
                          <a:lnTo>
                            <a:pt x="3013" y="1364"/>
                          </a:lnTo>
                          <a:lnTo>
                            <a:pt x="3012" y="1379"/>
                          </a:lnTo>
                          <a:lnTo>
                            <a:pt x="3011" y="1392"/>
                          </a:lnTo>
                          <a:lnTo>
                            <a:pt x="3008" y="1405"/>
                          </a:lnTo>
                          <a:lnTo>
                            <a:pt x="3005" y="1418"/>
                          </a:lnTo>
                          <a:lnTo>
                            <a:pt x="3002" y="1431"/>
                          </a:lnTo>
                          <a:lnTo>
                            <a:pt x="2997" y="1444"/>
                          </a:lnTo>
                          <a:lnTo>
                            <a:pt x="2993" y="1456"/>
                          </a:lnTo>
                          <a:lnTo>
                            <a:pt x="2987" y="1467"/>
                          </a:lnTo>
                          <a:lnTo>
                            <a:pt x="2981" y="1479"/>
                          </a:lnTo>
                          <a:lnTo>
                            <a:pt x="2974" y="1491"/>
                          </a:lnTo>
                          <a:lnTo>
                            <a:pt x="2967" y="1502"/>
                          </a:lnTo>
                          <a:lnTo>
                            <a:pt x="2960" y="1512"/>
                          </a:lnTo>
                          <a:lnTo>
                            <a:pt x="2952" y="1522"/>
                          </a:lnTo>
                          <a:lnTo>
                            <a:pt x="2943" y="1532"/>
                          </a:lnTo>
                          <a:lnTo>
                            <a:pt x="2935" y="1542"/>
                          </a:lnTo>
                          <a:lnTo>
                            <a:pt x="2925" y="1551"/>
                          </a:lnTo>
                          <a:lnTo>
                            <a:pt x="2915" y="1559"/>
                          </a:lnTo>
                          <a:lnTo>
                            <a:pt x="2905" y="1567"/>
                          </a:lnTo>
                          <a:lnTo>
                            <a:pt x="2894" y="1575"/>
                          </a:lnTo>
                          <a:lnTo>
                            <a:pt x="2884" y="1581"/>
                          </a:lnTo>
                          <a:lnTo>
                            <a:pt x="2872" y="1588"/>
                          </a:lnTo>
                          <a:lnTo>
                            <a:pt x="2860" y="1595"/>
                          </a:lnTo>
                          <a:lnTo>
                            <a:pt x="2848" y="1600"/>
                          </a:lnTo>
                          <a:lnTo>
                            <a:pt x="2836" y="1605"/>
                          </a:lnTo>
                          <a:lnTo>
                            <a:pt x="2824" y="1609"/>
                          </a:lnTo>
                          <a:lnTo>
                            <a:pt x="2810" y="1613"/>
                          </a:lnTo>
                          <a:lnTo>
                            <a:pt x="2798" y="1616"/>
                          </a:lnTo>
                          <a:lnTo>
                            <a:pt x="2784" y="1618"/>
                          </a:lnTo>
                          <a:lnTo>
                            <a:pt x="2771" y="1620"/>
                          </a:lnTo>
                          <a:lnTo>
                            <a:pt x="2757" y="1621"/>
                          </a:lnTo>
                          <a:lnTo>
                            <a:pt x="2743" y="1621"/>
                          </a:lnTo>
                          <a:lnTo>
                            <a:pt x="271" y="1621"/>
                          </a:lnTo>
                          <a:lnTo>
                            <a:pt x="257" y="1621"/>
                          </a:lnTo>
                          <a:lnTo>
                            <a:pt x="244" y="1620"/>
                          </a:lnTo>
                          <a:lnTo>
                            <a:pt x="230" y="1618"/>
                          </a:lnTo>
                          <a:lnTo>
                            <a:pt x="216" y="1616"/>
                          </a:lnTo>
                          <a:lnTo>
                            <a:pt x="204" y="1613"/>
                          </a:lnTo>
                          <a:lnTo>
                            <a:pt x="191" y="1609"/>
                          </a:lnTo>
                          <a:lnTo>
                            <a:pt x="179" y="1605"/>
                          </a:lnTo>
                          <a:lnTo>
                            <a:pt x="166" y="1600"/>
                          </a:lnTo>
                          <a:lnTo>
                            <a:pt x="154" y="1595"/>
                          </a:lnTo>
                          <a:lnTo>
                            <a:pt x="142" y="1588"/>
                          </a:lnTo>
                          <a:lnTo>
                            <a:pt x="131" y="1581"/>
                          </a:lnTo>
                          <a:lnTo>
                            <a:pt x="121" y="1575"/>
                          </a:lnTo>
                          <a:lnTo>
                            <a:pt x="109" y="1567"/>
                          </a:lnTo>
                          <a:lnTo>
                            <a:pt x="99" y="1559"/>
                          </a:lnTo>
                          <a:lnTo>
                            <a:pt x="89" y="1551"/>
                          </a:lnTo>
                          <a:lnTo>
                            <a:pt x="80" y="1542"/>
                          </a:lnTo>
                          <a:lnTo>
                            <a:pt x="71" y="1532"/>
                          </a:lnTo>
                          <a:lnTo>
                            <a:pt x="63" y="1522"/>
                          </a:lnTo>
                          <a:lnTo>
                            <a:pt x="54" y="1512"/>
                          </a:lnTo>
                          <a:lnTo>
                            <a:pt x="47" y="1502"/>
                          </a:lnTo>
                          <a:lnTo>
                            <a:pt x="40" y="1491"/>
                          </a:lnTo>
                          <a:lnTo>
                            <a:pt x="33" y="1479"/>
                          </a:lnTo>
                          <a:lnTo>
                            <a:pt x="28" y="1467"/>
                          </a:lnTo>
                          <a:lnTo>
                            <a:pt x="22" y="1456"/>
                          </a:lnTo>
                          <a:lnTo>
                            <a:pt x="17" y="1444"/>
                          </a:lnTo>
                          <a:lnTo>
                            <a:pt x="13" y="1431"/>
                          </a:lnTo>
                          <a:lnTo>
                            <a:pt x="10" y="1418"/>
                          </a:lnTo>
                          <a:lnTo>
                            <a:pt x="7" y="1405"/>
                          </a:lnTo>
                          <a:lnTo>
                            <a:pt x="3" y="1392"/>
                          </a:lnTo>
                          <a:lnTo>
                            <a:pt x="2" y="1379"/>
                          </a:lnTo>
                          <a:lnTo>
                            <a:pt x="1" y="1364"/>
                          </a:lnTo>
                          <a:lnTo>
                            <a:pt x="0" y="1351"/>
                          </a:lnTo>
                          <a:lnTo>
                            <a:pt x="0" y="270"/>
                          </a:lnTo>
                          <a:lnTo>
                            <a:pt x="1" y="256"/>
                          </a:lnTo>
                          <a:lnTo>
                            <a:pt x="2" y="242"/>
                          </a:lnTo>
                          <a:lnTo>
                            <a:pt x="3" y="229"/>
                          </a:lnTo>
                          <a:lnTo>
                            <a:pt x="7" y="216"/>
                          </a:lnTo>
                          <a:lnTo>
                            <a:pt x="10" y="203"/>
                          </a:lnTo>
                          <a:lnTo>
                            <a:pt x="13" y="189"/>
                          </a:lnTo>
                          <a:lnTo>
                            <a:pt x="17" y="177"/>
                          </a:lnTo>
                          <a:lnTo>
                            <a:pt x="22" y="165"/>
                          </a:lnTo>
                          <a:lnTo>
                            <a:pt x="28" y="153"/>
                          </a:lnTo>
                          <a:lnTo>
                            <a:pt x="33" y="141"/>
                          </a:lnTo>
                          <a:lnTo>
                            <a:pt x="40" y="130"/>
                          </a:lnTo>
                          <a:lnTo>
                            <a:pt x="47" y="119"/>
                          </a:lnTo>
                          <a:lnTo>
                            <a:pt x="54" y="109"/>
                          </a:lnTo>
                          <a:lnTo>
                            <a:pt x="63" y="98"/>
                          </a:lnTo>
                          <a:lnTo>
                            <a:pt x="71" y="89"/>
                          </a:lnTo>
                          <a:lnTo>
                            <a:pt x="80" y="79"/>
                          </a:lnTo>
                          <a:lnTo>
                            <a:pt x="89" y="70"/>
                          </a:lnTo>
                          <a:lnTo>
                            <a:pt x="99" y="62"/>
                          </a:lnTo>
                          <a:lnTo>
                            <a:pt x="109" y="54"/>
                          </a:lnTo>
                          <a:lnTo>
                            <a:pt x="121" y="46"/>
                          </a:lnTo>
                          <a:lnTo>
                            <a:pt x="131" y="39"/>
                          </a:lnTo>
                          <a:lnTo>
                            <a:pt x="142" y="33"/>
                          </a:lnTo>
                          <a:lnTo>
                            <a:pt x="154" y="26"/>
                          </a:lnTo>
                          <a:lnTo>
                            <a:pt x="166" y="21"/>
                          </a:lnTo>
                          <a:lnTo>
                            <a:pt x="179" y="16"/>
                          </a:lnTo>
                          <a:lnTo>
                            <a:pt x="191" y="12"/>
                          </a:lnTo>
                          <a:lnTo>
                            <a:pt x="204" y="8"/>
                          </a:lnTo>
                          <a:lnTo>
                            <a:pt x="216" y="5"/>
                          </a:lnTo>
                          <a:lnTo>
                            <a:pt x="230" y="3"/>
                          </a:lnTo>
                          <a:lnTo>
                            <a:pt x="244" y="1"/>
                          </a:lnTo>
                          <a:lnTo>
                            <a:pt x="257" y="0"/>
                          </a:lnTo>
                          <a:lnTo>
                            <a:pt x="27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5" name="组合 302"/>
                <p:cNvGrpSpPr/>
                <p:nvPr/>
              </p:nvGrpSpPr>
              <p:grpSpPr>
                <a:xfrm>
                  <a:off x="1551841" y="4055016"/>
                  <a:ext cx="1584000" cy="180037"/>
                  <a:chOff x="1544157" y="4049893"/>
                  <a:chExt cx="1584000" cy="180037"/>
                </a:xfrm>
              </p:grpSpPr>
              <p:pic>
                <p:nvPicPr>
                  <p:cNvPr id="278" name="Picture 14" descr="F:\2012项目\美化图标\平面\0421png\41-1\未标题-17.png"/>
                  <p:cNvPicPr preferRelativeResize="0">
                    <a:picLocks noChangeArrowheads="1"/>
                  </p:cNvPicPr>
                  <p:nvPr/>
                </p:nvPicPr>
                <p:blipFill>
                  <a:blip r:embed="rId18" cstate="print"/>
                  <a:srcRect/>
                  <a:stretch>
                    <a:fillRect/>
                  </a:stretch>
                </p:blipFill>
                <p:spPr bwMode="auto">
                  <a:xfrm flipV="1">
                    <a:off x="1576122" y="4049893"/>
                    <a:ext cx="105120" cy="180037"/>
                  </a:xfrm>
                  <a:prstGeom prst="rect">
                    <a:avLst/>
                  </a:prstGeom>
                  <a:noFill/>
                  <a:ln w="9525">
                    <a:noFill/>
                    <a:miter lim="800000"/>
                    <a:headEnd/>
                    <a:tailEnd/>
                  </a:ln>
                </p:spPr>
              </p:pic>
              <p:pic>
                <p:nvPicPr>
                  <p:cNvPr id="279" name="Picture 14" descr="F:\2012项目\美化图标\平面\0421png\41-1\未标题-17.png"/>
                  <p:cNvPicPr preferRelativeResize="0">
                    <a:picLocks noChangeArrowheads="1"/>
                  </p:cNvPicPr>
                  <p:nvPr/>
                </p:nvPicPr>
                <p:blipFill>
                  <a:blip r:embed="rId18" cstate="print"/>
                  <a:srcRect/>
                  <a:stretch>
                    <a:fillRect/>
                  </a:stretch>
                </p:blipFill>
                <p:spPr bwMode="auto">
                  <a:xfrm flipV="1">
                    <a:off x="1920507" y="4049893"/>
                    <a:ext cx="105120" cy="180037"/>
                  </a:xfrm>
                  <a:prstGeom prst="rect">
                    <a:avLst/>
                  </a:prstGeom>
                  <a:noFill/>
                  <a:ln w="9525">
                    <a:noFill/>
                    <a:miter lim="800000"/>
                    <a:headEnd/>
                    <a:tailEnd/>
                  </a:ln>
                </p:spPr>
              </p:pic>
              <p:pic>
                <p:nvPicPr>
                  <p:cNvPr id="280" name="Picture 14" descr="F:\2012项目\美化图标\平面\0421png\41-1\未标题-17.png"/>
                  <p:cNvPicPr preferRelativeResize="0">
                    <a:picLocks noChangeArrowheads="1"/>
                  </p:cNvPicPr>
                  <p:nvPr/>
                </p:nvPicPr>
                <p:blipFill>
                  <a:blip r:embed="rId18" cstate="print"/>
                  <a:srcRect/>
                  <a:stretch>
                    <a:fillRect/>
                  </a:stretch>
                </p:blipFill>
                <p:spPr bwMode="auto">
                  <a:xfrm flipV="1">
                    <a:off x="2276767" y="4049893"/>
                    <a:ext cx="105120" cy="180037"/>
                  </a:xfrm>
                  <a:prstGeom prst="rect">
                    <a:avLst/>
                  </a:prstGeom>
                  <a:noFill/>
                  <a:ln w="9525">
                    <a:noFill/>
                    <a:miter lim="800000"/>
                    <a:headEnd/>
                    <a:tailEnd/>
                  </a:ln>
                </p:spPr>
              </p:pic>
              <p:cxnSp>
                <p:nvCxnSpPr>
                  <p:cNvPr id="282" name="直接连接符 281"/>
                  <p:cNvCxnSpPr/>
                  <p:nvPr/>
                </p:nvCxnSpPr>
                <p:spPr bwMode="auto">
                  <a:xfrm>
                    <a:off x="1544157" y="4229930"/>
                    <a:ext cx="1584000" cy="0"/>
                  </a:xfrm>
                  <a:prstGeom prst="line">
                    <a:avLst/>
                  </a:prstGeom>
                  <a:ln w="22225"/>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6"/>
                  </a:lnRef>
                  <a:fillRef idx="0">
                    <a:schemeClr val="accent6"/>
                  </a:fillRef>
                  <a:effectRef idx="0">
                    <a:schemeClr val="accent6"/>
                  </a:effectRef>
                  <a:fontRef idx="minor">
                    <a:schemeClr val="tx1"/>
                  </a:fontRef>
                </p:style>
              </p:cxnSp>
            </p:grpSp>
            <p:grpSp>
              <p:nvGrpSpPr>
                <p:cNvPr id="40" name="组合 286"/>
                <p:cNvGrpSpPr/>
                <p:nvPr/>
              </p:nvGrpSpPr>
              <p:grpSpPr>
                <a:xfrm>
                  <a:off x="3057854" y="4055016"/>
                  <a:ext cx="988559" cy="180037"/>
                  <a:chOff x="3096274" y="4040929"/>
                  <a:chExt cx="988559" cy="180037"/>
                </a:xfrm>
              </p:grpSpPr>
              <p:pic>
                <p:nvPicPr>
                  <p:cNvPr id="283" name="Picture 14" descr="F:\2012项目\美化图标\平面\0421png\41-1\未标题-17.png"/>
                  <p:cNvPicPr preferRelativeResize="0">
                    <a:picLocks noChangeArrowheads="1"/>
                  </p:cNvPicPr>
                  <p:nvPr/>
                </p:nvPicPr>
                <p:blipFill>
                  <a:blip r:embed="rId18" cstate="print"/>
                  <a:srcRect/>
                  <a:stretch>
                    <a:fillRect/>
                  </a:stretch>
                </p:blipFill>
                <p:spPr bwMode="auto">
                  <a:xfrm flipV="1">
                    <a:off x="3096274" y="4040929"/>
                    <a:ext cx="105120" cy="180037"/>
                  </a:xfrm>
                  <a:prstGeom prst="rect">
                    <a:avLst/>
                  </a:prstGeom>
                  <a:noFill/>
                  <a:ln w="9525">
                    <a:noFill/>
                    <a:miter lim="800000"/>
                    <a:headEnd/>
                    <a:tailEnd/>
                  </a:ln>
                </p:spPr>
              </p:pic>
              <p:pic>
                <p:nvPicPr>
                  <p:cNvPr id="284" name="Picture 14" descr="F:\2012项目\美化图标\平面\0421png\41-1\未标题-17.png"/>
                  <p:cNvPicPr preferRelativeResize="0">
                    <a:picLocks noChangeArrowheads="1"/>
                  </p:cNvPicPr>
                  <p:nvPr/>
                </p:nvPicPr>
                <p:blipFill>
                  <a:blip r:embed="rId18" cstate="print"/>
                  <a:srcRect/>
                  <a:stretch>
                    <a:fillRect/>
                  </a:stretch>
                </p:blipFill>
                <p:spPr bwMode="auto">
                  <a:xfrm flipV="1">
                    <a:off x="3440659" y="4040929"/>
                    <a:ext cx="105120" cy="180037"/>
                  </a:xfrm>
                  <a:prstGeom prst="rect">
                    <a:avLst/>
                  </a:prstGeom>
                  <a:noFill/>
                  <a:ln w="9525">
                    <a:noFill/>
                    <a:miter lim="800000"/>
                    <a:headEnd/>
                    <a:tailEnd/>
                  </a:ln>
                </p:spPr>
              </p:pic>
              <p:pic>
                <p:nvPicPr>
                  <p:cNvPr id="285" name="Picture 14" descr="F:\2012项目\美化图标\平面\0421png\41-1\未标题-17.png"/>
                  <p:cNvPicPr preferRelativeResize="0">
                    <a:picLocks noChangeArrowheads="1"/>
                  </p:cNvPicPr>
                  <p:nvPr/>
                </p:nvPicPr>
                <p:blipFill>
                  <a:blip r:embed="rId18" cstate="print"/>
                  <a:srcRect/>
                  <a:stretch>
                    <a:fillRect/>
                  </a:stretch>
                </p:blipFill>
                <p:spPr bwMode="auto">
                  <a:xfrm flipV="1">
                    <a:off x="3796919" y="4040929"/>
                    <a:ext cx="105120" cy="180037"/>
                  </a:xfrm>
                  <a:prstGeom prst="rect">
                    <a:avLst/>
                  </a:prstGeom>
                  <a:noFill/>
                  <a:ln w="9525">
                    <a:noFill/>
                    <a:miter lim="800000"/>
                    <a:headEnd/>
                    <a:tailEnd/>
                  </a:ln>
                </p:spPr>
              </p:pic>
              <p:cxnSp>
                <p:nvCxnSpPr>
                  <p:cNvPr id="286" name="直接连接符 285"/>
                  <p:cNvCxnSpPr>
                    <a:stCxn id="283" idx="0"/>
                    <a:endCxn id="285" idx="0"/>
                  </p:cNvCxnSpPr>
                  <p:nvPr/>
                </p:nvCxnSpPr>
                <p:spPr bwMode="auto">
                  <a:xfrm>
                    <a:off x="3148833" y="4220966"/>
                    <a:ext cx="936000" cy="0"/>
                  </a:xfrm>
                  <a:prstGeom prst="line">
                    <a:avLst/>
                  </a:prstGeom>
                  <a:ln w="22225"/>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6"/>
                  </a:lnRef>
                  <a:fillRef idx="0">
                    <a:schemeClr val="accent6"/>
                  </a:fillRef>
                  <a:effectRef idx="0">
                    <a:schemeClr val="accent6"/>
                  </a:effectRef>
                  <a:fontRef idx="minor">
                    <a:schemeClr val="tx1"/>
                  </a:fontRef>
                </p:style>
              </p:cxnSp>
            </p:grpSp>
            <p:grpSp>
              <p:nvGrpSpPr>
                <p:cNvPr id="45" name="组合 292"/>
                <p:cNvGrpSpPr/>
                <p:nvPr/>
              </p:nvGrpSpPr>
              <p:grpSpPr>
                <a:xfrm>
                  <a:off x="4860195" y="4055016"/>
                  <a:ext cx="1728000" cy="180037"/>
                  <a:chOff x="3070662" y="4040929"/>
                  <a:chExt cx="1758038" cy="180037"/>
                </a:xfrm>
              </p:grpSpPr>
              <p:pic>
                <p:nvPicPr>
                  <p:cNvPr id="294" name="Picture 14" descr="F:\2012项目\美化图标\平面\0421png\41-1\未标题-17.png"/>
                  <p:cNvPicPr preferRelativeResize="0">
                    <a:picLocks noChangeArrowheads="1"/>
                  </p:cNvPicPr>
                  <p:nvPr/>
                </p:nvPicPr>
                <p:blipFill>
                  <a:blip r:embed="rId18" cstate="print"/>
                  <a:srcRect/>
                  <a:stretch>
                    <a:fillRect/>
                  </a:stretch>
                </p:blipFill>
                <p:spPr bwMode="auto">
                  <a:xfrm flipV="1">
                    <a:off x="3096274" y="4040929"/>
                    <a:ext cx="105120" cy="180037"/>
                  </a:xfrm>
                  <a:prstGeom prst="rect">
                    <a:avLst/>
                  </a:prstGeom>
                  <a:noFill/>
                  <a:ln w="9525">
                    <a:noFill/>
                    <a:miter lim="800000"/>
                    <a:headEnd/>
                    <a:tailEnd/>
                  </a:ln>
                </p:spPr>
              </p:pic>
              <p:pic>
                <p:nvPicPr>
                  <p:cNvPr id="295" name="Picture 14" descr="F:\2012项目\美化图标\平面\0421png\41-1\未标题-17.png"/>
                  <p:cNvPicPr preferRelativeResize="0">
                    <a:picLocks noChangeArrowheads="1"/>
                  </p:cNvPicPr>
                  <p:nvPr/>
                </p:nvPicPr>
                <p:blipFill>
                  <a:blip r:embed="rId18" cstate="print"/>
                  <a:srcRect/>
                  <a:stretch>
                    <a:fillRect/>
                  </a:stretch>
                </p:blipFill>
                <p:spPr bwMode="auto">
                  <a:xfrm flipV="1">
                    <a:off x="3440659" y="4040929"/>
                    <a:ext cx="105120" cy="180037"/>
                  </a:xfrm>
                  <a:prstGeom prst="rect">
                    <a:avLst/>
                  </a:prstGeom>
                  <a:noFill/>
                  <a:ln w="9525">
                    <a:noFill/>
                    <a:miter lim="800000"/>
                    <a:headEnd/>
                    <a:tailEnd/>
                  </a:ln>
                </p:spPr>
              </p:pic>
              <p:pic>
                <p:nvPicPr>
                  <p:cNvPr id="296" name="Picture 14" descr="F:\2012项目\美化图标\平面\0421png\41-1\未标题-17.png"/>
                  <p:cNvPicPr preferRelativeResize="0">
                    <a:picLocks noChangeArrowheads="1"/>
                  </p:cNvPicPr>
                  <p:nvPr/>
                </p:nvPicPr>
                <p:blipFill>
                  <a:blip r:embed="rId18" cstate="print"/>
                  <a:srcRect/>
                  <a:stretch>
                    <a:fillRect/>
                  </a:stretch>
                </p:blipFill>
                <p:spPr bwMode="auto">
                  <a:xfrm flipV="1">
                    <a:off x="3796919" y="4040929"/>
                    <a:ext cx="105120" cy="180037"/>
                  </a:xfrm>
                  <a:prstGeom prst="rect">
                    <a:avLst/>
                  </a:prstGeom>
                  <a:noFill/>
                  <a:ln w="9525">
                    <a:noFill/>
                    <a:miter lim="800000"/>
                    <a:headEnd/>
                    <a:tailEnd/>
                  </a:ln>
                </p:spPr>
              </p:pic>
              <p:cxnSp>
                <p:nvCxnSpPr>
                  <p:cNvPr id="297" name="直接连接符 296"/>
                  <p:cNvCxnSpPr/>
                  <p:nvPr/>
                </p:nvCxnSpPr>
                <p:spPr bwMode="auto">
                  <a:xfrm>
                    <a:off x="3070662" y="4220966"/>
                    <a:ext cx="1758038" cy="0"/>
                  </a:xfrm>
                  <a:prstGeom prst="line">
                    <a:avLst/>
                  </a:prstGeom>
                  <a:ln w="22225"/>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6"/>
                  </a:lnRef>
                  <a:fillRef idx="0">
                    <a:schemeClr val="accent6"/>
                  </a:fillRef>
                  <a:effectRef idx="0">
                    <a:schemeClr val="accent6"/>
                  </a:effectRef>
                  <a:fontRef idx="minor">
                    <a:schemeClr val="tx1"/>
                  </a:fontRef>
                </p:style>
              </p:cxnSp>
            </p:grpSp>
            <p:grpSp>
              <p:nvGrpSpPr>
                <p:cNvPr id="46" name="组合 297"/>
                <p:cNvGrpSpPr/>
                <p:nvPr/>
              </p:nvGrpSpPr>
              <p:grpSpPr>
                <a:xfrm>
                  <a:off x="6483653" y="4055016"/>
                  <a:ext cx="952559" cy="180037"/>
                  <a:chOff x="3096274" y="4040929"/>
                  <a:chExt cx="952559" cy="180037"/>
                </a:xfrm>
              </p:grpSpPr>
              <p:pic>
                <p:nvPicPr>
                  <p:cNvPr id="299" name="Picture 14" descr="F:\2012项目\美化图标\平面\0421png\41-1\未标题-17.png"/>
                  <p:cNvPicPr preferRelativeResize="0">
                    <a:picLocks noChangeArrowheads="1"/>
                  </p:cNvPicPr>
                  <p:nvPr/>
                </p:nvPicPr>
                <p:blipFill>
                  <a:blip r:embed="rId18" cstate="print"/>
                  <a:srcRect/>
                  <a:stretch>
                    <a:fillRect/>
                  </a:stretch>
                </p:blipFill>
                <p:spPr bwMode="auto">
                  <a:xfrm flipV="1">
                    <a:off x="3096274" y="4040929"/>
                    <a:ext cx="105120" cy="180037"/>
                  </a:xfrm>
                  <a:prstGeom prst="rect">
                    <a:avLst/>
                  </a:prstGeom>
                  <a:noFill/>
                  <a:ln w="9525">
                    <a:noFill/>
                    <a:miter lim="800000"/>
                    <a:headEnd/>
                    <a:tailEnd/>
                  </a:ln>
                </p:spPr>
              </p:pic>
              <p:pic>
                <p:nvPicPr>
                  <p:cNvPr id="300" name="Picture 14" descr="F:\2012项目\美化图标\平面\0421png\41-1\未标题-17.png"/>
                  <p:cNvPicPr preferRelativeResize="0">
                    <a:picLocks noChangeArrowheads="1"/>
                  </p:cNvPicPr>
                  <p:nvPr/>
                </p:nvPicPr>
                <p:blipFill>
                  <a:blip r:embed="rId18" cstate="print"/>
                  <a:srcRect/>
                  <a:stretch>
                    <a:fillRect/>
                  </a:stretch>
                </p:blipFill>
                <p:spPr bwMode="auto">
                  <a:xfrm flipV="1">
                    <a:off x="3440659" y="4040929"/>
                    <a:ext cx="105120" cy="180037"/>
                  </a:xfrm>
                  <a:prstGeom prst="rect">
                    <a:avLst/>
                  </a:prstGeom>
                  <a:noFill/>
                  <a:ln w="9525">
                    <a:noFill/>
                    <a:miter lim="800000"/>
                    <a:headEnd/>
                    <a:tailEnd/>
                  </a:ln>
                </p:spPr>
              </p:pic>
              <p:pic>
                <p:nvPicPr>
                  <p:cNvPr id="301" name="Picture 14" descr="F:\2012项目\美化图标\平面\0421png\41-1\未标题-17.png"/>
                  <p:cNvPicPr preferRelativeResize="0">
                    <a:picLocks noChangeArrowheads="1"/>
                  </p:cNvPicPr>
                  <p:nvPr/>
                </p:nvPicPr>
                <p:blipFill>
                  <a:blip r:embed="rId18" cstate="print"/>
                  <a:srcRect/>
                  <a:stretch>
                    <a:fillRect/>
                  </a:stretch>
                </p:blipFill>
                <p:spPr bwMode="auto">
                  <a:xfrm flipV="1">
                    <a:off x="3796919" y="4040929"/>
                    <a:ext cx="105120" cy="180037"/>
                  </a:xfrm>
                  <a:prstGeom prst="rect">
                    <a:avLst/>
                  </a:prstGeom>
                  <a:noFill/>
                  <a:ln w="9525">
                    <a:noFill/>
                    <a:miter lim="800000"/>
                    <a:headEnd/>
                    <a:tailEnd/>
                  </a:ln>
                </p:spPr>
              </p:pic>
              <p:cxnSp>
                <p:nvCxnSpPr>
                  <p:cNvPr id="302" name="直接连接符 301"/>
                  <p:cNvCxnSpPr>
                    <a:stCxn id="299" idx="0"/>
                    <a:endCxn id="301" idx="0"/>
                  </p:cNvCxnSpPr>
                  <p:nvPr/>
                </p:nvCxnSpPr>
                <p:spPr bwMode="auto">
                  <a:xfrm>
                    <a:off x="3148833" y="4220966"/>
                    <a:ext cx="900000" cy="0"/>
                  </a:xfrm>
                  <a:prstGeom prst="line">
                    <a:avLst/>
                  </a:prstGeom>
                  <a:ln w="22225"/>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6"/>
                  </a:lnRef>
                  <a:fillRef idx="0">
                    <a:schemeClr val="accent6"/>
                  </a:fillRef>
                  <a:effectRef idx="0">
                    <a:schemeClr val="accent6"/>
                  </a:effectRef>
                  <a:fontRef idx="minor">
                    <a:schemeClr val="tx1"/>
                  </a:fontRef>
                </p:style>
              </p:cxnSp>
            </p:grpSp>
          </p:grpSp>
          <p:grpSp>
            <p:nvGrpSpPr>
              <p:cNvPr id="47" name="组合 307"/>
              <p:cNvGrpSpPr/>
              <p:nvPr/>
            </p:nvGrpSpPr>
            <p:grpSpPr>
              <a:xfrm>
                <a:off x="1516828" y="3969657"/>
                <a:ext cx="926966" cy="122184"/>
                <a:chOff x="1516828" y="4029406"/>
                <a:chExt cx="926966" cy="122184"/>
              </a:xfrm>
            </p:grpSpPr>
            <p:sp>
              <p:nvSpPr>
                <p:cNvPr id="306" name="弧形 305"/>
                <p:cNvSpPr/>
                <p:nvPr/>
              </p:nvSpPr>
              <p:spPr bwMode="auto">
                <a:xfrm>
                  <a:off x="1516828" y="4029406"/>
                  <a:ext cx="925158" cy="121024"/>
                </a:xfrm>
                <a:prstGeom prst="arc">
                  <a:avLst/>
                </a:prstGeom>
                <a:ln>
                  <a:solidFill>
                    <a:schemeClr val="accent1">
                      <a:lumMod val="50000"/>
                    </a:schemeClr>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sp>
              <p:nvSpPr>
                <p:cNvPr id="307" name="弧形 306"/>
                <p:cNvSpPr/>
                <p:nvPr/>
              </p:nvSpPr>
              <p:spPr bwMode="auto">
                <a:xfrm flipH="1">
                  <a:off x="1518636" y="4030566"/>
                  <a:ext cx="925158" cy="121024"/>
                </a:xfrm>
                <a:prstGeom prst="arc">
                  <a:avLst/>
                </a:prstGeom>
                <a:ln>
                  <a:solidFill>
                    <a:schemeClr val="accent1">
                      <a:lumMod val="50000"/>
                    </a:schemeClr>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grpSp>
          <p:grpSp>
            <p:nvGrpSpPr>
              <p:cNvPr id="48" name="组合 308"/>
              <p:cNvGrpSpPr/>
              <p:nvPr/>
            </p:nvGrpSpPr>
            <p:grpSpPr>
              <a:xfrm>
                <a:off x="3052086" y="3971901"/>
                <a:ext cx="926966" cy="121734"/>
                <a:chOff x="1516828" y="4029856"/>
                <a:chExt cx="926966" cy="121734"/>
              </a:xfrm>
            </p:grpSpPr>
            <p:sp>
              <p:nvSpPr>
                <p:cNvPr id="310" name="弧形 309"/>
                <p:cNvSpPr/>
                <p:nvPr/>
              </p:nvSpPr>
              <p:spPr bwMode="auto">
                <a:xfrm>
                  <a:off x="1516828" y="4029856"/>
                  <a:ext cx="925158" cy="121024"/>
                </a:xfrm>
                <a:prstGeom prst="arc">
                  <a:avLst/>
                </a:prstGeom>
                <a:ln>
                  <a:solidFill>
                    <a:schemeClr val="accent1">
                      <a:lumMod val="50000"/>
                    </a:schemeClr>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sp>
              <p:nvSpPr>
                <p:cNvPr id="311" name="弧形 310"/>
                <p:cNvSpPr/>
                <p:nvPr/>
              </p:nvSpPr>
              <p:spPr bwMode="auto">
                <a:xfrm flipH="1">
                  <a:off x="1518636" y="4030566"/>
                  <a:ext cx="925158" cy="121024"/>
                </a:xfrm>
                <a:prstGeom prst="arc">
                  <a:avLst/>
                </a:prstGeom>
                <a:ln>
                  <a:solidFill>
                    <a:schemeClr val="accent1">
                      <a:lumMod val="50000"/>
                    </a:schemeClr>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grpSp>
          <p:grpSp>
            <p:nvGrpSpPr>
              <p:cNvPr id="49" name="组合 311"/>
              <p:cNvGrpSpPr/>
              <p:nvPr/>
            </p:nvGrpSpPr>
            <p:grpSpPr>
              <a:xfrm>
                <a:off x="4806002" y="3970620"/>
                <a:ext cx="926966" cy="121221"/>
                <a:chOff x="1516828" y="4030369"/>
                <a:chExt cx="926966" cy="121221"/>
              </a:xfrm>
            </p:grpSpPr>
            <p:sp>
              <p:nvSpPr>
                <p:cNvPr id="313" name="弧形 312"/>
                <p:cNvSpPr/>
                <p:nvPr/>
              </p:nvSpPr>
              <p:spPr bwMode="auto">
                <a:xfrm>
                  <a:off x="1516828" y="4030369"/>
                  <a:ext cx="925158" cy="121024"/>
                </a:xfrm>
                <a:prstGeom prst="arc">
                  <a:avLst/>
                </a:prstGeom>
                <a:ln>
                  <a:solidFill>
                    <a:schemeClr val="accent1">
                      <a:lumMod val="50000"/>
                    </a:schemeClr>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sp>
              <p:nvSpPr>
                <p:cNvPr id="314" name="弧形 313"/>
                <p:cNvSpPr/>
                <p:nvPr/>
              </p:nvSpPr>
              <p:spPr bwMode="auto">
                <a:xfrm flipH="1">
                  <a:off x="1518636" y="4030566"/>
                  <a:ext cx="925158" cy="121024"/>
                </a:xfrm>
                <a:prstGeom prst="arc">
                  <a:avLst/>
                </a:prstGeom>
                <a:ln>
                  <a:solidFill>
                    <a:schemeClr val="accent1">
                      <a:lumMod val="50000"/>
                    </a:schemeClr>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grpSp>
          <p:grpSp>
            <p:nvGrpSpPr>
              <p:cNvPr id="54" name="组合 314"/>
              <p:cNvGrpSpPr/>
              <p:nvPr/>
            </p:nvGrpSpPr>
            <p:grpSpPr>
              <a:xfrm>
                <a:off x="6450590" y="3969536"/>
                <a:ext cx="926966" cy="122305"/>
                <a:chOff x="1516828" y="4029285"/>
                <a:chExt cx="926966" cy="122305"/>
              </a:xfrm>
            </p:grpSpPr>
            <p:sp>
              <p:nvSpPr>
                <p:cNvPr id="316" name="弧形 315"/>
                <p:cNvSpPr/>
                <p:nvPr/>
              </p:nvSpPr>
              <p:spPr bwMode="auto">
                <a:xfrm>
                  <a:off x="1516828" y="4029285"/>
                  <a:ext cx="925158" cy="121024"/>
                </a:xfrm>
                <a:prstGeom prst="arc">
                  <a:avLst/>
                </a:prstGeom>
                <a:ln>
                  <a:solidFill>
                    <a:schemeClr val="accent1">
                      <a:lumMod val="50000"/>
                    </a:schemeClr>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sp>
              <p:nvSpPr>
                <p:cNvPr id="317" name="弧形 316"/>
                <p:cNvSpPr/>
                <p:nvPr/>
              </p:nvSpPr>
              <p:spPr bwMode="auto">
                <a:xfrm flipH="1">
                  <a:off x="1518636" y="4030566"/>
                  <a:ext cx="925158" cy="121024"/>
                </a:xfrm>
                <a:prstGeom prst="arc">
                  <a:avLst/>
                </a:prstGeom>
                <a:ln>
                  <a:solidFill>
                    <a:schemeClr val="accent1">
                      <a:lumMod val="50000"/>
                    </a:schemeClr>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grpSp>
        </p:grpSp>
        <p:sp>
          <p:nvSpPr>
            <p:cNvPr id="221" name="Freeform 27"/>
            <p:cNvSpPr>
              <a:spLocks/>
            </p:cNvSpPr>
            <p:nvPr/>
          </p:nvSpPr>
          <p:spPr bwMode="auto">
            <a:xfrm rot="2484480">
              <a:off x="840746" y="3461894"/>
              <a:ext cx="234690" cy="234690"/>
            </a:xfrm>
            <a:custGeom>
              <a:avLst/>
              <a:gdLst/>
              <a:ahLst/>
              <a:cxnLst>
                <a:cxn ang="0">
                  <a:pos x="142" y="56"/>
                </a:cxn>
                <a:cxn ang="0">
                  <a:pos x="86" y="32"/>
                </a:cxn>
                <a:cxn ang="0">
                  <a:pos x="86" y="32"/>
                </a:cxn>
                <a:cxn ang="0">
                  <a:pos x="64" y="24"/>
                </a:cxn>
                <a:cxn ang="0">
                  <a:pos x="6" y="0"/>
                </a:cxn>
                <a:cxn ang="0">
                  <a:pos x="6" y="0"/>
                </a:cxn>
                <a:cxn ang="0">
                  <a:pos x="2" y="0"/>
                </a:cxn>
                <a:cxn ang="0">
                  <a:pos x="0" y="0"/>
                </a:cxn>
                <a:cxn ang="0">
                  <a:pos x="0" y="2"/>
                </a:cxn>
                <a:cxn ang="0">
                  <a:pos x="0" y="6"/>
                </a:cxn>
                <a:cxn ang="0">
                  <a:pos x="24" y="64"/>
                </a:cxn>
                <a:cxn ang="0">
                  <a:pos x="24" y="64"/>
                </a:cxn>
                <a:cxn ang="0">
                  <a:pos x="32" y="86"/>
                </a:cxn>
                <a:cxn ang="0">
                  <a:pos x="56" y="142"/>
                </a:cxn>
                <a:cxn ang="0">
                  <a:pos x="56" y="142"/>
                </a:cxn>
                <a:cxn ang="0">
                  <a:pos x="58" y="146"/>
                </a:cxn>
                <a:cxn ang="0">
                  <a:pos x="62" y="148"/>
                </a:cxn>
                <a:cxn ang="0">
                  <a:pos x="66" y="146"/>
                </a:cxn>
                <a:cxn ang="0">
                  <a:pos x="70" y="144"/>
                </a:cxn>
                <a:cxn ang="0">
                  <a:pos x="96" y="118"/>
                </a:cxn>
                <a:cxn ang="0">
                  <a:pos x="138" y="162"/>
                </a:cxn>
                <a:cxn ang="0">
                  <a:pos x="138" y="162"/>
                </a:cxn>
                <a:cxn ang="0">
                  <a:pos x="142" y="164"/>
                </a:cxn>
                <a:cxn ang="0">
                  <a:pos x="146" y="162"/>
                </a:cxn>
                <a:cxn ang="0">
                  <a:pos x="162" y="146"/>
                </a:cxn>
                <a:cxn ang="0">
                  <a:pos x="162" y="146"/>
                </a:cxn>
                <a:cxn ang="0">
                  <a:pos x="164" y="142"/>
                </a:cxn>
                <a:cxn ang="0">
                  <a:pos x="162" y="138"/>
                </a:cxn>
                <a:cxn ang="0">
                  <a:pos x="118" y="96"/>
                </a:cxn>
                <a:cxn ang="0">
                  <a:pos x="144" y="70"/>
                </a:cxn>
                <a:cxn ang="0">
                  <a:pos x="144" y="70"/>
                </a:cxn>
                <a:cxn ang="0">
                  <a:pos x="146" y="66"/>
                </a:cxn>
                <a:cxn ang="0">
                  <a:pos x="148" y="62"/>
                </a:cxn>
                <a:cxn ang="0">
                  <a:pos x="146" y="58"/>
                </a:cxn>
                <a:cxn ang="0">
                  <a:pos x="142" y="56"/>
                </a:cxn>
                <a:cxn ang="0">
                  <a:pos x="142" y="56"/>
                </a:cxn>
              </a:cxnLst>
              <a:rect l="0" t="0" r="r" b="b"/>
              <a:pathLst>
                <a:path w="164" h="164">
                  <a:moveTo>
                    <a:pt x="142" y="56"/>
                  </a:moveTo>
                  <a:lnTo>
                    <a:pt x="86" y="32"/>
                  </a:lnTo>
                  <a:lnTo>
                    <a:pt x="86" y="32"/>
                  </a:lnTo>
                  <a:lnTo>
                    <a:pt x="64" y="24"/>
                  </a:lnTo>
                  <a:lnTo>
                    <a:pt x="6" y="0"/>
                  </a:lnTo>
                  <a:lnTo>
                    <a:pt x="6" y="0"/>
                  </a:lnTo>
                  <a:lnTo>
                    <a:pt x="2" y="0"/>
                  </a:lnTo>
                  <a:lnTo>
                    <a:pt x="0" y="0"/>
                  </a:lnTo>
                  <a:lnTo>
                    <a:pt x="0" y="2"/>
                  </a:lnTo>
                  <a:lnTo>
                    <a:pt x="0" y="6"/>
                  </a:lnTo>
                  <a:lnTo>
                    <a:pt x="24" y="64"/>
                  </a:lnTo>
                  <a:lnTo>
                    <a:pt x="24" y="64"/>
                  </a:lnTo>
                  <a:lnTo>
                    <a:pt x="32" y="86"/>
                  </a:lnTo>
                  <a:lnTo>
                    <a:pt x="56" y="142"/>
                  </a:lnTo>
                  <a:lnTo>
                    <a:pt x="56" y="142"/>
                  </a:lnTo>
                  <a:lnTo>
                    <a:pt x="58" y="146"/>
                  </a:lnTo>
                  <a:lnTo>
                    <a:pt x="62" y="148"/>
                  </a:lnTo>
                  <a:lnTo>
                    <a:pt x="66" y="146"/>
                  </a:lnTo>
                  <a:lnTo>
                    <a:pt x="70" y="144"/>
                  </a:lnTo>
                  <a:lnTo>
                    <a:pt x="96" y="118"/>
                  </a:lnTo>
                  <a:lnTo>
                    <a:pt x="138" y="162"/>
                  </a:lnTo>
                  <a:lnTo>
                    <a:pt x="138" y="162"/>
                  </a:lnTo>
                  <a:lnTo>
                    <a:pt x="142" y="164"/>
                  </a:lnTo>
                  <a:lnTo>
                    <a:pt x="146" y="162"/>
                  </a:lnTo>
                  <a:lnTo>
                    <a:pt x="162" y="146"/>
                  </a:lnTo>
                  <a:lnTo>
                    <a:pt x="162" y="146"/>
                  </a:lnTo>
                  <a:lnTo>
                    <a:pt x="164" y="142"/>
                  </a:lnTo>
                  <a:lnTo>
                    <a:pt x="162" y="138"/>
                  </a:lnTo>
                  <a:lnTo>
                    <a:pt x="118" y="96"/>
                  </a:lnTo>
                  <a:lnTo>
                    <a:pt x="144" y="70"/>
                  </a:lnTo>
                  <a:lnTo>
                    <a:pt x="144" y="70"/>
                  </a:lnTo>
                  <a:lnTo>
                    <a:pt x="146" y="66"/>
                  </a:lnTo>
                  <a:lnTo>
                    <a:pt x="148" y="62"/>
                  </a:lnTo>
                  <a:lnTo>
                    <a:pt x="146" y="58"/>
                  </a:lnTo>
                  <a:lnTo>
                    <a:pt x="142" y="56"/>
                  </a:lnTo>
                  <a:lnTo>
                    <a:pt x="142" y="5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22" name="Freeform 27"/>
            <p:cNvSpPr>
              <a:spLocks/>
            </p:cNvSpPr>
            <p:nvPr/>
          </p:nvSpPr>
          <p:spPr bwMode="auto">
            <a:xfrm rot="2484480">
              <a:off x="1141961" y="3461894"/>
              <a:ext cx="234690" cy="234690"/>
            </a:xfrm>
            <a:custGeom>
              <a:avLst/>
              <a:gdLst/>
              <a:ahLst/>
              <a:cxnLst>
                <a:cxn ang="0">
                  <a:pos x="142" y="56"/>
                </a:cxn>
                <a:cxn ang="0">
                  <a:pos x="86" y="32"/>
                </a:cxn>
                <a:cxn ang="0">
                  <a:pos x="86" y="32"/>
                </a:cxn>
                <a:cxn ang="0">
                  <a:pos x="64" y="24"/>
                </a:cxn>
                <a:cxn ang="0">
                  <a:pos x="6" y="0"/>
                </a:cxn>
                <a:cxn ang="0">
                  <a:pos x="6" y="0"/>
                </a:cxn>
                <a:cxn ang="0">
                  <a:pos x="2" y="0"/>
                </a:cxn>
                <a:cxn ang="0">
                  <a:pos x="0" y="0"/>
                </a:cxn>
                <a:cxn ang="0">
                  <a:pos x="0" y="2"/>
                </a:cxn>
                <a:cxn ang="0">
                  <a:pos x="0" y="6"/>
                </a:cxn>
                <a:cxn ang="0">
                  <a:pos x="24" y="64"/>
                </a:cxn>
                <a:cxn ang="0">
                  <a:pos x="24" y="64"/>
                </a:cxn>
                <a:cxn ang="0">
                  <a:pos x="32" y="86"/>
                </a:cxn>
                <a:cxn ang="0">
                  <a:pos x="56" y="142"/>
                </a:cxn>
                <a:cxn ang="0">
                  <a:pos x="56" y="142"/>
                </a:cxn>
                <a:cxn ang="0">
                  <a:pos x="58" y="146"/>
                </a:cxn>
                <a:cxn ang="0">
                  <a:pos x="62" y="148"/>
                </a:cxn>
                <a:cxn ang="0">
                  <a:pos x="66" y="146"/>
                </a:cxn>
                <a:cxn ang="0">
                  <a:pos x="70" y="144"/>
                </a:cxn>
                <a:cxn ang="0">
                  <a:pos x="96" y="118"/>
                </a:cxn>
                <a:cxn ang="0">
                  <a:pos x="138" y="162"/>
                </a:cxn>
                <a:cxn ang="0">
                  <a:pos x="138" y="162"/>
                </a:cxn>
                <a:cxn ang="0">
                  <a:pos x="142" y="164"/>
                </a:cxn>
                <a:cxn ang="0">
                  <a:pos x="146" y="162"/>
                </a:cxn>
                <a:cxn ang="0">
                  <a:pos x="162" y="146"/>
                </a:cxn>
                <a:cxn ang="0">
                  <a:pos x="162" y="146"/>
                </a:cxn>
                <a:cxn ang="0">
                  <a:pos x="164" y="142"/>
                </a:cxn>
                <a:cxn ang="0">
                  <a:pos x="162" y="138"/>
                </a:cxn>
                <a:cxn ang="0">
                  <a:pos x="118" y="96"/>
                </a:cxn>
                <a:cxn ang="0">
                  <a:pos x="144" y="70"/>
                </a:cxn>
                <a:cxn ang="0">
                  <a:pos x="144" y="70"/>
                </a:cxn>
                <a:cxn ang="0">
                  <a:pos x="146" y="66"/>
                </a:cxn>
                <a:cxn ang="0">
                  <a:pos x="148" y="62"/>
                </a:cxn>
                <a:cxn ang="0">
                  <a:pos x="146" y="58"/>
                </a:cxn>
                <a:cxn ang="0">
                  <a:pos x="142" y="56"/>
                </a:cxn>
                <a:cxn ang="0">
                  <a:pos x="142" y="56"/>
                </a:cxn>
              </a:cxnLst>
              <a:rect l="0" t="0" r="r" b="b"/>
              <a:pathLst>
                <a:path w="164" h="164">
                  <a:moveTo>
                    <a:pt x="142" y="56"/>
                  </a:moveTo>
                  <a:lnTo>
                    <a:pt x="86" y="32"/>
                  </a:lnTo>
                  <a:lnTo>
                    <a:pt x="86" y="32"/>
                  </a:lnTo>
                  <a:lnTo>
                    <a:pt x="64" y="24"/>
                  </a:lnTo>
                  <a:lnTo>
                    <a:pt x="6" y="0"/>
                  </a:lnTo>
                  <a:lnTo>
                    <a:pt x="6" y="0"/>
                  </a:lnTo>
                  <a:lnTo>
                    <a:pt x="2" y="0"/>
                  </a:lnTo>
                  <a:lnTo>
                    <a:pt x="0" y="0"/>
                  </a:lnTo>
                  <a:lnTo>
                    <a:pt x="0" y="2"/>
                  </a:lnTo>
                  <a:lnTo>
                    <a:pt x="0" y="6"/>
                  </a:lnTo>
                  <a:lnTo>
                    <a:pt x="24" y="64"/>
                  </a:lnTo>
                  <a:lnTo>
                    <a:pt x="24" y="64"/>
                  </a:lnTo>
                  <a:lnTo>
                    <a:pt x="32" y="86"/>
                  </a:lnTo>
                  <a:lnTo>
                    <a:pt x="56" y="142"/>
                  </a:lnTo>
                  <a:lnTo>
                    <a:pt x="56" y="142"/>
                  </a:lnTo>
                  <a:lnTo>
                    <a:pt x="58" y="146"/>
                  </a:lnTo>
                  <a:lnTo>
                    <a:pt x="62" y="148"/>
                  </a:lnTo>
                  <a:lnTo>
                    <a:pt x="66" y="146"/>
                  </a:lnTo>
                  <a:lnTo>
                    <a:pt x="70" y="144"/>
                  </a:lnTo>
                  <a:lnTo>
                    <a:pt x="96" y="118"/>
                  </a:lnTo>
                  <a:lnTo>
                    <a:pt x="138" y="162"/>
                  </a:lnTo>
                  <a:lnTo>
                    <a:pt x="138" y="162"/>
                  </a:lnTo>
                  <a:lnTo>
                    <a:pt x="142" y="164"/>
                  </a:lnTo>
                  <a:lnTo>
                    <a:pt x="146" y="162"/>
                  </a:lnTo>
                  <a:lnTo>
                    <a:pt x="162" y="146"/>
                  </a:lnTo>
                  <a:lnTo>
                    <a:pt x="162" y="146"/>
                  </a:lnTo>
                  <a:lnTo>
                    <a:pt x="164" y="142"/>
                  </a:lnTo>
                  <a:lnTo>
                    <a:pt x="162" y="138"/>
                  </a:lnTo>
                  <a:lnTo>
                    <a:pt x="118" y="96"/>
                  </a:lnTo>
                  <a:lnTo>
                    <a:pt x="144" y="70"/>
                  </a:lnTo>
                  <a:lnTo>
                    <a:pt x="144" y="70"/>
                  </a:lnTo>
                  <a:lnTo>
                    <a:pt x="146" y="66"/>
                  </a:lnTo>
                  <a:lnTo>
                    <a:pt x="148" y="62"/>
                  </a:lnTo>
                  <a:lnTo>
                    <a:pt x="146" y="58"/>
                  </a:lnTo>
                  <a:lnTo>
                    <a:pt x="142" y="56"/>
                  </a:lnTo>
                  <a:lnTo>
                    <a:pt x="142" y="5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23" name="Freeform 27"/>
            <p:cNvSpPr>
              <a:spLocks/>
            </p:cNvSpPr>
            <p:nvPr/>
          </p:nvSpPr>
          <p:spPr bwMode="auto">
            <a:xfrm rot="2484480">
              <a:off x="1421660" y="3461893"/>
              <a:ext cx="234690" cy="234690"/>
            </a:xfrm>
            <a:custGeom>
              <a:avLst/>
              <a:gdLst/>
              <a:ahLst/>
              <a:cxnLst>
                <a:cxn ang="0">
                  <a:pos x="142" y="56"/>
                </a:cxn>
                <a:cxn ang="0">
                  <a:pos x="86" y="32"/>
                </a:cxn>
                <a:cxn ang="0">
                  <a:pos x="86" y="32"/>
                </a:cxn>
                <a:cxn ang="0">
                  <a:pos x="64" y="24"/>
                </a:cxn>
                <a:cxn ang="0">
                  <a:pos x="6" y="0"/>
                </a:cxn>
                <a:cxn ang="0">
                  <a:pos x="6" y="0"/>
                </a:cxn>
                <a:cxn ang="0">
                  <a:pos x="2" y="0"/>
                </a:cxn>
                <a:cxn ang="0">
                  <a:pos x="0" y="0"/>
                </a:cxn>
                <a:cxn ang="0">
                  <a:pos x="0" y="2"/>
                </a:cxn>
                <a:cxn ang="0">
                  <a:pos x="0" y="6"/>
                </a:cxn>
                <a:cxn ang="0">
                  <a:pos x="24" y="64"/>
                </a:cxn>
                <a:cxn ang="0">
                  <a:pos x="24" y="64"/>
                </a:cxn>
                <a:cxn ang="0">
                  <a:pos x="32" y="86"/>
                </a:cxn>
                <a:cxn ang="0">
                  <a:pos x="56" y="142"/>
                </a:cxn>
                <a:cxn ang="0">
                  <a:pos x="56" y="142"/>
                </a:cxn>
                <a:cxn ang="0">
                  <a:pos x="58" y="146"/>
                </a:cxn>
                <a:cxn ang="0">
                  <a:pos x="62" y="148"/>
                </a:cxn>
                <a:cxn ang="0">
                  <a:pos x="66" y="146"/>
                </a:cxn>
                <a:cxn ang="0">
                  <a:pos x="70" y="144"/>
                </a:cxn>
                <a:cxn ang="0">
                  <a:pos x="96" y="118"/>
                </a:cxn>
                <a:cxn ang="0">
                  <a:pos x="138" y="162"/>
                </a:cxn>
                <a:cxn ang="0">
                  <a:pos x="138" y="162"/>
                </a:cxn>
                <a:cxn ang="0">
                  <a:pos x="142" y="164"/>
                </a:cxn>
                <a:cxn ang="0">
                  <a:pos x="146" y="162"/>
                </a:cxn>
                <a:cxn ang="0">
                  <a:pos x="162" y="146"/>
                </a:cxn>
                <a:cxn ang="0">
                  <a:pos x="162" y="146"/>
                </a:cxn>
                <a:cxn ang="0">
                  <a:pos x="164" y="142"/>
                </a:cxn>
                <a:cxn ang="0">
                  <a:pos x="162" y="138"/>
                </a:cxn>
                <a:cxn ang="0">
                  <a:pos x="118" y="96"/>
                </a:cxn>
                <a:cxn ang="0">
                  <a:pos x="144" y="70"/>
                </a:cxn>
                <a:cxn ang="0">
                  <a:pos x="144" y="70"/>
                </a:cxn>
                <a:cxn ang="0">
                  <a:pos x="146" y="66"/>
                </a:cxn>
                <a:cxn ang="0">
                  <a:pos x="148" y="62"/>
                </a:cxn>
                <a:cxn ang="0">
                  <a:pos x="146" y="58"/>
                </a:cxn>
                <a:cxn ang="0">
                  <a:pos x="142" y="56"/>
                </a:cxn>
                <a:cxn ang="0">
                  <a:pos x="142" y="56"/>
                </a:cxn>
              </a:cxnLst>
              <a:rect l="0" t="0" r="r" b="b"/>
              <a:pathLst>
                <a:path w="164" h="164">
                  <a:moveTo>
                    <a:pt x="142" y="56"/>
                  </a:moveTo>
                  <a:lnTo>
                    <a:pt x="86" y="32"/>
                  </a:lnTo>
                  <a:lnTo>
                    <a:pt x="86" y="32"/>
                  </a:lnTo>
                  <a:lnTo>
                    <a:pt x="64" y="24"/>
                  </a:lnTo>
                  <a:lnTo>
                    <a:pt x="6" y="0"/>
                  </a:lnTo>
                  <a:lnTo>
                    <a:pt x="6" y="0"/>
                  </a:lnTo>
                  <a:lnTo>
                    <a:pt x="2" y="0"/>
                  </a:lnTo>
                  <a:lnTo>
                    <a:pt x="0" y="0"/>
                  </a:lnTo>
                  <a:lnTo>
                    <a:pt x="0" y="2"/>
                  </a:lnTo>
                  <a:lnTo>
                    <a:pt x="0" y="6"/>
                  </a:lnTo>
                  <a:lnTo>
                    <a:pt x="24" y="64"/>
                  </a:lnTo>
                  <a:lnTo>
                    <a:pt x="24" y="64"/>
                  </a:lnTo>
                  <a:lnTo>
                    <a:pt x="32" y="86"/>
                  </a:lnTo>
                  <a:lnTo>
                    <a:pt x="56" y="142"/>
                  </a:lnTo>
                  <a:lnTo>
                    <a:pt x="56" y="142"/>
                  </a:lnTo>
                  <a:lnTo>
                    <a:pt x="58" y="146"/>
                  </a:lnTo>
                  <a:lnTo>
                    <a:pt x="62" y="148"/>
                  </a:lnTo>
                  <a:lnTo>
                    <a:pt x="66" y="146"/>
                  </a:lnTo>
                  <a:lnTo>
                    <a:pt x="70" y="144"/>
                  </a:lnTo>
                  <a:lnTo>
                    <a:pt x="96" y="118"/>
                  </a:lnTo>
                  <a:lnTo>
                    <a:pt x="138" y="162"/>
                  </a:lnTo>
                  <a:lnTo>
                    <a:pt x="138" y="162"/>
                  </a:lnTo>
                  <a:lnTo>
                    <a:pt x="142" y="164"/>
                  </a:lnTo>
                  <a:lnTo>
                    <a:pt x="146" y="162"/>
                  </a:lnTo>
                  <a:lnTo>
                    <a:pt x="162" y="146"/>
                  </a:lnTo>
                  <a:lnTo>
                    <a:pt x="162" y="146"/>
                  </a:lnTo>
                  <a:lnTo>
                    <a:pt x="164" y="142"/>
                  </a:lnTo>
                  <a:lnTo>
                    <a:pt x="162" y="138"/>
                  </a:lnTo>
                  <a:lnTo>
                    <a:pt x="118" y="96"/>
                  </a:lnTo>
                  <a:lnTo>
                    <a:pt x="144" y="70"/>
                  </a:lnTo>
                  <a:lnTo>
                    <a:pt x="144" y="70"/>
                  </a:lnTo>
                  <a:lnTo>
                    <a:pt x="146" y="66"/>
                  </a:lnTo>
                  <a:lnTo>
                    <a:pt x="148" y="62"/>
                  </a:lnTo>
                  <a:lnTo>
                    <a:pt x="146" y="58"/>
                  </a:lnTo>
                  <a:lnTo>
                    <a:pt x="142" y="56"/>
                  </a:lnTo>
                  <a:lnTo>
                    <a:pt x="142" y="5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24" name="Freeform 27"/>
            <p:cNvSpPr>
              <a:spLocks/>
            </p:cNvSpPr>
            <p:nvPr/>
          </p:nvSpPr>
          <p:spPr bwMode="auto">
            <a:xfrm rot="2484480">
              <a:off x="3121368" y="3461894"/>
              <a:ext cx="234690" cy="234690"/>
            </a:xfrm>
            <a:custGeom>
              <a:avLst/>
              <a:gdLst/>
              <a:ahLst/>
              <a:cxnLst>
                <a:cxn ang="0">
                  <a:pos x="142" y="56"/>
                </a:cxn>
                <a:cxn ang="0">
                  <a:pos x="86" y="32"/>
                </a:cxn>
                <a:cxn ang="0">
                  <a:pos x="86" y="32"/>
                </a:cxn>
                <a:cxn ang="0">
                  <a:pos x="64" y="24"/>
                </a:cxn>
                <a:cxn ang="0">
                  <a:pos x="6" y="0"/>
                </a:cxn>
                <a:cxn ang="0">
                  <a:pos x="6" y="0"/>
                </a:cxn>
                <a:cxn ang="0">
                  <a:pos x="2" y="0"/>
                </a:cxn>
                <a:cxn ang="0">
                  <a:pos x="0" y="0"/>
                </a:cxn>
                <a:cxn ang="0">
                  <a:pos x="0" y="2"/>
                </a:cxn>
                <a:cxn ang="0">
                  <a:pos x="0" y="6"/>
                </a:cxn>
                <a:cxn ang="0">
                  <a:pos x="24" y="64"/>
                </a:cxn>
                <a:cxn ang="0">
                  <a:pos x="24" y="64"/>
                </a:cxn>
                <a:cxn ang="0">
                  <a:pos x="32" y="86"/>
                </a:cxn>
                <a:cxn ang="0">
                  <a:pos x="56" y="142"/>
                </a:cxn>
                <a:cxn ang="0">
                  <a:pos x="56" y="142"/>
                </a:cxn>
                <a:cxn ang="0">
                  <a:pos x="58" y="146"/>
                </a:cxn>
                <a:cxn ang="0">
                  <a:pos x="62" y="148"/>
                </a:cxn>
                <a:cxn ang="0">
                  <a:pos x="66" y="146"/>
                </a:cxn>
                <a:cxn ang="0">
                  <a:pos x="70" y="144"/>
                </a:cxn>
                <a:cxn ang="0">
                  <a:pos x="96" y="118"/>
                </a:cxn>
                <a:cxn ang="0">
                  <a:pos x="138" y="162"/>
                </a:cxn>
                <a:cxn ang="0">
                  <a:pos x="138" y="162"/>
                </a:cxn>
                <a:cxn ang="0">
                  <a:pos x="142" y="164"/>
                </a:cxn>
                <a:cxn ang="0">
                  <a:pos x="146" y="162"/>
                </a:cxn>
                <a:cxn ang="0">
                  <a:pos x="162" y="146"/>
                </a:cxn>
                <a:cxn ang="0">
                  <a:pos x="162" y="146"/>
                </a:cxn>
                <a:cxn ang="0">
                  <a:pos x="164" y="142"/>
                </a:cxn>
                <a:cxn ang="0">
                  <a:pos x="162" y="138"/>
                </a:cxn>
                <a:cxn ang="0">
                  <a:pos x="118" y="96"/>
                </a:cxn>
                <a:cxn ang="0">
                  <a:pos x="144" y="70"/>
                </a:cxn>
                <a:cxn ang="0">
                  <a:pos x="144" y="70"/>
                </a:cxn>
                <a:cxn ang="0">
                  <a:pos x="146" y="66"/>
                </a:cxn>
                <a:cxn ang="0">
                  <a:pos x="148" y="62"/>
                </a:cxn>
                <a:cxn ang="0">
                  <a:pos x="146" y="58"/>
                </a:cxn>
                <a:cxn ang="0">
                  <a:pos x="142" y="56"/>
                </a:cxn>
                <a:cxn ang="0">
                  <a:pos x="142" y="56"/>
                </a:cxn>
              </a:cxnLst>
              <a:rect l="0" t="0" r="r" b="b"/>
              <a:pathLst>
                <a:path w="164" h="164">
                  <a:moveTo>
                    <a:pt x="142" y="56"/>
                  </a:moveTo>
                  <a:lnTo>
                    <a:pt x="86" y="32"/>
                  </a:lnTo>
                  <a:lnTo>
                    <a:pt x="86" y="32"/>
                  </a:lnTo>
                  <a:lnTo>
                    <a:pt x="64" y="24"/>
                  </a:lnTo>
                  <a:lnTo>
                    <a:pt x="6" y="0"/>
                  </a:lnTo>
                  <a:lnTo>
                    <a:pt x="6" y="0"/>
                  </a:lnTo>
                  <a:lnTo>
                    <a:pt x="2" y="0"/>
                  </a:lnTo>
                  <a:lnTo>
                    <a:pt x="0" y="0"/>
                  </a:lnTo>
                  <a:lnTo>
                    <a:pt x="0" y="2"/>
                  </a:lnTo>
                  <a:lnTo>
                    <a:pt x="0" y="6"/>
                  </a:lnTo>
                  <a:lnTo>
                    <a:pt x="24" y="64"/>
                  </a:lnTo>
                  <a:lnTo>
                    <a:pt x="24" y="64"/>
                  </a:lnTo>
                  <a:lnTo>
                    <a:pt x="32" y="86"/>
                  </a:lnTo>
                  <a:lnTo>
                    <a:pt x="56" y="142"/>
                  </a:lnTo>
                  <a:lnTo>
                    <a:pt x="56" y="142"/>
                  </a:lnTo>
                  <a:lnTo>
                    <a:pt x="58" y="146"/>
                  </a:lnTo>
                  <a:lnTo>
                    <a:pt x="62" y="148"/>
                  </a:lnTo>
                  <a:lnTo>
                    <a:pt x="66" y="146"/>
                  </a:lnTo>
                  <a:lnTo>
                    <a:pt x="70" y="144"/>
                  </a:lnTo>
                  <a:lnTo>
                    <a:pt x="96" y="118"/>
                  </a:lnTo>
                  <a:lnTo>
                    <a:pt x="138" y="162"/>
                  </a:lnTo>
                  <a:lnTo>
                    <a:pt x="138" y="162"/>
                  </a:lnTo>
                  <a:lnTo>
                    <a:pt x="142" y="164"/>
                  </a:lnTo>
                  <a:lnTo>
                    <a:pt x="146" y="162"/>
                  </a:lnTo>
                  <a:lnTo>
                    <a:pt x="162" y="146"/>
                  </a:lnTo>
                  <a:lnTo>
                    <a:pt x="162" y="146"/>
                  </a:lnTo>
                  <a:lnTo>
                    <a:pt x="164" y="142"/>
                  </a:lnTo>
                  <a:lnTo>
                    <a:pt x="162" y="138"/>
                  </a:lnTo>
                  <a:lnTo>
                    <a:pt x="118" y="96"/>
                  </a:lnTo>
                  <a:lnTo>
                    <a:pt x="144" y="70"/>
                  </a:lnTo>
                  <a:lnTo>
                    <a:pt x="144" y="70"/>
                  </a:lnTo>
                  <a:lnTo>
                    <a:pt x="146" y="66"/>
                  </a:lnTo>
                  <a:lnTo>
                    <a:pt x="148" y="62"/>
                  </a:lnTo>
                  <a:lnTo>
                    <a:pt x="146" y="58"/>
                  </a:lnTo>
                  <a:lnTo>
                    <a:pt x="142" y="56"/>
                  </a:lnTo>
                  <a:lnTo>
                    <a:pt x="142" y="5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25" name="Freeform 27"/>
            <p:cNvSpPr>
              <a:spLocks/>
            </p:cNvSpPr>
            <p:nvPr/>
          </p:nvSpPr>
          <p:spPr bwMode="auto">
            <a:xfrm rot="2484480">
              <a:off x="3422583" y="3461894"/>
              <a:ext cx="234690" cy="234690"/>
            </a:xfrm>
            <a:custGeom>
              <a:avLst/>
              <a:gdLst/>
              <a:ahLst/>
              <a:cxnLst>
                <a:cxn ang="0">
                  <a:pos x="142" y="56"/>
                </a:cxn>
                <a:cxn ang="0">
                  <a:pos x="86" y="32"/>
                </a:cxn>
                <a:cxn ang="0">
                  <a:pos x="86" y="32"/>
                </a:cxn>
                <a:cxn ang="0">
                  <a:pos x="64" y="24"/>
                </a:cxn>
                <a:cxn ang="0">
                  <a:pos x="6" y="0"/>
                </a:cxn>
                <a:cxn ang="0">
                  <a:pos x="6" y="0"/>
                </a:cxn>
                <a:cxn ang="0">
                  <a:pos x="2" y="0"/>
                </a:cxn>
                <a:cxn ang="0">
                  <a:pos x="0" y="0"/>
                </a:cxn>
                <a:cxn ang="0">
                  <a:pos x="0" y="2"/>
                </a:cxn>
                <a:cxn ang="0">
                  <a:pos x="0" y="6"/>
                </a:cxn>
                <a:cxn ang="0">
                  <a:pos x="24" y="64"/>
                </a:cxn>
                <a:cxn ang="0">
                  <a:pos x="24" y="64"/>
                </a:cxn>
                <a:cxn ang="0">
                  <a:pos x="32" y="86"/>
                </a:cxn>
                <a:cxn ang="0">
                  <a:pos x="56" y="142"/>
                </a:cxn>
                <a:cxn ang="0">
                  <a:pos x="56" y="142"/>
                </a:cxn>
                <a:cxn ang="0">
                  <a:pos x="58" y="146"/>
                </a:cxn>
                <a:cxn ang="0">
                  <a:pos x="62" y="148"/>
                </a:cxn>
                <a:cxn ang="0">
                  <a:pos x="66" y="146"/>
                </a:cxn>
                <a:cxn ang="0">
                  <a:pos x="70" y="144"/>
                </a:cxn>
                <a:cxn ang="0">
                  <a:pos x="96" y="118"/>
                </a:cxn>
                <a:cxn ang="0">
                  <a:pos x="138" y="162"/>
                </a:cxn>
                <a:cxn ang="0">
                  <a:pos x="138" y="162"/>
                </a:cxn>
                <a:cxn ang="0">
                  <a:pos x="142" y="164"/>
                </a:cxn>
                <a:cxn ang="0">
                  <a:pos x="146" y="162"/>
                </a:cxn>
                <a:cxn ang="0">
                  <a:pos x="162" y="146"/>
                </a:cxn>
                <a:cxn ang="0">
                  <a:pos x="162" y="146"/>
                </a:cxn>
                <a:cxn ang="0">
                  <a:pos x="164" y="142"/>
                </a:cxn>
                <a:cxn ang="0">
                  <a:pos x="162" y="138"/>
                </a:cxn>
                <a:cxn ang="0">
                  <a:pos x="118" y="96"/>
                </a:cxn>
                <a:cxn ang="0">
                  <a:pos x="144" y="70"/>
                </a:cxn>
                <a:cxn ang="0">
                  <a:pos x="144" y="70"/>
                </a:cxn>
                <a:cxn ang="0">
                  <a:pos x="146" y="66"/>
                </a:cxn>
                <a:cxn ang="0">
                  <a:pos x="148" y="62"/>
                </a:cxn>
                <a:cxn ang="0">
                  <a:pos x="146" y="58"/>
                </a:cxn>
                <a:cxn ang="0">
                  <a:pos x="142" y="56"/>
                </a:cxn>
                <a:cxn ang="0">
                  <a:pos x="142" y="56"/>
                </a:cxn>
              </a:cxnLst>
              <a:rect l="0" t="0" r="r" b="b"/>
              <a:pathLst>
                <a:path w="164" h="164">
                  <a:moveTo>
                    <a:pt x="142" y="56"/>
                  </a:moveTo>
                  <a:lnTo>
                    <a:pt x="86" y="32"/>
                  </a:lnTo>
                  <a:lnTo>
                    <a:pt x="86" y="32"/>
                  </a:lnTo>
                  <a:lnTo>
                    <a:pt x="64" y="24"/>
                  </a:lnTo>
                  <a:lnTo>
                    <a:pt x="6" y="0"/>
                  </a:lnTo>
                  <a:lnTo>
                    <a:pt x="6" y="0"/>
                  </a:lnTo>
                  <a:lnTo>
                    <a:pt x="2" y="0"/>
                  </a:lnTo>
                  <a:lnTo>
                    <a:pt x="0" y="0"/>
                  </a:lnTo>
                  <a:lnTo>
                    <a:pt x="0" y="2"/>
                  </a:lnTo>
                  <a:lnTo>
                    <a:pt x="0" y="6"/>
                  </a:lnTo>
                  <a:lnTo>
                    <a:pt x="24" y="64"/>
                  </a:lnTo>
                  <a:lnTo>
                    <a:pt x="24" y="64"/>
                  </a:lnTo>
                  <a:lnTo>
                    <a:pt x="32" y="86"/>
                  </a:lnTo>
                  <a:lnTo>
                    <a:pt x="56" y="142"/>
                  </a:lnTo>
                  <a:lnTo>
                    <a:pt x="56" y="142"/>
                  </a:lnTo>
                  <a:lnTo>
                    <a:pt x="58" y="146"/>
                  </a:lnTo>
                  <a:lnTo>
                    <a:pt x="62" y="148"/>
                  </a:lnTo>
                  <a:lnTo>
                    <a:pt x="66" y="146"/>
                  </a:lnTo>
                  <a:lnTo>
                    <a:pt x="70" y="144"/>
                  </a:lnTo>
                  <a:lnTo>
                    <a:pt x="96" y="118"/>
                  </a:lnTo>
                  <a:lnTo>
                    <a:pt x="138" y="162"/>
                  </a:lnTo>
                  <a:lnTo>
                    <a:pt x="138" y="162"/>
                  </a:lnTo>
                  <a:lnTo>
                    <a:pt x="142" y="164"/>
                  </a:lnTo>
                  <a:lnTo>
                    <a:pt x="146" y="162"/>
                  </a:lnTo>
                  <a:lnTo>
                    <a:pt x="162" y="146"/>
                  </a:lnTo>
                  <a:lnTo>
                    <a:pt x="162" y="146"/>
                  </a:lnTo>
                  <a:lnTo>
                    <a:pt x="164" y="142"/>
                  </a:lnTo>
                  <a:lnTo>
                    <a:pt x="162" y="138"/>
                  </a:lnTo>
                  <a:lnTo>
                    <a:pt x="118" y="96"/>
                  </a:lnTo>
                  <a:lnTo>
                    <a:pt x="144" y="70"/>
                  </a:lnTo>
                  <a:lnTo>
                    <a:pt x="144" y="70"/>
                  </a:lnTo>
                  <a:lnTo>
                    <a:pt x="146" y="66"/>
                  </a:lnTo>
                  <a:lnTo>
                    <a:pt x="148" y="62"/>
                  </a:lnTo>
                  <a:lnTo>
                    <a:pt x="146" y="58"/>
                  </a:lnTo>
                  <a:lnTo>
                    <a:pt x="142" y="56"/>
                  </a:lnTo>
                  <a:lnTo>
                    <a:pt x="142" y="5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29" name="Freeform 27"/>
            <p:cNvSpPr>
              <a:spLocks/>
            </p:cNvSpPr>
            <p:nvPr/>
          </p:nvSpPr>
          <p:spPr bwMode="auto">
            <a:xfrm rot="2484480">
              <a:off x="3702282" y="3461893"/>
              <a:ext cx="234690" cy="234690"/>
            </a:xfrm>
            <a:custGeom>
              <a:avLst/>
              <a:gdLst/>
              <a:ahLst/>
              <a:cxnLst>
                <a:cxn ang="0">
                  <a:pos x="142" y="56"/>
                </a:cxn>
                <a:cxn ang="0">
                  <a:pos x="86" y="32"/>
                </a:cxn>
                <a:cxn ang="0">
                  <a:pos x="86" y="32"/>
                </a:cxn>
                <a:cxn ang="0">
                  <a:pos x="64" y="24"/>
                </a:cxn>
                <a:cxn ang="0">
                  <a:pos x="6" y="0"/>
                </a:cxn>
                <a:cxn ang="0">
                  <a:pos x="6" y="0"/>
                </a:cxn>
                <a:cxn ang="0">
                  <a:pos x="2" y="0"/>
                </a:cxn>
                <a:cxn ang="0">
                  <a:pos x="0" y="0"/>
                </a:cxn>
                <a:cxn ang="0">
                  <a:pos x="0" y="2"/>
                </a:cxn>
                <a:cxn ang="0">
                  <a:pos x="0" y="6"/>
                </a:cxn>
                <a:cxn ang="0">
                  <a:pos x="24" y="64"/>
                </a:cxn>
                <a:cxn ang="0">
                  <a:pos x="24" y="64"/>
                </a:cxn>
                <a:cxn ang="0">
                  <a:pos x="32" y="86"/>
                </a:cxn>
                <a:cxn ang="0">
                  <a:pos x="56" y="142"/>
                </a:cxn>
                <a:cxn ang="0">
                  <a:pos x="56" y="142"/>
                </a:cxn>
                <a:cxn ang="0">
                  <a:pos x="58" y="146"/>
                </a:cxn>
                <a:cxn ang="0">
                  <a:pos x="62" y="148"/>
                </a:cxn>
                <a:cxn ang="0">
                  <a:pos x="66" y="146"/>
                </a:cxn>
                <a:cxn ang="0">
                  <a:pos x="70" y="144"/>
                </a:cxn>
                <a:cxn ang="0">
                  <a:pos x="96" y="118"/>
                </a:cxn>
                <a:cxn ang="0">
                  <a:pos x="138" y="162"/>
                </a:cxn>
                <a:cxn ang="0">
                  <a:pos x="138" y="162"/>
                </a:cxn>
                <a:cxn ang="0">
                  <a:pos x="142" y="164"/>
                </a:cxn>
                <a:cxn ang="0">
                  <a:pos x="146" y="162"/>
                </a:cxn>
                <a:cxn ang="0">
                  <a:pos x="162" y="146"/>
                </a:cxn>
                <a:cxn ang="0">
                  <a:pos x="162" y="146"/>
                </a:cxn>
                <a:cxn ang="0">
                  <a:pos x="164" y="142"/>
                </a:cxn>
                <a:cxn ang="0">
                  <a:pos x="162" y="138"/>
                </a:cxn>
                <a:cxn ang="0">
                  <a:pos x="118" y="96"/>
                </a:cxn>
                <a:cxn ang="0">
                  <a:pos x="144" y="70"/>
                </a:cxn>
                <a:cxn ang="0">
                  <a:pos x="144" y="70"/>
                </a:cxn>
                <a:cxn ang="0">
                  <a:pos x="146" y="66"/>
                </a:cxn>
                <a:cxn ang="0">
                  <a:pos x="148" y="62"/>
                </a:cxn>
                <a:cxn ang="0">
                  <a:pos x="146" y="58"/>
                </a:cxn>
                <a:cxn ang="0">
                  <a:pos x="142" y="56"/>
                </a:cxn>
                <a:cxn ang="0">
                  <a:pos x="142" y="56"/>
                </a:cxn>
              </a:cxnLst>
              <a:rect l="0" t="0" r="r" b="b"/>
              <a:pathLst>
                <a:path w="164" h="164">
                  <a:moveTo>
                    <a:pt x="142" y="56"/>
                  </a:moveTo>
                  <a:lnTo>
                    <a:pt x="86" y="32"/>
                  </a:lnTo>
                  <a:lnTo>
                    <a:pt x="86" y="32"/>
                  </a:lnTo>
                  <a:lnTo>
                    <a:pt x="64" y="24"/>
                  </a:lnTo>
                  <a:lnTo>
                    <a:pt x="6" y="0"/>
                  </a:lnTo>
                  <a:lnTo>
                    <a:pt x="6" y="0"/>
                  </a:lnTo>
                  <a:lnTo>
                    <a:pt x="2" y="0"/>
                  </a:lnTo>
                  <a:lnTo>
                    <a:pt x="0" y="0"/>
                  </a:lnTo>
                  <a:lnTo>
                    <a:pt x="0" y="2"/>
                  </a:lnTo>
                  <a:lnTo>
                    <a:pt x="0" y="6"/>
                  </a:lnTo>
                  <a:lnTo>
                    <a:pt x="24" y="64"/>
                  </a:lnTo>
                  <a:lnTo>
                    <a:pt x="24" y="64"/>
                  </a:lnTo>
                  <a:lnTo>
                    <a:pt x="32" y="86"/>
                  </a:lnTo>
                  <a:lnTo>
                    <a:pt x="56" y="142"/>
                  </a:lnTo>
                  <a:lnTo>
                    <a:pt x="56" y="142"/>
                  </a:lnTo>
                  <a:lnTo>
                    <a:pt x="58" y="146"/>
                  </a:lnTo>
                  <a:lnTo>
                    <a:pt x="62" y="148"/>
                  </a:lnTo>
                  <a:lnTo>
                    <a:pt x="66" y="146"/>
                  </a:lnTo>
                  <a:lnTo>
                    <a:pt x="70" y="144"/>
                  </a:lnTo>
                  <a:lnTo>
                    <a:pt x="96" y="118"/>
                  </a:lnTo>
                  <a:lnTo>
                    <a:pt x="138" y="162"/>
                  </a:lnTo>
                  <a:lnTo>
                    <a:pt x="138" y="162"/>
                  </a:lnTo>
                  <a:lnTo>
                    <a:pt x="142" y="164"/>
                  </a:lnTo>
                  <a:lnTo>
                    <a:pt x="146" y="162"/>
                  </a:lnTo>
                  <a:lnTo>
                    <a:pt x="162" y="146"/>
                  </a:lnTo>
                  <a:lnTo>
                    <a:pt x="162" y="146"/>
                  </a:lnTo>
                  <a:lnTo>
                    <a:pt x="164" y="142"/>
                  </a:lnTo>
                  <a:lnTo>
                    <a:pt x="162" y="138"/>
                  </a:lnTo>
                  <a:lnTo>
                    <a:pt x="118" y="96"/>
                  </a:lnTo>
                  <a:lnTo>
                    <a:pt x="144" y="70"/>
                  </a:lnTo>
                  <a:lnTo>
                    <a:pt x="144" y="70"/>
                  </a:lnTo>
                  <a:lnTo>
                    <a:pt x="146" y="66"/>
                  </a:lnTo>
                  <a:lnTo>
                    <a:pt x="148" y="62"/>
                  </a:lnTo>
                  <a:lnTo>
                    <a:pt x="146" y="58"/>
                  </a:lnTo>
                  <a:lnTo>
                    <a:pt x="142" y="56"/>
                  </a:lnTo>
                  <a:lnTo>
                    <a:pt x="142" y="5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1" name="Freeform 27"/>
            <p:cNvSpPr>
              <a:spLocks/>
            </p:cNvSpPr>
            <p:nvPr/>
          </p:nvSpPr>
          <p:spPr bwMode="auto">
            <a:xfrm rot="2484480">
              <a:off x="4799559" y="3461894"/>
              <a:ext cx="234690" cy="234690"/>
            </a:xfrm>
            <a:custGeom>
              <a:avLst/>
              <a:gdLst/>
              <a:ahLst/>
              <a:cxnLst>
                <a:cxn ang="0">
                  <a:pos x="142" y="56"/>
                </a:cxn>
                <a:cxn ang="0">
                  <a:pos x="86" y="32"/>
                </a:cxn>
                <a:cxn ang="0">
                  <a:pos x="86" y="32"/>
                </a:cxn>
                <a:cxn ang="0">
                  <a:pos x="64" y="24"/>
                </a:cxn>
                <a:cxn ang="0">
                  <a:pos x="6" y="0"/>
                </a:cxn>
                <a:cxn ang="0">
                  <a:pos x="6" y="0"/>
                </a:cxn>
                <a:cxn ang="0">
                  <a:pos x="2" y="0"/>
                </a:cxn>
                <a:cxn ang="0">
                  <a:pos x="0" y="0"/>
                </a:cxn>
                <a:cxn ang="0">
                  <a:pos x="0" y="2"/>
                </a:cxn>
                <a:cxn ang="0">
                  <a:pos x="0" y="6"/>
                </a:cxn>
                <a:cxn ang="0">
                  <a:pos x="24" y="64"/>
                </a:cxn>
                <a:cxn ang="0">
                  <a:pos x="24" y="64"/>
                </a:cxn>
                <a:cxn ang="0">
                  <a:pos x="32" y="86"/>
                </a:cxn>
                <a:cxn ang="0">
                  <a:pos x="56" y="142"/>
                </a:cxn>
                <a:cxn ang="0">
                  <a:pos x="56" y="142"/>
                </a:cxn>
                <a:cxn ang="0">
                  <a:pos x="58" y="146"/>
                </a:cxn>
                <a:cxn ang="0">
                  <a:pos x="62" y="148"/>
                </a:cxn>
                <a:cxn ang="0">
                  <a:pos x="66" y="146"/>
                </a:cxn>
                <a:cxn ang="0">
                  <a:pos x="70" y="144"/>
                </a:cxn>
                <a:cxn ang="0">
                  <a:pos x="96" y="118"/>
                </a:cxn>
                <a:cxn ang="0">
                  <a:pos x="138" y="162"/>
                </a:cxn>
                <a:cxn ang="0">
                  <a:pos x="138" y="162"/>
                </a:cxn>
                <a:cxn ang="0">
                  <a:pos x="142" y="164"/>
                </a:cxn>
                <a:cxn ang="0">
                  <a:pos x="146" y="162"/>
                </a:cxn>
                <a:cxn ang="0">
                  <a:pos x="162" y="146"/>
                </a:cxn>
                <a:cxn ang="0">
                  <a:pos x="162" y="146"/>
                </a:cxn>
                <a:cxn ang="0">
                  <a:pos x="164" y="142"/>
                </a:cxn>
                <a:cxn ang="0">
                  <a:pos x="162" y="138"/>
                </a:cxn>
                <a:cxn ang="0">
                  <a:pos x="118" y="96"/>
                </a:cxn>
                <a:cxn ang="0">
                  <a:pos x="144" y="70"/>
                </a:cxn>
                <a:cxn ang="0">
                  <a:pos x="144" y="70"/>
                </a:cxn>
                <a:cxn ang="0">
                  <a:pos x="146" y="66"/>
                </a:cxn>
                <a:cxn ang="0">
                  <a:pos x="148" y="62"/>
                </a:cxn>
                <a:cxn ang="0">
                  <a:pos x="146" y="58"/>
                </a:cxn>
                <a:cxn ang="0">
                  <a:pos x="142" y="56"/>
                </a:cxn>
                <a:cxn ang="0">
                  <a:pos x="142" y="56"/>
                </a:cxn>
              </a:cxnLst>
              <a:rect l="0" t="0" r="r" b="b"/>
              <a:pathLst>
                <a:path w="164" h="164">
                  <a:moveTo>
                    <a:pt x="142" y="56"/>
                  </a:moveTo>
                  <a:lnTo>
                    <a:pt x="86" y="32"/>
                  </a:lnTo>
                  <a:lnTo>
                    <a:pt x="86" y="32"/>
                  </a:lnTo>
                  <a:lnTo>
                    <a:pt x="64" y="24"/>
                  </a:lnTo>
                  <a:lnTo>
                    <a:pt x="6" y="0"/>
                  </a:lnTo>
                  <a:lnTo>
                    <a:pt x="6" y="0"/>
                  </a:lnTo>
                  <a:lnTo>
                    <a:pt x="2" y="0"/>
                  </a:lnTo>
                  <a:lnTo>
                    <a:pt x="0" y="0"/>
                  </a:lnTo>
                  <a:lnTo>
                    <a:pt x="0" y="2"/>
                  </a:lnTo>
                  <a:lnTo>
                    <a:pt x="0" y="6"/>
                  </a:lnTo>
                  <a:lnTo>
                    <a:pt x="24" y="64"/>
                  </a:lnTo>
                  <a:lnTo>
                    <a:pt x="24" y="64"/>
                  </a:lnTo>
                  <a:lnTo>
                    <a:pt x="32" y="86"/>
                  </a:lnTo>
                  <a:lnTo>
                    <a:pt x="56" y="142"/>
                  </a:lnTo>
                  <a:lnTo>
                    <a:pt x="56" y="142"/>
                  </a:lnTo>
                  <a:lnTo>
                    <a:pt x="58" y="146"/>
                  </a:lnTo>
                  <a:lnTo>
                    <a:pt x="62" y="148"/>
                  </a:lnTo>
                  <a:lnTo>
                    <a:pt x="66" y="146"/>
                  </a:lnTo>
                  <a:lnTo>
                    <a:pt x="70" y="144"/>
                  </a:lnTo>
                  <a:lnTo>
                    <a:pt x="96" y="118"/>
                  </a:lnTo>
                  <a:lnTo>
                    <a:pt x="138" y="162"/>
                  </a:lnTo>
                  <a:lnTo>
                    <a:pt x="138" y="162"/>
                  </a:lnTo>
                  <a:lnTo>
                    <a:pt x="142" y="164"/>
                  </a:lnTo>
                  <a:lnTo>
                    <a:pt x="146" y="162"/>
                  </a:lnTo>
                  <a:lnTo>
                    <a:pt x="162" y="146"/>
                  </a:lnTo>
                  <a:lnTo>
                    <a:pt x="162" y="146"/>
                  </a:lnTo>
                  <a:lnTo>
                    <a:pt x="164" y="142"/>
                  </a:lnTo>
                  <a:lnTo>
                    <a:pt x="162" y="138"/>
                  </a:lnTo>
                  <a:lnTo>
                    <a:pt x="118" y="96"/>
                  </a:lnTo>
                  <a:lnTo>
                    <a:pt x="144" y="70"/>
                  </a:lnTo>
                  <a:lnTo>
                    <a:pt x="144" y="70"/>
                  </a:lnTo>
                  <a:lnTo>
                    <a:pt x="146" y="66"/>
                  </a:lnTo>
                  <a:lnTo>
                    <a:pt x="148" y="62"/>
                  </a:lnTo>
                  <a:lnTo>
                    <a:pt x="146" y="58"/>
                  </a:lnTo>
                  <a:lnTo>
                    <a:pt x="142" y="56"/>
                  </a:lnTo>
                  <a:lnTo>
                    <a:pt x="142" y="5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3" name="Freeform 27"/>
            <p:cNvSpPr>
              <a:spLocks/>
            </p:cNvSpPr>
            <p:nvPr/>
          </p:nvSpPr>
          <p:spPr bwMode="auto">
            <a:xfrm rot="2484480">
              <a:off x="5100774" y="3461894"/>
              <a:ext cx="234690" cy="234690"/>
            </a:xfrm>
            <a:custGeom>
              <a:avLst/>
              <a:gdLst/>
              <a:ahLst/>
              <a:cxnLst>
                <a:cxn ang="0">
                  <a:pos x="142" y="56"/>
                </a:cxn>
                <a:cxn ang="0">
                  <a:pos x="86" y="32"/>
                </a:cxn>
                <a:cxn ang="0">
                  <a:pos x="86" y="32"/>
                </a:cxn>
                <a:cxn ang="0">
                  <a:pos x="64" y="24"/>
                </a:cxn>
                <a:cxn ang="0">
                  <a:pos x="6" y="0"/>
                </a:cxn>
                <a:cxn ang="0">
                  <a:pos x="6" y="0"/>
                </a:cxn>
                <a:cxn ang="0">
                  <a:pos x="2" y="0"/>
                </a:cxn>
                <a:cxn ang="0">
                  <a:pos x="0" y="0"/>
                </a:cxn>
                <a:cxn ang="0">
                  <a:pos x="0" y="2"/>
                </a:cxn>
                <a:cxn ang="0">
                  <a:pos x="0" y="6"/>
                </a:cxn>
                <a:cxn ang="0">
                  <a:pos x="24" y="64"/>
                </a:cxn>
                <a:cxn ang="0">
                  <a:pos x="24" y="64"/>
                </a:cxn>
                <a:cxn ang="0">
                  <a:pos x="32" y="86"/>
                </a:cxn>
                <a:cxn ang="0">
                  <a:pos x="56" y="142"/>
                </a:cxn>
                <a:cxn ang="0">
                  <a:pos x="56" y="142"/>
                </a:cxn>
                <a:cxn ang="0">
                  <a:pos x="58" y="146"/>
                </a:cxn>
                <a:cxn ang="0">
                  <a:pos x="62" y="148"/>
                </a:cxn>
                <a:cxn ang="0">
                  <a:pos x="66" y="146"/>
                </a:cxn>
                <a:cxn ang="0">
                  <a:pos x="70" y="144"/>
                </a:cxn>
                <a:cxn ang="0">
                  <a:pos x="96" y="118"/>
                </a:cxn>
                <a:cxn ang="0">
                  <a:pos x="138" y="162"/>
                </a:cxn>
                <a:cxn ang="0">
                  <a:pos x="138" y="162"/>
                </a:cxn>
                <a:cxn ang="0">
                  <a:pos x="142" y="164"/>
                </a:cxn>
                <a:cxn ang="0">
                  <a:pos x="146" y="162"/>
                </a:cxn>
                <a:cxn ang="0">
                  <a:pos x="162" y="146"/>
                </a:cxn>
                <a:cxn ang="0">
                  <a:pos x="162" y="146"/>
                </a:cxn>
                <a:cxn ang="0">
                  <a:pos x="164" y="142"/>
                </a:cxn>
                <a:cxn ang="0">
                  <a:pos x="162" y="138"/>
                </a:cxn>
                <a:cxn ang="0">
                  <a:pos x="118" y="96"/>
                </a:cxn>
                <a:cxn ang="0">
                  <a:pos x="144" y="70"/>
                </a:cxn>
                <a:cxn ang="0">
                  <a:pos x="144" y="70"/>
                </a:cxn>
                <a:cxn ang="0">
                  <a:pos x="146" y="66"/>
                </a:cxn>
                <a:cxn ang="0">
                  <a:pos x="148" y="62"/>
                </a:cxn>
                <a:cxn ang="0">
                  <a:pos x="146" y="58"/>
                </a:cxn>
                <a:cxn ang="0">
                  <a:pos x="142" y="56"/>
                </a:cxn>
                <a:cxn ang="0">
                  <a:pos x="142" y="56"/>
                </a:cxn>
              </a:cxnLst>
              <a:rect l="0" t="0" r="r" b="b"/>
              <a:pathLst>
                <a:path w="164" h="164">
                  <a:moveTo>
                    <a:pt x="142" y="56"/>
                  </a:moveTo>
                  <a:lnTo>
                    <a:pt x="86" y="32"/>
                  </a:lnTo>
                  <a:lnTo>
                    <a:pt x="86" y="32"/>
                  </a:lnTo>
                  <a:lnTo>
                    <a:pt x="64" y="24"/>
                  </a:lnTo>
                  <a:lnTo>
                    <a:pt x="6" y="0"/>
                  </a:lnTo>
                  <a:lnTo>
                    <a:pt x="6" y="0"/>
                  </a:lnTo>
                  <a:lnTo>
                    <a:pt x="2" y="0"/>
                  </a:lnTo>
                  <a:lnTo>
                    <a:pt x="0" y="0"/>
                  </a:lnTo>
                  <a:lnTo>
                    <a:pt x="0" y="2"/>
                  </a:lnTo>
                  <a:lnTo>
                    <a:pt x="0" y="6"/>
                  </a:lnTo>
                  <a:lnTo>
                    <a:pt x="24" y="64"/>
                  </a:lnTo>
                  <a:lnTo>
                    <a:pt x="24" y="64"/>
                  </a:lnTo>
                  <a:lnTo>
                    <a:pt x="32" y="86"/>
                  </a:lnTo>
                  <a:lnTo>
                    <a:pt x="56" y="142"/>
                  </a:lnTo>
                  <a:lnTo>
                    <a:pt x="56" y="142"/>
                  </a:lnTo>
                  <a:lnTo>
                    <a:pt x="58" y="146"/>
                  </a:lnTo>
                  <a:lnTo>
                    <a:pt x="62" y="148"/>
                  </a:lnTo>
                  <a:lnTo>
                    <a:pt x="66" y="146"/>
                  </a:lnTo>
                  <a:lnTo>
                    <a:pt x="70" y="144"/>
                  </a:lnTo>
                  <a:lnTo>
                    <a:pt x="96" y="118"/>
                  </a:lnTo>
                  <a:lnTo>
                    <a:pt x="138" y="162"/>
                  </a:lnTo>
                  <a:lnTo>
                    <a:pt x="138" y="162"/>
                  </a:lnTo>
                  <a:lnTo>
                    <a:pt x="142" y="164"/>
                  </a:lnTo>
                  <a:lnTo>
                    <a:pt x="146" y="162"/>
                  </a:lnTo>
                  <a:lnTo>
                    <a:pt x="162" y="146"/>
                  </a:lnTo>
                  <a:lnTo>
                    <a:pt x="162" y="146"/>
                  </a:lnTo>
                  <a:lnTo>
                    <a:pt x="164" y="142"/>
                  </a:lnTo>
                  <a:lnTo>
                    <a:pt x="162" y="138"/>
                  </a:lnTo>
                  <a:lnTo>
                    <a:pt x="118" y="96"/>
                  </a:lnTo>
                  <a:lnTo>
                    <a:pt x="144" y="70"/>
                  </a:lnTo>
                  <a:lnTo>
                    <a:pt x="144" y="70"/>
                  </a:lnTo>
                  <a:lnTo>
                    <a:pt x="146" y="66"/>
                  </a:lnTo>
                  <a:lnTo>
                    <a:pt x="148" y="62"/>
                  </a:lnTo>
                  <a:lnTo>
                    <a:pt x="146" y="58"/>
                  </a:lnTo>
                  <a:lnTo>
                    <a:pt x="142" y="56"/>
                  </a:lnTo>
                  <a:lnTo>
                    <a:pt x="142" y="5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4" name="Freeform 27"/>
            <p:cNvSpPr>
              <a:spLocks/>
            </p:cNvSpPr>
            <p:nvPr/>
          </p:nvSpPr>
          <p:spPr bwMode="auto">
            <a:xfrm rot="2484480">
              <a:off x="5380473" y="3461893"/>
              <a:ext cx="234690" cy="234690"/>
            </a:xfrm>
            <a:custGeom>
              <a:avLst/>
              <a:gdLst/>
              <a:ahLst/>
              <a:cxnLst>
                <a:cxn ang="0">
                  <a:pos x="142" y="56"/>
                </a:cxn>
                <a:cxn ang="0">
                  <a:pos x="86" y="32"/>
                </a:cxn>
                <a:cxn ang="0">
                  <a:pos x="86" y="32"/>
                </a:cxn>
                <a:cxn ang="0">
                  <a:pos x="64" y="24"/>
                </a:cxn>
                <a:cxn ang="0">
                  <a:pos x="6" y="0"/>
                </a:cxn>
                <a:cxn ang="0">
                  <a:pos x="6" y="0"/>
                </a:cxn>
                <a:cxn ang="0">
                  <a:pos x="2" y="0"/>
                </a:cxn>
                <a:cxn ang="0">
                  <a:pos x="0" y="0"/>
                </a:cxn>
                <a:cxn ang="0">
                  <a:pos x="0" y="2"/>
                </a:cxn>
                <a:cxn ang="0">
                  <a:pos x="0" y="6"/>
                </a:cxn>
                <a:cxn ang="0">
                  <a:pos x="24" y="64"/>
                </a:cxn>
                <a:cxn ang="0">
                  <a:pos x="24" y="64"/>
                </a:cxn>
                <a:cxn ang="0">
                  <a:pos x="32" y="86"/>
                </a:cxn>
                <a:cxn ang="0">
                  <a:pos x="56" y="142"/>
                </a:cxn>
                <a:cxn ang="0">
                  <a:pos x="56" y="142"/>
                </a:cxn>
                <a:cxn ang="0">
                  <a:pos x="58" y="146"/>
                </a:cxn>
                <a:cxn ang="0">
                  <a:pos x="62" y="148"/>
                </a:cxn>
                <a:cxn ang="0">
                  <a:pos x="66" y="146"/>
                </a:cxn>
                <a:cxn ang="0">
                  <a:pos x="70" y="144"/>
                </a:cxn>
                <a:cxn ang="0">
                  <a:pos x="96" y="118"/>
                </a:cxn>
                <a:cxn ang="0">
                  <a:pos x="138" y="162"/>
                </a:cxn>
                <a:cxn ang="0">
                  <a:pos x="138" y="162"/>
                </a:cxn>
                <a:cxn ang="0">
                  <a:pos x="142" y="164"/>
                </a:cxn>
                <a:cxn ang="0">
                  <a:pos x="146" y="162"/>
                </a:cxn>
                <a:cxn ang="0">
                  <a:pos x="162" y="146"/>
                </a:cxn>
                <a:cxn ang="0">
                  <a:pos x="162" y="146"/>
                </a:cxn>
                <a:cxn ang="0">
                  <a:pos x="164" y="142"/>
                </a:cxn>
                <a:cxn ang="0">
                  <a:pos x="162" y="138"/>
                </a:cxn>
                <a:cxn ang="0">
                  <a:pos x="118" y="96"/>
                </a:cxn>
                <a:cxn ang="0">
                  <a:pos x="144" y="70"/>
                </a:cxn>
                <a:cxn ang="0">
                  <a:pos x="144" y="70"/>
                </a:cxn>
                <a:cxn ang="0">
                  <a:pos x="146" y="66"/>
                </a:cxn>
                <a:cxn ang="0">
                  <a:pos x="148" y="62"/>
                </a:cxn>
                <a:cxn ang="0">
                  <a:pos x="146" y="58"/>
                </a:cxn>
                <a:cxn ang="0">
                  <a:pos x="142" y="56"/>
                </a:cxn>
                <a:cxn ang="0">
                  <a:pos x="142" y="56"/>
                </a:cxn>
              </a:cxnLst>
              <a:rect l="0" t="0" r="r" b="b"/>
              <a:pathLst>
                <a:path w="164" h="164">
                  <a:moveTo>
                    <a:pt x="142" y="56"/>
                  </a:moveTo>
                  <a:lnTo>
                    <a:pt x="86" y="32"/>
                  </a:lnTo>
                  <a:lnTo>
                    <a:pt x="86" y="32"/>
                  </a:lnTo>
                  <a:lnTo>
                    <a:pt x="64" y="24"/>
                  </a:lnTo>
                  <a:lnTo>
                    <a:pt x="6" y="0"/>
                  </a:lnTo>
                  <a:lnTo>
                    <a:pt x="6" y="0"/>
                  </a:lnTo>
                  <a:lnTo>
                    <a:pt x="2" y="0"/>
                  </a:lnTo>
                  <a:lnTo>
                    <a:pt x="0" y="0"/>
                  </a:lnTo>
                  <a:lnTo>
                    <a:pt x="0" y="2"/>
                  </a:lnTo>
                  <a:lnTo>
                    <a:pt x="0" y="6"/>
                  </a:lnTo>
                  <a:lnTo>
                    <a:pt x="24" y="64"/>
                  </a:lnTo>
                  <a:lnTo>
                    <a:pt x="24" y="64"/>
                  </a:lnTo>
                  <a:lnTo>
                    <a:pt x="32" y="86"/>
                  </a:lnTo>
                  <a:lnTo>
                    <a:pt x="56" y="142"/>
                  </a:lnTo>
                  <a:lnTo>
                    <a:pt x="56" y="142"/>
                  </a:lnTo>
                  <a:lnTo>
                    <a:pt x="58" y="146"/>
                  </a:lnTo>
                  <a:lnTo>
                    <a:pt x="62" y="148"/>
                  </a:lnTo>
                  <a:lnTo>
                    <a:pt x="66" y="146"/>
                  </a:lnTo>
                  <a:lnTo>
                    <a:pt x="70" y="144"/>
                  </a:lnTo>
                  <a:lnTo>
                    <a:pt x="96" y="118"/>
                  </a:lnTo>
                  <a:lnTo>
                    <a:pt x="138" y="162"/>
                  </a:lnTo>
                  <a:lnTo>
                    <a:pt x="138" y="162"/>
                  </a:lnTo>
                  <a:lnTo>
                    <a:pt x="142" y="164"/>
                  </a:lnTo>
                  <a:lnTo>
                    <a:pt x="146" y="162"/>
                  </a:lnTo>
                  <a:lnTo>
                    <a:pt x="162" y="146"/>
                  </a:lnTo>
                  <a:lnTo>
                    <a:pt x="162" y="146"/>
                  </a:lnTo>
                  <a:lnTo>
                    <a:pt x="164" y="142"/>
                  </a:lnTo>
                  <a:lnTo>
                    <a:pt x="162" y="138"/>
                  </a:lnTo>
                  <a:lnTo>
                    <a:pt x="118" y="96"/>
                  </a:lnTo>
                  <a:lnTo>
                    <a:pt x="144" y="70"/>
                  </a:lnTo>
                  <a:lnTo>
                    <a:pt x="144" y="70"/>
                  </a:lnTo>
                  <a:lnTo>
                    <a:pt x="146" y="66"/>
                  </a:lnTo>
                  <a:lnTo>
                    <a:pt x="148" y="62"/>
                  </a:lnTo>
                  <a:lnTo>
                    <a:pt x="146" y="58"/>
                  </a:lnTo>
                  <a:lnTo>
                    <a:pt x="142" y="56"/>
                  </a:lnTo>
                  <a:lnTo>
                    <a:pt x="142" y="5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5" name="Freeform 27"/>
            <p:cNvSpPr>
              <a:spLocks/>
            </p:cNvSpPr>
            <p:nvPr/>
          </p:nvSpPr>
          <p:spPr bwMode="auto">
            <a:xfrm rot="2484480">
              <a:off x="6865028" y="3461893"/>
              <a:ext cx="234690" cy="234690"/>
            </a:xfrm>
            <a:custGeom>
              <a:avLst/>
              <a:gdLst/>
              <a:ahLst/>
              <a:cxnLst>
                <a:cxn ang="0">
                  <a:pos x="142" y="56"/>
                </a:cxn>
                <a:cxn ang="0">
                  <a:pos x="86" y="32"/>
                </a:cxn>
                <a:cxn ang="0">
                  <a:pos x="86" y="32"/>
                </a:cxn>
                <a:cxn ang="0">
                  <a:pos x="64" y="24"/>
                </a:cxn>
                <a:cxn ang="0">
                  <a:pos x="6" y="0"/>
                </a:cxn>
                <a:cxn ang="0">
                  <a:pos x="6" y="0"/>
                </a:cxn>
                <a:cxn ang="0">
                  <a:pos x="2" y="0"/>
                </a:cxn>
                <a:cxn ang="0">
                  <a:pos x="0" y="0"/>
                </a:cxn>
                <a:cxn ang="0">
                  <a:pos x="0" y="2"/>
                </a:cxn>
                <a:cxn ang="0">
                  <a:pos x="0" y="6"/>
                </a:cxn>
                <a:cxn ang="0">
                  <a:pos x="24" y="64"/>
                </a:cxn>
                <a:cxn ang="0">
                  <a:pos x="24" y="64"/>
                </a:cxn>
                <a:cxn ang="0">
                  <a:pos x="32" y="86"/>
                </a:cxn>
                <a:cxn ang="0">
                  <a:pos x="56" y="142"/>
                </a:cxn>
                <a:cxn ang="0">
                  <a:pos x="56" y="142"/>
                </a:cxn>
                <a:cxn ang="0">
                  <a:pos x="58" y="146"/>
                </a:cxn>
                <a:cxn ang="0">
                  <a:pos x="62" y="148"/>
                </a:cxn>
                <a:cxn ang="0">
                  <a:pos x="66" y="146"/>
                </a:cxn>
                <a:cxn ang="0">
                  <a:pos x="70" y="144"/>
                </a:cxn>
                <a:cxn ang="0">
                  <a:pos x="96" y="118"/>
                </a:cxn>
                <a:cxn ang="0">
                  <a:pos x="138" y="162"/>
                </a:cxn>
                <a:cxn ang="0">
                  <a:pos x="138" y="162"/>
                </a:cxn>
                <a:cxn ang="0">
                  <a:pos x="142" y="164"/>
                </a:cxn>
                <a:cxn ang="0">
                  <a:pos x="146" y="162"/>
                </a:cxn>
                <a:cxn ang="0">
                  <a:pos x="162" y="146"/>
                </a:cxn>
                <a:cxn ang="0">
                  <a:pos x="162" y="146"/>
                </a:cxn>
                <a:cxn ang="0">
                  <a:pos x="164" y="142"/>
                </a:cxn>
                <a:cxn ang="0">
                  <a:pos x="162" y="138"/>
                </a:cxn>
                <a:cxn ang="0">
                  <a:pos x="118" y="96"/>
                </a:cxn>
                <a:cxn ang="0">
                  <a:pos x="144" y="70"/>
                </a:cxn>
                <a:cxn ang="0">
                  <a:pos x="144" y="70"/>
                </a:cxn>
                <a:cxn ang="0">
                  <a:pos x="146" y="66"/>
                </a:cxn>
                <a:cxn ang="0">
                  <a:pos x="148" y="62"/>
                </a:cxn>
                <a:cxn ang="0">
                  <a:pos x="146" y="58"/>
                </a:cxn>
                <a:cxn ang="0">
                  <a:pos x="142" y="56"/>
                </a:cxn>
                <a:cxn ang="0">
                  <a:pos x="142" y="56"/>
                </a:cxn>
              </a:cxnLst>
              <a:rect l="0" t="0" r="r" b="b"/>
              <a:pathLst>
                <a:path w="164" h="164">
                  <a:moveTo>
                    <a:pt x="142" y="56"/>
                  </a:moveTo>
                  <a:lnTo>
                    <a:pt x="86" y="32"/>
                  </a:lnTo>
                  <a:lnTo>
                    <a:pt x="86" y="32"/>
                  </a:lnTo>
                  <a:lnTo>
                    <a:pt x="64" y="24"/>
                  </a:lnTo>
                  <a:lnTo>
                    <a:pt x="6" y="0"/>
                  </a:lnTo>
                  <a:lnTo>
                    <a:pt x="6" y="0"/>
                  </a:lnTo>
                  <a:lnTo>
                    <a:pt x="2" y="0"/>
                  </a:lnTo>
                  <a:lnTo>
                    <a:pt x="0" y="0"/>
                  </a:lnTo>
                  <a:lnTo>
                    <a:pt x="0" y="2"/>
                  </a:lnTo>
                  <a:lnTo>
                    <a:pt x="0" y="6"/>
                  </a:lnTo>
                  <a:lnTo>
                    <a:pt x="24" y="64"/>
                  </a:lnTo>
                  <a:lnTo>
                    <a:pt x="24" y="64"/>
                  </a:lnTo>
                  <a:lnTo>
                    <a:pt x="32" y="86"/>
                  </a:lnTo>
                  <a:lnTo>
                    <a:pt x="56" y="142"/>
                  </a:lnTo>
                  <a:lnTo>
                    <a:pt x="56" y="142"/>
                  </a:lnTo>
                  <a:lnTo>
                    <a:pt x="58" y="146"/>
                  </a:lnTo>
                  <a:lnTo>
                    <a:pt x="62" y="148"/>
                  </a:lnTo>
                  <a:lnTo>
                    <a:pt x="66" y="146"/>
                  </a:lnTo>
                  <a:lnTo>
                    <a:pt x="70" y="144"/>
                  </a:lnTo>
                  <a:lnTo>
                    <a:pt x="96" y="118"/>
                  </a:lnTo>
                  <a:lnTo>
                    <a:pt x="138" y="162"/>
                  </a:lnTo>
                  <a:lnTo>
                    <a:pt x="138" y="162"/>
                  </a:lnTo>
                  <a:lnTo>
                    <a:pt x="142" y="164"/>
                  </a:lnTo>
                  <a:lnTo>
                    <a:pt x="146" y="162"/>
                  </a:lnTo>
                  <a:lnTo>
                    <a:pt x="162" y="146"/>
                  </a:lnTo>
                  <a:lnTo>
                    <a:pt x="162" y="146"/>
                  </a:lnTo>
                  <a:lnTo>
                    <a:pt x="164" y="142"/>
                  </a:lnTo>
                  <a:lnTo>
                    <a:pt x="162" y="138"/>
                  </a:lnTo>
                  <a:lnTo>
                    <a:pt x="118" y="96"/>
                  </a:lnTo>
                  <a:lnTo>
                    <a:pt x="144" y="70"/>
                  </a:lnTo>
                  <a:lnTo>
                    <a:pt x="144" y="70"/>
                  </a:lnTo>
                  <a:lnTo>
                    <a:pt x="146" y="66"/>
                  </a:lnTo>
                  <a:lnTo>
                    <a:pt x="148" y="62"/>
                  </a:lnTo>
                  <a:lnTo>
                    <a:pt x="146" y="58"/>
                  </a:lnTo>
                  <a:lnTo>
                    <a:pt x="142" y="56"/>
                  </a:lnTo>
                  <a:lnTo>
                    <a:pt x="142" y="5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6" name="Freeform 27"/>
            <p:cNvSpPr>
              <a:spLocks/>
            </p:cNvSpPr>
            <p:nvPr/>
          </p:nvSpPr>
          <p:spPr bwMode="auto">
            <a:xfrm rot="2484480">
              <a:off x="7166243" y="3461893"/>
              <a:ext cx="234690" cy="234690"/>
            </a:xfrm>
            <a:custGeom>
              <a:avLst/>
              <a:gdLst/>
              <a:ahLst/>
              <a:cxnLst>
                <a:cxn ang="0">
                  <a:pos x="142" y="56"/>
                </a:cxn>
                <a:cxn ang="0">
                  <a:pos x="86" y="32"/>
                </a:cxn>
                <a:cxn ang="0">
                  <a:pos x="86" y="32"/>
                </a:cxn>
                <a:cxn ang="0">
                  <a:pos x="64" y="24"/>
                </a:cxn>
                <a:cxn ang="0">
                  <a:pos x="6" y="0"/>
                </a:cxn>
                <a:cxn ang="0">
                  <a:pos x="6" y="0"/>
                </a:cxn>
                <a:cxn ang="0">
                  <a:pos x="2" y="0"/>
                </a:cxn>
                <a:cxn ang="0">
                  <a:pos x="0" y="0"/>
                </a:cxn>
                <a:cxn ang="0">
                  <a:pos x="0" y="2"/>
                </a:cxn>
                <a:cxn ang="0">
                  <a:pos x="0" y="6"/>
                </a:cxn>
                <a:cxn ang="0">
                  <a:pos x="24" y="64"/>
                </a:cxn>
                <a:cxn ang="0">
                  <a:pos x="24" y="64"/>
                </a:cxn>
                <a:cxn ang="0">
                  <a:pos x="32" y="86"/>
                </a:cxn>
                <a:cxn ang="0">
                  <a:pos x="56" y="142"/>
                </a:cxn>
                <a:cxn ang="0">
                  <a:pos x="56" y="142"/>
                </a:cxn>
                <a:cxn ang="0">
                  <a:pos x="58" y="146"/>
                </a:cxn>
                <a:cxn ang="0">
                  <a:pos x="62" y="148"/>
                </a:cxn>
                <a:cxn ang="0">
                  <a:pos x="66" y="146"/>
                </a:cxn>
                <a:cxn ang="0">
                  <a:pos x="70" y="144"/>
                </a:cxn>
                <a:cxn ang="0">
                  <a:pos x="96" y="118"/>
                </a:cxn>
                <a:cxn ang="0">
                  <a:pos x="138" y="162"/>
                </a:cxn>
                <a:cxn ang="0">
                  <a:pos x="138" y="162"/>
                </a:cxn>
                <a:cxn ang="0">
                  <a:pos x="142" y="164"/>
                </a:cxn>
                <a:cxn ang="0">
                  <a:pos x="146" y="162"/>
                </a:cxn>
                <a:cxn ang="0">
                  <a:pos x="162" y="146"/>
                </a:cxn>
                <a:cxn ang="0">
                  <a:pos x="162" y="146"/>
                </a:cxn>
                <a:cxn ang="0">
                  <a:pos x="164" y="142"/>
                </a:cxn>
                <a:cxn ang="0">
                  <a:pos x="162" y="138"/>
                </a:cxn>
                <a:cxn ang="0">
                  <a:pos x="118" y="96"/>
                </a:cxn>
                <a:cxn ang="0">
                  <a:pos x="144" y="70"/>
                </a:cxn>
                <a:cxn ang="0">
                  <a:pos x="144" y="70"/>
                </a:cxn>
                <a:cxn ang="0">
                  <a:pos x="146" y="66"/>
                </a:cxn>
                <a:cxn ang="0">
                  <a:pos x="148" y="62"/>
                </a:cxn>
                <a:cxn ang="0">
                  <a:pos x="146" y="58"/>
                </a:cxn>
                <a:cxn ang="0">
                  <a:pos x="142" y="56"/>
                </a:cxn>
                <a:cxn ang="0">
                  <a:pos x="142" y="56"/>
                </a:cxn>
              </a:cxnLst>
              <a:rect l="0" t="0" r="r" b="b"/>
              <a:pathLst>
                <a:path w="164" h="164">
                  <a:moveTo>
                    <a:pt x="142" y="56"/>
                  </a:moveTo>
                  <a:lnTo>
                    <a:pt x="86" y="32"/>
                  </a:lnTo>
                  <a:lnTo>
                    <a:pt x="86" y="32"/>
                  </a:lnTo>
                  <a:lnTo>
                    <a:pt x="64" y="24"/>
                  </a:lnTo>
                  <a:lnTo>
                    <a:pt x="6" y="0"/>
                  </a:lnTo>
                  <a:lnTo>
                    <a:pt x="6" y="0"/>
                  </a:lnTo>
                  <a:lnTo>
                    <a:pt x="2" y="0"/>
                  </a:lnTo>
                  <a:lnTo>
                    <a:pt x="0" y="0"/>
                  </a:lnTo>
                  <a:lnTo>
                    <a:pt x="0" y="2"/>
                  </a:lnTo>
                  <a:lnTo>
                    <a:pt x="0" y="6"/>
                  </a:lnTo>
                  <a:lnTo>
                    <a:pt x="24" y="64"/>
                  </a:lnTo>
                  <a:lnTo>
                    <a:pt x="24" y="64"/>
                  </a:lnTo>
                  <a:lnTo>
                    <a:pt x="32" y="86"/>
                  </a:lnTo>
                  <a:lnTo>
                    <a:pt x="56" y="142"/>
                  </a:lnTo>
                  <a:lnTo>
                    <a:pt x="56" y="142"/>
                  </a:lnTo>
                  <a:lnTo>
                    <a:pt x="58" y="146"/>
                  </a:lnTo>
                  <a:lnTo>
                    <a:pt x="62" y="148"/>
                  </a:lnTo>
                  <a:lnTo>
                    <a:pt x="66" y="146"/>
                  </a:lnTo>
                  <a:lnTo>
                    <a:pt x="70" y="144"/>
                  </a:lnTo>
                  <a:lnTo>
                    <a:pt x="96" y="118"/>
                  </a:lnTo>
                  <a:lnTo>
                    <a:pt x="138" y="162"/>
                  </a:lnTo>
                  <a:lnTo>
                    <a:pt x="138" y="162"/>
                  </a:lnTo>
                  <a:lnTo>
                    <a:pt x="142" y="164"/>
                  </a:lnTo>
                  <a:lnTo>
                    <a:pt x="146" y="162"/>
                  </a:lnTo>
                  <a:lnTo>
                    <a:pt x="162" y="146"/>
                  </a:lnTo>
                  <a:lnTo>
                    <a:pt x="162" y="146"/>
                  </a:lnTo>
                  <a:lnTo>
                    <a:pt x="164" y="142"/>
                  </a:lnTo>
                  <a:lnTo>
                    <a:pt x="162" y="138"/>
                  </a:lnTo>
                  <a:lnTo>
                    <a:pt x="118" y="96"/>
                  </a:lnTo>
                  <a:lnTo>
                    <a:pt x="144" y="70"/>
                  </a:lnTo>
                  <a:lnTo>
                    <a:pt x="144" y="70"/>
                  </a:lnTo>
                  <a:lnTo>
                    <a:pt x="146" y="66"/>
                  </a:lnTo>
                  <a:lnTo>
                    <a:pt x="148" y="62"/>
                  </a:lnTo>
                  <a:lnTo>
                    <a:pt x="146" y="58"/>
                  </a:lnTo>
                  <a:lnTo>
                    <a:pt x="142" y="56"/>
                  </a:lnTo>
                  <a:lnTo>
                    <a:pt x="142" y="5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7" name="Freeform 27"/>
            <p:cNvSpPr>
              <a:spLocks/>
            </p:cNvSpPr>
            <p:nvPr/>
          </p:nvSpPr>
          <p:spPr bwMode="auto">
            <a:xfrm rot="2484480">
              <a:off x="7445942" y="3461892"/>
              <a:ext cx="234690" cy="234690"/>
            </a:xfrm>
            <a:custGeom>
              <a:avLst/>
              <a:gdLst/>
              <a:ahLst/>
              <a:cxnLst>
                <a:cxn ang="0">
                  <a:pos x="142" y="56"/>
                </a:cxn>
                <a:cxn ang="0">
                  <a:pos x="86" y="32"/>
                </a:cxn>
                <a:cxn ang="0">
                  <a:pos x="86" y="32"/>
                </a:cxn>
                <a:cxn ang="0">
                  <a:pos x="64" y="24"/>
                </a:cxn>
                <a:cxn ang="0">
                  <a:pos x="6" y="0"/>
                </a:cxn>
                <a:cxn ang="0">
                  <a:pos x="6" y="0"/>
                </a:cxn>
                <a:cxn ang="0">
                  <a:pos x="2" y="0"/>
                </a:cxn>
                <a:cxn ang="0">
                  <a:pos x="0" y="0"/>
                </a:cxn>
                <a:cxn ang="0">
                  <a:pos x="0" y="2"/>
                </a:cxn>
                <a:cxn ang="0">
                  <a:pos x="0" y="6"/>
                </a:cxn>
                <a:cxn ang="0">
                  <a:pos x="24" y="64"/>
                </a:cxn>
                <a:cxn ang="0">
                  <a:pos x="24" y="64"/>
                </a:cxn>
                <a:cxn ang="0">
                  <a:pos x="32" y="86"/>
                </a:cxn>
                <a:cxn ang="0">
                  <a:pos x="56" y="142"/>
                </a:cxn>
                <a:cxn ang="0">
                  <a:pos x="56" y="142"/>
                </a:cxn>
                <a:cxn ang="0">
                  <a:pos x="58" y="146"/>
                </a:cxn>
                <a:cxn ang="0">
                  <a:pos x="62" y="148"/>
                </a:cxn>
                <a:cxn ang="0">
                  <a:pos x="66" y="146"/>
                </a:cxn>
                <a:cxn ang="0">
                  <a:pos x="70" y="144"/>
                </a:cxn>
                <a:cxn ang="0">
                  <a:pos x="96" y="118"/>
                </a:cxn>
                <a:cxn ang="0">
                  <a:pos x="138" y="162"/>
                </a:cxn>
                <a:cxn ang="0">
                  <a:pos x="138" y="162"/>
                </a:cxn>
                <a:cxn ang="0">
                  <a:pos x="142" y="164"/>
                </a:cxn>
                <a:cxn ang="0">
                  <a:pos x="146" y="162"/>
                </a:cxn>
                <a:cxn ang="0">
                  <a:pos x="162" y="146"/>
                </a:cxn>
                <a:cxn ang="0">
                  <a:pos x="162" y="146"/>
                </a:cxn>
                <a:cxn ang="0">
                  <a:pos x="164" y="142"/>
                </a:cxn>
                <a:cxn ang="0">
                  <a:pos x="162" y="138"/>
                </a:cxn>
                <a:cxn ang="0">
                  <a:pos x="118" y="96"/>
                </a:cxn>
                <a:cxn ang="0">
                  <a:pos x="144" y="70"/>
                </a:cxn>
                <a:cxn ang="0">
                  <a:pos x="144" y="70"/>
                </a:cxn>
                <a:cxn ang="0">
                  <a:pos x="146" y="66"/>
                </a:cxn>
                <a:cxn ang="0">
                  <a:pos x="148" y="62"/>
                </a:cxn>
                <a:cxn ang="0">
                  <a:pos x="146" y="58"/>
                </a:cxn>
                <a:cxn ang="0">
                  <a:pos x="142" y="56"/>
                </a:cxn>
                <a:cxn ang="0">
                  <a:pos x="142" y="56"/>
                </a:cxn>
              </a:cxnLst>
              <a:rect l="0" t="0" r="r" b="b"/>
              <a:pathLst>
                <a:path w="164" h="164">
                  <a:moveTo>
                    <a:pt x="142" y="56"/>
                  </a:moveTo>
                  <a:lnTo>
                    <a:pt x="86" y="32"/>
                  </a:lnTo>
                  <a:lnTo>
                    <a:pt x="86" y="32"/>
                  </a:lnTo>
                  <a:lnTo>
                    <a:pt x="64" y="24"/>
                  </a:lnTo>
                  <a:lnTo>
                    <a:pt x="6" y="0"/>
                  </a:lnTo>
                  <a:lnTo>
                    <a:pt x="6" y="0"/>
                  </a:lnTo>
                  <a:lnTo>
                    <a:pt x="2" y="0"/>
                  </a:lnTo>
                  <a:lnTo>
                    <a:pt x="0" y="0"/>
                  </a:lnTo>
                  <a:lnTo>
                    <a:pt x="0" y="2"/>
                  </a:lnTo>
                  <a:lnTo>
                    <a:pt x="0" y="6"/>
                  </a:lnTo>
                  <a:lnTo>
                    <a:pt x="24" y="64"/>
                  </a:lnTo>
                  <a:lnTo>
                    <a:pt x="24" y="64"/>
                  </a:lnTo>
                  <a:lnTo>
                    <a:pt x="32" y="86"/>
                  </a:lnTo>
                  <a:lnTo>
                    <a:pt x="56" y="142"/>
                  </a:lnTo>
                  <a:lnTo>
                    <a:pt x="56" y="142"/>
                  </a:lnTo>
                  <a:lnTo>
                    <a:pt x="58" y="146"/>
                  </a:lnTo>
                  <a:lnTo>
                    <a:pt x="62" y="148"/>
                  </a:lnTo>
                  <a:lnTo>
                    <a:pt x="66" y="146"/>
                  </a:lnTo>
                  <a:lnTo>
                    <a:pt x="70" y="144"/>
                  </a:lnTo>
                  <a:lnTo>
                    <a:pt x="96" y="118"/>
                  </a:lnTo>
                  <a:lnTo>
                    <a:pt x="138" y="162"/>
                  </a:lnTo>
                  <a:lnTo>
                    <a:pt x="138" y="162"/>
                  </a:lnTo>
                  <a:lnTo>
                    <a:pt x="142" y="164"/>
                  </a:lnTo>
                  <a:lnTo>
                    <a:pt x="146" y="162"/>
                  </a:lnTo>
                  <a:lnTo>
                    <a:pt x="162" y="146"/>
                  </a:lnTo>
                  <a:lnTo>
                    <a:pt x="162" y="146"/>
                  </a:lnTo>
                  <a:lnTo>
                    <a:pt x="164" y="142"/>
                  </a:lnTo>
                  <a:lnTo>
                    <a:pt x="162" y="138"/>
                  </a:lnTo>
                  <a:lnTo>
                    <a:pt x="118" y="96"/>
                  </a:lnTo>
                  <a:lnTo>
                    <a:pt x="144" y="70"/>
                  </a:lnTo>
                  <a:lnTo>
                    <a:pt x="144" y="70"/>
                  </a:lnTo>
                  <a:lnTo>
                    <a:pt x="146" y="66"/>
                  </a:lnTo>
                  <a:lnTo>
                    <a:pt x="148" y="62"/>
                  </a:lnTo>
                  <a:lnTo>
                    <a:pt x="146" y="58"/>
                  </a:lnTo>
                  <a:lnTo>
                    <a:pt x="142" y="56"/>
                  </a:lnTo>
                  <a:lnTo>
                    <a:pt x="142" y="5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218" name="图片 217" descr="图片2.png"/>
          <p:cNvPicPr>
            <a:picLocks noChangeAspect="1"/>
          </p:cNvPicPr>
          <p:nvPr/>
        </p:nvPicPr>
        <p:blipFill>
          <a:blip r:embed="rId19" cstate="print"/>
          <a:stretch>
            <a:fillRect/>
          </a:stretch>
        </p:blipFill>
        <p:spPr>
          <a:xfrm>
            <a:off x="990866" y="2112897"/>
            <a:ext cx="2127688" cy="896190"/>
          </a:xfrm>
          <a:prstGeom prst="rect">
            <a:avLst/>
          </a:prstGeom>
        </p:spPr>
      </p:pic>
      <p:pic>
        <p:nvPicPr>
          <p:cNvPr id="219" name="图片 218" descr="图片4.png"/>
          <p:cNvPicPr>
            <a:picLocks noChangeAspect="1"/>
          </p:cNvPicPr>
          <p:nvPr/>
        </p:nvPicPr>
        <p:blipFill>
          <a:blip r:embed="rId20" cstate="print"/>
          <a:stretch>
            <a:fillRect/>
          </a:stretch>
        </p:blipFill>
        <p:spPr>
          <a:xfrm>
            <a:off x="2723458" y="2178524"/>
            <a:ext cx="426757" cy="786452"/>
          </a:xfrm>
          <a:prstGeom prst="rect">
            <a:avLst/>
          </a:prstGeom>
        </p:spPr>
      </p:pic>
      <p:pic>
        <p:nvPicPr>
          <p:cNvPr id="238" name="图片 237" descr="图片3.png"/>
          <p:cNvPicPr>
            <a:picLocks noChangeAspect="1"/>
          </p:cNvPicPr>
          <p:nvPr/>
        </p:nvPicPr>
        <p:blipFill>
          <a:blip r:embed="rId21" cstate="print"/>
          <a:stretch>
            <a:fillRect/>
          </a:stretch>
        </p:blipFill>
        <p:spPr>
          <a:xfrm>
            <a:off x="1461008" y="1781570"/>
            <a:ext cx="1359526" cy="676715"/>
          </a:xfrm>
          <a:prstGeom prst="rect">
            <a:avLst/>
          </a:prstGeom>
        </p:spPr>
      </p:pic>
      <p:grpSp>
        <p:nvGrpSpPr>
          <p:cNvPr id="55" name="组合 200"/>
          <p:cNvGrpSpPr/>
          <p:nvPr/>
        </p:nvGrpSpPr>
        <p:grpSpPr>
          <a:xfrm>
            <a:off x="3293962" y="2850777"/>
            <a:ext cx="247702" cy="342972"/>
            <a:chOff x="11015663" y="180975"/>
            <a:chExt cx="722312" cy="1000125"/>
          </a:xfrm>
          <a:solidFill>
            <a:schemeClr val="tx1">
              <a:lumMod val="50000"/>
              <a:lumOff val="50000"/>
            </a:schemeClr>
          </a:solidFill>
        </p:grpSpPr>
        <p:sp>
          <p:nvSpPr>
            <p:cNvPr id="240" name="Freeform 29"/>
            <p:cNvSpPr>
              <a:spLocks/>
            </p:cNvSpPr>
            <p:nvPr/>
          </p:nvSpPr>
          <p:spPr bwMode="auto">
            <a:xfrm>
              <a:off x="11493500" y="180975"/>
              <a:ext cx="244475" cy="268288"/>
            </a:xfrm>
            <a:custGeom>
              <a:avLst/>
              <a:gdLst/>
              <a:ahLst/>
              <a:cxnLst>
                <a:cxn ang="0">
                  <a:pos x="15" y="72"/>
                </a:cxn>
                <a:cxn ang="0">
                  <a:pos x="58" y="77"/>
                </a:cxn>
                <a:cxn ang="0">
                  <a:pos x="98" y="91"/>
                </a:cxn>
                <a:cxn ang="0">
                  <a:pos x="135" y="113"/>
                </a:cxn>
                <a:cxn ang="0">
                  <a:pos x="169" y="140"/>
                </a:cxn>
                <a:cxn ang="0">
                  <a:pos x="179" y="150"/>
                </a:cxn>
                <a:cxn ang="0">
                  <a:pos x="193" y="168"/>
                </a:cxn>
                <a:cxn ang="0">
                  <a:pos x="216" y="207"/>
                </a:cxn>
                <a:cxn ang="0">
                  <a:pos x="231" y="249"/>
                </a:cxn>
                <a:cxn ang="0">
                  <a:pos x="236" y="295"/>
                </a:cxn>
                <a:cxn ang="0">
                  <a:pos x="236" y="319"/>
                </a:cxn>
                <a:cxn ang="0">
                  <a:pos x="241" y="330"/>
                </a:cxn>
                <a:cxn ang="0">
                  <a:pos x="247" y="334"/>
                </a:cxn>
                <a:cxn ang="0">
                  <a:pos x="292" y="337"/>
                </a:cxn>
                <a:cxn ang="0">
                  <a:pos x="299" y="337"/>
                </a:cxn>
                <a:cxn ang="0">
                  <a:pos x="304" y="334"/>
                </a:cxn>
                <a:cxn ang="0">
                  <a:pos x="309" y="324"/>
                </a:cxn>
                <a:cxn ang="0">
                  <a:pos x="309" y="293"/>
                </a:cxn>
                <a:cxn ang="0">
                  <a:pos x="302" y="233"/>
                </a:cxn>
                <a:cxn ang="0">
                  <a:pos x="282" y="177"/>
                </a:cxn>
                <a:cxn ang="0">
                  <a:pos x="252" y="125"/>
                </a:cxn>
                <a:cxn ang="0">
                  <a:pos x="233" y="101"/>
                </a:cxn>
                <a:cxn ang="0">
                  <a:pos x="221" y="88"/>
                </a:cxn>
                <a:cxn ang="0">
                  <a:pos x="177" y="52"/>
                </a:cxn>
                <a:cxn ang="0">
                  <a:pos x="128" y="25"/>
                </a:cxn>
                <a:cxn ang="0">
                  <a:pos x="74" y="7"/>
                </a:cxn>
                <a:cxn ang="0">
                  <a:pos x="19" y="0"/>
                </a:cxn>
                <a:cxn ang="0">
                  <a:pos x="12" y="0"/>
                </a:cxn>
                <a:cxn ang="0">
                  <a:pos x="4" y="8"/>
                </a:cxn>
                <a:cxn ang="0">
                  <a:pos x="0" y="55"/>
                </a:cxn>
                <a:cxn ang="0">
                  <a:pos x="2" y="62"/>
                </a:cxn>
                <a:cxn ang="0">
                  <a:pos x="5" y="67"/>
                </a:cxn>
                <a:cxn ang="0">
                  <a:pos x="15" y="72"/>
                </a:cxn>
              </a:cxnLst>
              <a:rect l="0" t="0" r="r" b="b"/>
              <a:pathLst>
                <a:path w="309" h="337">
                  <a:moveTo>
                    <a:pt x="15" y="72"/>
                  </a:moveTo>
                  <a:lnTo>
                    <a:pt x="15" y="72"/>
                  </a:lnTo>
                  <a:lnTo>
                    <a:pt x="37" y="74"/>
                  </a:lnTo>
                  <a:lnTo>
                    <a:pt x="58" y="77"/>
                  </a:lnTo>
                  <a:lnTo>
                    <a:pt x="78" y="84"/>
                  </a:lnTo>
                  <a:lnTo>
                    <a:pt x="98" y="91"/>
                  </a:lnTo>
                  <a:lnTo>
                    <a:pt x="118" y="101"/>
                  </a:lnTo>
                  <a:lnTo>
                    <a:pt x="135" y="113"/>
                  </a:lnTo>
                  <a:lnTo>
                    <a:pt x="154" y="125"/>
                  </a:lnTo>
                  <a:lnTo>
                    <a:pt x="169" y="140"/>
                  </a:lnTo>
                  <a:lnTo>
                    <a:pt x="169" y="140"/>
                  </a:lnTo>
                  <a:lnTo>
                    <a:pt x="179" y="150"/>
                  </a:lnTo>
                  <a:lnTo>
                    <a:pt x="179" y="150"/>
                  </a:lnTo>
                  <a:lnTo>
                    <a:pt x="193" y="168"/>
                  </a:lnTo>
                  <a:lnTo>
                    <a:pt x="206" y="187"/>
                  </a:lnTo>
                  <a:lnTo>
                    <a:pt x="216" y="207"/>
                  </a:lnTo>
                  <a:lnTo>
                    <a:pt x="225" y="228"/>
                  </a:lnTo>
                  <a:lnTo>
                    <a:pt x="231" y="249"/>
                  </a:lnTo>
                  <a:lnTo>
                    <a:pt x="235" y="271"/>
                  </a:lnTo>
                  <a:lnTo>
                    <a:pt x="236" y="295"/>
                  </a:lnTo>
                  <a:lnTo>
                    <a:pt x="236" y="319"/>
                  </a:lnTo>
                  <a:lnTo>
                    <a:pt x="236" y="319"/>
                  </a:lnTo>
                  <a:lnTo>
                    <a:pt x="238" y="325"/>
                  </a:lnTo>
                  <a:lnTo>
                    <a:pt x="241" y="330"/>
                  </a:lnTo>
                  <a:lnTo>
                    <a:pt x="241" y="330"/>
                  </a:lnTo>
                  <a:lnTo>
                    <a:pt x="247" y="334"/>
                  </a:lnTo>
                  <a:lnTo>
                    <a:pt x="252" y="336"/>
                  </a:lnTo>
                  <a:lnTo>
                    <a:pt x="292" y="337"/>
                  </a:lnTo>
                  <a:lnTo>
                    <a:pt x="292" y="337"/>
                  </a:lnTo>
                  <a:lnTo>
                    <a:pt x="299" y="337"/>
                  </a:lnTo>
                  <a:lnTo>
                    <a:pt x="304" y="334"/>
                  </a:lnTo>
                  <a:lnTo>
                    <a:pt x="304" y="334"/>
                  </a:lnTo>
                  <a:lnTo>
                    <a:pt x="307" y="329"/>
                  </a:lnTo>
                  <a:lnTo>
                    <a:pt x="309" y="324"/>
                  </a:lnTo>
                  <a:lnTo>
                    <a:pt x="309" y="324"/>
                  </a:lnTo>
                  <a:lnTo>
                    <a:pt x="309" y="293"/>
                  </a:lnTo>
                  <a:lnTo>
                    <a:pt x="307" y="263"/>
                  </a:lnTo>
                  <a:lnTo>
                    <a:pt x="302" y="233"/>
                  </a:lnTo>
                  <a:lnTo>
                    <a:pt x="294" y="204"/>
                  </a:lnTo>
                  <a:lnTo>
                    <a:pt x="282" y="177"/>
                  </a:lnTo>
                  <a:lnTo>
                    <a:pt x="268" y="150"/>
                  </a:lnTo>
                  <a:lnTo>
                    <a:pt x="252" y="125"/>
                  </a:lnTo>
                  <a:lnTo>
                    <a:pt x="233" y="101"/>
                  </a:lnTo>
                  <a:lnTo>
                    <a:pt x="233" y="101"/>
                  </a:lnTo>
                  <a:lnTo>
                    <a:pt x="221" y="88"/>
                  </a:lnTo>
                  <a:lnTo>
                    <a:pt x="221" y="88"/>
                  </a:lnTo>
                  <a:lnTo>
                    <a:pt x="199" y="69"/>
                  </a:lnTo>
                  <a:lnTo>
                    <a:pt x="177" y="52"/>
                  </a:lnTo>
                  <a:lnTo>
                    <a:pt x="154" y="37"/>
                  </a:lnTo>
                  <a:lnTo>
                    <a:pt x="128" y="25"/>
                  </a:lnTo>
                  <a:lnTo>
                    <a:pt x="101" y="15"/>
                  </a:lnTo>
                  <a:lnTo>
                    <a:pt x="74" y="7"/>
                  </a:lnTo>
                  <a:lnTo>
                    <a:pt x="47" y="1"/>
                  </a:lnTo>
                  <a:lnTo>
                    <a:pt x="19" y="0"/>
                  </a:lnTo>
                  <a:lnTo>
                    <a:pt x="19" y="0"/>
                  </a:lnTo>
                  <a:lnTo>
                    <a:pt x="12" y="0"/>
                  </a:lnTo>
                  <a:lnTo>
                    <a:pt x="7" y="3"/>
                  </a:lnTo>
                  <a:lnTo>
                    <a:pt x="4" y="8"/>
                  </a:lnTo>
                  <a:lnTo>
                    <a:pt x="2" y="15"/>
                  </a:lnTo>
                  <a:lnTo>
                    <a:pt x="0" y="55"/>
                  </a:lnTo>
                  <a:lnTo>
                    <a:pt x="0" y="55"/>
                  </a:lnTo>
                  <a:lnTo>
                    <a:pt x="2" y="62"/>
                  </a:lnTo>
                  <a:lnTo>
                    <a:pt x="5" y="67"/>
                  </a:lnTo>
                  <a:lnTo>
                    <a:pt x="5" y="67"/>
                  </a:lnTo>
                  <a:lnTo>
                    <a:pt x="9" y="71"/>
                  </a:lnTo>
                  <a:lnTo>
                    <a:pt x="15" y="72"/>
                  </a:lnTo>
                  <a:lnTo>
                    <a:pt x="15" y="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41" name="Freeform 30"/>
            <p:cNvSpPr>
              <a:spLocks/>
            </p:cNvSpPr>
            <p:nvPr/>
          </p:nvSpPr>
          <p:spPr bwMode="auto">
            <a:xfrm>
              <a:off x="11496675" y="280988"/>
              <a:ext cx="142875" cy="152400"/>
            </a:xfrm>
            <a:custGeom>
              <a:avLst/>
              <a:gdLst/>
              <a:ahLst/>
              <a:cxnLst>
                <a:cxn ang="0">
                  <a:pos x="112" y="184"/>
                </a:cxn>
                <a:cxn ang="0">
                  <a:pos x="112" y="184"/>
                </a:cxn>
                <a:cxn ang="0">
                  <a:pos x="117" y="188"/>
                </a:cxn>
                <a:cxn ang="0">
                  <a:pos x="122" y="189"/>
                </a:cxn>
                <a:cxn ang="0">
                  <a:pos x="164" y="193"/>
                </a:cxn>
                <a:cxn ang="0">
                  <a:pos x="164" y="193"/>
                </a:cxn>
                <a:cxn ang="0">
                  <a:pos x="169" y="191"/>
                </a:cxn>
                <a:cxn ang="0">
                  <a:pos x="176" y="189"/>
                </a:cxn>
                <a:cxn ang="0">
                  <a:pos x="176" y="189"/>
                </a:cxn>
                <a:cxn ang="0">
                  <a:pos x="179" y="184"/>
                </a:cxn>
                <a:cxn ang="0">
                  <a:pos x="181" y="177"/>
                </a:cxn>
                <a:cxn ang="0">
                  <a:pos x="181" y="177"/>
                </a:cxn>
                <a:cxn ang="0">
                  <a:pos x="181" y="161"/>
                </a:cxn>
                <a:cxn ang="0">
                  <a:pos x="179" y="145"/>
                </a:cxn>
                <a:cxn ang="0">
                  <a:pos x="176" y="129"/>
                </a:cxn>
                <a:cxn ang="0">
                  <a:pos x="171" y="113"/>
                </a:cxn>
                <a:cxn ang="0">
                  <a:pos x="164" y="98"/>
                </a:cxn>
                <a:cxn ang="0">
                  <a:pos x="157" y="83"/>
                </a:cxn>
                <a:cxn ang="0">
                  <a:pos x="149" y="69"/>
                </a:cxn>
                <a:cxn ang="0">
                  <a:pos x="137" y="56"/>
                </a:cxn>
                <a:cxn ang="0">
                  <a:pos x="137" y="56"/>
                </a:cxn>
                <a:cxn ang="0">
                  <a:pos x="130" y="49"/>
                </a:cxn>
                <a:cxn ang="0">
                  <a:pos x="130" y="49"/>
                </a:cxn>
                <a:cxn ang="0">
                  <a:pos x="118" y="37"/>
                </a:cxn>
                <a:cxn ang="0">
                  <a:pos x="107" y="29"/>
                </a:cxn>
                <a:cxn ang="0">
                  <a:pos x="93" y="21"/>
                </a:cxn>
                <a:cxn ang="0">
                  <a:pos x="80" y="14"/>
                </a:cxn>
                <a:cxn ang="0">
                  <a:pos x="64" y="9"/>
                </a:cxn>
                <a:cxn ang="0">
                  <a:pos x="49" y="4"/>
                </a:cxn>
                <a:cxn ang="0">
                  <a:pos x="34" y="0"/>
                </a:cxn>
                <a:cxn ang="0">
                  <a:pos x="19" y="0"/>
                </a:cxn>
                <a:cxn ang="0">
                  <a:pos x="19" y="0"/>
                </a:cxn>
                <a:cxn ang="0">
                  <a:pos x="12" y="0"/>
                </a:cxn>
                <a:cxn ang="0">
                  <a:pos x="7" y="4"/>
                </a:cxn>
                <a:cxn ang="0">
                  <a:pos x="4" y="9"/>
                </a:cxn>
                <a:cxn ang="0">
                  <a:pos x="2" y="14"/>
                </a:cxn>
                <a:cxn ang="0">
                  <a:pos x="0" y="56"/>
                </a:cxn>
                <a:cxn ang="0">
                  <a:pos x="0" y="56"/>
                </a:cxn>
                <a:cxn ang="0">
                  <a:pos x="0" y="63"/>
                </a:cxn>
                <a:cxn ang="0">
                  <a:pos x="5" y="68"/>
                </a:cxn>
                <a:cxn ang="0">
                  <a:pos x="5" y="68"/>
                </a:cxn>
                <a:cxn ang="0">
                  <a:pos x="9" y="71"/>
                </a:cxn>
                <a:cxn ang="0">
                  <a:pos x="16" y="73"/>
                </a:cxn>
                <a:cxn ang="0">
                  <a:pos x="16" y="73"/>
                </a:cxn>
                <a:cxn ang="0">
                  <a:pos x="32" y="75"/>
                </a:cxn>
                <a:cxn ang="0">
                  <a:pos x="49" y="81"/>
                </a:cxn>
                <a:cxn ang="0">
                  <a:pos x="66" y="90"/>
                </a:cxn>
                <a:cxn ang="0">
                  <a:pos x="80" y="100"/>
                </a:cxn>
                <a:cxn ang="0">
                  <a:pos x="80" y="100"/>
                </a:cxn>
                <a:cxn ang="0">
                  <a:pos x="83" y="105"/>
                </a:cxn>
                <a:cxn ang="0">
                  <a:pos x="83" y="105"/>
                </a:cxn>
                <a:cxn ang="0">
                  <a:pos x="95" y="120"/>
                </a:cxn>
                <a:cxn ang="0">
                  <a:pos x="102" y="137"/>
                </a:cxn>
                <a:cxn ang="0">
                  <a:pos x="107" y="154"/>
                </a:cxn>
                <a:cxn ang="0">
                  <a:pos x="107" y="172"/>
                </a:cxn>
                <a:cxn ang="0">
                  <a:pos x="107" y="172"/>
                </a:cxn>
                <a:cxn ang="0">
                  <a:pos x="108" y="179"/>
                </a:cxn>
                <a:cxn ang="0">
                  <a:pos x="112" y="184"/>
                </a:cxn>
                <a:cxn ang="0">
                  <a:pos x="112" y="184"/>
                </a:cxn>
              </a:cxnLst>
              <a:rect l="0" t="0" r="r" b="b"/>
              <a:pathLst>
                <a:path w="181" h="193">
                  <a:moveTo>
                    <a:pt x="112" y="184"/>
                  </a:moveTo>
                  <a:lnTo>
                    <a:pt x="112" y="184"/>
                  </a:lnTo>
                  <a:lnTo>
                    <a:pt x="117" y="188"/>
                  </a:lnTo>
                  <a:lnTo>
                    <a:pt x="122" y="189"/>
                  </a:lnTo>
                  <a:lnTo>
                    <a:pt x="164" y="193"/>
                  </a:lnTo>
                  <a:lnTo>
                    <a:pt x="164" y="193"/>
                  </a:lnTo>
                  <a:lnTo>
                    <a:pt x="169" y="191"/>
                  </a:lnTo>
                  <a:lnTo>
                    <a:pt x="176" y="189"/>
                  </a:lnTo>
                  <a:lnTo>
                    <a:pt x="176" y="189"/>
                  </a:lnTo>
                  <a:lnTo>
                    <a:pt x="179" y="184"/>
                  </a:lnTo>
                  <a:lnTo>
                    <a:pt x="181" y="177"/>
                  </a:lnTo>
                  <a:lnTo>
                    <a:pt x="181" y="177"/>
                  </a:lnTo>
                  <a:lnTo>
                    <a:pt x="181" y="161"/>
                  </a:lnTo>
                  <a:lnTo>
                    <a:pt x="179" y="145"/>
                  </a:lnTo>
                  <a:lnTo>
                    <a:pt x="176" y="129"/>
                  </a:lnTo>
                  <a:lnTo>
                    <a:pt x="171" y="113"/>
                  </a:lnTo>
                  <a:lnTo>
                    <a:pt x="164" y="98"/>
                  </a:lnTo>
                  <a:lnTo>
                    <a:pt x="157" y="83"/>
                  </a:lnTo>
                  <a:lnTo>
                    <a:pt x="149" y="69"/>
                  </a:lnTo>
                  <a:lnTo>
                    <a:pt x="137" y="56"/>
                  </a:lnTo>
                  <a:lnTo>
                    <a:pt x="137" y="56"/>
                  </a:lnTo>
                  <a:lnTo>
                    <a:pt x="130" y="49"/>
                  </a:lnTo>
                  <a:lnTo>
                    <a:pt x="130" y="49"/>
                  </a:lnTo>
                  <a:lnTo>
                    <a:pt x="118" y="37"/>
                  </a:lnTo>
                  <a:lnTo>
                    <a:pt x="107" y="29"/>
                  </a:lnTo>
                  <a:lnTo>
                    <a:pt x="93" y="21"/>
                  </a:lnTo>
                  <a:lnTo>
                    <a:pt x="80" y="14"/>
                  </a:lnTo>
                  <a:lnTo>
                    <a:pt x="64" y="9"/>
                  </a:lnTo>
                  <a:lnTo>
                    <a:pt x="49" y="4"/>
                  </a:lnTo>
                  <a:lnTo>
                    <a:pt x="34" y="0"/>
                  </a:lnTo>
                  <a:lnTo>
                    <a:pt x="19" y="0"/>
                  </a:lnTo>
                  <a:lnTo>
                    <a:pt x="19" y="0"/>
                  </a:lnTo>
                  <a:lnTo>
                    <a:pt x="12" y="0"/>
                  </a:lnTo>
                  <a:lnTo>
                    <a:pt x="7" y="4"/>
                  </a:lnTo>
                  <a:lnTo>
                    <a:pt x="4" y="9"/>
                  </a:lnTo>
                  <a:lnTo>
                    <a:pt x="2" y="14"/>
                  </a:lnTo>
                  <a:lnTo>
                    <a:pt x="0" y="56"/>
                  </a:lnTo>
                  <a:lnTo>
                    <a:pt x="0" y="56"/>
                  </a:lnTo>
                  <a:lnTo>
                    <a:pt x="0" y="63"/>
                  </a:lnTo>
                  <a:lnTo>
                    <a:pt x="5" y="68"/>
                  </a:lnTo>
                  <a:lnTo>
                    <a:pt x="5" y="68"/>
                  </a:lnTo>
                  <a:lnTo>
                    <a:pt x="9" y="71"/>
                  </a:lnTo>
                  <a:lnTo>
                    <a:pt x="16" y="73"/>
                  </a:lnTo>
                  <a:lnTo>
                    <a:pt x="16" y="73"/>
                  </a:lnTo>
                  <a:lnTo>
                    <a:pt x="32" y="75"/>
                  </a:lnTo>
                  <a:lnTo>
                    <a:pt x="49" y="81"/>
                  </a:lnTo>
                  <a:lnTo>
                    <a:pt x="66" y="90"/>
                  </a:lnTo>
                  <a:lnTo>
                    <a:pt x="80" y="100"/>
                  </a:lnTo>
                  <a:lnTo>
                    <a:pt x="80" y="100"/>
                  </a:lnTo>
                  <a:lnTo>
                    <a:pt x="83" y="105"/>
                  </a:lnTo>
                  <a:lnTo>
                    <a:pt x="83" y="105"/>
                  </a:lnTo>
                  <a:lnTo>
                    <a:pt x="95" y="120"/>
                  </a:lnTo>
                  <a:lnTo>
                    <a:pt x="102" y="137"/>
                  </a:lnTo>
                  <a:lnTo>
                    <a:pt x="107" y="154"/>
                  </a:lnTo>
                  <a:lnTo>
                    <a:pt x="107" y="172"/>
                  </a:lnTo>
                  <a:lnTo>
                    <a:pt x="107" y="172"/>
                  </a:lnTo>
                  <a:lnTo>
                    <a:pt x="108" y="179"/>
                  </a:lnTo>
                  <a:lnTo>
                    <a:pt x="112" y="184"/>
                  </a:lnTo>
                  <a:lnTo>
                    <a:pt x="11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42" name="Freeform 31"/>
            <p:cNvSpPr>
              <a:spLocks noEditPoints="1"/>
            </p:cNvSpPr>
            <p:nvPr/>
          </p:nvSpPr>
          <p:spPr bwMode="auto">
            <a:xfrm>
              <a:off x="11015663" y="377825"/>
              <a:ext cx="522288" cy="803275"/>
            </a:xfrm>
            <a:custGeom>
              <a:avLst/>
              <a:gdLst/>
              <a:ahLst/>
              <a:cxnLst>
                <a:cxn ang="0">
                  <a:pos x="639" y="1012"/>
                </a:cxn>
                <a:cxn ang="0">
                  <a:pos x="647" y="1012"/>
                </a:cxn>
                <a:cxn ang="0">
                  <a:pos x="656" y="1002"/>
                </a:cxn>
                <a:cxn ang="0">
                  <a:pos x="658" y="103"/>
                </a:cxn>
                <a:cxn ang="0">
                  <a:pos x="658" y="93"/>
                </a:cxn>
                <a:cxn ang="0">
                  <a:pos x="653" y="72"/>
                </a:cxn>
                <a:cxn ang="0">
                  <a:pos x="641" y="45"/>
                </a:cxn>
                <a:cxn ang="0">
                  <a:pos x="612" y="18"/>
                </a:cxn>
                <a:cxn ang="0">
                  <a:pos x="585" y="5"/>
                </a:cxn>
                <a:cxn ang="0">
                  <a:pos x="565" y="0"/>
                </a:cxn>
                <a:cxn ang="0">
                  <a:pos x="103" y="0"/>
                </a:cxn>
                <a:cxn ang="0">
                  <a:pos x="93" y="0"/>
                </a:cxn>
                <a:cxn ang="0">
                  <a:pos x="72" y="5"/>
                </a:cxn>
                <a:cxn ang="0">
                  <a:pos x="45" y="18"/>
                </a:cxn>
                <a:cxn ang="0">
                  <a:pos x="17" y="45"/>
                </a:cxn>
                <a:cxn ang="0">
                  <a:pos x="3" y="72"/>
                </a:cxn>
                <a:cxn ang="0">
                  <a:pos x="0" y="93"/>
                </a:cxn>
                <a:cxn ang="0">
                  <a:pos x="0" y="995"/>
                </a:cxn>
                <a:cxn ang="0">
                  <a:pos x="1" y="1002"/>
                </a:cxn>
                <a:cxn ang="0">
                  <a:pos x="10" y="1012"/>
                </a:cxn>
                <a:cxn ang="0">
                  <a:pos x="17" y="1012"/>
                </a:cxn>
                <a:cxn ang="0">
                  <a:pos x="361" y="926"/>
                </a:cxn>
                <a:cxn ang="0">
                  <a:pos x="356" y="939"/>
                </a:cxn>
                <a:cxn ang="0">
                  <a:pos x="342" y="945"/>
                </a:cxn>
                <a:cxn ang="0">
                  <a:pos x="314" y="945"/>
                </a:cxn>
                <a:cxn ang="0">
                  <a:pos x="302" y="939"/>
                </a:cxn>
                <a:cxn ang="0">
                  <a:pos x="297" y="926"/>
                </a:cxn>
                <a:cxn ang="0">
                  <a:pos x="297" y="911"/>
                </a:cxn>
                <a:cxn ang="0">
                  <a:pos x="302" y="897"/>
                </a:cxn>
                <a:cxn ang="0">
                  <a:pos x="314" y="892"/>
                </a:cxn>
                <a:cxn ang="0">
                  <a:pos x="342" y="892"/>
                </a:cxn>
                <a:cxn ang="0">
                  <a:pos x="356" y="897"/>
                </a:cxn>
                <a:cxn ang="0">
                  <a:pos x="361" y="911"/>
                </a:cxn>
                <a:cxn ang="0">
                  <a:pos x="114" y="126"/>
                </a:cxn>
                <a:cxn ang="0">
                  <a:pos x="116" y="120"/>
                </a:cxn>
                <a:cxn ang="0">
                  <a:pos x="126" y="109"/>
                </a:cxn>
                <a:cxn ang="0">
                  <a:pos x="524" y="108"/>
                </a:cxn>
                <a:cxn ang="0">
                  <a:pos x="531" y="109"/>
                </a:cxn>
                <a:cxn ang="0">
                  <a:pos x="541" y="120"/>
                </a:cxn>
                <a:cxn ang="0">
                  <a:pos x="543" y="821"/>
                </a:cxn>
                <a:cxn ang="0">
                  <a:pos x="541" y="828"/>
                </a:cxn>
                <a:cxn ang="0">
                  <a:pos x="531" y="838"/>
                </a:cxn>
                <a:cxn ang="0">
                  <a:pos x="133" y="840"/>
                </a:cxn>
                <a:cxn ang="0">
                  <a:pos x="126" y="838"/>
                </a:cxn>
                <a:cxn ang="0">
                  <a:pos x="116" y="828"/>
                </a:cxn>
                <a:cxn ang="0">
                  <a:pos x="114" y="126"/>
                </a:cxn>
              </a:cxnLst>
              <a:rect l="0" t="0" r="r" b="b"/>
              <a:pathLst>
                <a:path w="658" h="1012">
                  <a:moveTo>
                    <a:pt x="17" y="1012"/>
                  </a:moveTo>
                  <a:lnTo>
                    <a:pt x="639" y="1012"/>
                  </a:lnTo>
                  <a:lnTo>
                    <a:pt x="639" y="1012"/>
                  </a:lnTo>
                  <a:lnTo>
                    <a:pt x="647" y="1012"/>
                  </a:lnTo>
                  <a:lnTo>
                    <a:pt x="653" y="1007"/>
                  </a:lnTo>
                  <a:lnTo>
                    <a:pt x="656" y="1002"/>
                  </a:lnTo>
                  <a:lnTo>
                    <a:pt x="658" y="995"/>
                  </a:lnTo>
                  <a:lnTo>
                    <a:pt x="658" y="103"/>
                  </a:lnTo>
                  <a:lnTo>
                    <a:pt x="658" y="103"/>
                  </a:lnTo>
                  <a:lnTo>
                    <a:pt x="658" y="93"/>
                  </a:lnTo>
                  <a:lnTo>
                    <a:pt x="656" y="82"/>
                  </a:lnTo>
                  <a:lnTo>
                    <a:pt x="653" y="72"/>
                  </a:lnTo>
                  <a:lnTo>
                    <a:pt x="649" y="64"/>
                  </a:lnTo>
                  <a:lnTo>
                    <a:pt x="641" y="45"/>
                  </a:lnTo>
                  <a:lnTo>
                    <a:pt x="627" y="30"/>
                  </a:lnTo>
                  <a:lnTo>
                    <a:pt x="612" y="18"/>
                  </a:lnTo>
                  <a:lnTo>
                    <a:pt x="595" y="8"/>
                  </a:lnTo>
                  <a:lnTo>
                    <a:pt x="585" y="5"/>
                  </a:lnTo>
                  <a:lnTo>
                    <a:pt x="575" y="1"/>
                  </a:lnTo>
                  <a:lnTo>
                    <a:pt x="565" y="0"/>
                  </a:lnTo>
                  <a:lnTo>
                    <a:pt x="555" y="0"/>
                  </a:lnTo>
                  <a:lnTo>
                    <a:pt x="103" y="0"/>
                  </a:lnTo>
                  <a:lnTo>
                    <a:pt x="103" y="0"/>
                  </a:lnTo>
                  <a:lnTo>
                    <a:pt x="93" y="0"/>
                  </a:lnTo>
                  <a:lnTo>
                    <a:pt x="82" y="1"/>
                  </a:lnTo>
                  <a:lnTo>
                    <a:pt x="72" y="5"/>
                  </a:lnTo>
                  <a:lnTo>
                    <a:pt x="62" y="8"/>
                  </a:lnTo>
                  <a:lnTo>
                    <a:pt x="45" y="18"/>
                  </a:lnTo>
                  <a:lnTo>
                    <a:pt x="30" y="30"/>
                  </a:lnTo>
                  <a:lnTo>
                    <a:pt x="17" y="45"/>
                  </a:lnTo>
                  <a:lnTo>
                    <a:pt x="7" y="64"/>
                  </a:lnTo>
                  <a:lnTo>
                    <a:pt x="3" y="72"/>
                  </a:lnTo>
                  <a:lnTo>
                    <a:pt x="1" y="82"/>
                  </a:lnTo>
                  <a:lnTo>
                    <a:pt x="0" y="93"/>
                  </a:lnTo>
                  <a:lnTo>
                    <a:pt x="0" y="103"/>
                  </a:lnTo>
                  <a:lnTo>
                    <a:pt x="0" y="995"/>
                  </a:lnTo>
                  <a:lnTo>
                    <a:pt x="0" y="995"/>
                  </a:lnTo>
                  <a:lnTo>
                    <a:pt x="1" y="1002"/>
                  </a:lnTo>
                  <a:lnTo>
                    <a:pt x="5" y="1007"/>
                  </a:lnTo>
                  <a:lnTo>
                    <a:pt x="10" y="1012"/>
                  </a:lnTo>
                  <a:lnTo>
                    <a:pt x="17" y="1012"/>
                  </a:lnTo>
                  <a:lnTo>
                    <a:pt x="17" y="1012"/>
                  </a:lnTo>
                  <a:close/>
                  <a:moveTo>
                    <a:pt x="361" y="926"/>
                  </a:moveTo>
                  <a:lnTo>
                    <a:pt x="361" y="926"/>
                  </a:lnTo>
                  <a:lnTo>
                    <a:pt x="359" y="933"/>
                  </a:lnTo>
                  <a:lnTo>
                    <a:pt x="356" y="939"/>
                  </a:lnTo>
                  <a:lnTo>
                    <a:pt x="351" y="943"/>
                  </a:lnTo>
                  <a:lnTo>
                    <a:pt x="342" y="945"/>
                  </a:lnTo>
                  <a:lnTo>
                    <a:pt x="314" y="945"/>
                  </a:lnTo>
                  <a:lnTo>
                    <a:pt x="314" y="945"/>
                  </a:lnTo>
                  <a:lnTo>
                    <a:pt x="307" y="943"/>
                  </a:lnTo>
                  <a:lnTo>
                    <a:pt x="302" y="939"/>
                  </a:lnTo>
                  <a:lnTo>
                    <a:pt x="297" y="933"/>
                  </a:lnTo>
                  <a:lnTo>
                    <a:pt x="297" y="926"/>
                  </a:lnTo>
                  <a:lnTo>
                    <a:pt x="297" y="911"/>
                  </a:lnTo>
                  <a:lnTo>
                    <a:pt x="297" y="911"/>
                  </a:lnTo>
                  <a:lnTo>
                    <a:pt x="297" y="904"/>
                  </a:lnTo>
                  <a:lnTo>
                    <a:pt x="302" y="897"/>
                  </a:lnTo>
                  <a:lnTo>
                    <a:pt x="307" y="894"/>
                  </a:lnTo>
                  <a:lnTo>
                    <a:pt x="314" y="892"/>
                  </a:lnTo>
                  <a:lnTo>
                    <a:pt x="342" y="892"/>
                  </a:lnTo>
                  <a:lnTo>
                    <a:pt x="342" y="892"/>
                  </a:lnTo>
                  <a:lnTo>
                    <a:pt x="351" y="894"/>
                  </a:lnTo>
                  <a:lnTo>
                    <a:pt x="356" y="897"/>
                  </a:lnTo>
                  <a:lnTo>
                    <a:pt x="359" y="904"/>
                  </a:lnTo>
                  <a:lnTo>
                    <a:pt x="361" y="911"/>
                  </a:lnTo>
                  <a:lnTo>
                    <a:pt x="361" y="926"/>
                  </a:lnTo>
                  <a:close/>
                  <a:moveTo>
                    <a:pt x="114" y="126"/>
                  </a:moveTo>
                  <a:lnTo>
                    <a:pt x="114" y="126"/>
                  </a:lnTo>
                  <a:lnTo>
                    <a:pt x="116" y="120"/>
                  </a:lnTo>
                  <a:lnTo>
                    <a:pt x="120" y="113"/>
                  </a:lnTo>
                  <a:lnTo>
                    <a:pt x="126" y="109"/>
                  </a:lnTo>
                  <a:lnTo>
                    <a:pt x="133" y="108"/>
                  </a:lnTo>
                  <a:lnTo>
                    <a:pt x="524" y="108"/>
                  </a:lnTo>
                  <a:lnTo>
                    <a:pt x="524" y="108"/>
                  </a:lnTo>
                  <a:lnTo>
                    <a:pt x="531" y="109"/>
                  </a:lnTo>
                  <a:lnTo>
                    <a:pt x="538" y="113"/>
                  </a:lnTo>
                  <a:lnTo>
                    <a:pt x="541" y="120"/>
                  </a:lnTo>
                  <a:lnTo>
                    <a:pt x="543" y="126"/>
                  </a:lnTo>
                  <a:lnTo>
                    <a:pt x="543" y="821"/>
                  </a:lnTo>
                  <a:lnTo>
                    <a:pt x="543" y="821"/>
                  </a:lnTo>
                  <a:lnTo>
                    <a:pt x="541" y="828"/>
                  </a:lnTo>
                  <a:lnTo>
                    <a:pt x="538" y="835"/>
                  </a:lnTo>
                  <a:lnTo>
                    <a:pt x="531" y="838"/>
                  </a:lnTo>
                  <a:lnTo>
                    <a:pt x="524" y="840"/>
                  </a:lnTo>
                  <a:lnTo>
                    <a:pt x="133" y="840"/>
                  </a:lnTo>
                  <a:lnTo>
                    <a:pt x="133" y="840"/>
                  </a:lnTo>
                  <a:lnTo>
                    <a:pt x="126" y="838"/>
                  </a:lnTo>
                  <a:lnTo>
                    <a:pt x="120" y="835"/>
                  </a:lnTo>
                  <a:lnTo>
                    <a:pt x="116" y="828"/>
                  </a:lnTo>
                  <a:lnTo>
                    <a:pt x="114" y="821"/>
                  </a:lnTo>
                  <a:lnTo>
                    <a:pt x="114" y="1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56" name="组合 200"/>
          <p:cNvGrpSpPr/>
          <p:nvPr/>
        </p:nvGrpSpPr>
        <p:grpSpPr>
          <a:xfrm>
            <a:off x="5628371" y="2334410"/>
            <a:ext cx="247702" cy="342972"/>
            <a:chOff x="11015663" y="180975"/>
            <a:chExt cx="722312" cy="1000125"/>
          </a:xfrm>
          <a:solidFill>
            <a:schemeClr val="tx1">
              <a:lumMod val="50000"/>
              <a:lumOff val="50000"/>
            </a:schemeClr>
          </a:solidFill>
        </p:grpSpPr>
        <p:sp>
          <p:nvSpPr>
            <p:cNvPr id="245" name="Freeform 29"/>
            <p:cNvSpPr>
              <a:spLocks/>
            </p:cNvSpPr>
            <p:nvPr/>
          </p:nvSpPr>
          <p:spPr bwMode="auto">
            <a:xfrm>
              <a:off x="11493500" y="180975"/>
              <a:ext cx="244475" cy="268288"/>
            </a:xfrm>
            <a:custGeom>
              <a:avLst/>
              <a:gdLst/>
              <a:ahLst/>
              <a:cxnLst>
                <a:cxn ang="0">
                  <a:pos x="15" y="72"/>
                </a:cxn>
                <a:cxn ang="0">
                  <a:pos x="58" y="77"/>
                </a:cxn>
                <a:cxn ang="0">
                  <a:pos x="98" y="91"/>
                </a:cxn>
                <a:cxn ang="0">
                  <a:pos x="135" y="113"/>
                </a:cxn>
                <a:cxn ang="0">
                  <a:pos x="169" y="140"/>
                </a:cxn>
                <a:cxn ang="0">
                  <a:pos x="179" y="150"/>
                </a:cxn>
                <a:cxn ang="0">
                  <a:pos x="193" y="168"/>
                </a:cxn>
                <a:cxn ang="0">
                  <a:pos x="216" y="207"/>
                </a:cxn>
                <a:cxn ang="0">
                  <a:pos x="231" y="249"/>
                </a:cxn>
                <a:cxn ang="0">
                  <a:pos x="236" y="295"/>
                </a:cxn>
                <a:cxn ang="0">
                  <a:pos x="236" y="319"/>
                </a:cxn>
                <a:cxn ang="0">
                  <a:pos x="241" y="330"/>
                </a:cxn>
                <a:cxn ang="0">
                  <a:pos x="247" y="334"/>
                </a:cxn>
                <a:cxn ang="0">
                  <a:pos x="292" y="337"/>
                </a:cxn>
                <a:cxn ang="0">
                  <a:pos x="299" y="337"/>
                </a:cxn>
                <a:cxn ang="0">
                  <a:pos x="304" y="334"/>
                </a:cxn>
                <a:cxn ang="0">
                  <a:pos x="309" y="324"/>
                </a:cxn>
                <a:cxn ang="0">
                  <a:pos x="309" y="293"/>
                </a:cxn>
                <a:cxn ang="0">
                  <a:pos x="302" y="233"/>
                </a:cxn>
                <a:cxn ang="0">
                  <a:pos x="282" y="177"/>
                </a:cxn>
                <a:cxn ang="0">
                  <a:pos x="252" y="125"/>
                </a:cxn>
                <a:cxn ang="0">
                  <a:pos x="233" y="101"/>
                </a:cxn>
                <a:cxn ang="0">
                  <a:pos x="221" y="88"/>
                </a:cxn>
                <a:cxn ang="0">
                  <a:pos x="177" y="52"/>
                </a:cxn>
                <a:cxn ang="0">
                  <a:pos x="128" y="25"/>
                </a:cxn>
                <a:cxn ang="0">
                  <a:pos x="74" y="7"/>
                </a:cxn>
                <a:cxn ang="0">
                  <a:pos x="19" y="0"/>
                </a:cxn>
                <a:cxn ang="0">
                  <a:pos x="12" y="0"/>
                </a:cxn>
                <a:cxn ang="0">
                  <a:pos x="4" y="8"/>
                </a:cxn>
                <a:cxn ang="0">
                  <a:pos x="0" y="55"/>
                </a:cxn>
                <a:cxn ang="0">
                  <a:pos x="2" y="62"/>
                </a:cxn>
                <a:cxn ang="0">
                  <a:pos x="5" y="67"/>
                </a:cxn>
                <a:cxn ang="0">
                  <a:pos x="15" y="72"/>
                </a:cxn>
              </a:cxnLst>
              <a:rect l="0" t="0" r="r" b="b"/>
              <a:pathLst>
                <a:path w="309" h="337">
                  <a:moveTo>
                    <a:pt x="15" y="72"/>
                  </a:moveTo>
                  <a:lnTo>
                    <a:pt x="15" y="72"/>
                  </a:lnTo>
                  <a:lnTo>
                    <a:pt x="37" y="74"/>
                  </a:lnTo>
                  <a:lnTo>
                    <a:pt x="58" y="77"/>
                  </a:lnTo>
                  <a:lnTo>
                    <a:pt x="78" y="84"/>
                  </a:lnTo>
                  <a:lnTo>
                    <a:pt x="98" y="91"/>
                  </a:lnTo>
                  <a:lnTo>
                    <a:pt x="118" y="101"/>
                  </a:lnTo>
                  <a:lnTo>
                    <a:pt x="135" y="113"/>
                  </a:lnTo>
                  <a:lnTo>
                    <a:pt x="154" y="125"/>
                  </a:lnTo>
                  <a:lnTo>
                    <a:pt x="169" y="140"/>
                  </a:lnTo>
                  <a:lnTo>
                    <a:pt x="169" y="140"/>
                  </a:lnTo>
                  <a:lnTo>
                    <a:pt x="179" y="150"/>
                  </a:lnTo>
                  <a:lnTo>
                    <a:pt x="179" y="150"/>
                  </a:lnTo>
                  <a:lnTo>
                    <a:pt x="193" y="168"/>
                  </a:lnTo>
                  <a:lnTo>
                    <a:pt x="206" y="187"/>
                  </a:lnTo>
                  <a:lnTo>
                    <a:pt x="216" y="207"/>
                  </a:lnTo>
                  <a:lnTo>
                    <a:pt x="225" y="228"/>
                  </a:lnTo>
                  <a:lnTo>
                    <a:pt x="231" y="249"/>
                  </a:lnTo>
                  <a:lnTo>
                    <a:pt x="235" y="271"/>
                  </a:lnTo>
                  <a:lnTo>
                    <a:pt x="236" y="295"/>
                  </a:lnTo>
                  <a:lnTo>
                    <a:pt x="236" y="319"/>
                  </a:lnTo>
                  <a:lnTo>
                    <a:pt x="236" y="319"/>
                  </a:lnTo>
                  <a:lnTo>
                    <a:pt x="238" y="325"/>
                  </a:lnTo>
                  <a:lnTo>
                    <a:pt x="241" y="330"/>
                  </a:lnTo>
                  <a:lnTo>
                    <a:pt x="241" y="330"/>
                  </a:lnTo>
                  <a:lnTo>
                    <a:pt x="247" y="334"/>
                  </a:lnTo>
                  <a:lnTo>
                    <a:pt x="252" y="336"/>
                  </a:lnTo>
                  <a:lnTo>
                    <a:pt x="292" y="337"/>
                  </a:lnTo>
                  <a:lnTo>
                    <a:pt x="292" y="337"/>
                  </a:lnTo>
                  <a:lnTo>
                    <a:pt x="299" y="337"/>
                  </a:lnTo>
                  <a:lnTo>
                    <a:pt x="304" y="334"/>
                  </a:lnTo>
                  <a:lnTo>
                    <a:pt x="304" y="334"/>
                  </a:lnTo>
                  <a:lnTo>
                    <a:pt x="307" y="329"/>
                  </a:lnTo>
                  <a:lnTo>
                    <a:pt x="309" y="324"/>
                  </a:lnTo>
                  <a:lnTo>
                    <a:pt x="309" y="324"/>
                  </a:lnTo>
                  <a:lnTo>
                    <a:pt x="309" y="293"/>
                  </a:lnTo>
                  <a:lnTo>
                    <a:pt x="307" y="263"/>
                  </a:lnTo>
                  <a:lnTo>
                    <a:pt x="302" y="233"/>
                  </a:lnTo>
                  <a:lnTo>
                    <a:pt x="294" y="204"/>
                  </a:lnTo>
                  <a:lnTo>
                    <a:pt x="282" y="177"/>
                  </a:lnTo>
                  <a:lnTo>
                    <a:pt x="268" y="150"/>
                  </a:lnTo>
                  <a:lnTo>
                    <a:pt x="252" y="125"/>
                  </a:lnTo>
                  <a:lnTo>
                    <a:pt x="233" y="101"/>
                  </a:lnTo>
                  <a:lnTo>
                    <a:pt x="233" y="101"/>
                  </a:lnTo>
                  <a:lnTo>
                    <a:pt x="221" y="88"/>
                  </a:lnTo>
                  <a:lnTo>
                    <a:pt x="221" y="88"/>
                  </a:lnTo>
                  <a:lnTo>
                    <a:pt x="199" y="69"/>
                  </a:lnTo>
                  <a:lnTo>
                    <a:pt x="177" y="52"/>
                  </a:lnTo>
                  <a:lnTo>
                    <a:pt x="154" y="37"/>
                  </a:lnTo>
                  <a:lnTo>
                    <a:pt x="128" y="25"/>
                  </a:lnTo>
                  <a:lnTo>
                    <a:pt x="101" y="15"/>
                  </a:lnTo>
                  <a:lnTo>
                    <a:pt x="74" y="7"/>
                  </a:lnTo>
                  <a:lnTo>
                    <a:pt x="47" y="1"/>
                  </a:lnTo>
                  <a:lnTo>
                    <a:pt x="19" y="0"/>
                  </a:lnTo>
                  <a:lnTo>
                    <a:pt x="19" y="0"/>
                  </a:lnTo>
                  <a:lnTo>
                    <a:pt x="12" y="0"/>
                  </a:lnTo>
                  <a:lnTo>
                    <a:pt x="7" y="3"/>
                  </a:lnTo>
                  <a:lnTo>
                    <a:pt x="4" y="8"/>
                  </a:lnTo>
                  <a:lnTo>
                    <a:pt x="2" y="15"/>
                  </a:lnTo>
                  <a:lnTo>
                    <a:pt x="0" y="55"/>
                  </a:lnTo>
                  <a:lnTo>
                    <a:pt x="0" y="55"/>
                  </a:lnTo>
                  <a:lnTo>
                    <a:pt x="2" y="62"/>
                  </a:lnTo>
                  <a:lnTo>
                    <a:pt x="5" y="67"/>
                  </a:lnTo>
                  <a:lnTo>
                    <a:pt x="5" y="67"/>
                  </a:lnTo>
                  <a:lnTo>
                    <a:pt x="9" y="71"/>
                  </a:lnTo>
                  <a:lnTo>
                    <a:pt x="15" y="72"/>
                  </a:lnTo>
                  <a:lnTo>
                    <a:pt x="15" y="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46" name="Freeform 30"/>
            <p:cNvSpPr>
              <a:spLocks/>
            </p:cNvSpPr>
            <p:nvPr/>
          </p:nvSpPr>
          <p:spPr bwMode="auto">
            <a:xfrm>
              <a:off x="11496675" y="280988"/>
              <a:ext cx="142875" cy="152400"/>
            </a:xfrm>
            <a:custGeom>
              <a:avLst/>
              <a:gdLst/>
              <a:ahLst/>
              <a:cxnLst>
                <a:cxn ang="0">
                  <a:pos x="112" y="184"/>
                </a:cxn>
                <a:cxn ang="0">
                  <a:pos x="112" y="184"/>
                </a:cxn>
                <a:cxn ang="0">
                  <a:pos x="117" y="188"/>
                </a:cxn>
                <a:cxn ang="0">
                  <a:pos x="122" y="189"/>
                </a:cxn>
                <a:cxn ang="0">
                  <a:pos x="164" y="193"/>
                </a:cxn>
                <a:cxn ang="0">
                  <a:pos x="164" y="193"/>
                </a:cxn>
                <a:cxn ang="0">
                  <a:pos x="169" y="191"/>
                </a:cxn>
                <a:cxn ang="0">
                  <a:pos x="176" y="189"/>
                </a:cxn>
                <a:cxn ang="0">
                  <a:pos x="176" y="189"/>
                </a:cxn>
                <a:cxn ang="0">
                  <a:pos x="179" y="184"/>
                </a:cxn>
                <a:cxn ang="0">
                  <a:pos x="181" y="177"/>
                </a:cxn>
                <a:cxn ang="0">
                  <a:pos x="181" y="177"/>
                </a:cxn>
                <a:cxn ang="0">
                  <a:pos x="181" y="161"/>
                </a:cxn>
                <a:cxn ang="0">
                  <a:pos x="179" y="145"/>
                </a:cxn>
                <a:cxn ang="0">
                  <a:pos x="176" y="129"/>
                </a:cxn>
                <a:cxn ang="0">
                  <a:pos x="171" y="113"/>
                </a:cxn>
                <a:cxn ang="0">
                  <a:pos x="164" y="98"/>
                </a:cxn>
                <a:cxn ang="0">
                  <a:pos x="157" y="83"/>
                </a:cxn>
                <a:cxn ang="0">
                  <a:pos x="149" y="69"/>
                </a:cxn>
                <a:cxn ang="0">
                  <a:pos x="137" y="56"/>
                </a:cxn>
                <a:cxn ang="0">
                  <a:pos x="137" y="56"/>
                </a:cxn>
                <a:cxn ang="0">
                  <a:pos x="130" y="49"/>
                </a:cxn>
                <a:cxn ang="0">
                  <a:pos x="130" y="49"/>
                </a:cxn>
                <a:cxn ang="0">
                  <a:pos x="118" y="37"/>
                </a:cxn>
                <a:cxn ang="0">
                  <a:pos x="107" y="29"/>
                </a:cxn>
                <a:cxn ang="0">
                  <a:pos x="93" y="21"/>
                </a:cxn>
                <a:cxn ang="0">
                  <a:pos x="80" y="14"/>
                </a:cxn>
                <a:cxn ang="0">
                  <a:pos x="64" y="9"/>
                </a:cxn>
                <a:cxn ang="0">
                  <a:pos x="49" y="4"/>
                </a:cxn>
                <a:cxn ang="0">
                  <a:pos x="34" y="0"/>
                </a:cxn>
                <a:cxn ang="0">
                  <a:pos x="19" y="0"/>
                </a:cxn>
                <a:cxn ang="0">
                  <a:pos x="19" y="0"/>
                </a:cxn>
                <a:cxn ang="0">
                  <a:pos x="12" y="0"/>
                </a:cxn>
                <a:cxn ang="0">
                  <a:pos x="7" y="4"/>
                </a:cxn>
                <a:cxn ang="0">
                  <a:pos x="4" y="9"/>
                </a:cxn>
                <a:cxn ang="0">
                  <a:pos x="2" y="14"/>
                </a:cxn>
                <a:cxn ang="0">
                  <a:pos x="0" y="56"/>
                </a:cxn>
                <a:cxn ang="0">
                  <a:pos x="0" y="56"/>
                </a:cxn>
                <a:cxn ang="0">
                  <a:pos x="0" y="63"/>
                </a:cxn>
                <a:cxn ang="0">
                  <a:pos x="5" y="68"/>
                </a:cxn>
                <a:cxn ang="0">
                  <a:pos x="5" y="68"/>
                </a:cxn>
                <a:cxn ang="0">
                  <a:pos x="9" y="71"/>
                </a:cxn>
                <a:cxn ang="0">
                  <a:pos x="16" y="73"/>
                </a:cxn>
                <a:cxn ang="0">
                  <a:pos x="16" y="73"/>
                </a:cxn>
                <a:cxn ang="0">
                  <a:pos x="32" y="75"/>
                </a:cxn>
                <a:cxn ang="0">
                  <a:pos x="49" y="81"/>
                </a:cxn>
                <a:cxn ang="0">
                  <a:pos x="66" y="90"/>
                </a:cxn>
                <a:cxn ang="0">
                  <a:pos x="80" y="100"/>
                </a:cxn>
                <a:cxn ang="0">
                  <a:pos x="80" y="100"/>
                </a:cxn>
                <a:cxn ang="0">
                  <a:pos x="83" y="105"/>
                </a:cxn>
                <a:cxn ang="0">
                  <a:pos x="83" y="105"/>
                </a:cxn>
                <a:cxn ang="0">
                  <a:pos x="95" y="120"/>
                </a:cxn>
                <a:cxn ang="0">
                  <a:pos x="102" y="137"/>
                </a:cxn>
                <a:cxn ang="0">
                  <a:pos x="107" y="154"/>
                </a:cxn>
                <a:cxn ang="0">
                  <a:pos x="107" y="172"/>
                </a:cxn>
                <a:cxn ang="0">
                  <a:pos x="107" y="172"/>
                </a:cxn>
                <a:cxn ang="0">
                  <a:pos x="108" y="179"/>
                </a:cxn>
                <a:cxn ang="0">
                  <a:pos x="112" y="184"/>
                </a:cxn>
                <a:cxn ang="0">
                  <a:pos x="112" y="184"/>
                </a:cxn>
              </a:cxnLst>
              <a:rect l="0" t="0" r="r" b="b"/>
              <a:pathLst>
                <a:path w="181" h="193">
                  <a:moveTo>
                    <a:pt x="112" y="184"/>
                  </a:moveTo>
                  <a:lnTo>
                    <a:pt x="112" y="184"/>
                  </a:lnTo>
                  <a:lnTo>
                    <a:pt x="117" y="188"/>
                  </a:lnTo>
                  <a:lnTo>
                    <a:pt x="122" y="189"/>
                  </a:lnTo>
                  <a:lnTo>
                    <a:pt x="164" y="193"/>
                  </a:lnTo>
                  <a:lnTo>
                    <a:pt x="164" y="193"/>
                  </a:lnTo>
                  <a:lnTo>
                    <a:pt x="169" y="191"/>
                  </a:lnTo>
                  <a:lnTo>
                    <a:pt x="176" y="189"/>
                  </a:lnTo>
                  <a:lnTo>
                    <a:pt x="176" y="189"/>
                  </a:lnTo>
                  <a:lnTo>
                    <a:pt x="179" y="184"/>
                  </a:lnTo>
                  <a:lnTo>
                    <a:pt x="181" y="177"/>
                  </a:lnTo>
                  <a:lnTo>
                    <a:pt x="181" y="177"/>
                  </a:lnTo>
                  <a:lnTo>
                    <a:pt x="181" y="161"/>
                  </a:lnTo>
                  <a:lnTo>
                    <a:pt x="179" y="145"/>
                  </a:lnTo>
                  <a:lnTo>
                    <a:pt x="176" y="129"/>
                  </a:lnTo>
                  <a:lnTo>
                    <a:pt x="171" y="113"/>
                  </a:lnTo>
                  <a:lnTo>
                    <a:pt x="164" y="98"/>
                  </a:lnTo>
                  <a:lnTo>
                    <a:pt x="157" y="83"/>
                  </a:lnTo>
                  <a:lnTo>
                    <a:pt x="149" y="69"/>
                  </a:lnTo>
                  <a:lnTo>
                    <a:pt x="137" y="56"/>
                  </a:lnTo>
                  <a:lnTo>
                    <a:pt x="137" y="56"/>
                  </a:lnTo>
                  <a:lnTo>
                    <a:pt x="130" y="49"/>
                  </a:lnTo>
                  <a:lnTo>
                    <a:pt x="130" y="49"/>
                  </a:lnTo>
                  <a:lnTo>
                    <a:pt x="118" y="37"/>
                  </a:lnTo>
                  <a:lnTo>
                    <a:pt x="107" y="29"/>
                  </a:lnTo>
                  <a:lnTo>
                    <a:pt x="93" y="21"/>
                  </a:lnTo>
                  <a:lnTo>
                    <a:pt x="80" y="14"/>
                  </a:lnTo>
                  <a:lnTo>
                    <a:pt x="64" y="9"/>
                  </a:lnTo>
                  <a:lnTo>
                    <a:pt x="49" y="4"/>
                  </a:lnTo>
                  <a:lnTo>
                    <a:pt x="34" y="0"/>
                  </a:lnTo>
                  <a:lnTo>
                    <a:pt x="19" y="0"/>
                  </a:lnTo>
                  <a:lnTo>
                    <a:pt x="19" y="0"/>
                  </a:lnTo>
                  <a:lnTo>
                    <a:pt x="12" y="0"/>
                  </a:lnTo>
                  <a:lnTo>
                    <a:pt x="7" y="4"/>
                  </a:lnTo>
                  <a:lnTo>
                    <a:pt x="4" y="9"/>
                  </a:lnTo>
                  <a:lnTo>
                    <a:pt x="2" y="14"/>
                  </a:lnTo>
                  <a:lnTo>
                    <a:pt x="0" y="56"/>
                  </a:lnTo>
                  <a:lnTo>
                    <a:pt x="0" y="56"/>
                  </a:lnTo>
                  <a:lnTo>
                    <a:pt x="0" y="63"/>
                  </a:lnTo>
                  <a:lnTo>
                    <a:pt x="5" y="68"/>
                  </a:lnTo>
                  <a:lnTo>
                    <a:pt x="5" y="68"/>
                  </a:lnTo>
                  <a:lnTo>
                    <a:pt x="9" y="71"/>
                  </a:lnTo>
                  <a:lnTo>
                    <a:pt x="16" y="73"/>
                  </a:lnTo>
                  <a:lnTo>
                    <a:pt x="16" y="73"/>
                  </a:lnTo>
                  <a:lnTo>
                    <a:pt x="32" y="75"/>
                  </a:lnTo>
                  <a:lnTo>
                    <a:pt x="49" y="81"/>
                  </a:lnTo>
                  <a:lnTo>
                    <a:pt x="66" y="90"/>
                  </a:lnTo>
                  <a:lnTo>
                    <a:pt x="80" y="100"/>
                  </a:lnTo>
                  <a:lnTo>
                    <a:pt x="80" y="100"/>
                  </a:lnTo>
                  <a:lnTo>
                    <a:pt x="83" y="105"/>
                  </a:lnTo>
                  <a:lnTo>
                    <a:pt x="83" y="105"/>
                  </a:lnTo>
                  <a:lnTo>
                    <a:pt x="95" y="120"/>
                  </a:lnTo>
                  <a:lnTo>
                    <a:pt x="102" y="137"/>
                  </a:lnTo>
                  <a:lnTo>
                    <a:pt x="107" y="154"/>
                  </a:lnTo>
                  <a:lnTo>
                    <a:pt x="107" y="172"/>
                  </a:lnTo>
                  <a:lnTo>
                    <a:pt x="107" y="172"/>
                  </a:lnTo>
                  <a:lnTo>
                    <a:pt x="108" y="179"/>
                  </a:lnTo>
                  <a:lnTo>
                    <a:pt x="112" y="184"/>
                  </a:lnTo>
                  <a:lnTo>
                    <a:pt x="11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47" name="Freeform 31"/>
            <p:cNvSpPr>
              <a:spLocks noEditPoints="1"/>
            </p:cNvSpPr>
            <p:nvPr/>
          </p:nvSpPr>
          <p:spPr bwMode="auto">
            <a:xfrm>
              <a:off x="11015663" y="377825"/>
              <a:ext cx="522288" cy="803275"/>
            </a:xfrm>
            <a:custGeom>
              <a:avLst/>
              <a:gdLst/>
              <a:ahLst/>
              <a:cxnLst>
                <a:cxn ang="0">
                  <a:pos x="639" y="1012"/>
                </a:cxn>
                <a:cxn ang="0">
                  <a:pos x="647" y="1012"/>
                </a:cxn>
                <a:cxn ang="0">
                  <a:pos x="656" y="1002"/>
                </a:cxn>
                <a:cxn ang="0">
                  <a:pos x="658" y="103"/>
                </a:cxn>
                <a:cxn ang="0">
                  <a:pos x="658" y="93"/>
                </a:cxn>
                <a:cxn ang="0">
                  <a:pos x="653" y="72"/>
                </a:cxn>
                <a:cxn ang="0">
                  <a:pos x="641" y="45"/>
                </a:cxn>
                <a:cxn ang="0">
                  <a:pos x="612" y="18"/>
                </a:cxn>
                <a:cxn ang="0">
                  <a:pos x="585" y="5"/>
                </a:cxn>
                <a:cxn ang="0">
                  <a:pos x="565" y="0"/>
                </a:cxn>
                <a:cxn ang="0">
                  <a:pos x="103" y="0"/>
                </a:cxn>
                <a:cxn ang="0">
                  <a:pos x="93" y="0"/>
                </a:cxn>
                <a:cxn ang="0">
                  <a:pos x="72" y="5"/>
                </a:cxn>
                <a:cxn ang="0">
                  <a:pos x="45" y="18"/>
                </a:cxn>
                <a:cxn ang="0">
                  <a:pos x="17" y="45"/>
                </a:cxn>
                <a:cxn ang="0">
                  <a:pos x="3" y="72"/>
                </a:cxn>
                <a:cxn ang="0">
                  <a:pos x="0" y="93"/>
                </a:cxn>
                <a:cxn ang="0">
                  <a:pos x="0" y="995"/>
                </a:cxn>
                <a:cxn ang="0">
                  <a:pos x="1" y="1002"/>
                </a:cxn>
                <a:cxn ang="0">
                  <a:pos x="10" y="1012"/>
                </a:cxn>
                <a:cxn ang="0">
                  <a:pos x="17" y="1012"/>
                </a:cxn>
                <a:cxn ang="0">
                  <a:pos x="361" y="926"/>
                </a:cxn>
                <a:cxn ang="0">
                  <a:pos x="356" y="939"/>
                </a:cxn>
                <a:cxn ang="0">
                  <a:pos x="342" y="945"/>
                </a:cxn>
                <a:cxn ang="0">
                  <a:pos x="314" y="945"/>
                </a:cxn>
                <a:cxn ang="0">
                  <a:pos x="302" y="939"/>
                </a:cxn>
                <a:cxn ang="0">
                  <a:pos x="297" y="926"/>
                </a:cxn>
                <a:cxn ang="0">
                  <a:pos x="297" y="911"/>
                </a:cxn>
                <a:cxn ang="0">
                  <a:pos x="302" y="897"/>
                </a:cxn>
                <a:cxn ang="0">
                  <a:pos x="314" y="892"/>
                </a:cxn>
                <a:cxn ang="0">
                  <a:pos x="342" y="892"/>
                </a:cxn>
                <a:cxn ang="0">
                  <a:pos x="356" y="897"/>
                </a:cxn>
                <a:cxn ang="0">
                  <a:pos x="361" y="911"/>
                </a:cxn>
                <a:cxn ang="0">
                  <a:pos x="114" y="126"/>
                </a:cxn>
                <a:cxn ang="0">
                  <a:pos x="116" y="120"/>
                </a:cxn>
                <a:cxn ang="0">
                  <a:pos x="126" y="109"/>
                </a:cxn>
                <a:cxn ang="0">
                  <a:pos x="524" y="108"/>
                </a:cxn>
                <a:cxn ang="0">
                  <a:pos x="531" y="109"/>
                </a:cxn>
                <a:cxn ang="0">
                  <a:pos x="541" y="120"/>
                </a:cxn>
                <a:cxn ang="0">
                  <a:pos x="543" y="821"/>
                </a:cxn>
                <a:cxn ang="0">
                  <a:pos x="541" y="828"/>
                </a:cxn>
                <a:cxn ang="0">
                  <a:pos x="531" y="838"/>
                </a:cxn>
                <a:cxn ang="0">
                  <a:pos x="133" y="840"/>
                </a:cxn>
                <a:cxn ang="0">
                  <a:pos x="126" y="838"/>
                </a:cxn>
                <a:cxn ang="0">
                  <a:pos x="116" y="828"/>
                </a:cxn>
                <a:cxn ang="0">
                  <a:pos x="114" y="126"/>
                </a:cxn>
              </a:cxnLst>
              <a:rect l="0" t="0" r="r" b="b"/>
              <a:pathLst>
                <a:path w="658" h="1012">
                  <a:moveTo>
                    <a:pt x="17" y="1012"/>
                  </a:moveTo>
                  <a:lnTo>
                    <a:pt x="639" y="1012"/>
                  </a:lnTo>
                  <a:lnTo>
                    <a:pt x="639" y="1012"/>
                  </a:lnTo>
                  <a:lnTo>
                    <a:pt x="647" y="1012"/>
                  </a:lnTo>
                  <a:lnTo>
                    <a:pt x="653" y="1007"/>
                  </a:lnTo>
                  <a:lnTo>
                    <a:pt x="656" y="1002"/>
                  </a:lnTo>
                  <a:lnTo>
                    <a:pt x="658" y="995"/>
                  </a:lnTo>
                  <a:lnTo>
                    <a:pt x="658" y="103"/>
                  </a:lnTo>
                  <a:lnTo>
                    <a:pt x="658" y="103"/>
                  </a:lnTo>
                  <a:lnTo>
                    <a:pt x="658" y="93"/>
                  </a:lnTo>
                  <a:lnTo>
                    <a:pt x="656" y="82"/>
                  </a:lnTo>
                  <a:lnTo>
                    <a:pt x="653" y="72"/>
                  </a:lnTo>
                  <a:lnTo>
                    <a:pt x="649" y="64"/>
                  </a:lnTo>
                  <a:lnTo>
                    <a:pt x="641" y="45"/>
                  </a:lnTo>
                  <a:lnTo>
                    <a:pt x="627" y="30"/>
                  </a:lnTo>
                  <a:lnTo>
                    <a:pt x="612" y="18"/>
                  </a:lnTo>
                  <a:lnTo>
                    <a:pt x="595" y="8"/>
                  </a:lnTo>
                  <a:lnTo>
                    <a:pt x="585" y="5"/>
                  </a:lnTo>
                  <a:lnTo>
                    <a:pt x="575" y="1"/>
                  </a:lnTo>
                  <a:lnTo>
                    <a:pt x="565" y="0"/>
                  </a:lnTo>
                  <a:lnTo>
                    <a:pt x="555" y="0"/>
                  </a:lnTo>
                  <a:lnTo>
                    <a:pt x="103" y="0"/>
                  </a:lnTo>
                  <a:lnTo>
                    <a:pt x="103" y="0"/>
                  </a:lnTo>
                  <a:lnTo>
                    <a:pt x="93" y="0"/>
                  </a:lnTo>
                  <a:lnTo>
                    <a:pt x="82" y="1"/>
                  </a:lnTo>
                  <a:lnTo>
                    <a:pt x="72" y="5"/>
                  </a:lnTo>
                  <a:lnTo>
                    <a:pt x="62" y="8"/>
                  </a:lnTo>
                  <a:lnTo>
                    <a:pt x="45" y="18"/>
                  </a:lnTo>
                  <a:lnTo>
                    <a:pt x="30" y="30"/>
                  </a:lnTo>
                  <a:lnTo>
                    <a:pt x="17" y="45"/>
                  </a:lnTo>
                  <a:lnTo>
                    <a:pt x="7" y="64"/>
                  </a:lnTo>
                  <a:lnTo>
                    <a:pt x="3" y="72"/>
                  </a:lnTo>
                  <a:lnTo>
                    <a:pt x="1" y="82"/>
                  </a:lnTo>
                  <a:lnTo>
                    <a:pt x="0" y="93"/>
                  </a:lnTo>
                  <a:lnTo>
                    <a:pt x="0" y="103"/>
                  </a:lnTo>
                  <a:lnTo>
                    <a:pt x="0" y="995"/>
                  </a:lnTo>
                  <a:lnTo>
                    <a:pt x="0" y="995"/>
                  </a:lnTo>
                  <a:lnTo>
                    <a:pt x="1" y="1002"/>
                  </a:lnTo>
                  <a:lnTo>
                    <a:pt x="5" y="1007"/>
                  </a:lnTo>
                  <a:lnTo>
                    <a:pt x="10" y="1012"/>
                  </a:lnTo>
                  <a:lnTo>
                    <a:pt x="17" y="1012"/>
                  </a:lnTo>
                  <a:lnTo>
                    <a:pt x="17" y="1012"/>
                  </a:lnTo>
                  <a:close/>
                  <a:moveTo>
                    <a:pt x="361" y="926"/>
                  </a:moveTo>
                  <a:lnTo>
                    <a:pt x="361" y="926"/>
                  </a:lnTo>
                  <a:lnTo>
                    <a:pt x="359" y="933"/>
                  </a:lnTo>
                  <a:lnTo>
                    <a:pt x="356" y="939"/>
                  </a:lnTo>
                  <a:lnTo>
                    <a:pt x="351" y="943"/>
                  </a:lnTo>
                  <a:lnTo>
                    <a:pt x="342" y="945"/>
                  </a:lnTo>
                  <a:lnTo>
                    <a:pt x="314" y="945"/>
                  </a:lnTo>
                  <a:lnTo>
                    <a:pt x="314" y="945"/>
                  </a:lnTo>
                  <a:lnTo>
                    <a:pt x="307" y="943"/>
                  </a:lnTo>
                  <a:lnTo>
                    <a:pt x="302" y="939"/>
                  </a:lnTo>
                  <a:lnTo>
                    <a:pt x="297" y="933"/>
                  </a:lnTo>
                  <a:lnTo>
                    <a:pt x="297" y="926"/>
                  </a:lnTo>
                  <a:lnTo>
                    <a:pt x="297" y="911"/>
                  </a:lnTo>
                  <a:lnTo>
                    <a:pt x="297" y="911"/>
                  </a:lnTo>
                  <a:lnTo>
                    <a:pt x="297" y="904"/>
                  </a:lnTo>
                  <a:lnTo>
                    <a:pt x="302" y="897"/>
                  </a:lnTo>
                  <a:lnTo>
                    <a:pt x="307" y="894"/>
                  </a:lnTo>
                  <a:lnTo>
                    <a:pt x="314" y="892"/>
                  </a:lnTo>
                  <a:lnTo>
                    <a:pt x="342" y="892"/>
                  </a:lnTo>
                  <a:lnTo>
                    <a:pt x="342" y="892"/>
                  </a:lnTo>
                  <a:lnTo>
                    <a:pt x="351" y="894"/>
                  </a:lnTo>
                  <a:lnTo>
                    <a:pt x="356" y="897"/>
                  </a:lnTo>
                  <a:lnTo>
                    <a:pt x="359" y="904"/>
                  </a:lnTo>
                  <a:lnTo>
                    <a:pt x="361" y="911"/>
                  </a:lnTo>
                  <a:lnTo>
                    <a:pt x="361" y="926"/>
                  </a:lnTo>
                  <a:close/>
                  <a:moveTo>
                    <a:pt x="114" y="126"/>
                  </a:moveTo>
                  <a:lnTo>
                    <a:pt x="114" y="126"/>
                  </a:lnTo>
                  <a:lnTo>
                    <a:pt x="116" y="120"/>
                  </a:lnTo>
                  <a:lnTo>
                    <a:pt x="120" y="113"/>
                  </a:lnTo>
                  <a:lnTo>
                    <a:pt x="126" y="109"/>
                  </a:lnTo>
                  <a:lnTo>
                    <a:pt x="133" y="108"/>
                  </a:lnTo>
                  <a:lnTo>
                    <a:pt x="524" y="108"/>
                  </a:lnTo>
                  <a:lnTo>
                    <a:pt x="524" y="108"/>
                  </a:lnTo>
                  <a:lnTo>
                    <a:pt x="531" y="109"/>
                  </a:lnTo>
                  <a:lnTo>
                    <a:pt x="538" y="113"/>
                  </a:lnTo>
                  <a:lnTo>
                    <a:pt x="541" y="120"/>
                  </a:lnTo>
                  <a:lnTo>
                    <a:pt x="543" y="126"/>
                  </a:lnTo>
                  <a:lnTo>
                    <a:pt x="543" y="821"/>
                  </a:lnTo>
                  <a:lnTo>
                    <a:pt x="543" y="821"/>
                  </a:lnTo>
                  <a:lnTo>
                    <a:pt x="541" y="828"/>
                  </a:lnTo>
                  <a:lnTo>
                    <a:pt x="538" y="835"/>
                  </a:lnTo>
                  <a:lnTo>
                    <a:pt x="531" y="838"/>
                  </a:lnTo>
                  <a:lnTo>
                    <a:pt x="524" y="840"/>
                  </a:lnTo>
                  <a:lnTo>
                    <a:pt x="133" y="840"/>
                  </a:lnTo>
                  <a:lnTo>
                    <a:pt x="133" y="840"/>
                  </a:lnTo>
                  <a:lnTo>
                    <a:pt x="126" y="838"/>
                  </a:lnTo>
                  <a:lnTo>
                    <a:pt x="120" y="835"/>
                  </a:lnTo>
                  <a:lnTo>
                    <a:pt x="116" y="828"/>
                  </a:lnTo>
                  <a:lnTo>
                    <a:pt x="114" y="821"/>
                  </a:lnTo>
                  <a:lnTo>
                    <a:pt x="114" y="1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58" name="组合 224"/>
          <p:cNvGrpSpPr/>
          <p:nvPr/>
        </p:nvGrpSpPr>
        <p:grpSpPr>
          <a:xfrm>
            <a:off x="4101797" y="2753958"/>
            <a:ext cx="222824" cy="236201"/>
            <a:chOff x="15649575" y="185738"/>
            <a:chExt cx="925513" cy="981075"/>
          </a:xfrm>
          <a:solidFill>
            <a:schemeClr val="tx1">
              <a:lumMod val="50000"/>
              <a:lumOff val="50000"/>
            </a:schemeClr>
          </a:solidFill>
        </p:grpSpPr>
        <p:sp>
          <p:nvSpPr>
            <p:cNvPr id="249" name="Freeform 79"/>
            <p:cNvSpPr>
              <a:spLocks/>
            </p:cNvSpPr>
            <p:nvPr/>
          </p:nvSpPr>
          <p:spPr bwMode="auto">
            <a:xfrm>
              <a:off x="16202025" y="185738"/>
              <a:ext cx="352425" cy="123825"/>
            </a:xfrm>
            <a:custGeom>
              <a:avLst/>
              <a:gdLst/>
              <a:ahLst/>
              <a:cxnLst>
                <a:cxn ang="0">
                  <a:pos x="386" y="150"/>
                </a:cxn>
                <a:cxn ang="0">
                  <a:pos x="398" y="155"/>
                </a:cxn>
                <a:cxn ang="0">
                  <a:pos x="403" y="155"/>
                </a:cxn>
                <a:cxn ang="0">
                  <a:pos x="438" y="124"/>
                </a:cxn>
                <a:cxn ang="0">
                  <a:pos x="442" y="119"/>
                </a:cxn>
                <a:cxn ang="0">
                  <a:pos x="443" y="114"/>
                </a:cxn>
                <a:cxn ang="0">
                  <a:pos x="440" y="102"/>
                </a:cxn>
                <a:cxn ang="0">
                  <a:pos x="418" y="81"/>
                </a:cxn>
                <a:cxn ang="0">
                  <a:pos x="371" y="43"/>
                </a:cxn>
                <a:cxn ang="0">
                  <a:pos x="317" y="18"/>
                </a:cxn>
                <a:cxn ang="0">
                  <a:pos x="260" y="3"/>
                </a:cxn>
                <a:cxn ang="0">
                  <a:pos x="229" y="0"/>
                </a:cxn>
                <a:cxn ang="0">
                  <a:pos x="211" y="0"/>
                </a:cxn>
                <a:cxn ang="0">
                  <a:pos x="155" y="5"/>
                </a:cxn>
                <a:cxn ang="0">
                  <a:pos x="101" y="20"/>
                </a:cxn>
                <a:cxn ang="0">
                  <a:pos x="50" y="45"/>
                </a:cxn>
                <a:cxn ang="0">
                  <a:pos x="6" y="79"/>
                </a:cxn>
                <a:cxn ang="0">
                  <a:pos x="1" y="84"/>
                </a:cxn>
                <a:cxn ang="0">
                  <a:pos x="1" y="96"/>
                </a:cxn>
                <a:cxn ang="0">
                  <a:pos x="32" y="131"/>
                </a:cxn>
                <a:cxn ang="0">
                  <a:pos x="37" y="136"/>
                </a:cxn>
                <a:cxn ang="0">
                  <a:pos x="44" y="136"/>
                </a:cxn>
                <a:cxn ang="0">
                  <a:pos x="55" y="133"/>
                </a:cxn>
                <a:cxn ang="0">
                  <a:pos x="71" y="119"/>
                </a:cxn>
                <a:cxn ang="0">
                  <a:pos x="108" y="96"/>
                </a:cxn>
                <a:cxn ang="0">
                  <a:pos x="148" y="81"/>
                </a:cxn>
                <a:cxn ang="0">
                  <a:pos x="190" y="72"/>
                </a:cxn>
                <a:cxn ang="0">
                  <a:pos x="211" y="72"/>
                </a:cxn>
                <a:cxn ang="0">
                  <a:pos x="226" y="72"/>
                </a:cxn>
                <a:cxn ang="0">
                  <a:pos x="271" y="79"/>
                </a:cxn>
                <a:cxn ang="0">
                  <a:pos x="313" y="96"/>
                </a:cxn>
                <a:cxn ang="0">
                  <a:pos x="352" y="119"/>
                </a:cxn>
                <a:cxn ang="0">
                  <a:pos x="386" y="150"/>
                </a:cxn>
              </a:cxnLst>
              <a:rect l="0" t="0" r="r" b="b"/>
              <a:pathLst>
                <a:path w="443" h="155">
                  <a:moveTo>
                    <a:pt x="386" y="150"/>
                  </a:moveTo>
                  <a:lnTo>
                    <a:pt x="386" y="150"/>
                  </a:lnTo>
                  <a:lnTo>
                    <a:pt x="391" y="155"/>
                  </a:lnTo>
                  <a:lnTo>
                    <a:pt x="398" y="155"/>
                  </a:lnTo>
                  <a:lnTo>
                    <a:pt x="398" y="155"/>
                  </a:lnTo>
                  <a:lnTo>
                    <a:pt x="403" y="155"/>
                  </a:lnTo>
                  <a:lnTo>
                    <a:pt x="408" y="151"/>
                  </a:lnTo>
                  <a:lnTo>
                    <a:pt x="438" y="124"/>
                  </a:lnTo>
                  <a:lnTo>
                    <a:pt x="438" y="124"/>
                  </a:lnTo>
                  <a:lnTo>
                    <a:pt x="442" y="119"/>
                  </a:lnTo>
                  <a:lnTo>
                    <a:pt x="443" y="114"/>
                  </a:lnTo>
                  <a:lnTo>
                    <a:pt x="443" y="114"/>
                  </a:lnTo>
                  <a:lnTo>
                    <a:pt x="443" y="108"/>
                  </a:lnTo>
                  <a:lnTo>
                    <a:pt x="440" y="102"/>
                  </a:lnTo>
                  <a:lnTo>
                    <a:pt x="440" y="102"/>
                  </a:lnTo>
                  <a:lnTo>
                    <a:pt x="418" y="81"/>
                  </a:lnTo>
                  <a:lnTo>
                    <a:pt x="396" y="60"/>
                  </a:lnTo>
                  <a:lnTo>
                    <a:pt x="371" y="43"/>
                  </a:lnTo>
                  <a:lnTo>
                    <a:pt x="346" y="30"/>
                  </a:lnTo>
                  <a:lnTo>
                    <a:pt x="317" y="18"/>
                  </a:lnTo>
                  <a:lnTo>
                    <a:pt x="290" y="10"/>
                  </a:lnTo>
                  <a:lnTo>
                    <a:pt x="260" y="3"/>
                  </a:lnTo>
                  <a:lnTo>
                    <a:pt x="229" y="0"/>
                  </a:lnTo>
                  <a:lnTo>
                    <a:pt x="229" y="0"/>
                  </a:lnTo>
                  <a:lnTo>
                    <a:pt x="211" y="0"/>
                  </a:lnTo>
                  <a:lnTo>
                    <a:pt x="211" y="0"/>
                  </a:lnTo>
                  <a:lnTo>
                    <a:pt x="184" y="0"/>
                  </a:lnTo>
                  <a:lnTo>
                    <a:pt x="155" y="5"/>
                  </a:lnTo>
                  <a:lnTo>
                    <a:pt x="128" y="11"/>
                  </a:lnTo>
                  <a:lnTo>
                    <a:pt x="101" y="20"/>
                  </a:lnTo>
                  <a:lnTo>
                    <a:pt x="76" y="32"/>
                  </a:lnTo>
                  <a:lnTo>
                    <a:pt x="50" y="45"/>
                  </a:lnTo>
                  <a:lnTo>
                    <a:pt x="28" y="60"/>
                  </a:lnTo>
                  <a:lnTo>
                    <a:pt x="6" y="79"/>
                  </a:lnTo>
                  <a:lnTo>
                    <a:pt x="6" y="79"/>
                  </a:lnTo>
                  <a:lnTo>
                    <a:pt x="1" y="84"/>
                  </a:lnTo>
                  <a:lnTo>
                    <a:pt x="0" y="91"/>
                  </a:lnTo>
                  <a:lnTo>
                    <a:pt x="1" y="96"/>
                  </a:lnTo>
                  <a:lnTo>
                    <a:pt x="5" y="101"/>
                  </a:lnTo>
                  <a:lnTo>
                    <a:pt x="32" y="131"/>
                  </a:lnTo>
                  <a:lnTo>
                    <a:pt x="32" y="131"/>
                  </a:lnTo>
                  <a:lnTo>
                    <a:pt x="37" y="136"/>
                  </a:lnTo>
                  <a:lnTo>
                    <a:pt x="44" y="136"/>
                  </a:lnTo>
                  <a:lnTo>
                    <a:pt x="44" y="136"/>
                  </a:lnTo>
                  <a:lnTo>
                    <a:pt x="50" y="136"/>
                  </a:lnTo>
                  <a:lnTo>
                    <a:pt x="55" y="133"/>
                  </a:lnTo>
                  <a:lnTo>
                    <a:pt x="55" y="133"/>
                  </a:lnTo>
                  <a:lnTo>
                    <a:pt x="71" y="119"/>
                  </a:lnTo>
                  <a:lnTo>
                    <a:pt x="89" y="106"/>
                  </a:lnTo>
                  <a:lnTo>
                    <a:pt x="108" y="96"/>
                  </a:lnTo>
                  <a:lnTo>
                    <a:pt x="128" y="87"/>
                  </a:lnTo>
                  <a:lnTo>
                    <a:pt x="148" y="81"/>
                  </a:lnTo>
                  <a:lnTo>
                    <a:pt x="168" y="75"/>
                  </a:lnTo>
                  <a:lnTo>
                    <a:pt x="190" y="72"/>
                  </a:lnTo>
                  <a:lnTo>
                    <a:pt x="211" y="72"/>
                  </a:lnTo>
                  <a:lnTo>
                    <a:pt x="211" y="72"/>
                  </a:lnTo>
                  <a:lnTo>
                    <a:pt x="226" y="72"/>
                  </a:lnTo>
                  <a:lnTo>
                    <a:pt x="226" y="72"/>
                  </a:lnTo>
                  <a:lnTo>
                    <a:pt x="248" y="75"/>
                  </a:lnTo>
                  <a:lnTo>
                    <a:pt x="271" y="79"/>
                  </a:lnTo>
                  <a:lnTo>
                    <a:pt x="292" y="86"/>
                  </a:lnTo>
                  <a:lnTo>
                    <a:pt x="313" y="96"/>
                  </a:lnTo>
                  <a:lnTo>
                    <a:pt x="332" y="106"/>
                  </a:lnTo>
                  <a:lnTo>
                    <a:pt x="352" y="119"/>
                  </a:lnTo>
                  <a:lnTo>
                    <a:pt x="369" y="133"/>
                  </a:lnTo>
                  <a:lnTo>
                    <a:pt x="386" y="150"/>
                  </a:lnTo>
                  <a:lnTo>
                    <a:pt x="386" y="1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50" name="Freeform 80"/>
            <p:cNvSpPr>
              <a:spLocks/>
            </p:cNvSpPr>
            <p:nvPr/>
          </p:nvSpPr>
          <p:spPr bwMode="auto">
            <a:xfrm>
              <a:off x="16275050" y="282575"/>
              <a:ext cx="198438" cy="85725"/>
            </a:xfrm>
            <a:custGeom>
              <a:avLst/>
              <a:gdLst/>
              <a:ahLst/>
              <a:cxnLst>
                <a:cxn ang="0">
                  <a:pos x="129" y="0"/>
                </a:cxn>
                <a:cxn ang="0">
                  <a:pos x="129" y="0"/>
                </a:cxn>
                <a:cxn ang="0">
                  <a:pos x="119" y="0"/>
                </a:cxn>
                <a:cxn ang="0">
                  <a:pos x="119" y="0"/>
                </a:cxn>
                <a:cxn ang="0">
                  <a:pos x="104" y="0"/>
                </a:cxn>
                <a:cxn ang="0">
                  <a:pos x="89" y="2"/>
                </a:cxn>
                <a:cxn ang="0">
                  <a:pos x="74" y="5"/>
                </a:cxn>
                <a:cxn ang="0">
                  <a:pos x="59" y="10"/>
                </a:cxn>
                <a:cxn ang="0">
                  <a:pos x="43" y="17"/>
                </a:cxn>
                <a:cxn ang="0">
                  <a:pos x="30" y="25"/>
                </a:cxn>
                <a:cxn ang="0">
                  <a:pos x="18" y="34"/>
                </a:cxn>
                <a:cxn ang="0">
                  <a:pos x="5" y="44"/>
                </a:cxn>
                <a:cxn ang="0">
                  <a:pos x="5" y="44"/>
                </a:cxn>
                <a:cxn ang="0">
                  <a:pos x="1" y="49"/>
                </a:cxn>
                <a:cxn ang="0">
                  <a:pos x="0" y="54"/>
                </a:cxn>
                <a:cxn ang="0">
                  <a:pos x="1" y="61"/>
                </a:cxn>
                <a:cxn ang="0">
                  <a:pos x="5" y="66"/>
                </a:cxn>
                <a:cxn ang="0">
                  <a:pos x="32" y="96"/>
                </a:cxn>
                <a:cxn ang="0">
                  <a:pos x="32" y="96"/>
                </a:cxn>
                <a:cxn ang="0">
                  <a:pos x="37" y="100"/>
                </a:cxn>
                <a:cxn ang="0">
                  <a:pos x="43" y="101"/>
                </a:cxn>
                <a:cxn ang="0">
                  <a:pos x="43" y="101"/>
                </a:cxn>
                <a:cxn ang="0">
                  <a:pos x="50" y="101"/>
                </a:cxn>
                <a:cxn ang="0">
                  <a:pos x="55" y="98"/>
                </a:cxn>
                <a:cxn ang="0">
                  <a:pos x="55" y="98"/>
                </a:cxn>
                <a:cxn ang="0">
                  <a:pos x="69" y="86"/>
                </a:cxn>
                <a:cxn ang="0">
                  <a:pos x="86" y="79"/>
                </a:cxn>
                <a:cxn ang="0">
                  <a:pos x="102" y="74"/>
                </a:cxn>
                <a:cxn ang="0">
                  <a:pos x="119" y="73"/>
                </a:cxn>
                <a:cxn ang="0">
                  <a:pos x="119" y="73"/>
                </a:cxn>
                <a:cxn ang="0">
                  <a:pos x="126" y="73"/>
                </a:cxn>
                <a:cxn ang="0">
                  <a:pos x="126" y="73"/>
                </a:cxn>
                <a:cxn ang="0">
                  <a:pos x="143" y="76"/>
                </a:cxn>
                <a:cxn ang="0">
                  <a:pos x="161" y="81"/>
                </a:cxn>
                <a:cxn ang="0">
                  <a:pos x="177" y="91"/>
                </a:cxn>
                <a:cxn ang="0">
                  <a:pos x="190" y="103"/>
                </a:cxn>
                <a:cxn ang="0">
                  <a:pos x="190" y="103"/>
                </a:cxn>
                <a:cxn ang="0">
                  <a:pos x="195" y="106"/>
                </a:cxn>
                <a:cxn ang="0">
                  <a:pos x="202" y="108"/>
                </a:cxn>
                <a:cxn ang="0">
                  <a:pos x="202" y="108"/>
                </a:cxn>
                <a:cxn ang="0">
                  <a:pos x="209" y="108"/>
                </a:cxn>
                <a:cxn ang="0">
                  <a:pos x="212" y="105"/>
                </a:cxn>
                <a:cxn ang="0">
                  <a:pos x="244" y="78"/>
                </a:cxn>
                <a:cxn ang="0">
                  <a:pos x="244" y="78"/>
                </a:cxn>
                <a:cxn ang="0">
                  <a:pos x="247" y="73"/>
                </a:cxn>
                <a:cxn ang="0">
                  <a:pos x="249" y="66"/>
                </a:cxn>
                <a:cxn ang="0">
                  <a:pos x="249" y="66"/>
                </a:cxn>
                <a:cxn ang="0">
                  <a:pos x="249" y="61"/>
                </a:cxn>
                <a:cxn ang="0">
                  <a:pos x="246" y="56"/>
                </a:cxn>
                <a:cxn ang="0">
                  <a:pos x="246" y="56"/>
                </a:cxn>
                <a:cxn ang="0">
                  <a:pos x="234" y="44"/>
                </a:cxn>
                <a:cxn ang="0">
                  <a:pos x="220" y="34"/>
                </a:cxn>
                <a:cxn ang="0">
                  <a:pos x="207" y="24"/>
                </a:cxn>
                <a:cxn ang="0">
                  <a:pos x="193" y="15"/>
                </a:cxn>
                <a:cxn ang="0">
                  <a:pos x="178" y="10"/>
                </a:cxn>
                <a:cxn ang="0">
                  <a:pos x="163" y="5"/>
                </a:cxn>
                <a:cxn ang="0">
                  <a:pos x="146" y="2"/>
                </a:cxn>
                <a:cxn ang="0">
                  <a:pos x="129" y="0"/>
                </a:cxn>
                <a:cxn ang="0">
                  <a:pos x="129" y="0"/>
                </a:cxn>
              </a:cxnLst>
              <a:rect l="0" t="0" r="r" b="b"/>
              <a:pathLst>
                <a:path w="249" h="108">
                  <a:moveTo>
                    <a:pt x="129" y="0"/>
                  </a:moveTo>
                  <a:lnTo>
                    <a:pt x="129" y="0"/>
                  </a:lnTo>
                  <a:lnTo>
                    <a:pt x="119" y="0"/>
                  </a:lnTo>
                  <a:lnTo>
                    <a:pt x="119" y="0"/>
                  </a:lnTo>
                  <a:lnTo>
                    <a:pt x="104" y="0"/>
                  </a:lnTo>
                  <a:lnTo>
                    <a:pt x="89" y="2"/>
                  </a:lnTo>
                  <a:lnTo>
                    <a:pt x="74" y="5"/>
                  </a:lnTo>
                  <a:lnTo>
                    <a:pt x="59" y="10"/>
                  </a:lnTo>
                  <a:lnTo>
                    <a:pt x="43" y="17"/>
                  </a:lnTo>
                  <a:lnTo>
                    <a:pt x="30" y="25"/>
                  </a:lnTo>
                  <a:lnTo>
                    <a:pt x="18" y="34"/>
                  </a:lnTo>
                  <a:lnTo>
                    <a:pt x="5" y="44"/>
                  </a:lnTo>
                  <a:lnTo>
                    <a:pt x="5" y="44"/>
                  </a:lnTo>
                  <a:lnTo>
                    <a:pt x="1" y="49"/>
                  </a:lnTo>
                  <a:lnTo>
                    <a:pt x="0" y="54"/>
                  </a:lnTo>
                  <a:lnTo>
                    <a:pt x="1" y="61"/>
                  </a:lnTo>
                  <a:lnTo>
                    <a:pt x="5" y="66"/>
                  </a:lnTo>
                  <a:lnTo>
                    <a:pt x="32" y="96"/>
                  </a:lnTo>
                  <a:lnTo>
                    <a:pt x="32" y="96"/>
                  </a:lnTo>
                  <a:lnTo>
                    <a:pt x="37" y="100"/>
                  </a:lnTo>
                  <a:lnTo>
                    <a:pt x="43" y="101"/>
                  </a:lnTo>
                  <a:lnTo>
                    <a:pt x="43" y="101"/>
                  </a:lnTo>
                  <a:lnTo>
                    <a:pt x="50" y="101"/>
                  </a:lnTo>
                  <a:lnTo>
                    <a:pt x="55" y="98"/>
                  </a:lnTo>
                  <a:lnTo>
                    <a:pt x="55" y="98"/>
                  </a:lnTo>
                  <a:lnTo>
                    <a:pt x="69" y="86"/>
                  </a:lnTo>
                  <a:lnTo>
                    <a:pt x="86" y="79"/>
                  </a:lnTo>
                  <a:lnTo>
                    <a:pt x="102" y="74"/>
                  </a:lnTo>
                  <a:lnTo>
                    <a:pt x="119" y="73"/>
                  </a:lnTo>
                  <a:lnTo>
                    <a:pt x="119" y="73"/>
                  </a:lnTo>
                  <a:lnTo>
                    <a:pt x="126" y="73"/>
                  </a:lnTo>
                  <a:lnTo>
                    <a:pt x="126" y="73"/>
                  </a:lnTo>
                  <a:lnTo>
                    <a:pt x="143" y="76"/>
                  </a:lnTo>
                  <a:lnTo>
                    <a:pt x="161" y="81"/>
                  </a:lnTo>
                  <a:lnTo>
                    <a:pt x="177" y="91"/>
                  </a:lnTo>
                  <a:lnTo>
                    <a:pt x="190" y="103"/>
                  </a:lnTo>
                  <a:lnTo>
                    <a:pt x="190" y="103"/>
                  </a:lnTo>
                  <a:lnTo>
                    <a:pt x="195" y="106"/>
                  </a:lnTo>
                  <a:lnTo>
                    <a:pt x="202" y="108"/>
                  </a:lnTo>
                  <a:lnTo>
                    <a:pt x="202" y="108"/>
                  </a:lnTo>
                  <a:lnTo>
                    <a:pt x="209" y="108"/>
                  </a:lnTo>
                  <a:lnTo>
                    <a:pt x="212" y="105"/>
                  </a:lnTo>
                  <a:lnTo>
                    <a:pt x="244" y="78"/>
                  </a:lnTo>
                  <a:lnTo>
                    <a:pt x="244" y="78"/>
                  </a:lnTo>
                  <a:lnTo>
                    <a:pt x="247" y="73"/>
                  </a:lnTo>
                  <a:lnTo>
                    <a:pt x="249" y="66"/>
                  </a:lnTo>
                  <a:lnTo>
                    <a:pt x="249" y="66"/>
                  </a:lnTo>
                  <a:lnTo>
                    <a:pt x="249" y="61"/>
                  </a:lnTo>
                  <a:lnTo>
                    <a:pt x="246" y="56"/>
                  </a:lnTo>
                  <a:lnTo>
                    <a:pt x="246" y="56"/>
                  </a:lnTo>
                  <a:lnTo>
                    <a:pt x="234" y="44"/>
                  </a:lnTo>
                  <a:lnTo>
                    <a:pt x="220" y="34"/>
                  </a:lnTo>
                  <a:lnTo>
                    <a:pt x="207" y="24"/>
                  </a:lnTo>
                  <a:lnTo>
                    <a:pt x="193" y="15"/>
                  </a:lnTo>
                  <a:lnTo>
                    <a:pt x="178" y="10"/>
                  </a:lnTo>
                  <a:lnTo>
                    <a:pt x="163" y="5"/>
                  </a:lnTo>
                  <a:lnTo>
                    <a:pt x="146" y="2"/>
                  </a:lnTo>
                  <a:lnTo>
                    <a:pt x="129" y="0"/>
                  </a:lnTo>
                  <a:lnTo>
                    <a:pt x="12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51" name="Freeform 81"/>
            <p:cNvSpPr>
              <a:spLocks/>
            </p:cNvSpPr>
            <p:nvPr/>
          </p:nvSpPr>
          <p:spPr bwMode="auto">
            <a:xfrm>
              <a:off x="15922625" y="1025525"/>
              <a:ext cx="376238" cy="141288"/>
            </a:xfrm>
            <a:custGeom>
              <a:avLst/>
              <a:gdLst/>
              <a:ahLst/>
              <a:cxnLst>
                <a:cxn ang="0">
                  <a:pos x="464" y="177"/>
                </a:cxn>
                <a:cxn ang="0">
                  <a:pos x="464" y="177"/>
                </a:cxn>
                <a:cxn ang="0">
                  <a:pos x="469" y="176"/>
                </a:cxn>
                <a:cxn ang="0">
                  <a:pos x="472" y="172"/>
                </a:cxn>
                <a:cxn ang="0">
                  <a:pos x="474" y="169"/>
                </a:cxn>
                <a:cxn ang="0">
                  <a:pos x="472" y="164"/>
                </a:cxn>
                <a:cxn ang="0">
                  <a:pos x="388" y="14"/>
                </a:cxn>
                <a:cxn ang="0">
                  <a:pos x="388" y="14"/>
                </a:cxn>
                <a:cxn ang="0">
                  <a:pos x="384" y="9"/>
                </a:cxn>
                <a:cxn ang="0">
                  <a:pos x="379" y="4"/>
                </a:cxn>
                <a:cxn ang="0">
                  <a:pos x="373" y="0"/>
                </a:cxn>
                <a:cxn ang="0">
                  <a:pos x="366" y="0"/>
                </a:cxn>
                <a:cxn ang="0">
                  <a:pos x="106" y="0"/>
                </a:cxn>
                <a:cxn ang="0">
                  <a:pos x="106" y="0"/>
                </a:cxn>
                <a:cxn ang="0">
                  <a:pos x="99" y="0"/>
                </a:cxn>
                <a:cxn ang="0">
                  <a:pos x="94" y="4"/>
                </a:cxn>
                <a:cxn ang="0">
                  <a:pos x="88" y="9"/>
                </a:cxn>
                <a:cxn ang="0">
                  <a:pos x="84" y="14"/>
                </a:cxn>
                <a:cxn ang="0">
                  <a:pos x="0" y="164"/>
                </a:cxn>
                <a:cxn ang="0">
                  <a:pos x="0" y="164"/>
                </a:cxn>
                <a:cxn ang="0">
                  <a:pos x="0" y="169"/>
                </a:cxn>
                <a:cxn ang="0">
                  <a:pos x="0" y="172"/>
                </a:cxn>
                <a:cxn ang="0">
                  <a:pos x="3" y="176"/>
                </a:cxn>
                <a:cxn ang="0">
                  <a:pos x="8" y="177"/>
                </a:cxn>
                <a:cxn ang="0">
                  <a:pos x="464" y="177"/>
                </a:cxn>
              </a:cxnLst>
              <a:rect l="0" t="0" r="r" b="b"/>
              <a:pathLst>
                <a:path w="474" h="177">
                  <a:moveTo>
                    <a:pt x="464" y="177"/>
                  </a:moveTo>
                  <a:lnTo>
                    <a:pt x="464" y="177"/>
                  </a:lnTo>
                  <a:lnTo>
                    <a:pt x="469" y="176"/>
                  </a:lnTo>
                  <a:lnTo>
                    <a:pt x="472" y="172"/>
                  </a:lnTo>
                  <a:lnTo>
                    <a:pt x="474" y="169"/>
                  </a:lnTo>
                  <a:lnTo>
                    <a:pt x="472" y="164"/>
                  </a:lnTo>
                  <a:lnTo>
                    <a:pt x="388" y="14"/>
                  </a:lnTo>
                  <a:lnTo>
                    <a:pt x="388" y="14"/>
                  </a:lnTo>
                  <a:lnTo>
                    <a:pt x="384" y="9"/>
                  </a:lnTo>
                  <a:lnTo>
                    <a:pt x="379" y="4"/>
                  </a:lnTo>
                  <a:lnTo>
                    <a:pt x="373" y="0"/>
                  </a:lnTo>
                  <a:lnTo>
                    <a:pt x="366" y="0"/>
                  </a:lnTo>
                  <a:lnTo>
                    <a:pt x="106" y="0"/>
                  </a:lnTo>
                  <a:lnTo>
                    <a:pt x="106" y="0"/>
                  </a:lnTo>
                  <a:lnTo>
                    <a:pt x="99" y="0"/>
                  </a:lnTo>
                  <a:lnTo>
                    <a:pt x="94" y="4"/>
                  </a:lnTo>
                  <a:lnTo>
                    <a:pt x="88" y="9"/>
                  </a:lnTo>
                  <a:lnTo>
                    <a:pt x="84" y="14"/>
                  </a:lnTo>
                  <a:lnTo>
                    <a:pt x="0" y="164"/>
                  </a:lnTo>
                  <a:lnTo>
                    <a:pt x="0" y="164"/>
                  </a:lnTo>
                  <a:lnTo>
                    <a:pt x="0" y="169"/>
                  </a:lnTo>
                  <a:lnTo>
                    <a:pt x="0" y="172"/>
                  </a:lnTo>
                  <a:lnTo>
                    <a:pt x="3" y="176"/>
                  </a:lnTo>
                  <a:lnTo>
                    <a:pt x="8" y="177"/>
                  </a:lnTo>
                  <a:lnTo>
                    <a:pt x="464" y="17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52" name="Freeform 82"/>
            <p:cNvSpPr>
              <a:spLocks noEditPoints="1"/>
            </p:cNvSpPr>
            <p:nvPr/>
          </p:nvSpPr>
          <p:spPr bwMode="auto">
            <a:xfrm>
              <a:off x="15649575" y="417513"/>
              <a:ext cx="925513" cy="566738"/>
            </a:xfrm>
            <a:custGeom>
              <a:avLst/>
              <a:gdLst/>
              <a:ahLst/>
              <a:cxnLst>
                <a:cxn ang="0">
                  <a:pos x="1138" y="0"/>
                </a:cxn>
                <a:cxn ang="0">
                  <a:pos x="27" y="0"/>
                </a:cxn>
                <a:cxn ang="0">
                  <a:pos x="27" y="0"/>
                </a:cxn>
                <a:cxn ang="0">
                  <a:pos x="22" y="0"/>
                </a:cxn>
                <a:cxn ang="0">
                  <a:pos x="17" y="2"/>
                </a:cxn>
                <a:cxn ang="0">
                  <a:pos x="12" y="5"/>
                </a:cxn>
                <a:cxn ang="0">
                  <a:pos x="8" y="9"/>
                </a:cxn>
                <a:cxn ang="0">
                  <a:pos x="5" y="12"/>
                </a:cxn>
                <a:cxn ang="0">
                  <a:pos x="1" y="17"/>
                </a:cxn>
                <a:cxn ang="0">
                  <a:pos x="0" y="22"/>
                </a:cxn>
                <a:cxn ang="0">
                  <a:pos x="0" y="27"/>
                </a:cxn>
                <a:cxn ang="0">
                  <a:pos x="0" y="631"/>
                </a:cxn>
                <a:cxn ang="0">
                  <a:pos x="0" y="631"/>
                </a:cxn>
                <a:cxn ang="0">
                  <a:pos x="0" y="636"/>
                </a:cxn>
                <a:cxn ang="0">
                  <a:pos x="1" y="641"/>
                </a:cxn>
                <a:cxn ang="0">
                  <a:pos x="5" y="647"/>
                </a:cxn>
                <a:cxn ang="0">
                  <a:pos x="8" y="650"/>
                </a:cxn>
                <a:cxn ang="0">
                  <a:pos x="12" y="653"/>
                </a:cxn>
                <a:cxn ang="0">
                  <a:pos x="17" y="657"/>
                </a:cxn>
                <a:cxn ang="0">
                  <a:pos x="22" y="658"/>
                </a:cxn>
                <a:cxn ang="0">
                  <a:pos x="27" y="658"/>
                </a:cxn>
                <a:cxn ang="0">
                  <a:pos x="492" y="658"/>
                </a:cxn>
                <a:cxn ang="0">
                  <a:pos x="492" y="699"/>
                </a:cxn>
                <a:cxn ang="0">
                  <a:pos x="492" y="699"/>
                </a:cxn>
                <a:cxn ang="0">
                  <a:pos x="492" y="704"/>
                </a:cxn>
                <a:cxn ang="0">
                  <a:pos x="496" y="709"/>
                </a:cxn>
                <a:cxn ang="0">
                  <a:pos x="501" y="712"/>
                </a:cxn>
                <a:cxn ang="0">
                  <a:pos x="508" y="714"/>
                </a:cxn>
                <a:cxn ang="0">
                  <a:pos x="669" y="714"/>
                </a:cxn>
                <a:cxn ang="0">
                  <a:pos x="669" y="714"/>
                </a:cxn>
                <a:cxn ang="0">
                  <a:pos x="674" y="712"/>
                </a:cxn>
                <a:cxn ang="0">
                  <a:pos x="680" y="709"/>
                </a:cxn>
                <a:cxn ang="0">
                  <a:pos x="683" y="704"/>
                </a:cxn>
                <a:cxn ang="0">
                  <a:pos x="685" y="699"/>
                </a:cxn>
                <a:cxn ang="0">
                  <a:pos x="685" y="658"/>
                </a:cxn>
                <a:cxn ang="0">
                  <a:pos x="1138" y="658"/>
                </a:cxn>
                <a:cxn ang="0">
                  <a:pos x="1138" y="658"/>
                </a:cxn>
                <a:cxn ang="0">
                  <a:pos x="1143" y="658"/>
                </a:cxn>
                <a:cxn ang="0">
                  <a:pos x="1148" y="657"/>
                </a:cxn>
                <a:cxn ang="0">
                  <a:pos x="1154" y="653"/>
                </a:cxn>
                <a:cxn ang="0">
                  <a:pos x="1157" y="650"/>
                </a:cxn>
                <a:cxn ang="0">
                  <a:pos x="1160" y="647"/>
                </a:cxn>
                <a:cxn ang="0">
                  <a:pos x="1164" y="641"/>
                </a:cxn>
                <a:cxn ang="0">
                  <a:pos x="1165" y="636"/>
                </a:cxn>
                <a:cxn ang="0">
                  <a:pos x="1165" y="631"/>
                </a:cxn>
                <a:cxn ang="0">
                  <a:pos x="1165" y="27"/>
                </a:cxn>
                <a:cxn ang="0">
                  <a:pos x="1165" y="27"/>
                </a:cxn>
                <a:cxn ang="0">
                  <a:pos x="1165" y="22"/>
                </a:cxn>
                <a:cxn ang="0">
                  <a:pos x="1164" y="17"/>
                </a:cxn>
                <a:cxn ang="0">
                  <a:pos x="1160" y="12"/>
                </a:cxn>
                <a:cxn ang="0">
                  <a:pos x="1157" y="9"/>
                </a:cxn>
                <a:cxn ang="0">
                  <a:pos x="1154" y="5"/>
                </a:cxn>
                <a:cxn ang="0">
                  <a:pos x="1148" y="2"/>
                </a:cxn>
                <a:cxn ang="0">
                  <a:pos x="1143" y="0"/>
                </a:cxn>
                <a:cxn ang="0">
                  <a:pos x="1138" y="0"/>
                </a:cxn>
                <a:cxn ang="0">
                  <a:pos x="1138" y="0"/>
                </a:cxn>
                <a:cxn ang="0">
                  <a:pos x="1044" y="537"/>
                </a:cxn>
                <a:cxn ang="0">
                  <a:pos x="121" y="537"/>
                </a:cxn>
                <a:cxn ang="0">
                  <a:pos x="121" y="122"/>
                </a:cxn>
                <a:cxn ang="0">
                  <a:pos x="1044" y="122"/>
                </a:cxn>
                <a:cxn ang="0">
                  <a:pos x="1044" y="537"/>
                </a:cxn>
              </a:cxnLst>
              <a:rect l="0" t="0" r="r" b="b"/>
              <a:pathLst>
                <a:path w="1165" h="714">
                  <a:moveTo>
                    <a:pt x="1138" y="0"/>
                  </a:moveTo>
                  <a:lnTo>
                    <a:pt x="27" y="0"/>
                  </a:lnTo>
                  <a:lnTo>
                    <a:pt x="27" y="0"/>
                  </a:lnTo>
                  <a:lnTo>
                    <a:pt x="22" y="0"/>
                  </a:lnTo>
                  <a:lnTo>
                    <a:pt x="17" y="2"/>
                  </a:lnTo>
                  <a:lnTo>
                    <a:pt x="12" y="5"/>
                  </a:lnTo>
                  <a:lnTo>
                    <a:pt x="8" y="9"/>
                  </a:lnTo>
                  <a:lnTo>
                    <a:pt x="5" y="12"/>
                  </a:lnTo>
                  <a:lnTo>
                    <a:pt x="1" y="17"/>
                  </a:lnTo>
                  <a:lnTo>
                    <a:pt x="0" y="22"/>
                  </a:lnTo>
                  <a:lnTo>
                    <a:pt x="0" y="27"/>
                  </a:lnTo>
                  <a:lnTo>
                    <a:pt x="0" y="631"/>
                  </a:lnTo>
                  <a:lnTo>
                    <a:pt x="0" y="631"/>
                  </a:lnTo>
                  <a:lnTo>
                    <a:pt x="0" y="636"/>
                  </a:lnTo>
                  <a:lnTo>
                    <a:pt x="1" y="641"/>
                  </a:lnTo>
                  <a:lnTo>
                    <a:pt x="5" y="647"/>
                  </a:lnTo>
                  <a:lnTo>
                    <a:pt x="8" y="650"/>
                  </a:lnTo>
                  <a:lnTo>
                    <a:pt x="12" y="653"/>
                  </a:lnTo>
                  <a:lnTo>
                    <a:pt x="17" y="657"/>
                  </a:lnTo>
                  <a:lnTo>
                    <a:pt x="22" y="658"/>
                  </a:lnTo>
                  <a:lnTo>
                    <a:pt x="27" y="658"/>
                  </a:lnTo>
                  <a:lnTo>
                    <a:pt x="492" y="658"/>
                  </a:lnTo>
                  <a:lnTo>
                    <a:pt x="492" y="699"/>
                  </a:lnTo>
                  <a:lnTo>
                    <a:pt x="492" y="699"/>
                  </a:lnTo>
                  <a:lnTo>
                    <a:pt x="492" y="704"/>
                  </a:lnTo>
                  <a:lnTo>
                    <a:pt x="496" y="709"/>
                  </a:lnTo>
                  <a:lnTo>
                    <a:pt x="501" y="712"/>
                  </a:lnTo>
                  <a:lnTo>
                    <a:pt x="508" y="714"/>
                  </a:lnTo>
                  <a:lnTo>
                    <a:pt x="669" y="714"/>
                  </a:lnTo>
                  <a:lnTo>
                    <a:pt x="669" y="714"/>
                  </a:lnTo>
                  <a:lnTo>
                    <a:pt x="674" y="712"/>
                  </a:lnTo>
                  <a:lnTo>
                    <a:pt x="680" y="709"/>
                  </a:lnTo>
                  <a:lnTo>
                    <a:pt x="683" y="704"/>
                  </a:lnTo>
                  <a:lnTo>
                    <a:pt x="685" y="699"/>
                  </a:lnTo>
                  <a:lnTo>
                    <a:pt x="685" y="658"/>
                  </a:lnTo>
                  <a:lnTo>
                    <a:pt x="1138" y="658"/>
                  </a:lnTo>
                  <a:lnTo>
                    <a:pt x="1138" y="658"/>
                  </a:lnTo>
                  <a:lnTo>
                    <a:pt x="1143" y="658"/>
                  </a:lnTo>
                  <a:lnTo>
                    <a:pt x="1148" y="657"/>
                  </a:lnTo>
                  <a:lnTo>
                    <a:pt x="1154" y="653"/>
                  </a:lnTo>
                  <a:lnTo>
                    <a:pt x="1157" y="650"/>
                  </a:lnTo>
                  <a:lnTo>
                    <a:pt x="1160" y="647"/>
                  </a:lnTo>
                  <a:lnTo>
                    <a:pt x="1164" y="641"/>
                  </a:lnTo>
                  <a:lnTo>
                    <a:pt x="1165" y="636"/>
                  </a:lnTo>
                  <a:lnTo>
                    <a:pt x="1165" y="631"/>
                  </a:lnTo>
                  <a:lnTo>
                    <a:pt x="1165" y="27"/>
                  </a:lnTo>
                  <a:lnTo>
                    <a:pt x="1165" y="27"/>
                  </a:lnTo>
                  <a:lnTo>
                    <a:pt x="1165" y="22"/>
                  </a:lnTo>
                  <a:lnTo>
                    <a:pt x="1164" y="17"/>
                  </a:lnTo>
                  <a:lnTo>
                    <a:pt x="1160" y="12"/>
                  </a:lnTo>
                  <a:lnTo>
                    <a:pt x="1157" y="9"/>
                  </a:lnTo>
                  <a:lnTo>
                    <a:pt x="1154" y="5"/>
                  </a:lnTo>
                  <a:lnTo>
                    <a:pt x="1148" y="2"/>
                  </a:lnTo>
                  <a:lnTo>
                    <a:pt x="1143" y="0"/>
                  </a:lnTo>
                  <a:lnTo>
                    <a:pt x="1138" y="0"/>
                  </a:lnTo>
                  <a:lnTo>
                    <a:pt x="1138" y="0"/>
                  </a:lnTo>
                  <a:close/>
                  <a:moveTo>
                    <a:pt x="1044" y="537"/>
                  </a:moveTo>
                  <a:lnTo>
                    <a:pt x="121" y="537"/>
                  </a:lnTo>
                  <a:lnTo>
                    <a:pt x="121" y="122"/>
                  </a:lnTo>
                  <a:lnTo>
                    <a:pt x="1044" y="122"/>
                  </a:lnTo>
                  <a:lnTo>
                    <a:pt x="1044" y="5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60" name="组合 259"/>
          <p:cNvGrpSpPr/>
          <p:nvPr/>
        </p:nvGrpSpPr>
        <p:grpSpPr>
          <a:xfrm>
            <a:off x="4475181" y="2375040"/>
            <a:ext cx="344864" cy="254462"/>
            <a:chOff x="10201275" y="606425"/>
            <a:chExt cx="365125" cy="263525"/>
          </a:xfrm>
          <a:solidFill>
            <a:schemeClr val="tx1">
              <a:lumMod val="50000"/>
              <a:lumOff val="50000"/>
            </a:schemeClr>
          </a:solidFill>
        </p:grpSpPr>
        <p:sp>
          <p:nvSpPr>
            <p:cNvPr id="254" name="Freeform 558"/>
            <p:cNvSpPr>
              <a:spLocks noEditPoints="1"/>
            </p:cNvSpPr>
            <p:nvPr/>
          </p:nvSpPr>
          <p:spPr bwMode="auto">
            <a:xfrm>
              <a:off x="10201275" y="606425"/>
              <a:ext cx="365125" cy="263525"/>
            </a:xfrm>
            <a:custGeom>
              <a:avLst/>
              <a:gdLst/>
              <a:ahLst/>
              <a:cxnLst>
                <a:cxn ang="0">
                  <a:pos x="192" y="110"/>
                </a:cxn>
                <a:cxn ang="0">
                  <a:pos x="192" y="16"/>
                </a:cxn>
                <a:cxn ang="0">
                  <a:pos x="190" y="10"/>
                </a:cxn>
                <a:cxn ang="0">
                  <a:pos x="182" y="2"/>
                </a:cxn>
                <a:cxn ang="0">
                  <a:pos x="52" y="0"/>
                </a:cxn>
                <a:cxn ang="0">
                  <a:pos x="46" y="2"/>
                </a:cxn>
                <a:cxn ang="0">
                  <a:pos x="38" y="10"/>
                </a:cxn>
                <a:cxn ang="0">
                  <a:pos x="38" y="108"/>
                </a:cxn>
                <a:cxn ang="0">
                  <a:pos x="38" y="110"/>
                </a:cxn>
                <a:cxn ang="0">
                  <a:pos x="38" y="112"/>
                </a:cxn>
                <a:cxn ang="0">
                  <a:pos x="0" y="146"/>
                </a:cxn>
                <a:cxn ang="0">
                  <a:pos x="2" y="160"/>
                </a:cxn>
                <a:cxn ang="0">
                  <a:pos x="10" y="166"/>
                </a:cxn>
                <a:cxn ang="0">
                  <a:pos x="216" y="166"/>
                </a:cxn>
                <a:cxn ang="0">
                  <a:pos x="220" y="166"/>
                </a:cxn>
                <a:cxn ang="0">
                  <a:pos x="228" y="160"/>
                </a:cxn>
                <a:cxn ang="0">
                  <a:pos x="230" y="146"/>
                </a:cxn>
                <a:cxn ang="0">
                  <a:pos x="192" y="112"/>
                </a:cxn>
                <a:cxn ang="0">
                  <a:pos x="192" y="110"/>
                </a:cxn>
                <a:cxn ang="0">
                  <a:pos x="100" y="136"/>
                </a:cxn>
                <a:cxn ang="0">
                  <a:pos x="106" y="128"/>
                </a:cxn>
                <a:cxn ang="0">
                  <a:pos x="114" y="126"/>
                </a:cxn>
                <a:cxn ang="0">
                  <a:pos x="120" y="126"/>
                </a:cxn>
                <a:cxn ang="0">
                  <a:pos x="128" y="132"/>
                </a:cxn>
                <a:cxn ang="0">
                  <a:pos x="128" y="136"/>
                </a:cxn>
                <a:cxn ang="0">
                  <a:pos x="124" y="144"/>
                </a:cxn>
                <a:cxn ang="0">
                  <a:pos x="114" y="148"/>
                </a:cxn>
                <a:cxn ang="0">
                  <a:pos x="110" y="146"/>
                </a:cxn>
                <a:cxn ang="0">
                  <a:pos x="102" y="140"/>
                </a:cxn>
                <a:cxn ang="0">
                  <a:pos x="100" y="136"/>
                </a:cxn>
                <a:cxn ang="0">
                  <a:pos x="172" y="88"/>
                </a:cxn>
                <a:cxn ang="0">
                  <a:pos x="168" y="94"/>
                </a:cxn>
                <a:cxn ang="0">
                  <a:pos x="160" y="98"/>
                </a:cxn>
                <a:cxn ang="0">
                  <a:pos x="70" y="98"/>
                </a:cxn>
                <a:cxn ang="0">
                  <a:pos x="62" y="94"/>
                </a:cxn>
                <a:cxn ang="0">
                  <a:pos x="58" y="88"/>
                </a:cxn>
                <a:cxn ang="0">
                  <a:pos x="58" y="26"/>
                </a:cxn>
                <a:cxn ang="0">
                  <a:pos x="62" y="18"/>
                </a:cxn>
                <a:cxn ang="0">
                  <a:pos x="70" y="16"/>
                </a:cxn>
                <a:cxn ang="0">
                  <a:pos x="160" y="16"/>
                </a:cxn>
                <a:cxn ang="0">
                  <a:pos x="168" y="18"/>
                </a:cxn>
                <a:cxn ang="0">
                  <a:pos x="172" y="26"/>
                </a:cxn>
              </a:cxnLst>
              <a:rect l="0" t="0" r="r" b="b"/>
              <a:pathLst>
                <a:path w="230" h="166">
                  <a:moveTo>
                    <a:pt x="192" y="110"/>
                  </a:moveTo>
                  <a:lnTo>
                    <a:pt x="192" y="110"/>
                  </a:lnTo>
                  <a:lnTo>
                    <a:pt x="192" y="108"/>
                  </a:lnTo>
                  <a:lnTo>
                    <a:pt x="192" y="16"/>
                  </a:lnTo>
                  <a:lnTo>
                    <a:pt x="192" y="16"/>
                  </a:lnTo>
                  <a:lnTo>
                    <a:pt x="190" y="10"/>
                  </a:lnTo>
                  <a:lnTo>
                    <a:pt x="188" y="6"/>
                  </a:lnTo>
                  <a:lnTo>
                    <a:pt x="182" y="2"/>
                  </a:lnTo>
                  <a:lnTo>
                    <a:pt x="176" y="0"/>
                  </a:lnTo>
                  <a:lnTo>
                    <a:pt x="52" y="0"/>
                  </a:lnTo>
                  <a:lnTo>
                    <a:pt x="52" y="0"/>
                  </a:lnTo>
                  <a:lnTo>
                    <a:pt x="46" y="2"/>
                  </a:lnTo>
                  <a:lnTo>
                    <a:pt x="42" y="6"/>
                  </a:lnTo>
                  <a:lnTo>
                    <a:pt x="38" y="10"/>
                  </a:lnTo>
                  <a:lnTo>
                    <a:pt x="38" y="16"/>
                  </a:lnTo>
                  <a:lnTo>
                    <a:pt x="38" y="108"/>
                  </a:lnTo>
                  <a:lnTo>
                    <a:pt x="38" y="108"/>
                  </a:lnTo>
                  <a:lnTo>
                    <a:pt x="38" y="110"/>
                  </a:lnTo>
                  <a:lnTo>
                    <a:pt x="38" y="110"/>
                  </a:lnTo>
                  <a:lnTo>
                    <a:pt x="38" y="112"/>
                  </a:lnTo>
                  <a:lnTo>
                    <a:pt x="0" y="146"/>
                  </a:lnTo>
                  <a:lnTo>
                    <a:pt x="0" y="146"/>
                  </a:lnTo>
                  <a:lnTo>
                    <a:pt x="0" y="152"/>
                  </a:lnTo>
                  <a:lnTo>
                    <a:pt x="2" y="160"/>
                  </a:lnTo>
                  <a:lnTo>
                    <a:pt x="6" y="164"/>
                  </a:lnTo>
                  <a:lnTo>
                    <a:pt x="10" y="166"/>
                  </a:lnTo>
                  <a:lnTo>
                    <a:pt x="14" y="166"/>
                  </a:lnTo>
                  <a:lnTo>
                    <a:pt x="216" y="166"/>
                  </a:lnTo>
                  <a:lnTo>
                    <a:pt x="216" y="166"/>
                  </a:lnTo>
                  <a:lnTo>
                    <a:pt x="220" y="166"/>
                  </a:lnTo>
                  <a:lnTo>
                    <a:pt x="224" y="164"/>
                  </a:lnTo>
                  <a:lnTo>
                    <a:pt x="228" y="160"/>
                  </a:lnTo>
                  <a:lnTo>
                    <a:pt x="230" y="152"/>
                  </a:lnTo>
                  <a:lnTo>
                    <a:pt x="230" y="146"/>
                  </a:lnTo>
                  <a:lnTo>
                    <a:pt x="192" y="112"/>
                  </a:lnTo>
                  <a:lnTo>
                    <a:pt x="192" y="112"/>
                  </a:lnTo>
                  <a:lnTo>
                    <a:pt x="192" y="110"/>
                  </a:lnTo>
                  <a:lnTo>
                    <a:pt x="192" y="110"/>
                  </a:lnTo>
                  <a:close/>
                  <a:moveTo>
                    <a:pt x="100" y="136"/>
                  </a:moveTo>
                  <a:lnTo>
                    <a:pt x="100" y="136"/>
                  </a:lnTo>
                  <a:lnTo>
                    <a:pt x="102" y="132"/>
                  </a:lnTo>
                  <a:lnTo>
                    <a:pt x="106" y="128"/>
                  </a:lnTo>
                  <a:lnTo>
                    <a:pt x="110" y="126"/>
                  </a:lnTo>
                  <a:lnTo>
                    <a:pt x="114" y="126"/>
                  </a:lnTo>
                  <a:lnTo>
                    <a:pt x="114" y="126"/>
                  </a:lnTo>
                  <a:lnTo>
                    <a:pt x="120" y="126"/>
                  </a:lnTo>
                  <a:lnTo>
                    <a:pt x="124" y="128"/>
                  </a:lnTo>
                  <a:lnTo>
                    <a:pt x="128" y="132"/>
                  </a:lnTo>
                  <a:lnTo>
                    <a:pt x="128" y="136"/>
                  </a:lnTo>
                  <a:lnTo>
                    <a:pt x="128" y="136"/>
                  </a:lnTo>
                  <a:lnTo>
                    <a:pt x="128" y="140"/>
                  </a:lnTo>
                  <a:lnTo>
                    <a:pt x="124" y="144"/>
                  </a:lnTo>
                  <a:lnTo>
                    <a:pt x="120" y="146"/>
                  </a:lnTo>
                  <a:lnTo>
                    <a:pt x="114" y="148"/>
                  </a:lnTo>
                  <a:lnTo>
                    <a:pt x="114" y="148"/>
                  </a:lnTo>
                  <a:lnTo>
                    <a:pt x="110" y="146"/>
                  </a:lnTo>
                  <a:lnTo>
                    <a:pt x="106" y="144"/>
                  </a:lnTo>
                  <a:lnTo>
                    <a:pt x="102" y="140"/>
                  </a:lnTo>
                  <a:lnTo>
                    <a:pt x="100" y="136"/>
                  </a:lnTo>
                  <a:lnTo>
                    <a:pt x="100" y="136"/>
                  </a:lnTo>
                  <a:close/>
                  <a:moveTo>
                    <a:pt x="172" y="88"/>
                  </a:moveTo>
                  <a:lnTo>
                    <a:pt x="172" y="88"/>
                  </a:lnTo>
                  <a:lnTo>
                    <a:pt x="170" y="92"/>
                  </a:lnTo>
                  <a:lnTo>
                    <a:pt x="168" y="94"/>
                  </a:lnTo>
                  <a:lnTo>
                    <a:pt x="164" y="98"/>
                  </a:lnTo>
                  <a:lnTo>
                    <a:pt x="160" y="98"/>
                  </a:lnTo>
                  <a:lnTo>
                    <a:pt x="70" y="98"/>
                  </a:lnTo>
                  <a:lnTo>
                    <a:pt x="70" y="98"/>
                  </a:lnTo>
                  <a:lnTo>
                    <a:pt x="64" y="98"/>
                  </a:lnTo>
                  <a:lnTo>
                    <a:pt x="62" y="94"/>
                  </a:lnTo>
                  <a:lnTo>
                    <a:pt x="60" y="92"/>
                  </a:lnTo>
                  <a:lnTo>
                    <a:pt x="58" y="88"/>
                  </a:lnTo>
                  <a:lnTo>
                    <a:pt x="58" y="26"/>
                  </a:lnTo>
                  <a:lnTo>
                    <a:pt x="58" y="26"/>
                  </a:lnTo>
                  <a:lnTo>
                    <a:pt x="60" y="22"/>
                  </a:lnTo>
                  <a:lnTo>
                    <a:pt x="62" y="18"/>
                  </a:lnTo>
                  <a:lnTo>
                    <a:pt x="64" y="16"/>
                  </a:lnTo>
                  <a:lnTo>
                    <a:pt x="70" y="16"/>
                  </a:lnTo>
                  <a:lnTo>
                    <a:pt x="160" y="16"/>
                  </a:lnTo>
                  <a:lnTo>
                    <a:pt x="160" y="16"/>
                  </a:lnTo>
                  <a:lnTo>
                    <a:pt x="164" y="16"/>
                  </a:lnTo>
                  <a:lnTo>
                    <a:pt x="168" y="18"/>
                  </a:lnTo>
                  <a:lnTo>
                    <a:pt x="170" y="22"/>
                  </a:lnTo>
                  <a:lnTo>
                    <a:pt x="172" y="26"/>
                  </a:lnTo>
                  <a:lnTo>
                    <a:pt x="172" y="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55" name="Freeform 559"/>
            <p:cNvSpPr>
              <a:spLocks/>
            </p:cNvSpPr>
            <p:nvPr/>
          </p:nvSpPr>
          <p:spPr bwMode="auto">
            <a:xfrm>
              <a:off x="10369550" y="812800"/>
              <a:ext cx="28575" cy="22225"/>
            </a:xfrm>
            <a:custGeom>
              <a:avLst/>
              <a:gdLst/>
              <a:ahLst/>
              <a:cxnLst>
                <a:cxn ang="0">
                  <a:pos x="18" y="6"/>
                </a:cxn>
                <a:cxn ang="0">
                  <a:pos x="18" y="6"/>
                </a:cxn>
                <a:cxn ang="0">
                  <a:pos x="18" y="4"/>
                </a:cxn>
                <a:cxn ang="0">
                  <a:pos x="16" y="2"/>
                </a:cxn>
                <a:cxn ang="0">
                  <a:pos x="12" y="0"/>
                </a:cxn>
                <a:cxn ang="0">
                  <a:pos x="8" y="0"/>
                </a:cxn>
                <a:cxn ang="0">
                  <a:pos x="8" y="0"/>
                </a:cxn>
                <a:cxn ang="0">
                  <a:pos x="4" y="0"/>
                </a:cxn>
                <a:cxn ang="0">
                  <a:pos x="2" y="2"/>
                </a:cxn>
                <a:cxn ang="0">
                  <a:pos x="0" y="4"/>
                </a:cxn>
                <a:cxn ang="0">
                  <a:pos x="0" y="6"/>
                </a:cxn>
                <a:cxn ang="0">
                  <a:pos x="0" y="6"/>
                </a:cxn>
                <a:cxn ang="0">
                  <a:pos x="0" y="10"/>
                </a:cxn>
                <a:cxn ang="0">
                  <a:pos x="2" y="12"/>
                </a:cxn>
                <a:cxn ang="0">
                  <a:pos x="4" y="12"/>
                </a:cxn>
                <a:cxn ang="0">
                  <a:pos x="8" y="14"/>
                </a:cxn>
                <a:cxn ang="0">
                  <a:pos x="8" y="14"/>
                </a:cxn>
                <a:cxn ang="0">
                  <a:pos x="12" y="12"/>
                </a:cxn>
                <a:cxn ang="0">
                  <a:pos x="16" y="12"/>
                </a:cxn>
                <a:cxn ang="0">
                  <a:pos x="18" y="10"/>
                </a:cxn>
                <a:cxn ang="0">
                  <a:pos x="18" y="6"/>
                </a:cxn>
                <a:cxn ang="0">
                  <a:pos x="18" y="6"/>
                </a:cxn>
              </a:cxnLst>
              <a:rect l="0" t="0" r="r" b="b"/>
              <a:pathLst>
                <a:path w="18" h="14">
                  <a:moveTo>
                    <a:pt x="18" y="6"/>
                  </a:moveTo>
                  <a:lnTo>
                    <a:pt x="18" y="6"/>
                  </a:lnTo>
                  <a:lnTo>
                    <a:pt x="18" y="4"/>
                  </a:lnTo>
                  <a:lnTo>
                    <a:pt x="16" y="2"/>
                  </a:lnTo>
                  <a:lnTo>
                    <a:pt x="12" y="0"/>
                  </a:lnTo>
                  <a:lnTo>
                    <a:pt x="8" y="0"/>
                  </a:lnTo>
                  <a:lnTo>
                    <a:pt x="8" y="0"/>
                  </a:lnTo>
                  <a:lnTo>
                    <a:pt x="4" y="0"/>
                  </a:lnTo>
                  <a:lnTo>
                    <a:pt x="2" y="2"/>
                  </a:lnTo>
                  <a:lnTo>
                    <a:pt x="0" y="4"/>
                  </a:lnTo>
                  <a:lnTo>
                    <a:pt x="0" y="6"/>
                  </a:lnTo>
                  <a:lnTo>
                    <a:pt x="0" y="6"/>
                  </a:lnTo>
                  <a:lnTo>
                    <a:pt x="0" y="10"/>
                  </a:lnTo>
                  <a:lnTo>
                    <a:pt x="2" y="12"/>
                  </a:lnTo>
                  <a:lnTo>
                    <a:pt x="4" y="12"/>
                  </a:lnTo>
                  <a:lnTo>
                    <a:pt x="8" y="14"/>
                  </a:lnTo>
                  <a:lnTo>
                    <a:pt x="8" y="14"/>
                  </a:lnTo>
                  <a:lnTo>
                    <a:pt x="12" y="12"/>
                  </a:lnTo>
                  <a:lnTo>
                    <a:pt x="16" y="12"/>
                  </a:lnTo>
                  <a:lnTo>
                    <a:pt x="18" y="10"/>
                  </a:lnTo>
                  <a:lnTo>
                    <a:pt x="18" y="6"/>
                  </a:lnTo>
                  <a:lnTo>
                    <a:pt x="1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56" name="Freeform 560"/>
            <p:cNvSpPr>
              <a:spLocks/>
            </p:cNvSpPr>
            <p:nvPr/>
          </p:nvSpPr>
          <p:spPr bwMode="auto">
            <a:xfrm>
              <a:off x="10347325" y="660400"/>
              <a:ext cx="73025" cy="73025"/>
            </a:xfrm>
            <a:custGeom>
              <a:avLst/>
              <a:gdLst/>
              <a:ahLst/>
              <a:cxnLst>
                <a:cxn ang="0">
                  <a:pos x="36" y="8"/>
                </a:cxn>
                <a:cxn ang="0">
                  <a:pos x="0" y="0"/>
                </a:cxn>
                <a:cxn ang="0">
                  <a:pos x="8" y="36"/>
                </a:cxn>
                <a:cxn ang="0">
                  <a:pos x="16" y="28"/>
                </a:cxn>
                <a:cxn ang="0">
                  <a:pos x="34" y="46"/>
                </a:cxn>
                <a:cxn ang="0">
                  <a:pos x="46" y="36"/>
                </a:cxn>
                <a:cxn ang="0">
                  <a:pos x="28" y="16"/>
                </a:cxn>
                <a:cxn ang="0">
                  <a:pos x="36" y="8"/>
                </a:cxn>
              </a:cxnLst>
              <a:rect l="0" t="0" r="r" b="b"/>
              <a:pathLst>
                <a:path w="46" h="46">
                  <a:moveTo>
                    <a:pt x="36" y="8"/>
                  </a:moveTo>
                  <a:lnTo>
                    <a:pt x="0" y="0"/>
                  </a:lnTo>
                  <a:lnTo>
                    <a:pt x="8" y="36"/>
                  </a:lnTo>
                  <a:lnTo>
                    <a:pt x="16" y="28"/>
                  </a:lnTo>
                  <a:lnTo>
                    <a:pt x="34" y="46"/>
                  </a:lnTo>
                  <a:lnTo>
                    <a:pt x="46" y="36"/>
                  </a:lnTo>
                  <a:lnTo>
                    <a:pt x="28" y="16"/>
                  </a:lnTo>
                  <a:lnTo>
                    <a:pt x="36"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61" name="组合 628"/>
          <p:cNvGrpSpPr/>
          <p:nvPr/>
        </p:nvGrpSpPr>
        <p:grpSpPr>
          <a:xfrm>
            <a:off x="5099124" y="2345713"/>
            <a:ext cx="327274" cy="241840"/>
            <a:chOff x="2847975" y="4319588"/>
            <a:chExt cx="1544638" cy="1141412"/>
          </a:xfrm>
        </p:grpSpPr>
        <p:sp>
          <p:nvSpPr>
            <p:cNvPr id="258" name="Freeform 48"/>
            <p:cNvSpPr>
              <a:spLocks noEditPoints="1"/>
            </p:cNvSpPr>
            <p:nvPr/>
          </p:nvSpPr>
          <p:spPr bwMode="auto">
            <a:xfrm>
              <a:off x="3206750" y="4970463"/>
              <a:ext cx="827088" cy="341312"/>
            </a:xfrm>
            <a:custGeom>
              <a:avLst/>
              <a:gdLst/>
              <a:ahLst/>
              <a:cxnLst>
                <a:cxn ang="0">
                  <a:pos x="7454" y="0"/>
                </a:cxn>
                <a:cxn ang="0">
                  <a:pos x="7480" y="1"/>
                </a:cxn>
                <a:cxn ang="0">
                  <a:pos x="7505" y="5"/>
                </a:cxn>
                <a:cxn ang="0">
                  <a:pos x="7529" y="13"/>
                </a:cxn>
                <a:cxn ang="0">
                  <a:pos x="7552" y="23"/>
                </a:cxn>
                <a:cxn ang="0">
                  <a:pos x="7572" y="34"/>
                </a:cxn>
                <a:cxn ang="0">
                  <a:pos x="7591" y="49"/>
                </a:cxn>
                <a:cxn ang="0">
                  <a:pos x="7626" y="84"/>
                </a:cxn>
                <a:cxn ang="0">
                  <a:pos x="7656" y="124"/>
                </a:cxn>
                <a:cxn ang="0">
                  <a:pos x="7682" y="171"/>
                </a:cxn>
                <a:cxn ang="0">
                  <a:pos x="7705" y="219"/>
                </a:cxn>
                <a:cxn ang="0">
                  <a:pos x="7724" y="271"/>
                </a:cxn>
                <a:cxn ang="0">
                  <a:pos x="8844" y="3402"/>
                </a:cxn>
                <a:cxn ang="0">
                  <a:pos x="8848" y="3429"/>
                </a:cxn>
                <a:cxn ang="0">
                  <a:pos x="8848" y="3453"/>
                </a:cxn>
                <a:cxn ang="0">
                  <a:pos x="8843" y="3478"/>
                </a:cxn>
                <a:cxn ang="0">
                  <a:pos x="8835" y="3502"/>
                </a:cxn>
                <a:cxn ang="0">
                  <a:pos x="8822" y="3526"/>
                </a:cxn>
                <a:cxn ang="0">
                  <a:pos x="8807" y="3547"/>
                </a:cxn>
                <a:cxn ang="0">
                  <a:pos x="8789" y="3567"/>
                </a:cxn>
                <a:cxn ang="0">
                  <a:pos x="8768" y="3587"/>
                </a:cxn>
                <a:cxn ang="0">
                  <a:pos x="8745" y="3603"/>
                </a:cxn>
                <a:cxn ang="0">
                  <a:pos x="8720" y="3619"/>
                </a:cxn>
                <a:cxn ang="0">
                  <a:pos x="8694" y="3632"/>
                </a:cxn>
                <a:cxn ang="0">
                  <a:pos x="8667" y="3643"/>
                </a:cxn>
                <a:cxn ang="0">
                  <a:pos x="8639" y="3652"/>
                </a:cxn>
                <a:cxn ang="0">
                  <a:pos x="8610" y="3657"/>
                </a:cxn>
                <a:cxn ang="0">
                  <a:pos x="8582" y="3660"/>
                </a:cxn>
                <a:cxn ang="0">
                  <a:pos x="279" y="3660"/>
                </a:cxn>
                <a:cxn ang="0">
                  <a:pos x="251" y="3659"/>
                </a:cxn>
                <a:cxn ang="0">
                  <a:pos x="222" y="3655"/>
                </a:cxn>
                <a:cxn ang="0">
                  <a:pos x="194" y="3648"/>
                </a:cxn>
                <a:cxn ang="0">
                  <a:pos x="167" y="3638"/>
                </a:cxn>
                <a:cxn ang="0">
                  <a:pos x="140" y="3626"/>
                </a:cxn>
                <a:cxn ang="0">
                  <a:pos x="116" y="3613"/>
                </a:cxn>
                <a:cxn ang="0">
                  <a:pos x="92" y="3596"/>
                </a:cxn>
                <a:cxn ang="0">
                  <a:pos x="70" y="3578"/>
                </a:cxn>
                <a:cxn ang="0">
                  <a:pos x="51" y="3559"/>
                </a:cxn>
                <a:cxn ang="0">
                  <a:pos x="34" y="3537"/>
                </a:cxn>
                <a:cxn ang="0">
                  <a:pos x="20" y="3515"/>
                </a:cxn>
                <a:cxn ang="0">
                  <a:pos x="10" y="3492"/>
                </a:cxn>
                <a:cxn ang="0">
                  <a:pos x="3" y="3467"/>
                </a:cxn>
                <a:cxn ang="0">
                  <a:pos x="0" y="3442"/>
                </a:cxn>
                <a:cxn ang="0">
                  <a:pos x="1" y="3415"/>
                </a:cxn>
                <a:cxn ang="0">
                  <a:pos x="7" y="3389"/>
                </a:cxn>
                <a:cxn ang="0">
                  <a:pos x="981" y="245"/>
                </a:cxn>
                <a:cxn ang="0">
                  <a:pos x="1001" y="194"/>
                </a:cxn>
                <a:cxn ang="0">
                  <a:pos x="1024" y="145"/>
                </a:cxn>
                <a:cxn ang="0">
                  <a:pos x="1052" y="102"/>
                </a:cxn>
                <a:cxn ang="0">
                  <a:pos x="1077" y="73"/>
                </a:cxn>
                <a:cxn ang="0">
                  <a:pos x="1095" y="56"/>
                </a:cxn>
                <a:cxn ang="0">
                  <a:pos x="1113" y="41"/>
                </a:cxn>
                <a:cxn ang="0">
                  <a:pos x="1134" y="28"/>
                </a:cxn>
                <a:cxn ang="0">
                  <a:pos x="1156" y="17"/>
                </a:cxn>
                <a:cxn ang="0">
                  <a:pos x="1178" y="9"/>
                </a:cxn>
                <a:cxn ang="0">
                  <a:pos x="1203" y="3"/>
                </a:cxn>
                <a:cxn ang="0">
                  <a:pos x="1230" y="0"/>
                </a:cxn>
                <a:cxn ang="0">
                  <a:pos x="7381" y="348"/>
                </a:cxn>
                <a:cxn ang="0">
                  <a:pos x="8443" y="3313"/>
                </a:cxn>
                <a:cxn ang="0">
                  <a:pos x="1314" y="348"/>
                </a:cxn>
              </a:cxnLst>
              <a:rect l="0" t="0" r="r" b="b"/>
              <a:pathLst>
                <a:path w="8849" h="3660">
                  <a:moveTo>
                    <a:pt x="1243" y="0"/>
                  </a:moveTo>
                  <a:lnTo>
                    <a:pt x="7454" y="0"/>
                  </a:lnTo>
                  <a:lnTo>
                    <a:pt x="7467" y="0"/>
                  </a:lnTo>
                  <a:lnTo>
                    <a:pt x="7480" y="1"/>
                  </a:lnTo>
                  <a:lnTo>
                    <a:pt x="7493" y="3"/>
                  </a:lnTo>
                  <a:lnTo>
                    <a:pt x="7505" y="5"/>
                  </a:lnTo>
                  <a:lnTo>
                    <a:pt x="7518" y="10"/>
                  </a:lnTo>
                  <a:lnTo>
                    <a:pt x="7529" y="13"/>
                  </a:lnTo>
                  <a:lnTo>
                    <a:pt x="7540" y="18"/>
                  </a:lnTo>
                  <a:lnTo>
                    <a:pt x="7552" y="23"/>
                  </a:lnTo>
                  <a:lnTo>
                    <a:pt x="7562" y="28"/>
                  </a:lnTo>
                  <a:lnTo>
                    <a:pt x="7572" y="34"/>
                  </a:lnTo>
                  <a:lnTo>
                    <a:pt x="7582" y="42"/>
                  </a:lnTo>
                  <a:lnTo>
                    <a:pt x="7591" y="49"/>
                  </a:lnTo>
                  <a:lnTo>
                    <a:pt x="7610" y="65"/>
                  </a:lnTo>
                  <a:lnTo>
                    <a:pt x="7626" y="84"/>
                  </a:lnTo>
                  <a:lnTo>
                    <a:pt x="7642" y="104"/>
                  </a:lnTo>
                  <a:lnTo>
                    <a:pt x="7656" y="124"/>
                  </a:lnTo>
                  <a:lnTo>
                    <a:pt x="7670" y="147"/>
                  </a:lnTo>
                  <a:lnTo>
                    <a:pt x="7682" y="171"/>
                  </a:lnTo>
                  <a:lnTo>
                    <a:pt x="7693" y="195"/>
                  </a:lnTo>
                  <a:lnTo>
                    <a:pt x="7705" y="219"/>
                  </a:lnTo>
                  <a:lnTo>
                    <a:pt x="7715" y="245"/>
                  </a:lnTo>
                  <a:lnTo>
                    <a:pt x="7724" y="271"/>
                  </a:lnTo>
                  <a:lnTo>
                    <a:pt x="8840" y="3389"/>
                  </a:lnTo>
                  <a:lnTo>
                    <a:pt x="8844" y="3402"/>
                  </a:lnTo>
                  <a:lnTo>
                    <a:pt x="8847" y="3415"/>
                  </a:lnTo>
                  <a:lnTo>
                    <a:pt x="8848" y="3429"/>
                  </a:lnTo>
                  <a:lnTo>
                    <a:pt x="8849" y="3441"/>
                  </a:lnTo>
                  <a:lnTo>
                    <a:pt x="8848" y="3453"/>
                  </a:lnTo>
                  <a:lnTo>
                    <a:pt x="8846" y="3466"/>
                  </a:lnTo>
                  <a:lnTo>
                    <a:pt x="8843" y="3478"/>
                  </a:lnTo>
                  <a:lnTo>
                    <a:pt x="8840" y="3491"/>
                  </a:lnTo>
                  <a:lnTo>
                    <a:pt x="8835" y="3502"/>
                  </a:lnTo>
                  <a:lnTo>
                    <a:pt x="8830" y="3514"/>
                  </a:lnTo>
                  <a:lnTo>
                    <a:pt x="8822" y="3526"/>
                  </a:lnTo>
                  <a:lnTo>
                    <a:pt x="8815" y="3536"/>
                  </a:lnTo>
                  <a:lnTo>
                    <a:pt x="8807" y="3547"/>
                  </a:lnTo>
                  <a:lnTo>
                    <a:pt x="8799" y="3558"/>
                  </a:lnTo>
                  <a:lnTo>
                    <a:pt x="8789" y="3567"/>
                  </a:lnTo>
                  <a:lnTo>
                    <a:pt x="8779" y="3577"/>
                  </a:lnTo>
                  <a:lnTo>
                    <a:pt x="8768" y="3587"/>
                  </a:lnTo>
                  <a:lnTo>
                    <a:pt x="8757" y="3595"/>
                  </a:lnTo>
                  <a:lnTo>
                    <a:pt x="8745" y="3603"/>
                  </a:lnTo>
                  <a:lnTo>
                    <a:pt x="8732" y="3612"/>
                  </a:lnTo>
                  <a:lnTo>
                    <a:pt x="8720" y="3619"/>
                  </a:lnTo>
                  <a:lnTo>
                    <a:pt x="8708" y="3626"/>
                  </a:lnTo>
                  <a:lnTo>
                    <a:pt x="8694" y="3632"/>
                  </a:lnTo>
                  <a:lnTo>
                    <a:pt x="8681" y="3637"/>
                  </a:lnTo>
                  <a:lnTo>
                    <a:pt x="8667" y="3643"/>
                  </a:lnTo>
                  <a:lnTo>
                    <a:pt x="8653" y="3648"/>
                  </a:lnTo>
                  <a:lnTo>
                    <a:pt x="8639" y="3652"/>
                  </a:lnTo>
                  <a:lnTo>
                    <a:pt x="8625" y="3655"/>
                  </a:lnTo>
                  <a:lnTo>
                    <a:pt x="8610" y="3657"/>
                  </a:lnTo>
                  <a:lnTo>
                    <a:pt x="8597" y="3659"/>
                  </a:lnTo>
                  <a:lnTo>
                    <a:pt x="8582" y="3660"/>
                  </a:lnTo>
                  <a:lnTo>
                    <a:pt x="8568" y="3660"/>
                  </a:lnTo>
                  <a:lnTo>
                    <a:pt x="279" y="3660"/>
                  </a:lnTo>
                  <a:lnTo>
                    <a:pt x="264" y="3660"/>
                  </a:lnTo>
                  <a:lnTo>
                    <a:pt x="251" y="3659"/>
                  </a:lnTo>
                  <a:lnTo>
                    <a:pt x="237" y="3657"/>
                  </a:lnTo>
                  <a:lnTo>
                    <a:pt x="222" y="3655"/>
                  </a:lnTo>
                  <a:lnTo>
                    <a:pt x="209" y="3652"/>
                  </a:lnTo>
                  <a:lnTo>
                    <a:pt x="194" y="3648"/>
                  </a:lnTo>
                  <a:lnTo>
                    <a:pt x="181" y="3644"/>
                  </a:lnTo>
                  <a:lnTo>
                    <a:pt x="167" y="3638"/>
                  </a:lnTo>
                  <a:lnTo>
                    <a:pt x="154" y="3632"/>
                  </a:lnTo>
                  <a:lnTo>
                    <a:pt x="140" y="3626"/>
                  </a:lnTo>
                  <a:lnTo>
                    <a:pt x="128" y="3620"/>
                  </a:lnTo>
                  <a:lnTo>
                    <a:pt x="116" y="3613"/>
                  </a:lnTo>
                  <a:lnTo>
                    <a:pt x="104" y="3604"/>
                  </a:lnTo>
                  <a:lnTo>
                    <a:pt x="92" y="3596"/>
                  </a:lnTo>
                  <a:lnTo>
                    <a:pt x="81" y="3588"/>
                  </a:lnTo>
                  <a:lnTo>
                    <a:pt x="70" y="3578"/>
                  </a:lnTo>
                  <a:lnTo>
                    <a:pt x="61" y="3569"/>
                  </a:lnTo>
                  <a:lnTo>
                    <a:pt x="51" y="3559"/>
                  </a:lnTo>
                  <a:lnTo>
                    <a:pt x="42" y="3549"/>
                  </a:lnTo>
                  <a:lnTo>
                    <a:pt x="34" y="3537"/>
                  </a:lnTo>
                  <a:lnTo>
                    <a:pt x="27" y="3527"/>
                  </a:lnTo>
                  <a:lnTo>
                    <a:pt x="20" y="3515"/>
                  </a:lnTo>
                  <a:lnTo>
                    <a:pt x="15" y="3504"/>
                  </a:lnTo>
                  <a:lnTo>
                    <a:pt x="10" y="3492"/>
                  </a:lnTo>
                  <a:lnTo>
                    <a:pt x="6" y="3479"/>
                  </a:lnTo>
                  <a:lnTo>
                    <a:pt x="3" y="3467"/>
                  </a:lnTo>
                  <a:lnTo>
                    <a:pt x="1" y="3454"/>
                  </a:lnTo>
                  <a:lnTo>
                    <a:pt x="0" y="3442"/>
                  </a:lnTo>
                  <a:lnTo>
                    <a:pt x="0" y="3429"/>
                  </a:lnTo>
                  <a:lnTo>
                    <a:pt x="1" y="3415"/>
                  </a:lnTo>
                  <a:lnTo>
                    <a:pt x="4" y="3403"/>
                  </a:lnTo>
                  <a:lnTo>
                    <a:pt x="7" y="3389"/>
                  </a:lnTo>
                  <a:lnTo>
                    <a:pt x="973" y="271"/>
                  </a:lnTo>
                  <a:lnTo>
                    <a:pt x="981" y="245"/>
                  </a:lnTo>
                  <a:lnTo>
                    <a:pt x="990" y="218"/>
                  </a:lnTo>
                  <a:lnTo>
                    <a:pt x="1001" y="194"/>
                  </a:lnTo>
                  <a:lnTo>
                    <a:pt x="1012" y="169"/>
                  </a:lnTo>
                  <a:lnTo>
                    <a:pt x="1024" y="145"/>
                  </a:lnTo>
                  <a:lnTo>
                    <a:pt x="1038" y="123"/>
                  </a:lnTo>
                  <a:lnTo>
                    <a:pt x="1052" y="102"/>
                  </a:lnTo>
                  <a:lnTo>
                    <a:pt x="1069" y="82"/>
                  </a:lnTo>
                  <a:lnTo>
                    <a:pt x="1077" y="73"/>
                  </a:lnTo>
                  <a:lnTo>
                    <a:pt x="1085" y="64"/>
                  </a:lnTo>
                  <a:lnTo>
                    <a:pt x="1095" y="56"/>
                  </a:lnTo>
                  <a:lnTo>
                    <a:pt x="1104" y="48"/>
                  </a:lnTo>
                  <a:lnTo>
                    <a:pt x="1113" y="41"/>
                  </a:lnTo>
                  <a:lnTo>
                    <a:pt x="1124" y="34"/>
                  </a:lnTo>
                  <a:lnTo>
                    <a:pt x="1134" y="28"/>
                  </a:lnTo>
                  <a:lnTo>
                    <a:pt x="1144" y="22"/>
                  </a:lnTo>
                  <a:lnTo>
                    <a:pt x="1156" y="17"/>
                  </a:lnTo>
                  <a:lnTo>
                    <a:pt x="1167" y="13"/>
                  </a:lnTo>
                  <a:lnTo>
                    <a:pt x="1178" y="9"/>
                  </a:lnTo>
                  <a:lnTo>
                    <a:pt x="1191" y="5"/>
                  </a:lnTo>
                  <a:lnTo>
                    <a:pt x="1203" y="3"/>
                  </a:lnTo>
                  <a:lnTo>
                    <a:pt x="1217" y="1"/>
                  </a:lnTo>
                  <a:lnTo>
                    <a:pt x="1230" y="0"/>
                  </a:lnTo>
                  <a:lnTo>
                    <a:pt x="1243" y="0"/>
                  </a:lnTo>
                  <a:close/>
                  <a:moveTo>
                    <a:pt x="7381" y="348"/>
                  </a:moveTo>
                  <a:lnTo>
                    <a:pt x="7398" y="391"/>
                  </a:lnTo>
                  <a:lnTo>
                    <a:pt x="8443" y="3313"/>
                  </a:lnTo>
                  <a:lnTo>
                    <a:pt x="395" y="3313"/>
                  </a:lnTo>
                  <a:lnTo>
                    <a:pt x="1314" y="348"/>
                  </a:lnTo>
                  <a:lnTo>
                    <a:pt x="7381" y="348"/>
                  </a:lnTo>
                  <a:close/>
                </a:path>
              </a:pathLst>
            </a:custGeom>
            <a:solidFill>
              <a:srgbClr val="848282"/>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59" name="Freeform 49"/>
            <p:cNvSpPr>
              <a:spLocks noEditPoints="1"/>
            </p:cNvSpPr>
            <p:nvPr/>
          </p:nvSpPr>
          <p:spPr bwMode="auto">
            <a:xfrm>
              <a:off x="2847975" y="4743450"/>
              <a:ext cx="1544638" cy="717550"/>
            </a:xfrm>
            <a:custGeom>
              <a:avLst/>
              <a:gdLst/>
              <a:ahLst/>
              <a:cxnLst>
                <a:cxn ang="0">
                  <a:pos x="15635" y="5"/>
                </a:cxn>
                <a:cxn ang="0">
                  <a:pos x="15832" y="46"/>
                </a:cxn>
                <a:cxn ang="0">
                  <a:pos x="16012" y="122"/>
                </a:cxn>
                <a:cxn ang="0">
                  <a:pos x="16173" y="232"/>
                </a:cxn>
                <a:cxn ang="0">
                  <a:pos x="16310" y="368"/>
                </a:cxn>
                <a:cxn ang="0">
                  <a:pos x="16419" y="529"/>
                </a:cxn>
                <a:cxn ang="0">
                  <a:pos x="16496" y="709"/>
                </a:cxn>
                <a:cxn ang="0">
                  <a:pos x="16536" y="906"/>
                </a:cxn>
                <a:cxn ang="0">
                  <a:pos x="12641" y="3632"/>
                </a:cxn>
                <a:cxn ang="0">
                  <a:pos x="12120" y="2239"/>
                </a:cxn>
                <a:cxn ang="0">
                  <a:pos x="12059" y="2147"/>
                </a:cxn>
                <a:cxn ang="0">
                  <a:pos x="11959" y="2024"/>
                </a:cxn>
                <a:cxn ang="0">
                  <a:pos x="11513" y="1757"/>
                </a:cxn>
                <a:cxn ang="0">
                  <a:pos x="4682" y="1829"/>
                </a:cxn>
                <a:cxn ang="0">
                  <a:pos x="4333" y="2138"/>
                </a:cxn>
                <a:cxn ang="0">
                  <a:pos x="4232" y="2305"/>
                </a:cxn>
                <a:cxn ang="0">
                  <a:pos x="0" y="3632"/>
                </a:cxn>
                <a:cxn ang="0">
                  <a:pos x="11" y="856"/>
                </a:cxn>
                <a:cxn ang="0">
                  <a:pos x="61" y="663"/>
                </a:cxn>
                <a:cxn ang="0">
                  <a:pos x="147" y="487"/>
                </a:cxn>
                <a:cxn ang="0">
                  <a:pos x="263" y="332"/>
                </a:cxn>
                <a:cxn ang="0">
                  <a:pos x="406" y="202"/>
                </a:cxn>
                <a:cxn ang="0">
                  <a:pos x="572" y="100"/>
                </a:cxn>
                <a:cxn ang="0">
                  <a:pos x="757" y="32"/>
                </a:cxn>
                <a:cxn ang="0">
                  <a:pos x="956" y="1"/>
                </a:cxn>
                <a:cxn ang="0">
                  <a:pos x="15134" y="1652"/>
                </a:cxn>
                <a:cxn ang="0">
                  <a:pos x="16541" y="6683"/>
                </a:cxn>
                <a:cxn ang="0">
                  <a:pos x="16520" y="6886"/>
                </a:cxn>
                <a:cxn ang="0">
                  <a:pos x="16461" y="7075"/>
                </a:cxn>
                <a:cxn ang="0">
                  <a:pos x="16368" y="7247"/>
                </a:cxn>
                <a:cxn ang="0">
                  <a:pos x="16244" y="7396"/>
                </a:cxn>
                <a:cxn ang="0">
                  <a:pos x="16095" y="7519"/>
                </a:cxn>
                <a:cxn ang="0">
                  <a:pos x="15924" y="7612"/>
                </a:cxn>
                <a:cxn ang="0">
                  <a:pos x="15735" y="7671"/>
                </a:cxn>
                <a:cxn ang="0">
                  <a:pos x="15532" y="7692"/>
                </a:cxn>
                <a:cxn ang="0">
                  <a:pos x="855" y="7681"/>
                </a:cxn>
                <a:cxn ang="0">
                  <a:pos x="663" y="7631"/>
                </a:cxn>
                <a:cxn ang="0">
                  <a:pos x="486" y="7545"/>
                </a:cxn>
                <a:cxn ang="0">
                  <a:pos x="331" y="7429"/>
                </a:cxn>
                <a:cxn ang="0">
                  <a:pos x="201" y="7286"/>
                </a:cxn>
                <a:cxn ang="0">
                  <a:pos x="99" y="7120"/>
                </a:cxn>
                <a:cxn ang="0">
                  <a:pos x="32" y="6935"/>
                </a:cxn>
                <a:cxn ang="0">
                  <a:pos x="1" y="6736"/>
                </a:cxn>
                <a:cxn ang="0">
                  <a:pos x="3170" y="5677"/>
                </a:cxn>
                <a:cxn ang="0">
                  <a:pos x="3442" y="6527"/>
                </a:cxn>
                <a:cxn ang="0">
                  <a:pos x="4086" y="6792"/>
                </a:cxn>
                <a:cxn ang="0">
                  <a:pos x="12949" y="6640"/>
                </a:cxn>
                <a:cxn ang="0">
                  <a:pos x="13402" y="5878"/>
                </a:cxn>
              </a:cxnLst>
              <a:rect l="0" t="0" r="r" b="b"/>
              <a:pathLst>
                <a:path w="16541" h="7692">
                  <a:moveTo>
                    <a:pt x="1009" y="0"/>
                  </a:moveTo>
                  <a:lnTo>
                    <a:pt x="15532" y="0"/>
                  </a:lnTo>
                  <a:lnTo>
                    <a:pt x="15584" y="1"/>
                  </a:lnTo>
                  <a:lnTo>
                    <a:pt x="15635" y="5"/>
                  </a:lnTo>
                  <a:lnTo>
                    <a:pt x="15685" y="12"/>
                  </a:lnTo>
                  <a:lnTo>
                    <a:pt x="15735" y="21"/>
                  </a:lnTo>
                  <a:lnTo>
                    <a:pt x="15784" y="32"/>
                  </a:lnTo>
                  <a:lnTo>
                    <a:pt x="15832" y="46"/>
                  </a:lnTo>
                  <a:lnTo>
                    <a:pt x="15878" y="62"/>
                  </a:lnTo>
                  <a:lnTo>
                    <a:pt x="15924" y="80"/>
                  </a:lnTo>
                  <a:lnTo>
                    <a:pt x="15968" y="100"/>
                  </a:lnTo>
                  <a:lnTo>
                    <a:pt x="16012" y="122"/>
                  </a:lnTo>
                  <a:lnTo>
                    <a:pt x="16054" y="147"/>
                  </a:lnTo>
                  <a:lnTo>
                    <a:pt x="16095" y="173"/>
                  </a:lnTo>
                  <a:lnTo>
                    <a:pt x="16135" y="202"/>
                  </a:lnTo>
                  <a:lnTo>
                    <a:pt x="16173" y="232"/>
                  </a:lnTo>
                  <a:lnTo>
                    <a:pt x="16209" y="263"/>
                  </a:lnTo>
                  <a:lnTo>
                    <a:pt x="16244" y="297"/>
                  </a:lnTo>
                  <a:lnTo>
                    <a:pt x="16278" y="332"/>
                  </a:lnTo>
                  <a:lnTo>
                    <a:pt x="16310" y="368"/>
                  </a:lnTo>
                  <a:lnTo>
                    <a:pt x="16339" y="406"/>
                  </a:lnTo>
                  <a:lnTo>
                    <a:pt x="16368" y="446"/>
                  </a:lnTo>
                  <a:lnTo>
                    <a:pt x="16394" y="487"/>
                  </a:lnTo>
                  <a:lnTo>
                    <a:pt x="16419" y="529"/>
                  </a:lnTo>
                  <a:lnTo>
                    <a:pt x="16441" y="573"/>
                  </a:lnTo>
                  <a:lnTo>
                    <a:pt x="16461" y="617"/>
                  </a:lnTo>
                  <a:lnTo>
                    <a:pt x="16480" y="663"/>
                  </a:lnTo>
                  <a:lnTo>
                    <a:pt x="16496" y="709"/>
                  </a:lnTo>
                  <a:lnTo>
                    <a:pt x="16509" y="758"/>
                  </a:lnTo>
                  <a:lnTo>
                    <a:pt x="16520" y="806"/>
                  </a:lnTo>
                  <a:lnTo>
                    <a:pt x="16530" y="856"/>
                  </a:lnTo>
                  <a:lnTo>
                    <a:pt x="16536" y="906"/>
                  </a:lnTo>
                  <a:lnTo>
                    <a:pt x="16540" y="957"/>
                  </a:lnTo>
                  <a:lnTo>
                    <a:pt x="16541" y="1009"/>
                  </a:lnTo>
                  <a:lnTo>
                    <a:pt x="16541" y="3632"/>
                  </a:lnTo>
                  <a:lnTo>
                    <a:pt x="12641" y="3632"/>
                  </a:lnTo>
                  <a:lnTo>
                    <a:pt x="12225" y="2466"/>
                  </a:lnTo>
                  <a:lnTo>
                    <a:pt x="12150" y="2291"/>
                  </a:lnTo>
                  <a:lnTo>
                    <a:pt x="12135" y="2264"/>
                  </a:lnTo>
                  <a:lnTo>
                    <a:pt x="12120" y="2239"/>
                  </a:lnTo>
                  <a:lnTo>
                    <a:pt x="12105" y="2215"/>
                  </a:lnTo>
                  <a:lnTo>
                    <a:pt x="12090" y="2191"/>
                  </a:lnTo>
                  <a:lnTo>
                    <a:pt x="12075" y="2169"/>
                  </a:lnTo>
                  <a:lnTo>
                    <a:pt x="12059" y="2147"/>
                  </a:lnTo>
                  <a:lnTo>
                    <a:pt x="12044" y="2126"/>
                  </a:lnTo>
                  <a:lnTo>
                    <a:pt x="12027" y="2105"/>
                  </a:lnTo>
                  <a:lnTo>
                    <a:pt x="11994" y="2064"/>
                  </a:lnTo>
                  <a:lnTo>
                    <a:pt x="11959" y="2024"/>
                  </a:lnTo>
                  <a:lnTo>
                    <a:pt x="11921" y="1983"/>
                  </a:lnTo>
                  <a:lnTo>
                    <a:pt x="11881" y="1941"/>
                  </a:lnTo>
                  <a:lnTo>
                    <a:pt x="11713" y="1832"/>
                  </a:lnTo>
                  <a:lnTo>
                    <a:pt x="11513" y="1757"/>
                  </a:lnTo>
                  <a:lnTo>
                    <a:pt x="11336" y="1739"/>
                  </a:lnTo>
                  <a:lnTo>
                    <a:pt x="5053" y="1739"/>
                  </a:lnTo>
                  <a:lnTo>
                    <a:pt x="4881" y="1757"/>
                  </a:lnTo>
                  <a:lnTo>
                    <a:pt x="4682" y="1829"/>
                  </a:lnTo>
                  <a:lnTo>
                    <a:pt x="4518" y="1933"/>
                  </a:lnTo>
                  <a:lnTo>
                    <a:pt x="4392" y="2054"/>
                  </a:lnTo>
                  <a:lnTo>
                    <a:pt x="4361" y="2096"/>
                  </a:lnTo>
                  <a:lnTo>
                    <a:pt x="4333" y="2138"/>
                  </a:lnTo>
                  <a:lnTo>
                    <a:pt x="4306" y="2178"/>
                  </a:lnTo>
                  <a:lnTo>
                    <a:pt x="4280" y="2219"/>
                  </a:lnTo>
                  <a:lnTo>
                    <a:pt x="4256" y="2262"/>
                  </a:lnTo>
                  <a:lnTo>
                    <a:pt x="4232" y="2305"/>
                  </a:lnTo>
                  <a:lnTo>
                    <a:pt x="4210" y="2351"/>
                  </a:lnTo>
                  <a:lnTo>
                    <a:pt x="4188" y="2398"/>
                  </a:lnTo>
                  <a:lnTo>
                    <a:pt x="3804" y="3632"/>
                  </a:lnTo>
                  <a:lnTo>
                    <a:pt x="0" y="3632"/>
                  </a:lnTo>
                  <a:lnTo>
                    <a:pt x="0" y="1009"/>
                  </a:lnTo>
                  <a:lnTo>
                    <a:pt x="1" y="957"/>
                  </a:lnTo>
                  <a:lnTo>
                    <a:pt x="5" y="906"/>
                  </a:lnTo>
                  <a:lnTo>
                    <a:pt x="11" y="856"/>
                  </a:lnTo>
                  <a:lnTo>
                    <a:pt x="21" y="806"/>
                  </a:lnTo>
                  <a:lnTo>
                    <a:pt x="32" y="758"/>
                  </a:lnTo>
                  <a:lnTo>
                    <a:pt x="45" y="709"/>
                  </a:lnTo>
                  <a:lnTo>
                    <a:pt x="61" y="663"/>
                  </a:lnTo>
                  <a:lnTo>
                    <a:pt x="80" y="617"/>
                  </a:lnTo>
                  <a:lnTo>
                    <a:pt x="99" y="573"/>
                  </a:lnTo>
                  <a:lnTo>
                    <a:pt x="122" y="529"/>
                  </a:lnTo>
                  <a:lnTo>
                    <a:pt x="147" y="487"/>
                  </a:lnTo>
                  <a:lnTo>
                    <a:pt x="173" y="446"/>
                  </a:lnTo>
                  <a:lnTo>
                    <a:pt x="201" y="406"/>
                  </a:lnTo>
                  <a:lnTo>
                    <a:pt x="231" y="368"/>
                  </a:lnTo>
                  <a:lnTo>
                    <a:pt x="263" y="332"/>
                  </a:lnTo>
                  <a:lnTo>
                    <a:pt x="296" y="297"/>
                  </a:lnTo>
                  <a:lnTo>
                    <a:pt x="331" y="263"/>
                  </a:lnTo>
                  <a:lnTo>
                    <a:pt x="368" y="232"/>
                  </a:lnTo>
                  <a:lnTo>
                    <a:pt x="406" y="202"/>
                  </a:lnTo>
                  <a:lnTo>
                    <a:pt x="446" y="173"/>
                  </a:lnTo>
                  <a:lnTo>
                    <a:pt x="486" y="147"/>
                  </a:lnTo>
                  <a:lnTo>
                    <a:pt x="528" y="122"/>
                  </a:lnTo>
                  <a:lnTo>
                    <a:pt x="572" y="100"/>
                  </a:lnTo>
                  <a:lnTo>
                    <a:pt x="617" y="80"/>
                  </a:lnTo>
                  <a:lnTo>
                    <a:pt x="663" y="62"/>
                  </a:lnTo>
                  <a:lnTo>
                    <a:pt x="709" y="46"/>
                  </a:lnTo>
                  <a:lnTo>
                    <a:pt x="757" y="32"/>
                  </a:lnTo>
                  <a:lnTo>
                    <a:pt x="805" y="21"/>
                  </a:lnTo>
                  <a:lnTo>
                    <a:pt x="855" y="12"/>
                  </a:lnTo>
                  <a:lnTo>
                    <a:pt x="906" y="5"/>
                  </a:lnTo>
                  <a:lnTo>
                    <a:pt x="956" y="1"/>
                  </a:lnTo>
                  <a:lnTo>
                    <a:pt x="1009" y="0"/>
                  </a:lnTo>
                  <a:close/>
                  <a:moveTo>
                    <a:pt x="13450" y="910"/>
                  </a:moveTo>
                  <a:lnTo>
                    <a:pt x="15134" y="910"/>
                  </a:lnTo>
                  <a:lnTo>
                    <a:pt x="15134" y="1652"/>
                  </a:lnTo>
                  <a:lnTo>
                    <a:pt x="13450" y="1652"/>
                  </a:lnTo>
                  <a:lnTo>
                    <a:pt x="13450" y="910"/>
                  </a:lnTo>
                  <a:close/>
                  <a:moveTo>
                    <a:pt x="16541" y="4060"/>
                  </a:moveTo>
                  <a:lnTo>
                    <a:pt x="16541" y="6683"/>
                  </a:lnTo>
                  <a:lnTo>
                    <a:pt x="16540" y="6736"/>
                  </a:lnTo>
                  <a:lnTo>
                    <a:pt x="16536" y="6787"/>
                  </a:lnTo>
                  <a:lnTo>
                    <a:pt x="16530" y="6837"/>
                  </a:lnTo>
                  <a:lnTo>
                    <a:pt x="16520" y="6886"/>
                  </a:lnTo>
                  <a:lnTo>
                    <a:pt x="16509" y="6935"/>
                  </a:lnTo>
                  <a:lnTo>
                    <a:pt x="16496" y="6983"/>
                  </a:lnTo>
                  <a:lnTo>
                    <a:pt x="16480" y="7029"/>
                  </a:lnTo>
                  <a:lnTo>
                    <a:pt x="16461" y="7075"/>
                  </a:lnTo>
                  <a:lnTo>
                    <a:pt x="16441" y="7120"/>
                  </a:lnTo>
                  <a:lnTo>
                    <a:pt x="16419" y="7164"/>
                  </a:lnTo>
                  <a:lnTo>
                    <a:pt x="16394" y="7206"/>
                  </a:lnTo>
                  <a:lnTo>
                    <a:pt x="16368" y="7247"/>
                  </a:lnTo>
                  <a:lnTo>
                    <a:pt x="16339" y="7286"/>
                  </a:lnTo>
                  <a:lnTo>
                    <a:pt x="16310" y="7324"/>
                  </a:lnTo>
                  <a:lnTo>
                    <a:pt x="16278" y="7361"/>
                  </a:lnTo>
                  <a:lnTo>
                    <a:pt x="16244" y="7396"/>
                  </a:lnTo>
                  <a:lnTo>
                    <a:pt x="16209" y="7429"/>
                  </a:lnTo>
                  <a:lnTo>
                    <a:pt x="16173" y="7462"/>
                  </a:lnTo>
                  <a:lnTo>
                    <a:pt x="16135" y="7491"/>
                  </a:lnTo>
                  <a:lnTo>
                    <a:pt x="16095" y="7519"/>
                  </a:lnTo>
                  <a:lnTo>
                    <a:pt x="16054" y="7545"/>
                  </a:lnTo>
                  <a:lnTo>
                    <a:pt x="16012" y="7570"/>
                  </a:lnTo>
                  <a:lnTo>
                    <a:pt x="15968" y="7593"/>
                  </a:lnTo>
                  <a:lnTo>
                    <a:pt x="15924" y="7612"/>
                  </a:lnTo>
                  <a:lnTo>
                    <a:pt x="15878" y="7631"/>
                  </a:lnTo>
                  <a:lnTo>
                    <a:pt x="15832" y="7647"/>
                  </a:lnTo>
                  <a:lnTo>
                    <a:pt x="15784" y="7660"/>
                  </a:lnTo>
                  <a:lnTo>
                    <a:pt x="15735" y="7671"/>
                  </a:lnTo>
                  <a:lnTo>
                    <a:pt x="15685" y="7681"/>
                  </a:lnTo>
                  <a:lnTo>
                    <a:pt x="15635" y="7687"/>
                  </a:lnTo>
                  <a:lnTo>
                    <a:pt x="15584" y="7691"/>
                  </a:lnTo>
                  <a:lnTo>
                    <a:pt x="15532" y="7692"/>
                  </a:lnTo>
                  <a:lnTo>
                    <a:pt x="1009" y="7692"/>
                  </a:lnTo>
                  <a:lnTo>
                    <a:pt x="956" y="7691"/>
                  </a:lnTo>
                  <a:lnTo>
                    <a:pt x="906" y="7687"/>
                  </a:lnTo>
                  <a:lnTo>
                    <a:pt x="855" y="7681"/>
                  </a:lnTo>
                  <a:lnTo>
                    <a:pt x="805" y="7671"/>
                  </a:lnTo>
                  <a:lnTo>
                    <a:pt x="757" y="7660"/>
                  </a:lnTo>
                  <a:lnTo>
                    <a:pt x="709" y="7647"/>
                  </a:lnTo>
                  <a:lnTo>
                    <a:pt x="663" y="7631"/>
                  </a:lnTo>
                  <a:lnTo>
                    <a:pt x="617" y="7612"/>
                  </a:lnTo>
                  <a:lnTo>
                    <a:pt x="572" y="7593"/>
                  </a:lnTo>
                  <a:lnTo>
                    <a:pt x="528" y="7570"/>
                  </a:lnTo>
                  <a:lnTo>
                    <a:pt x="486" y="7545"/>
                  </a:lnTo>
                  <a:lnTo>
                    <a:pt x="446" y="7519"/>
                  </a:lnTo>
                  <a:lnTo>
                    <a:pt x="406" y="7491"/>
                  </a:lnTo>
                  <a:lnTo>
                    <a:pt x="368" y="7462"/>
                  </a:lnTo>
                  <a:lnTo>
                    <a:pt x="331" y="7429"/>
                  </a:lnTo>
                  <a:lnTo>
                    <a:pt x="296" y="7396"/>
                  </a:lnTo>
                  <a:lnTo>
                    <a:pt x="263" y="7361"/>
                  </a:lnTo>
                  <a:lnTo>
                    <a:pt x="231" y="7324"/>
                  </a:lnTo>
                  <a:lnTo>
                    <a:pt x="201" y="7286"/>
                  </a:lnTo>
                  <a:lnTo>
                    <a:pt x="173" y="7247"/>
                  </a:lnTo>
                  <a:lnTo>
                    <a:pt x="147" y="7206"/>
                  </a:lnTo>
                  <a:lnTo>
                    <a:pt x="122" y="7164"/>
                  </a:lnTo>
                  <a:lnTo>
                    <a:pt x="99" y="7120"/>
                  </a:lnTo>
                  <a:lnTo>
                    <a:pt x="80" y="7075"/>
                  </a:lnTo>
                  <a:lnTo>
                    <a:pt x="61" y="7029"/>
                  </a:lnTo>
                  <a:lnTo>
                    <a:pt x="45" y="6983"/>
                  </a:lnTo>
                  <a:lnTo>
                    <a:pt x="32" y="6935"/>
                  </a:lnTo>
                  <a:lnTo>
                    <a:pt x="21" y="6886"/>
                  </a:lnTo>
                  <a:lnTo>
                    <a:pt x="11" y="6837"/>
                  </a:lnTo>
                  <a:lnTo>
                    <a:pt x="5" y="6787"/>
                  </a:lnTo>
                  <a:lnTo>
                    <a:pt x="1" y="6736"/>
                  </a:lnTo>
                  <a:lnTo>
                    <a:pt x="0" y="6683"/>
                  </a:lnTo>
                  <a:lnTo>
                    <a:pt x="0" y="4060"/>
                  </a:lnTo>
                  <a:lnTo>
                    <a:pt x="3672" y="4060"/>
                  </a:lnTo>
                  <a:lnTo>
                    <a:pt x="3170" y="5677"/>
                  </a:lnTo>
                  <a:lnTo>
                    <a:pt x="3142" y="5900"/>
                  </a:lnTo>
                  <a:lnTo>
                    <a:pt x="3193" y="6164"/>
                  </a:lnTo>
                  <a:lnTo>
                    <a:pt x="3305" y="6371"/>
                  </a:lnTo>
                  <a:lnTo>
                    <a:pt x="3442" y="6527"/>
                  </a:lnTo>
                  <a:lnTo>
                    <a:pt x="3595" y="6641"/>
                  </a:lnTo>
                  <a:lnTo>
                    <a:pt x="3755" y="6723"/>
                  </a:lnTo>
                  <a:lnTo>
                    <a:pt x="3931" y="6774"/>
                  </a:lnTo>
                  <a:lnTo>
                    <a:pt x="4086" y="6792"/>
                  </a:lnTo>
                  <a:lnTo>
                    <a:pt x="12452" y="6792"/>
                  </a:lnTo>
                  <a:lnTo>
                    <a:pt x="12610" y="6774"/>
                  </a:lnTo>
                  <a:lnTo>
                    <a:pt x="12786" y="6721"/>
                  </a:lnTo>
                  <a:lnTo>
                    <a:pt x="12949" y="6640"/>
                  </a:lnTo>
                  <a:lnTo>
                    <a:pt x="13097" y="6528"/>
                  </a:lnTo>
                  <a:lnTo>
                    <a:pt x="13238" y="6372"/>
                  </a:lnTo>
                  <a:lnTo>
                    <a:pt x="13352" y="6155"/>
                  </a:lnTo>
                  <a:lnTo>
                    <a:pt x="13402" y="5878"/>
                  </a:lnTo>
                  <a:lnTo>
                    <a:pt x="13361" y="5646"/>
                  </a:lnTo>
                  <a:lnTo>
                    <a:pt x="12794" y="4060"/>
                  </a:lnTo>
                  <a:lnTo>
                    <a:pt x="16541" y="4060"/>
                  </a:lnTo>
                  <a:close/>
                </a:path>
              </a:pathLst>
            </a:custGeom>
            <a:solidFill>
              <a:srgbClr val="848282"/>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60" name="Freeform 50"/>
            <p:cNvSpPr>
              <a:spLocks noEditPoints="1"/>
            </p:cNvSpPr>
            <p:nvPr/>
          </p:nvSpPr>
          <p:spPr bwMode="auto">
            <a:xfrm>
              <a:off x="3257550" y="4319588"/>
              <a:ext cx="725488" cy="395287"/>
            </a:xfrm>
            <a:custGeom>
              <a:avLst/>
              <a:gdLst/>
              <a:ahLst/>
              <a:cxnLst>
                <a:cxn ang="0">
                  <a:pos x="7351" y="0"/>
                </a:cxn>
                <a:cxn ang="0">
                  <a:pos x="7394" y="2"/>
                </a:cxn>
                <a:cxn ang="0">
                  <a:pos x="7436" y="8"/>
                </a:cxn>
                <a:cxn ang="0">
                  <a:pos x="7477" y="20"/>
                </a:cxn>
                <a:cxn ang="0">
                  <a:pos x="7515" y="33"/>
                </a:cxn>
                <a:cxn ang="0">
                  <a:pos x="7552" y="52"/>
                </a:cxn>
                <a:cxn ang="0">
                  <a:pos x="7588" y="72"/>
                </a:cxn>
                <a:cxn ang="0">
                  <a:pos x="7620" y="97"/>
                </a:cxn>
                <a:cxn ang="0">
                  <a:pos x="7650" y="124"/>
                </a:cxn>
                <a:cxn ang="0">
                  <a:pos x="7677" y="154"/>
                </a:cxn>
                <a:cxn ang="0">
                  <a:pos x="7702" y="187"/>
                </a:cxn>
                <a:cxn ang="0">
                  <a:pos x="7723" y="222"/>
                </a:cxn>
                <a:cxn ang="0">
                  <a:pos x="7741" y="259"/>
                </a:cxn>
                <a:cxn ang="0">
                  <a:pos x="7755" y="298"/>
                </a:cxn>
                <a:cxn ang="0">
                  <a:pos x="7765" y="338"/>
                </a:cxn>
                <a:cxn ang="0">
                  <a:pos x="7773" y="380"/>
                </a:cxn>
                <a:cxn ang="0">
                  <a:pos x="7775" y="424"/>
                </a:cxn>
                <a:cxn ang="0">
                  <a:pos x="0" y="4236"/>
                </a:cxn>
                <a:cxn ang="0">
                  <a:pos x="1" y="402"/>
                </a:cxn>
                <a:cxn ang="0">
                  <a:pos x="6" y="360"/>
                </a:cxn>
                <a:cxn ang="0">
                  <a:pos x="14" y="318"/>
                </a:cxn>
                <a:cxn ang="0">
                  <a:pos x="26" y="278"/>
                </a:cxn>
                <a:cxn ang="0">
                  <a:pos x="43" y="241"/>
                </a:cxn>
                <a:cxn ang="0">
                  <a:pos x="62" y="205"/>
                </a:cxn>
                <a:cxn ang="0">
                  <a:pos x="85" y="171"/>
                </a:cxn>
                <a:cxn ang="0">
                  <a:pos x="111" y="140"/>
                </a:cxn>
                <a:cxn ang="0">
                  <a:pos x="140" y="111"/>
                </a:cxn>
                <a:cxn ang="0">
                  <a:pos x="171" y="85"/>
                </a:cxn>
                <a:cxn ang="0">
                  <a:pos x="205" y="62"/>
                </a:cxn>
                <a:cxn ang="0">
                  <a:pos x="241" y="42"/>
                </a:cxn>
                <a:cxn ang="0">
                  <a:pos x="279" y="26"/>
                </a:cxn>
                <a:cxn ang="0">
                  <a:pos x="319" y="13"/>
                </a:cxn>
                <a:cxn ang="0">
                  <a:pos x="360" y="5"/>
                </a:cxn>
                <a:cxn ang="0">
                  <a:pos x="403" y="1"/>
                </a:cxn>
                <a:cxn ang="0">
                  <a:pos x="674" y="491"/>
                </a:cxn>
                <a:cxn ang="0">
                  <a:pos x="7139" y="497"/>
                </a:cxn>
                <a:cxn ang="0">
                  <a:pos x="7153" y="509"/>
                </a:cxn>
                <a:cxn ang="0">
                  <a:pos x="7161" y="524"/>
                </a:cxn>
                <a:cxn ang="0">
                  <a:pos x="7164" y="544"/>
                </a:cxn>
                <a:cxn ang="0">
                  <a:pos x="7165" y="3745"/>
                </a:cxn>
                <a:cxn ang="0">
                  <a:pos x="613" y="528"/>
                </a:cxn>
                <a:cxn ang="0">
                  <a:pos x="618" y="517"/>
                </a:cxn>
                <a:cxn ang="0">
                  <a:pos x="624" y="509"/>
                </a:cxn>
                <a:cxn ang="0">
                  <a:pos x="637" y="497"/>
                </a:cxn>
                <a:cxn ang="0">
                  <a:pos x="655" y="493"/>
                </a:cxn>
                <a:cxn ang="0">
                  <a:pos x="674" y="491"/>
                </a:cxn>
              </a:cxnLst>
              <a:rect l="0" t="0" r="r" b="b"/>
              <a:pathLst>
                <a:path w="7775" h="4236">
                  <a:moveTo>
                    <a:pt x="424" y="0"/>
                  </a:moveTo>
                  <a:lnTo>
                    <a:pt x="7351" y="0"/>
                  </a:lnTo>
                  <a:lnTo>
                    <a:pt x="7372" y="1"/>
                  </a:lnTo>
                  <a:lnTo>
                    <a:pt x="7394" y="2"/>
                  </a:lnTo>
                  <a:lnTo>
                    <a:pt x="7415" y="5"/>
                  </a:lnTo>
                  <a:lnTo>
                    <a:pt x="7436" y="8"/>
                  </a:lnTo>
                  <a:lnTo>
                    <a:pt x="7456" y="13"/>
                  </a:lnTo>
                  <a:lnTo>
                    <a:pt x="7477" y="20"/>
                  </a:lnTo>
                  <a:lnTo>
                    <a:pt x="7497" y="26"/>
                  </a:lnTo>
                  <a:lnTo>
                    <a:pt x="7515" y="33"/>
                  </a:lnTo>
                  <a:lnTo>
                    <a:pt x="7534" y="42"/>
                  </a:lnTo>
                  <a:lnTo>
                    <a:pt x="7552" y="52"/>
                  </a:lnTo>
                  <a:lnTo>
                    <a:pt x="7570" y="62"/>
                  </a:lnTo>
                  <a:lnTo>
                    <a:pt x="7588" y="72"/>
                  </a:lnTo>
                  <a:lnTo>
                    <a:pt x="7604" y="85"/>
                  </a:lnTo>
                  <a:lnTo>
                    <a:pt x="7620" y="97"/>
                  </a:lnTo>
                  <a:lnTo>
                    <a:pt x="7635" y="111"/>
                  </a:lnTo>
                  <a:lnTo>
                    <a:pt x="7650" y="124"/>
                  </a:lnTo>
                  <a:lnTo>
                    <a:pt x="7664" y="140"/>
                  </a:lnTo>
                  <a:lnTo>
                    <a:pt x="7677" y="154"/>
                  </a:lnTo>
                  <a:lnTo>
                    <a:pt x="7690" y="171"/>
                  </a:lnTo>
                  <a:lnTo>
                    <a:pt x="7702" y="187"/>
                  </a:lnTo>
                  <a:lnTo>
                    <a:pt x="7713" y="205"/>
                  </a:lnTo>
                  <a:lnTo>
                    <a:pt x="7723" y="222"/>
                  </a:lnTo>
                  <a:lnTo>
                    <a:pt x="7732" y="241"/>
                  </a:lnTo>
                  <a:lnTo>
                    <a:pt x="7741" y="259"/>
                  </a:lnTo>
                  <a:lnTo>
                    <a:pt x="7749" y="278"/>
                  </a:lnTo>
                  <a:lnTo>
                    <a:pt x="7755" y="298"/>
                  </a:lnTo>
                  <a:lnTo>
                    <a:pt x="7761" y="318"/>
                  </a:lnTo>
                  <a:lnTo>
                    <a:pt x="7765" y="338"/>
                  </a:lnTo>
                  <a:lnTo>
                    <a:pt x="7769" y="360"/>
                  </a:lnTo>
                  <a:lnTo>
                    <a:pt x="7773" y="380"/>
                  </a:lnTo>
                  <a:lnTo>
                    <a:pt x="7774" y="402"/>
                  </a:lnTo>
                  <a:lnTo>
                    <a:pt x="7775" y="424"/>
                  </a:lnTo>
                  <a:lnTo>
                    <a:pt x="7775" y="4236"/>
                  </a:lnTo>
                  <a:lnTo>
                    <a:pt x="0" y="4236"/>
                  </a:lnTo>
                  <a:lnTo>
                    <a:pt x="0" y="424"/>
                  </a:lnTo>
                  <a:lnTo>
                    <a:pt x="1" y="402"/>
                  </a:lnTo>
                  <a:lnTo>
                    <a:pt x="3" y="380"/>
                  </a:lnTo>
                  <a:lnTo>
                    <a:pt x="6" y="360"/>
                  </a:lnTo>
                  <a:lnTo>
                    <a:pt x="10" y="338"/>
                  </a:lnTo>
                  <a:lnTo>
                    <a:pt x="14" y="318"/>
                  </a:lnTo>
                  <a:lnTo>
                    <a:pt x="20" y="298"/>
                  </a:lnTo>
                  <a:lnTo>
                    <a:pt x="26" y="278"/>
                  </a:lnTo>
                  <a:lnTo>
                    <a:pt x="34" y="259"/>
                  </a:lnTo>
                  <a:lnTo>
                    <a:pt x="43" y="241"/>
                  </a:lnTo>
                  <a:lnTo>
                    <a:pt x="52" y="222"/>
                  </a:lnTo>
                  <a:lnTo>
                    <a:pt x="62" y="205"/>
                  </a:lnTo>
                  <a:lnTo>
                    <a:pt x="74" y="187"/>
                  </a:lnTo>
                  <a:lnTo>
                    <a:pt x="85" y="171"/>
                  </a:lnTo>
                  <a:lnTo>
                    <a:pt x="98" y="154"/>
                  </a:lnTo>
                  <a:lnTo>
                    <a:pt x="111" y="140"/>
                  </a:lnTo>
                  <a:lnTo>
                    <a:pt x="125" y="124"/>
                  </a:lnTo>
                  <a:lnTo>
                    <a:pt x="140" y="111"/>
                  </a:lnTo>
                  <a:lnTo>
                    <a:pt x="155" y="97"/>
                  </a:lnTo>
                  <a:lnTo>
                    <a:pt x="171" y="85"/>
                  </a:lnTo>
                  <a:lnTo>
                    <a:pt x="187" y="72"/>
                  </a:lnTo>
                  <a:lnTo>
                    <a:pt x="205" y="62"/>
                  </a:lnTo>
                  <a:lnTo>
                    <a:pt x="223" y="52"/>
                  </a:lnTo>
                  <a:lnTo>
                    <a:pt x="241" y="42"/>
                  </a:lnTo>
                  <a:lnTo>
                    <a:pt x="260" y="33"/>
                  </a:lnTo>
                  <a:lnTo>
                    <a:pt x="279" y="26"/>
                  </a:lnTo>
                  <a:lnTo>
                    <a:pt x="299" y="20"/>
                  </a:lnTo>
                  <a:lnTo>
                    <a:pt x="319" y="13"/>
                  </a:lnTo>
                  <a:lnTo>
                    <a:pt x="339" y="8"/>
                  </a:lnTo>
                  <a:lnTo>
                    <a:pt x="360" y="5"/>
                  </a:lnTo>
                  <a:lnTo>
                    <a:pt x="381" y="2"/>
                  </a:lnTo>
                  <a:lnTo>
                    <a:pt x="403" y="1"/>
                  </a:lnTo>
                  <a:lnTo>
                    <a:pt x="424" y="0"/>
                  </a:lnTo>
                  <a:close/>
                  <a:moveTo>
                    <a:pt x="674" y="491"/>
                  </a:moveTo>
                  <a:lnTo>
                    <a:pt x="7129" y="493"/>
                  </a:lnTo>
                  <a:lnTo>
                    <a:pt x="7139" y="497"/>
                  </a:lnTo>
                  <a:lnTo>
                    <a:pt x="7147" y="502"/>
                  </a:lnTo>
                  <a:lnTo>
                    <a:pt x="7153" y="509"/>
                  </a:lnTo>
                  <a:lnTo>
                    <a:pt x="7157" y="516"/>
                  </a:lnTo>
                  <a:lnTo>
                    <a:pt x="7161" y="524"/>
                  </a:lnTo>
                  <a:lnTo>
                    <a:pt x="7163" y="533"/>
                  </a:lnTo>
                  <a:lnTo>
                    <a:pt x="7164" y="544"/>
                  </a:lnTo>
                  <a:lnTo>
                    <a:pt x="7165" y="554"/>
                  </a:lnTo>
                  <a:lnTo>
                    <a:pt x="7165" y="3745"/>
                  </a:lnTo>
                  <a:lnTo>
                    <a:pt x="610" y="3745"/>
                  </a:lnTo>
                  <a:lnTo>
                    <a:pt x="613" y="528"/>
                  </a:lnTo>
                  <a:lnTo>
                    <a:pt x="615" y="522"/>
                  </a:lnTo>
                  <a:lnTo>
                    <a:pt x="618" y="517"/>
                  </a:lnTo>
                  <a:lnTo>
                    <a:pt x="621" y="512"/>
                  </a:lnTo>
                  <a:lnTo>
                    <a:pt x="624" y="509"/>
                  </a:lnTo>
                  <a:lnTo>
                    <a:pt x="630" y="502"/>
                  </a:lnTo>
                  <a:lnTo>
                    <a:pt x="637" y="497"/>
                  </a:lnTo>
                  <a:lnTo>
                    <a:pt x="645" y="494"/>
                  </a:lnTo>
                  <a:lnTo>
                    <a:pt x="655" y="493"/>
                  </a:lnTo>
                  <a:lnTo>
                    <a:pt x="664" y="492"/>
                  </a:lnTo>
                  <a:lnTo>
                    <a:pt x="674" y="491"/>
                  </a:lnTo>
                  <a:close/>
                </a:path>
              </a:pathLst>
            </a:custGeom>
            <a:solidFill>
              <a:srgbClr val="848282"/>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64" name="组合 617"/>
          <p:cNvGrpSpPr/>
          <p:nvPr/>
        </p:nvGrpSpPr>
        <p:grpSpPr>
          <a:xfrm>
            <a:off x="4639400" y="2861535"/>
            <a:ext cx="222259" cy="204327"/>
            <a:chOff x="15468600" y="1463675"/>
            <a:chExt cx="747713" cy="687388"/>
          </a:xfrm>
          <a:solidFill>
            <a:schemeClr val="tx1">
              <a:lumMod val="50000"/>
              <a:lumOff val="50000"/>
            </a:schemeClr>
          </a:solidFill>
        </p:grpSpPr>
        <p:sp>
          <p:nvSpPr>
            <p:cNvPr id="262" name="Freeform 19"/>
            <p:cNvSpPr>
              <a:spLocks/>
            </p:cNvSpPr>
            <p:nvPr/>
          </p:nvSpPr>
          <p:spPr bwMode="auto">
            <a:xfrm>
              <a:off x="15468600" y="1477962"/>
              <a:ext cx="101600" cy="646113"/>
            </a:xfrm>
            <a:custGeom>
              <a:avLst/>
              <a:gdLst/>
              <a:ahLst/>
              <a:cxnLst>
                <a:cxn ang="0">
                  <a:pos x="64" y="47"/>
                </a:cxn>
                <a:cxn ang="0">
                  <a:pos x="64" y="47"/>
                </a:cxn>
                <a:cxn ang="0">
                  <a:pos x="64" y="0"/>
                </a:cxn>
                <a:cxn ang="0">
                  <a:pos x="64" y="0"/>
                </a:cxn>
                <a:cxn ang="0">
                  <a:pos x="38" y="4"/>
                </a:cxn>
                <a:cxn ang="0">
                  <a:pos x="17" y="17"/>
                </a:cxn>
                <a:cxn ang="0">
                  <a:pos x="4" y="26"/>
                </a:cxn>
                <a:cxn ang="0">
                  <a:pos x="0" y="43"/>
                </a:cxn>
                <a:cxn ang="0">
                  <a:pos x="0" y="368"/>
                </a:cxn>
                <a:cxn ang="0">
                  <a:pos x="0" y="368"/>
                </a:cxn>
                <a:cxn ang="0">
                  <a:pos x="4" y="381"/>
                </a:cxn>
                <a:cxn ang="0">
                  <a:pos x="17" y="394"/>
                </a:cxn>
                <a:cxn ang="0">
                  <a:pos x="38" y="402"/>
                </a:cxn>
                <a:cxn ang="0">
                  <a:pos x="64" y="407"/>
                </a:cxn>
                <a:cxn ang="0">
                  <a:pos x="64" y="407"/>
                </a:cxn>
                <a:cxn ang="0">
                  <a:pos x="64" y="376"/>
                </a:cxn>
                <a:cxn ang="0">
                  <a:pos x="64" y="47"/>
                </a:cxn>
              </a:cxnLst>
              <a:rect l="0" t="0" r="r" b="b"/>
              <a:pathLst>
                <a:path w="64" h="407">
                  <a:moveTo>
                    <a:pt x="64" y="47"/>
                  </a:moveTo>
                  <a:lnTo>
                    <a:pt x="64" y="47"/>
                  </a:lnTo>
                  <a:lnTo>
                    <a:pt x="64" y="0"/>
                  </a:lnTo>
                  <a:lnTo>
                    <a:pt x="64" y="0"/>
                  </a:lnTo>
                  <a:lnTo>
                    <a:pt x="38" y="4"/>
                  </a:lnTo>
                  <a:lnTo>
                    <a:pt x="17" y="17"/>
                  </a:lnTo>
                  <a:lnTo>
                    <a:pt x="4" y="26"/>
                  </a:lnTo>
                  <a:lnTo>
                    <a:pt x="0" y="43"/>
                  </a:lnTo>
                  <a:lnTo>
                    <a:pt x="0" y="368"/>
                  </a:lnTo>
                  <a:lnTo>
                    <a:pt x="0" y="368"/>
                  </a:lnTo>
                  <a:lnTo>
                    <a:pt x="4" y="381"/>
                  </a:lnTo>
                  <a:lnTo>
                    <a:pt x="17" y="394"/>
                  </a:lnTo>
                  <a:lnTo>
                    <a:pt x="38" y="402"/>
                  </a:lnTo>
                  <a:lnTo>
                    <a:pt x="64" y="407"/>
                  </a:lnTo>
                  <a:lnTo>
                    <a:pt x="64" y="407"/>
                  </a:lnTo>
                  <a:lnTo>
                    <a:pt x="64" y="376"/>
                  </a:lnTo>
                  <a:lnTo>
                    <a:pt x="64"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63" name="Freeform 20"/>
            <p:cNvSpPr>
              <a:spLocks noEditPoints="1"/>
            </p:cNvSpPr>
            <p:nvPr/>
          </p:nvSpPr>
          <p:spPr bwMode="auto">
            <a:xfrm>
              <a:off x="15797213" y="1477962"/>
              <a:ext cx="419100" cy="646113"/>
            </a:xfrm>
            <a:custGeom>
              <a:avLst/>
              <a:gdLst/>
              <a:ahLst/>
              <a:cxnLst>
                <a:cxn ang="0">
                  <a:pos x="5" y="376"/>
                </a:cxn>
                <a:cxn ang="0">
                  <a:pos x="217" y="407"/>
                </a:cxn>
                <a:cxn ang="0">
                  <a:pos x="264" y="43"/>
                </a:cxn>
                <a:cxn ang="0">
                  <a:pos x="217" y="4"/>
                </a:cxn>
                <a:cxn ang="0">
                  <a:pos x="44" y="60"/>
                </a:cxn>
                <a:cxn ang="0">
                  <a:pos x="195" y="30"/>
                </a:cxn>
                <a:cxn ang="0">
                  <a:pos x="221" y="60"/>
                </a:cxn>
                <a:cxn ang="0">
                  <a:pos x="208" y="108"/>
                </a:cxn>
                <a:cxn ang="0">
                  <a:pos x="48" y="104"/>
                </a:cxn>
                <a:cxn ang="0">
                  <a:pos x="225" y="160"/>
                </a:cxn>
                <a:cxn ang="0">
                  <a:pos x="165" y="173"/>
                </a:cxn>
                <a:cxn ang="0">
                  <a:pos x="160" y="143"/>
                </a:cxn>
                <a:cxn ang="0">
                  <a:pos x="225" y="147"/>
                </a:cxn>
                <a:cxn ang="0">
                  <a:pos x="130" y="169"/>
                </a:cxn>
                <a:cxn ang="0">
                  <a:pos x="61" y="160"/>
                </a:cxn>
                <a:cxn ang="0">
                  <a:pos x="121" y="138"/>
                </a:cxn>
                <a:cxn ang="0">
                  <a:pos x="83" y="359"/>
                </a:cxn>
                <a:cxn ang="0">
                  <a:pos x="57" y="337"/>
                </a:cxn>
                <a:cxn ang="0">
                  <a:pos x="83" y="312"/>
                </a:cxn>
                <a:cxn ang="0">
                  <a:pos x="104" y="337"/>
                </a:cxn>
                <a:cxn ang="0">
                  <a:pos x="83" y="359"/>
                </a:cxn>
                <a:cxn ang="0">
                  <a:pos x="65" y="290"/>
                </a:cxn>
                <a:cxn ang="0">
                  <a:pos x="65" y="255"/>
                </a:cxn>
                <a:cxn ang="0">
                  <a:pos x="100" y="255"/>
                </a:cxn>
                <a:cxn ang="0">
                  <a:pos x="100" y="290"/>
                </a:cxn>
                <a:cxn ang="0">
                  <a:pos x="83" y="238"/>
                </a:cxn>
                <a:cxn ang="0">
                  <a:pos x="57" y="216"/>
                </a:cxn>
                <a:cxn ang="0">
                  <a:pos x="83" y="190"/>
                </a:cxn>
                <a:cxn ang="0">
                  <a:pos x="104" y="216"/>
                </a:cxn>
                <a:cxn ang="0">
                  <a:pos x="83" y="238"/>
                </a:cxn>
                <a:cxn ang="0">
                  <a:pos x="121" y="346"/>
                </a:cxn>
                <a:cxn ang="0">
                  <a:pos x="130" y="312"/>
                </a:cxn>
                <a:cxn ang="0">
                  <a:pos x="165" y="324"/>
                </a:cxn>
                <a:cxn ang="0">
                  <a:pos x="152" y="359"/>
                </a:cxn>
                <a:cxn ang="0">
                  <a:pos x="130" y="294"/>
                </a:cxn>
                <a:cxn ang="0">
                  <a:pos x="121" y="264"/>
                </a:cxn>
                <a:cxn ang="0">
                  <a:pos x="152" y="251"/>
                </a:cxn>
                <a:cxn ang="0">
                  <a:pos x="165" y="281"/>
                </a:cxn>
                <a:cxn ang="0">
                  <a:pos x="143" y="238"/>
                </a:cxn>
                <a:cxn ang="0">
                  <a:pos x="117" y="216"/>
                </a:cxn>
                <a:cxn ang="0">
                  <a:pos x="143" y="190"/>
                </a:cxn>
                <a:cxn ang="0">
                  <a:pos x="165" y="216"/>
                </a:cxn>
                <a:cxn ang="0">
                  <a:pos x="143" y="238"/>
                </a:cxn>
                <a:cxn ang="0">
                  <a:pos x="186" y="355"/>
                </a:cxn>
                <a:cxn ang="0">
                  <a:pos x="186" y="320"/>
                </a:cxn>
                <a:cxn ang="0">
                  <a:pos x="217" y="320"/>
                </a:cxn>
                <a:cxn ang="0">
                  <a:pos x="217" y="355"/>
                </a:cxn>
                <a:cxn ang="0">
                  <a:pos x="204" y="299"/>
                </a:cxn>
                <a:cxn ang="0">
                  <a:pos x="178" y="273"/>
                </a:cxn>
                <a:cxn ang="0">
                  <a:pos x="204" y="247"/>
                </a:cxn>
                <a:cxn ang="0">
                  <a:pos x="225" y="273"/>
                </a:cxn>
                <a:cxn ang="0">
                  <a:pos x="204" y="299"/>
                </a:cxn>
                <a:cxn ang="0">
                  <a:pos x="178" y="225"/>
                </a:cxn>
                <a:cxn ang="0">
                  <a:pos x="191" y="195"/>
                </a:cxn>
                <a:cxn ang="0">
                  <a:pos x="225" y="208"/>
                </a:cxn>
                <a:cxn ang="0">
                  <a:pos x="212" y="238"/>
                </a:cxn>
              </a:cxnLst>
              <a:rect l="0" t="0" r="r" b="b"/>
              <a:pathLst>
                <a:path w="264" h="407">
                  <a:moveTo>
                    <a:pt x="182" y="0"/>
                  </a:moveTo>
                  <a:lnTo>
                    <a:pt x="0" y="0"/>
                  </a:lnTo>
                  <a:lnTo>
                    <a:pt x="0" y="0"/>
                  </a:lnTo>
                  <a:lnTo>
                    <a:pt x="5" y="47"/>
                  </a:lnTo>
                  <a:lnTo>
                    <a:pt x="5" y="376"/>
                  </a:lnTo>
                  <a:lnTo>
                    <a:pt x="5" y="376"/>
                  </a:lnTo>
                  <a:lnTo>
                    <a:pt x="5" y="407"/>
                  </a:lnTo>
                  <a:lnTo>
                    <a:pt x="182" y="407"/>
                  </a:lnTo>
                  <a:lnTo>
                    <a:pt x="182" y="407"/>
                  </a:lnTo>
                  <a:lnTo>
                    <a:pt x="217" y="407"/>
                  </a:lnTo>
                  <a:lnTo>
                    <a:pt x="238" y="398"/>
                  </a:lnTo>
                  <a:lnTo>
                    <a:pt x="256" y="385"/>
                  </a:lnTo>
                  <a:lnTo>
                    <a:pt x="260" y="376"/>
                  </a:lnTo>
                  <a:lnTo>
                    <a:pt x="264" y="368"/>
                  </a:lnTo>
                  <a:lnTo>
                    <a:pt x="264" y="43"/>
                  </a:lnTo>
                  <a:lnTo>
                    <a:pt x="264" y="43"/>
                  </a:lnTo>
                  <a:lnTo>
                    <a:pt x="260" y="34"/>
                  </a:lnTo>
                  <a:lnTo>
                    <a:pt x="256" y="26"/>
                  </a:lnTo>
                  <a:lnTo>
                    <a:pt x="238" y="13"/>
                  </a:lnTo>
                  <a:lnTo>
                    <a:pt x="217" y="4"/>
                  </a:lnTo>
                  <a:lnTo>
                    <a:pt x="182" y="0"/>
                  </a:lnTo>
                  <a:lnTo>
                    <a:pt x="182" y="0"/>
                  </a:lnTo>
                  <a:close/>
                  <a:moveTo>
                    <a:pt x="44" y="82"/>
                  </a:moveTo>
                  <a:lnTo>
                    <a:pt x="44" y="60"/>
                  </a:lnTo>
                  <a:lnTo>
                    <a:pt x="44" y="60"/>
                  </a:lnTo>
                  <a:lnTo>
                    <a:pt x="44" y="47"/>
                  </a:lnTo>
                  <a:lnTo>
                    <a:pt x="48" y="39"/>
                  </a:lnTo>
                  <a:lnTo>
                    <a:pt x="57" y="30"/>
                  </a:lnTo>
                  <a:lnTo>
                    <a:pt x="70" y="30"/>
                  </a:lnTo>
                  <a:lnTo>
                    <a:pt x="195" y="30"/>
                  </a:lnTo>
                  <a:lnTo>
                    <a:pt x="195" y="30"/>
                  </a:lnTo>
                  <a:lnTo>
                    <a:pt x="208" y="30"/>
                  </a:lnTo>
                  <a:lnTo>
                    <a:pt x="217" y="39"/>
                  </a:lnTo>
                  <a:lnTo>
                    <a:pt x="221" y="47"/>
                  </a:lnTo>
                  <a:lnTo>
                    <a:pt x="221" y="60"/>
                  </a:lnTo>
                  <a:lnTo>
                    <a:pt x="221" y="82"/>
                  </a:lnTo>
                  <a:lnTo>
                    <a:pt x="221" y="82"/>
                  </a:lnTo>
                  <a:lnTo>
                    <a:pt x="221" y="95"/>
                  </a:lnTo>
                  <a:lnTo>
                    <a:pt x="217" y="104"/>
                  </a:lnTo>
                  <a:lnTo>
                    <a:pt x="208" y="108"/>
                  </a:lnTo>
                  <a:lnTo>
                    <a:pt x="195" y="112"/>
                  </a:lnTo>
                  <a:lnTo>
                    <a:pt x="70" y="112"/>
                  </a:lnTo>
                  <a:lnTo>
                    <a:pt x="70" y="112"/>
                  </a:lnTo>
                  <a:lnTo>
                    <a:pt x="57" y="108"/>
                  </a:lnTo>
                  <a:lnTo>
                    <a:pt x="48" y="104"/>
                  </a:lnTo>
                  <a:lnTo>
                    <a:pt x="44" y="95"/>
                  </a:lnTo>
                  <a:lnTo>
                    <a:pt x="44" y="82"/>
                  </a:lnTo>
                  <a:lnTo>
                    <a:pt x="44" y="82"/>
                  </a:lnTo>
                  <a:close/>
                  <a:moveTo>
                    <a:pt x="225" y="147"/>
                  </a:moveTo>
                  <a:lnTo>
                    <a:pt x="225" y="160"/>
                  </a:lnTo>
                  <a:lnTo>
                    <a:pt x="225" y="160"/>
                  </a:lnTo>
                  <a:lnTo>
                    <a:pt x="221" y="169"/>
                  </a:lnTo>
                  <a:lnTo>
                    <a:pt x="212" y="173"/>
                  </a:lnTo>
                  <a:lnTo>
                    <a:pt x="165" y="173"/>
                  </a:lnTo>
                  <a:lnTo>
                    <a:pt x="165" y="173"/>
                  </a:lnTo>
                  <a:lnTo>
                    <a:pt x="160" y="169"/>
                  </a:lnTo>
                  <a:lnTo>
                    <a:pt x="156" y="160"/>
                  </a:lnTo>
                  <a:lnTo>
                    <a:pt x="156" y="147"/>
                  </a:lnTo>
                  <a:lnTo>
                    <a:pt x="156" y="147"/>
                  </a:lnTo>
                  <a:lnTo>
                    <a:pt x="160" y="143"/>
                  </a:lnTo>
                  <a:lnTo>
                    <a:pt x="165" y="138"/>
                  </a:lnTo>
                  <a:lnTo>
                    <a:pt x="212" y="138"/>
                  </a:lnTo>
                  <a:lnTo>
                    <a:pt x="212" y="138"/>
                  </a:lnTo>
                  <a:lnTo>
                    <a:pt x="221" y="143"/>
                  </a:lnTo>
                  <a:lnTo>
                    <a:pt x="225" y="147"/>
                  </a:lnTo>
                  <a:lnTo>
                    <a:pt x="225" y="147"/>
                  </a:lnTo>
                  <a:close/>
                  <a:moveTo>
                    <a:pt x="130" y="147"/>
                  </a:moveTo>
                  <a:lnTo>
                    <a:pt x="130" y="160"/>
                  </a:lnTo>
                  <a:lnTo>
                    <a:pt x="130" y="160"/>
                  </a:lnTo>
                  <a:lnTo>
                    <a:pt x="130" y="169"/>
                  </a:lnTo>
                  <a:lnTo>
                    <a:pt x="121" y="173"/>
                  </a:lnTo>
                  <a:lnTo>
                    <a:pt x="70" y="173"/>
                  </a:lnTo>
                  <a:lnTo>
                    <a:pt x="70" y="173"/>
                  </a:lnTo>
                  <a:lnTo>
                    <a:pt x="65" y="169"/>
                  </a:lnTo>
                  <a:lnTo>
                    <a:pt x="61" y="160"/>
                  </a:lnTo>
                  <a:lnTo>
                    <a:pt x="61" y="147"/>
                  </a:lnTo>
                  <a:lnTo>
                    <a:pt x="61" y="147"/>
                  </a:lnTo>
                  <a:lnTo>
                    <a:pt x="65" y="143"/>
                  </a:lnTo>
                  <a:lnTo>
                    <a:pt x="70" y="138"/>
                  </a:lnTo>
                  <a:lnTo>
                    <a:pt x="121" y="138"/>
                  </a:lnTo>
                  <a:lnTo>
                    <a:pt x="121" y="138"/>
                  </a:lnTo>
                  <a:lnTo>
                    <a:pt x="130" y="143"/>
                  </a:lnTo>
                  <a:lnTo>
                    <a:pt x="130" y="147"/>
                  </a:lnTo>
                  <a:lnTo>
                    <a:pt x="130" y="147"/>
                  </a:lnTo>
                  <a:close/>
                  <a:moveTo>
                    <a:pt x="83" y="359"/>
                  </a:moveTo>
                  <a:lnTo>
                    <a:pt x="83" y="359"/>
                  </a:lnTo>
                  <a:lnTo>
                    <a:pt x="74" y="359"/>
                  </a:lnTo>
                  <a:lnTo>
                    <a:pt x="65" y="355"/>
                  </a:lnTo>
                  <a:lnTo>
                    <a:pt x="61" y="346"/>
                  </a:lnTo>
                  <a:lnTo>
                    <a:pt x="57" y="337"/>
                  </a:lnTo>
                  <a:lnTo>
                    <a:pt x="57" y="337"/>
                  </a:lnTo>
                  <a:lnTo>
                    <a:pt x="61" y="324"/>
                  </a:lnTo>
                  <a:lnTo>
                    <a:pt x="65" y="320"/>
                  </a:lnTo>
                  <a:lnTo>
                    <a:pt x="74" y="312"/>
                  </a:lnTo>
                  <a:lnTo>
                    <a:pt x="83" y="312"/>
                  </a:lnTo>
                  <a:lnTo>
                    <a:pt x="83" y="312"/>
                  </a:lnTo>
                  <a:lnTo>
                    <a:pt x="91" y="312"/>
                  </a:lnTo>
                  <a:lnTo>
                    <a:pt x="100" y="320"/>
                  </a:lnTo>
                  <a:lnTo>
                    <a:pt x="104" y="324"/>
                  </a:lnTo>
                  <a:lnTo>
                    <a:pt x="104" y="337"/>
                  </a:lnTo>
                  <a:lnTo>
                    <a:pt x="104" y="337"/>
                  </a:lnTo>
                  <a:lnTo>
                    <a:pt x="104" y="346"/>
                  </a:lnTo>
                  <a:lnTo>
                    <a:pt x="100" y="355"/>
                  </a:lnTo>
                  <a:lnTo>
                    <a:pt x="91" y="359"/>
                  </a:lnTo>
                  <a:lnTo>
                    <a:pt x="83" y="359"/>
                  </a:lnTo>
                  <a:lnTo>
                    <a:pt x="83" y="359"/>
                  </a:lnTo>
                  <a:close/>
                  <a:moveTo>
                    <a:pt x="83" y="299"/>
                  </a:moveTo>
                  <a:lnTo>
                    <a:pt x="83" y="299"/>
                  </a:lnTo>
                  <a:lnTo>
                    <a:pt x="74" y="294"/>
                  </a:lnTo>
                  <a:lnTo>
                    <a:pt x="65" y="290"/>
                  </a:lnTo>
                  <a:lnTo>
                    <a:pt x="61" y="281"/>
                  </a:lnTo>
                  <a:lnTo>
                    <a:pt x="57" y="273"/>
                  </a:lnTo>
                  <a:lnTo>
                    <a:pt x="57" y="273"/>
                  </a:lnTo>
                  <a:lnTo>
                    <a:pt x="61" y="264"/>
                  </a:lnTo>
                  <a:lnTo>
                    <a:pt x="65" y="255"/>
                  </a:lnTo>
                  <a:lnTo>
                    <a:pt x="74" y="251"/>
                  </a:lnTo>
                  <a:lnTo>
                    <a:pt x="83" y="247"/>
                  </a:lnTo>
                  <a:lnTo>
                    <a:pt x="83" y="247"/>
                  </a:lnTo>
                  <a:lnTo>
                    <a:pt x="91" y="251"/>
                  </a:lnTo>
                  <a:lnTo>
                    <a:pt x="100" y="255"/>
                  </a:lnTo>
                  <a:lnTo>
                    <a:pt x="104" y="264"/>
                  </a:lnTo>
                  <a:lnTo>
                    <a:pt x="104" y="273"/>
                  </a:lnTo>
                  <a:lnTo>
                    <a:pt x="104" y="273"/>
                  </a:lnTo>
                  <a:lnTo>
                    <a:pt x="104" y="281"/>
                  </a:lnTo>
                  <a:lnTo>
                    <a:pt x="100" y="290"/>
                  </a:lnTo>
                  <a:lnTo>
                    <a:pt x="91" y="294"/>
                  </a:lnTo>
                  <a:lnTo>
                    <a:pt x="83" y="299"/>
                  </a:lnTo>
                  <a:lnTo>
                    <a:pt x="83" y="299"/>
                  </a:lnTo>
                  <a:close/>
                  <a:moveTo>
                    <a:pt x="83" y="238"/>
                  </a:moveTo>
                  <a:lnTo>
                    <a:pt x="83" y="238"/>
                  </a:lnTo>
                  <a:lnTo>
                    <a:pt x="74" y="238"/>
                  </a:lnTo>
                  <a:lnTo>
                    <a:pt x="65" y="234"/>
                  </a:lnTo>
                  <a:lnTo>
                    <a:pt x="61" y="225"/>
                  </a:lnTo>
                  <a:lnTo>
                    <a:pt x="57" y="216"/>
                  </a:lnTo>
                  <a:lnTo>
                    <a:pt x="57" y="216"/>
                  </a:lnTo>
                  <a:lnTo>
                    <a:pt x="61" y="208"/>
                  </a:lnTo>
                  <a:lnTo>
                    <a:pt x="65" y="199"/>
                  </a:lnTo>
                  <a:lnTo>
                    <a:pt x="74" y="195"/>
                  </a:lnTo>
                  <a:lnTo>
                    <a:pt x="83" y="190"/>
                  </a:lnTo>
                  <a:lnTo>
                    <a:pt x="83" y="190"/>
                  </a:lnTo>
                  <a:lnTo>
                    <a:pt x="91" y="195"/>
                  </a:lnTo>
                  <a:lnTo>
                    <a:pt x="100" y="199"/>
                  </a:lnTo>
                  <a:lnTo>
                    <a:pt x="104" y="208"/>
                  </a:lnTo>
                  <a:lnTo>
                    <a:pt x="104" y="216"/>
                  </a:lnTo>
                  <a:lnTo>
                    <a:pt x="104" y="216"/>
                  </a:lnTo>
                  <a:lnTo>
                    <a:pt x="104" y="225"/>
                  </a:lnTo>
                  <a:lnTo>
                    <a:pt x="100" y="234"/>
                  </a:lnTo>
                  <a:lnTo>
                    <a:pt x="91" y="238"/>
                  </a:lnTo>
                  <a:lnTo>
                    <a:pt x="83" y="238"/>
                  </a:lnTo>
                  <a:lnTo>
                    <a:pt x="83" y="238"/>
                  </a:lnTo>
                  <a:close/>
                  <a:moveTo>
                    <a:pt x="143" y="359"/>
                  </a:moveTo>
                  <a:lnTo>
                    <a:pt x="143" y="359"/>
                  </a:lnTo>
                  <a:lnTo>
                    <a:pt x="130" y="359"/>
                  </a:lnTo>
                  <a:lnTo>
                    <a:pt x="126" y="355"/>
                  </a:lnTo>
                  <a:lnTo>
                    <a:pt x="121" y="346"/>
                  </a:lnTo>
                  <a:lnTo>
                    <a:pt x="117" y="337"/>
                  </a:lnTo>
                  <a:lnTo>
                    <a:pt x="117" y="337"/>
                  </a:lnTo>
                  <a:lnTo>
                    <a:pt x="121" y="324"/>
                  </a:lnTo>
                  <a:lnTo>
                    <a:pt x="126" y="320"/>
                  </a:lnTo>
                  <a:lnTo>
                    <a:pt x="130" y="312"/>
                  </a:lnTo>
                  <a:lnTo>
                    <a:pt x="143" y="312"/>
                  </a:lnTo>
                  <a:lnTo>
                    <a:pt x="143" y="312"/>
                  </a:lnTo>
                  <a:lnTo>
                    <a:pt x="152" y="312"/>
                  </a:lnTo>
                  <a:lnTo>
                    <a:pt x="160" y="320"/>
                  </a:lnTo>
                  <a:lnTo>
                    <a:pt x="165" y="324"/>
                  </a:lnTo>
                  <a:lnTo>
                    <a:pt x="165" y="337"/>
                  </a:lnTo>
                  <a:lnTo>
                    <a:pt x="165" y="337"/>
                  </a:lnTo>
                  <a:lnTo>
                    <a:pt x="165" y="346"/>
                  </a:lnTo>
                  <a:lnTo>
                    <a:pt x="160" y="355"/>
                  </a:lnTo>
                  <a:lnTo>
                    <a:pt x="152" y="359"/>
                  </a:lnTo>
                  <a:lnTo>
                    <a:pt x="143" y="359"/>
                  </a:lnTo>
                  <a:lnTo>
                    <a:pt x="143" y="359"/>
                  </a:lnTo>
                  <a:close/>
                  <a:moveTo>
                    <a:pt x="143" y="299"/>
                  </a:moveTo>
                  <a:lnTo>
                    <a:pt x="143" y="299"/>
                  </a:lnTo>
                  <a:lnTo>
                    <a:pt x="130" y="294"/>
                  </a:lnTo>
                  <a:lnTo>
                    <a:pt x="126" y="290"/>
                  </a:lnTo>
                  <a:lnTo>
                    <a:pt x="121" y="281"/>
                  </a:lnTo>
                  <a:lnTo>
                    <a:pt x="117" y="273"/>
                  </a:lnTo>
                  <a:lnTo>
                    <a:pt x="117" y="273"/>
                  </a:lnTo>
                  <a:lnTo>
                    <a:pt x="121" y="264"/>
                  </a:lnTo>
                  <a:lnTo>
                    <a:pt x="126" y="255"/>
                  </a:lnTo>
                  <a:lnTo>
                    <a:pt x="130" y="251"/>
                  </a:lnTo>
                  <a:lnTo>
                    <a:pt x="143" y="247"/>
                  </a:lnTo>
                  <a:lnTo>
                    <a:pt x="143" y="247"/>
                  </a:lnTo>
                  <a:lnTo>
                    <a:pt x="152" y="251"/>
                  </a:lnTo>
                  <a:lnTo>
                    <a:pt x="160" y="255"/>
                  </a:lnTo>
                  <a:lnTo>
                    <a:pt x="165" y="264"/>
                  </a:lnTo>
                  <a:lnTo>
                    <a:pt x="165" y="273"/>
                  </a:lnTo>
                  <a:lnTo>
                    <a:pt x="165" y="273"/>
                  </a:lnTo>
                  <a:lnTo>
                    <a:pt x="165" y="281"/>
                  </a:lnTo>
                  <a:lnTo>
                    <a:pt x="160" y="290"/>
                  </a:lnTo>
                  <a:lnTo>
                    <a:pt x="152" y="294"/>
                  </a:lnTo>
                  <a:lnTo>
                    <a:pt x="143" y="299"/>
                  </a:lnTo>
                  <a:lnTo>
                    <a:pt x="143" y="299"/>
                  </a:lnTo>
                  <a:close/>
                  <a:moveTo>
                    <a:pt x="143" y="238"/>
                  </a:moveTo>
                  <a:lnTo>
                    <a:pt x="143" y="238"/>
                  </a:lnTo>
                  <a:lnTo>
                    <a:pt x="130" y="238"/>
                  </a:lnTo>
                  <a:lnTo>
                    <a:pt x="126" y="234"/>
                  </a:lnTo>
                  <a:lnTo>
                    <a:pt x="121" y="225"/>
                  </a:lnTo>
                  <a:lnTo>
                    <a:pt x="117" y="216"/>
                  </a:lnTo>
                  <a:lnTo>
                    <a:pt x="117" y="216"/>
                  </a:lnTo>
                  <a:lnTo>
                    <a:pt x="121" y="208"/>
                  </a:lnTo>
                  <a:lnTo>
                    <a:pt x="126" y="199"/>
                  </a:lnTo>
                  <a:lnTo>
                    <a:pt x="130" y="195"/>
                  </a:lnTo>
                  <a:lnTo>
                    <a:pt x="143" y="190"/>
                  </a:lnTo>
                  <a:lnTo>
                    <a:pt x="143" y="190"/>
                  </a:lnTo>
                  <a:lnTo>
                    <a:pt x="152" y="195"/>
                  </a:lnTo>
                  <a:lnTo>
                    <a:pt x="160" y="199"/>
                  </a:lnTo>
                  <a:lnTo>
                    <a:pt x="165" y="208"/>
                  </a:lnTo>
                  <a:lnTo>
                    <a:pt x="165" y="216"/>
                  </a:lnTo>
                  <a:lnTo>
                    <a:pt x="165" y="216"/>
                  </a:lnTo>
                  <a:lnTo>
                    <a:pt x="165" y="225"/>
                  </a:lnTo>
                  <a:lnTo>
                    <a:pt x="160" y="234"/>
                  </a:lnTo>
                  <a:lnTo>
                    <a:pt x="152" y="238"/>
                  </a:lnTo>
                  <a:lnTo>
                    <a:pt x="143" y="238"/>
                  </a:lnTo>
                  <a:lnTo>
                    <a:pt x="143" y="238"/>
                  </a:lnTo>
                  <a:close/>
                  <a:moveTo>
                    <a:pt x="204" y="359"/>
                  </a:moveTo>
                  <a:lnTo>
                    <a:pt x="204" y="359"/>
                  </a:lnTo>
                  <a:lnTo>
                    <a:pt x="191" y="359"/>
                  </a:lnTo>
                  <a:lnTo>
                    <a:pt x="186" y="355"/>
                  </a:lnTo>
                  <a:lnTo>
                    <a:pt x="178" y="346"/>
                  </a:lnTo>
                  <a:lnTo>
                    <a:pt x="178" y="337"/>
                  </a:lnTo>
                  <a:lnTo>
                    <a:pt x="178" y="337"/>
                  </a:lnTo>
                  <a:lnTo>
                    <a:pt x="178" y="324"/>
                  </a:lnTo>
                  <a:lnTo>
                    <a:pt x="186" y="320"/>
                  </a:lnTo>
                  <a:lnTo>
                    <a:pt x="191" y="312"/>
                  </a:lnTo>
                  <a:lnTo>
                    <a:pt x="204" y="312"/>
                  </a:lnTo>
                  <a:lnTo>
                    <a:pt x="204" y="312"/>
                  </a:lnTo>
                  <a:lnTo>
                    <a:pt x="212" y="312"/>
                  </a:lnTo>
                  <a:lnTo>
                    <a:pt x="217" y="320"/>
                  </a:lnTo>
                  <a:lnTo>
                    <a:pt x="225" y="324"/>
                  </a:lnTo>
                  <a:lnTo>
                    <a:pt x="225" y="337"/>
                  </a:lnTo>
                  <a:lnTo>
                    <a:pt x="225" y="337"/>
                  </a:lnTo>
                  <a:lnTo>
                    <a:pt x="225" y="346"/>
                  </a:lnTo>
                  <a:lnTo>
                    <a:pt x="217" y="355"/>
                  </a:lnTo>
                  <a:lnTo>
                    <a:pt x="212" y="359"/>
                  </a:lnTo>
                  <a:lnTo>
                    <a:pt x="204" y="359"/>
                  </a:lnTo>
                  <a:lnTo>
                    <a:pt x="204" y="359"/>
                  </a:lnTo>
                  <a:close/>
                  <a:moveTo>
                    <a:pt x="204" y="299"/>
                  </a:moveTo>
                  <a:lnTo>
                    <a:pt x="204" y="299"/>
                  </a:lnTo>
                  <a:lnTo>
                    <a:pt x="191" y="294"/>
                  </a:lnTo>
                  <a:lnTo>
                    <a:pt x="186" y="290"/>
                  </a:lnTo>
                  <a:lnTo>
                    <a:pt x="178" y="281"/>
                  </a:lnTo>
                  <a:lnTo>
                    <a:pt x="178" y="273"/>
                  </a:lnTo>
                  <a:lnTo>
                    <a:pt x="178" y="273"/>
                  </a:lnTo>
                  <a:lnTo>
                    <a:pt x="178" y="264"/>
                  </a:lnTo>
                  <a:lnTo>
                    <a:pt x="186" y="255"/>
                  </a:lnTo>
                  <a:lnTo>
                    <a:pt x="191" y="251"/>
                  </a:lnTo>
                  <a:lnTo>
                    <a:pt x="204" y="247"/>
                  </a:lnTo>
                  <a:lnTo>
                    <a:pt x="204" y="247"/>
                  </a:lnTo>
                  <a:lnTo>
                    <a:pt x="212" y="251"/>
                  </a:lnTo>
                  <a:lnTo>
                    <a:pt x="217" y="255"/>
                  </a:lnTo>
                  <a:lnTo>
                    <a:pt x="225" y="264"/>
                  </a:lnTo>
                  <a:lnTo>
                    <a:pt x="225" y="273"/>
                  </a:lnTo>
                  <a:lnTo>
                    <a:pt x="225" y="273"/>
                  </a:lnTo>
                  <a:lnTo>
                    <a:pt x="225" y="281"/>
                  </a:lnTo>
                  <a:lnTo>
                    <a:pt x="217" y="290"/>
                  </a:lnTo>
                  <a:lnTo>
                    <a:pt x="212" y="294"/>
                  </a:lnTo>
                  <a:lnTo>
                    <a:pt x="204" y="299"/>
                  </a:lnTo>
                  <a:lnTo>
                    <a:pt x="204" y="299"/>
                  </a:lnTo>
                  <a:close/>
                  <a:moveTo>
                    <a:pt x="204" y="238"/>
                  </a:moveTo>
                  <a:lnTo>
                    <a:pt x="204" y="238"/>
                  </a:lnTo>
                  <a:lnTo>
                    <a:pt x="191" y="238"/>
                  </a:lnTo>
                  <a:lnTo>
                    <a:pt x="186" y="234"/>
                  </a:lnTo>
                  <a:lnTo>
                    <a:pt x="178" y="225"/>
                  </a:lnTo>
                  <a:lnTo>
                    <a:pt x="178" y="216"/>
                  </a:lnTo>
                  <a:lnTo>
                    <a:pt x="178" y="216"/>
                  </a:lnTo>
                  <a:lnTo>
                    <a:pt x="178" y="208"/>
                  </a:lnTo>
                  <a:lnTo>
                    <a:pt x="186" y="199"/>
                  </a:lnTo>
                  <a:lnTo>
                    <a:pt x="191" y="195"/>
                  </a:lnTo>
                  <a:lnTo>
                    <a:pt x="204" y="190"/>
                  </a:lnTo>
                  <a:lnTo>
                    <a:pt x="204" y="190"/>
                  </a:lnTo>
                  <a:lnTo>
                    <a:pt x="212" y="195"/>
                  </a:lnTo>
                  <a:lnTo>
                    <a:pt x="217" y="199"/>
                  </a:lnTo>
                  <a:lnTo>
                    <a:pt x="225" y="208"/>
                  </a:lnTo>
                  <a:lnTo>
                    <a:pt x="225" y="216"/>
                  </a:lnTo>
                  <a:lnTo>
                    <a:pt x="225" y="216"/>
                  </a:lnTo>
                  <a:lnTo>
                    <a:pt x="225" y="225"/>
                  </a:lnTo>
                  <a:lnTo>
                    <a:pt x="217" y="234"/>
                  </a:lnTo>
                  <a:lnTo>
                    <a:pt x="212" y="238"/>
                  </a:lnTo>
                  <a:lnTo>
                    <a:pt x="204" y="238"/>
                  </a:lnTo>
                  <a:lnTo>
                    <a:pt x="204" y="2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64" name="Freeform 21"/>
            <p:cNvSpPr>
              <a:spLocks noEditPoints="1"/>
            </p:cNvSpPr>
            <p:nvPr/>
          </p:nvSpPr>
          <p:spPr bwMode="auto">
            <a:xfrm>
              <a:off x="15578138" y="1463675"/>
              <a:ext cx="212725" cy="687388"/>
            </a:xfrm>
            <a:custGeom>
              <a:avLst/>
              <a:gdLst/>
              <a:ahLst/>
              <a:cxnLst>
                <a:cxn ang="0">
                  <a:pos x="130" y="0"/>
                </a:cxn>
                <a:cxn ang="0">
                  <a:pos x="130" y="0"/>
                </a:cxn>
                <a:cxn ang="0">
                  <a:pos x="69" y="0"/>
                </a:cxn>
                <a:cxn ang="0">
                  <a:pos x="69" y="0"/>
                </a:cxn>
                <a:cxn ang="0">
                  <a:pos x="26" y="0"/>
                </a:cxn>
                <a:cxn ang="0">
                  <a:pos x="4" y="5"/>
                </a:cxn>
                <a:cxn ang="0">
                  <a:pos x="4" y="5"/>
                </a:cxn>
                <a:cxn ang="0">
                  <a:pos x="0" y="82"/>
                </a:cxn>
                <a:cxn ang="0">
                  <a:pos x="0" y="346"/>
                </a:cxn>
                <a:cxn ang="0">
                  <a:pos x="0" y="346"/>
                </a:cxn>
                <a:cxn ang="0">
                  <a:pos x="4" y="403"/>
                </a:cxn>
                <a:cxn ang="0">
                  <a:pos x="4" y="429"/>
                </a:cxn>
                <a:cxn ang="0">
                  <a:pos x="4" y="429"/>
                </a:cxn>
                <a:cxn ang="0">
                  <a:pos x="69" y="433"/>
                </a:cxn>
                <a:cxn ang="0">
                  <a:pos x="69" y="433"/>
                </a:cxn>
                <a:cxn ang="0">
                  <a:pos x="112" y="429"/>
                </a:cxn>
                <a:cxn ang="0">
                  <a:pos x="130" y="429"/>
                </a:cxn>
                <a:cxn ang="0">
                  <a:pos x="130" y="429"/>
                </a:cxn>
                <a:cxn ang="0">
                  <a:pos x="134" y="346"/>
                </a:cxn>
                <a:cxn ang="0">
                  <a:pos x="134" y="82"/>
                </a:cxn>
                <a:cxn ang="0">
                  <a:pos x="134" y="82"/>
                </a:cxn>
                <a:cxn ang="0">
                  <a:pos x="134" y="26"/>
                </a:cxn>
                <a:cxn ang="0">
                  <a:pos x="130" y="0"/>
                </a:cxn>
                <a:cxn ang="0">
                  <a:pos x="130" y="0"/>
                </a:cxn>
                <a:cxn ang="0">
                  <a:pos x="99" y="199"/>
                </a:cxn>
                <a:cxn ang="0">
                  <a:pos x="39" y="199"/>
                </a:cxn>
                <a:cxn ang="0">
                  <a:pos x="39" y="199"/>
                </a:cxn>
                <a:cxn ang="0">
                  <a:pos x="30" y="195"/>
                </a:cxn>
                <a:cxn ang="0">
                  <a:pos x="26" y="186"/>
                </a:cxn>
                <a:cxn ang="0">
                  <a:pos x="26" y="186"/>
                </a:cxn>
                <a:cxn ang="0">
                  <a:pos x="30" y="178"/>
                </a:cxn>
                <a:cxn ang="0">
                  <a:pos x="39" y="178"/>
                </a:cxn>
                <a:cxn ang="0">
                  <a:pos x="99" y="178"/>
                </a:cxn>
                <a:cxn ang="0">
                  <a:pos x="99" y="178"/>
                </a:cxn>
                <a:cxn ang="0">
                  <a:pos x="108" y="178"/>
                </a:cxn>
                <a:cxn ang="0">
                  <a:pos x="112" y="186"/>
                </a:cxn>
                <a:cxn ang="0">
                  <a:pos x="112" y="186"/>
                </a:cxn>
                <a:cxn ang="0">
                  <a:pos x="108" y="195"/>
                </a:cxn>
                <a:cxn ang="0">
                  <a:pos x="99" y="199"/>
                </a:cxn>
                <a:cxn ang="0">
                  <a:pos x="99" y="199"/>
                </a:cxn>
                <a:cxn ang="0">
                  <a:pos x="99" y="165"/>
                </a:cxn>
                <a:cxn ang="0">
                  <a:pos x="39" y="165"/>
                </a:cxn>
                <a:cxn ang="0">
                  <a:pos x="39" y="165"/>
                </a:cxn>
                <a:cxn ang="0">
                  <a:pos x="30" y="160"/>
                </a:cxn>
                <a:cxn ang="0">
                  <a:pos x="26" y="152"/>
                </a:cxn>
                <a:cxn ang="0">
                  <a:pos x="26" y="152"/>
                </a:cxn>
                <a:cxn ang="0">
                  <a:pos x="30" y="143"/>
                </a:cxn>
                <a:cxn ang="0">
                  <a:pos x="39" y="139"/>
                </a:cxn>
                <a:cxn ang="0">
                  <a:pos x="99" y="139"/>
                </a:cxn>
                <a:cxn ang="0">
                  <a:pos x="99" y="139"/>
                </a:cxn>
                <a:cxn ang="0">
                  <a:pos x="108" y="143"/>
                </a:cxn>
                <a:cxn ang="0">
                  <a:pos x="112" y="152"/>
                </a:cxn>
                <a:cxn ang="0">
                  <a:pos x="112" y="152"/>
                </a:cxn>
                <a:cxn ang="0">
                  <a:pos x="108" y="160"/>
                </a:cxn>
                <a:cxn ang="0">
                  <a:pos x="99" y="165"/>
                </a:cxn>
                <a:cxn ang="0">
                  <a:pos x="99" y="165"/>
                </a:cxn>
              </a:cxnLst>
              <a:rect l="0" t="0" r="r" b="b"/>
              <a:pathLst>
                <a:path w="134" h="433">
                  <a:moveTo>
                    <a:pt x="130" y="0"/>
                  </a:moveTo>
                  <a:lnTo>
                    <a:pt x="130" y="0"/>
                  </a:lnTo>
                  <a:lnTo>
                    <a:pt x="69" y="0"/>
                  </a:lnTo>
                  <a:lnTo>
                    <a:pt x="69" y="0"/>
                  </a:lnTo>
                  <a:lnTo>
                    <a:pt x="26" y="0"/>
                  </a:lnTo>
                  <a:lnTo>
                    <a:pt x="4" y="5"/>
                  </a:lnTo>
                  <a:lnTo>
                    <a:pt x="4" y="5"/>
                  </a:lnTo>
                  <a:lnTo>
                    <a:pt x="0" y="82"/>
                  </a:lnTo>
                  <a:lnTo>
                    <a:pt x="0" y="346"/>
                  </a:lnTo>
                  <a:lnTo>
                    <a:pt x="0" y="346"/>
                  </a:lnTo>
                  <a:lnTo>
                    <a:pt x="4" y="403"/>
                  </a:lnTo>
                  <a:lnTo>
                    <a:pt x="4" y="429"/>
                  </a:lnTo>
                  <a:lnTo>
                    <a:pt x="4" y="429"/>
                  </a:lnTo>
                  <a:lnTo>
                    <a:pt x="69" y="433"/>
                  </a:lnTo>
                  <a:lnTo>
                    <a:pt x="69" y="433"/>
                  </a:lnTo>
                  <a:lnTo>
                    <a:pt x="112" y="429"/>
                  </a:lnTo>
                  <a:lnTo>
                    <a:pt x="130" y="429"/>
                  </a:lnTo>
                  <a:lnTo>
                    <a:pt x="130" y="429"/>
                  </a:lnTo>
                  <a:lnTo>
                    <a:pt x="134" y="346"/>
                  </a:lnTo>
                  <a:lnTo>
                    <a:pt x="134" y="82"/>
                  </a:lnTo>
                  <a:lnTo>
                    <a:pt x="134" y="82"/>
                  </a:lnTo>
                  <a:lnTo>
                    <a:pt x="134" y="26"/>
                  </a:lnTo>
                  <a:lnTo>
                    <a:pt x="130" y="0"/>
                  </a:lnTo>
                  <a:lnTo>
                    <a:pt x="130" y="0"/>
                  </a:lnTo>
                  <a:close/>
                  <a:moveTo>
                    <a:pt x="99" y="199"/>
                  </a:moveTo>
                  <a:lnTo>
                    <a:pt x="39" y="199"/>
                  </a:lnTo>
                  <a:lnTo>
                    <a:pt x="39" y="199"/>
                  </a:lnTo>
                  <a:lnTo>
                    <a:pt x="30" y="195"/>
                  </a:lnTo>
                  <a:lnTo>
                    <a:pt x="26" y="186"/>
                  </a:lnTo>
                  <a:lnTo>
                    <a:pt x="26" y="186"/>
                  </a:lnTo>
                  <a:lnTo>
                    <a:pt x="30" y="178"/>
                  </a:lnTo>
                  <a:lnTo>
                    <a:pt x="39" y="178"/>
                  </a:lnTo>
                  <a:lnTo>
                    <a:pt x="99" y="178"/>
                  </a:lnTo>
                  <a:lnTo>
                    <a:pt x="99" y="178"/>
                  </a:lnTo>
                  <a:lnTo>
                    <a:pt x="108" y="178"/>
                  </a:lnTo>
                  <a:lnTo>
                    <a:pt x="112" y="186"/>
                  </a:lnTo>
                  <a:lnTo>
                    <a:pt x="112" y="186"/>
                  </a:lnTo>
                  <a:lnTo>
                    <a:pt x="108" y="195"/>
                  </a:lnTo>
                  <a:lnTo>
                    <a:pt x="99" y="199"/>
                  </a:lnTo>
                  <a:lnTo>
                    <a:pt x="99" y="199"/>
                  </a:lnTo>
                  <a:close/>
                  <a:moveTo>
                    <a:pt x="99" y="165"/>
                  </a:moveTo>
                  <a:lnTo>
                    <a:pt x="39" y="165"/>
                  </a:lnTo>
                  <a:lnTo>
                    <a:pt x="39" y="165"/>
                  </a:lnTo>
                  <a:lnTo>
                    <a:pt x="30" y="160"/>
                  </a:lnTo>
                  <a:lnTo>
                    <a:pt x="26" y="152"/>
                  </a:lnTo>
                  <a:lnTo>
                    <a:pt x="26" y="152"/>
                  </a:lnTo>
                  <a:lnTo>
                    <a:pt x="30" y="143"/>
                  </a:lnTo>
                  <a:lnTo>
                    <a:pt x="39" y="139"/>
                  </a:lnTo>
                  <a:lnTo>
                    <a:pt x="99" y="139"/>
                  </a:lnTo>
                  <a:lnTo>
                    <a:pt x="99" y="139"/>
                  </a:lnTo>
                  <a:lnTo>
                    <a:pt x="108" y="143"/>
                  </a:lnTo>
                  <a:lnTo>
                    <a:pt x="112" y="152"/>
                  </a:lnTo>
                  <a:lnTo>
                    <a:pt x="112" y="152"/>
                  </a:lnTo>
                  <a:lnTo>
                    <a:pt x="108" y="160"/>
                  </a:lnTo>
                  <a:lnTo>
                    <a:pt x="99" y="165"/>
                  </a:lnTo>
                  <a:lnTo>
                    <a:pt x="99" y="1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66" name="组合 223"/>
          <p:cNvGrpSpPr/>
          <p:nvPr/>
        </p:nvGrpSpPr>
        <p:grpSpPr>
          <a:xfrm rot="16200000">
            <a:off x="5039039" y="3018347"/>
            <a:ext cx="388984" cy="268994"/>
            <a:chOff x="3475038" y="4608513"/>
            <a:chExt cx="1255712" cy="868362"/>
          </a:xfrm>
        </p:grpSpPr>
        <p:sp>
          <p:nvSpPr>
            <p:cNvPr id="266" name="Freeform 62"/>
            <p:cNvSpPr>
              <a:spLocks/>
            </p:cNvSpPr>
            <p:nvPr/>
          </p:nvSpPr>
          <p:spPr bwMode="auto">
            <a:xfrm>
              <a:off x="3516313" y="4783138"/>
              <a:ext cx="998537" cy="666750"/>
            </a:xfrm>
            <a:custGeom>
              <a:avLst/>
              <a:gdLst/>
              <a:ahLst/>
              <a:cxnLst>
                <a:cxn ang="0">
                  <a:pos x="260" y="2202"/>
                </a:cxn>
                <a:cxn ang="0">
                  <a:pos x="2143" y="2202"/>
                </a:cxn>
                <a:cxn ang="0">
                  <a:pos x="2143" y="619"/>
                </a:cxn>
                <a:cxn ang="0">
                  <a:pos x="2718" y="619"/>
                </a:cxn>
                <a:cxn ang="0">
                  <a:pos x="2718" y="2202"/>
                </a:cxn>
                <a:cxn ang="0">
                  <a:pos x="4314" y="2202"/>
                </a:cxn>
                <a:cxn ang="0">
                  <a:pos x="4314" y="2274"/>
                </a:cxn>
                <a:cxn ang="0">
                  <a:pos x="4314" y="2777"/>
                </a:cxn>
                <a:cxn ang="0">
                  <a:pos x="4314" y="5752"/>
                </a:cxn>
                <a:cxn ang="0">
                  <a:pos x="8420" y="5752"/>
                </a:cxn>
                <a:cxn ang="0">
                  <a:pos x="9343" y="4844"/>
                </a:cxn>
                <a:cxn ang="0">
                  <a:pos x="4574" y="0"/>
                </a:cxn>
                <a:cxn ang="0">
                  <a:pos x="5381" y="0"/>
                </a:cxn>
                <a:cxn ang="0">
                  <a:pos x="7501" y="2152"/>
                </a:cxn>
                <a:cxn ang="0">
                  <a:pos x="9202" y="441"/>
                </a:cxn>
                <a:cxn ang="0">
                  <a:pos x="10012" y="441"/>
                </a:cxn>
                <a:cxn ang="0">
                  <a:pos x="7904" y="2562"/>
                </a:cxn>
                <a:cxn ang="0">
                  <a:pos x="9753" y="4441"/>
                </a:cxn>
                <a:cxn ang="0">
                  <a:pos x="13116" y="1133"/>
                </a:cxn>
                <a:cxn ang="0">
                  <a:pos x="13116" y="1859"/>
                </a:cxn>
                <a:cxn ang="0">
                  <a:pos x="13199" y="1859"/>
                </a:cxn>
                <a:cxn ang="0">
                  <a:pos x="9240" y="5752"/>
                </a:cxn>
                <a:cxn ang="0">
                  <a:pos x="12624" y="5752"/>
                </a:cxn>
                <a:cxn ang="0">
                  <a:pos x="12624" y="6327"/>
                </a:cxn>
                <a:cxn ang="0">
                  <a:pos x="8656" y="6327"/>
                </a:cxn>
                <a:cxn ang="0">
                  <a:pos x="6127" y="8815"/>
                </a:cxn>
                <a:cxn ang="0">
                  <a:pos x="5724" y="8405"/>
                </a:cxn>
                <a:cxn ang="0">
                  <a:pos x="7835" y="6327"/>
                </a:cxn>
                <a:cxn ang="0">
                  <a:pos x="4314" y="6327"/>
                </a:cxn>
                <a:cxn ang="0">
                  <a:pos x="3825" y="6327"/>
                </a:cxn>
                <a:cxn ang="0">
                  <a:pos x="3739" y="6327"/>
                </a:cxn>
                <a:cxn ang="0">
                  <a:pos x="3739" y="2777"/>
                </a:cxn>
                <a:cxn ang="0">
                  <a:pos x="2718" y="2777"/>
                </a:cxn>
                <a:cxn ang="0">
                  <a:pos x="2718" y="7433"/>
                </a:cxn>
                <a:cxn ang="0">
                  <a:pos x="2617" y="7433"/>
                </a:cxn>
                <a:cxn ang="0">
                  <a:pos x="2143" y="7433"/>
                </a:cxn>
                <a:cxn ang="0">
                  <a:pos x="0" y="7433"/>
                </a:cxn>
                <a:cxn ang="0">
                  <a:pos x="0" y="6858"/>
                </a:cxn>
                <a:cxn ang="0">
                  <a:pos x="2143" y="6858"/>
                </a:cxn>
                <a:cxn ang="0">
                  <a:pos x="2143" y="2777"/>
                </a:cxn>
                <a:cxn ang="0">
                  <a:pos x="260" y="2777"/>
                </a:cxn>
                <a:cxn ang="0">
                  <a:pos x="260" y="2202"/>
                </a:cxn>
              </a:cxnLst>
              <a:rect l="0" t="0" r="r" b="b"/>
              <a:pathLst>
                <a:path w="13199" h="8815">
                  <a:moveTo>
                    <a:pt x="260" y="2202"/>
                  </a:moveTo>
                  <a:lnTo>
                    <a:pt x="2143" y="2202"/>
                  </a:lnTo>
                  <a:lnTo>
                    <a:pt x="2143" y="619"/>
                  </a:lnTo>
                  <a:lnTo>
                    <a:pt x="2718" y="619"/>
                  </a:lnTo>
                  <a:lnTo>
                    <a:pt x="2718" y="2202"/>
                  </a:lnTo>
                  <a:lnTo>
                    <a:pt x="4314" y="2202"/>
                  </a:lnTo>
                  <a:lnTo>
                    <a:pt x="4314" y="2274"/>
                  </a:lnTo>
                  <a:lnTo>
                    <a:pt x="4314" y="2777"/>
                  </a:lnTo>
                  <a:lnTo>
                    <a:pt x="4314" y="5752"/>
                  </a:lnTo>
                  <a:lnTo>
                    <a:pt x="8420" y="5752"/>
                  </a:lnTo>
                  <a:lnTo>
                    <a:pt x="9343" y="4844"/>
                  </a:lnTo>
                  <a:lnTo>
                    <a:pt x="4574" y="0"/>
                  </a:lnTo>
                  <a:lnTo>
                    <a:pt x="5381" y="0"/>
                  </a:lnTo>
                  <a:lnTo>
                    <a:pt x="7501" y="2152"/>
                  </a:lnTo>
                  <a:lnTo>
                    <a:pt x="9202" y="441"/>
                  </a:lnTo>
                  <a:lnTo>
                    <a:pt x="10012" y="441"/>
                  </a:lnTo>
                  <a:lnTo>
                    <a:pt x="7904" y="2562"/>
                  </a:lnTo>
                  <a:lnTo>
                    <a:pt x="9753" y="4441"/>
                  </a:lnTo>
                  <a:lnTo>
                    <a:pt x="13116" y="1133"/>
                  </a:lnTo>
                  <a:lnTo>
                    <a:pt x="13116" y="1859"/>
                  </a:lnTo>
                  <a:lnTo>
                    <a:pt x="13199" y="1859"/>
                  </a:lnTo>
                  <a:lnTo>
                    <a:pt x="9240" y="5752"/>
                  </a:lnTo>
                  <a:lnTo>
                    <a:pt x="12624" y="5752"/>
                  </a:lnTo>
                  <a:lnTo>
                    <a:pt x="12624" y="6327"/>
                  </a:lnTo>
                  <a:lnTo>
                    <a:pt x="8656" y="6327"/>
                  </a:lnTo>
                  <a:lnTo>
                    <a:pt x="6127" y="8815"/>
                  </a:lnTo>
                  <a:lnTo>
                    <a:pt x="5724" y="8405"/>
                  </a:lnTo>
                  <a:lnTo>
                    <a:pt x="7835" y="6327"/>
                  </a:lnTo>
                  <a:lnTo>
                    <a:pt x="4314" y="6327"/>
                  </a:lnTo>
                  <a:lnTo>
                    <a:pt x="3825" y="6327"/>
                  </a:lnTo>
                  <a:lnTo>
                    <a:pt x="3739" y="6327"/>
                  </a:lnTo>
                  <a:lnTo>
                    <a:pt x="3739" y="2777"/>
                  </a:lnTo>
                  <a:lnTo>
                    <a:pt x="2718" y="2777"/>
                  </a:lnTo>
                  <a:lnTo>
                    <a:pt x="2718" y="7433"/>
                  </a:lnTo>
                  <a:lnTo>
                    <a:pt x="2617" y="7433"/>
                  </a:lnTo>
                  <a:lnTo>
                    <a:pt x="2143" y="7433"/>
                  </a:lnTo>
                  <a:lnTo>
                    <a:pt x="0" y="7433"/>
                  </a:lnTo>
                  <a:lnTo>
                    <a:pt x="0" y="6858"/>
                  </a:lnTo>
                  <a:lnTo>
                    <a:pt x="2143" y="6858"/>
                  </a:lnTo>
                  <a:lnTo>
                    <a:pt x="2143" y="2777"/>
                  </a:lnTo>
                  <a:lnTo>
                    <a:pt x="260" y="2777"/>
                  </a:lnTo>
                  <a:lnTo>
                    <a:pt x="260" y="2202"/>
                  </a:lnTo>
                  <a:close/>
                </a:path>
              </a:pathLst>
            </a:custGeom>
            <a:solidFill>
              <a:srgbClr val="AAA9A9"/>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67" name="Freeform 63"/>
            <p:cNvSpPr>
              <a:spLocks/>
            </p:cNvSpPr>
            <p:nvPr/>
          </p:nvSpPr>
          <p:spPr bwMode="auto">
            <a:xfrm>
              <a:off x="4506913" y="4665663"/>
              <a:ext cx="166687" cy="174625"/>
            </a:xfrm>
            <a:custGeom>
              <a:avLst/>
              <a:gdLst/>
              <a:ahLst/>
              <a:cxnLst>
                <a:cxn ang="0">
                  <a:pos x="1802" y="2312"/>
                </a:cxn>
                <a:cxn ang="0">
                  <a:pos x="1802" y="2293"/>
                </a:cxn>
                <a:cxn ang="0">
                  <a:pos x="1803" y="2275"/>
                </a:cxn>
                <a:cxn ang="0">
                  <a:pos x="1798" y="2089"/>
                </a:cxn>
                <a:cxn ang="0">
                  <a:pos x="1775" y="1909"/>
                </a:cxn>
                <a:cxn ang="0">
                  <a:pos x="1735" y="1735"/>
                </a:cxn>
                <a:cxn ang="0">
                  <a:pos x="1679" y="1567"/>
                </a:cxn>
                <a:cxn ang="0">
                  <a:pos x="1606" y="1407"/>
                </a:cxn>
                <a:cxn ang="0">
                  <a:pos x="1519" y="1255"/>
                </a:cxn>
                <a:cxn ang="0">
                  <a:pos x="1418" y="1113"/>
                </a:cxn>
                <a:cxn ang="0">
                  <a:pos x="1304" y="981"/>
                </a:cxn>
                <a:cxn ang="0">
                  <a:pos x="1178" y="861"/>
                </a:cxn>
                <a:cxn ang="0">
                  <a:pos x="1041" y="753"/>
                </a:cxn>
                <a:cxn ang="0">
                  <a:pos x="895" y="658"/>
                </a:cxn>
                <a:cxn ang="0">
                  <a:pos x="738" y="578"/>
                </a:cxn>
                <a:cxn ang="0">
                  <a:pos x="574" y="512"/>
                </a:cxn>
                <a:cxn ang="0">
                  <a:pos x="402" y="463"/>
                </a:cxn>
                <a:cxn ang="0">
                  <a:pos x="222" y="431"/>
                </a:cxn>
                <a:cxn ang="0">
                  <a:pos x="38" y="417"/>
                </a:cxn>
                <a:cxn ang="0">
                  <a:pos x="20" y="417"/>
                </a:cxn>
                <a:cxn ang="0">
                  <a:pos x="0" y="417"/>
                </a:cxn>
                <a:cxn ang="0">
                  <a:pos x="21" y="0"/>
                </a:cxn>
                <a:cxn ang="0">
                  <a:pos x="39" y="0"/>
                </a:cxn>
                <a:cxn ang="0">
                  <a:pos x="163" y="7"/>
                </a:cxn>
                <a:cxn ang="0">
                  <a:pos x="386" y="36"/>
                </a:cxn>
                <a:cxn ang="0">
                  <a:pos x="602" y="86"/>
                </a:cxn>
                <a:cxn ang="0">
                  <a:pos x="810" y="156"/>
                </a:cxn>
                <a:cxn ang="0">
                  <a:pos x="1007" y="245"/>
                </a:cxn>
                <a:cxn ang="0">
                  <a:pos x="1194" y="353"/>
                </a:cxn>
                <a:cxn ang="0">
                  <a:pos x="1368" y="479"/>
                </a:cxn>
                <a:cxn ang="0">
                  <a:pos x="1530" y="619"/>
                </a:cxn>
                <a:cxn ang="0">
                  <a:pos x="1677" y="774"/>
                </a:cxn>
                <a:cxn ang="0">
                  <a:pos x="1809" y="943"/>
                </a:cxn>
                <a:cxn ang="0">
                  <a:pos x="1926" y="1123"/>
                </a:cxn>
                <a:cxn ang="0">
                  <a:pos x="2023" y="1315"/>
                </a:cxn>
                <a:cxn ang="0">
                  <a:pos x="2103" y="1517"/>
                </a:cxn>
                <a:cxn ang="0">
                  <a:pos x="2163" y="1728"/>
                </a:cxn>
                <a:cxn ang="0">
                  <a:pos x="2202" y="1946"/>
                </a:cxn>
                <a:cxn ang="0">
                  <a:pos x="2219" y="2171"/>
                </a:cxn>
                <a:cxn ang="0">
                  <a:pos x="2219" y="2294"/>
                </a:cxn>
                <a:cxn ang="0">
                  <a:pos x="2218" y="2313"/>
                </a:cxn>
              </a:cxnLst>
              <a:rect l="0" t="0" r="r" b="b"/>
              <a:pathLst>
                <a:path w="2219" h="2323">
                  <a:moveTo>
                    <a:pt x="2218" y="2323"/>
                  </a:moveTo>
                  <a:lnTo>
                    <a:pt x="1802" y="2312"/>
                  </a:lnTo>
                  <a:lnTo>
                    <a:pt x="1802" y="2303"/>
                  </a:lnTo>
                  <a:lnTo>
                    <a:pt x="1802" y="2293"/>
                  </a:lnTo>
                  <a:lnTo>
                    <a:pt x="1803" y="2284"/>
                  </a:lnTo>
                  <a:lnTo>
                    <a:pt x="1803" y="2275"/>
                  </a:lnTo>
                  <a:lnTo>
                    <a:pt x="1803" y="2181"/>
                  </a:lnTo>
                  <a:lnTo>
                    <a:pt x="1798" y="2089"/>
                  </a:lnTo>
                  <a:lnTo>
                    <a:pt x="1789" y="1998"/>
                  </a:lnTo>
                  <a:lnTo>
                    <a:pt x="1775" y="1909"/>
                  </a:lnTo>
                  <a:lnTo>
                    <a:pt x="1757" y="1821"/>
                  </a:lnTo>
                  <a:lnTo>
                    <a:pt x="1735" y="1735"/>
                  </a:lnTo>
                  <a:lnTo>
                    <a:pt x="1709" y="1650"/>
                  </a:lnTo>
                  <a:lnTo>
                    <a:pt x="1679" y="1567"/>
                  </a:lnTo>
                  <a:lnTo>
                    <a:pt x="1644" y="1486"/>
                  </a:lnTo>
                  <a:lnTo>
                    <a:pt x="1606" y="1407"/>
                  </a:lnTo>
                  <a:lnTo>
                    <a:pt x="1564" y="1330"/>
                  </a:lnTo>
                  <a:lnTo>
                    <a:pt x="1519" y="1255"/>
                  </a:lnTo>
                  <a:lnTo>
                    <a:pt x="1470" y="1183"/>
                  </a:lnTo>
                  <a:lnTo>
                    <a:pt x="1418" y="1113"/>
                  </a:lnTo>
                  <a:lnTo>
                    <a:pt x="1363" y="1046"/>
                  </a:lnTo>
                  <a:lnTo>
                    <a:pt x="1304" y="981"/>
                  </a:lnTo>
                  <a:lnTo>
                    <a:pt x="1242" y="920"/>
                  </a:lnTo>
                  <a:lnTo>
                    <a:pt x="1178" y="861"/>
                  </a:lnTo>
                  <a:lnTo>
                    <a:pt x="1112" y="806"/>
                  </a:lnTo>
                  <a:lnTo>
                    <a:pt x="1041" y="753"/>
                  </a:lnTo>
                  <a:lnTo>
                    <a:pt x="969" y="704"/>
                  </a:lnTo>
                  <a:lnTo>
                    <a:pt x="895" y="658"/>
                  </a:lnTo>
                  <a:lnTo>
                    <a:pt x="818" y="616"/>
                  </a:lnTo>
                  <a:lnTo>
                    <a:pt x="738" y="578"/>
                  </a:lnTo>
                  <a:lnTo>
                    <a:pt x="657" y="543"/>
                  </a:lnTo>
                  <a:lnTo>
                    <a:pt x="574" y="512"/>
                  </a:lnTo>
                  <a:lnTo>
                    <a:pt x="488" y="486"/>
                  </a:lnTo>
                  <a:lnTo>
                    <a:pt x="402" y="463"/>
                  </a:lnTo>
                  <a:lnTo>
                    <a:pt x="312" y="446"/>
                  </a:lnTo>
                  <a:lnTo>
                    <a:pt x="222" y="431"/>
                  </a:lnTo>
                  <a:lnTo>
                    <a:pt x="131" y="422"/>
                  </a:lnTo>
                  <a:lnTo>
                    <a:pt x="38" y="417"/>
                  </a:lnTo>
                  <a:lnTo>
                    <a:pt x="29" y="417"/>
                  </a:lnTo>
                  <a:lnTo>
                    <a:pt x="20" y="417"/>
                  </a:lnTo>
                  <a:lnTo>
                    <a:pt x="10" y="417"/>
                  </a:lnTo>
                  <a:lnTo>
                    <a:pt x="0" y="417"/>
                  </a:lnTo>
                  <a:lnTo>
                    <a:pt x="11" y="0"/>
                  </a:lnTo>
                  <a:lnTo>
                    <a:pt x="21" y="0"/>
                  </a:lnTo>
                  <a:lnTo>
                    <a:pt x="30" y="0"/>
                  </a:lnTo>
                  <a:lnTo>
                    <a:pt x="39" y="0"/>
                  </a:lnTo>
                  <a:lnTo>
                    <a:pt x="49" y="1"/>
                  </a:lnTo>
                  <a:lnTo>
                    <a:pt x="163" y="7"/>
                  </a:lnTo>
                  <a:lnTo>
                    <a:pt x="276" y="18"/>
                  </a:lnTo>
                  <a:lnTo>
                    <a:pt x="386" y="36"/>
                  </a:lnTo>
                  <a:lnTo>
                    <a:pt x="495" y="57"/>
                  </a:lnTo>
                  <a:lnTo>
                    <a:pt x="602" y="86"/>
                  </a:lnTo>
                  <a:lnTo>
                    <a:pt x="707" y="119"/>
                  </a:lnTo>
                  <a:lnTo>
                    <a:pt x="810" y="156"/>
                  </a:lnTo>
                  <a:lnTo>
                    <a:pt x="910" y="199"/>
                  </a:lnTo>
                  <a:lnTo>
                    <a:pt x="1007" y="245"/>
                  </a:lnTo>
                  <a:lnTo>
                    <a:pt x="1102" y="297"/>
                  </a:lnTo>
                  <a:lnTo>
                    <a:pt x="1194" y="353"/>
                  </a:lnTo>
                  <a:lnTo>
                    <a:pt x="1283" y="414"/>
                  </a:lnTo>
                  <a:lnTo>
                    <a:pt x="1368" y="479"/>
                  </a:lnTo>
                  <a:lnTo>
                    <a:pt x="1451" y="546"/>
                  </a:lnTo>
                  <a:lnTo>
                    <a:pt x="1530" y="619"/>
                  </a:lnTo>
                  <a:lnTo>
                    <a:pt x="1606" y="695"/>
                  </a:lnTo>
                  <a:lnTo>
                    <a:pt x="1677" y="774"/>
                  </a:lnTo>
                  <a:lnTo>
                    <a:pt x="1746" y="857"/>
                  </a:lnTo>
                  <a:lnTo>
                    <a:pt x="1809" y="943"/>
                  </a:lnTo>
                  <a:lnTo>
                    <a:pt x="1870" y="1031"/>
                  </a:lnTo>
                  <a:lnTo>
                    <a:pt x="1926" y="1123"/>
                  </a:lnTo>
                  <a:lnTo>
                    <a:pt x="1976" y="1218"/>
                  </a:lnTo>
                  <a:lnTo>
                    <a:pt x="2023" y="1315"/>
                  </a:lnTo>
                  <a:lnTo>
                    <a:pt x="2066" y="1415"/>
                  </a:lnTo>
                  <a:lnTo>
                    <a:pt x="2103" y="1517"/>
                  </a:lnTo>
                  <a:lnTo>
                    <a:pt x="2135" y="1622"/>
                  </a:lnTo>
                  <a:lnTo>
                    <a:pt x="2163" y="1728"/>
                  </a:lnTo>
                  <a:lnTo>
                    <a:pt x="2185" y="1835"/>
                  </a:lnTo>
                  <a:lnTo>
                    <a:pt x="2202" y="1946"/>
                  </a:lnTo>
                  <a:lnTo>
                    <a:pt x="2213" y="2058"/>
                  </a:lnTo>
                  <a:lnTo>
                    <a:pt x="2219" y="2171"/>
                  </a:lnTo>
                  <a:lnTo>
                    <a:pt x="2219" y="2285"/>
                  </a:lnTo>
                  <a:lnTo>
                    <a:pt x="2219" y="2294"/>
                  </a:lnTo>
                  <a:lnTo>
                    <a:pt x="2218" y="2304"/>
                  </a:lnTo>
                  <a:lnTo>
                    <a:pt x="2218" y="2313"/>
                  </a:lnTo>
                  <a:lnTo>
                    <a:pt x="2218" y="2323"/>
                  </a:lnTo>
                  <a:close/>
                </a:path>
              </a:pathLst>
            </a:custGeom>
            <a:solidFill>
              <a:srgbClr val="969595"/>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68" name="Freeform 64"/>
            <p:cNvSpPr>
              <a:spLocks/>
            </p:cNvSpPr>
            <p:nvPr/>
          </p:nvSpPr>
          <p:spPr bwMode="auto">
            <a:xfrm>
              <a:off x="4508500" y="4608513"/>
              <a:ext cx="222250" cy="233362"/>
            </a:xfrm>
            <a:custGeom>
              <a:avLst/>
              <a:gdLst/>
              <a:ahLst/>
              <a:cxnLst>
                <a:cxn ang="0">
                  <a:pos x="2948" y="3062"/>
                </a:cxn>
                <a:cxn ang="0">
                  <a:pos x="2947" y="3082"/>
                </a:cxn>
                <a:cxn ang="0">
                  <a:pos x="2562" y="3082"/>
                </a:cxn>
                <a:cxn ang="0">
                  <a:pos x="2562" y="3062"/>
                </a:cxn>
                <a:cxn ang="0">
                  <a:pos x="2563" y="3043"/>
                </a:cxn>
                <a:cxn ang="0">
                  <a:pos x="2556" y="2779"/>
                </a:cxn>
                <a:cxn ang="0">
                  <a:pos x="2523" y="2520"/>
                </a:cxn>
                <a:cxn ang="0">
                  <a:pos x="2465" y="2271"/>
                </a:cxn>
                <a:cxn ang="0">
                  <a:pos x="2384" y="2031"/>
                </a:cxn>
                <a:cxn ang="0">
                  <a:pos x="2280" y="1802"/>
                </a:cxn>
                <a:cxn ang="0">
                  <a:pos x="2156" y="1585"/>
                </a:cxn>
                <a:cxn ang="0">
                  <a:pos x="2012" y="1382"/>
                </a:cxn>
                <a:cxn ang="0">
                  <a:pos x="1849" y="1193"/>
                </a:cxn>
                <a:cxn ang="0">
                  <a:pos x="1669" y="1020"/>
                </a:cxn>
                <a:cxn ang="0">
                  <a:pos x="1473" y="867"/>
                </a:cxn>
                <a:cxn ang="0">
                  <a:pos x="1263" y="731"/>
                </a:cxn>
                <a:cxn ang="0">
                  <a:pos x="1039" y="616"/>
                </a:cxn>
                <a:cxn ang="0">
                  <a:pos x="803" y="522"/>
                </a:cxn>
                <a:cxn ang="0">
                  <a:pos x="557" y="452"/>
                </a:cxn>
                <a:cxn ang="0">
                  <a:pos x="301" y="406"/>
                </a:cxn>
                <a:cxn ang="0">
                  <a:pos x="37" y="386"/>
                </a:cxn>
                <a:cxn ang="0">
                  <a:pos x="18" y="385"/>
                </a:cxn>
                <a:cxn ang="0">
                  <a:pos x="0" y="385"/>
                </a:cxn>
                <a:cxn ang="0">
                  <a:pos x="18" y="0"/>
                </a:cxn>
                <a:cxn ang="0">
                  <a:pos x="37" y="0"/>
                </a:cxn>
                <a:cxn ang="0">
                  <a:pos x="200" y="8"/>
                </a:cxn>
                <a:cxn ang="0">
                  <a:pos x="498" y="47"/>
                </a:cxn>
                <a:cxn ang="0">
                  <a:pos x="786" y="113"/>
                </a:cxn>
                <a:cxn ang="0">
                  <a:pos x="1064" y="208"/>
                </a:cxn>
                <a:cxn ang="0">
                  <a:pos x="1327" y="328"/>
                </a:cxn>
                <a:cxn ang="0">
                  <a:pos x="1578" y="472"/>
                </a:cxn>
                <a:cxn ang="0">
                  <a:pos x="1811" y="638"/>
                </a:cxn>
                <a:cxn ang="0">
                  <a:pos x="2027" y="826"/>
                </a:cxn>
                <a:cxn ang="0">
                  <a:pos x="2224" y="1034"/>
                </a:cxn>
                <a:cxn ang="0">
                  <a:pos x="2401" y="1259"/>
                </a:cxn>
                <a:cxn ang="0">
                  <a:pos x="2556" y="1501"/>
                </a:cxn>
                <a:cxn ang="0">
                  <a:pos x="2686" y="1757"/>
                </a:cxn>
                <a:cxn ang="0">
                  <a:pos x="2793" y="2027"/>
                </a:cxn>
                <a:cxn ang="0">
                  <a:pos x="2873" y="2308"/>
                </a:cxn>
                <a:cxn ang="0">
                  <a:pos x="2925" y="2600"/>
                </a:cxn>
                <a:cxn ang="0">
                  <a:pos x="2948" y="2900"/>
                </a:cxn>
              </a:cxnLst>
              <a:rect l="0" t="0" r="r" b="b"/>
              <a:pathLst>
                <a:path w="2948" h="3091">
                  <a:moveTo>
                    <a:pt x="2948" y="3053"/>
                  </a:moveTo>
                  <a:lnTo>
                    <a:pt x="2948" y="3062"/>
                  </a:lnTo>
                  <a:lnTo>
                    <a:pt x="2947" y="3072"/>
                  </a:lnTo>
                  <a:lnTo>
                    <a:pt x="2947" y="3082"/>
                  </a:lnTo>
                  <a:lnTo>
                    <a:pt x="2947" y="3091"/>
                  </a:lnTo>
                  <a:lnTo>
                    <a:pt x="2562" y="3082"/>
                  </a:lnTo>
                  <a:lnTo>
                    <a:pt x="2562" y="3071"/>
                  </a:lnTo>
                  <a:lnTo>
                    <a:pt x="2562" y="3062"/>
                  </a:lnTo>
                  <a:lnTo>
                    <a:pt x="2563" y="3053"/>
                  </a:lnTo>
                  <a:lnTo>
                    <a:pt x="2563" y="3043"/>
                  </a:lnTo>
                  <a:lnTo>
                    <a:pt x="2563" y="2910"/>
                  </a:lnTo>
                  <a:lnTo>
                    <a:pt x="2556" y="2779"/>
                  </a:lnTo>
                  <a:lnTo>
                    <a:pt x="2543" y="2649"/>
                  </a:lnTo>
                  <a:lnTo>
                    <a:pt x="2523" y="2520"/>
                  </a:lnTo>
                  <a:lnTo>
                    <a:pt x="2497" y="2395"/>
                  </a:lnTo>
                  <a:lnTo>
                    <a:pt x="2465" y="2271"/>
                  </a:lnTo>
                  <a:lnTo>
                    <a:pt x="2428" y="2150"/>
                  </a:lnTo>
                  <a:lnTo>
                    <a:pt x="2384" y="2031"/>
                  </a:lnTo>
                  <a:lnTo>
                    <a:pt x="2335" y="1915"/>
                  </a:lnTo>
                  <a:lnTo>
                    <a:pt x="2280" y="1802"/>
                  </a:lnTo>
                  <a:lnTo>
                    <a:pt x="2220" y="1692"/>
                  </a:lnTo>
                  <a:lnTo>
                    <a:pt x="2156" y="1585"/>
                  </a:lnTo>
                  <a:lnTo>
                    <a:pt x="2086" y="1481"/>
                  </a:lnTo>
                  <a:lnTo>
                    <a:pt x="2012" y="1382"/>
                  </a:lnTo>
                  <a:lnTo>
                    <a:pt x="1933" y="1285"/>
                  </a:lnTo>
                  <a:lnTo>
                    <a:pt x="1849" y="1193"/>
                  </a:lnTo>
                  <a:lnTo>
                    <a:pt x="1760" y="1104"/>
                  </a:lnTo>
                  <a:lnTo>
                    <a:pt x="1669" y="1020"/>
                  </a:lnTo>
                  <a:lnTo>
                    <a:pt x="1572" y="941"/>
                  </a:lnTo>
                  <a:lnTo>
                    <a:pt x="1473" y="867"/>
                  </a:lnTo>
                  <a:lnTo>
                    <a:pt x="1370" y="796"/>
                  </a:lnTo>
                  <a:lnTo>
                    <a:pt x="1263" y="731"/>
                  </a:lnTo>
                  <a:lnTo>
                    <a:pt x="1152" y="671"/>
                  </a:lnTo>
                  <a:lnTo>
                    <a:pt x="1039" y="616"/>
                  </a:lnTo>
                  <a:lnTo>
                    <a:pt x="922" y="566"/>
                  </a:lnTo>
                  <a:lnTo>
                    <a:pt x="803" y="522"/>
                  </a:lnTo>
                  <a:lnTo>
                    <a:pt x="682" y="484"/>
                  </a:lnTo>
                  <a:lnTo>
                    <a:pt x="557" y="452"/>
                  </a:lnTo>
                  <a:lnTo>
                    <a:pt x="430" y="426"/>
                  </a:lnTo>
                  <a:lnTo>
                    <a:pt x="301" y="406"/>
                  </a:lnTo>
                  <a:lnTo>
                    <a:pt x="170" y="392"/>
                  </a:lnTo>
                  <a:lnTo>
                    <a:pt x="37" y="386"/>
                  </a:lnTo>
                  <a:lnTo>
                    <a:pt x="28" y="385"/>
                  </a:lnTo>
                  <a:lnTo>
                    <a:pt x="18" y="385"/>
                  </a:lnTo>
                  <a:lnTo>
                    <a:pt x="9" y="385"/>
                  </a:lnTo>
                  <a:lnTo>
                    <a:pt x="0" y="385"/>
                  </a:lnTo>
                  <a:lnTo>
                    <a:pt x="9" y="0"/>
                  </a:lnTo>
                  <a:lnTo>
                    <a:pt x="18" y="0"/>
                  </a:lnTo>
                  <a:lnTo>
                    <a:pt x="28" y="0"/>
                  </a:lnTo>
                  <a:lnTo>
                    <a:pt x="37" y="0"/>
                  </a:lnTo>
                  <a:lnTo>
                    <a:pt x="47" y="0"/>
                  </a:lnTo>
                  <a:lnTo>
                    <a:pt x="200" y="8"/>
                  </a:lnTo>
                  <a:lnTo>
                    <a:pt x="350" y="24"/>
                  </a:lnTo>
                  <a:lnTo>
                    <a:pt x="498" y="47"/>
                  </a:lnTo>
                  <a:lnTo>
                    <a:pt x="644" y="77"/>
                  </a:lnTo>
                  <a:lnTo>
                    <a:pt x="786" y="113"/>
                  </a:lnTo>
                  <a:lnTo>
                    <a:pt x="927" y="158"/>
                  </a:lnTo>
                  <a:lnTo>
                    <a:pt x="1064" y="208"/>
                  </a:lnTo>
                  <a:lnTo>
                    <a:pt x="1198" y="265"/>
                  </a:lnTo>
                  <a:lnTo>
                    <a:pt x="1327" y="328"/>
                  </a:lnTo>
                  <a:lnTo>
                    <a:pt x="1455" y="396"/>
                  </a:lnTo>
                  <a:lnTo>
                    <a:pt x="1578" y="472"/>
                  </a:lnTo>
                  <a:lnTo>
                    <a:pt x="1696" y="552"/>
                  </a:lnTo>
                  <a:lnTo>
                    <a:pt x="1811" y="638"/>
                  </a:lnTo>
                  <a:lnTo>
                    <a:pt x="1921" y="730"/>
                  </a:lnTo>
                  <a:lnTo>
                    <a:pt x="2027" y="826"/>
                  </a:lnTo>
                  <a:lnTo>
                    <a:pt x="2128" y="928"/>
                  </a:lnTo>
                  <a:lnTo>
                    <a:pt x="2224" y="1034"/>
                  </a:lnTo>
                  <a:lnTo>
                    <a:pt x="2315" y="1144"/>
                  </a:lnTo>
                  <a:lnTo>
                    <a:pt x="2401" y="1259"/>
                  </a:lnTo>
                  <a:lnTo>
                    <a:pt x="2481" y="1377"/>
                  </a:lnTo>
                  <a:lnTo>
                    <a:pt x="2556" y="1501"/>
                  </a:lnTo>
                  <a:lnTo>
                    <a:pt x="2624" y="1626"/>
                  </a:lnTo>
                  <a:lnTo>
                    <a:pt x="2686" y="1757"/>
                  </a:lnTo>
                  <a:lnTo>
                    <a:pt x="2742" y="1890"/>
                  </a:lnTo>
                  <a:lnTo>
                    <a:pt x="2793" y="2027"/>
                  </a:lnTo>
                  <a:lnTo>
                    <a:pt x="2836" y="2166"/>
                  </a:lnTo>
                  <a:lnTo>
                    <a:pt x="2873" y="2308"/>
                  </a:lnTo>
                  <a:lnTo>
                    <a:pt x="2902" y="2453"/>
                  </a:lnTo>
                  <a:lnTo>
                    <a:pt x="2925" y="2600"/>
                  </a:lnTo>
                  <a:lnTo>
                    <a:pt x="2941" y="2748"/>
                  </a:lnTo>
                  <a:lnTo>
                    <a:pt x="2948" y="2900"/>
                  </a:lnTo>
                  <a:lnTo>
                    <a:pt x="2948" y="3053"/>
                  </a:lnTo>
                  <a:close/>
                </a:path>
              </a:pathLst>
            </a:custGeom>
            <a:solidFill>
              <a:srgbClr val="969595"/>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69" name="Freeform 65"/>
            <p:cNvSpPr>
              <a:spLocks noEditPoints="1"/>
            </p:cNvSpPr>
            <p:nvPr/>
          </p:nvSpPr>
          <p:spPr bwMode="auto">
            <a:xfrm>
              <a:off x="3475038" y="4760913"/>
              <a:ext cx="1076325" cy="715962"/>
            </a:xfrm>
            <a:custGeom>
              <a:avLst/>
              <a:gdLst/>
              <a:ahLst/>
              <a:cxnLst>
                <a:cxn ang="0">
                  <a:pos x="13800" y="1"/>
                </a:cxn>
                <a:cxn ang="0">
                  <a:pos x="13870" y="11"/>
                </a:cxn>
                <a:cxn ang="0">
                  <a:pos x="13938" y="29"/>
                </a:cxn>
                <a:cxn ang="0">
                  <a:pos x="14000" y="58"/>
                </a:cxn>
                <a:cxn ang="0">
                  <a:pos x="14057" y="95"/>
                </a:cxn>
                <a:cxn ang="0">
                  <a:pos x="14109" y="139"/>
                </a:cxn>
                <a:cxn ang="0">
                  <a:pos x="14154" y="190"/>
                </a:cxn>
                <a:cxn ang="0">
                  <a:pos x="14190" y="248"/>
                </a:cxn>
                <a:cxn ang="0">
                  <a:pos x="14219" y="311"/>
                </a:cxn>
                <a:cxn ang="0">
                  <a:pos x="14238" y="378"/>
                </a:cxn>
                <a:cxn ang="0">
                  <a:pos x="14247" y="449"/>
                </a:cxn>
                <a:cxn ang="0">
                  <a:pos x="14247" y="9034"/>
                </a:cxn>
                <a:cxn ang="0">
                  <a:pos x="14238" y="9104"/>
                </a:cxn>
                <a:cxn ang="0">
                  <a:pos x="14219" y="9171"/>
                </a:cxn>
                <a:cxn ang="0">
                  <a:pos x="14190" y="9234"/>
                </a:cxn>
                <a:cxn ang="0">
                  <a:pos x="14154" y="9291"/>
                </a:cxn>
                <a:cxn ang="0">
                  <a:pos x="14109" y="9343"/>
                </a:cxn>
                <a:cxn ang="0">
                  <a:pos x="14057" y="9387"/>
                </a:cxn>
                <a:cxn ang="0">
                  <a:pos x="14000" y="9424"/>
                </a:cxn>
                <a:cxn ang="0">
                  <a:pos x="13938" y="9452"/>
                </a:cxn>
                <a:cxn ang="0">
                  <a:pos x="13870" y="9472"/>
                </a:cxn>
                <a:cxn ang="0">
                  <a:pos x="13800" y="9480"/>
                </a:cxn>
                <a:cxn ang="0">
                  <a:pos x="447" y="9480"/>
                </a:cxn>
                <a:cxn ang="0">
                  <a:pos x="377" y="9472"/>
                </a:cxn>
                <a:cxn ang="0">
                  <a:pos x="309" y="9452"/>
                </a:cxn>
                <a:cxn ang="0">
                  <a:pos x="247" y="9424"/>
                </a:cxn>
                <a:cxn ang="0">
                  <a:pos x="190" y="9387"/>
                </a:cxn>
                <a:cxn ang="0">
                  <a:pos x="138" y="9343"/>
                </a:cxn>
                <a:cxn ang="0">
                  <a:pos x="93" y="9291"/>
                </a:cxn>
                <a:cxn ang="0">
                  <a:pos x="57" y="9234"/>
                </a:cxn>
                <a:cxn ang="0">
                  <a:pos x="29" y="9171"/>
                </a:cxn>
                <a:cxn ang="0">
                  <a:pos x="9" y="9104"/>
                </a:cxn>
                <a:cxn ang="0">
                  <a:pos x="1" y="9034"/>
                </a:cxn>
                <a:cxn ang="0">
                  <a:pos x="1" y="449"/>
                </a:cxn>
                <a:cxn ang="0">
                  <a:pos x="9" y="378"/>
                </a:cxn>
                <a:cxn ang="0">
                  <a:pos x="29" y="311"/>
                </a:cxn>
                <a:cxn ang="0">
                  <a:pos x="57" y="248"/>
                </a:cxn>
                <a:cxn ang="0">
                  <a:pos x="93" y="190"/>
                </a:cxn>
                <a:cxn ang="0">
                  <a:pos x="138" y="139"/>
                </a:cxn>
                <a:cxn ang="0">
                  <a:pos x="190" y="95"/>
                </a:cxn>
                <a:cxn ang="0">
                  <a:pos x="247" y="58"/>
                </a:cxn>
                <a:cxn ang="0">
                  <a:pos x="309" y="29"/>
                </a:cxn>
                <a:cxn ang="0">
                  <a:pos x="377" y="11"/>
                </a:cxn>
                <a:cxn ang="0">
                  <a:pos x="447" y="1"/>
                </a:cxn>
                <a:cxn ang="0">
                  <a:pos x="12797" y="1205"/>
                </a:cxn>
                <a:cxn ang="0">
                  <a:pos x="1451" y="1205"/>
                </a:cxn>
              </a:cxnLst>
              <a:rect l="0" t="0" r="r" b="b"/>
              <a:pathLst>
                <a:path w="14247" h="9481">
                  <a:moveTo>
                    <a:pt x="471" y="0"/>
                  </a:moveTo>
                  <a:lnTo>
                    <a:pt x="13776" y="0"/>
                  </a:lnTo>
                  <a:lnTo>
                    <a:pt x="13800" y="1"/>
                  </a:lnTo>
                  <a:lnTo>
                    <a:pt x="13823" y="3"/>
                  </a:lnTo>
                  <a:lnTo>
                    <a:pt x="13847" y="7"/>
                  </a:lnTo>
                  <a:lnTo>
                    <a:pt x="13870" y="11"/>
                  </a:lnTo>
                  <a:lnTo>
                    <a:pt x="13893" y="16"/>
                  </a:lnTo>
                  <a:lnTo>
                    <a:pt x="13916" y="22"/>
                  </a:lnTo>
                  <a:lnTo>
                    <a:pt x="13938" y="29"/>
                  </a:lnTo>
                  <a:lnTo>
                    <a:pt x="13958" y="38"/>
                  </a:lnTo>
                  <a:lnTo>
                    <a:pt x="13979" y="47"/>
                  </a:lnTo>
                  <a:lnTo>
                    <a:pt x="14000" y="58"/>
                  </a:lnTo>
                  <a:lnTo>
                    <a:pt x="14020" y="70"/>
                  </a:lnTo>
                  <a:lnTo>
                    <a:pt x="14038" y="81"/>
                  </a:lnTo>
                  <a:lnTo>
                    <a:pt x="14057" y="95"/>
                  </a:lnTo>
                  <a:lnTo>
                    <a:pt x="14075" y="109"/>
                  </a:lnTo>
                  <a:lnTo>
                    <a:pt x="14092" y="124"/>
                  </a:lnTo>
                  <a:lnTo>
                    <a:pt x="14109" y="139"/>
                  </a:lnTo>
                  <a:lnTo>
                    <a:pt x="14125" y="156"/>
                  </a:lnTo>
                  <a:lnTo>
                    <a:pt x="14139" y="173"/>
                  </a:lnTo>
                  <a:lnTo>
                    <a:pt x="14154" y="190"/>
                  </a:lnTo>
                  <a:lnTo>
                    <a:pt x="14166" y="209"/>
                  </a:lnTo>
                  <a:lnTo>
                    <a:pt x="14179" y="229"/>
                  </a:lnTo>
                  <a:lnTo>
                    <a:pt x="14190" y="248"/>
                  </a:lnTo>
                  <a:lnTo>
                    <a:pt x="14200" y="268"/>
                  </a:lnTo>
                  <a:lnTo>
                    <a:pt x="14210" y="289"/>
                  </a:lnTo>
                  <a:lnTo>
                    <a:pt x="14219" y="311"/>
                  </a:lnTo>
                  <a:lnTo>
                    <a:pt x="14226" y="333"/>
                  </a:lnTo>
                  <a:lnTo>
                    <a:pt x="14233" y="355"/>
                  </a:lnTo>
                  <a:lnTo>
                    <a:pt x="14238" y="378"/>
                  </a:lnTo>
                  <a:lnTo>
                    <a:pt x="14242" y="401"/>
                  </a:lnTo>
                  <a:lnTo>
                    <a:pt x="14245" y="425"/>
                  </a:lnTo>
                  <a:lnTo>
                    <a:pt x="14247" y="449"/>
                  </a:lnTo>
                  <a:lnTo>
                    <a:pt x="14247" y="473"/>
                  </a:lnTo>
                  <a:lnTo>
                    <a:pt x="14247" y="9010"/>
                  </a:lnTo>
                  <a:lnTo>
                    <a:pt x="14247" y="9034"/>
                  </a:lnTo>
                  <a:lnTo>
                    <a:pt x="14245" y="9058"/>
                  </a:lnTo>
                  <a:lnTo>
                    <a:pt x="14242" y="9081"/>
                  </a:lnTo>
                  <a:lnTo>
                    <a:pt x="14238" y="9104"/>
                  </a:lnTo>
                  <a:lnTo>
                    <a:pt x="14233" y="9127"/>
                  </a:lnTo>
                  <a:lnTo>
                    <a:pt x="14226" y="9149"/>
                  </a:lnTo>
                  <a:lnTo>
                    <a:pt x="14219" y="9171"/>
                  </a:lnTo>
                  <a:lnTo>
                    <a:pt x="14210" y="9192"/>
                  </a:lnTo>
                  <a:lnTo>
                    <a:pt x="14200" y="9213"/>
                  </a:lnTo>
                  <a:lnTo>
                    <a:pt x="14190" y="9234"/>
                  </a:lnTo>
                  <a:lnTo>
                    <a:pt x="14179" y="9254"/>
                  </a:lnTo>
                  <a:lnTo>
                    <a:pt x="14166" y="9272"/>
                  </a:lnTo>
                  <a:lnTo>
                    <a:pt x="14154" y="9291"/>
                  </a:lnTo>
                  <a:lnTo>
                    <a:pt x="14139" y="9309"/>
                  </a:lnTo>
                  <a:lnTo>
                    <a:pt x="14125" y="9326"/>
                  </a:lnTo>
                  <a:lnTo>
                    <a:pt x="14109" y="9343"/>
                  </a:lnTo>
                  <a:lnTo>
                    <a:pt x="14092" y="9359"/>
                  </a:lnTo>
                  <a:lnTo>
                    <a:pt x="14075" y="9373"/>
                  </a:lnTo>
                  <a:lnTo>
                    <a:pt x="14057" y="9387"/>
                  </a:lnTo>
                  <a:lnTo>
                    <a:pt x="14038" y="9400"/>
                  </a:lnTo>
                  <a:lnTo>
                    <a:pt x="14020" y="9412"/>
                  </a:lnTo>
                  <a:lnTo>
                    <a:pt x="14000" y="9424"/>
                  </a:lnTo>
                  <a:lnTo>
                    <a:pt x="13979" y="9434"/>
                  </a:lnTo>
                  <a:lnTo>
                    <a:pt x="13958" y="9444"/>
                  </a:lnTo>
                  <a:lnTo>
                    <a:pt x="13938" y="9452"/>
                  </a:lnTo>
                  <a:lnTo>
                    <a:pt x="13916" y="9460"/>
                  </a:lnTo>
                  <a:lnTo>
                    <a:pt x="13893" y="9466"/>
                  </a:lnTo>
                  <a:lnTo>
                    <a:pt x="13870" y="9472"/>
                  </a:lnTo>
                  <a:lnTo>
                    <a:pt x="13847" y="9476"/>
                  </a:lnTo>
                  <a:lnTo>
                    <a:pt x="13823" y="9479"/>
                  </a:lnTo>
                  <a:lnTo>
                    <a:pt x="13800" y="9480"/>
                  </a:lnTo>
                  <a:lnTo>
                    <a:pt x="13776" y="9481"/>
                  </a:lnTo>
                  <a:lnTo>
                    <a:pt x="471" y="9481"/>
                  </a:lnTo>
                  <a:lnTo>
                    <a:pt x="447" y="9480"/>
                  </a:lnTo>
                  <a:lnTo>
                    <a:pt x="424" y="9479"/>
                  </a:lnTo>
                  <a:lnTo>
                    <a:pt x="400" y="9476"/>
                  </a:lnTo>
                  <a:lnTo>
                    <a:pt x="377" y="9472"/>
                  </a:lnTo>
                  <a:lnTo>
                    <a:pt x="354" y="9466"/>
                  </a:lnTo>
                  <a:lnTo>
                    <a:pt x="332" y="9460"/>
                  </a:lnTo>
                  <a:lnTo>
                    <a:pt x="309" y="9452"/>
                  </a:lnTo>
                  <a:lnTo>
                    <a:pt x="289" y="9444"/>
                  </a:lnTo>
                  <a:lnTo>
                    <a:pt x="268" y="9434"/>
                  </a:lnTo>
                  <a:lnTo>
                    <a:pt x="247" y="9424"/>
                  </a:lnTo>
                  <a:lnTo>
                    <a:pt x="227" y="9412"/>
                  </a:lnTo>
                  <a:lnTo>
                    <a:pt x="209" y="9400"/>
                  </a:lnTo>
                  <a:lnTo>
                    <a:pt x="190" y="9387"/>
                  </a:lnTo>
                  <a:lnTo>
                    <a:pt x="172" y="9373"/>
                  </a:lnTo>
                  <a:lnTo>
                    <a:pt x="155" y="9359"/>
                  </a:lnTo>
                  <a:lnTo>
                    <a:pt x="138" y="9343"/>
                  </a:lnTo>
                  <a:lnTo>
                    <a:pt x="123" y="9326"/>
                  </a:lnTo>
                  <a:lnTo>
                    <a:pt x="108" y="9309"/>
                  </a:lnTo>
                  <a:lnTo>
                    <a:pt x="93" y="9291"/>
                  </a:lnTo>
                  <a:lnTo>
                    <a:pt x="81" y="9272"/>
                  </a:lnTo>
                  <a:lnTo>
                    <a:pt x="69" y="9254"/>
                  </a:lnTo>
                  <a:lnTo>
                    <a:pt x="57" y="9234"/>
                  </a:lnTo>
                  <a:lnTo>
                    <a:pt x="47" y="9213"/>
                  </a:lnTo>
                  <a:lnTo>
                    <a:pt x="37" y="9192"/>
                  </a:lnTo>
                  <a:lnTo>
                    <a:pt x="29" y="9171"/>
                  </a:lnTo>
                  <a:lnTo>
                    <a:pt x="21" y="9149"/>
                  </a:lnTo>
                  <a:lnTo>
                    <a:pt x="15" y="9127"/>
                  </a:lnTo>
                  <a:lnTo>
                    <a:pt x="9" y="9104"/>
                  </a:lnTo>
                  <a:lnTo>
                    <a:pt x="5" y="9081"/>
                  </a:lnTo>
                  <a:lnTo>
                    <a:pt x="2" y="9058"/>
                  </a:lnTo>
                  <a:lnTo>
                    <a:pt x="1" y="9034"/>
                  </a:lnTo>
                  <a:lnTo>
                    <a:pt x="0" y="9010"/>
                  </a:lnTo>
                  <a:lnTo>
                    <a:pt x="0" y="473"/>
                  </a:lnTo>
                  <a:lnTo>
                    <a:pt x="1" y="449"/>
                  </a:lnTo>
                  <a:lnTo>
                    <a:pt x="2" y="425"/>
                  </a:lnTo>
                  <a:lnTo>
                    <a:pt x="5" y="401"/>
                  </a:lnTo>
                  <a:lnTo>
                    <a:pt x="9" y="378"/>
                  </a:lnTo>
                  <a:lnTo>
                    <a:pt x="15" y="355"/>
                  </a:lnTo>
                  <a:lnTo>
                    <a:pt x="21" y="333"/>
                  </a:lnTo>
                  <a:lnTo>
                    <a:pt x="29" y="311"/>
                  </a:lnTo>
                  <a:lnTo>
                    <a:pt x="37" y="289"/>
                  </a:lnTo>
                  <a:lnTo>
                    <a:pt x="47" y="268"/>
                  </a:lnTo>
                  <a:lnTo>
                    <a:pt x="57" y="248"/>
                  </a:lnTo>
                  <a:lnTo>
                    <a:pt x="69" y="229"/>
                  </a:lnTo>
                  <a:lnTo>
                    <a:pt x="81" y="209"/>
                  </a:lnTo>
                  <a:lnTo>
                    <a:pt x="93" y="190"/>
                  </a:lnTo>
                  <a:lnTo>
                    <a:pt x="108" y="173"/>
                  </a:lnTo>
                  <a:lnTo>
                    <a:pt x="123" y="156"/>
                  </a:lnTo>
                  <a:lnTo>
                    <a:pt x="138" y="139"/>
                  </a:lnTo>
                  <a:lnTo>
                    <a:pt x="155" y="124"/>
                  </a:lnTo>
                  <a:lnTo>
                    <a:pt x="172" y="109"/>
                  </a:lnTo>
                  <a:lnTo>
                    <a:pt x="190" y="95"/>
                  </a:lnTo>
                  <a:lnTo>
                    <a:pt x="209" y="81"/>
                  </a:lnTo>
                  <a:lnTo>
                    <a:pt x="227" y="70"/>
                  </a:lnTo>
                  <a:lnTo>
                    <a:pt x="247" y="58"/>
                  </a:lnTo>
                  <a:lnTo>
                    <a:pt x="268" y="47"/>
                  </a:lnTo>
                  <a:lnTo>
                    <a:pt x="289" y="38"/>
                  </a:lnTo>
                  <a:lnTo>
                    <a:pt x="309" y="29"/>
                  </a:lnTo>
                  <a:lnTo>
                    <a:pt x="332" y="22"/>
                  </a:lnTo>
                  <a:lnTo>
                    <a:pt x="354" y="16"/>
                  </a:lnTo>
                  <a:lnTo>
                    <a:pt x="377" y="11"/>
                  </a:lnTo>
                  <a:lnTo>
                    <a:pt x="400" y="7"/>
                  </a:lnTo>
                  <a:lnTo>
                    <a:pt x="424" y="3"/>
                  </a:lnTo>
                  <a:lnTo>
                    <a:pt x="447" y="1"/>
                  </a:lnTo>
                  <a:lnTo>
                    <a:pt x="471" y="0"/>
                  </a:lnTo>
                  <a:close/>
                  <a:moveTo>
                    <a:pt x="1451" y="1205"/>
                  </a:moveTo>
                  <a:lnTo>
                    <a:pt x="12797" y="1205"/>
                  </a:lnTo>
                  <a:lnTo>
                    <a:pt x="12797" y="8276"/>
                  </a:lnTo>
                  <a:lnTo>
                    <a:pt x="1451" y="8276"/>
                  </a:lnTo>
                  <a:lnTo>
                    <a:pt x="1451" y="1205"/>
                  </a:lnTo>
                  <a:close/>
                </a:path>
              </a:pathLst>
            </a:custGeom>
            <a:solidFill>
              <a:srgbClr val="848282"/>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70" name="Freeform 66"/>
            <p:cNvSpPr>
              <a:spLocks noEditPoints="1"/>
            </p:cNvSpPr>
            <p:nvPr/>
          </p:nvSpPr>
          <p:spPr bwMode="auto">
            <a:xfrm>
              <a:off x="3870325" y="4976813"/>
              <a:ext cx="149225" cy="222250"/>
            </a:xfrm>
            <a:custGeom>
              <a:avLst/>
              <a:gdLst/>
              <a:ahLst/>
              <a:cxnLst>
                <a:cxn ang="0">
                  <a:pos x="1143" y="12"/>
                </a:cxn>
                <a:cxn ang="0">
                  <a:pos x="1333" y="61"/>
                </a:cxn>
                <a:cxn ang="0">
                  <a:pos x="1506" y="145"/>
                </a:cxn>
                <a:cxn ang="0">
                  <a:pos x="1659" y="259"/>
                </a:cxn>
                <a:cxn ang="0">
                  <a:pos x="1787" y="399"/>
                </a:cxn>
                <a:cxn ang="0">
                  <a:pos x="1887" y="563"/>
                </a:cxn>
                <a:cxn ang="0">
                  <a:pos x="1953" y="745"/>
                </a:cxn>
                <a:cxn ang="0">
                  <a:pos x="1983" y="942"/>
                </a:cxn>
                <a:cxn ang="0">
                  <a:pos x="1977" y="1112"/>
                </a:cxn>
                <a:cxn ang="0">
                  <a:pos x="1946" y="1265"/>
                </a:cxn>
                <a:cxn ang="0">
                  <a:pos x="1893" y="1408"/>
                </a:cxn>
                <a:cxn ang="0">
                  <a:pos x="1818" y="1540"/>
                </a:cxn>
                <a:cxn ang="0">
                  <a:pos x="202" y="1591"/>
                </a:cxn>
                <a:cxn ang="0">
                  <a:pos x="118" y="1458"/>
                </a:cxn>
                <a:cxn ang="0">
                  <a:pos x="53" y="1312"/>
                </a:cxn>
                <a:cxn ang="0">
                  <a:pos x="14" y="1157"/>
                </a:cxn>
                <a:cxn ang="0">
                  <a:pos x="0" y="993"/>
                </a:cxn>
                <a:cxn ang="0">
                  <a:pos x="20" y="792"/>
                </a:cxn>
                <a:cxn ang="0">
                  <a:pos x="78" y="607"/>
                </a:cxn>
                <a:cxn ang="0">
                  <a:pos x="170" y="438"/>
                </a:cxn>
                <a:cxn ang="0">
                  <a:pos x="291" y="291"/>
                </a:cxn>
                <a:cxn ang="0">
                  <a:pos x="438" y="170"/>
                </a:cxn>
                <a:cxn ang="0">
                  <a:pos x="607" y="78"/>
                </a:cxn>
                <a:cxn ang="0">
                  <a:pos x="792" y="20"/>
                </a:cxn>
                <a:cxn ang="0">
                  <a:pos x="993" y="0"/>
                </a:cxn>
                <a:cxn ang="0">
                  <a:pos x="1079" y="428"/>
                </a:cxn>
                <a:cxn ang="0">
                  <a:pos x="1188" y="456"/>
                </a:cxn>
                <a:cxn ang="0">
                  <a:pos x="1289" y="504"/>
                </a:cxn>
                <a:cxn ang="0">
                  <a:pos x="1376" y="570"/>
                </a:cxn>
                <a:cxn ang="0">
                  <a:pos x="1450" y="651"/>
                </a:cxn>
                <a:cxn ang="0">
                  <a:pos x="1507" y="745"/>
                </a:cxn>
                <a:cxn ang="0">
                  <a:pos x="1545" y="850"/>
                </a:cxn>
                <a:cxn ang="0">
                  <a:pos x="1563" y="963"/>
                </a:cxn>
                <a:cxn ang="0">
                  <a:pos x="1557" y="1079"/>
                </a:cxn>
                <a:cxn ang="0">
                  <a:pos x="1529" y="1188"/>
                </a:cxn>
                <a:cxn ang="0">
                  <a:pos x="1481" y="1289"/>
                </a:cxn>
                <a:cxn ang="0">
                  <a:pos x="1415" y="1376"/>
                </a:cxn>
                <a:cxn ang="0">
                  <a:pos x="1333" y="1449"/>
                </a:cxn>
                <a:cxn ang="0">
                  <a:pos x="1240" y="1507"/>
                </a:cxn>
                <a:cxn ang="0">
                  <a:pos x="1135" y="1545"/>
                </a:cxn>
                <a:cxn ang="0">
                  <a:pos x="1022" y="1563"/>
                </a:cxn>
                <a:cxn ang="0">
                  <a:pos x="906" y="1556"/>
                </a:cxn>
                <a:cxn ang="0">
                  <a:pos x="797" y="1528"/>
                </a:cxn>
                <a:cxn ang="0">
                  <a:pos x="697" y="1481"/>
                </a:cxn>
                <a:cxn ang="0">
                  <a:pos x="609" y="1415"/>
                </a:cxn>
                <a:cxn ang="0">
                  <a:pos x="535" y="1334"/>
                </a:cxn>
                <a:cxn ang="0">
                  <a:pos x="478" y="1240"/>
                </a:cxn>
                <a:cxn ang="0">
                  <a:pos x="440" y="1135"/>
                </a:cxn>
                <a:cxn ang="0">
                  <a:pos x="422" y="1022"/>
                </a:cxn>
                <a:cxn ang="0">
                  <a:pos x="428" y="906"/>
                </a:cxn>
                <a:cxn ang="0">
                  <a:pos x="456" y="797"/>
                </a:cxn>
                <a:cxn ang="0">
                  <a:pos x="504" y="697"/>
                </a:cxn>
                <a:cxn ang="0">
                  <a:pos x="570" y="609"/>
                </a:cxn>
                <a:cxn ang="0">
                  <a:pos x="651" y="535"/>
                </a:cxn>
                <a:cxn ang="0">
                  <a:pos x="745" y="478"/>
                </a:cxn>
                <a:cxn ang="0">
                  <a:pos x="850" y="440"/>
                </a:cxn>
                <a:cxn ang="0">
                  <a:pos x="963" y="422"/>
                </a:cxn>
              </a:cxnLst>
              <a:rect l="0" t="0" r="r" b="b"/>
              <a:pathLst>
                <a:path w="1984" h="2926">
                  <a:moveTo>
                    <a:pt x="993" y="0"/>
                  </a:moveTo>
                  <a:lnTo>
                    <a:pt x="1044" y="2"/>
                  </a:lnTo>
                  <a:lnTo>
                    <a:pt x="1094" y="6"/>
                  </a:lnTo>
                  <a:lnTo>
                    <a:pt x="1143" y="12"/>
                  </a:lnTo>
                  <a:lnTo>
                    <a:pt x="1192" y="20"/>
                  </a:lnTo>
                  <a:lnTo>
                    <a:pt x="1240" y="32"/>
                  </a:lnTo>
                  <a:lnTo>
                    <a:pt x="1287" y="45"/>
                  </a:lnTo>
                  <a:lnTo>
                    <a:pt x="1333" y="61"/>
                  </a:lnTo>
                  <a:lnTo>
                    <a:pt x="1378" y="78"/>
                  </a:lnTo>
                  <a:lnTo>
                    <a:pt x="1422" y="98"/>
                  </a:lnTo>
                  <a:lnTo>
                    <a:pt x="1464" y="121"/>
                  </a:lnTo>
                  <a:lnTo>
                    <a:pt x="1506" y="145"/>
                  </a:lnTo>
                  <a:lnTo>
                    <a:pt x="1546" y="170"/>
                  </a:lnTo>
                  <a:lnTo>
                    <a:pt x="1586" y="198"/>
                  </a:lnTo>
                  <a:lnTo>
                    <a:pt x="1623" y="228"/>
                  </a:lnTo>
                  <a:lnTo>
                    <a:pt x="1659" y="259"/>
                  </a:lnTo>
                  <a:lnTo>
                    <a:pt x="1694" y="291"/>
                  </a:lnTo>
                  <a:lnTo>
                    <a:pt x="1727" y="326"/>
                  </a:lnTo>
                  <a:lnTo>
                    <a:pt x="1758" y="362"/>
                  </a:lnTo>
                  <a:lnTo>
                    <a:pt x="1787" y="399"/>
                  </a:lnTo>
                  <a:lnTo>
                    <a:pt x="1815" y="438"/>
                  </a:lnTo>
                  <a:lnTo>
                    <a:pt x="1841" y="479"/>
                  </a:lnTo>
                  <a:lnTo>
                    <a:pt x="1865" y="520"/>
                  </a:lnTo>
                  <a:lnTo>
                    <a:pt x="1887" y="563"/>
                  </a:lnTo>
                  <a:lnTo>
                    <a:pt x="1906" y="607"/>
                  </a:lnTo>
                  <a:lnTo>
                    <a:pt x="1924" y="652"/>
                  </a:lnTo>
                  <a:lnTo>
                    <a:pt x="1940" y="698"/>
                  </a:lnTo>
                  <a:lnTo>
                    <a:pt x="1953" y="745"/>
                  </a:lnTo>
                  <a:lnTo>
                    <a:pt x="1965" y="792"/>
                  </a:lnTo>
                  <a:lnTo>
                    <a:pt x="1973" y="841"/>
                  </a:lnTo>
                  <a:lnTo>
                    <a:pt x="1979" y="891"/>
                  </a:lnTo>
                  <a:lnTo>
                    <a:pt x="1983" y="942"/>
                  </a:lnTo>
                  <a:lnTo>
                    <a:pt x="1984" y="993"/>
                  </a:lnTo>
                  <a:lnTo>
                    <a:pt x="1984" y="1032"/>
                  </a:lnTo>
                  <a:lnTo>
                    <a:pt x="1981" y="1073"/>
                  </a:lnTo>
                  <a:lnTo>
                    <a:pt x="1977" y="1112"/>
                  </a:lnTo>
                  <a:lnTo>
                    <a:pt x="1972" y="1151"/>
                  </a:lnTo>
                  <a:lnTo>
                    <a:pt x="1965" y="1189"/>
                  </a:lnTo>
                  <a:lnTo>
                    <a:pt x="1956" y="1227"/>
                  </a:lnTo>
                  <a:lnTo>
                    <a:pt x="1946" y="1265"/>
                  </a:lnTo>
                  <a:lnTo>
                    <a:pt x="1936" y="1301"/>
                  </a:lnTo>
                  <a:lnTo>
                    <a:pt x="1922" y="1337"/>
                  </a:lnTo>
                  <a:lnTo>
                    <a:pt x="1909" y="1373"/>
                  </a:lnTo>
                  <a:lnTo>
                    <a:pt x="1893" y="1408"/>
                  </a:lnTo>
                  <a:lnTo>
                    <a:pt x="1876" y="1442"/>
                  </a:lnTo>
                  <a:lnTo>
                    <a:pt x="1859" y="1475"/>
                  </a:lnTo>
                  <a:lnTo>
                    <a:pt x="1839" y="1508"/>
                  </a:lnTo>
                  <a:lnTo>
                    <a:pt x="1818" y="1540"/>
                  </a:lnTo>
                  <a:lnTo>
                    <a:pt x="1797" y="1571"/>
                  </a:lnTo>
                  <a:lnTo>
                    <a:pt x="1023" y="2926"/>
                  </a:lnTo>
                  <a:lnTo>
                    <a:pt x="199" y="1591"/>
                  </a:lnTo>
                  <a:lnTo>
                    <a:pt x="202" y="1591"/>
                  </a:lnTo>
                  <a:lnTo>
                    <a:pt x="179" y="1558"/>
                  </a:lnTo>
                  <a:lnTo>
                    <a:pt x="157" y="1526"/>
                  </a:lnTo>
                  <a:lnTo>
                    <a:pt x="136" y="1492"/>
                  </a:lnTo>
                  <a:lnTo>
                    <a:pt x="118" y="1458"/>
                  </a:lnTo>
                  <a:lnTo>
                    <a:pt x="99" y="1422"/>
                  </a:lnTo>
                  <a:lnTo>
                    <a:pt x="82" y="1387"/>
                  </a:lnTo>
                  <a:lnTo>
                    <a:pt x="68" y="1351"/>
                  </a:lnTo>
                  <a:lnTo>
                    <a:pt x="53" y="1312"/>
                  </a:lnTo>
                  <a:lnTo>
                    <a:pt x="42" y="1275"/>
                  </a:lnTo>
                  <a:lnTo>
                    <a:pt x="30" y="1237"/>
                  </a:lnTo>
                  <a:lnTo>
                    <a:pt x="21" y="1197"/>
                  </a:lnTo>
                  <a:lnTo>
                    <a:pt x="14" y="1157"/>
                  </a:lnTo>
                  <a:lnTo>
                    <a:pt x="8" y="1116"/>
                  </a:lnTo>
                  <a:lnTo>
                    <a:pt x="3" y="1076"/>
                  </a:lnTo>
                  <a:lnTo>
                    <a:pt x="1" y="1034"/>
                  </a:lnTo>
                  <a:lnTo>
                    <a:pt x="0" y="993"/>
                  </a:lnTo>
                  <a:lnTo>
                    <a:pt x="1" y="942"/>
                  </a:lnTo>
                  <a:lnTo>
                    <a:pt x="6" y="891"/>
                  </a:lnTo>
                  <a:lnTo>
                    <a:pt x="12" y="841"/>
                  </a:lnTo>
                  <a:lnTo>
                    <a:pt x="20" y="792"/>
                  </a:lnTo>
                  <a:lnTo>
                    <a:pt x="31" y="745"/>
                  </a:lnTo>
                  <a:lnTo>
                    <a:pt x="45" y="698"/>
                  </a:lnTo>
                  <a:lnTo>
                    <a:pt x="61" y="652"/>
                  </a:lnTo>
                  <a:lnTo>
                    <a:pt x="78" y="607"/>
                  </a:lnTo>
                  <a:lnTo>
                    <a:pt x="98" y="563"/>
                  </a:lnTo>
                  <a:lnTo>
                    <a:pt x="120" y="520"/>
                  </a:lnTo>
                  <a:lnTo>
                    <a:pt x="144" y="479"/>
                  </a:lnTo>
                  <a:lnTo>
                    <a:pt x="170" y="438"/>
                  </a:lnTo>
                  <a:lnTo>
                    <a:pt x="198" y="399"/>
                  </a:lnTo>
                  <a:lnTo>
                    <a:pt x="228" y="362"/>
                  </a:lnTo>
                  <a:lnTo>
                    <a:pt x="259" y="326"/>
                  </a:lnTo>
                  <a:lnTo>
                    <a:pt x="291" y="291"/>
                  </a:lnTo>
                  <a:lnTo>
                    <a:pt x="326" y="259"/>
                  </a:lnTo>
                  <a:lnTo>
                    <a:pt x="362" y="228"/>
                  </a:lnTo>
                  <a:lnTo>
                    <a:pt x="399" y="198"/>
                  </a:lnTo>
                  <a:lnTo>
                    <a:pt x="438" y="170"/>
                  </a:lnTo>
                  <a:lnTo>
                    <a:pt x="479" y="145"/>
                  </a:lnTo>
                  <a:lnTo>
                    <a:pt x="520" y="121"/>
                  </a:lnTo>
                  <a:lnTo>
                    <a:pt x="563" y="98"/>
                  </a:lnTo>
                  <a:lnTo>
                    <a:pt x="607" y="78"/>
                  </a:lnTo>
                  <a:lnTo>
                    <a:pt x="651" y="61"/>
                  </a:lnTo>
                  <a:lnTo>
                    <a:pt x="698" y="45"/>
                  </a:lnTo>
                  <a:lnTo>
                    <a:pt x="745" y="32"/>
                  </a:lnTo>
                  <a:lnTo>
                    <a:pt x="792" y="20"/>
                  </a:lnTo>
                  <a:lnTo>
                    <a:pt x="841" y="12"/>
                  </a:lnTo>
                  <a:lnTo>
                    <a:pt x="891" y="6"/>
                  </a:lnTo>
                  <a:lnTo>
                    <a:pt x="942" y="2"/>
                  </a:lnTo>
                  <a:lnTo>
                    <a:pt x="993" y="0"/>
                  </a:lnTo>
                  <a:close/>
                  <a:moveTo>
                    <a:pt x="993" y="421"/>
                  </a:moveTo>
                  <a:lnTo>
                    <a:pt x="1022" y="422"/>
                  </a:lnTo>
                  <a:lnTo>
                    <a:pt x="1051" y="424"/>
                  </a:lnTo>
                  <a:lnTo>
                    <a:pt x="1079" y="428"/>
                  </a:lnTo>
                  <a:lnTo>
                    <a:pt x="1107" y="433"/>
                  </a:lnTo>
                  <a:lnTo>
                    <a:pt x="1135" y="440"/>
                  </a:lnTo>
                  <a:lnTo>
                    <a:pt x="1162" y="447"/>
                  </a:lnTo>
                  <a:lnTo>
                    <a:pt x="1188" y="456"/>
                  </a:lnTo>
                  <a:lnTo>
                    <a:pt x="1214" y="467"/>
                  </a:lnTo>
                  <a:lnTo>
                    <a:pt x="1240" y="478"/>
                  </a:lnTo>
                  <a:lnTo>
                    <a:pt x="1264" y="490"/>
                  </a:lnTo>
                  <a:lnTo>
                    <a:pt x="1289" y="504"/>
                  </a:lnTo>
                  <a:lnTo>
                    <a:pt x="1312" y="518"/>
                  </a:lnTo>
                  <a:lnTo>
                    <a:pt x="1333" y="535"/>
                  </a:lnTo>
                  <a:lnTo>
                    <a:pt x="1355" y="552"/>
                  </a:lnTo>
                  <a:lnTo>
                    <a:pt x="1376" y="570"/>
                  </a:lnTo>
                  <a:lnTo>
                    <a:pt x="1396" y="589"/>
                  </a:lnTo>
                  <a:lnTo>
                    <a:pt x="1415" y="609"/>
                  </a:lnTo>
                  <a:lnTo>
                    <a:pt x="1433" y="629"/>
                  </a:lnTo>
                  <a:lnTo>
                    <a:pt x="1450" y="651"/>
                  </a:lnTo>
                  <a:lnTo>
                    <a:pt x="1466" y="673"/>
                  </a:lnTo>
                  <a:lnTo>
                    <a:pt x="1481" y="697"/>
                  </a:lnTo>
                  <a:lnTo>
                    <a:pt x="1494" y="721"/>
                  </a:lnTo>
                  <a:lnTo>
                    <a:pt x="1507" y="745"/>
                  </a:lnTo>
                  <a:lnTo>
                    <a:pt x="1518" y="771"/>
                  </a:lnTo>
                  <a:lnTo>
                    <a:pt x="1529" y="797"/>
                  </a:lnTo>
                  <a:lnTo>
                    <a:pt x="1538" y="823"/>
                  </a:lnTo>
                  <a:lnTo>
                    <a:pt x="1545" y="850"/>
                  </a:lnTo>
                  <a:lnTo>
                    <a:pt x="1552" y="878"/>
                  </a:lnTo>
                  <a:lnTo>
                    <a:pt x="1557" y="906"/>
                  </a:lnTo>
                  <a:lnTo>
                    <a:pt x="1561" y="934"/>
                  </a:lnTo>
                  <a:lnTo>
                    <a:pt x="1563" y="963"/>
                  </a:lnTo>
                  <a:lnTo>
                    <a:pt x="1564" y="993"/>
                  </a:lnTo>
                  <a:lnTo>
                    <a:pt x="1563" y="1022"/>
                  </a:lnTo>
                  <a:lnTo>
                    <a:pt x="1561" y="1051"/>
                  </a:lnTo>
                  <a:lnTo>
                    <a:pt x="1557" y="1079"/>
                  </a:lnTo>
                  <a:lnTo>
                    <a:pt x="1552" y="1107"/>
                  </a:lnTo>
                  <a:lnTo>
                    <a:pt x="1545" y="1135"/>
                  </a:lnTo>
                  <a:lnTo>
                    <a:pt x="1538" y="1162"/>
                  </a:lnTo>
                  <a:lnTo>
                    <a:pt x="1529" y="1188"/>
                  </a:lnTo>
                  <a:lnTo>
                    <a:pt x="1518" y="1214"/>
                  </a:lnTo>
                  <a:lnTo>
                    <a:pt x="1507" y="1240"/>
                  </a:lnTo>
                  <a:lnTo>
                    <a:pt x="1494" y="1265"/>
                  </a:lnTo>
                  <a:lnTo>
                    <a:pt x="1481" y="1289"/>
                  </a:lnTo>
                  <a:lnTo>
                    <a:pt x="1466" y="1311"/>
                  </a:lnTo>
                  <a:lnTo>
                    <a:pt x="1450" y="1334"/>
                  </a:lnTo>
                  <a:lnTo>
                    <a:pt x="1433" y="1355"/>
                  </a:lnTo>
                  <a:lnTo>
                    <a:pt x="1415" y="1376"/>
                  </a:lnTo>
                  <a:lnTo>
                    <a:pt x="1396" y="1395"/>
                  </a:lnTo>
                  <a:lnTo>
                    <a:pt x="1376" y="1415"/>
                  </a:lnTo>
                  <a:lnTo>
                    <a:pt x="1355" y="1433"/>
                  </a:lnTo>
                  <a:lnTo>
                    <a:pt x="1333" y="1449"/>
                  </a:lnTo>
                  <a:lnTo>
                    <a:pt x="1312" y="1466"/>
                  </a:lnTo>
                  <a:lnTo>
                    <a:pt x="1289" y="1481"/>
                  </a:lnTo>
                  <a:lnTo>
                    <a:pt x="1264" y="1494"/>
                  </a:lnTo>
                  <a:lnTo>
                    <a:pt x="1240" y="1507"/>
                  </a:lnTo>
                  <a:lnTo>
                    <a:pt x="1214" y="1518"/>
                  </a:lnTo>
                  <a:lnTo>
                    <a:pt x="1188" y="1528"/>
                  </a:lnTo>
                  <a:lnTo>
                    <a:pt x="1162" y="1538"/>
                  </a:lnTo>
                  <a:lnTo>
                    <a:pt x="1135" y="1545"/>
                  </a:lnTo>
                  <a:lnTo>
                    <a:pt x="1107" y="1552"/>
                  </a:lnTo>
                  <a:lnTo>
                    <a:pt x="1079" y="1556"/>
                  </a:lnTo>
                  <a:lnTo>
                    <a:pt x="1051" y="1561"/>
                  </a:lnTo>
                  <a:lnTo>
                    <a:pt x="1022" y="1563"/>
                  </a:lnTo>
                  <a:lnTo>
                    <a:pt x="993" y="1564"/>
                  </a:lnTo>
                  <a:lnTo>
                    <a:pt x="963" y="1563"/>
                  </a:lnTo>
                  <a:lnTo>
                    <a:pt x="934" y="1561"/>
                  </a:lnTo>
                  <a:lnTo>
                    <a:pt x="906" y="1556"/>
                  </a:lnTo>
                  <a:lnTo>
                    <a:pt x="878" y="1552"/>
                  </a:lnTo>
                  <a:lnTo>
                    <a:pt x="850" y="1545"/>
                  </a:lnTo>
                  <a:lnTo>
                    <a:pt x="823" y="1538"/>
                  </a:lnTo>
                  <a:lnTo>
                    <a:pt x="797" y="1528"/>
                  </a:lnTo>
                  <a:lnTo>
                    <a:pt x="771" y="1518"/>
                  </a:lnTo>
                  <a:lnTo>
                    <a:pt x="745" y="1507"/>
                  </a:lnTo>
                  <a:lnTo>
                    <a:pt x="721" y="1494"/>
                  </a:lnTo>
                  <a:lnTo>
                    <a:pt x="697" y="1481"/>
                  </a:lnTo>
                  <a:lnTo>
                    <a:pt x="673" y="1466"/>
                  </a:lnTo>
                  <a:lnTo>
                    <a:pt x="651" y="1449"/>
                  </a:lnTo>
                  <a:lnTo>
                    <a:pt x="629" y="1433"/>
                  </a:lnTo>
                  <a:lnTo>
                    <a:pt x="609" y="1415"/>
                  </a:lnTo>
                  <a:lnTo>
                    <a:pt x="589" y="1395"/>
                  </a:lnTo>
                  <a:lnTo>
                    <a:pt x="570" y="1376"/>
                  </a:lnTo>
                  <a:lnTo>
                    <a:pt x="552" y="1355"/>
                  </a:lnTo>
                  <a:lnTo>
                    <a:pt x="535" y="1334"/>
                  </a:lnTo>
                  <a:lnTo>
                    <a:pt x="519" y="1311"/>
                  </a:lnTo>
                  <a:lnTo>
                    <a:pt x="504" y="1289"/>
                  </a:lnTo>
                  <a:lnTo>
                    <a:pt x="490" y="1265"/>
                  </a:lnTo>
                  <a:lnTo>
                    <a:pt x="478" y="1240"/>
                  </a:lnTo>
                  <a:lnTo>
                    <a:pt x="466" y="1214"/>
                  </a:lnTo>
                  <a:lnTo>
                    <a:pt x="456" y="1188"/>
                  </a:lnTo>
                  <a:lnTo>
                    <a:pt x="447" y="1162"/>
                  </a:lnTo>
                  <a:lnTo>
                    <a:pt x="440" y="1135"/>
                  </a:lnTo>
                  <a:lnTo>
                    <a:pt x="433" y="1107"/>
                  </a:lnTo>
                  <a:lnTo>
                    <a:pt x="428" y="1079"/>
                  </a:lnTo>
                  <a:lnTo>
                    <a:pt x="424" y="1051"/>
                  </a:lnTo>
                  <a:lnTo>
                    <a:pt x="422" y="1022"/>
                  </a:lnTo>
                  <a:lnTo>
                    <a:pt x="422" y="993"/>
                  </a:lnTo>
                  <a:lnTo>
                    <a:pt x="422" y="963"/>
                  </a:lnTo>
                  <a:lnTo>
                    <a:pt x="424" y="934"/>
                  </a:lnTo>
                  <a:lnTo>
                    <a:pt x="428" y="906"/>
                  </a:lnTo>
                  <a:lnTo>
                    <a:pt x="433" y="878"/>
                  </a:lnTo>
                  <a:lnTo>
                    <a:pt x="440" y="850"/>
                  </a:lnTo>
                  <a:lnTo>
                    <a:pt x="447" y="823"/>
                  </a:lnTo>
                  <a:lnTo>
                    <a:pt x="456" y="797"/>
                  </a:lnTo>
                  <a:lnTo>
                    <a:pt x="466" y="771"/>
                  </a:lnTo>
                  <a:lnTo>
                    <a:pt x="478" y="745"/>
                  </a:lnTo>
                  <a:lnTo>
                    <a:pt x="490" y="721"/>
                  </a:lnTo>
                  <a:lnTo>
                    <a:pt x="504" y="697"/>
                  </a:lnTo>
                  <a:lnTo>
                    <a:pt x="519" y="673"/>
                  </a:lnTo>
                  <a:lnTo>
                    <a:pt x="535" y="651"/>
                  </a:lnTo>
                  <a:lnTo>
                    <a:pt x="552" y="629"/>
                  </a:lnTo>
                  <a:lnTo>
                    <a:pt x="570" y="609"/>
                  </a:lnTo>
                  <a:lnTo>
                    <a:pt x="589" y="589"/>
                  </a:lnTo>
                  <a:lnTo>
                    <a:pt x="609" y="570"/>
                  </a:lnTo>
                  <a:lnTo>
                    <a:pt x="629" y="552"/>
                  </a:lnTo>
                  <a:lnTo>
                    <a:pt x="651" y="535"/>
                  </a:lnTo>
                  <a:lnTo>
                    <a:pt x="673" y="518"/>
                  </a:lnTo>
                  <a:lnTo>
                    <a:pt x="697" y="504"/>
                  </a:lnTo>
                  <a:lnTo>
                    <a:pt x="721" y="490"/>
                  </a:lnTo>
                  <a:lnTo>
                    <a:pt x="745" y="478"/>
                  </a:lnTo>
                  <a:lnTo>
                    <a:pt x="771" y="467"/>
                  </a:lnTo>
                  <a:lnTo>
                    <a:pt x="797" y="456"/>
                  </a:lnTo>
                  <a:lnTo>
                    <a:pt x="823" y="447"/>
                  </a:lnTo>
                  <a:lnTo>
                    <a:pt x="850" y="440"/>
                  </a:lnTo>
                  <a:lnTo>
                    <a:pt x="878" y="433"/>
                  </a:lnTo>
                  <a:lnTo>
                    <a:pt x="906" y="428"/>
                  </a:lnTo>
                  <a:lnTo>
                    <a:pt x="934" y="424"/>
                  </a:lnTo>
                  <a:lnTo>
                    <a:pt x="963" y="422"/>
                  </a:lnTo>
                  <a:lnTo>
                    <a:pt x="993" y="421"/>
                  </a:lnTo>
                  <a:close/>
                </a:path>
              </a:pathLst>
            </a:custGeom>
            <a:solidFill>
              <a:srgbClr val="AAA9A9"/>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67" name="组合 132"/>
          <p:cNvGrpSpPr/>
          <p:nvPr/>
        </p:nvGrpSpPr>
        <p:grpSpPr>
          <a:xfrm>
            <a:off x="5533901" y="1638801"/>
            <a:ext cx="1484416" cy="2045665"/>
            <a:chOff x="5768316" y="2060611"/>
            <a:chExt cx="1325709" cy="1837605"/>
          </a:xfrm>
        </p:grpSpPr>
        <p:sp>
          <p:nvSpPr>
            <p:cNvPr id="98" name="Freeform 5"/>
            <p:cNvSpPr>
              <a:spLocks noChangeAspect="1"/>
            </p:cNvSpPr>
            <p:nvPr/>
          </p:nvSpPr>
          <p:spPr bwMode="auto">
            <a:xfrm rot="18000000" flipV="1">
              <a:off x="5512368" y="2316559"/>
              <a:ext cx="1837605" cy="1325709"/>
            </a:xfrm>
            <a:custGeom>
              <a:avLst/>
              <a:gdLst>
                <a:gd name="T0" fmla="*/ 768 w 768"/>
                <a:gd name="T1" fmla="*/ 100 h 744"/>
                <a:gd name="T2" fmla="*/ 609 w 768"/>
                <a:gd name="T3" fmla="*/ 283 h 744"/>
                <a:gd name="T4" fmla="*/ 589 w 768"/>
                <a:gd name="T5" fmla="*/ 202 h 744"/>
                <a:gd name="T6" fmla="*/ 36 w 768"/>
                <a:gd name="T7" fmla="*/ 744 h 744"/>
                <a:gd name="T8" fmla="*/ 560 w 768"/>
                <a:gd name="T9" fmla="*/ 83 h 744"/>
                <a:gd name="T10" fmla="*/ 540 w 768"/>
                <a:gd name="T11" fmla="*/ 0 h 744"/>
                <a:gd name="T12" fmla="*/ 768 w 768"/>
                <a:gd name="T13" fmla="*/ 100 h 744"/>
                <a:gd name="connsiteX0" fmla="*/ 10462 w 10462"/>
                <a:gd name="connsiteY0" fmla="*/ 1344 h 7967"/>
                <a:gd name="connsiteX1" fmla="*/ 8392 w 10462"/>
                <a:gd name="connsiteY1" fmla="*/ 3804 h 7967"/>
                <a:gd name="connsiteX2" fmla="*/ 8131 w 10462"/>
                <a:gd name="connsiteY2" fmla="*/ 2715 h 7967"/>
                <a:gd name="connsiteX3" fmla="*/ 0 w 10462"/>
                <a:gd name="connsiteY3" fmla="*/ 7967 h 7967"/>
                <a:gd name="connsiteX4" fmla="*/ 7754 w 10462"/>
                <a:gd name="connsiteY4" fmla="*/ 1116 h 7967"/>
                <a:gd name="connsiteX5" fmla="*/ 7493 w 10462"/>
                <a:gd name="connsiteY5" fmla="*/ 0 h 7967"/>
                <a:gd name="connsiteX6" fmla="*/ 10462 w 10462"/>
                <a:gd name="connsiteY6" fmla="*/ 1344 h 7967"/>
                <a:gd name="connsiteX0" fmla="*/ 10701 w 10701"/>
                <a:gd name="connsiteY0" fmla="*/ 1687 h 14332"/>
                <a:gd name="connsiteX1" fmla="*/ 8722 w 10701"/>
                <a:gd name="connsiteY1" fmla="*/ 4775 h 14332"/>
                <a:gd name="connsiteX2" fmla="*/ 8473 w 10701"/>
                <a:gd name="connsiteY2" fmla="*/ 3408 h 14332"/>
                <a:gd name="connsiteX3" fmla="*/ 0 w 10701"/>
                <a:gd name="connsiteY3" fmla="*/ 14332 h 14332"/>
                <a:gd name="connsiteX4" fmla="*/ 8113 w 10701"/>
                <a:gd name="connsiteY4" fmla="*/ 1401 h 14332"/>
                <a:gd name="connsiteX5" fmla="*/ 7863 w 10701"/>
                <a:gd name="connsiteY5" fmla="*/ 0 h 14332"/>
                <a:gd name="connsiteX6" fmla="*/ 10701 w 10701"/>
                <a:gd name="connsiteY6" fmla="*/ 1687 h 14332"/>
                <a:gd name="connsiteX0" fmla="*/ 10757 w 10757"/>
                <a:gd name="connsiteY0" fmla="*/ 1687 h 20335"/>
                <a:gd name="connsiteX1" fmla="*/ 8778 w 10757"/>
                <a:gd name="connsiteY1" fmla="*/ 4775 h 20335"/>
                <a:gd name="connsiteX2" fmla="*/ 8529 w 10757"/>
                <a:gd name="connsiteY2" fmla="*/ 3408 h 20335"/>
                <a:gd name="connsiteX3" fmla="*/ 0 w 10757"/>
                <a:gd name="connsiteY3" fmla="*/ 20335 h 20335"/>
                <a:gd name="connsiteX4" fmla="*/ 8169 w 10757"/>
                <a:gd name="connsiteY4" fmla="*/ 1401 h 20335"/>
                <a:gd name="connsiteX5" fmla="*/ 7919 w 10757"/>
                <a:gd name="connsiteY5" fmla="*/ 0 h 20335"/>
                <a:gd name="connsiteX6" fmla="*/ 10757 w 10757"/>
                <a:gd name="connsiteY6" fmla="*/ 1687 h 20335"/>
                <a:gd name="connsiteX0" fmla="*/ 9558 w 9558"/>
                <a:gd name="connsiteY0" fmla="*/ 1687 h 17533"/>
                <a:gd name="connsiteX1" fmla="*/ 7579 w 9558"/>
                <a:gd name="connsiteY1" fmla="*/ 4775 h 17533"/>
                <a:gd name="connsiteX2" fmla="*/ 7330 w 9558"/>
                <a:gd name="connsiteY2" fmla="*/ 3408 h 17533"/>
                <a:gd name="connsiteX3" fmla="*/ 149 w 9558"/>
                <a:gd name="connsiteY3" fmla="*/ 17533 h 17533"/>
                <a:gd name="connsiteX4" fmla="*/ 6970 w 9558"/>
                <a:gd name="connsiteY4" fmla="*/ 1401 h 17533"/>
                <a:gd name="connsiteX5" fmla="*/ 6720 w 9558"/>
                <a:gd name="connsiteY5" fmla="*/ 0 h 17533"/>
                <a:gd name="connsiteX6" fmla="*/ 9558 w 9558"/>
                <a:gd name="connsiteY6" fmla="*/ 1687 h 17533"/>
                <a:gd name="connsiteX0" fmla="*/ 10282 w 10282"/>
                <a:gd name="connsiteY0" fmla="*/ 386 h 10000"/>
                <a:gd name="connsiteX1" fmla="*/ 7929 w 10282"/>
                <a:gd name="connsiteY1" fmla="*/ 2723 h 10000"/>
                <a:gd name="connsiteX2" fmla="*/ 7669 w 10282"/>
                <a:gd name="connsiteY2" fmla="*/ 1944 h 10000"/>
                <a:gd name="connsiteX3" fmla="*/ 156 w 10282"/>
                <a:gd name="connsiteY3" fmla="*/ 10000 h 10000"/>
                <a:gd name="connsiteX4" fmla="*/ 7292 w 10282"/>
                <a:gd name="connsiteY4" fmla="*/ 799 h 10000"/>
                <a:gd name="connsiteX5" fmla="*/ 7031 w 10282"/>
                <a:gd name="connsiteY5" fmla="*/ 0 h 10000"/>
                <a:gd name="connsiteX6" fmla="*/ 10282 w 10282"/>
                <a:gd name="connsiteY6" fmla="*/ 386 h 10000"/>
                <a:gd name="connsiteX0" fmla="*/ 10322 w 10322"/>
                <a:gd name="connsiteY0" fmla="*/ 386 h 6870"/>
                <a:gd name="connsiteX1" fmla="*/ 7969 w 10322"/>
                <a:gd name="connsiteY1" fmla="*/ 2723 h 6870"/>
                <a:gd name="connsiteX2" fmla="*/ 7709 w 10322"/>
                <a:gd name="connsiteY2" fmla="*/ 1944 h 6870"/>
                <a:gd name="connsiteX3" fmla="*/ 0 w 10322"/>
                <a:gd name="connsiteY3" fmla="*/ 6870 h 6870"/>
                <a:gd name="connsiteX4" fmla="*/ 7332 w 10322"/>
                <a:gd name="connsiteY4" fmla="*/ 799 h 6870"/>
                <a:gd name="connsiteX5" fmla="*/ 7071 w 10322"/>
                <a:gd name="connsiteY5" fmla="*/ 0 h 6870"/>
                <a:gd name="connsiteX6" fmla="*/ 10322 w 10322"/>
                <a:gd name="connsiteY6" fmla="*/ 386 h 6870"/>
                <a:gd name="connsiteX0" fmla="*/ 14865 w 14865"/>
                <a:gd name="connsiteY0" fmla="*/ 562 h 23507"/>
                <a:gd name="connsiteX1" fmla="*/ 12585 w 14865"/>
                <a:gd name="connsiteY1" fmla="*/ 3964 h 23507"/>
                <a:gd name="connsiteX2" fmla="*/ 12334 w 14865"/>
                <a:gd name="connsiteY2" fmla="*/ 2830 h 23507"/>
                <a:gd name="connsiteX3" fmla="*/ 0 w 14865"/>
                <a:gd name="connsiteY3" fmla="*/ 23507 h 23507"/>
                <a:gd name="connsiteX4" fmla="*/ 11968 w 14865"/>
                <a:gd name="connsiteY4" fmla="*/ 1163 h 23507"/>
                <a:gd name="connsiteX5" fmla="*/ 11715 w 14865"/>
                <a:gd name="connsiteY5" fmla="*/ 0 h 23507"/>
                <a:gd name="connsiteX6" fmla="*/ 14865 w 14865"/>
                <a:gd name="connsiteY6" fmla="*/ 562 h 23507"/>
                <a:gd name="connsiteX0" fmla="*/ 12691 w 12691"/>
                <a:gd name="connsiteY0" fmla="*/ 562 h 16442"/>
                <a:gd name="connsiteX1" fmla="*/ 10411 w 12691"/>
                <a:gd name="connsiteY1" fmla="*/ 3964 h 16442"/>
                <a:gd name="connsiteX2" fmla="*/ 10160 w 12691"/>
                <a:gd name="connsiteY2" fmla="*/ 2830 h 16442"/>
                <a:gd name="connsiteX3" fmla="*/ 0 w 12691"/>
                <a:gd name="connsiteY3" fmla="*/ 16442 h 16442"/>
                <a:gd name="connsiteX4" fmla="*/ 9794 w 12691"/>
                <a:gd name="connsiteY4" fmla="*/ 1163 h 16442"/>
                <a:gd name="connsiteX5" fmla="*/ 9541 w 12691"/>
                <a:gd name="connsiteY5" fmla="*/ 0 h 16442"/>
                <a:gd name="connsiteX6" fmla="*/ 12691 w 12691"/>
                <a:gd name="connsiteY6" fmla="*/ 562 h 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1" h="16442">
                  <a:moveTo>
                    <a:pt x="12691" y="562"/>
                  </a:moveTo>
                  <a:lnTo>
                    <a:pt x="10411" y="3964"/>
                  </a:lnTo>
                  <a:cubicBezTo>
                    <a:pt x="10411" y="3964"/>
                    <a:pt x="10172" y="2830"/>
                    <a:pt x="10160" y="2830"/>
                  </a:cubicBezTo>
                  <a:cubicBezTo>
                    <a:pt x="3548" y="5055"/>
                    <a:pt x="0" y="16442"/>
                    <a:pt x="0" y="16442"/>
                  </a:cubicBezTo>
                  <a:cubicBezTo>
                    <a:pt x="0" y="16442"/>
                    <a:pt x="2730" y="3642"/>
                    <a:pt x="9794" y="1163"/>
                  </a:cubicBezTo>
                  <a:cubicBezTo>
                    <a:pt x="9807" y="1119"/>
                    <a:pt x="9541" y="0"/>
                    <a:pt x="9541" y="0"/>
                  </a:cubicBezTo>
                  <a:lnTo>
                    <a:pt x="12691" y="562"/>
                  </a:lnTo>
                  <a:close/>
                </a:path>
              </a:pathLst>
            </a:custGeom>
            <a:solidFill>
              <a:schemeClr val="tx1">
                <a:lumMod val="65000"/>
                <a:lumOff val="35000"/>
              </a:schemeClr>
            </a:solidFill>
            <a:ln>
              <a:noFill/>
            </a:ln>
            <a:effectLst/>
            <a:scene3d>
              <a:camera prst="orthographicFront">
                <a:rot lat="0" lon="0" rev="0"/>
              </a:camera>
              <a:lightRig rig="chilly" dir="t">
                <a:rot lat="0" lon="0" rev="18480000"/>
              </a:lightRig>
            </a:scene3d>
            <a:sp3d prstMaterial="clear">
              <a:bevelT h="63500"/>
            </a:sp3d>
          </p:spPr>
          <p:txBody>
            <a:bodyPr lIns="81560" tIns="40781" rIns="81560" bIns="40781"/>
            <a:lstStyle/>
            <a:p>
              <a:pPr eaLnBrk="0" hangingPunct="0">
                <a:spcBef>
                  <a:spcPct val="20000"/>
                </a:spcBef>
                <a:buClr>
                  <a:srgbClr val="990000"/>
                </a:buClr>
                <a:buSzPct val="60000"/>
                <a:defRPr/>
              </a:pPr>
              <a:endParaRPr lang="zh-CN" altLang="en-US" dirty="0">
                <a:solidFill>
                  <a:srgbClr val="990000"/>
                </a:solidFill>
                <a:latin typeface="Arial" pitchFamily="34" charset="0"/>
                <a:cs typeface="Arial" pitchFamily="34" charset="0"/>
              </a:endParaRPr>
            </a:p>
          </p:txBody>
        </p:sp>
        <p:sp>
          <p:nvSpPr>
            <p:cNvPr id="130" name="Rectangle 344"/>
            <p:cNvSpPr>
              <a:spLocks noChangeAspect="1" noChangeArrowheads="1"/>
            </p:cNvSpPr>
            <p:nvPr/>
          </p:nvSpPr>
          <p:spPr bwMode="auto">
            <a:xfrm>
              <a:off x="5939173" y="2712113"/>
              <a:ext cx="1113754" cy="221178"/>
            </a:xfrm>
            <a:prstGeom prst="rect">
              <a:avLst/>
            </a:prstGeom>
            <a:noFill/>
            <a:ln w="9525" algn="ctr">
              <a:noFill/>
              <a:miter lim="800000"/>
              <a:headEnd/>
              <a:tailEnd/>
            </a:ln>
          </p:spPr>
          <p:txBody>
            <a:bodyPr wrap="square" lIns="0" tIns="0" rIns="0" bIns="0">
              <a:spAutoFit/>
            </a:bodyPr>
            <a:lstStyle/>
            <a:p>
              <a:pPr algn="ctr" defTabSz="568967" eaLnBrk="0" hangingPunct="0">
                <a:spcBef>
                  <a:spcPct val="50000"/>
                </a:spcBef>
              </a:pPr>
              <a:r>
                <a:rPr lang="ru-RU" altLang="zh-CN" sz="1600" b="1" dirty="0" smtClean="0">
                  <a:solidFill>
                    <a:srgbClr val="C00000"/>
                  </a:solidFill>
                  <a:latin typeface="Arial" pitchFamily="34" charset="0"/>
                  <a:ea typeface="微软雅黑" pitchFamily="34" charset="-122"/>
                  <a:cs typeface="Arial" pitchFamily="34" charset="0"/>
                </a:rPr>
                <a:t>Устройство</a:t>
              </a:r>
              <a:endParaRPr lang="en-US" altLang="zh-CN" sz="1600" b="1" dirty="0" smtClean="0">
                <a:solidFill>
                  <a:srgbClr val="C00000"/>
                </a:solidFill>
                <a:latin typeface="Arial" pitchFamily="34" charset="0"/>
                <a:ea typeface="微软雅黑" pitchFamily="34" charset="-122"/>
                <a:cs typeface="Arial" pitchFamily="34" charset="0"/>
              </a:endParaRPr>
            </a:p>
          </p:txBody>
        </p:sp>
      </p:grpSp>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ox(in)">
                                      <p:cBhvr>
                                        <p:cTn id="11" dur="500"/>
                                        <p:tgtEl>
                                          <p:spTgt spid="16"/>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lide(fromBottom)">
                                      <p:cBhvr>
                                        <p:cTn id="15" dur="500"/>
                                        <p:tgtEl>
                                          <p:spTgt spid="2"/>
                                        </p:tgtEl>
                                      </p:cBhvr>
                                    </p:animEffect>
                                  </p:childTnLst>
                                </p:cTn>
                              </p:par>
                            </p:childTnLst>
                          </p:cTn>
                        </p:par>
                        <p:par>
                          <p:cTn id="16" fill="hold">
                            <p:stCondLst>
                              <p:cond delay="1500"/>
                            </p:stCondLst>
                            <p:childTnLst>
                              <p:par>
                                <p:cTn id="17" presetID="32" presetClass="emph" presetSubtype="0" fill="hold" nodeType="afterEffect">
                                  <p:stCondLst>
                                    <p:cond delay="0"/>
                                  </p:stCondLst>
                                  <p:childTnLst>
                                    <p:animClr clrSpc="rgb">
                                      <p:cBhvr override="childStyle">
                                        <p:cTn id="18" dur="100" fill="hold"/>
                                        <p:tgtEl>
                                          <p:spTgt spid="2"/>
                                        </p:tgtEl>
                                        <p:attrNameLst>
                                          <p:attrName>style.color</p:attrName>
                                        </p:attrNameLst>
                                      </p:cBhvr>
                                      <p:to>
                                        <a:schemeClr val="accent2"/>
                                      </p:to>
                                    </p:animClr>
                                    <p:animClr clrSpc="rgb">
                                      <p:cBhvr>
                                        <p:cTn id="19" dur="100" fill="hold"/>
                                        <p:tgtEl>
                                          <p:spTgt spid="2"/>
                                        </p:tgtEl>
                                        <p:attrNameLst>
                                          <p:attrName>fillcolor</p:attrName>
                                        </p:attrNameLst>
                                      </p:cBhvr>
                                      <p:to>
                                        <a:schemeClr val="accent2"/>
                                      </p:to>
                                    </p:animClr>
                                    <p:set>
                                      <p:cBhvr>
                                        <p:cTn id="20" dur="100" fill="hold"/>
                                        <p:tgtEl>
                                          <p:spTgt spid="2"/>
                                        </p:tgtEl>
                                        <p:attrNameLst>
                                          <p:attrName>fill.type</p:attrName>
                                        </p:attrNameLst>
                                      </p:cBhvr>
                                      <p:to>
                                        <p:strVal val="solid"/>
                                      </p:to>
                                    </p:set>
                                    <p:set>
                                      <p:cBhvr>
                                        <p:cTn id="21" dur="100" fill="hold"/>
                                        <p:tgtEl>
                                          <p:spTgt spid="2"/>
                                        </p:tgtEl>
                                        <p:attrNameLst>
                                          <p:attrName>fill.on</p:attrName>
                                        </p:attrNameLst>
                                      </p:cBhvr>
                                      <p:to>
                                        <p:strVal val="true"/>
                                      </p:to>
                                    </p:set>
                                    <p:animRot by="120000">
                                      <p:cBhvr>
                                        <p:cTn id="22" dur="100" fill="hold">
                                          <p:stCondLst>
                                            <p:cond delay="0"/>
                                          </p:stCondLst>
                                        </p:cTn>
                                        <p:tgtEl>
                                          <p:spTgt spid="2"/>
                                        </p:tgtEl>
                                        <p:attrNameLst>
                                          <p:attrName>r</p:attrName>
                                        </p:attrNameLst>
                                      </p:cBhvr>
                                    </p:animRot>
                                    <p:animRot by="-240000">
                                      <p:cBhvr>
                                        <p:cTn id="23" dur="200" fill="hold">
                                          <p:stCondLst>
                                            <p:cond delay="200"/>
                                          </p:stCondLst>
                                        </p:cTn>
                                        <p:tgtEl>
                                          <p:spTgt spid="2"/>
                                        </p:tgtEl>
                                        <p:attrNameLst>
                                          <p:attrName>r</p:attrName>
                                        </p:attrNameLst>
                                      </p:cBhvr>
                                    </p:animRot>
                                    <p:animRot by="240000">
                                      <p:cBhvr>
                                        <p:cTn id="24" dur="200" fill="hold">
                                          <p:stCondLst>
                                            <p:cond delay="400"/>
                                          </p:stCondLst>
                                        </p:cTn>
                                        <p:tgtEl>
                                          <p:spTgt spid="2"/>
                                        </p:tgtEl>
                                        <p:attrNameLst>
                                          <p:attrName>r</p:attrName>
                                        </p:attrNameLst>
                                      </p:cBhvr>
                                    </p:animRot>
                                    <p:animRot by="-240000">
                                      <p:cBhvr>
                                        <p:cTn id="25" dur="200" fill="hold">
                                          <p:stCondLst>
                                            <p:cond delay="600"/>
                                          </p:stCondLst>
                                        </p:cTn>
                                        <p:tgtEl>
                                          <p:spTgt spid="2"/>
                                        </p:tgtEl>
                                        <p:attrNameLst>
                                          <p:attrName>r</p:attrName>
                                        </p:attrNameLst>
                                      </p:cBhvr>
                                    </p:animRot>
                                    <p:animRot by="120000">
                                      <p:cBhvr>
                                        <p:cTn id="26" dur="200" fill="hold">
                                          <p:stCondLst>
                                            <p:cond delay="800"/>
                                          </p:stCondLst>
                                        </p:cTn>
                                        <p:tgtEl>
                                          <p:spTgt spid="2"/>
                                        </p:tgtEl>
                                        <p:attrNameLst>
                                          <p:attrName>r</p:attrName>
                                        </p:attrNameLst>
                                      </p:cBhvr>
                                    </p:animRot>
                                  </p:childTnLst>
                                </p:cTn>
                              </p:par>
                            </p:childTnLst>
                          </p:cTn>
                        </p:par>
                        <p:par>
                          <p:cTn id="27" fill="hold">
                            <p:stCondLst>
                              <p:cond delay="2500"/>
                            </p:stCondLst>
                            <p:childTnLst>
                              <p:par>
                                <p:cTn id="28" presetID="4" presetClass="entr" presetSubtype="16" fill="hold"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ox(in)">
                                      <p:cBhvr>
                                        <p:cTn id="30" dur="500"/>
                                        <p:tgtEl>
                                          <p:spTgt spid="67"/>
                                        </p:tgtEl>
                                      </p:cBhvr>
                                    </p:animEffect>
                                  </p:childTnLst>
                                </p:cTn>
                              </p:par>
                            </p:childTnLst>
                          </p:cTn>
                        </p:par>
                        <p:par>
                          <p:cTn id="31" fill="hold">
                            <p:stCondLst>
                              <p:cond delay="3000"/>
                            </p:stCondLst>
                            <p:childTnLst>
                              <p:par>
                                <p:cTn id="32" presetID="12" presetClass="entr" presetSubtype="4"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slide(fromBottom)">
                                      <p:cBhvr>
                                        <p:cTn id="34" dur="500"/>
                                        <p:tgtEl>
                                          <p:spTgt spid="8"/>
                                        </p:tgtEl>
                                      </p:cBhvr>
                                    </p:animEffect>
                                  </p:childTnLst>
                                </p:cTn>
                              </p:par>
                            </p:childTnLst>
                          </p:cTn>
                        </p:par>
                        <p:par>
                          <p:cTn id="35" fill="hold">
                            <p:stCondLst>
                              <p:cond delay="3500"/>
                            </p:stCondLst>
                            <p:childTnLst>
                              <p:par>
                                <p:cTn id="36" presetID="32" presetClass="emph" presetSubtype="0" fill="hold" nodeType="afterEffect">
                                  <p:stCondLst>
                                    <p:cond delay="0"/>
                                  </p:stCondLst>
                                  <p:childTnLst>
                                    <p:animClr clrSpc="rgb">
                                      <p:cBhvr override="childStyle">
                                        <p:cTn id="37" dur="100" fill="hold"/>
                                        <p:tgtEl>
                                          <p:spTgt spid="8"/>
                                        </p:tgtEl>
                                        <p:attrNameLst>
                                          <p:attrName>style.color</p:attrName>
                                        </p:attrNameLst>
                                      </p:cBhvr>
                                      <p:to>
                                        <a:schemeClr val="accent2"/>
                                      </p:to>
                                    </p:animClr>
                                    <p:animClr clrSpc="rgb">
                                      <p:cBhvr>
                                        <p:cTn id="38" dur="100" fill="hold"/>
                                        <p:tgtEl>
                                          <p:spTgt spid="8"/>
                                        </p:tgtEl>
                                        <p:attrNameLst>
                                          <p:attrName>fillcolor</p:attrName>
                                        </p:attrNameLst>
                                      </p:cBhvr>
                                      <p:to>
                                        <a:schemeClr val="accent2"/>
                                      </p:to>
                                    </p:animClr>
                                    <p:set>
                                      <p:cBhvr>
                                        <p:cTn id="39" dur="100" fill="hold"/>
                                        <p:tgtEl>
                                          <p:spTgt spid="8"/>
                                        </p:tgtEl>
                                        <p:attrNameLst>
                                          <p:attrName>fill.type</p:attrName>
                                        </p:attrNameLst>
                                      </p:cBhvr>
                                      <p:to>
                                        <p:strVal val="solid"/>
                                      </p:to>
                                    </p:set>
                                    <p:set>
                                      <p:cBhvr>
                                        <p:cTn id="40" dur="100" fill="hold"/>
                                        <p:tgtEl>
                                          <p:spTgt spid="8"/>
                                        </p:tgtEl>
                                        <p:attrNameLst>
                                          <p:attrName>fill.on</p:attrName>
                                        </p:attrNameLst>
                                      </p:cBhvr>
                                      <p:to>
                                        <p:strVal val="true"/>
                                      </p:to>
                                    </p:se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par>
                          <p:cTn id="46" fill="hold">
                            <p:stCondLst>
                              <p:cond delay="4500"/>
                            </p:stCondLst>
                            <p:childTnLst>
                              <p:par>
                                <p:cTn id="47" presetID="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27"/>
          <p:cNvSpPr>
            <a:spLocks noChangeArrowheads="1"/>
          </p:cNvSpPr>
          <p:nvPr/>
        </p:nvSpPr>
        <p:spPr bwMode="auto">
          <a:xfrm>
            <a:off x="4553026" y="2625624"/>
            <a:ext cx="17579" cy="540000"/>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sz="1400">
              <a:latin typeface="+mn-lt"/>
              <a:ea typeface="微软雅黑" pitchFamily="34" charset="-122"/>
            </a:endParaRPr>
          </a:p>
        </p:txBody>
      </p:sp>
      <p:sp>
        <p:nvSpPr>
          <p:cNvPr id="42" name="Freeform 7"/>
          <p:cNvSpPr>
            <a:spLocks/>
          </p:cNvSpPr>
          <p:nvPr/>
        </p:nvSpPr>
        <p:spPr bwMode="auto">
          <a:xfrm>
            <a:off x="4101004" y="3144801"/>
            <a:ext cx="930412" cy="1836774"/>
          </a:xfrm>
          <a:custGeom>
            <a:avLst/>
            <a:gdLst/>
            <a:ahLst/>
            <a:cxnLst>
              <a:cxn ang="0">
                <a:pos x="2042" y="3695"/>
              </a:cxn>
              <a:cxn ang="0">
                <a:pos x="2315" y="3646"/>
              </a:cxn>
              <a:cxn ang="0">
                <a:pos x="2572" y="3558"/>
              </a:cxn>
              <a:cxn ang="0">
                <a:pos x="2812" y="3435"/>
              </a:cxn>
              <a:cxn ang="0">
                <a:pos x="3030" y="3280"/>
              </a:cxn>
              <a:cxn ang="0">
                <a:pos x="3223" y="3097"/>
              </a:cxn>
              <a:cxn ang="0">
                <a:pos x="3388" y="2887"/>
              </a:cxn>
              <a:cxn ang="0">
                <a:pos x="3522" y="2653"/>
              </a:cxn>
              <a:cxn ang="0">
                <a:pos x="3621" y="2402"/>
              </a:cxn>
              <a:cxn ang="0">
                <a:pos x="3683" y="2134"/>
              </a:cxn>
              <a:cxn ang="0">
                <a:pos x="3705" y="1852"/>
              </a:cxn>
              <a:cxn ang="0">
                <a:pos x="3683" y="1571"/>
              </a:cxn>
              <a:cxn ang="0">
                <a:pos x="3621" y="1302"/>
              </a:cxn>
              <a:cxn ang="0">
                <a:pos x="3522" y="1051"/>
              </a:cxn>
              <a:cxn ang="0">
                <a:pos x="3388" y="818"/>
              </a:cxn>
              <a:cxn ang="0">
                <a:pos x="3223" y="608"/>
              </a:cxn>
              <a:cxn ang="0">
                <a:pos x="3030" y="424"/>
              </a:cxn>
              <a:cxn ang="0">
                <a:pos x="2812" y="269"/>
              </a:cxn>
              <a:cxn ang="0">
                <a:pos x="2572" y="146"/>
              </a:cxn>
              <a:cxn ang="0">
                <a:pos x="2315" y="59"/>
              </a:cxn>
              <a:cxn ang="0">
                <a:pos x="2042" y="10"/>
              </a:cxn>
              <a:cxn ang="0">
                <a:pos x="1758" y="3"/>
              </a:cxn>
              <a:cxn ang="0">
                <a:pos x="1480" y="38"/>
              </a:cxn>
              <a:cxn ang="0">
                <a:pos x="1217" y="113"/>
              </a:cxn>
              <a:cxn ang="0">
                <a:pos x="972" y="224"/>
              </a:cxn>
              <a:cxn ang="0">
                <a:pos x="746" y="369"/>
              </a:cxn>
              <a:cxn ang="0">
                <a:pos x="545" y="544"/>
              </a:cxn>
              <a:cxn ang="0">
                <a:pos x="369" y="745"/>
              </a:cxn>
              <a:cxn ang="0">
                <a:pos x="225" y="971"/>
              </a:cxn>
              <a:cxn ang="0">
                <a:pos x="113" y="1217"/>
              </a:cxn>
              <a:cxn ang="0">
                <a:pos x="39" y="1480"/>
              </a:cxn>
              <a:cxn ang="0">
                <a:pos x="3" y="1757"/>
              </a:cxn>
              <a:cxn ang="0">
                <a:pos x="11" y="2041"/>
              </a:cxn>
              <a:cxn ang="0">
                <a:pos x="59" y="2314"/>
              </a:cxn>
              <a:cxn ang="0">
                <a:pos x="147" y="2572"/>
              </a:cxn>
              <a:cxn ang="0">
                <a:pos x="269" y="2811"/>
              </a:cxn>
              <a:cxn ang="0">
                <a:pos x="424" y="3029"/>
              </a:cxn>
              <a:cxn ang="0">
                <a:pos x="609" y="3222"/>
              </a:cxn>
              <a:cxn ang="0">
                <a:pos x="819" y="3387"/>
              </a:cxn>
              <a:cxn ang="0">
                <a:pos x="1051" y="3521"/>
              </a:cxn>
              <a:cxn ang="0">
                <a:pos x="1303" y="3620"/>
              </a:cxn>
              <a:cxn ang="0">
                <a:pos x="1572" y="3683"/>
              </a:cxn>
              <a:cxn ang="0">
                <a:pos x="1853" y="3704"/>
              </a:cxn>
            </a:cxnLst>
            <a:rect l="0" t="0" r="r" b="b"/>
            <a:pathLst>
              <a:path w="3705" h="3704">
                <a:moveTo>
                  <a:pt x="1853" y="3704"/>
                </a:moveTo>
                <a:lnTo>
                  <a:pt x="1948" y="3702"/>
                </a:lnTo>
                <a:lnTo>
                  <a:pt x="2042" y="3695"/>
                </a:lnTo>
                <a:lnTo>
                  <a:pt x="2134" y="3683"/>
                </a:lnTo>
                <a:lnTo>
                  <a:pt x="2225" y="3666"/>
                </a:lnTo>
                <a:lnTo>
                  <a:pt x="2315" y="3646"/>
                </a:lnTo>
                <a:lnTo>
                  <a:pt x="2402" y="3620"/>
                </a:lnTo>
                <a:lnTo>
                  <a:pt x="2489" y="3591"/>
                </a:lnTo>
                <a:lnTo>
                  <a:pt x="2572" y="3558"/>
                </a:lnTo>
                <a:lnTo>
                  <a:pt x="2655" y="3521"/>
                </a:lnTo>
                <a:lnTo>
                  <a:pt x="2735" y="3480"/>
                </a:lnTo>
                <a:lnTo>
                  <a:pt x="2812" y="3435"/>
                </a:lnTo>
                <a:lnTo>
                  <a:pt x="2887" y="3387"/>
                </a:lnTo>
                <a:lnTo>
                  <a:pt x="2960" y="3335"/>
                </a:lnTo>
                <a:lnTo>
                  <a:pt x="3030" y="3280"/>
                </a:lnTo>
                <a:lnTo>
                  <a:pt x="3097" y="3222"/>
                </a:lnTo>
                <a:lnTo>
                  <a:pt x="3161" y="3161"/>
                </a:lnTo>
                <a:lnTo>
                  <a:pt x="3223" y="3097"/>
                </a:lnTo>
                <a:lnTo>
                  <a:pt x="3281" y="3029"/>
                </a:lnTo>
                <a:lnTo>
                  <a:pt x="3336" y="2959"/>
                </a:lnTo>
                <a:lnTo>
                  <a:pt x="3388" y="2887"/>
                </a:lnTo>
                <a:lnTo>
                  <a:pt x="3437" y="2811"/>
                </a:lnTo>
                <a:lnTo>
                  <a:pt x="3480" y="2734"/>
                </a:lnTo>
                <a:lnTo>
                  <a:pt x="3522" y="2653"/>
                </a:lnTo>
                <a:lnTo>
                  <a:pt x="3559" y="2572"/>
                </a:lnTo>
                <a:lnTo>
                  <a:pt x="3593" y="2487"/>
                </a:lnTo>
                <a:lnTo>
                  <a:pt x="3621" y="2402"/>
                </a:lnTo>
                <a:lnTo>
                  <a:pt x="3647" y="2314"/>
                </a:lnTo>
                <a:lnTo>
                  <a:pt x="3667" y="2224"/>
                </a:lnTo>
                <a:lnTo>
                  <a:pt x="3683" y="2134"/>
                </a:lnTo>
                <a:lnTo>
                  <a:pt x="3695" y="2041"/>
                </a:lnTo>
                <a:lnTo>
                  <a:pt x="3703" y="1947"/>
                </a:lnTo>
                <a:lnTo>
                  <a:pt x="3705" y="1852"/>
                </a:lnTo>
                <a:lnTo>
                  <a:pt x="3703" y="1757"/>
                </a:lnTo>
                <a:lnTo>
                  <a:pt x="3695" y="1663"/>
                </a:lnTo>
                <a:lnTo>
                  <a:pt x="3683" y="1571"/>
                </a:lnTo>
                <a:lnTo>
                  <a:pt x="3667" y="1480"/>
                </a:lnTo>
                <a:lnTo>
                  <a:pt x="3647" y="1390"/>
                </a:lnTo>
                <a:lnTo>
                  <a:pt x="3621" y="1302"/>
                </a:lnTo>
                <a:lnTo>
                  <a:pt x="3593" y="1217"/>
                </a:lnTo>
                <a:lnTo>
                  <a:pt x="3559" y="1132"/>
                </a:lnTo>
                <a:lnTo>
                  <a:pt x="3522" y="1051"/>
                </a:lnTo>
                <a:lnTo>
                  <a:pt x="3480" y="971"/>
                </a:lnTo>
                <a:lnTo>
                  <a:pt x="3437" y="893"/>
                </a:lnTo>
                <a:lnTo>
                  <a:pt x="3388" y="818"/>
                </a:lnTo>
                <a:lnTo>
                  <a:pt x="3336" y="745"/>
                </a:lnTo>
                <a:lnTo>
                  <a:pt x="3281" y="676"/>
                </a:lnTo>
                <a:lnTo>
                  <a:pt x="3223" y="608"/>
                </a:lnTo>
                <a:lnTo>
                  <a:pt x="3161" y="544"/>
                </a:lnTo>
                <a:lnTo>
                  <a:pt x="3097" y="482"/>
                </a:lnTo>
                <a:lnTo>
                  <a:pt x="3030" y="424"/>
                </a:lnTo>
                <a:lnTo>
                  <a:pt x="2960" y="369"/>
                </a:lnTo>
                <a:lnTo>
                  <a:pt x="2887" y="317"/>
                </a:lnTo>
                <a:lnTo>
                  <a:pt x="2812" y="269"/>
                </a:lnTo>
                <a:lnTo>
                  <a:pt x="2735" y="224"/>
                </a:lnTo>
                <a:lnTo>
                  <a:pt x="2655" y="183"/>
                </a:lnTo>
                <a:lnTo>
                  <a:pt x="2572" y="146"/>
                </a:lnTo>
                <a:lnTo>
                  <a:pt x="2489" y="113"/>
                </a:lnTo>
                <a:lnTo>
                  <a:pt x="2402" y="83"/>
                </a:lnTo>
                <a:lnTo>
                  <a:pt x="2315" y="59"/>
                </a:lnTo>
                <a:lnTo>
                  <a:pt x="2225" y="38"/>
                </a:lnTo>
                <a:lnTo>
                  <a:pt x="2134" y="21"/>
                </a:lnTo>
                <a:lnTo>
                  <a:pt x="2042" y="10"/>
                </a:lnTo>
                <a:lnTo>
                  <a:pt x="1948" y="3"/>
                </a:lnTo>
                <a:lnTo>
                  <a:pt x="1853" y="0"/>
                </a:lnTo>
                <a:lnTo>
                  <a:pt x="1758" y="3"/>
                </a:lnTo>
                <a:lnTo>
                  <a:pt x="1664" y="10"/>
                </a:lnTo>
                <a:lnTo>
                  <a:pt x="1572" y="21"/>
                </a:lnTo>
                <a:lnTo>
                  <a:pt x="1480" y="38"/>
                </a:lnTo>
                <a:lnTo>
                  <a:pt x="1391" y="59"/>
                </a:lnTo>
                <a:lnTo>
                  <a:pt x="1303" y="83"/>
                </a:lnTo>
                <a:lnTo>
                  <a:pt x="1217" y="113"/>
                </a:lnTo>
                <a:lnTo>
                  <a:pt x="1134" y="146"/>
                </a:lnTo>
                <a:lnTo>
                  <a:pt x="1051" y="183"/>
                </a:lnTo>
                <a:lnTo>
                  <a:pt x="972" y="224"/>
                </a:lnTo>
                <a:lnTo>
                  <a:pt x="894" y="269"/>
                </a:lnTo>
                <a:lnTo>
                  <a:pt x="819" y="317"/>
                </a:lnTo>
                <a:lnTo>
                  <a:pt x="746" y="369"/>
                </a:lnTo>
                <a:lnTo>
                  <a:pt x="676" y="424"/>
                </a:lnTo>
                <a:lnTo>
                  <a:pt x="609" y="482"/>
                </a:lnTo>
                <a:lnTo>
                  <a:pt x="545" y="544"/>
                </a:lnTo>
                <a:lnTo>
                  <a:pt x="483" y="608"/>
                </a:lnTo>
                <a:lnTo>
                  <a:pt x="424" y="676"/>
                </a:lnTo>
                <a:lnTo>
                  <a:pt x="369" y="745"/>
                </a:lnTo>
                <a:lnTo>
                  <a:pt x="318" y="818"/>
                </a:lnTo>
                <a:lnTo>
                  <a:pt x="269" y="893"/>
                </a:lnTo>
                <a:lnTo>
                  <a:pt x="225" y="971"/>
                </a:lnTo>
                <a:lnTo>
                  <a:pt x="184" y="1051"/>
                </a:lnTo>
                <a:lnTo>
                  <a:pt x="147" y="1132"/>
                </a:lnTo>
                <a:lnTo>
                  <a:pt x="113" y="1217"/>
                </a:lnTo>
                <a:lnTo>
                  <a:pt x="84" y="1302"/>
                </a:lnTo>
                <a:lnTo>
                  <a:pt x="59" y="1390"/>
                </a:lnTo>
                <a:lnTo>
                  <a:pt x="39" y="1480"/>
                </a:lnTo>
                <a:lnTo>
                  <a:pt x="22" y="1571"/>
                </a:lnTo>
                <a:lnTo>
                  <a:pt x="11" y="1663"/>
                </a:lnTo>
                <a:lnTo>
                  <a:pt x="3" y="1757"/>
                </a:lnTo>
                <a:lnTo>
                  <a:pt x="0" y="1852"/>
                </a:lnTo>
                <a:lnTo>
                  <a:pt x="3" y="1947"/>
                </a:lnTo>
                <a:lnTo>
                  <a:pt x="11" y="2041"/>
                </a:lnTo>
                <a:lnTo>
                  <a:pt x="22" y="2134"/>
                </a:lnTo>
                <a:lnTo>
                  <a:pt x="39" y="2224"/>
                </a:lnTo>
                <a:lnTo>
                  <a:pt x="59" y="2314"/>
                </a:lnTo>
                <a:lnTo>
                  <a:pt x="84" y="2402"/>
                </a:lnTo>
                <a:lnTo>
                  <a:pt x="113" y="2487"/>
                </a:lnTo>
                <a:lnTo>
                  <a:pt x="147" y="2572"/>
                </a:lnTo>
                <a:lnTo>
                  <a:pt x="184" y="2653"/>
                </a:lnTo>
                <a:lnTo>
                  <a:pt x="225" y="2734"/>
                </a:lnTo>
                <a:lnTo>
                  <a:pt x="269" y="2811"/>
                </a:lnTo>
                <a:lnTo>
                  <a:pt x="318" y="2887"/>
                </a:lnTo>
                <a:lnTo>
                  <a:pt x="369" y="2959"/>
                </a:lnTo>
                <a:lnTo>
                  <a:pt x="424" y="3029"/>
                </a:lnTo>
                <a:lnTo>
                  <a:pt x="483" y="3097"/>
                </a:lnTo>
                <a:lnTo>
                  <a:pt x="545" y="3161"/>
                </a:lnTo>
                <a:lnTo>
                  <a:pt x="609" y="3222"/>
                </a:lnTo>
                <a:lnTo>
                  <a:pt x="676" y="3280"/>
                </a:lnTo>
                <a:lnTo>
                  <a:pt x="746" y="3335"/>
                </a:lnTo>
                <a:lnTo>
                  <a:pt x="819" y="3387"/>
                </a:lnTo>
                <a:lnTo>
                  <a:pt x="894" y="3435"/>
                </a:lnTo>
                <a:lnTo>
                  <a:pt x="972" y="3480"/>
                </a:lnTo>
                <a:lnTo>
                  <a:pt x="1051" y="3521"/>
                </a:lnTo>
                <a:lnTo>
                  <a:pt x="1134" y="3558"/>
                </a:lnTo>
                <a:lnTo>
                  <a:pt x="1217" y="3591"/>
                </a:lnTo>
                <a:lnTo>
                  <a:pt x="1303" y="3620"/>
                </a:lnTo>
                <a:lnTo>
                  <a:pt x="1391" y="3646"/>
                </a:lnTo>
                <a:lnTo>
                  <a:pt x="1480" y="3666"/>
                </a:lnTo>
                <a:lnTo>
                  <a:pt x="1572" y="3683"/>
                </a:lnTo>
                <a:lnTo>
                  <a:pt x="1664" y="3695"/>
                </a:lnTo>
                <a:lnTo>
                  <a:pt x="1758" y="3702"/>
                </a:lnTo>
                <a:lnTo>
                  <a:pt x="1853" y="3704"/>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pPr algn="ctr"/>
            <a:endParaRPr lang="ru-RU" altLang="zh-CN" sz="1000" b="1" dirty="0" smtClean="0">
              <a:solidFill>
                <a:schemeClr val="bg1"/>
              </a:solidFill>
              <a:latin typeface="+mn-lt"/>
              <a:ea typeface="微软雅黑" pitchFamily="34" charset="-122"/>
            </a:endParaRPr>
          </a:p>
          <a:p>
            <a:pPr algn="ctr"/>
            <a:endParaRPr lang="ru-RU" altLang="zh-CN" sz="1000" b="1" dirty="0" smtClean="0">
              <a:solidFill>
                <a:schemeClr val="bg1"/>
              </a:solidFill>
              <a:latin typeface="+mn-lt"/>
              <a:ea typeface="微软雅黑" pitchFamily="34" charset="-122"/>
            </a:endParaRPr>
          </a:p>
          <a:p>
            <a:pPr algn="ctr"/>
            <a:r>
              <a:rPr lang="ru-RU" altLang="zh-CN" sz="1000" b="1" dirty="0" smtClean="0">
                <a:solidFill>
                  <a:schemeClr val="bg1"/>
                </a:solidFill>
                <a:latin typeface="+mn-lt"/>
                <a:ea typeface="微软雅黑" pitchFamily="34" charset="-122"/>
              </a:rPr>
              <a:t>Традиционный рынок, лидируют конкуренты – прорыв  на этот рынок</a:t>
            </a:r>
            <a:endParaRPr lang="zh-CN" altLang="en-US" sz="1000" b="1" dirty="0">
              <a:solidFill>
                <a:schemeClr val="bg1"/>
              </a:solidFill>
              <a:latin typeface="+mn-lt"/>
              <a:ea typeface="微软雅黑" pitchFamily="34" charset="-122"/>
            </a:endParaRPr>
          </a:p>
        </p:txBody>
      </p:sp>
      <p:sp>
        <p:nvSpPr>
          <p:cNvPr id="90" name="Rectangle 25"/>
          <p:cNvSpPr>
            <a:spLocks noChangeArrowheads="1"/>
          </p:cNvSpPr>
          <p:nvPr/>
        </p:nvSpPr>
        <p:spPr bwMode="auto">
          <a:xfrm rot="19581602">
            <a:off x="5144979" y="2034316"/>
            <a:ext cx="416865" cy="17579"/>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sz="1400">
              <a:latin typeface="+mn-lt"/>
              <a:ea typeface="微软雅黑" pitchFamily="34" charset="-122"/>
            </a:endParaRPr>
          </a:p>
        </p:txBody>
      </p:sp>
      <p:sp>
        <p:nvSpPr>
          <p:cNvPr id="91" name="Rectangle 26"/>
          <p:cNvSpPr>
            <a:spLocks noChangeArrowheads="1"/>
          </p:cNvSpPr>
          <p:nvPr/>
        </p:nvSpPr>
        <p:spPr bwMode="auto">
          <a:xfrm rot="1527965">
            <a:off x="3480326" y="2010899"/>
            <a:ext cx="465834" cy="17579"/>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sz="1400">
              <a:latin typeface="+mn-lt"/>
              <a:ea typeface="微软雅黑" pitchFamily="34" charset="-122"/>
            </a:endParaRPr>
          </a:p>
        </p:txBody>
      </p:sp>
      <p:sp>
        <p:nvSpPr>
          <p:cNvPr id="128" name="Freeform 6"/>
          <p:cNvSpPr>
            <a:spLocks/>
          </p:cNvSpPr>
          <p:nvPr/>
        </p:nvSpPr>
        <p:spPr bwMode="auto">
          <a:xfrm>
            <a:off x="5261289" y="847724"/>
            <a:ext cx="930412" cy="1857375"/>
          </a:xfrm>
          <a:custGeom>
            <a:avLst/>
            <a:gdLst/>
            <a:ahLst/>
            <a:cxnLst>
              <a:cxn ang="0">
                <a:pos x="2041" y="3695"/>
              </a:cxn>
              <a:cxn ang="0">
                <a:pos x="2314" y="3646"/>
              </a:cxn>
              <a:cxn ang="0">
                <a:pos x="2572" y="3558"/>
              </a:cxn>
              <a:cxn ang="0">
                <a:pos x="2811" y="3435"/>
              </a:cxn>
              <a:cxn ang="0">
                <a:pos x="3028" y="3280"/>
              </a:cxn>
              <a:cxn ang="0">
                <a:pos x="3222" y="3096"/>
              </a:cxn>
              <a:cxn ang="0">
                <a:pos x="3387" y="2887"/>
              </a:cxn>
              <a:cxn ang="0">
                <a:pos x="3521" y="2653"/>
              </a:cxn>
              <a:cxn ang="0">
                <a:pos x="3620" y="2402"/>
              </a:cxn>
              <a:cxn ang="0">
                <a:pos x="3683" y="2134"/>
              </a:cxn>
              <a:cxn ang="0">
                <a:pos x="3704" y="1853"/>
              </a:cxn>
              <a:cxn ang="0">
                <a:pos x="3683" y="1570"/>
              </a:cxn>
              <a:cxn ang="0">
                <a:pos x="3620" y="1302"/>
              </a:cxn>
              <a:cxn ang="0">
                <a:pos x="3521" y="1051"/>
              </a:cxn>
              <a:cxn ang="0">
                <a:pos x="3387" y="818"/>
              </a:cxn>
              <a:cxn ang="0">
                <a:pos x="3222" y="608"/>
              </a:cxn>
              <a:cxn ang="0">
                <a:pos x="3028" y="424"/>
              </a:cxn>
              <a:cxn ang="0">
                <a:pos x="2811" y="269"/>
              </a:cxn>
              <a:cxn ang="0">
                <a:pos x="2572" y="146"/>
              </a:cxn>
              <a:cxn ang="0">
                <a:pos x="2314" y="59"/>
              </a:cxn>
              <a:cxn ang="0">
                <a:pos x="2041" y="10"/>
              </a:cxn>
              <a:cxn ang="0">
                <a:pos x="1757" y="3"/>
              </a:cxn>
              <a:cxn ang="0">
                <a:pos x="1479" y="38"/>
              </a:cxn>
              <a:cxn ang="0">
                <a:pos x="1216" y="113"/>
              </a:cxn>
              <a:cxn ang="0">
                <a:pos x="971" y="224"/>
              </a:cxn>
              <a:cxn ang="0">
                <a:pos x="745" y="369"/>
              </a:cxn>
              <a:cxn ang="0">
                <a:pos x="544" y="544"/>
              </a:cxn>
              <a:cxn ang="0">
                <a:pos x="369" y="745"/>
              </a:cxn>
              <a:cxn ang="0">
                <a:pos x="224" y="971"/>
              </a:cxn>
              <a:cxn ang="0">
                <a:pos x="113" y="1217"/>
              </a:cxn>
              <a:cxn ang="0">
                <a:pos x="37" y="1480"/>
              </a:cxn>
              <a:cxn ang="0">
                <a:pos x="3" y="1757"/>
              </a:cxn>
              <a:cxn ang="0">
                <a:pos x="10" y="2041"/>
              </a:cxn>
              <a:cxn ang="0">
                <a:pos x="59" y="2314"/>
              </a:cxn>
              <a:cxn ang="0">
                <a:pos x="145" y="2572"/>
              </a:cxn>
              <a:cxn ang="0">
                <a:pos x="269" y="2811"/>
              </a:cxn>
              <a:cxn ang="0">
                <a:pos x="424" y="3028"/>
              </a:cxn>
              <a:cxn ang="0">
                <a:pos x="608" y="3222"/>
              </a:cxn>
              <a:cxn ang="0">
                <a:pos x="818" y="3387"/>
              </a:cxn>
              <a:cxn ang="0">
                <a:pos x="1050" y="3521"/>
              </a:cxn>
              <a:cxn ang="0">
                <a:pos x="1302" y="3620"/>
              </a:cxn>
              <a:cxn ang="0">
                <a:pos x="1570" y="3683"/>
              </a:cxn>
              <a:cxn ang="0">
                <a:pos x="1852" y="3704"/>
              </a:cxn>
            </a:cxnLst>
            <a:rect l="0" t="0" r="r" b="b"/>
            <a:pathLst>
              <a:path w="3704" h="3704">
                <a:moveTo>
                  <a:pt x="1852" y="3704"/>
                </a:moveTo>
                <a:lnTo>
                  <a:pt x="1947" y="3702"/>
                </a:lnTo>
                <a:lnTo>
                  <a:pt x="2041" y="3695"/>
                </a:lnTo>
                <a:lnTo>
                  <a:pt x="2134" y="3683"/>
                </a:lnTo>
                <a:lnTo>
                  <a:pt x="2224" y="3666"/>
                </a:lnTo>
                <a:lnTo>
                  <a:pt x="2314" y="3646"/>
                </a:lnTo>
                <a:lnTo>
                  <a:pt x="2402" y="3620"/>
                </a:lnTo>
                <a:lnTo>
                  <a:pt x="2487" y="3591"/>
                </a:lnTo>
                <a:lnTo>
                  <a:pt x="2572" y="3558"/>
                </a:lnTo>
                <a:lnTo>
                  <a:pt x="2653" y="3521"/>
                </a:lnTo>
                <a:lnTo>
                  <a:pt x="2734" y="3480"/>
                </a:lnTo>
                <a:lnTo>
                  <a:pt x="2811" y="3435"/>
                </a:lnTo>
                <a:lnTo>
                  <a:pt x="2887" y="3387"/>
                </a:lnTo>
                <a:lnTo>
                  <a:pt x="2959" y="3335"/>
                </a:lnTo>
                <a:lnTo>
                  <a:pt x="3028" y="3280"/>
                </a:lnTo>
                <a:lnTo>
                  <a:pt x="3096" y="3222"/>
                </a:lnTo>
                <a:lnTo>
                  <a:pt x="3161" y="3161"/>
                </a:lnTo>
                <a:lnTo>
                  <a:pt x="3222" y="3096"/>
                </a:lnTo>
                <a:lnTo>
                  <a:pt x="3280" y="3028"/>
                </a:lnTo>
                <a:lnTo>
                  <a:pt x="3335" y="2959"/>
                </a:lnTo>
                <a:lnTo>
                  <a:pt x="3387" y="2887"/>
                </a:lnTo>
                <a:lnTo>
                  <a:pt x="3435" y="2811"/>
                </a:lnTo>
                <a:lnTo>
                  <a:pt x="3480" y="2734"/>
                </a:lnTo>
                <a:lnTo>
                  <a:pt x="3521" y="2653"/>
                </a:lnTo>
                <a:lnTo>
                  <a:pt x="3558" y="2572"/>
                </a:lnTo>
                <a:lnTo>
                  <a:pt x="3591" y="2487"/>
                </a:lnTo>
                <a:lnTo>
                  <a:pt x="3620" y="2402"/>
                </a:lnTo>
                <a:lnTo>
                  <a:pt x="3646" y="2314"/>
                </a:lnTo>
                <a:lnTo>
                  <a:pt x="3666" y="2224"/>
                </a:lnTo>
                <a:lnTo>
                  <a:pt x="3683" y="2134"/>
                </a:lnTo>
                <a:lnTo>
                  <a:pt x="3695" y="2041"/>
                </a:lnTo>
                <a:lnTo>
                  <a:pt x="3702" y="1947"/>
                </a:lnTo>
                <a:lnTo>
                  <a:pt x="3704" y="1853"/>
                </a:lnTo>
                <a:lnTo>
                  <a:pt x="3702" y="1757"/>
                </a:lnTo>
                <a:lnTo>
                  <a:pt x="3695" y="1663"/>
                </a:lnTo>
                <a:lnTo>
                  <a:pt x="3683" y="1570"/>
                </a:lnTo>
                <a:lnTo>
                  <a:pt x="3666" y="1480"/>
                </a:lnTo>
                <a:lnTo>
                  <a:pt x="3646" y="1390"/>
                </a:lnTo>
                <a:lnTo>
                  <a:pt x="3620" y="1302"/>
                </a:lnTo>
                <a:lnTo>
                  <a:pt x="3591" y="1217"/>
                </a:lnTo>
                <a:lnTo>
                  <a:pt x="3558" y="1132"/>
                </a:lnTo>
                <a:lnTo>
                  <a:pt x="3521" y="1051"/>
                </a:lnTo>
                <a:lnTo>
                  <a:pt x="3480" y="971"/>
                </a:lnTo>
                <a:lnTo>
                  <a:pt x="3435" y="893"/>
                </a:lnTo>
                <a:lnTo>
                  <a:pt x="3387" y="818"/>
                </a:lnTo>
                <a:lnTo>
                  <a:pt x="3335" y="745"/>
                </a:lnTo>
                <a:lnTo>
                  <a:pt x="3280" y="676"/>
                </a:lnTo>
                <a:lnTo>
                  <a:pt x="3222" y="608"/>
                </a:lnTo>
                <a:lnTo>
                  <a:pt x="3161" y="544"/>
                </a:lnTo>
                <a:lnTo>
                  <a:pt x="3096" y="482"/>
                </a:lnTo>
                <a:lnTo>
                  <a:pt x="3028" y="424"/>
                </a:lnTo>
                <a:lnTo>
                  <a:pt x="2959" y="369"/>
                </a:lnTo>
                <a:lnTo>
                  <a:pt x="2887" y="317"/>
                </a:lnTo>
                <a:lnTo>
                  <a:pt x="2811" y="269"/>
                </a:lnTo>
                <a:lnTo>
                  <a:pt x="2734" y="224"/>
                </a:lnTo>
                <a:lnTo>
                  <a:pt x="2653" y="183"/>
                </a:lnTo>
                <a:lnTo>
                  <a:pt x="2572" y="146"/>
                </a:lnTo>
                <a:lnTo>
                  <a:pt x="2487" y="113"/>
                </a:lnTo>
                <a:lnTo>
                  <a:pt x="2402" y="84"/>
                </a:lnTo>
                <a:lnTo>
                  <a:pt x="2314" y="59"/>
                </a:lnTo>
                <a:lnTo>
                  <a:pt x="2224" y="38"/>
                </a:lnTo>
                <a:lnTo>
                  <a:pt x="2134" y="21"/>
                </a:lnTo>
                <a:lnTo>
                  <a:pt x="2041" y="10"/>
                </a:lnTo>
                <a:lnTo>
                  <a:pt x="1947" y="3"/>
                </a:lnTo>
                <a:lnTo>
                  <a:pt x="1852" y="0"/>
                </a:lnTo>
                <a:lnTo>
                  <a:pt x="1757" y="3"/>
                </a:lnTo>
                <a:lnTo>
                  <a:pt x="1663" y="10"/>
                </a:lnTo>
                <a:lnTo>
                  <a:pt x="1570" y="21"/>
                </a:lnTo>
                <a:lnTo>
                  <a:pt x="1479" y="38"/>
                </a:lnTo>
                <a:lnTo>
                  <a:pt x="1390" y="59"/>
                </a:lnTo>
                <a:lnTo>
                  <a:pt x="1302" y="84"/>
                </a:lnTo>
                <a:lnTo>
                  <a:pt x="1216" y="113"/>
                </a:lnTo>
                <a:lnTo>
                  <a:pt x="1132" y="146"/>
                </a:lnTo>
                <a:lnTo>
                  <a:pt x="1050" y="183"/>
                </a:lnTo>
                <a:lnTo>
                  <a:pt x="971" y="224"/>
                </a:lnTo>
                <a:lnTo>
                  <a:pt x="892" y="269"/>
                </a:lnTo>
                <a:lnTo>
                  <a:pt x="818" y="317"/>
                </a:lnTo>
                <a:lnTo>
                  <a:pt x="745" y="369"/>
                </a:lnTo>
                <a:lnTo>
                  <a:pt x="675" y="424"/>
                </a:lnTo>
                <a:lnTo>
                  <a:pt x="608" y="482"/>
                </a:lnTo>
                <a:lnTo>
                  <a:pt x="544" y="544"/>
                </a:lnTo>
                <a:lnTo>
                  <a:pt x="482" y="608"/>
                </a:lnTo>
                <a:lnTo>
                  <a:pt x="424" y="676"/>
                </a:lnTo>
                <a:lnTo>
                  <a:pt x="369" y="745"/>
                </a:lnTo>
                <a:lnTo>
                  <a:pt x="317" y="818"/>
                </a:lnTo>
                <a:lnTo>
                  <a:pt x="269" y="893"/>
                </a:lnTo>
                <a:lnTo>
                  <a:pt x="224" y="971"/>
                </a:lnTo>
                <a:lnTo>
                  <a:pt x="183" y="1051"/>
                </a:lnTo>
                <a:lnTo>
                  <a:pt x="145" y="1132"/>
                </a:lnTo>
                <a:lnTo>
                  <a:pt x="113" y="1217"/>
                </a:lnTo>
                <a:lnTo>
                  <a:pt x="83" y="1302"/>
                </a:lnTo>
                <a:lnTo>
                  <a:pt x="59" y="1390"/>
                </a:lnTo>
                <a:lnTo>
                  <a:pt x="37" y="1480"/>
                </a:lnTo>
                <a:lnTo>
                  <a:pt x="21" y="1570"/>
                </a:lnTo>
                <a:lnTo>
                  <a:pt x="10" y="1663"/>
                </a:lnTo>
                <a:lnTo>
                  <a:pt x="3" y="1757"/>
                </a:lnTo>
                <a:lnTo>
                  <a:pt x="0" y="1853"/>
                </a:lnTo>
                <a:lnTo>
                  <a:pt x="3" y="1947"/>
                </a:lnTo>
                <a:lnTo>
                  <a:pt x="10" y="2041"/>
                </a:lnTo>
                <a:lnTo>
                  <a:pt x="21" y="2134"/>
                </a:lnTo>
                <a:lnTo>
                  <a:pt x="37" y="2224"/>
                </a:lnTo>
                <a:lnTo>
                  <a:pt x="59" y="2314"/>
                </a:lnTo>
                <a:lnTo>
                  <a:pt x="83" y="2402"/>
                </a:lnTo>
                <a:lnTo>
                  <a:pt x="113" y="2487"/>
                </a:lnTo>
                <a:lnTo>
                  <a:pt x="145" y="2572"/>
                </a:lnTo>
                <a:lnTo>
                  <a:pt x="183" y="2653"/>
                </a:lnTo>
                <a:lnTo>
                  <a:pt x="224" y="2734"/>
                </a:lnTo>
                <a:lnTo>
                  <a:pt x="269" y="2811"/>
                </a:lnTo>
                <a:lnTo>
                  <a:pt x="317" y="2887"/>
                </a:lnTo>
                <a:lnTo>
                  <a:pt x="369" y="2959"/>
                </a:lnTo>
                <a:lnTo>
                  <a:pt x="424" y="3028"/>
                </a:lnTo>
                <a:lnTo>
                  <a:pt x="482" y="3096"/>
                </a:lnTo>
                <a:lnTo>
                  <a:pt x="544" y="3161"/>
                </a:lnTo>
                <a:lnTo>
                  <a:pt x="608" y="3222"/>
                </a:lnTo>
                <a:lnTo>
                  <a:pt x="675" y="3280"/>
                </a:lnTo>
                <a:lnTo>
                  <a:pt x="745" y="3335"/>
                </a:lnTo>
                <a:lnTo>
                  <a:pt x="818" y="3387"/>
                </a:lnTo>
                <a:lnTo>
                  <a:pt x="892" y="3435"/>
                </a:lnTo>
                <a:lnTo>
                  <a:pt x="971" y="3480"/>
                </a:lnTo>
                <a:lnTo>
                  <a:pt x="1050" y="3521"/>
                </a:lnTo>
                <a:lnTo>
                  <a:pt x="1132" y="3558"/>
                </a:lnTo>
                <a:lnTo>
                  <a:pt x="1216" y="3591"/>
                </a:lnTo>
                <a:lnTo>
                  <a:pt x="1302" y="3620"/>
                </a:lnTo>
                <a:lnTo>
                  <a:pt x="1390" y="3646"/>
                </a:lnTo>
                <a:lnTo>
                  <a:pt x="1479" y="3666"/>
                </a:lnTo>
                <a:lnTo>
                  <a:pt x="1570" y="3683"/>
                </a:lnTo>
                <a:lnTo>
                  <a:pt x="1663" y="3695"/>
                </a:lnTo>
                <a:lnTo>
                  <a:pt x="1757" y="3702"/>
                </a:lnTo>
                <a:lnTo>
                  <a:pt x="1852" y="3704"/>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400">
              <a:latin typeface="+mn-lt"/>
              <a:ea typeface="微软雅黑" pitchFamily="34" charset="-122"/>
            </a:endParaRPr>
          </a:p>
        </p:txBody>
      </p:sp>
      <p:sp>
        <p:nvSpPr>
          <p:cNvPr id="131" name="Freeform 10"/>
          <p:cNvSpPr>
            <a:spLocks/>
          </p:cNvSpPr>
          <p:nvPr/>
        </p:nvSpPr>
        <p:spPr bwMode="auto">
          <a:xfrm>
            <a:off x="2820180" y="990600"/>
            <a:ext cx="963058" cy="1809750"/>
          </a:xfrm>
          <a:custGeom>
            <a:avLst/>
            <a:gdLst/>
            <a:ahLst/>
            <a:cxnLst>
              <a:cxn ang="0">
                <a:pos x="2114" y="3825"/>
              </a:cxn>
              <a:cxn ang="0">
                <a:pos x="2397" y="3774"/>
              </a:cxn>
              <a:cxn ang="0">
                <a:pos x="2664" y="3685"/>
              </a:cxn>
              <a:cxn ang="0">
                <a:pos x="2911" y="3557"/>
              </a:cxn>
              <a:cxn ang="0">
                <a:pos x="3137" y="3396"/>
              </a:cxn>
              <a:cxn ang="0">
                <a:pos x="3336" y="3206"/>
              </a:cxn>
              <a:cxn ang="0">
                <a:pos x="3508" y="2989"/>
              </a:cxn>
              <a:cxn ang="0">
                <a:pos x="3646" y="2748"/>
              </a:cxn>
              <a:cxn ang="0">
                <a:pos x="3749" y="2486"/>
              </a:cxn>
              <a:cxn ang="0">
                <a:pos x="3814" y="2209"/>
              </a:cxn>
              <a:cxn ang="0">
                <a:pos x="3836" y="1918"/>
              </a:cxn>
              <a:cxn ang="0">
                <a:pos x="3814" y="1626"/>
              </a:cxn>
              <a:cxn ang="0">
                <a:pos x="3749" y="1348"/>
              </a:cxn>
              <a:cxn ang="0">
                <a:pos x="3646" y="1087"/>
              </a:cxn>
              <a:cxn ang="0">
                <a:pos x="3508" y="847"/>
              </a:cxn>
              <a:cxn ang="0">
                <a:pos x="3336" y="629"/>
              </a:cxn>
              <a:cxn ang="0">
                <a:pos x="3137" y="438"/>
              </a:cxn>
              <a:cxn ang="0">
                <a:pos x="2911" y="278"/>
              </a:cxn>
              <a:cxn ang="0">
                <a:pos x="2664" y="151"/>
              </a:cxn>
              <a:cxn ang="0">
                <a:pos x="2397" y="60"/>
              </a:cxn>
              <a:cxn ang="0">
                <a:pos x="2114" y="9"/>
              </a:cxn>
              <a:cxn ang="0">
                <a:pos x="1820" y="2"/>
              </a:cxn>
              <a:cxn ang="0">
                <a:pos x="1533" y="39"/>
              </a:cxn>
              <a:cxn ang="0">
                <a:pos x="1260" y="116"/>
              </a:cxn>
              <a:cxn ang="0">
                <a:pos x="1005" y="231"/>
              </a:cxn>
              <a:cxn ang="0">
                <a:pos x="771" y="381"/>
              </a:cxn>
              <a:cxn ang="0">
                <a:pos x="563" y="562"/>
              </a:cxn>
              <a:cxn ang="0">
                <a:pos x="382" y="771"/>
              </a:cxn>
              <a:cxn ang="0">
                <a:pos x="232" y="1005"/>
              </a:cxn>
              <a:cxn ang="0">
                <a:pos x="117" y="1259"/>
              </a:cxn>
              <a:cxn ang="0">
                <a:pos x="39" y="1531"/>
              </a:cxn>
              <a:cxn ang="0">
                <a:pos x="2" y="1819"/>
              </a:cxn>
              <a:cxn ang="0">
                <a:pos x="10" y="2113"/>
              </a:cxn>
              <a:cxn ang="0">
                <a:pos x="60" y="2396"/>
              </a:cxn>
              <a:cxn ang="0">
                <a:pos x="151" y="2663"/>
              </a:cxn>
              <a:cxn ang="0">
                <a:pos x="278" y="2910"/>
              </a:cxn>
              <a:cxn ang="0">
                <a:pos x="439" y="3136"/>
              </a:cxn>
              <a:cxn ang="0">
                <a:pos x="630" y="3336"/>
              </a:cxn>
              <a:cxn ang="0">
                <a:pos x="847" y="3507"/>
              </a:cxn>
              <a:cxn ang="0">
                <a:pos x="1087" y="3646"/>
              </a:cxn>
              <a:cxn ang="0">
                <a:pos x="1349" y="3749"/>
              </a:cxn>
              <a:cxn ang="0">
                <a:pos x="1626" y="3813"/>
              </a:cxn>
              <a:cxn ang="0">
                <a:pos x="1918" y="3835"/>
              </a:cxn>
            </a:cxnLst>
            <a:rect l="0" t="0" r="r" b="b"/>
            <a:pathLst>
              <a:path w="3836" h="3835">
                <a:moveTo>
                  <a:pt x="1918" y="3835"/>
                </a:moveTo>
                <a:lnTo>
                  <a:pt x="2017" y="3832"/>
                </a:lnTo>
                <a:lnTo>
                  <a:pt x="2114" y="3825"/>
                </a:lnTo>
                <a:lnTo>
                  <a:pt x="2209" y="3813"/>
                </a:lnTo>
                <a:lnTo>
                  <a:pt x="2304" y="3797"/>
                </a:lnTo>
                <a:lnTo>
                  <a:pt x="2397" y="3774"/>
                </a:lnTo>
                <a:lnTo>
                  <a:pt x="2488" y="3749"/>
                </a:lnTo>
                <a:lnTo>
                  <a:pt x="2576" y="3718"/>
                </a:lnTo>
                <a:lnTo>
                  <a:pt x="2664" y="3685"/>
                </a:lnTo>
                <a:lnTo>
                  <a:pt x="2748" y="3646"/>
                </a:lnTo>
                <a:lnTo>
                  <a:pt x="2831" y="3603"/>
                </a:lnTo>
                <a:lnTo>
                  <a:pt x="2911" y="3557"/>
                </a:lnTo>
                <a:lnTo>
                  <a:pt x="2989" y="3507"/>
                </a:lnTo>
                <a:lnTo>
                  <a:pt x="3064" y="3453"/>
                </a:lnTo>
                <a:lnTo>
                  <a:pt x="3137" y="3396"/>
                </a:lnTo>
                <a:lnTo>
                  <a:pt x="3207" y="3336"/>
                </a:lnTo>
                <a:lnTo>
                  <a:pt x="3273" y="3273"/>
                </a:lnTo>
                <a:lnTo>
                  <a:pt x="3336" y="3206"/>
                </a:lnTo>
                <a:lnTo>
                  <a:pt x="3398" y="3136"/>
                </a:lnTo>
                <a:lnTo>
                  <a:pt x="3455" y="3064"/>
                </a:lnTo>
                <a:lnTo>
                  <a:pt x="3508" y="2989"/>
                </a:lnTo>
                <a:lnTo>
                  <a:pt x="3558" y="2910"/>
                </a:lnTo>
                <a:lnTo>
                  <a:pt x="3604" y="2831"/>
                </a:lnTo>
                <a:lnTo>
                  <a:pt x="3646" y="2748"/>
                </a:lnTo>
                <a:lnTo>
                  <a:pt x="3685" y="2663"/>
                </a:lnTo>
                <a:lnTo>
                  <a:pt x="3720" y="2576"/>
                </a:lnTo>
                <a:lnTo>
                  <a:pt x="3749" y="2486"/>
                </a:lnTo>
                <a:lnTo>
                  <a:pt x="3776" y="2396"/>
                </a:lnTo>
                <a:lnTo>
                  <a:pt x="3797" y="2303"/>
                </a:lnTo>
                <a:lnTo>
                  <a:pt x="3814" y="2209"/>
                </a:lnTo>
                <a:lnTo>
                  <a:pt x="3827" y="2113"/>
                </a:lnTo>
                <a:lnTo>
                  <a:pt x="3834" y="2015"/>
                </a:lnTo>
                <a:lnTo>
                  <a:pt x="3836" y="1918"/>
                </a:lnTo>
                <a:lnTo>
                  <a:pt x="3834" y="1819"/>
                </a:lnTo>
                <a:lnTo>
                  <a:pt x="3827" y="1722"/>
                </a:lnTo>
                <a:lnTo>
                  <a:pt x="3814" y="1626"/>
                </a:lnTo>
                <a:lnTo>
                  <a:pt x="3797" y="1531"/>
                </a:lnTo>
                <a:lnTo>
                  <a:pt x="3776" y="1439"/>
                </a:lnTo>
                <a:lnTo>
                  <a:pt x="3749" y="1348"/>
                </a:lnTo>
                <a:lnTo>
                  <a:pt x="3720" y="1259"/>
                </a:lnTo>
                <a:lnTo>
                  <a:pt x="3685" y="1172"/>
                </a:lnTo>
                <a:lnTo>
                  <a:pt x="3646" y="1087"/>
                </a:lnTo>
                <a:lnTo>
                  <a:pt x="3604" y="1005"/>
                </a:lnTo>
                <a:lnTo>
                  <a:pt x="3558" y="924"/>
                </a:lnTo>
                <a:lnTo>
                  <a:pt x="3508" y="847"/>
                </a:lnTo>
                <a:lnTo>
                  <a:pt x="3455" y="771"/>
                </a:lnTo>
                <a:lnTo>
                  <a:pt x="3398" y="699"/>
                </a:lnTo>
                <a:lnTo>
                  <a:pt x="3336" y="629"/>
                </a:lnTo>
                <a:lnTo>
                  <a:pt x="3273" y="562"/>
                </a:lnTo>
                <a:lnTo>
                  <a:pt x="3207" y="499"/>
                </a:lnTo>
                <a:lnTo>
                  <a:pt x="3137" y="438"/>
                </a:lnTo>
                <a:lnTo>
                  <a:pt x="3064" y="381"/>
                </a:lnTo>
                <a:lnTo>
                  <a:pt x="2989" y="328"/>
                </a:lnTo>
                <a:lnTo>
                  <a:pt x="2911" y="278"/>
                </a:lnTo>
                <a:lnTo>
                  <a:pt x="2831" y="231"/>
                </a:lnTo>
                <a:lnTo>
                  <a:pt x="2748" y="189"/>
                </a:lnTo>
                <a:lnTo>
                  <a:pt x="2664" y="151"/>
                </a:lnTo>
                <a:lnTo>
                  <a:pt x="2576" y="116"/>
                </a:lnTo>
                <a:lnTo>
                  <a:pt x="2488" y="85"/>
                </a:lnTo>
                <a:lnTo>
                  <a:pt x="2397" y="60"/>
                </a:lnTo>
                <a:lnTo>
                  <a:pt x="2304" y="39"/>
                </a:lnTo>
                <a:lnTo>
                  <a:pt x="2209" y="21"/>
                </a:lnTo>
                <a:lnTo>
                  <a:pt x="2114" y="9"/>
                </a:lnTo>
                <a:lnTo>
                  <a:pt x="2017" y="2"/>
                </a:lnTo>
                <a:lnTo>
                  <a:pt x="1918" y="0"/>
                </a:lnTo>
                <a:lnTo>
                  <a:pt x="1820" y="2"/>
                </a:lnTo>
                <a:lnTo>
                  <a:pt x="1722" y="9"/>
                </a:lnTo>
                <a:lnTo>
                  <a:pt x="1626" y="21"/>
                </a:lnTo>
                <a:lnTo>
                  <a:pt x="1533" y="39"/>
                </a:lnTo>
                <a:lnTo>
                  <a:pt x="1440" y="60"/>
                </a:lnTo>
                <a:lnTo>
                  <a:pt x="1349" y="85"/>
                </a:lnTo>
                <a:lnTo>
                  <a:pt x="1260" y="116"/>
                </a:lnTo>
                <a:lnTo>
                  <a:pt x="1173" y="151"/>
                </a:lnTo>
                <a:lnTo>
                  <a:pt x="1087" y="189"/>
                </a:lnTo>
                <a:lnTo>
                  <a:pt x="1005" y="231"/>
                </a:lnTo>
                <a:lnTo>
                  <a:pt x="924" y="278"/>
                </a:lnTo>
                <a:lnTo>
                  <a:pt x="847" y="328"/>
                </a:lnTo>
                <a:lnTo>
                  <a:pt x="771" y="381"/>
                </a:lnTo>
                <a:lnTo>
                  <a:pt x="699" y="438"/>
                </a:lnTo>
                <a:lnTo>
                  <a:pt x="630" y="499"/>
                </a:lnTo>
                <a:lnTo>
                  <a:pt x="563" y="562"/>
                </a:lnTo>
                <a:lnTo>
                  <a:pt x="499" y="629"/>
                </a:lnTo>
                <a:lnTo>
                  <a:pt x="439" y="699"/>
                </a:lnTo>
                <a:lnTo>
                  <a:pt x="382" y="771"/>
                </a:lnTo>
                <a:lnTo>
                  <a:pt x="328" y="847"/>
                </a:lnTo>
                <a:lnTo>
                  <a:pt x="278" y="924"/>
                </a:lnTo>
                <a:lnTo>
                  <a:pt x="232" y="1005"/>
                </a:lnTo>
                <a:lnTo>
                  <a:pt x="190" y="1087"/>
                </a:lnTo>
                <a:lnTo>
                  <a:pt x="151" y="1172"/>
                </a:lnTo>
                <a:lnTo>
                  <a:pt x="117" y="1259"/>
                </a:lnTo>
                <a:lnTo>
                  <a:pt x="87" y="1348"/>
                </a:lnTo>
                <a:lnTo>
                  <a:pt x="60" y="1439"/>
                </a:lnTo>
                <a:lnTo>
                  <a:pt x="39" y="1531"/>
                </a:lnTo>
                <a:lnTo>
                  <a:pt x="22" y="1626"/>
                </a:lnTo>
                <a:lnTo>
                  <a:pt x="10" y="1722"/>
                </a:lnTo>
                <a:lnTo>
                  <a:pt x="2" y="1819"/>
                </a:lnTo>
                <a:lnTo>
                  <a:pt x="0" y="1918"/>
                </a:lnTo>
                <a:lnTo>
                  <a:pt x="2" y="2015"/>
                </a:lnTo>
                <a:lnTo>
                  <a:pt x="10" y="2113"/>
                </a:lnTo>
                <a:lnTo>
                  <a:pt x="22" y="2209"/>
                </a:lnTo>
                <a:lnTo>
                  <a:pt x="39" y="2303"/>
                </a:lnTo>
                <a:lnTo>
                  <a:pt x="60" y="2396"/>
                </a:lnTo>
                <a:lnTo>
                  <a:pt x="87" y="2486"/>
                </a:lnTo>
                <a:lnTo>
                  <a:pt x="117" y="2576"/>
                </a:lnTo>
                <a:lnTo>
                  <a:pt x="151" y="2663"/>
                </a:lnTo>
                <a:lnTo>
                  <a:pt x="190" y="2748"/>
                </a:lnTo>
                <a:lnTo>
                  <a:pt x="232" y="2831"/>
                </a:lnTo>
                <a:lnTo>
                  <a:pt x="278" y="2910"/>
                </a:lnTo>
                <a:lnTo>
                  <a:pt x="328" y="2989"/>
                </a:lnTo>
                <a:lnTo>
                  <a:pt x="382" y="3064"/>
                </a:lnTo>
                <a:lnTo>
                  <a:pt x="439" y="3136"/>
                </a:lnTo>
                <a:lnTo>
                  <a:pt x="499" y="3206"/>
                </a:lnTo>
                <a:lnTo>
                  <a:pt x="563" y="3273"/>
                </a:lnTo>
                <a:lnTo>
                  <a:pt x="630" y="3336"/>
                </a:lnTo>
                <a:lnTo>
                  <a:pt x="699" y="3396"/>
                </a:lnTo>
                <a:lnTo>
                  <a:pt x="771" y="3453"/>
                </a:lnTo>
                <a:lnTo>
                  <a:pt x="847" y="3507"/>
                </a:lnTo>
                <a:lnTo>
                  <a:pt x="924" y="3557"/>
                </a:lnTo>
                <a:lnTo>
                  <a:pt x="1005" y="3603"/>
                </a:lnTo>
                <a:lnTo>
                  <a:pt x="1087" y="3646"/>
                </a:lnTo>
                <a:lnTo>
                  <a:pt x="1173" y="3685"/>
                </a:lnTo>
                <a:lnTo>
                  <a:pt x="1260" y="3718"/>
                </a:lnTo>
                <a:lnTo>
                  <a:pt x="1349" y="3749"/>
                </a:lnTo>
                <a:lnTo>
                  <a:pt x="1440" y="3774"/>
                </a:lnTo>
                <a:lnTo>
                  <a:pt x="1533" y="3797"/>
                </a:lnTo>
                <a:lnTo>
                  <a:pt x="1626" y="3813"/>
                </a:lnTo>
                <a:lnTo>
                  <a:pt x="1722" y="3825"/>
                </a:lnTo>
                <a:lnTo>
                  <a:pt x="1820" y="3832"/>
                </a:lnTo>
                <a:lnTo>
                  <a:pt x="1918" y="3835"/>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400">
              <a:latin typeface="+mn-lt"/>
              <a:ea typeface="微软雅黑" pitchFamily="34" charset="-122"/>
            </a:endParaRPr>
          </a:p>
        </p:txBody>
      </p:sp>
      <p:grpSp>
        <p:nvGrpSpPr>
          <p:cNvPr id="2" name="组合 285"/>
          <p:cNvGrpSpPr/>
          <p:nvPr/>
        </p:nvGrpSpPr>
        <p:grpSpPr>
          <a:xfrm>
            <a:off x="3877188" y="1637424"/>
            <a:ext cx="1308539" cy="1308539"/>
            <a:chOff x="3552825" y="2275796"/>
            <a:chExt cx="2033588" cy="2033588"/>
          </a:xfrm>
        </p:grpSpPr>
        <p:sp>
          <p:nvSpPr>
            <p:cNvPr id="124" name="Freeform 62"/>
            <p:cNvSpPr>
              <a:spLocks/>
            </p:cNvSpPr>
            <p:nvPr/>
          </p:nvSpPr>
          <p:spPr bwMode="auto">
            <a:xfrm>
              <a:off x="3552825" y="2275796"/>
              <a:ext cx="2033588" cy="2033588"/>
            </a:xfrm>
            <a:custGeom>
              <a:avLst/>
              <a:gdLst/>
              <a:ahLst/>
              <a:cxnLst>
                <a:cxn ang="0">
                  <a:pos x="3529" y="6387"/>
                </a:cxn>
                <a:cxn ang="0">
                  <a:pos x="4001" y="6304"/>
                </a:cxn>
                <a:cxn ang="0">
                  <a:pos x="4447" y="6152"/>
                </a:cxn>
                <a:cxn ang="0">
                  <a:pos x="4860" y="5940"/>
                </a:cxn>
                <a:cxn ang="0">
                  <a:pos x="5237" y="5672"/>
                </a:cxn>
                <a:cxn ang="0">
                  <a:pos x="5572" y="5353"/>
                </a:cxn>
                <a:cxn ang="0">
                  <a:pos x="5857" y="4990"/>
                </a:cxn>
                <a:cxn ang="0">
                  <a:pos x="6088" y="4589"/>
                </a:cxn>
                <a:cxn ang="0">
                  <a:pos x="6260" y="4153"/>
                </a:cxn>
                <a:cxn ang="0">
                  <a:pos x="6367" y="3689"/>
                </a:cxn>
                <a:cxn ang="0">
                  <a:pos x="6405" y="3202"/>
                </a:cxn>
                <a:cxn ang="0">
                  <a:pos x="6367" y="2716"/>
                </a:cxn>
                <a:cxn ang="0">
                  <a:pos x="6260" y="2252"/>
                </a:cxn>
                <a:cxn ang="0">
                  <a:pos x="6088" y="1816"/>
                </a:cxn>
                <a:cxn ang="0">
                  <a:pos x="5857" y="1414"/>
                </a:cxn>
                <a:cxn ang="0">
                  <a:pos x="5572" y="1052"/>
                </a:cxn>
                <a:cxn ang="0">
                  <a:pos x="5237" y="733"/>
                </a:cxn>
                <a:cxn ang="0">
                  <a:pos x="4860" y="465"/>
                </a:cxn>
                <a:cxn ang="0">
                  <a:pos x="4447" y="253"/>
                </a:cxn>
                <a:cxn ang="0">
                  <a:pos x="4001" y="101"/>
                </a:cxn>
                <a:cxn ang="0">
                  <a:pos x="3529" y="16"/>
                </a:cxn>
                <a:cxn ang="0">
                  <a:pos x="3038" y="4"/>
                </a:cxn>
                <a:cxn ang="0">
                  <a:pos x="2558" y="65"/>
                </a:cxn>
                <a:cxn ang="0">
                  <a:pos x="2104" y="195"/>
                </a:cxn>
                <a:cxn ang="0">
                  <a:pos x="1678" y="387"/>
                </a:cxn>
                <a:cxn ang="0">
                  <a:pos x="1288" y="638"/>
                </a:cxn>
                <a:cxn ang="0">
                  <a:pos x="940" y="940"/>
                </a:cxn>
                <a:cxn ang="0">
                  <a:pos x="638" y="1288"/>
                </a:cxn>
                <a:cxn ang="0">
                  <a:pos x="388" y="1678"/>
                </a:cxn>
                <a:cxn ang="0">
                  <a:pos x="195" y="2103"/>
                </a:cxn>
                <a:cxn ang="0">
                  <a:pos x="66" y="2559"/>
                </a:cxn>
                <a:cxn ang="0">
                  <a:pos x="4" y="3038"/>
                </a:cxn>
                <a:cxn ang="0">
                  <a:pos x="17" y="3529"/>
                </a:cxn>
                <a:cxn ang="0">
                  <a:pos x="101" y="4001"/>
                </a:cxn>
                <a:cxn ang="0">
                  <a:pos x="252" y="4447"/>
                </a:cxn>
                <a:cxn ang="0">
                  <a:pos x="465" y="4861"/>
                </a:cxn>
                <a:cxn ang="0">
                  <a:pos x="733" y="5237"/>
                </a:cxn>
                <a:cxn ang="0">
                  <a:pos x="1051" y="5571"/>
                </a:cxn>
                <a:cxn ang="0">
                  <a:pos x="1414" y="5856"/>
                </a:cxn>
                <a:cxn ang="0">
                  <a:pos x="1816" y="6088"/>
                </a:cxn>
                <a:cxn ang="0">
                  <a:pos x="2253" y="6260"/>
                </a:cxn>
                <a:cxn ang="0">
                  <a:pos x="2716" y="6367"/>
                </a:cxn>
                <a:cxn ang="0">
                  <a:pos x="3202" y="6405"/>
                </a:cxn>
              </a:cxnLst>
              <a:rect l="0" t="0" r="r" b="b"/>
              <a:pathLst>
                <a:path w="6405" h="6405">
                  <a:moveTo>
                    <a:pt x="3202" y="6405"/>
                  </a:moveTo>
                  <a:lnTo>
                    <a:pt x="3366" y="6400"/>
                  </a:lnTo>
                  <a:lnTo>
                    <a:pt x="3529" y="6387"/>
                  </a:lnTo>
                  <a:lnTo>
                    <a:pt x="3689" y="6367"/>
                  </a:lnTo>
                  <a:lnTo>
                    <a:pt x="3846" y="6339"/>
                  </a:lnTo>
                  <a:lnTo>
                    <a:pt x="4001" y="6304"/>
                  </a:lnTo>
                  <a:lnTo>
                    <a:pt x="4153" y="6260"/>
                  </a:lnTo>
                  <a:lnTo>
                    <a:pt x="4302" y="6210"/>
                  </a:lnTo>
                  <a:lnTo>
                    <a:pt x="4447" y="6152"/>
                  </a:lnTo>
                  <a:lnTo>
                    <a:pt x="4588" y="6088"/>
                  </a:lnTo>
                  <a:lnTo>
                    <a:pt x="4727" y="6017"/>
                  </a:lnTo>
                  <a:lnTo>
                    <a:pt x="4860" y="5940"/>
                  </a:lnTo>
                  <a:lnTo>
                    <a:pt x="4991" y="5856"/>
                  </a:lnTo>
                  <a:lnTo>
                    <a:pt x="5116" y="5767"/>
                  </a:lnTo>
                  <a:lnTo>
                    <a:pt x="5237" y="5672"/>
                  </a:lnTo>
                  <a:lnTo>
                    <a:pt x="5354" y="5571"/>
                  </a:lnTo>
                  <a:lnTo>
                    <a:pt x="5465" y="5465"/>
                  </a:lnTo>
                  <a:lnTo>
                    <a:pt x="5572" y="5353"/>
                  </a:lnTo>
                  <a:lnTo>
                    <a:pt x="5671" y="5237"/>
                  </a:lnTo>
                  <a:lnTo>
                    <a:pt x="5767" y="5117"/>
                  </a:lnTo>
                  <a:lnTo>
                    <a:pt x="5857" y="4990"/>
                  </a:lnTo>
                  <a:lnTo>
                    <a:pt x="5939" y="4861"/>
                  </a:lnTo>
                  <a:lnTo>
                    <a:pt x="6017" y="4726"/>
                  </a:lnTo>
                  <a:lnTo>
                    <a:pt x="6088" y="4589"/>
                  </a:lnTo>
                  <a:lnTo>
                    <a:pt x="6152" y="4447"/>
                  </a:lnTo>
                  <a:lnTo>
                    <a:pt x="6210" y="4301"/>
                  </a:lnTo>
                  <a:lnTo>
                    <a:pt x="6260" y="4153"/>
                  </a:lnTo>
                  <a:lnTo>
                    <a:pt x="6303" y="4001"/>
                  </a:lnTo>
                  <a:lnTo>
                    <a:pt x="6340" y="3846"/>
                  </a:lnTo>
                  <a:lnTo>
                    <a:pt x="6367" y="3689"/>
                  </a:lnTo>
                  <a:lnTo>
                    <a:pt x="6388" y="3529"/>
                  </a:lnTo>
                  <a:lnTo>
                    <a:pt x="6400" y="3367"/>
                  </a:lnTo>
                  <a:lnTo>
                    <a:pt x="6405" y="3202"/>
                  </a:lnTo>
                  <a:lnTo>
                    <a:pt x="6400" y="3038"/>
                  </a:lnTo>
                  <a:lnTo>
                    <a:pt x="6388" y="2876"/>
                  </a:lnTo>
                  <a:lnTo>
                    <a:pt x="6367" y="2716"/>
                  </a:lnTo>
                  <a:lnTo>
                    <a:pt x="6340" y="2559"/>
                  </a:lnTo>
                  <a:lnTo>
                    <a:pt x="6303" y="2404"/>
                  </a:lnTo>
                  <a:lnTo>
                    <a:pt x="6260" y="2252"/>
                  </a:lnTo>
                  <a:lnTo>
                    <a:pt x="6210" y="2103"/>
                  </a:lnTo>
                  <a:lnTo>
                    <a:pt x="6152" y="1958"/>
                  </a:lnTo>
                  <a:lnTo>
                    <a:pt x="6088" y="1816"/>
                  </a:lnTo>
                  <a:lnTo>
                    <a:pt x="6017" y="1678"/>
                  </a:lnTo>
                  <a:lnTo>
                    <a:pt x="5939" y="1544"/>
                  </a:lnTo>
                  <a:lnTo>
                    <a:pt x="5857" y="1414"/>
                  </a:lnTo>
                  <a:lnTo>
                    <a:pt x="5767" y="1288"/>
                  </a:lnTo>
                  <a:lnTo>
                    <a:pt x="5671" y="1168"/>
                  </a:lnTo>
                  <a:lnTo>
                    <a:pt x="5572" y="1052"/>
                  </a:lnTo>
                  <a:lnTo>
                    <a:pt x="5465" y="940"/>
                  </a:lnTo>
                  <a:lnTo>
                    <a:pt x="5354" y="834"/>
                  </a:lnTo>
                  <a:lnTo>
                    <a:pt x="5237" y="733"/>
                  </a:lnTo>
                  <a:lnTo>
                    <a:pt x="5116" y="638"/>
                  </a:lnTo>
                  <a:lnTo>
                    <a:pt x="4991" y="548"/>
                  </a:lnTo>
                  <a:lnTo>
                    <a:pt x="4860" y="465"/>
                  </a:lnTo>
                  <a:lnTo>
                    <a:pt x="4727" y="387"/>
                  </a:lnTo>
                  <a:lnTo>
                    <a:pt x="4588" y="317"/>
                  </a:lnTo>
                  <a:lnTo>
                    <a:pt x="4447" y="253"/>
                  </a:lnTo>
                  <a:lnTo>
                    <a:pt x="4302" y="195"/>
                  </a:lnTo>
                  <a:lnTo>
                    <a:pt x="4153" y="145"/>
                  </a:lnTo>
                  <a:lnTo>
                    <a:pt x="4001" y="101"/>
                  </a:lnTo>
                  <a:lnTo>
                    <a:pt x="3846" y="65"/>
                  </a:lnTo>
                  <a:lnTo>
                    <a:pt x="3689" y="38"/>
                  </a:lnTo>
                  <a:lnTo>
                    <a:pt x="3529" y="16"/>
                  </a:lnTo>
                  <a:lnTo>
                    <a:pt x="3366" y="4"/>
                  </a:lnTo>
                  <a:lnTo>
                    <a:pt x="3202" y="0"/>
                  </a:lnTo>
                  <a:lnTo>
                    <a:pt x="3038" y="4"/>
                  </a:lnTo>
                  <a:lnTo>
                    <a:pt x="2876" y="16"/>
                  </a:lnTo>
                  <a:lnTo>
                    <a:pt x="2716" y="38"/>
                  </a:lnTo>
                  <a:lnTo>
                    <a:pt x="2558" y="65"/>
                  </a:lnTo>
                  <a:lnTo>
                    <a:pt x="2403" y="101"/>
                  </a:lnTo>
                  <a:lnTo>
                    <a:pt x="2253" y="145"/>
                  </a:lnTo>
                  <a:lnTo>
                    <a:pt x="2104" y="195"/>
                  </a:lnTo>
                  <a:lnTo>
                    <a:pt x="1958" y="253"/>
                  </a:lnTo>
                  <a:lnTo>
                    <a:pt x="1816" y="317"/>
                  </a:lnTo>
                  <a:lnTo>
                    <a:pt x="1678" y="387"/>
                  </a:lnTo>
                  <a:lnTo>
                    <a:pt x="1544" y="465"/>
                  </a:lnTo>
                  <a:lnTo>
                    <a:pt x="1414" y="548"/>
                  </a:lnTo>
                  <a:lnTo>
                    <a:pt x="1288" y="638"/>
                  </a:lnTo>
                  <a:lnTo>
                    <a:pt x="1167" y="733"/>
                  </a:lnTo>
                  <a:lnTo>
                    <a:pt x="1051" y="834"/>
                  </a:lnTo>
                  <a:lnTo>
                    <a:pt x="940" y="940"/>
                  </a:lnTo>
                  <a:lnTo>
                    <a:pt x="834" y="1052"/>
                  </a:lnTo>
                  <a:lnTo>
                    <a:pt x="733" y="1168"/>
                  </a:lnTo>
                  <a:lnTo>
                    <a:pt x="638" y="1288"/>
                  </a:lnTo>
                  <a:lnTo>
                    <a:pt x="549" y="1414"/>
                  </a:lnTo>
                  <a:lnTo>
                    <a:pt x="465" y="1544"/>
                  </a:lnTo>
                  <a:lnTo>
                    <a:pt x="388" y="1678"/>
                  </a:lnTo>
                  <a:lnTo>
                    <a:pt x="317" y="1816"/>
                  </a:lnTo>
                  <a:lnTo>
                    <a:pt x="252" y="1958"/>
                  </a:lnTo>
                  <a:lnTo>
                    <a:pt x="195" y="2103"/>
                  </a:lnTo>
                  <a:lnTo>
                    <a:pt x="145" y="2252"/>
                  </a:lnTo>
                  <a:lnTo>
                    <a:pt x="101" y="2404"/>
                  </a:lnTo>
                  <a:lnTo>
                    <a:pt x="66" y="2559"/>
                  </a:lnTo>
                  <a:lnTo>
                    <a:pt x="37" y="2716"/>
                  </a:lnTo>
                  <a:lnTo>
                    <a:pt x="17" y="2876"/>
                  </a:lnTo>
                  <a:lnTo>
                    <a:pt x="4" y="3038"/>
                  </a:lnTo>
                  <a:lnTo>
                    <a:pt x="0" y="3202"/>
                  </a:lnTo>
                  <a:lnTo>
                    <a:pt x="4" y="3367"/>
                  </a:lnTo>
                  <a:lnTo>
                    <a:pt x="17" y="3529"/>
                  </a:lnTo>
                  <a:lnTo>
                    <a:pt x="37" y="3689"/>
                  </a:lnTo>
                  <a:lnTo>
                    <a:pt x="66" y="3846"/>
                  </a:lnTo>
                  <a:lnTo>
                    <a:pt x="101" y="4001"/>
                  </a:lnTo>
                  <a:lnTo>
                    <a:pt x="145" y="4153"/>
                  </a:lnTo>
                  <a:lnTo>
                    <a:pt x="195" y="4301"/>
                  </a:lnTo>
                  <a:lnTo>
                    <a:pt x="252" y="4447"/>
                  </a:lnTo>
                  <a:lnTo>
                    <a:pt x="317" y="4589"/>
                  </a:lnTo>
                  <a:lnTo>
                    <a:pt x="388" y="4726"/>
                  </a:lnTo>
                  <a:lnTo>
                    <a:pt x="465" y="4861"/>
                  </a:lnTo>
                  <a:lnTo>
                    <a:pt x="549" y="4990"/>
                  </a:lnTo>
                  <a:lnTo>
                    <a:pt x="638" y="5117"/>
                  </a:lnTo>
                  <a:lnTo>
                    <a:pt x="733" y="5237"/>
                  </a:lnTo>
                  <a:lnTo>
                    <a:pt x="834" y="5353"/>
                  </a:lnTo>
                  <a:lnTo>
                    <a:pt x="940" y="5465"/>
                  </a:lnTo>
                  <a:lnTo>
                    <a:pt x="1051" y="5571"/>
                  </a:lnTo>
                  <a:lnTo>
                    <a:pt x="1167" y="5672"/>
                  </a:lnTo>
                  <a:lnTo>
                    <a:pt x="1288" y="5767"/>
                  </a:lnTo>
                  <a:lnTo>
                    <a:pt x="1414" y="5856"/>
                  </a:lnTo>
                  <a:lnTo>
                    <a:pt x="1544" y="5940"/>
                  </a:lnTo>
                  <a:lnTo>
                    <a:pt x="1678" y="6017"/>
                  </a:lnTo>
                  <a:lnTo>
                    <a:pt x="1816" y="6088"/>
                  </a:lnTo>
                  <a:lnTo>
                    <a:pt x="1958" y="6152"/>
                  </a:lnTo>
                  <a:lnTo>
                    <a:pt x="2104" y="6210"/>
                  </a:lnTo>
                  <a:lnTo>
                    <a:pt x="2253" y="6260"/>
                  </a:lnTo>
                  <a:lnTo>
                    <a:pt x="2403" y="6304"/>
                  </a:lnTo>
                  <a:lnTo>
                    <a:pt x="2558" y="6339"/>
                  </a:lnTo>
                  <a:lnTo>
                    <a:pt x="2716" y="6367"/>
                  </a:lnTo>
                  <a:lnTo>
                    <a:pt x="2876" y="6387"/>
                  </a:lnTo>
                  <a:lnTo>
                    <a:pt x="3038" y="6400"/>
                  </a:lnTo>
                  <a:lnTo>
                    <a:pt x="3202" y="6405"/>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400">
                <a:latin typeface="+mn-lt"/>
                <a:ea typeface="微软雅黑" pitchFamily="34" charset="-122"/>
              </a:endParaRPr>
            </a:p>
          </p:txBody>
        </p:sp>
        <p:sp>
          <p:nvSpPr>
            <p:cNvPr id="125" name="Freeform 63"/>
            <p:cNvSpPr>
              <a:spLocks/>
            </p:cNvSpPr>
            <p:nvPr/>
          </p:nvSpPr>
          <p:spPr bwMode="auto">
            <a:xfrm>
              <a:off x="3621088" y="2344058"/>
              <a:ext cx="1897063" cy="1897063"/>
            </a:xfrm>
            <a:custGeom>
              <a:avLst/>
              <a:gdLst/>
              <a:ahLst/>
              <a:cxnLst>
                <a:cxn ang="0">
                  <a:pos x="3292" y="5959"/>
                </a:cxn>
                <a:cxn ang="0">
                  <a:pos x="3732" y="5880"/>
                </a:cxn>
                <a:cxn ang="0">
                  <a:pos x="4148" y="5739"/>
                </a:cxn>
                <a:cxn ang="0">
                  <a:pos x="4534" y="5540"/>
                </a:cxn>
                <a:cxn ang="0">
                  <a:pos x="4886" y="5291"/>
                </a:cxn>
                <a:cxn ang="0">
                  <a:pos x="5197" y="4994"/>
                </a:cxn>
                <a:cxn ang="0">
                  <a:pos x="5464" y="4655"/>
                </a:cxn>
                <a:cxn ang="0">
                  <a:pos x="5680" y="4280"/>
                </a:cxn>
                <a:cxn ang="0">
                  <a:pos x="5840" y="3873"/>
                </a:cxn>
                <a:cxn ang="0">
                  <a:pos x="5941" y="3441"/>
                </a:cxn>
                <a:cxn ang="0">
                  <a:pos x="5974" y="2987"/>
                </a:cxn>
                <a:cxn ang="0">
                  <a:pos x="5941" y="2533"/>
                </a:cxn>
                <a:cxn ang="0">
                  <a:pos x="5840" y="2100"/>
                </a:cxn>
                <a:cxn ang="0">
                  <a:pos x="5680" y="1695"/>
                </a:cxn>
                <a:cxn ang="0">
                  <a:pos x="5464" y="1320"/>
                </a:cxn>
                <a:cxn ang="0">
                  <a:pos x="5197" y="980"/>
                </a:cxn>
                <a:cxn ang="0">
                  <a:pos x="4886" y="684"/>
                </a:cxn>
                <a:cxn ang="0">
                  <a:pos x="4534" y="434"/>
                </a:cxn>
                <a:cxn ang="0">
                  <a:pos x="4148" y="236"/>
                </a:cxn>
                <a:cxn ang="0">
                  <a:pos x="3732" y="95"/>
                </a:cxn>
                <a:cxn ang="0">
                  <a:pos x="3292" y="15"/>
                </a:cxn>
                <a:cxn ang="0">
                  <a:pos x="2834" y="4"/>
                </a:cxn>
                <a:cxn ang="0">
                  <a:pos x="2387" y="61"/>
                </a:cxn>
                <a:cxn ang="0">
                  <a:pos x="1962" y="183"/>
                </a:cxn>
                <a:cxn ang="0">
                  <a:pos x="1566" y="362"/>
                </a:cxn>
                <a:cxn ang="0">
                  <a:pos x="1202" y="595"/>
                </a:cxn>
                <a:cxn ang="0">
                  <a:pos x="877" y="876"/>
                </a:cxn>
                <a:cxn ang="0">
                  <a:pos x="596" y="1203"/>
                </a:cxn>
                <a:cxn ang="0">
                  <a:pos x="362" y="1565"/>
                </a:cxn>
                <a:cxn ang="0">
                  <a:pos x="182" y="1962"/>
                </a:cxn>
                <a:cxn ang="0">
                  <a:pos x="62" y="2387"/>
                </a:cxn>
                <a:cxn ang="0">
                  <a:pos x="4" y="2834"/>
                </a:cxn>
                <a:cxn ang="0">
                  <a:pos x="16" y="3292"/>
                </a:cxn>
                <a:cxn ang="0">
                  <a:pos x="94" y="3733"/>
                </a:cxn>
                <a:cxn ang="0">
                  <a:pos x="236" y="4148"/>
                </a:cxn>
                <a:cxn ang="0">
                  <a:pos x="433" y="4534"/>
                </a:cxn>
                <a:cxn ang="0">
                  <a:pos x="684" y="4885"/>
                </a:cxn>
                <a:cxn ang="0">
                  <a:pos x="981" y="5197"/>
                </a:cxn>
                <a:cxn ang="0">
                  <a:pos x="1319" y="5463"/>
                </a:cxn>
                <a:cxn ang="0">
                  <a:pos x="1694" y="5679"/>
                </a:cxn>
                <a:cxn ang="0">
                  <a:pos x="2101" y="5840"/>
                </a:cxn>
                <a:cxn ang="0">
                  <a:pos x="2534" y="5940"/>
                </a:cxn>
                <a:cxn ang="0">
                  <a:pos x="2987" y="5975"/>
                </a:cxn>
              </a:cxnLst>
              <a:rect l="0" t="0" r="r" b="b"/>
              <a:pathLst>
                <a:path w="5974" h="5975">
                  <a:moveTo>
                    <a:pt x="2987" y="5975"/>
                  </a:moveTo>
                  <a:lnTo>
                    <a:pt x="3141" y="5970"/>
                  </a:lnTo>
                  <a:lnTo>
                    <a:pt x="3292" y="5959"/>
                  </a:lnTo>
                  <a:lnTo>
                    <a:pt x="3442" y="5940"/>
                  </a:lnTo>
                  <a:lnTo>
                    <a:pt x="3589" y="5913"/>
                  </a:lnTo>
                  <a:lnTo>
                    <a:pt x="3732" y="5880"/>
                  </a:lnTo>
                  <a:lnTo>
                    <a:pt x="3874" y="5840"/>
                  </a:lnTo>
                  <a:lnTo>
                    <a:pt x="4012" y="5792"/>
                  </a:lnTo>
                  <a:lnTo>
                    <a:pt x="4148" y="5739"/>
                  </a:lnTo>
                  <a:lnTo>
                    <a:pt x="4280" y="5679"/>
                  </a:lnTo>
                  <a:lnTo>
                    <a:pt x="4409" y="5613"/>
                  </a:lnTo>
                  <a:lnTo>
                    <a:pt x="4534" y="5540"/>
                  </a:lnTo>
                  <a:lnTo>
                    <a:pt x="4655" y="5463"/>
                  </a:lnTo>
                  <a:lnTo>
                    <a:pt x="4773" y="5379"/>
                  </a:lnTo>
                  <a:lnTo>
                    <a:pt x="4886" y="5291"/>
                  </a:lnTo>
                  <a:lnTo>
                    <a:pt x="4994" y="5197"/>
                  </a:lnTo>
                  <a:lnTo>
                    <a:pt x="5098" y="5097"/>
                  </a:lnTo>
                  <a:lnTo>
                    <a:pt x="5197" y="4994"/>
                  </a:lnTo>
                  <a:lnTo>
                    <a:pt x="5291" y="4885"/>
                  </a:lnTo>
                  <a:lnTo>
                    <a:pt x="5380" y="4772"/>
                  </a:lnTo>
                  <a:lnTo>
                    <a:pt x="5464" y="4655"/>
                  </a:lnTo>
                  <a:lnTo>
                    <a:pt x="5541" y="4534"/>
                  </a:lnTo>
                  <a:lnTo>
                    <a:pt x="5613" y="4409"/>
                  </a:lnTo>
                  <a:lnTo>
                    <a:pt x="5680" y="4280"/>
                  </a:lnTo>
                  <a:lnTo>
                    <a:pt x="5740" y="4148"/>
                  </a:lnTo>
                  <a:lnTo>
                    <a:pt x="5793" y="4013"/>
                  </a:lnTo>
                  <a:lnTo>
                    <a:pt x="5840" y="3873"/>
                  </a:lnTo>
                  <a:lnTo>
                    <a:pt x="5880" y="3733"/>
                  </a:lnTo>
                  <a:lnTo>
                    <a:pt x="5914" y="3588"/>
                  </a:lnTo>
                  <a:lnTo>
                    <a:pt x="5941" y="3441"/>
                  </a:lnTo>
                  <a:lnTo>
                    <a:pt x="5959" y="3292"/>
                  </a:lnTo>
                  <a:lnTo>
                    <a:pt x="5971" y="3141"/>
                  </a:lnTo>
                  <a:lnTo>
                    <a:pt x="5974" y="2987"/>
                  </a:lnTo>
                  <a:lnTo>
                    <a:pt x="5971" y="2834"/>
                  </a:lnTo>
                  <a:lnTo>
                    <a:pt x="5959" y="2682"/>
                  </a:lnTo>
                  <a:lnTo>
                    <a:pt x="5941" y="2533"/>
                  </a:lnTo>
                  <a:lnTo>
                    <a:pt x="5914" y="2387"/>
                  </a:lnTo>
                  <a:lnTo>
                    <a:pt x="5880" y="2242"/>
                  </a:lnTo>
                  <a:lnTo>
                    <a:pt x="5840" y="2100"/>
                  </a:lnTo>
                  <a:lnTo>
                    <a:pt x="5793" y="1962"/>
                  </a:lnTo>
                  <a:lnTo>
                    <a:pt x="5740" y="1826"/>
                  </a:lnTo>
                  <a:lnTo>
                    <a:pt x="5680" y="1695"/>
                  </a:lnTo>
                  <a:lnTo>
                    <a:pt x="5613" y="1565"/>
                  </a:lnTo>
                  <a:lnTo>
                    <a:pt x="5541" y="1440"/>
                  </a:lnTo>
                  <a:lnTo>
                    <a:pt x="5464" y="1320"/>
                  </a:lnTo>
                  <a:lnTo>
                    <a:pt x="5380" y="1203"/>
                  </a:lnTo>
                  <a:lnTo>
                    <a:pt x="5291" y="1089"/>
                  </a:lnTo>
                  <a:lnTo>
                    <a:pt x="5197" y="980"/>
                  </a:lnTo>
                  <a:lnTo>
                    <a:pt x="5098" y="876"/>
                  </a:lnTo>
                  <a:lnTo>
                    <a:pt x="4994" y="778"/>
                  </a:lnTo>
                  <a:lnTo>
                    <a:pt x="4886" y="684"/>
                  </a:lnTo>
                  <a:lnTo>
                    <a:pt x="4773" y="595"/>
                  </a:lnTo>
                  <a:lnTo>
                    <a:pt x="4655" y="512"/>
                  </a:lnTo>
                  <a:lnTo>
                    <a:pt x="4534" y="434"/>
                  </a:lnTo>
                  <a:lnTo>
                    <a:pt x="4409" y="362"/>
                  </a:lnTo>
                  <a:lnTo>
                    <a:pt x="4280" y="296"/>
                  </a:lnTo>
                  <a:lnTo>
                    <a:pt x="4148" y="236"/>
                  </a:lnTo>
                  <a:lnTo>
                    <a:pt x="4012" y="183"/>
                  </a:lnTo>
                  <a:lnTo>
                    <a:pt x="3874" y="135"/>
                  </a:lnTo>
                  <a:lnTo>
                    <a:pt x="3732" y="95"/>
                  </a:lnTo>
                  <a:lnTo>
                    <a:pt x="3589" y="61"/>
                  </a:lnTo>
                  <a:lnTo>
                    <a:pt x="3442" y="35"/>
                  </a:lnTo>
                  <a:lnTo>
                    <a:pt x="3292" y="15"/>
                  </a:lnTo>
                  <a:lnTo>
                    <a:pt x="3141" y="4"/>
                  </a:lnTo>
                  <a:lnTo>
                    <a:pt x="2987" y="0"/>
                  </a:lnTo>
                  <a:lnTo>
                    <a:pt x="2834" y="4"/>
                  </a:lnTo>
                  <a:lnTo>
                    <a:pt x="2683" y="15"/>
                  </a:lnTo>
                  <a:lnTo>
                    <a:pt x="2534" y="35"/>
                  </a:lnTo>
                  <a:lnTo>
                    <a:pt x="2387" y="61"/>
                  </a:lnTo>
                  <a:lnTo>
                    <a:pt x="2242" y="95"/>
                  </a:lnTo>
                  <a:lnTo>
                    <a:pt x="2101" y="135"/>
                  </a:lnTo>
                  <a:lnTo>
                    <a:pt x="1962" y="183"/>
                  </a:lnTo>
                  <a:lnTo>
                    <a:pt x="1827" y="236"/>
                  </a:lnTo>
                  <a:lnTo>
                    <a:pt x="1694" y="296"/>
                  </a:lnTo>
                  <a:lnTo>
                    <a:pt x="1566" y="362"/>
                  </a:lnTo>
                  <a:lnTo>
                    <a:pt x="1440" y="434"/>
                  </a:lnTo>
                  <a:lnTo>
                    <a:pt x="1319" y="512"/>
                  </a:lnTo>
                  <a:lnTo>
                    <a:pt x="1202" y="595"/>
                  </a:lnTo>
                  <a:lnTo>
                    <a:pt x="1089" y="684"/>
                  </a:lnTo>
                  <a:lnTo>
                    <a:pt x="981" y="778"/>
                  </a:lnTo>
                  <a:lnTo>
                    <a:pt x="877" y="876"/>
                  </a:lnTo>
                  <a:lnTo>
                    <a:pt x="778" y="980"/>
                  </a:lnTo>
                  <a:lnTo>
                    <a:pt x="684" y="1089"/>
                  </a:lnTo>
                  <a:lnTo>
                    <a:pt x="596" y="1203"/>
                  </a:lnTo>
                  <a:lnTo>
                    <a:pt x="512" y="1320"/>
                  </a:lnTo>
                  <a:lnTo>
                    <a:pt x="433" y="1440"/>
                  </a:lnTo>
                  <a:lnTo>
                    <a:pt x="362" y="1565"/>
                  </a:lnTo>
                  <a:lnTo>
                    <a:pt x="296" y="1695"/>
                  </a:lnTo>
                  <a:lnTo>
                    <a:pt x="236" y="1826"/>
                  </a:lnTo>
                  <a:lnTo>
                    <a:pt x="182" y="1962"/>
                  </a:lnTo>
                  <a:lnTo>
                    <a:pt x="135" y="2100"/>
                  </a:lnTo>
                  <a:lnTo>
                    <a:pt x="94" y="2242"/>
                  </a:lnTo>
                  <a:lnTo>
                    <a:pt x="62" y="2387"/>
                  </a:lnTo>
                  <a:lnTo>
                    <a:pt x="35" y="2533"/>
                  </a:lnTo>
                  <a:lnTo>
                    <a:pt x="16" y="2682"/>
                  </a:lnTo>
                  <a:lnTo>
                    <a:pt x="4" y="2834"/>
                  </a:lnTo>
                  <a:lnTo>
                    <a:pt x="0" y="2987"/>
                  </a:lnTo>
                  <a:lnTo>
                    <a:pt x="4" y="3141"/>
                  </a:lnTo>
                  <a:lnTo>
                    <a:pt x="16" y="3292"/>
                  </a:lnTo>
                  <a:lnTo>
                    <a:pt x="35" y="3441"/>
                  </a:lnTo>
                  <a:lnTo>
                    <a:pt x="62" y="3588"/>
                  </a:lnTo>
                  <a:lnTo>
                    <a:pt x="94" y="3733"/>
                  </a:lnTo>
                  <a:lnTo>
                    <a:pt x="135" y="3873"/>
                  </a:lnTo>
                  <a:lnTo>
                    <a:pt x="182" y="4013"/>
                  </a:lnTo>
                  <a:lnTo>
                    <a:pt x="236" y="4148"/>
                  </a:lnTo>
                  <a:lnTo>
                    <a:pt x="296" y="4280"/>
                  </a:lnTo>
                  <a:lnTo>
                    <a:pt x="362" y="4409"/>
                  </a:lnTo>
                  <a:lnTo>
                    <a:pt x="433" y="4534"/>
                  </a:lnTo>
                  <a:lnTo>
                    <a:pt x="512" y="4655"/>
                  </a:lnTo>
                  <a:lnTo>
                    <a:pt x="596" y="4772"/>
                  </a:lnTo>
                  <a:lnTo>
                    <a:pt x="684" y="4885"/>
                  </a:lnTo>
                  <a:lnTo>
                    <a:pt x="778" y="4994"/>
                  </a:lnTo>
                  <a:lnTo>
                    <a:pt x="877" y="5097"/>
                  </a:lnTo>
                  <a:lnTo>
                    <a:pt x="981" y="5197"/>
                  </a:lnTo>
                  <a:lnTo>
                    <a:pt x="1089" y="5291"/>
                  </a:lnTo>
                  <a:lnTo>
                    <a:pt x="1202" y="5379"/>
                  </a:lnTo>
                  <a:lnTo>
                    <a:pt x="1319" y="5463"/>
                  </a:lnTo>
                  <a:lnTo>
                    <a:pt x="1440" y="5540"/>
                  </a:lnTo>
                  <a:lnTo>
                    <a:pt x="1566" y="5613"/>
                  </a:lnTo>
                  <a:lnTo>
                    <a:pt x="1694" y="5679"/>
                  </a:lnTo>
                  <a:lnTo>
                    <a:pt x="1827" y="5739"/>
                  </a:lnTo>
                  <a:lnTo>
                    <a:pt x="1962" y="5792"/>
                  </a:lnTo>
                  <a:lnTo>
                    <a:pt x="2101" y="5840"/>
                  </a:lnTo>
                  <a:lnTo>
                    <a:pt x="2242" y="5880"/>
                  </a:lnTo>
                  <a:lnTo>
                    <a:pt x="2387" y="5913"/>
                  </a:lnTo>
                  <a:lnTo>
                    <a:pt x="2534" y="5940"/>
                  </a:lnTo>
                  <a:lnTo>
                    <a:pt x="2683" y="5959"/>
                  </a:lnTo>
                  <a:lnTo>
                    <a:pt x="2834" y="5970"/>
                  </a:lnTo>
                  <a:lnTo>
                    <a:pt x="2987" y="5975"/>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400">
                <a:latin typeface="+mn-lt"/>
                <a:ea typeface="微软雅黑" pitchFamily="34" charset="-122"/>
              </a:endParaRPr>
            </a:p>
          </p:txBody>
        </p:sp>
        <p:sp>
          <p:nvSpPr>
            <p:cNvPr id="126" name="Freeform 64"/>
            <p:cNvSpPr>
              <a:spLocks/>
            </p:cNvSpPr>
            <p:nvPr/>
          </p:nvSpPr>
          <p:spPr bwMode="auto">
            <a:xfrm>
              <a:off x="3705225" y="2428196"/>
              <a:ext cx="1730375" cy="1730375"/>
            </a:xfrm>
            <a:custGeom>
              <a:avLst/>
              <a:gdLst/>
              <a:ahLst/>
              <a:cxnLst>
                <a:cxn ang="0">
                  <a:pos x="3002" y="5434"/>
                </a:cxn>
                <a:cxn ang="0">
                  <a:pos x="3404" y="5362"/>
                </a:cxn>
                <a:cxn ang="0">
                  <a:pos x="3783" y="5234"/>
                </a:cxn>
                <a:cxn ang="0">
                  <a:pos x="4136" y="5053"/>
                </a:cxn>
                <a:cxn ang="0">
                  <a:pos x="4456" y="4825"/>
                </a:cxn>
                <a:cxn ang="0">
                  <a:pos x="4740" y="4554"/>
                </a:cxn>
                <a:cxn ang="0">
                  <a:pos x="4983" y="4245"/>
                </a:cxn>
                <a:cxn ang="0">
                  <a:pos x="5179" y="3904"/>
                </a:cxn>
                <a:cxn ang="0">
                  <a:pos x="5326" y="3533"/>
                </a:cxn>
                <a:cxn ang="0">
                  <a:pos x="5418" y="3139"/>
                </a:cxn>
                <a:cxn ang="0">
                  <a:pos x="5449" y="2724"/>
                </a:cxn>
                <a:cxn ang="0">
                  <a:pos x="5418" y="2310"/>
                </a:cxn>
                <a:cxn ang="0">
                  <a:pos x="5326" y="1916"/>
                </a:cxn>
                <a:cxn ang="0">
                  <a:pos x="5179" y="1545"/>
                </a:cxn>
                <a:cxn ang="0">
                  <a:pos x="4983" y="1203"/>
                </a:cxn>
                <a:cxn ang="0">
                  <a:pos x="4740" y="895"/>
                </a:cxn>
                <a:cxn ang="0">
                  <a:pos x="4456" y="624"/>
                </a:cxn>
                <a:cxn ang="0">
                  <a:pos x="4136" y="395"/>
                </a:cxn>
                <a:cxn ang="0">
                  <a:pos x="3783" y="215"/>
                </a:cxn>
                <a:cxn ang="0">
                  <a:pos x="3404" y="87"/>
                </a:cxn>
                <a:cxn ang="0">
                  <a:pos x="3002" y="14"/>
                </a:cxn>
                <a:cxn ang="0">
                  <a:pos x="2585" y="4"/>
                </a:cxn>
                <a:cxn ang="0">
                  <a:pos x="2177" y="56"/>
                </a:cxn>
                <a:cxn ang="0">
                  <a:pos x="1790" y="166"/>
                </a:cxn>
                <a:cxn ang="0">
                  <a:pos x="1428" y="330"/>
                </a:cxn>
                <a:cxn ang="0">
                  <a:pos x="1096" y="542"/>
                </a:cxn>
                <a:cxn ang="0">
                  <a:pos x="799" y="800"/>
                </a:cxn>
                <a:cxn ang="0">
                  <a:pos x="542" y="1096"/>
                </a:cxn>
                <a:cxn ang="0">
                  <a:pos x="329" y="1428"/>
                </a:cxn>
                <a:cxn ang="0">
                  <a:pos x="166" y="1789"/>
                </a:cxn>
                <a:cxn ang="0">
                  <a:pos x="55" y="2177"/>
                </a:cxn>
                <a:cxn ang="0">
                  <a:pos x="3" y="2584"/>
                </a:cxn>
                <a:cxn ang="0">
                  <a:pos x="15" y="3002"/>
                </a:cxn>
                <a:cxn ang="0">
                  <a:pos x="86" y="3404"/>
                </a:cxn>
                <a:cxn ang="0">
                  <a:pos x="215" y="3783"/>
                </a:cxn>
                <a:cxn ang="0">
                  <a:pos x="396" y="4135"/>
                </a:cxn>
                <a:cxn ang="0">
                  <a:pos x="624" y="4455"/>
                </a:cxn>
                <a:cxn ang="0">
                  <a:pos x="894" y="4739"/>
                </a:cxn>
                <a:cxn ang="0">
                  <a:pos x="1203" y="4982"/>
                </a:cxn>
                <a:cxn ang="0">
                  <a:pos x="1545" y="5179"/>
                </a:cxn>
                <a:cxn ang="0">
                  <a:pos x="1916" y="5325"/>
                </a:cxn>
                <a:cxn ang="0">
                  <a:pos x="2311" y="5417"/>
                </a:cxn>
                <a:cxn ang="0">
                  <a:pos x="2724" y="5449"/>
                </a:cxn>
              </a:cxnLst>
              <a:rect l="0" t="0" r="r" b="b"/>
              <a:pathLst>
                <a:path w="5449" h="5449">
                  <a:moveTo>
                    <a:pt x="2724" y="5449"/>
                  </a:moveTo>
                  <a:lnTo>
                    <a:pt x="2864" y="5445"/>
                  </a:lnTo>
                  <a:lnTo>
                    <a:pt x="3002" y="5434"/>
                  </a:lnTo>
                  <a:lnTo>
                    <a:pt x="3138" y="5417"/>
                  </a:lnTo>
                  <a:lnTo>
                    <a:pt x="3273" y="5393"/>
                  </a:lnTo>
                  <a:lnTo>
                    <a:pt x="3404" y="5362"/>
                  </a:lnTo>
                  <a:lnTo>
                    <a:pt x="3533" y="5325"/>
                  </a:lnTo>
                  <a:lnTo>
                    <a:pt x="3660" y="5283"/>
                  </a:lnTo>
                  <a:lnTo>
                    <a:pt x="3783" y="5234"/>
                  </a:lnTo>
                  <a:lnTo>
                    <a:pt x="3903" y="5179"/>
                  </a:lnTo>
                  <a:lnTo>
                    <a:pt x="4022" y="5118"/>
                  </a:lnTo>
                  <a:lnTo>
                    <a:pt x="4136" y="5053"/>
                  </a:lnTo>
                  <a:lnTo>
                    <a:pt x="4246" y="4982"/>
                  </a:lnTo>
                  <a:lnTo>
                    <a:pt x="4353" y="4906"/>
                  </a:lnTo>
                  <a:lnTo>
                    <a:pt x="4456" y="4825"/>
                  </a:lnTo>
                  <a:lnTo>
                    <a:pt x="4555" y="4739"/>
                  </a:lnTo>
                  <a:lnTo>
                    <a:pt x="4649" y="4649"/>
                  </a:lnTo>
                  <a:lnTo>
                    <a:pt x="4740" y="4554"/>
                  </a:lnTo>
                  <a:lnTo>
                    <a:pt x="4826" y="4455"/>
                  </a:lnTo>
                  <a:lnTo>
                    <a:pt x="4906" y="4352"/>
                  </a:lnTo>
                  <a:lnTo>
                    <a:pt x="4983" y="4245"/>
                  </a:lnTo>
                  <a:lnTo>
                    <a:pt x="5054" y="4135"/>
                  </a:lnTo>
                  <a:lnTo>
                    <a:pt x="5119" y="4021"/>
                  </a:lnTo>
                  <a:lnTo>
                    <a:pt x="5179" y="3904"/>
                  </a:lnTo>
                  <a:lnTo>
                    <a:pt x="5234" y="3783"/>
                  </a:lnTo>
                  <a:lnTo>
                    <a:pt x="5283" y="3659"/>
                  </a:lnTo>
                  <a:lnTo>
                    <a:pt x="5326" y="3533"/>
                  </a:lnTo>
                  <a:lnTo>
                    <a:pt x="5363" y="3404"/>
                  </a:lnTo>
                  <a:lnTo>
                    <a:pt x="5393" y="3272"/>
                  </a:lnTo>
                  <a:lnTo>
                    <a:pt x="5418" y="3139"/>
                  </a:lnTo>
                  <a:lnTo>
                    <a:pt x="5435" y="3002"/>
                  </a:lnTo>
                  <a:lnTo>
                    <a:pt x="5445" y="2864"/>
                  </a:lnTo>
                  <a:lnTo>
                    <a:pt x="5449" y="2724"/>
                  </a:lnTo>
                  <a:lnTo>
                    <a:pt x="5445" y="2584"/>
                  </a:lnTo>
                  <a:lnTo>
                    <a:pt x="5435" y="2447"/>
                  </a:lnTo>
                  <a:lnTo>
                    <a:pt x="5418" y="2310"/>
                  </a:lnTo>
                  <a:lnTo>
                    <a:pt x="5393" y="2177"/>
                  </a:lnTo>
                  <a:lnTo>
                    <a:pt x="5363" y="2045"/>
                  </a:lnTo>
                  <a:lnTo>
                    <a:pt x="5326" y="1916"/>
                  </a:lnTo>
                  <a:lnTo>
                    <a:pt x="5283" y="1789"/>
                  </a:lnTo>
                  <a:lnTo>
                    <a:pt x="5234" y="1666"/>
                  </a:lnTo>
                  <a:lnTo>
                    <a:pt x="5179" y="1545"/>
                  </a:lnTo>
                  <a:lnTo>
                    <a:pt x="5119" y="1428"/>
                  </a:lnTo>
                  <a:lnTo>
                    <a:pt x="5054" y="1314"/>
                  </a:lnTo>
                  <a:lnTo>
                    <a:pt x="4983" y="1203"/>
                  </a:lnTo>
                  <a:lnTo>
                    <a:pt x="4906" y="1096"/>
                  </a:lnTo>
                  <a:lnTo>
                    <a:pt x="4826" y="994"/>
                  </a:lnTo>
                  <a:lnTo>
                    <a:pt x="4740" y="895"/>
                  </a:lnTo>
                  <a:lnTo>
                    <a:pt x="4649" y="800"/>
                  </a:lnTo>
                  <a:lnTo>
                    <a:pt x="4555" y="709"/>
                  </a:lnTo>
                  <a:lnTo>
                    <a:pt x="4456" y="624"/>
                  </a:lnTo>
                  <a:lnTo>
                    <a:pt x="4353" y="542"/>
                  </a:lnTo>
                  <a:lnTo>
                    <a:pt x="4246" y="467"/>
                  </a:lnTo>
                  <a:lnTo>
                    <a:pt x="4136" y="395"/>
                  </a:lnTo>
                  <a:lnTo>
                    <a:pt x="4022" y="330"/>
                  </a:lnTo>
                  <a:lnTo>
                    <a:pt x="3903" y="270"/>
                  </a:lnTo>
                  <a:lnTo>
                    <a:pt x="3783" y="215"/>
                  </a:lnTo>
                  <a:lnTo>
                    <a:pt x="3660" y="166"/>
                  </a:lnTo>
                  <a:lnTo>
                    <a:pt x="3533" y="123"/>
                  </a:lnTo>
                  <a:lnTo>
                    <a:pt x="3404" y="87"/>
                  </a:lnTo>
                  <a:lnTo>
                    <a:pt x="3273" y="56"/>
                  </a:lnTo>
                  <a:lnTo>
                    <a:pt x="3138" y="32"/>
                  </a:lnTo>
                  <a:lnTo>
                    <a:pt x="3002" y="14"/>
                  </a:lnTo>
                  <a:lnTo>
                    <a:pt x="2864" y="4"/>
                  </a:lnTo>
                  <a:lnTo>
                    <a:pt x="2724" y="0"/>
                  </a:lnTo>
                  <a:lnTo>
                    <a:pt x="2585" y="4"/>
                  </a:lnTo>
                  <a:lnTo>
                    <a:pt x="2447" y="14"/>
                  </a:lnTo>
                  <a:lnTo>
                    <a:pt x="2311" y="32"/>
                  </a:lnTo>
                  <a:lnTo>
                    <a:pt x="2177" y="56"/>
                  </a:lnTo>
                  <a:lnTo>
                    <a:pt x="2045" y="87"/>
                  </a:lnTo>
                  <a:lnTo>
                    <a:pt x="1916" y="123"/>
                  </a:lnTo>
                  <a:lnTo>
                    <a:pt x="1790" y="166"/>
                  </a:lnTo>
                  <a:lnTo>
                    <a:pt x="1665" y="215"/>
                  </a:lnTo>
                  <a:lnTo>
                    <a:pt x="1545" y="270"/>
                  </a:lnTo>
                  <a:lnTo>
                    <a:pt x="1428" y="330"/>
                  </a:lnTo>
                  <a:lnTo>
                    <a:pt x="1314" y="395"/>
                  </a:lnTo>
                  <a:lnTo>
                    <a:pt x="1203" y="467"/>
                  </a:lnTo>
                  <a:lnTo>
                    <a:pt x="1096" y="542"/>
                  </a:lnTo>
                  <a:lnTo>
                    <a:pt x="993" y="624"/>
                  </a:lnTo>
                  <a:lnTo>
                    <a:pt x="894" y="709"/>
                  </a:lnTo>
                  <a:lnTo>
                    <a:pt x="799" y="800"/>
                  </a:lnTo>
                  <a:lnTo>
                    <a:pt x="710" y="895"/>
                  </a:lnTo>
                  <a:lnTo>
                    <a:pt x="624" y="994"/>
                  </a:lnTo>
                  <a:lnTo>
                    <a:pt x="542" y="1096"/>
                  </a:lnTo>
                  <a:lnTo>
                    <a:pt x="466" y="1203"/>
                  </a:lnTo>
                  <a:lnTo>
                    <a:pt x="396" y="1314"/>
                  </a:lnTo>
                  <a:lnTo>
                    <a:pt x="329" y="1428"/>
                  </a:lnTo>
                  <a:lnTo>
                    <a:pt x="269" y="1545"/>
                  </a:lnTo>
                  <a:lnTo>
                    <a:pt x="215" y="1666"/>
                  </a:lnTo>
                  <a:lnTo>
                    <a:pt x="166" y="1789"/>
                  </a:lnTo>
                  <a:lnTo>
                    <a:pt x="123" y="1916"/>
                  </a:lnTo>
                  <a:lnTo>
                    <a:pt x="86" y="2045"/>
                  </a:lnTo>
                  <a:lnTo>
                    <a:pt x="55" y="2177"/>
                  </a:lnTo>
                  <a:lnTo>
                    <a:pt x="32" y="2310"/>
                  </a:lnTo>
                  <a:lnTo>
                    <a:pt x="15" y="2447"/>
                  </a:lnTo>
                  <a:lnTo>
                    <a:pt x="3" y="2584"/>
                  </a:lnTo>
                  <a:lnTo>
                    <a:pt x="0" y="2724"/>
                  </a:lnTo>
                  <a:lnTo>
                    <a:pt x="3" y="2864"/>
                  </a:lnTo>
                  <a:lnTo>
                    <a:pt x="15" y="3002"/>
                  </a:lnTo>
                  <a:lnTo>
                    <a:pt x="32" y="3139"/>
                  </a:lnTo>
                  <a:lnTo>
                    <a:pt x="55" y="3272"/>
                  </a:lnTo>
                  <a:lnTo>
                    <a:pt x="86" y="3404"/>
                  </a:lnTo>
                  <a:lnTo>
                    <a:pt x="123" y="3533"/>
                  </a:lnTo>
                  <a:lnTo>
                    <a:pt x="166" y="3659"/>
                  </a:lnTo>
                  <a:lnTo>
                    <a:pt x="215" y="3783"/>
                  </a:lnTo>
                  <a:lnTo>
                    <a:pt x="269" y="3904"/>
                  </a:lnTo>
                  <a:lnTo>
                    <a:pt x="329" y="4021"/>
                  </a:lnTo>
                  <a:lnTo>
                    <a:pt x="396" y="4135"/>
                  </a:lnTo>
                  <a:lnTo>
                    <a:pt x="466" y="4245"/>
                  </a:lnTo>
                  <a:lnTo>
                    <a:pt x="542" y="4352"/>
                  </a:lnTo>
                  <a:lnTo>
                    <a:pt x="624" y="4455"/>
                  </a:lnTo>
                  <a:lnTo>
                    <a:pt x="710" y="4554"/>
                  </a:lnTo>
                  <a:lnTo>
                    <a:pt x="799" y="4649"/>
                  </a:lnTo>
                  <a:lnTo>
                    <a:pt x="894" y="4739"/>
                  </a:lnTo>
                  <a:lnTo>
                    <a:pt x="993" y="4825"/>
                  </a:lnTo>
                  <a:lnTo>
                    <a:pt x="1096" y="4906"/>
                  </a:lnTo>
                  <a:lnTo>
                    <a:pt x="1203" y="4982"/>
                  </a:lnTo>
                  <a:lnTo>
                    <a:pt x="1314" y="5053"/>
                  </a:lnTo>
                  <a:lnTo>
                    <a:pt x="1428" y="5118"/>
                  </a:lnTo>
                  <a:lnTo>
                    <a:pt x="1545" y="5179"/>
                  </a:lnTo>
                  <a:lnTo>
                    <a:pt x="1665" y="5234"/>
                  </a:lnTo>
                  <a:lnTo>
                    <a:pt x="1790" y="5283"/>
                  </a:lnTo>
                  <a:lnTo>
                    <a:pt x="1916" y="5325"/>
                  </a:lnTo>
                  <a:lnTo>
                    <a:pt x="2045" y="5362"/>
                  </a:lnTo>
                  <a:lnTo>
                    <a:pt x="2177" y="5393"/>
                  </a:lnTo>
                  <a:lnTo>
                    <a:pt x="2311" y="5417"/>
                  </a:lnTo>
                  <a:lnTo>
                    <a:pt x="2447" y="5434"/>
                  </a:lnTo>
                  <a:lnTo>
                    <a:pt x="2585" y="5445"/>
                  </a:lnTo>
                  <a:lnTo>
                    <a:pt x="2724" y="5449"/>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400">
                <a:latin typeface="+mn-lt"/>
                <a:ea typeface="微软雅黑" pitchFamily="34" charset="-122"/>
              </a:endParaRPr>
            </a:p>
          </p:txBody>
        </p:sp>
        <p:sp>
          <p:nvSpPr>
            <p:cNvPr id="127" name="Freeform 65"/>
            <p:cNvSpPr>
              <a:spLocks/>
            </p:cNvSpPr>
            <p:nvPr/>
          </p:nvSpPr>
          <p:spPr bwMode="auto">
            <a:xfrm>
              <a:off x="3811588" y="2534558"/>
              <a:ext cx="1517650" cy="1517650"/>
            </a:xfrm>
            <a:custGeom>
              <a:avLst/>
              <a:gdLst/>
              <a:ahLst/>
              <a:cxnLst>
                <a:cxn ang="0">
                  <a:pos x="2633" y="4767"/>
                </a:cxn>
                <a:cxn ang="0">
                  <a:pos x="2985" y="4704"/>
                </a:cxn>
                <a:cxn ang="0">
                  <a:pos x="3319" y="4592"/>
                </a:cxn>
                <a:cxn ang="0">
                  <a:pos x="3627" y="4433"/>
                </a:cxn>
                <a:cxn ang="0">
                  <a:pos x="3908" y="4233"/>
                </a:cxn>
                <a:cxn ang="0">
                  <a:pos x="4157" y="3996"/>
                </a:cxn>
                <a:cxn ang="0">
                  <a:pos x="4370" y="3725"/>
                </a:cxn>
                <a:cxn ang="0">
                  <a:pos x="4543" y="3425"/>
                </a:cxn>
                <a:cxn ang="0">
                  <a:pos x="4671" y="3099"/>
                </a:cxn>
                <a:cxn ang="0">
                  <a:pos x="4751" y="2754"/>
                </a:cxn>
                <a:cxn ang="0">
                  <a:pos x="4779" y="2390"/>
                </a:cxn>
                <a:cxn ang="0">
                  <a:pos x="4751" y="2027"/>
                </a:cxn>
                <a:cxn ang="0">
                  <a:pos x="4671" y="1681"/>
                </a:cxn>
                <a:cxn ang="0">
                  <a:pos x="4543" y="1356"/>
                </a:cxn>
                <a:cxn ang="0">
                  <a:pos x="4370" y="1056"/>
                </a:cxn>
                <a:cxn ang="0">
                  <a:pos x="4157" y="785"/>
                </a:cxn>
                <a:cxn ang="0">
                  <a:pos x="3908" y="547"/>
                </a:cxn>
                <a:cxn ang="0">
                  <a:pos x="3627" y="348"/>
                </a:cxn>
                <a:cxn ang="0">
                  <a:pos x="3319" y="189"/>
                </a:cxn>
                <a:cxn ang="0">
                  <a:pos x="2985" y="77"/>
                </a:cxn>
                <a:cxn ang="0">
                  <a:pos x="2633" y="14"/>
                </a:cxn>
                <a:cxn ang="0">
                  <a:pos x="2267" y="4"/>
                </a:cxn>
                <a:cxn ang="0">
                  <a:pos x="1909" y="49"/>
                </a:cxn>
                <a:cxn ang="0">
                  <a:pos x="1569" y="146"/>
                </a:cxn>
                <a:cxn ang="0">
                  <a:pos x="1252" y="290"/>
                </a:cxn>
                <a:cxn ang="0">
                  <a:pos x="962" y="476"/>
                </a:cxn>
                <a:cxn ang="0">
                  <a:pos x="701" y="702"/>
                </a:cxn>
                <a:cxn ang="0">
                  <a:pos x="475" y="962"/>
                </a:cxn>
                <a:cxn ang="0">
                  <a:pos x="289" y="1253"/>
                </a:cxn>
                <a:cxn ang="0">
                  <a:pos x="145" y="1571"/>
                </a:cxn>
                <a:cxn ang="0">
                  <a:pos x="48" y="1910"/>
                </a:cxn>
                <a:cxn ang="0">
                  <a:pos x="3" y="2268"/>
                </a:cxn>
                <a:cxn ang="0">
                  <a:pos x="12" y="2634"/>
                </a:cxn>
                <a:cxn ang="0">
                  <a:pos x="75" y="2986"/>
                </a:cxn>
                <a:cxn ang="0">
                  <a:pos x="188" y="3319"/>
                </a:cxn>
                <a:cxn ang="0">
                  <a:pos x="346" y="3628"/>
                </a:cxn>
                <a:cxn ang="0">
                  <a:pos x="547" y="3909"/>
                </a:cxn>
                <a:cxn ang="0">
                  <a:pos x="784" y="4158"/>
                </a:cxn>
                <a:cxn ang="0">
                  <a:pos x="1055" y="4371"/>
                </a:cxn>
                <a:cxn ang="0">
                  <a:pos x="1355" y="4544"/>
                </a:cxn>
                <a:cxn ang="0">
                  <a:pos x="1680" y="4672"/>
                </a:cxn>
                <a:cxn ang="0">
                  <a:pos x="2026" y="4752"/>
                </a:cxn>
                <a:cxn ang="0">
                  <a:pos x="2389" y="4779"/>
                </a:cxn>
              </a:cxnLst>
              <a:rect l="0" t="0" r="r" b="b"/>
              <a:pathLst>
                <a:path w="4779" h="4779">
                  <a:moveTo>
                    <a:pt x="2389" y="4779"/>
                  </a:moveTo>
                  <a:lnTo>
                    <a:pt x="2513" y="4776"/>
                  </a:lnTo>
                  <a:lnTo>
                    <a:pt x="2633" y="4767"/>
                  </a:lnTo>
                  <a:lnTo>
                    <a:pt x="2752" y="4752"/>
                  </a:lnTo>
                  <a:lnTo>
                    <a:pt x="2870" y="4732"/>
                  </a:lnTo>
                  <a:lnTo>
                    <a:pt x="2985" y="4704"/>
                  </a:lnTo>
                  <a:lnTo>
                    <a:pt x="3099" y="4672"/>
                  </a:lnTo>
                  <a:lnTo>
                    <a:pt x="3210" y="4635"/>
                  </a:lnTo>
                  <a:lnTo>
                    <a:pt x="3319" y="4592"/>
                  </a:lnTo>
                  <a:lnTo>
                    <a:pt x="3424" y="4544"/>
                  </a:lnTo>
                  <a:lnTo>
                    <a:pt x="3527" y="4491"/>
                  </a:lnTo>
                  <a:lnTo>
                    <a:pt x="3627" y="4433"/>
                  </a:lnTo>
                  <a:lnTo>
                    <a:pt x="3724" y="4371"/>
                  </a:lnTo>
                  <a:lnTo>
                    <a:pt x="3818" y="4305"/>
                  </a:lnTo>
                  <a:lnTo>
                    <a:pt x="3908" y="4233"/>
                  </a:lnTo>
                  <a:lnTo>
                    <a:pt x="3995" y="4158"/>
                  </a:lnTo>
                  <a:lnTo>
                    <a:pt x="4078" y="4078"/>
                  </a:lnTo>
                  <a:lnTo>
                    <a:pt x="4157" y="3996"/>
                  </a:lnTo>
                  <a:lnTo>
                    <a:pt x="4233" y="3909"/>
                  </a:lnTo>
                  <a:lnTo>
                    <a:pt x="4303" y="3818"/>
                  </a:lnTo>
                  <a:lnTo>
                    <a:pt x="4370" y="3725"/>
                  </a:lnTo>
                  <a:lnTo>
                    <a:pt x="4432" y="3628"/>
                  </a:lnTo>
                  <a:lnTo>
                    <a:pt x="4490" y="3528"/>
                  </a:lnTo>
                  <a:lnTo>
                    <a:pt x="4543" y="3425"/>
                  </a:lnTo>
                  <a:lnTo>
                    <a:pt x="4590" y="3319"/>
                  </a:lnTo>
                  <a:lnTo>
                    <a:pt x="4634" y="3210"/>
                  </a:lnTo>
                  <a:lnTo>
                    <a:pt x="4671" y="3099"/>
                  </a:lnTo>
                  <a:lnTo>
                    <a:pt x="4704" y="2986"/>
                  </a:lnTo>
                  <a:lnTo>
                    <a:pt x="4730" y="2871"/>
                  </a:lnTo>
                  <a:lnTo>
                    <a:pt x="4751" y="2754"/>
                  </a:lnTo>
                  <a:lnTo>
                    <a:pt x="4767" y="2634"/>
                  </a:lnTo>
                  <a:lnTo>
                    <a:pt x="4776" y="2513"/>
                  </a:lnTo>
                  <a:lnTo>
                    <a:pt x="4779" y="2390"/>
                  </a:lnTo>
                  <a:lnTo>
                    <a:pt x="4776" y="2268"/>
                  </a:lnTo>
                  <a:lnTo>
                    <a:pt x="4767" y="2146"/>
                  </a:lnTo>
                  <a:lnTo>
                    <a:pt x="4751" y="2027"/>
                  </a:lnTo>
                  <a:lnTo>
                    <a:pt x="4730" y="1910"/>
                  </a:lnTo>
                  <a:lnTo>
                    <a:pt x="4704" y="1795"/>
                  </a:lnTo>
                  <a:lnTo>
                    <a:pt x="4671" y="1681"/>
                  </a:lnTo>
                  <a:lnTo>
                    <a:pt x="4634" y="1571"/>
                  </a:lnTo>
                  <a:lnTo>
                    <a:pt x="4590" y="1462"/>
                  </a:lnTo>
                  <a:lnTo>
                    <a:pt x="4543" y="1356"/>
                  </a:lnTo>
                  <a:lnTo>
                    <a:pt x="4490" y="1253"/>
                  </a:lnTo>
                  <a:lnTo>
                    <a:pt x="4432" y="1153"/>
                  </a:lnTo>
                  <a:lnTo>
                    <a:pt x="4370" y="1056"/>
                  </a:lnTo>
                  <a:lnTo>
                    <a:pt x="4303" y="962"/>
                  </a:lnTo>
                  <a:lnTo>
                    <a:pt x="4233" y="872"/>
                  </a:lnTo>
                  <a:lnTo>
                    <a:pt x="4157" y="785"/>
                  </a:lnTo>
                  <a:lnTo>
                    <a:pt x="4078" y="702"/>
                  </a:lnTo>
                  <a:lnTo>
                    <a:pt x="3995" y="623"/>
                  </a:lnTo>
                  <a:lnTo>
                    <a:pt x="3908" y="547"/>
                  </a:lnTo>
                  <a:lnTo>
                    <a:pt x="3818" y="476"/>
                  </a:lnTo>
                  <a:lnTo>
                    <a:pt x="3724" y="410"/>
                  </a:lnTo>
                  <a:lnTo>
                    <a:pt x="3627" y="348"/>
                  </a:lnTo>
                  <a:lnTo>
                    <a:pt x="3527" y="290"/>
                  </a:lnTo>
                  <a:lnTo>
                    <a:pt x="3424" y="237"/>
                  </a:lnTo>
                  <a:lnTo>
                    <a:pt x="3319" y="189"/>
                  </a:lnTo>
                  <a:lnTo>
                    <a:pt x="3210" y="146"/>
                  </a:lnTo>
                  <a:lnTo>
                    <a:pt x="3099" y="108"/>
                  </a:lnTo>
                  <a:lnTo>
                    <a:pt x="2985" y="77"/>
                  </a:lnTo>
                  <a:lnTo>
                    <a:pt x="2870" y="49"/>
                  </a:lnTo>
                  <a:lnTo>
                    <a:pt x="2752" y="29"/>
                  </a:lnTo>
                  <a:lnTo>
                    <a:pt x="2633" y="14"/>
                  </a:lnTo>
                  <a:lnTo>
                    <a:pt x="2513" y="4"/>
                  </a:lnTo>
                  <a:lnTo>
                    <a:pt x="2389" y="0"/>
                  </a:lnTo>
                  <a:lnTo>
                    <a:pt x="2267" y="4"/>
                  </a:lnTo>
                  <a:lnTo>
                    <a:pt x="2146" y="14"/>
                  </a:lnTo>
                  <a:lnTo>
                    <a:pt x="2026" y="29"/>
                  </a:lnTo>
                  <a:lnTo>
                    <a:pt x="1909" y="49"/>
                  </a:lnTo>
                  <a:lnTo>
                    <a:pt x="1793" y="77"/>
                  </a:lnTo>
                  <a:lnTo>
                    <a:pt x="1680" y="108"/>
                  </a:lnTo>
                  <a:lnTo>
                    <a:pt x="1569" y="146"/>
                  </a:lnTo>
                  <a:lnTo>
                    <a:pt x="1461" y="189"/>
                  </a:lnTo>
                  <a:lnTo>
                    <a:pt x="1355" y="237"/>
                  </a:lnTo>
                  <a:lnTo>
                    <a:pt x="1252" y="290"/>
                  </a:lnTo>
                  <a:lnTo>
                    <a:pt x="1152" y="348"/>
                  </a:lnTo>
                  <a:lnTo>
                    <a:pt x="1055" y="410"/>
                  </a:lnTo>
                  <a:lnTo>
                    <a:pt x="962" y="476"/>
                  </a:lnTo>
                  <a:lnTo>
                    <a:pt x="871" y="547"/>
                  </a:lnTo>
                  <a:lnTo>
                    <a:pt x="784" y="623"/>
                  </a:lnTo>
                  <a:lnTo>
                    <a:pt x="701" y="702"/>
                  </a:lnTo>
                  <a:lnTo>
                    <a:pt x="622" y="785"/>
                  </a:lnTo>
                  <a:lnTo>
                    <a:pt x="547" y="872"/>
                  </a:lnTo>
                  <a:lnTo>
                    <a:pt x="475" y="962"/>
                  </a:lnTo>
                  <a:lnTo>
                    <a:pt x="409" y="1056"/>
                  </a:lnTo>
                  <a:lnTo>
                    <a:pt x="346" y="1153"/>
                  </a:lnTo>
                  <a:lnTo>
                    <a:pt x="289" y="1253"/>
                  </a:lnTo>
                  <a:lnTo>
                    <a:pt x="236" y="1356"/>
                  </a:lnTo>
                  <a:lnTo>
                    <a:pt x="188" y="1462"/>
                  </a:lnTo>
                  <a:lnTo>
                    <a:pt x="145" y="1571"/>
                  </a:lnTo>
                  <a:lnTo>
                    <a:pt x="108" y="1681"/>
                  </a:lnTo>
                  <a:lnTo>
                    <a:pt x="75" y="1795"/>
                  </a:lnTo>
                  <a:lnTo>
                    <a:pt x="48" y="1910"/>
                  </a:lnTo>
                  <a:lnTo>
                    <a:pt x="27" y="2027"/>
                  </a:lnTo>
                  <a:lnTo>
                    <a:pt x="12" y="2146"/>
                  </a:lnTo>
                  <a:lnTo>
                    <a:pt x="3" y="2268"/>
                  </a:lnTo>
                  <a:lnTo>
                    <a:pt x="0" y="2390"/>
                  </a:lnTo>
                  <a:lnTo>
                    <a:pt x="3" y="2513"/>
                  </a:lnTo>
                  <a:lnTo>
                    <a:pt x="12" y="2634"/>
                  </a:lnTo>
                  <a:lnTo>
                    <a:pt x="27" y="2754"/>
                  </a:lnTo>
                  <a:lnTo>
                    <a:pt x="48" y="2871"/>
                  </a:lnTo>
                  <a:lnTo>
                    <a:pt x="75" y="2986"/>
                  </a:lnTo>
                  <a:lnTo>
                    <a:pt x="108" y="3099"/>
                  </a:lnTo>
                  <a:lnTo>
                    <a:pt x="145" y="3210"/>
                  </a:lnTo>
                  <a:lnTo>
                    <a:pt x="188" y="3319"/>
                  </a:lnTo>
                  <a:lnTo>
                    <a:pt x="236" y="3425"/>
                  </a:lnTo>
                  <a:lnTo>
                    <a:pt x="289" y="3528"/>
                  </a:lnTo>
                  <a:lnTo>
                    <a:pt x="346" y="3628"/>
                  </a:lnTo>
                  <a:lnTo>
                    <a:pt x="409" y="3725"/>
                  </a:lnTo>
                  <a:lnTo>
                    <a:pt x="475" y="3818"/>
                  </a:lnTo>
                  <a:lnTo>
                    <a:pt x="547" y="3909"/>
                  </a:lnTo>
                  <a:lnTo>
                    <a:pt x="622" y="3996"/>
                  </a:lnTo>
                  <a:lnTo>
                    <a:pt x="701" y="4078"/>
                  </a:lnTo>
                  <a:lnTo>
                    <a:pt x="784" y="4158"/>
                  </a:lnTo>
                  <a:lnTo>
                    <a:pt x="871" y="4233"/>
                  </a:lnTo>
                  <a:lnTo>
                    <a:pt x="962" y="4305"/>
                  </a:lnTo>
                  <a:lnTo>
                    <a:pt x="1055" y="4371"/>
                  </a:lnTo>
                  <a:lnTo>
                    <a:pt x="1152" y="4433"/>
                  </a:lnTo>
                  <a:lnTo>
                    <a:pt x="1252" y="4491"/>
                  </a:lnTo>
                  <a:lnTo>
                    <a:pt x="1355" y="4544"/>
                  </a:lnTo>
                  <a:lnTo>
                    <a:pt x="1461" y="4592"/>
                  </a:lnTo>
                  <a:lnTo>
                    <a:pt x="1569" y="4635"/>
                  </a:lnTo>
                  <a:lnTo>
                    <a:pt x="1680" y="4672"/>
                  </a:lnTo>
                  <a:lnTo>
                    <a:pt x="1793" y="4704"/>
                  </a:lnTo>
                  <a:lnTo>
                    <a:pt x="1909" y="4732"/>
                  </a:lnTo>
                  <a:lnTo>
                    <a:pt x="2026" y="4752"/>
                  </a:lnTo>
                  <a:lnTo>
                    <a:pt x="2146" y="4767"/>
                  </a:lnTo>
                  <a:lnTo>
                    <a:pt x="2267" y="4776"/>
                  </a:lnTo>
                  <a:lnTo>
                    <a:pt x="2389" y="477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400">
                <a:latin typeface="+mn-lt"/>
                <a:ea typeface="微软雅黑" pitchFamily="34" charset="-122"/>
              </a:endParaRPr>
            </a:p>
          </p:txBody>
        </p:sp>
      </p:grpSp>
      <p:sp>
        <p:nvSpPr>
          <p:cNvPr id="148" name="矩形 147"/>
          <p:cNvSpPr/>
          <p:nvPr/>
        </p:nvSpPr>
        <p:spPr bwMode="auto">
          <a:xfrm>
            <a:off x="2713646" y="1155814"/>
            <a:ext cx="1143244" cy="4581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588012" eaLnBrk="0" hangingPunct="0">
              <a:buSzPct val="60000"/>
            </a:pPr>
            <a:r>
              <a:rPr lang="en-US" altLang="zh-CN" sz="1100" b="1" dirty="0" smtClean="0">
                <a:solidFill>
                  <a:prstClr val="white"/>
                </a:solidFill>
                <a:latin typeface="Arial" pitchFamily="34" charset="0"/>
                <a:ea typeface="微软雅黑" pitchFamily="34" charset="-122"/>
                <a:cs typeface="Arial" pitchFamily="34" charset="0"/>
              </a:rPr>
              <a:t>    </a:t>
            </a:r>
            <a:r>
              <a:rPr lang="ru-RU" altLang="zh-CN" sz="1100" b="1" dirty="0" smtClean="0">
                <a:solidFill>
                  <a:prstClr val="white"/>
                </a:solidFill>
                <a:latin typeface="Arial" pitchFamily="34" charset="0"/>
                <a:ea typeface="微软雅黑" pitchFamily="34" charset="-122"/>
                <a:cs typeface="Arial" pitchFamily="34" charset="0"/>
              </a:rPr>
              <a:t>Новый рынок  инновацион. решений – развиваться быстрее конкурентов</a:t>
            </a:r>
            <a:endParaRPr lang="en-US" altLang="zh-CN" sz="1100" b="1" dirty="0" smtClean="0">
              <a:solidFill>
                <a:prstClr val="white"/>
              </a:solidFill>
              <a:latin typeface="Arial" pitchFamily="34" charset="0"/>
              <a:ea typeface="微软雅黑" pitchFamily="34" charset="-122"/>
              <a:cs typeface="Arial" pitchFamily="34" charset="0"/>
            </a:endParaRPr>
          </a:p>
          <a:p>
            <a:pPr>
              <a:buClr>
                <a:srgbClr val="CC9900"/>
              </a:buClr>
            </a:pPr>
            <a:endParaRPr lang="zh-CN" altLang="en-US" sz="1100" b="1" dirty="0" smtClean="0">
              <a:solidFill>
                <a:srgbClr val="FFFFFF"/>
              </a:solidFill>
              <a:latin typeface="Arial" charset="0"/>
              <a:ea typeface="宋体" charset="-122"/>
            </a:endParaRPr>
          </a:p>
        </p:txBody>
      </p:sp>
      <p:sp>
        <p:nvSpPr>
          <p:cNvPr id="149" name="矩形 148"/>
          <p:cNvSpPr/>
          <p:nvPr/>
        </p:nvSpPr>
        <p:spPr bwMode="auto">
          <a:xfrm>
            <a:off x="5123112" y="1171575"/>
            <a:ext cx="1172527" cy="9557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588012" eaLnBrk="0" hangingPunct="0">
              <a:buSzPct val="60000"/>
            </a:pPr>
            <a:r>
              <a:rPr lang="en-US" altLang="zh-CN" sz="1100" b="1" dirty="0" smtClean="0">
                <a:solidFill>
                  <a:prstClr val="white"/>
                </a:solidFill>
                <a:latin typeface="Arial" pitchFamily="34" charset="0"/>
                <a:ea typeface="微软雅黑" pitchFamily="34" charset="-122"/>
                <a:cs typeface="Arial" pitchFamily="34" charset="0"/>
              </a:rPr>
              <a:t>   </a:t>
            </a:r>
            <a:r>
              <a:rPr lang="ru-RU" altLang="zh-CN" sz="1100" b="1" dirty="0" smtClean="0">
                <a:solidFill>
                  <a:prstClr val="white"/>
                </a:solidFill>
                <a:latin typeface="Arial" pitchFamily="34" charset="0"/>
                <a:ea typeface="微软雅黑" pitchFamily="34" charset="-122"/>
                <a:cs typeface="Arial" pitchFamily="34" charset="0"/>
              </a:rPr>
              <a:t>Традицион-</a:t>
            </a:r>
          </a:p>
          <a:p>
            <a:pPr algn="ctr" defTabSz="588012" eaLnBrk="0" hangingPunct="0">
              <a:buSzPct val="60000"/>
            </a:pPr>
            <a:r>
              <a:rPr lang="ru-RU" altLang="zh-CN" sz="1100" b="1" dirty="0" smtClean="0">
                <a:solidFill>
                  <a:prstClr val="white"/>
                </a:solidFill>
                <a:latin typeface="Arial" pitchFamily="34" charset="0"/>
                <a:ea typeface="微软雅黑" pitchFamily="34" charset="-122"/>
                <a:cs typeface="Arial" pitchFamily="34" charset="0"/>
              </a:rPr>
              <a:t>ный рынок,</a:t>
            </a:r>
            <a:r>
              <a:rPr lang="en-US" altLang="zh-CN" sz="1100" b="1" dirty="0" smtClean="0">
                <a:solidFill>
                  <a:prstClr val="white"/>
                </a:solidFill>
                <a:latin typeface="Arial" pitchFamily="34" charset="0"/>
                <a:ea typeface="微软雅黑" pitchFamily="34" charset="-122"/>
                <a:cs typeface="Arial" pitchFamily="34" charset="0"/>
              </a:rPr>
              <a:t> Huawei </a:t>
            </a:r>
            <a:r>
              <a:rPr lang="ru-RU" altLang="zh-CN" sz="1100" b="1" dirty="0" smtClean="0">
                <a:solidFill>
                  <a:prstClr val="white"/>
                </a:solidFill>
                <a:latin typeface="Arial" pitchFamily="34" charset="0"/>
                <a:ea typeface="微软雅黑" pitchFamily="34" charset="-122"/>
                <a:cs typeface="Arial" pitchFamily="34" charset="0"/>
              </a:rPr>
              <a:t>лидирует- Увеличивать отрыв </a:t>
            </a:r>
            <a:endParaRPr lang="en-US" altLang="zh-CN" sz="1100" b="1" dirty="0" smtClean="0">
              <a:solidFill>
                <a:prstClr val="white"/>
              </a:solidFill>
              <a:latin typeface="Arial" pitchFamily="34" charset="0"/>
              <a:ea typeface="微软雅黑" pitchFamily="34" charset="-122"/>
              <a:cs typeface="Arial" pitchFamily="34" charset="0"/>
            </a:endParaRPr>
          </a:p>
          <a:p>
            <a:pPr algn="ctr">
              <a:buClr>
                <a:srgbClr val="CC9900"/>
              </a:buClr>
            </a:pPr>
            <a:endParaRPr lang="zh-CN" altLang="en-US" sz="1100" b="1" dirty="0" smtClean="0">
              <a:solidFill>
                <a:srgbClr val="FFFFFF"/>
              </a:solidFill>
              <a:latin typeface="Arial" charset="0"/>
              <a:ea typeface="宋体" charset="-122"/>
            </a:endParaRPr>
          </a:p>
        </p:txBody>
      </p:sp>
      <p:sp>
        <p:nvSpPr>
          <p:cNvPr id="150" name="矩形 149"/>
          <p:cNvSpPr/>
          <p:nvPr/>
        </p:nvSpPr>
        <p:spPr bwMode="auto">
          <a:xfrm>
            <a:off x="4141735" y="3355862"/>
            <a:ext cx="1172527" cy="6550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588012" eaLnBrk="0" hangingPunct="0">
              <a:buSzPct val="60000"/>
            </a:pPr>
            <a:r>
              <a:rPr lang="en-US" altLang="zh-CN" sz="1050" b="1" dirty="0" smtClean="0">
                <a:solidFill>
                  <a:prstClr val="white"/>
                </a:solidFill>
                <a:latin typeface="Arial" pitchFamily="34" charset="0"/>
                <a:ea typeface="微软雅黑" pitchFamily="34" charset="-122"/>
                <a:cs typeface="Arial" pitchFamily="34" charset="0"/>
              </a:rPr>
              <a:t>    </a:t>
            </a:r>
          </a:p>
          <a:p>
            <a:pPr>
              <a:buClr>
                <a:srgbClr val="CC9900"/>
              </a:buClr>
            </a:pPr>
            <a:endParaRPr lang="zh-CN" altLang="en-US" sz="1100" b="1" dirty="0" smtClean="0">
              <a:solidFill>
                <a:srgbClr val="FFFFFF"/>
              </a:solidFill>
              <a:latin typeface="Arial" charset="0"/>
              <a:ea typeface="宋体" charset="-122"/>
            </a:endParaRPr>
          </a:p>
        </p:txBody>
      </p:sp>
      <p:sp>
        <p:nvSpPr>
          <p:cNvPr id="203" name="矩形 202"/>
          <p:cNvSpPr/>
          <p:nvPr/>
        </p:nvSpPr>
        <p:spPr bwMode="auto">
          <a:xfrm>
            <a:off x="3952874" y="1989906"/>
            <a:ext cx="1247775" cy="540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a:buClr>
                <a:srgbClr val="CC9900"/>
              </a:buClr>
            </a:pPr>
            <a:r>
              <a:rPr lang="ru-RU" altLang="zh-CN" sz="1600" b="1" dirty="0" smtClean="0">
                <a:solidFill>
                  <a:srgbClr val="C00000"/>
                </a:solidFill>
                <a:latin typeface="Arial" charset="0"/>
                <a:ea typeface="宋体" charset="-122"/>
              </a:rPr>
              <a:t>Стратегия</a:t>
            </a:r>
          </a:p>
          <a:p>
            <a:pPr algn="ctr">
              <a:buClr>
                <a:srgbClr val="CC9900"/>
              </a:buClr>
            </a:pPr>
            <a:r>
              <a:rPr lang="en-US" altLang="zh-CN" sz="1600" b="1" dirty="0" smtClean="0">
                <a:solidFill>
                  <a:srgbClr val="C00000"/>
                </a:solidFill>
                <a:latin typeface="Arial" charset="0"/>
                <a:ea typeface="宋体" charset="-122"/>
              </a:rPr>
              <a:t>Huawei</a:t>
            </a:r>
          </a:p>
          <a:p>
            <a:pPr>
              <a:buClr>
                <a:srgbClr val="CC9900"/>
              </a:buClr>
            </a:pPr>
            <a:endParaRPr lang="zh-CN" altLang="en-US" sz="1200" b="1" dirty="0" smtClean="0">
              <a:solidFill>
                <a:srgbClr val="C00000"/>
              </a:solidFill>
              <a:latin typeface="Arial" charset="0"/>
              <a:ea typeface="宋体" charset="-122"/>
            </a:endParaRPr>
          </a:p>
        </p:txBody>
      </p:sp>
      <p:grpSp>
        <p:nvGrpSpPr>
          <p:cNvPr id="3" name="组合 93"/>
          <p:cNvGrpSpPr/>
          <p:nvPr/>
        </p:nvGrpSpPr>
        <p:grpSpPr>
          <a:xfrm>
            <a:off x="562657" y="1080550"/>
            <a:ext cx="2089412" cy="2024599"/>
            <a:chOff x="562657" y="1080550"/>
            <a:chExt cx="2089412" cy="2024599"/>
          </a:xfrm>
        </p:grpSpPr>
        <p:sp>
          <p:nvSpPr>
            <p:cNvPr id="204" name="同侧圆角矩形 203"/>
            <p:cNvSpPr/>
            <p:nvPr/>
          </p:nvSpPr>
          <p:spPr bwMode="auto">
            <a:xfrm>
              <a:off x="562657" y="1312115"/>
              <a:ext cx="2083475" cy="640510"/>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sz="300" kern="0" dirty="0" smtClean="0">
                <a:solidFill>
                  <a:srgbClr val="5F5F5F"/>
                </a:solidFill>
                <a:latin typeface="Arial" pitchFamily="34" charset="0"/>
                <a:ea typeface="华文细黑" pitchFamily="2" charset="-122"/>
                <a:cs typeface="Arial" pitchFamily="34" charset="0"/>
              </a:endParaRPr>
            </a:p>
          </p:txBody>
        </p:sp>
        <p:sp>
          <p:nvSpPr>
            <p:cNvPr id="205" name="AutoShape 44"/>
            <p:cNvSpPr>
              <a:spLocks noChangeArrowheads="1"/>
            </p:cNvSpPr>
            <p:nvPr/>
          </p:nvSpPr>
          <p:spPr bwMode="auto">
            <a:xfrm>
              <a:off x="568594" y="1080550"/>
              <a:ext cx="2083475" cy="248524"/>
            </a:xfrm>
            <a:prstGeom prst="round2SameRect">
              <a:avLst>
                <a:gd name="adj1" fmla="val 0"/>
                <a:gd name="adj2" fmla="val 0"/>
              </a:avLst>
            </a:prstGeom>
            <a:solidFill>
              <a:schemeClr val="bg1">
                <a:lumMod val="50000"/>
              </a:schemeClr>
            </a:solidFill>
            <a:ln w="9525" cap="flat" cmpd="sng" algn="ctr">
              <a:noFill/>
              <a:prstDash val="solid"/>
            </a:ln>
            <a:effectLst/>
            <a:extLst/>
          </p:spPr>
          <p:txBody>
            <a:bodyPr wrap="none" rIns="45720" rtlCol="0" anchor="ctr"/>
            <a:lstStyle/>
            <a:p>
              <a:pPr defTabSz="588012" eaLnBrk="0" hangingPunct="0">
                <a:buSzPct val="60000"/>
                <a:defRPr/>
              </a:pPr>
              <a:r>
                <a:rPr lang="en-US" altLang="zh-CN" sz="1000" b="1" dirty="0" smtClean="0">
                  <a:solidFill>
                    <a:schemeClr val="bg1"/>
                  </a:solidFill>
                  <a:latin typeface="Arial" pitchFamily="34" charset="0"/>
                  <a:ea typeface="微软雅黑" pitchFamily="34" charset="-122"/>
                  <a:cs typeface="Arial" pitchFamily="34" charset="0"/>
                </a:rPr>
                <a:t>Strategy</a:t>
              </a:r>
              <a:endParaRPr lang="zh-CN" altLang="en-US" sz="1000" b="1" dirty="0" smtClean="0">
                <a:solidFill>
                  <a:schemeClr val="bg1"/>
                </a:solidFill>
                <a:latin typeface="Arial" pitchFamily="34" charset="0"/>
                <a:ea typeface="微软雅黑" pitchFamily="34" charset="-122"/>
                <a:cs typeface="Arial" pitchFamily="34" charset="0"/>
              </a:endParaRPr>
            </a:p>
          </p:txBody>
        </p:sp>
        <p:sp>
          <p:nvSpPr>
            <p:cNvPr id="206" name="矩形 205"/>
            <p:cNvSpPr/>
            <p:nvPr/>
          </p:nvSpPr>
          <p:spPr>
            <a:xfrm>
              <a:off x="591232" y="1317952"/>
              <a:ext cx="2030818" cy="623229"/>
            </a:xfrm>
            <a:prstGeom prst="rect">
              <a:avLst/>
            </a:prstGeom>
          </p:spPr>
          <p:txBody>
            <a:bodyPr wrap="square" lIns="68562" tIns="34281" rIns="68562" bIns="34281" anchor="ctr">
              <a:spAutoFit/>
            </a:bodyPr>
            <a:lstStyle/>
            <a:p>
              <a:pPr marL="182563" indent="-182563">
                <a:lnSpc>
                  <a:spcPct val="120000"/>
                </a:lnSpc>
                <a:spcBef>
                  <a:spcPts val="0"/>
                </a:spcBef>
                <a:buSzPct val="100000"/>
                <a:buFont typeface="Arial" pitchFamily="34" charset="0"/>
                <a:buChar char="•"/>
              </a:pPr>
              <a:r>
                <a:rPr lang="ru-RU" altLang="zh-CN" sz="1000" dirty="0" smtClean="0">
                  <a:solidFill>
                    <a:srgbClr val="000000"/>
                  </a:solidFill>
                  <a:latin typeface="Arial" pitchFamily="34" charset="0"/>
                  <a:cs typeface="Arial" pitchFamily="34" charset="0"/>
                </a:rPr>
                <a:t>Фокус на сегментах наибольшего роста и там где </a:t>
              </a:r>
              <a:r>
                <a:rPr lang="en-US" altLang="zh-CN" sz="1000" dirty="0" smtClean="0">
                  <a:solidFill>
                    <a:srgbClr val="000000"/>
                  </a:solidFill>
                  <a:latin typeface="Arial" pitchFamily="34" charset="0"/>
                  <a:cs typeface="Arial" pitchFamily="34" charset="0"/>
                </a:rPr>
                <a:t>Huawei </a:t>
              </a:r>
              <a:r>
                <a:rPr lang="ru-RU" altLang="zh-CN" sz="1000" dirty="0" smtClean="0">
                  <a:solidFill>
                    <a:srgbClr val="000000"/>
                  </a:solidFill>
                  <a:latin typeface="Arial" pitchFamily="34" charset="0"/>
                  <a:cs typeface="Arial" pitchFamily="34" charset="0"/>
                </a:rPr>
                <a:t>наиболее силен</a:t>
              </a:r>
              <a:endParaRPr lang="en-US" altLang="zh-CN" sz="1000" dirty="0" smtClean="0">
                <a:solidFill>
                  <a:srgbClr val="000000"/>
                </a:solidFill>
                <a:latin typeface="Arial" pitchFamily="34" charset="0"/>
                <a:cs typeface="Arial" pitchFamily="34" charset="0"/>
              </a:endParaRPr>
            </a:p>
          </p:txBody>
        </p:sp>
        <p:sp>
          <p:nvSpPr>
            <p:cNvPr id="210" name="同侧圆角矩形 209"/>
            <p:cNvSpPr/>
            <p:nvPr/>
          </p:nvSpPr>
          <p:spPr bwMode="auto">
            <a:xfrm>
              <a:off x="562657" y="2013850"/>
              <a:ext cx="2083475" cy="1091299"/>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sz="300" kern="0" dirty="0" smtClean="0">
                <a:solidFill>
                  <a:srgbClr val="5F5F5F"/>
                </a:solidFill>
                <a:latin typeface="Arial" pitchFamily="34" charset="0"/>
                <a:ea typeface="华文细黑" pitchFamily="2" charset="-122"/>
                <a:cs typeface="Arial" pitchFamily="34" charset="0"/>
              </a:endParaRPr>
            </a:p>
          </p:txBody>
        </p:sp>
        <p:sp>
          <p:nvSpPr>
            <p:cNvPr id="211" name="AutoShape 44"/>
            <p:cNvSpPr>
              <a:spLocks noChangeArrowheads="1"/>
            </p:cNvSpPr>
            <p:nvPr/>
          </p:nvSpPr>
          <p:spPr bwMode="auto">
            <a:xfrm>
              <a:off x="562657" y="1935796"/>
              <a:ext cx="2083475" cy="248400"/>
            </a:xfrm>
            <a:prstGeom prst="round2SameRect">
              <a:avLst>
                <a:gd name="adj1" fmla="val 0"/>
                <a:gd name="adj2" fmla="val 0"/>
              </a:avLst>
            </a:prstGeom>
            <a:solidFill>
              <a:schemeClr val="bg1">
                <a:lumMod val="50000"/>
              </a:schemeClr>
            </a:solidFill>
            <a:ln w="9525" cap="flat" cmpd="sng" algn="ctr">
              <a:noFill/>
              <a:prstDash val="solid"/>
            </a:ln>
            <a:effectLst/>
            <a:extLst/>
          </p:spPr>
          <p:txBody>
            <a:bodyPr wrap="none" rIns="45720" rtlCol="0" anchor="ctr"/>
            <a:lstStyle/>
            <a:p>
              <a:pPr defTabSz="588012" eaLnBrk="0" hangingPunct="0">
                <a:buSzPct val="60000"/>
                <a:defRPr/>
              </a:pPr>
              <a:r>
                <a:rPr lang="en-US" altLang="zh-CN" sz="1000" b="1" dirty="0" smtClean="0">
                  <a:solidFill>
                    <a:schemeClr val="bg1"/>
                  </a:solidFill>
                  <a:latin typeface="Arial" pitchFamily="34" charset="0"/>
                  <a:ea typeface="微软雅黑" pitchFamily="34" charset="-122"/>
                  <a:cs typeface="Arial" pitchFamily="34" charset="0"/>
                </a:rPr>
                <a:t>Products/Solutions</a:t>
              </a:r>
              <a:endParaRPr lang="zh-CN" altLang="en-US" sz="1000" b="1" dirty="0" smtClean="0">
                <a:solidFill>
                  <a:schemeClr val="bg1"/>
                </a:solidFill>
                <a:latin typeface="Arial" pitchFamily="34" charset="0"/>
                <a:ea typeface="微软雅黑" pitchFamily="34" charset="-122"/>
                <a:cs typeface="Arial" pitchFamily="34" charset="0"/>
              </a:endParaRPr>
            </a:p>
          </p:txBody>
        </p:sp>
        <p:sp>
          <p:nvSpPr>
            <p:cNvPr id="212" name="矩形 211"/>
            <p:cNvSpPr/>
            <p:nvPr/>
          </p:nvSpPr>
          <p:spPr>
            <a:xfrm>
              <a:off x="562657" y="1919734"/>
              <a:ext cx="2030818" cy="1177227"/>
            </a:xfrm>
            <a:prstGeom prst="rect">
              <a:avLst/>
            </a:prstGeom>
          </p:spPr>
          <p:txBody>
            <a:bodyPr wrap="square" lIns="68562" tIns="34281" rIns="68562" bIns="34281" anchor="ctr">
              <a:spAutoFit/>
            </a:bodyPr>
            <a:lstStyle/>
            <a:p>
              <a:pPr indent="180975">
                <a:lnSpc>
                  <a:spcPct val="120000"/>
                </a:lnSpc>
                <a:spcBef>
                  <a:spcPts val="0"/>
                </a:spcBef>
                <a:buSzPct val="100000"/>
                <a:buFont typeface="Arial" pitchFamily="34" charset="0"/>
                <a:buChar char="•"/>
              </a:pPr>
              <a:endParaRPr lang="ru-RU" altLang="zh-CN" sz="1000" dirty="0" smtClean="0">
                <a:solidFill>
                  <a:srgbClr val="000000"/>
                </a:solidFill>
                <a:latin typeface="Arial" pitchFamily="34" charset="0"/>
                <a:cs typeface="Arial" pitchFamily="34" charset="0"/>
              </a:endParaRPr>
            </a:p>
            <a:p>
              <a:pPr indent="180975">
                <a:lnSpc>
                  <a:spcPct val="120000"/>
                </a:lnSpc>
                <a:spcBef>
                  <a:spcPts val="0"/>
                </a:spcBef>
                <a:buSzPct val="100000"/>
                <a:buFont typeface="Arial" pitchFamily="34" charset="0"/>
                <a:buChar char="•"/>
              </a:pPr>
              <a:r>
                <a:rPr lang="en-US" altLang="zh-CN" sz="1000" dirty="0" smtClean="0">
                  <a:solidFill>
                    <a:srgbClr val="000000"/>
                  </a:solidFill>
                  <a:latin typeface="Arial" pitchFamily="34" charset="0"/>
                  <a:cs typeface="Arial" pitchFamily="34" charset="0"/>
                </a:rPr>
                <a:t>Data Center Networking</a:t>
              </a:r>
            </a:p>
            <a:p>
              <a:pPr indent="180975">
                <a:lnSpc>
                  <a:spcPct val="120000"/>
                </a:lnSpc>
                <a:spcBef>
                  <a:spcPts val="0"/>
                </a:spcBef>
                <a:buSzPct val="100000"/>
                <a:buFont typeface="Arial" pitchFamily="34" charset="0"/>
                <a:buChar char="•"/>
              </a:pPr>
              <a:r>
                <a:rPr lang="en-US" altLang="zh-CN" sz="1000" dirty="0" smtClean="0">
                  <a:solidFill>
                    <a:srgbClr val="000000"/>
                  </a:solidFill>
                  <a:latin typeface="Arial" pitchFamily="34" charset="0"/>
                  <a:cs typeface="Arial" pitchFamily="34" charset="0"/>
                </a:rPr>
                <a:t>Computing/Storage</a:t>
              </a:r>
            </a:p>
            <a:p>
              <a:pPr indent="180975">
                <a:lnSpc>
                  <a:spcPct val="120000"/>
                </a:lnSpc>
                <a:spcBef>
                  <a:spcPts val="0"/>
                </a:spcBef>
                <a:buSzPct val="100000"/>
                <a:buFont typeface="Arial" pitchFamily="34" charset="0"/>
                <a:buChar char="•"/>
              </a:pPr>
              <a:r>
                <a:rPr lang="en-US" altLang="zh-CN" sz="1000" dirty="0" smtClean="0">
                  <a:solidFill>
                    <a:srgbClr val="000000"/>
                  </a:solidFill>
                  <a:latin typeface="Arial" pitchFamily="34" charset="0"/>
                  <a:cs typeface="Arial" pitchFamily="34" charset="0"/>
                </a:rPr>
                <a:t>Networking Integration</a:t>
              </a:r>
            </a:p>
            <a:p>
              <a:pPr indent="180975">
                <a:lnSpc>
                  <a:spcPct val="120000"/>
                </a:lnSpc>
                <a:spcBef>
                  <a:spcPts val="0"/>
                </a:spcBef>
                <a:buSzPct val="100000"/>
                <a:buFont typeface="Arial" pitchFamily="34" charset="0"/>
                <a:buChar char="•"/>
              </a:pPr>
              <a:r>
                <a:rPr lang="en-US" altLang="zh-CN" sz="1000" dirty="0" smtClean="0">
                  <a:solidFill>
                    <a:srgbClr val="000000"/>
                  </a:solidFill>
                  <a:latin typeface="Arial" pitchFamily="34" charset="0"/>
                  <a:cs typeface="Arial" pitchFamily="34" charset="0"/>
                </a:rPr>
                <a:t>Cloud Storage Services</a:t>
              </a:r>
            </a:p>
            <a:p>
              <a:pPr indent="180975">
                <a:lnSpc>
                  <a:spcPct val="120000"/>
                </a:lnSpc>
                <a:spcBef>
                  <a:spcPts val="0"/>
                </a:spcBef>
                <a:buSzPct val="100000"/>
                <a:buFont typeface="Arial" pitchFamily="34" charset="0"/>
                <a:buChar char="•"/>
              </a:pPr>
              <a:r>
                <a:rPr lang="en-US" altLang="zh-CN" sz="1000" dirty="0" smtClean="0">
                  <a:solidFill>
                    <a:srgbClr val="000000"/>
                  </a:solidFill>
                  <a:latin typeface="Arial" pitchFamily="34" charset="0"/>
                  <a:cs typeface="Arial" pitchFamily="34" charset="0"/>
                </a:rPr>
                <a:t>BYOD</a:t>
              </a:r>
              <a:endParaRPr lang="en-US" altLang="zh-CN" sz="1000" kern="0" dirty="0" smtClean="0">
                <a:solidFill>
                  <a:schemeClr val="tx1">
                    <a:lumMod val="65000"/>
                    <a:lumOff val="35000"/>
                  </a:schemeClr>
                </a:solidFill>
                <a:ea typeface="微软雅黑" pitchFamily="34" charset="-122"/>
              </a:endParaRPr>
            </a:p>
          </p:txBody>
        </p:sp>
      </p:grpSp>
      <p:grpSp>
        <p:nvGrpSpPr>
          <p:cNvPr id="4" name="组合 92"/>
          <p:cNvGrpSpPr/>
          <p:nvPr/>
        </p:nvGrpSpPr>
        <p:grpSpPr>
          <a:xfrm>
            <a:off x="6326025" y="1080550"/>
            <a:ext cx="2083475" cy="1845530"/>
            <a:chOff x="6411089" y="1080550"/>
            <a:chExt cx="2083475" cy="1845530"/>
          </a:xfrm>
        </p:grpSpPr>
        <p:sp>
          <p:nvSpPr>
            <p:cNvPr id="229" name="同侧圆角矩形 228"/>
            <p:cNvSpPr/>
            <p:nvPr/>
          </p:nvSpPr>
          <p:spPr bwMode="auto">
            <a:xfrm>
              <a:off x="6411089" y="1312115"/>
              <a:ext cx="2083475" cy="516684"/>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sz="300" kern="0" dirty="0" smtClean="0">
                <a:solidFill>
                  <a:srgbClr val="5F5F5F"/>
                </a:solidFill>
                <a:latin typeface="Arial" pitchFamily="34" charset="0"/>
                <a:ea typeface="华文细黑" pitchFamily="2" charset="-122"/>
                <a:cs typeface="Arial" pitchFamily="34" charset="0"/>
              </a:endParaRPr>
            </a:p>
          </p:txBody>
        </p:sp>
        <p:sp>
          <p:nvSpPr>
            <p:cNvPr id="230" name="AutoShape 44"/>
            <p:cNvSpPr>
              <a:spLocks noChangeArrowheads="1"/>
            </p:cNvSpPr>
            <p:nvPr/>
          </p:nvSpPr>
          <p:spPr bwMode="auto">
            <a:xfrm>
              <a:off x="6411089" y="1080550"/>
              <a:ext cx="2083475" cy="248523"/>
            </a:xfrm>
            <a:prstGeom prst="round2SameRect">
              <a:avLst>
                <a:gd name="adj1" fmla="val 0"/>
                <a:gd name="adj2" fmla="val 0"/>
              </a:avLst>
            </a:prstGeom>
            <a:solidFill>
              <a:schemeClr val="bg1">
                <a:lumMod val="50000"/>
              </a:schemeClr>
            </a:solidFill>
            <a:ln w="9525" cap="flat" cmpd="sng" algn="ctr">
              <a:noFill/>
              <a:prstDash val="solid"/>
            </a:ln>
            <a:effectLst/>
            <a:extLst/>
          </p:spPr>
          <p:txBody>
            <a:bodyPr wrap="none" rIns="45720" rtlCol="0" anchor="ctr"/>
            <a:lstStyle/>
            <a:p>
              <a:pPr defTabSz="588012" eaLnBrk="0" hangingPunct="0">
                <a:buSzPct val="60000"/>
                <a:defRPr/>
              </a:pPr>
              <a:r>
                <a:rPr lang="ru-RU" altLang="zh-CN" sz="1000" b="1" dirty="0" smtClean="0">
                  <a:solidFill>
                    <a:schemeClr val="bg1"/>
                  </a:solidFill>
                  <a:latin typeface="Arial" pitchFamily="34" charset="0"/>
                  <a:ea typeface="微软雅黑" pitchFamily="34" charset="-122"/>
                  <a:cs typeface="Arial" pitchFamily="34" charset="0"/>
                </a:rPr>
                <a:t>Стратегия</a:t>
              </a:r>
              <a:endParaRPr lang="zh-CN" altLang="en-US" sz="1000" b="1" dirty="0" smtClean="0">
                <a:solidFill>
                  <a:schemeClr val="bg1"/>
                </a:solidFill>
                <a:latin typeface="Arial" pitchFamily="34" charset="0"/>
                <a:ea typeface="微软雅黑" pitchFamily="34" charset="-122"/>
                <a:cs typeface="Arial" pitchFamily="34" charset="0"/>
              </a:endParaRPr>
            </a:p>
          </p:txBody>
        </p:sp>
        <p:sp>
          <p:nvSpPr>
            <p:cNvPr id="231" name="矩形 230"/>
            <p:cNvSpPr/>
            <p:nvPr/>
          </p:nvSpPr>
          <p:spPr>
            <a:xfrm>
              <a:off x="6411089" y="1367348"/>
              <a:ext cx="2030818" cy="421572"/>
            </a:xfrm>
            <a:prstGeom prst="rect">
              <a:avLst/>
            </a:prstGeom>
          </p:spPr>
          <p:txBody>
            <a:bodyPr wrap="square" lIns="68562" tIns="34281" rIns="68562" bIns="34281" anchor="ctr">
              <a:spAutoFit/>
            </a:bodyPr>
            <a:lstStyle/>
            <a:p>
              <a:pPr marL="182563" indent="-182563">
                <a:lnSpc>
                  <a:spcPct val="120000"/>
                </a:lnSpc>
                <a:spcBef>
                  <a:spcPts val="0"/>
                </a:spcBef>
                <a:buSzPct val="100000"/>
                <a:buFont typeface="Arial" pitchFamily="34" charset="0"/>
                <a:buChar char="•"/>
              </a:pPr>
              <a:r>
                <a:rPr lang="ru-RU" altLang="zh-CN" sz="1000" dirty="0" smtClean="0">
                  <a:solidFill>
                    <a:srgbClr val="000000"/>
                  </a:solidFill>
                  <a:latin typeface="Arial" pitchFamily="34" charset="0"/>
                  <a:cs typeface="Arial" pitchFamily="34" charset="0"/>
                </a:rPr>
                <a:t>Увеличивать превосходство решений</a:t>
              </a:r>
              <a:endParaRPr lang="en-US" altLang="zh-CN" sz="1000" dirty="0" smtClean="0">
                <a:solidFill>
                  <a:srgbClr val="000000"/>
                </a:solidFill>
                <a:latin typeface="Arial" pitchFamily="34" charset="0"/>
                <a:cs typeface="Arial" pitchFamily="34" charset="0"/>
              </a:endParaRPr>
            </a:p>
          </p:txBody>
        </p:sp>
        <p:sp>
          <p:nvSpPr>
            <p:cNvPr id="235" name="同侧圆角矩形 234"/>
            <p:cNvSpPr/>
            <p:nvPr/>
          </p:nvSpPr>
          <p:spPr bwMode="auto">
            <a:xfrm>
              <a:off x="6411089" y="2003219"/>
              <a:ext cx="2083475" cy="922861"/>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sz="300" kern="0" dirty="0" smtClean="0">
                <a:solidFill>
                  <a:srgbClr val="5F5F5F"/>
                </a:solidFill>
                <a:latin typeface="Arial" pitchFamily="34" charset="0"/>
                <a:ea typeface="华文细黑" pitchFamily="2" charset="-122"/>
                <a:cs typeface="Arial" pitchFamily="34" charset="0"/>
              </a:endParaRPr>
            </a:p>
          </p:txBody>
        </p:sp>
        <p:sp>
          <p:nvSpPr>
            <p:cNvPr id="236" name="AutoShape 44"/>
            <p:cNvSpPr>
              <a:spLocks noChangeArrowheads="1"/>
            </p:cNvSpPr>
            <p:nvPr/>
          </p:nvSpPr>
          <p:spPr bwMode="auto">
            <a:xfrm>
              <a:off x="6411089" y="1792921"/>
              <a:ext cx="2083475" cy="248400"/>
            </a:xfrm>
            <a:prstGeom prst="round2SameRect">
              <a:avLst>
                <a:gd name="adj1" fmla="val 0"/>
                <a:gd name="adj2" fmla="val 0"/>
              </a:avLst>
            </a:prstGeom>
            <a:solidFill>
              <a:schemeClr val="bg1">
                <a:lumMod val="50000"/>
              </a:schemeClr>
            </a:solidFill>
            <a:ln w="9525" cap="flat" cmpd="sng" algn="ctr">
              <a:noFill/>
              <a:prstDash val="solid"/>
            </a:ln>
            <a:effectLst/>
            <a:extLst/>
          </p:spPr>
          <p:txBody>
            <a:bodyPr wrap="none" rIns="45720" rtlCol="0" anchor="ctr"/>
            <a:lstStyle/>
            <a:p>
              <a:pPr defTabSz="588012" eaLnBrk="0" hangingPunct="0">
                <a:buSzPct val="60000"/>
                <a:defRPr/>
              </a:pPr>
              <a:r>
                <a:rPr lang="ru-RU" altLang="zh-CN" sz="1000" b="1" dirty="0" smtClean="0">
                  <a:solidFill>
                    <a:schemeClr val="bg1"/>
                  </a:solidFill>
                  <a:latin typeface="Arial" pitchFamily="34" charset="0"/>
                  <a:ea typeface="微软雅黑" pitchFamily="34" charset="-122"/>
                  <a:cs typeface="Arial" pitchFamily="34" charset="0"/>
                </a:rPr>
                <a:t>Продукты</a:t>
              </a:r>
              <a:r>
                <a:rPr lang="en-US" altLang="zh-CN" sz="1000" b="1" dirty="0" smtClean="0">
                  <a:solidFill>
                    <a:schemeClr val="bg1"/>
                  </a:solidFill>
                  <a:latin typeface="Arial" pitchFamily="34" charset="0"/>
                  <a:ea typeface="微软雅黑" pitchFamily="34" charset="-122"/>
                  <a:cs typeface="Arial" pitchFamily="34" charset="0"/>
                </a:rPr>
                <a:t>/</a:t>
              </a:r>
              <a:r>
                <a:rPr lang="ru-RU" altLang="zh-CN" sz="1000" b="1" dirty="0" smtClean="0">
                  <a:solidFill>
                    <a:schemeClr val="bg1"/>
                  </a:solidFill>
                  <a:latin typeface="Arial" pitchFamily="34" charset="0"/>
                  <a:ea typeface="微软雅黑" pitchFamily="34" charset="-122"/>
                  <a:cs typeface="Arial" pitchFamily="34" charset="0"/>
                </a:rPr>
                <a:t>решения</a:t>
              </a:r>
              <a:endParaRPr lang="zh-CN" altLang="en-US" sz="1000" b="1" dirty="0" smtClean="0">
                <a:solidFill>
                  <a:schemeClr val="bg1"/>
                </a:solidFill>
                <a:latin typeface="Arial" pitchFamily="34" charset="0"/>
                <a:ea typeface="微软雅黑" pitchFamily="34" charset="-122"/>
                <a:cs typeface="Arial" pitchFamily="34" charset="0"/>
              </a:endParaRPr>
            </a:p>
          </p:txBody>
        </p:sp>
        <p:sp>
          <p:nvSpPr>
            <p:cNvPr id="237" name="矩形 236"/>
            <p:cNvSpPr/>
            <p:nvPr/>
          </p:nvSpPr>
          <p:spPr>
            <a:xfrm>
              <a:off x="6411089" y="2110629"/>
              <a:ext cx="2030818" cy="438563"/>
            </a:xfrm>
            <a:prstGeom prst="rect">
              <a:avLst/>
            </a:prstGeom>
          </p:spPr>
          <p:txBody>
            <a:bodyPr wrap="square" lIns="68562" tIns="34281" rIns="68562" bIns="34281" anchor="ctr">
              <a:spAutoFit/>
            </a:bodyPr>
            <a:lstStyle/>
            <a:p>
              <a:pPr indent="180975">
                <a:lnSpc>
                  <a:spcPct val="120000"/>
                </a:lnSpc>
                <a:spcBef>
                  <a:spcPts val="0"/>
                </a:spcBef>
                <a:buSzPct val="100000"/>
                <a:buFont typeface="Arial" pitchFamily="34" charset="0"/>
                <a:buChar char="•"/>
              </a:pPr>
              <a:r>
                <a:rPr lang="ru-RU" altLang="zh-CN" sz="1000" dirty="0" smtClean="0">
                  <a:solidFill>
                    <a:srgbClr val="000000"/>
                  </a:solidFill>
                  <a:latin typeface="Arial" pitchFamily="34" charset="0"/>
                  <a:cs typeface="Arial" pitchFamily="34" charset="0"/>
                </a:rPr>
                <a:t>Оптические</a:t>
              </a:r>
              <a:r>
                <a:rPr lang="en-US" altLang="zh-CN" sz="1000" dirty="0" smtClean="0">
                  <a:solidFill>
                    <a:srgbClr val="000000"/>
                  </a:solidFill>
                  <a:latin typeface="Arial" pitchFamily="34" charset="0"/>
                  <a:cs typeface="Arial" pitchFamily="34" charset="0"/>
                </a:rPr>
                <a:t> Core &amp; Access</a:t>
              </a:r>
            </a:p>
            <a:p>
              <a:pPr indent="180975">
                <a:lnSpc>
                  <a:spcPct val="120000"/>
                </a:lnSpc>
                <a:spcBef>
                  <a:spcPts val="0"/>
                </a:spcBef>
                <a:buSzPct val="100000"/>
                <a:buFont typeface="Arial" pitchFamily="34" charset="0"/>
                <a:buChar char="•"/>
              </a:pPr>
              <a:r>
                <a:rPr lang="en-US" altLang="zh-CN" sz="1000" dirty="0" smtClean="0">
                  <a:solidFill>
                    <a:srgbClr val="000000"/>
                  </a:solidFill>
                  <a:latin typeface="Arial" pitchFamily="34" charset="0"/>
                  <a:cs typeface="Arial" pitchFamily="34" charset="0"/>
                </a:rPr>
                <a:t>Enterprise LTE &amp; GSM-R</a:t>
              </a:r>
            </a:p>
          </p:txBody>
        </p:sp>
      </p:grpSp>
      <p:sp>
        <p:nvSpPr>
          <p:cNvPr id="242" name="同侧圆角矩形 241"/>
          <p:cNvSpPr/>
          <p:nvPr/>
        </p:nvSpPr>
        <p:spPr bwMode="auto">
          <a:xfrm>
            <a:off x="1722493" y="3395327"/>
            <a:ext cx="2303663" cy="961520"/>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sz="300" kern="0" dirty="0" smtClean="0">
              <a:solidFill>
                <a:srgbClr val="5F5F5F"/>
              </a:solidFill>
              <a:latin typeface="Arial" pitchFamily="34" charset="0"/>
              <a:ea typeface="华文细黑" pitchFamily="2" charset="-122"/>
              <a:cs typeface="Arial" pitchFamily="34" charset="0"/>
            </a:endParaRPr>
          </a:p>
        </p:txBody>
      </p:sp>
      <p:sp>
        <p:nvSpPr>
          <p:cNvPr id="243" name="AutoShape 44"/>
          <p:cNvSpPr>
            <a:spLocks noChangeArrowheads="1"/>
          </p:cNvSpPr>
          <p:nvPr/>
        </p:nvSpPr>
        <p:spPr bwMode="auto">
          <a:xfrm>
            <a:off x="1722493" y="3216928"/>
            <a:ext cx="2303663" cy="248400"/>
          </a:xfrm>
          <a:prstGeom prst="round2SameRect">
            <a:avLst>
              <a:gd name="adj1" fmla="val 0"/>
              <a:gd name="adj2" fmla="val 0"/>
            </a:avLst>
          </a:prstGeom>
          <a:solidFill>
            <a:schemeClr val="bg1">
              <a:lumMod val="50000"/>
            </a:schemeClr>
          </a:solidFill>
          <a:ln w="9525" cap="flat" cmpd="sng" algn="ctr">
            <a:noFill/>
            <a:prstDash val="solid"/>
          </a:ln>
          <a:effectLst/>
          <a:extLst/>
        </p:spPr>
        <p:txBody>
          <a:bodyPr wrap="none" rIns="45720" rtlCol="0" anchor="ctr"/>
          <a:lstStyle/>
          <a:p>
            <a:pPr defTabSz="588012" eaLnBrk="0" hangingPunct="0">
              <a:buSzPct val="60000"/>
              <a:defRPr/>
            </a:pPr>
            <a:r>
              <a:rPr lang="ru-RU" altLang="zh-CN" sz="1000" b="1" dirty="0" smtClean="0">
                <a:solidFill>
                  <a:schemeClr val="bg1"/>
                </a:solidFill>
                <a:latin typeface="Arial" pitchFamily="34" charset="0"/>
                <a:ea typeface="微软雅黑" pitchFamily="34" charset="-122"/>
                <a:cs typeface="Arial" pitchFamily="34" charset="0"/>
              </a:rPr>
              <a:t>Стратегия</a:t>
            </a:r>
            <a:endParaRPr lang="zh-CN" altLang="en-US" sz="1000" b="1" dirty="0" smtClean="0">
              <a:solidFill>
                <a:schemeClr val="bg1"/>
              </a:solidFill>
              <a:latin typeface="Arial" pitchFamily="34" charset="0"/>
              <a:ea typeface="微软雅黑" pitchFamily="34" charset="-122"/>
              <a:cs typeface="Arial" pitchFamily="34" charset="0"/>
            </a:endParaRPr>
          </a:p>
        </p:txBody>
      </p:sp>
      <p:sp>
        <p:nvSpPr>
          <p:cNvPr id="244" name="矩形 243"/>
          <p:cNvSpPr/>
          <p:nvPr/>
        </p:nvSpPr>
        <p:spPr>
          <a:xfrm>
            <a:off x="1765023" y="3536873"/>
            <a:ext cx="2254102" cy="623229"/>
          </a:xfrm>
          <a:prstGeom prst="rect">
            <a:avLst/>
          </a:prstGeom>
        </p:spPr>
        <p:txBody>
          <a:bodyPr wrap="square" lIns="68562" tIns="34281" rIns="68562" bIns="34281" anchor="ctr">
            <a:spAutoFit/>
          </a:bodyPr>
          <a:lstStyle/>
          <a:p>
            <a:pPr marL="182563" indent="-182563">
              <a:lnSpc>
                <a:spcPct val="120000"/>
              </a:lnSpc>
              <a:spcBef>
                <a:spcPts val="0"/>
              </a:spcBef>
              <a:buSzPct val="100000"/>
              <a:buFont typeface="Arial" pitchFamily="34" charset="0"/>
              <a:buChar char="•"/>
            </a:pPr>
            <a:r>
              <a:rPr lang="ru-RU" altLang="zh-CN" sz="1000" dirty="0" smtClean="0">
                <a:solidFill>
                  <a:srgbClr val="000000"/>
                </a:solidFill>
                <a:latin typeface="Arial" pitchFamily="34" charset="0"/>
                <a:cs typeface="Arial" pitchFamily="34" charset="0"/>
              </a:rPr>
              <a:t>Полные линейки с лучшим </a:t>
            </a:r>
            <a:r>
              <a:rPr lang="en-US" altLang="zh-CN" sz="1000" dirty="0" smtClean="0">
                <a:solidFill>
                  <a:srgbClr val="000000"/>
                </a:solidFill>
                <a:latin typeface="Arial" pitchFamily="34" charset="0"/>
                <a:cs typeface="Arial" pitchFamily="34" charset="0"/>
              </a:rPr>
              <a:t>ROI</a:t>
            </a:r>
          </a:p>
          <a:p>
            <a:pPr marL="182563" indent="-182563">
              <a:lnSpc>
                <a:spcPct val="120000"/>
              </a:lnSpc>
              <a:spcBef>
                <a:spcPts val="0"/>
              </a:spcBef>
              <a:buSzPct val="100000"/>
              <a:buFont typeface="Arial" pitchFamily="34" charset="0"/>
              <a:buChar char="•"/>
            </a:pPr>
            <a:r>
              <a:rPr lang="ru-RU" altLang="zh-CN" sz="1000" dirty="0" smtClean="0">
                <a:solidFill>
                  <a:srgbClr val="000000"/>
                </a:solidFill>
                <a:latin typeface="Arial" pitchFamily="34" charset="0"/>
                <a:cs typeface="Arial" pitchFamily="34" charset="0"/>
              </a:rPr>
              <a:t>Лучшие производительность и функционал</a:t>
            </a:r>
            <a:endParaRPr lang="en-US" altLang="zh-CN" sz="1000" dirty="0" smtClean="0">
              <a:solidFill>
                <a:srgbClr val="000000"/>
              </a:solidFill>
              <a:latin typeface="Arial" pitchFamily="34" charset="0"/>
              <a:cs typeface="Arial" pitchFamily="34" charset="0"/>
            </a:endParaRPr>
          </a:p>
        </p:txBody>
      </p:sp>
      <p:sp>
        <p:nvSpPr>
          <p:cNvPr id="74" name="Title 2"/>
          <p:cNvSpPr>
            <a:spLocks noGrp="1"/>
          </p:cNvSpPr>
          <p:nvPr>
            <p:ph type="title"/>
          </p:nvPr>
        </p:nvSpPr>
        <p:spPr>
          <a:xfrm>
            <a:off x="265453" y="182358"/>
            <a:ext cx="8437483" cy="419504"/>
          </a:xfrm>
        </p:spPr>
        <p:txBody>
          <a:bodyPr/>
          <a:lstStyle/>
          <a:p>
            <a:pPr lvl="0">
              <a:defRPr/>
            </a:pPr>
            <a:r>
              <a:rPr lang="ru-RU" altLang="zh-CN" sz="2000" dirty="0" smtClean="0">
                <a:solidFill>
                  <a:srgbClr val="C00000"/>
                </a:solidFill>
                <a:latin typeface="Arial" pitchFamily="34" charset="0"/>
                <a:ea typeface="Arial Unicode MS" pitchFamily="34" charset="-122"/>
                <a:cs typeface="Arial" pitchFamily="34" charset="0"/>
              </a:rPr>
              <a:t>Общая стратегия </a:t>
            </a:r>
            <a:r>
              <a:rPr lang="en-US" altLang="zh-CN" sz="2000" dirty="0" smtClean="0">
                <a:solidFill>
                  <a:srgbClr val="C00000"/>
                </a:solidFill>
                <a:latin typeface="Arial" pitchFamily="34" charset="0"/>
                <a:ea typeface="Arial Unicode MS" pitchFamily="34" charset="-122"/>
                <a:cs typeface="Arial" pitchFamily="34" charset="0"/>
              </a:rPr>
              <a:t>Huawei</a:t>
            </a:r>
          </a:p>
        </p:txBody>
      </p:sp>
      <p:sp>
        <p:nvSpPr>
          <p:cNvPr id="79" name="同侧圆角矩形 78"/>
          <p:cNvSpPr/>
          <p:nvPr/>
        </p:nvSpPr>
        <p:spPr bwMode="auto">
          <a:xfrm>
            <a:off x="5105041" y="3448492"/>
            <a:ext cx="2188894" cy="951385"/>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sz="300" kern="0" dirty="0" smtClean="0">
              <a:solidFill>
                <a:srgbClr val="5F5F5F"/>
              </a:solidFill>
              <a:latin typeface="Arial" pitchFamily="34" charset="0"/>
              <a:ea typeface="华文细黑" pitchFamily="2" charset="-122"/>
              <a:cs typeface="Arial" pitchFamily="34" charset="0"/>
            </a:endParaRPr>
          </a:p>
        </p:txBody>
      </p:sp>
      <p:sp>
        <p:nvSpPr>
          <p:cNvPr id="80" name="AutoShape 44"/>
          <p:cNvSpPr>
            <a:spLocks noChangeArrowheads="1"/>
          </p:cNvSpPr>
          <p:nvPr/>
        </p:nvSpPr>
        <p:spPr bwMode="auto">
          <a:xfrm>
            <a:off x="5105193" y="3216928"/>
            <a:ext cx="2188741" cy="248400"/>
          </a:xfrm>
          <a:prstGeom prst="round2SameRect">
            <a:avLst>
              <a:gd name="adj1" fmla="val 0"/>
              <a:gd name="adj2" fmla="val 0"/>
            </a:avLst>
          </a:prstGeom>
          <a:solidFill>
            <a:schemeClr val="bg1">
              <a:lumMod val="50000"/>
            </a:schemeClr>
          </a:solidFill>
          <a:ln w="9525" cap="flat" cmpd="sng" algn="ctr">
            <a:noFill/>
            <a:prstDash val="solid"/>
          </a:ln>
          <a:effectLst/>
          <a:extLst/>
        </p:spPr>
        <p:txBody>
          <a:bodyPr wrap="none" rIns="45720" rtlCol="0" anchor="ctr"/>
          <a:lstStyle/>
          <a:p>
            <a:pPr defTabSz="588012" eaLnBrk="0" hangingPunct="0">
              <a:buSzPct val="60000"/>
              <a:defRPr/>
            </a:pPr>
            <a:r>
              <a:rPr lang="ru-RU" altLang="zh-CN" sz="1000" b="1" dirty="0" smtClean="0">
                <a:solidFill>
                  <a:schemeClr val="bg1"/>
                </a:solidFill>
                <a:latin typeface="Arial" pitchFamily="34" charset="0"/>
                <a:ea typeface="微软雅黑" pitchFamily="34" charset="-122"/>
                <a:cs typeface="Arial" pitchFamily="34" charset="0"/>
              </a:rPr>
              <a:t>Продукты</a:t>
            </a:r>
            <a:r>
              <a:rPr lang="en-US" altLang="zh-CN" sz="1000" b="1" dirty="0" smtClean="0">
                <a:solidFill>
                  <a:schemeClr val="bg1"/>
                </a:solidFill>
                <a:latin typeface="Arial" pitchFamily="34" charset="0"/>
                <a:ea typeface="微软雅黑" pitchFamily="34" charset="-122"/>
                <a:cs typeface="Arial" pitchFamily="34" charset="0"/>
              </a:rPr>
              <a:t>/</a:t>
            </a:r>
            <a:r>
              <a:rPr lang="ru-RU" altLang="zh-CN" sz="1000" b="1" dirty="0" smtClean="0">
                <a:solidFill>
                  <a:schemeClr val="bg1"/>
                </a:solidFill>
                <a:latin typeface="Arial" pitchFamily="34" charset="0"/>
                <a:ea typeface="微软雅黑" pitchFamily="34" charset="-122"/>
                <a:cs typeface="Arial" pitchFamily="34" charset="0"/>
              </a:rPr>
              <a:t>решения</a:t>
            </a:r>
            <a:endParaRPr lang="zh-CN" altLang="en-US" sz="1000" b="1" dirty="0" smtClean="0">
              <a:solidFill>
                <a:schemeClr val="bg1"/>
              </a:solidFill>
              <a:latin typeface="Arial" pitchFamily="34" charset="0"/>
              <a:ea typeface="微软雅黑" pitchFamily="34" charset="-122"/>
              <a:cs typeface="Arial" pitchFamily="34" charset="0"/>
            </a:endParaRPr>
          </a:p>
        </p:txBody>
      </p:sp>
      <p:sp>
        <p:nvSpPr>
          <p:cNvPr id="81" name="矩形 80"/>
          <p:cNvSpPr/>
          <p:nvPr/>
        </p:nvSpPr>
        <p:spPr>
          <a:xfrm>
            <a:off x="5146180" y="3437618"/>
            <a:ext cx="1807496" cy="975570"/>
          </a:xfrm>
          <a:prstGeom prst="rect">
            <a:avLst/>
          </a:prstGeom>
        </p:spPr>
        <p:txBody>
          <a:bodyPr wrap="square" lIns="68562" tIns="34281" rIns="68562" bIns="34281" anchor="ctr">
            <a:spAutoFit/>
          </a:bodyPr>
          <a:lstStyle/>
          <a:p>
            <a:pPr marL="182563" indent="-182563">
              <a:lnSpc>
                <a:spcPct val="120000"/>
              </a:lnSpc>
              <a:spcBef>
                <a:spcPts val="0"/>
              </a:spcBef>
              <a:buSzPct val="100000"/>
              <a:buFont typeface="Arial" pitchFamily="34" charset="0"/>
              <a:buChar char="•"/>
            </a:pPr>
            <a:r>
              <a:rPr lang="en-US" altLang="zh-CN" sz="1000" dirty="0" smtClean="0">
                <a:solidFill>
                  <a:srgbClr val="000000"/>
                </a:solidFill>
                <a:latin typeface="Arial" pitchFamily="34" charset="0"/>
                <a:cs typeface="Arial" pitchFamily="34" charset="0"/>
              </a:rPr>
              <a:t>Routing Switch &amp; </a:t>
            </a:r>
            <a:r>
              <a:rPr lang="en-US" altLang="zh-CN" sz="1000" dirty="0" err="1" smtClean="0">
                <a:solidFill>
                  <a:srgbClr val="000000"/>
                </a:solidFill>
                <a:latin typeface="Arial" pitchFamily="34" charset="0"/>
                <a:cs typeface="Arial" pitchFamily="34" charset="0"/>
              </a:rPr>
              <a:t>WiFi</a:t>
            </a:r>
            <a:endParaRPr lang="en-US" altLang="zh-CN" sz="1000" dirty="0" smtClean="0">
              <a:solidFill>
                <a:srgbClr val="000000"/>
              </a:solidFill>
              <a:latin typeface="Arial" pitchFamily="34" charset="0"/>
              <a:cs typeface="Arial" pitchFamily="34" charset="0"/>
            </a:endParaRPr>
          </a:p>
          <a:p>
            <a:pPr marL="182563" indent="-182563">
              <a:lnSpc>
                <a:spcPct val="120000"/>
              </a:lnSpc>
              <a:spcBef>
                <a:spcPts val="0"/>
              </a:spcBef>
              <a:buSzPct val="100000"/>
              <a:buFont typeface="Arial" pitchFamily="34" charset="0"/>
              <a:buChar char="•"/>
            </a:pPr>
            <a:r>
              <a:rPr lang="en-US" altLang="zh-CN" sz="1000" dirty="0" smtClean="0">
                <a:solidFill>
                  <a:srgbClr val="000000"/>
                </a:solidFill>
                <a:latin typeface="Arial" pitchFamily="34" charset="0"/>
                <a:cs typeface="Arial" pitchFamily="34" charset="0"/>
              </a:rPr>
              <a:t>Firewall &amp; UTM</a:t>
            </a:r>
          </a:p>
          <a:p>
            <a:pPr marL="182563" indent="-182563">
              <a:lnSpc>
                <a:spcPct val="120000"/>
              </a:lnSpc>
              <a:spcBef>
                <a:spcPts val="0"/>
              </a:spcBef>
              <a:buSzPct val="100000"/>
              <a:buFont typeface="Arial" pitchFamily="34" charset="0"/>
              <a:buChar char="•"/>
            </a:pPr>
            <a:r>
              <a:rPr lang="en-US" altLang="zh-CN" sz="1000" dirty="0" smtClean="0">
                <a:solidFill>
                  <a:srgbClr val="000000"/>
                </a:solidFill>
                <a:latin typeface="Arial" pitchFamily="34" charset="0"/>
                <a:cs typeface="Arial" pitchFamily="34" charset="0"/>
              </a:rPr>
              <a:t>Server &amp; Storage</a:t>
            </a:r>
          </a:p>
          <a:p>
            <a:pPr marL="182563" indent="-182563">
              <a:lnSpc>
                <a:spcPct val="120000"/>
              </a:lnSpc>
              <a:spcBef>
                <a:spcPts val="0"/>
              </a:spcBef>
              <a:buSzPct val="100000"/>
              <a:buFont typeface="Arial" pitchFamily="34" charset="0"/>
              <a:buChar char="•"/>
            </a:pPr>
            <a:r>
              <a:rPr lang="en-US" altLang="zh-CN" sz="1000" dirty="0" err="1" smtClean="0">
                <a:solidFill>
                  <a:srgbClr val="000000"/>
                </a:solidFill>
                <a:latin typeface="Arial" pitchFamily="34" charset="0"/>
                <a:cs typeface="Arial" pitchFamily="34" charset="0"/>
              </a:rPr>
              <a:t>Telepresence</a:t>
            </a:r>
            <a:r>
              <a:rPr lang="en-US" altLang="zh-CN" sz="1000" dirty="0" smtClean="0">
                <a:solidFill>
                  <a:srgbClr val="000000"/>
                </a:solidFill>
                <a:latin typeface="Arial" pitchFamily="34" charset="0"/>
                <a:cs typeface="Arial" pitchFamily="34" charset="0"/>
              </a:rPr>
              <a:t> &amp; VC</a:t>
            </a:r>
          </a:p>
          <a:p>
            <a:pPr marL="182563" indent="-182563">
              <a:lnSpc>
                <a:spcPct val="120000"/>
              </a:lnSpc>
              <a:spcBef>
                <a:spcPts val="0"/>
              </a:spcBef>
              <a:buSzPct val="100000"/>
              <a:buFont typeface="Arial" pitchFamily="34" charset="0"/>
              <a:buChar char="•"/>
            </a:pPr>
            <a:r>
              <a:rPr lang="en-US" altLang="zh-CN" sz="1000" dirty="0" smtClean="0">
                <a:solidFill>
                  <a:srgbClr val="000000"/>
                </a:solidFill>
                <a:latin typeface="Arial" pitchFamily="34" charset="0"/>
                <a:cs typeface="Arial" pitchFamily="34" charset="0"/>
              </a:rPr>
              <a:t>IP-PBX &amp; UC</a:t>
            </a:r>
          </a:p>
        </p:txBody>
      </p:sp>
      <p:grpSp>
        <p:nvGrpSpPr>
          <p:cNvPr id="5" name="组合 219"/>
          <p:cNvGrpSpPr/>
          <p:nvPr/>
        </p:nvGrpSpPr>
        <p:grpSpPr>
          <a:xfrm>
            <a:off x="9311255" y="1662619"/>
            <a:ext cx="615723" cy="2005269"/>
            <a:chOff x="9652455" y="2488836"/>
            <a:chExt cx="615723" cy="2005269"/>
          </a:xfrm>
        </p:grpSpPr>
        <p:sp>
          <p:nvSpPr>
            <p:cNvPr id="83" name="矩形 82"/>
            <p:cNvSpPr/>
            <p:nvPr/>
          </p:nvSpPr>
          <p:spPr bwMode="auto">
            <a:xfrm>
              <a:off x="9652455" y="2767964"/>
              <a:ext cx="615723" cy="295547"/>
            </a:xfrm>
            <a:prstGeom prst="rect">
              <a:avLst/>
            </a:prstGeom>
            <a:solidFill>
              <a:schemeClr val="accent2">
                <a:lumMod val="75000"/>
              </a:schemeClr>
            </a:solidFill>
            <a:ln w="9525"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45720" rtlCol="0" anchor="ctr"/>
            <a:lstStyle/>
            <a:p>
              <a:pPr algn="r" fontAlgn="auto">
                <a:spcBef>
                  <a:spcPts val="0"/>
                </a:spcBef>
                <a:spcAft>
                  <a:spcPts val="0"/>
                </a:spcAft>
                <a:defRPr/>
              </a:pPr>
              <a:endParaRPr lang="zh-CN" altLang="en-US" sz="1000" b="1" kern="0" smtClean="0">
                <a:solidFill>
                  <a:srgbClr val="FFFFFF"/>
                </a:solidFill>
                <a:effectLst>
                  <a:outerShdw blurRad="38100" dist="38100" dir="2700000" algn="tl">
                    <a:srgbClr val="000000">
                      <a:alpha val="43137"/>
                    </a:srgbClr>
                  </a:outerShdw>
                </a:effectLst>
                <a:latin typeface="FrutigerNext LT Medium"/>
                <a:ea typeface="微软雅黑" pitchFamily="34" charset="-122"/>
              </a:endParaRPr>
            </a:p>
          </p:txBody>
        </p:sp>
        <p:sp>
          <p:nvSpPr>
            <p:cNvPr id="84" name="矩形 83"/>
            <p:cNvSpPr/>
            <p:nvPr/>
          </p:nvSpPr>
          <p:spPr bwMode="auto">
            <a:xfrm>
              <a:off x="9652455" y="2488836"/>
              <a:ext cx="615723" cy="295547"/>
            </a:xfrm>
            <a:prstGeom prst="rect">
              <a:avLst/>
            </a:prstGeom>
            <a:solidFill>
              <a:srgbClr val="C00000"/>
            </a:solidFill>
            <a:ln w="9525"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45720" rtlCol="0" anchor="ctr"/>
            <a:lstStyle/>
            <a:p>
              <a:pPr algn="r" fontAlgn="auto">
                <a:spcBef>
                  <a:spcPts val="0"/>
                </a:spcBef>
                <a:spcAft>
                  <a:spcPts val="0"/>
                </a:spcAft>
                <a:defRPr/>
              </a:pPr>
              <a:endParaRPr lang="zh-CN" altLang="en-US" sz="1000" b="1" kern="0" smtClean="0">
                <a:solidFill>
                  <a:srgbClr val="FFFFFF"/>
                </a:solidFill>
                <a:effectLst>
                  <a:outerShdw blurRad="38100" dist="38100" dir="2700000" algn="tl">
                    <a:srgbClr val="000000">
                      <a:alpha val="43137"/>
                    </a:srgbClr>
                  </a:outerShdw>
                </a:effectLst>
                <a:latin typeface="FrutigerNext LT Medium"/>
                <a:ea typeface="微软雅黑" pitchFamily="34" charset="-122"/>
              </a:endParaRPr>
            </a:p>
          </p:txBody>
        </p:sp>
        <p:sp>
          <p:nvSpPr>
            <p:cNvPr id="85" name="矩形 84"/>
            <p:cNvSpPr/>
            <p:nvPr/>
          </p:nvSpPr>
          <p:spPr bwMode="auto">
            <a:xfrm>
              <a:off x="9652455" y="3048184"/>
              <a:ext cx="615723" cy="295547"/>
            </a:xfrm>
            <a:prstGeom prst="rect">
              <a:avLst/>
            </a:prstGeom>
            <a:solidFill>
              <a:srgbClr val="9FC83B"/>
            </a:solidFill>
            <a:ln w="9525"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45720" rtlCol="0" anchor="ctr"/>
            <a:lstStyle/>
            <a:p>
              <a:pPr algn="r" fontAlgn="auto">
                <a:spcBef>
                  <a:spcPts val="0"/>
                </a:spcBef>
                <a:spcAft>
                  <a:spcPts val="0"/>
                </a:spcAft>
                <a:defRPr/>
              </a:pPr>
              <a:endParaRPr lang="zh-CN" altLang="en-US" sz="1000" b="1" kern="0" smtClean="0">
                <a:solidFill>
                  <a:srgbClr val="FFFFFF"/>
                </a:solidFill>
                <a:effectLst>
                  <a:outerShdw blurRad="38100" dist="38100" dir="2700000" algn="tl">
                    <a:srgbClr val="000000">
                      <a:alpha val="43137"/>
                    </a:srgbClr>
                  </a:outerShdw>
                </a:effectLst>
                <a:latin typeface="FrutigerNext LT Medium"/>
                <a:ea typeface="微软雅黑" pitchFamily="34" charset="-122"/>
              </a:endParaRPr>
            </a:p>
          </p:txBody>
        </p:sp>
        <p:sp>
          <p:nvSpPr>
            <p:cNvPr id="86" name="矩形 85"/>
            <p:cNvSpPr/>
            <p:nvPr/>
          </p:nvSpPr>
          <p:spPr bwMode="auto">
            <a:xfrm>
              <a:off x="9652455" y="3343152"/>
              <a:ext cx="615723" cy="295547"/>
            </a:xfrm>
            <a:prstGeom prst="rect">
              <a:avLst/>
            </a:prstGeom>
            <a:solidFill>
              <a:srgbClr val="79C8B0"/>
            </a:solidFill>
            <a:ln w="9525"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45720" rtlCol="0" anchor="ctr"/>
            <a:lstStyle/>
            <a:p>
              <a:pPr algn="r" fontAlgn="auto">
                <a:spcBef>
                  <a:spcPts val="0"/>
                </a:spcBef>
                <a:spcAft>
                  <a:spcPts val="0"/>
                </a:spcAft>
                <a:buClr>
                  <a:srgbClr val="CC9900"/>
                </a:buClr>
                <a:buFont typeface="Wingdings" pitchFamily="2" charset="2"/>
                <a:buChar char="n"/>
                <a:defRPr/>
              </a:pPr>
              <a:endParaRPr lang="zh-CN" altLang="en-US" sz="1000" b="1" kern="0" dirty="0" smtClean="0">
                <a:solidFill>
                  <a:srgbClr val="FFFFFF"/>
                </a:solidFill>
                <a:effectLst>
                  <a:outerShdw blurRad="38100" dist="38100" dir="2700000" algn="tl">
                    <a:srgbClr val="000000">
                      <a:alpha val="43137"/>
                    </a:srgbClr>
                  </a:outerShdw>
                </a:effectLst>
                <a:latin typeface="FrutigerNext LT Medium"/>
                <a:ea typeface="微软雅黑" pitchFamily="34" charset="-122"/>
              </a:endParaRPr>
            </a:p>
          </p:txBody>
        </p:sp>
        <p:sp>
          <p:nvSpPr>
            <p:cNvPr id="87" name="矩形 86"/>
            <p:cNvSpPr/>
            <p:nvPr/>
          </p:nvSpPr>
          <p:spPr bwMode="auto">
            <a:xfrm>
              <a:off x="9652455" y="3623371"/>
              <a:ext cx="615723" cy="295547"/>
            </a:xfrm>
            <a:prstGeom prst="rect">
              <a:avLst/>
            </a:prstGeom>
            <a:solidFill>
              <a:srgbClr val="159DCD"/>
            </a:solidFill>
            <a:ln w="9525"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45720" rtlCol="0" anchor="ctr"/>
            <a:lstStyle/>
            <a:p>
              <a:pPr algn="r" fontAlgn="auto">
                <a:spcBef>
                  <a:spcPts val="0"/>
                </a:spcBef>
                <a:spcAft>
                  <a:spcPts val="0"/>
                </a:spcAft>
                <a:buClr>
                  <a:srgbClr val="CC9900"/>
                </a:buClr>
                <a:buFont typeface="Wingdings" pitchFamily="2" charset="2"/>
                <a:buChar char="n"/>
                <a:defRPr/>
              </a:pPr>
              <a:endParaRPr lang="zh-CN" altLang="en-US" sz="1000" b="1" kern="0" smtClean="0">
                <a:solidFill>
                  <a:srgbClr val="FFFFFF"/>
                </a:solidFill>
                <a:effectLst>
                  <a:outerShdw blurRad="38100" dist="38100" dir="2700000" algn="tl">
                    <a:srgbClr val="000000">
                      <a:alpha val="43137"/>
                    </a:srgbClr>
                  </a:outerShdw>
                </a:effectLst>
                <a:latin typeface="FrutigerNext LT Medium"/>
                <a:ea typeface="微软雅黑" pitchFamily="34" charset="-122"/>
              </a:endParaRPr>
            </a:p>
          </p:txBody>
        </p:sp>
        <p:sp>
          <p:nvSpPr>
            <p:cNvPr id="88" name="矩形 87"/>
            <p:cNvSpPr/>
            <p:nvPr/>
          </p:nvSpPr>
          <p:spPr bwMode="auto">
            <a:xfrm>
              <a:off x="9652455" y="3903590"/>
              <a:ext cx="615723" cy="295547"/>
            </a:xfrm>
            <a:prstGeom prst="rect">
              <a:avLst/>
            </a:prstGeom>
            <a:solidFill>
              <a:schemeClr val="bg1">
                <a:lumMod val="65000"/>
              </a:schemeClr>
            </a:solidFill>
            <a:ln w="6350">
              <a:noFill/>
              <a:round/>
              <a:headEnd/>
              <a:tailEn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zh-CN" altLang="en-US" kern="0" smtClean="0">
                <a:solidFill>
                  <a:sysClr val="windowText" lastClr="000000"/>
                </a:solidFill>
                <a:latin typeface="FrutigerNext LT Medium"/>
                <a:ea typeface="微软雅黑" pitchFamily="34" charset="-122"/>
                <a:cs typeface="Arial" pitchFamily="34" charset="0"/>
              </a:endParaRPr>
            </a:p>
          </p:txBody>
        </p:sp>
        <p:sp>
          <p:nvSpPr>
            <p:cNvPr id="89" name="矩形 88"/>
            <p:cNvSpPr/>
            <p:nvPr/>
          </p:nvSpPr>
          <p:spPr bwMode="auto">
            <a:xfrm>
              <a:off x="9652455" y="4198558"/>
              <a:ext cx="615723" cy="295547"/>
            </a:xfrm>
            <a:prstGeom prst="rect">
              <a:avLst/>
            </a:prstGeom>
            <a:solidFill>
              <a:schemeClr val="bg1">
                <a:lumMod val="8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defRPr/>
              </a:pPr>
              <a:endParaRPr lang="zh-CN" altLang="en-US" smtClean="0">
                <a:solidFill>
                  <a:srgbClr val="000000"/>
                </a:solidFill>
                <a:latin typeface="FrutigerNext LT Medium"/>
                <a:ea typeface="微软雅黑" pitchFamily="34" charset="-122"/>
              </a:endParaRPr>
            </a:p>
          </p:txBody>
        </p:sp>
      </p:grpSp>
    </p:spTree>
  </p:cSld>
  <p:clrMapOvr>
    <a:masterClrMapping/>
  </p:clrMapOvr>
  <p:transition advClick="0" advTm="8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圆角矩形 554"/>
          <p:cNvSpPr/>
          <p:nvPr/>
        </p:nvSpPr>
        <p:spPr>
          <a:xfrm>
            <a:off x="6631200" y="2957888"/>
            <a:ext cx="2196000" cy="1656000"/>
          </a:xfrm>
          <a:prstGeom prst="roundRect">
            <a:avLst>
              <a:gd name="adj" fmla="val 6259"/>
            </a:avLst>
          </a:prstGeom>
          <a:solidFill>
            <a:schemeClr val="bg1"/>
          </a:solidFill>
          <a:ln w="12700" algn="ctr">
            <a:noFill/>
            <a:round/>
            <a:headEnd/>
            <a:tailEnd/>
          </a:ln>
          <a:effectLst>
            <a:outerShdw blurRad="63500" sx="101000" sy="101000" algn="ctr" rotWithShape="0">
              <a:srgbClr val="000000">
                <a:alpha val="30000"/>
              </a:srgbClr>
            </a:outerShdw>
          </a:effectLst>
        </p:spPr>
        <p:txBody>
          <a:bodyPr wrap="none" lIns="68562" tIns="34281" rIns="68562" bIns="34281" anchor="ctr"/>
          <a:lstStyle/>
          <a:p>
            <a:pPr eaLnBrk="0" hangingPunct="0">
              <a:buClr>
                <a:srgbClr val="990000"/>
              </a:buClr>
              <a:buSzPct val="60000"/>
              <a:buFont typeface="Wingdings" pitchFamily="2" charset="2"/>
              <a:buNone/>
            </a:pPr>
            <a:endParaRPr lang="zh-CN" altLang="en-US" sz="1400"/>
          </a:p>
        </p:txBody>
      </p:sp>
      <p:sp>
        <p:nvSpPr>
          <p:cNvPr id="554" name="圆角矩形 553"/>
          <p:cNvSpPr/>
          <p:nvPr/>
        </p:nvSpPr>
        <p:spPr>
          <a:xfrm>
            <a:off x="4406400" y="2957888"/>
            <a:ext cx="2196000" cy="1656000"/>
          </a:xfrm>
          <a:prstGeom prst="roundRect">
            <a:avLst>
              <a:gd name="adj" fmla="val 6259"/>
            </a:avLst>
          </a:prstGeom>
          <a:solidFill>
            <a:schemeClr val="bg1"/>
          </a:solidFill>
          <a:ln w="12700" algn="ctr">
            <a:noFill/>
            <a:round/>
            <a:headEnd/>
            <a:tailEnd/>
          </a:ln>
          <a:effectLst>
            <a:outerShdw blurRad="63500" sx="101000" sy="101000" algn="ctr" rotWithShape="0">
              <a:srgbClr val="000000">
                <a:alpha val="30000"/>
              </a:srgbClr>
            </a:outerShdw>
          </a:effectLst>
        </p:spPr>
        <p:txBody>
          <a:bodyPr wrap="none" lIns="68562" tIns="34281" rIns="68562" bIns="34281" anchor="ctr"/>
          <a:lstStyle/>
          <a:p>
            <a:pPr eaLnBrk="0" hangingPunct="0">
              <a:buClr>
                <a:srgbClr val="990000"/>
              </a:buClr>
              <a:buSzPct val="60000"/>
              <a:buFont typeface="Wingdings" pitchFamily="2" charset="2"/>
              <a:buNone/>
            </a:pPr>
            <a:endParaRPr lang="zh-CN" altLang="en-US" sz="1400"/>
          </a:p>
        </p:txBody>
      </p:sp>
      <p:sp>
        <p:nvSpPr>
          <p:cNvPr id="556" name="圆角矩形 555"/>
          <p:cNvSpPr/>
          <p:nvPr/>
        </p:nvSpPr>
        <p:spPr>
          <a:xfrm>
            <a:off x="6630090" y="993600"/>
            <a:ext cx="2196000" cy="1656000"/>
          </a:xfrm>
          <a:prstGeom prst="roundRect">
            <a:avLst>
              <a:gd name="adj" fmla="val 6259"/>
            </a:avLst>
          </a:prstGeom>
          <a:solidFill>
            <a:schemeClr val="bg1"/>
          </a:solidFill>
          <a:ln w="12700" algn="ctr">
            <a:noFill/>
            <a:round/>
            <a:headEnd/>
            <a:tailEnd/>
          </a:ln>
          <a:effectLst>
            <a:outerShdw blurRad="63500" sx="101000" sy="101000" algn="ctr" rotWithShape="0">
              <a:srgbClr val="000000">
                <a:alpha val="30000"/>
              </a:srgbClr>
            </a:outerShdw>
          </a:effectLst>
        </p:spPr>
        <p:txBody>
          <a:bodyPr wrap="none" lIns="68562" tIns="34281" rIns="68562" bIns="34281" anchor="ctr"/>
          <a:lstStyle/>
          <a:p>
            <a:pPr eaLnBrk="0" hangingPunct="0">
              <a:buClr>
                <a:srgbClr val="990000"/>
              </a:buClr>
              <a:buSzPct val="60000"/>
              <a:buFont typeface="Wingdings" pitchFamily="2" charset="2"/>
              <a:buNone/>
            </a:pPr>
            <a:endParaRPr lang="zh-CN" altLang="en-US" sz="1400"/>
          </a:p>
        </p:txBody>
      </p:sp>
      <p:sp>
        <p:nvSpPr>
          <p:cNvPr id="553" name="圆角矩形 552"/>
          <p:cNvSpPr/>
          <p:nvPr/>
        </p:nvSpPr>
        <p:spPr>
          <a:xfrm>
            <a:off x="4407902" y="993916"/>
            <a:ext cx="2196000" cy="1656000"/>
          </a:xfrm>
          <a:prstGeom prst="roundRect">
            <a:avLst>
              <a:gd name="adj" fmla="val 6259"/>
            </a:avLst>
          </a:prstGeom>
          <a:solidFill>
            <a:schemeClr val="bg1"/>
          </a:solidFill>
          <a:ln w="12700" algn="ctr">
            <a:noFill/>
            <a:round/>
            <a:headEnd/>
            <a:tailEnd/>
          </a:ln>
          <a:effectLst>
            <a:outerShdw blurRad="63500" sx="101000" sy="101000" algn="ctr" rotWithShape="0">
              <a:srgbClr val="000000">
                <a:alpha val="30000"/>
              </a:srgbClr>
            </a:outerShdw>
          </a:effectLst>
        </p:spPr>
        <p:txBody>
          <a:bodyPr wrap="none" lIns="68562" tIns="34281" rIns="68562" bIns="34281" anchor="ctr"/>
          <a:lstStyle/>
          <a:p>
            <a:pPr eaLnBrk="0" hangingPunct="0">
              <a:buClr>
                <a:srgbClr val="990000"/>
              </a:buClr>
              <a:buSzPct val="60000"/>
              <a:buFont typeface="Wingdings" pitchFamily="2" charset="2"/>
              <a:buNone/>
            </a:pPr>
            <a:endParaRPr lang="zh-CN" altLang="en-US" sz="1400"/>
          </a:p>
        </p:txBody>
      </p:sp>
      <p:sp>
        <p:nvSpPr>
          <p:cNvPr id="499" name="同侧圆角矩形 498"/>
          <p:cNvSpPr/>
          <p:nvPr/>
        </p:nvSpPr>
        <p:spPr bwMode="auto">
          <a:xfrm rot="5400000">
            <a:off x="-662476" y="1730825"/>
            <a:ext cx="3888000" cy="1944000"/>
          </a:xfrm>
          <a:prstGeom prst="round2SameRect">
            <a:avLst>
              <a:gd name="adj1" fmla="val 0"/>
              <a:gd name="adj2" fmla="val 0"/>
            </a:avLst>
          </a:prstGeom>
          <a:solidFill>
            <a:schemeClr val="bg1"/>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520" name="同侧圆角矩形 519"/>
          <p:cNvSpPr/>
          <p:nvPr/>
        </p:nvSpPr>
        <p:spPr bwMode="auto">
          <a:xfrm rot="5400000">
            <a:off x="999866" y="3348093"/>
            <a:ext cx="540000" cy="1908000"/>
          </a:xfrm>
          <a:prstGeom prst="round2SameRect">
            <a:avLst>
              <a:gd name="adj1" fmla="val 0"/>
              <a:gd name="adj2" fmla="val 0"/>
            </a:avLst>
          </a:prstGeom>
          <a:solidFill>
            <a:schemeClr val="bg1">
              <a:lumMod val="65000"/>
            </a:schemeClr>
          </a:solidFill>
          <a:ln w="9525" algn="ctr">
            <a:noFill/>
            <a:round/>
            <a:headEnd/>
            <a:tailEnd/>
          </a:ln>
          <a:effectLst>
            <a:outerShdw blurRad="63500" sx="101000" sy="101000" algn="ctr" rotWithShape="0">
              <a:prstClr val="black">
                <a:alpha val="20000"/>
              </a:prstClr>
            </a:outerShdw>
            <a:softEdge rad="31750"/>
          </a:effectLst>
        </p:spPr>
        <p:txBody>
          <a:bodyPr wrap="none" anchor="ctr"/>
          <a:lstStyle/>
          <a:p>
            <a:pPr algn="ctr" fontAlgn="auto">
              <a:spcBef>
                <a:spcPts val="0"/>
              </a:spcBef>
              <a:spcAft>
                <a:spcPts val="0"/>
              </a:spcAft>
              <a:defRPr/>
            </a:pPr>
            <a:endParaRPr lang="zh-CN" altLang="en-US" sz="400" kern="0" dirty="0" smtClean="0">
              <a:solidFill>
                <a:schemeClr val="bg1">
                  <a:lumMod val="95000"/>
                </a:schemeClr>
              </a:solidFill>
              <a:latin typeface="Arial" pitchFamily="34" charset="0"/>
              <a:ea typeface="华文细黑" pitchFamily="2" charset="-122"/>
              <a:cs typeface="Arial" pitchFamily="34" charset="0"/>
            </a:endParaRPr>
          </a:p>
        </p:txBody>
      </p:sp>
      <p:sp>
        <p:nvSpPr>
          <p:cNvPr id="519" name="同侧圆角矩形 518"/>
          <p:cNvSpPr/>
          <p:nvPr/>
        </p:nvSpPr>
        <p:spPr bwMode="auto">
          <a:xfrm rot="5400000">
            <a:off x="999866" y="1468651"/>
            <a:ext cx="540000" cy="1908000"/>
          </a:xfrm>
          <a:prstGeom prst="round2SameRect">
            <a:avLst>
              <a:gd name="adj1" fmla="val 0"/>
              <a:gd name="adj2" fmla="val 0"/>
            </a:avLst>
          </a:prstGeom>
          <a:solidFill>
            <a:schemeClr val="bg1">
              <a:lumMod val="65000"/>
            </a:schemeClr>
          </a:solidFill>
          <a:ln w="9525" algn="ctr">
            <a:solidFill>
              <a:schemeClr val="bg2">
                <a:lumMod val="50000"/>
              </a:schemeClr>
            </a:solidFill>
            <a:round/>
            <a:headEnd/>
            <a:tailEnd/>
          </a:ln>
          <a:effectLst>
            <a:outerShdw blurRad="63500" sx="101000" sy="101000" algn="ctr" rotWithShape="0">
              <a:prstClr val="black">
                <a:alpha val="20000"/>
              </a:prstClr>
            </a:outerShdw>
            <a:softEdge rad="31750"/>
          </a:effectLst>
        </p:spPr>
        <p:txBody>
          <a:bodyPr wrap="none" anchor="ctr"/>
          <a:lstStyle/>
          <a:p>
            <a:pPr algn="ctr" fontAlgn="auto">
              <a:spcBef>
                <a:spcPts val="0"/>
              </a:spcBef>
              <a:spcAft>
                <a:spcPts val="0"/>
              </a:spcAft>
              <a:defRPr/>
            </a:pPr>
            <a:endParaRPr lang="zh-CN" altLang="en-US" sz="400" kern="0" dirty="0" smtClean="0">
              <a:solidFill>
                <a:schemeClr val="bg1">
                  <a:lumMod val="95000"/>
                </a:schemeClr>
              </a:solidFill>
              <a:latin typeface="Arial" pitchFamily="34" charset="0"/>
              <a:ea typeface="华文细黑" pitchFamily="2" charset="-122"/>
              <a:cs typeface="Arial" pitchFamily="34" charset="0"/>
            </a:endParaRPr>
          </a:p>
        </p:txBody>
      </p:sp>
      <p:sp>
        <p:nvSpPr>
          <p:cNvPr id="498" name="同侧圆角矩形 497"/>
          <p:cNvSpPr/>
          <p:nvPr/>
        </p:nvSpPr>
        <p:spPr bwMode="auto">
          <a:xfrm rot="5400000">
            <a:off x="1328249" y="1730825"/>
            <a:ext cx="3888000" cy="1944000"/>
          </a:xfrm>
          <a:prstGeom prst="round2SameRect">
            <a:avLst>
              <a:gd name="adj1" fmla="val 0"/>
              <a:gd name="adj2" fmla="val 0"/>
            </a:avLst>
          </a:prstGeom>
          <a:solidFill>
            <a:schemeClr val="bg1"/>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501" name="同侧圆角矩形 500"/>
          <p:cNvSpPr/>
          <p:nvPr/>
        </p:nvSpPr>
        <p:spPr bwMode="auto">
          <a:xfrm rot="5400000">
            <a:off x="3003596" y="3348094"/>
            <a:ext cx="540000" cy="1908000"/>
          </a:xfrm>
          <a:prstGeom prst="round2SameRect">
            <a:avLst>
              <a:gd name="adj1" fmla="val 0"/>
              <a:gd name="adj2" fmla="val 0"/>
            </a:avLst>
          </a:prstGeom>
          <a:solidFill>
            <a:schemeClr val="bg1">
              <a:lumMod val="65000"/>
            </a:schemeClr>
          </a:solidFill>
          <a:ln w="9525" algn="ctr">
            <a:noFill/>
            <a:round/>
            <a:headEnd/>
            <a:tailEnd/>
          </a:ln>
          <a:effectLst>
            <a:outerShdw blurRad="63500" sx="101000" sy="101000" algn="ctr" rotWithShape="0">
              <a:prstClr val="black">
                <a:alpha val="20000"/>
              </a:prstClr>
            </a:outerShdw>
            <a:softEdge rad="31750"/>
          </a:effectLst>
        </p:spPr>
        <p:txBody>
          <a:bodyPr wrap="none" anchor="ctr"/>
          <a:lstStyle/>
          <a:p>
            <a:pPr algn="ctr" fontAlgn="auto">
              <a:spcBef>
                <a:spcPts val="0"/>
              </a:spcBef>
              <a:spcAft>
                <a:spcPts val="0"/>
              </a:spcAft>
              <a:defRPr/>
            </a:pPr>
            <a:endParaRPr lang="zh-CN" altLang="en-US" sz="400" kern="0" dirty="0" smtClean="0">
              <a:solidFill>
                <a:schemeClr val="bg1">
                  <a:lumMod val="95000"/>
                </a:schemeClr>
              </a:solidFill>
              <a:latin typeface="Arial" pitchFamily="34" charset="0"/>
              <a:ea typeface="华文细黑" pitchFamily="2" charset="-122"/>
              <a:cs typeface="Arial" pitchFamily="34" charset="0"/>
            </a:endParaRPr>
          </a:p>
        </p:txBody>
      </p:sp>
      <p:sp>
        <p:nvSpPr>
          <p:cNvPr id="500" name="同侧圆角矩形 499"/>
          <p:cNvSpPr/>
          <p:nvPr/>
        </p:nvSpPr>
        <p:spPr bwMode="auto">
          <a:xfrm rot="5400000">
            <a:off x="3003596" y="1468651"/>
            <a:ext cx="540000" cy="1908000"/>
          </a:xfrm>
          <a:prstGeom prst="round2SameRect">
            <a:avLst>
              <a:gd name="adj1" fmla="val 0"/>
              <a:gd name="adj2" fmla="val 0"/>
            </a:avLst>
          </a:prstGeom>
          <a:solidFill>
            <a:schemeClr val="bg1">
              <a:lumMod val="65000"/>
            </a:schemeClr>
          </a:solidFill>
          <a:ln w="9525" algn="ctr">
            <a:noFill/>
            <a:round/>
            <a:headEnd/>
            <a:tailEnd/>
          </a:ln>
          <a:effectLst>
            <a:outerShdw blurRad="63500" sx="101000" sy="101000" algn="ctr" rotWithShape="0">
              <a:prstClr val="black">
                <a:alpha val="20000"/>
              </a:prstClr>
            </a:outerShdw>
            <a:softEdge rad="31750"/>
          </a:effectLst>
        </p:spPr>
        <p:txBody>
          <a:bodyPr wrap="none" anchor="ctr"/>
          <a:lstStyle/>
          <a:p>
            <a:pPr algn="ctr" fontAlgn="auto">
              <a:spcBef>
                <a:spcPts val="0"/>
              </a:spcBef>
              <a:spcAft>
                <a:spcPts val="0"/>
              </a:spcAft>
              <a:defRPr/>
            </a:pPr>
            <a:endParaRPr lang="zh-CN" altLang="en-US" sz="400" kern="0" dirty="0" smtClean="0">
              <a:solidFill>
                <a:schemeClr val="bg1">
                  <a:lumMod val="95000"/>
                </a:schemeClr>
              </a:solidFill>
              <a:latin typeface="Arial" pitchFamily="34" charset="0"/>
              <a:ea typeface="华文细黑" pitchFamily="2" charset="-122"/>
              <a:cs typeface="Arial" pitchFamily="34" charset="0"/>
            </a:endParaRPr>
          </a:p>
        </p:txBody>
      </p:sp>
      <p:sp>
        <p:nvSpPr>
          <p:cNvPr id="6146" name="DtsShapeName" descr="EUR03B6251125B8@@92@3ED383ECBCD80;06A;;0=;=F11041632!!!BIHO@]f110416321@0C99@@110B325D7E703101电担览粹)釜士烹亨(!W0/6过衙/qqu!!!!!!!!!!!!!!!!!!!!!!!!!!!!!!!!!!!!!!!!!!!!!!!!!!!!!!!!!!!!!!!!!!!!!!!!!!!!!!!!!!!!!!!!!!!!!!!!!!!!!!!!!!!!!!!!!!!!!!!!!!!!!!!!!!!!!!!!!!!!!!!!!!!!!!!!!!!!!!!!!!!!!!!!!!!!!!!!!!!!!!!!!!!!!!!!!!!!!!!!!!!!!!!!!!!!!!!!!!!!!!!!!!!!!!!!!!!!!!!!!!!!!!!!!!!!!!!!!!!!!!!!!!!!!!!!!!!!!!!!!!!!!!!!!!!!!!!!!!!!!!!!!!!!!!!!!!!!!!!!!!!!!!!!!!!!!!!!!!!!!!!!!!!!!!!!!!!!!!!!!!!!!!!!!!!!!!!!!!!!!!!!!!!!!!!!!!!!!!!!!!!!!!!!!!!!!!!!!!!!!!!!!!!!!!!!!!!!!!!!!!!!!!!!!!!!!!!!!!!!!!!!!!!!!!!!!!!!!!!!!!!!!!!!!!!!!!!!!!!!!!!!!!!!!!!!!!!!!!!!!!!!!!!!!!!!!!!!!!!!!!!!!!!!!!!!!!!!!!!!!!!!!!!!!!!!!!!!!!!!!!!!!!!!!!!!!!!!!!!!!!!!!!!!!!!!!!!!!!!!!!!!!!!!!!!!!!!!!!!!!!!!!!!!!!!!!!!!!!!!!!!!!!!!!!!!!!!!!!!!!!!!!!!!!!!!!!!!!!!!!!!!!!!!!!!!!!!!!!!!!!!!!!!!!!!!!!!!!!!!!!!!!!!!!!!!!!!!!!!!!!!!!!!!!!!!!!!!!!!!!!!!!!!!!!!!!!!!!!!!!!!!!!!!!!!!!!!!!!!!!!!!!!!!!!!!!!!!!!!!!!!!!!!!!!!!!!!!!!!!!!!!!!!!!!!!!!!!!!!!!!!!!!!!!!!!!!!!!!!!!!!!!!!!!!!!!!!!!!!!!!!!!!!!!!!!!!!!!!!!!!!!!!!!!!!!!!!!!!!!!!!!!!!!!!!!!!!!!!!!!!!!!!!!!!!!!!!!!!!!!!!!!!!!!!!!!!!!!!!!!!!!!!!!!!!!!!!!!!!!!!!!!!!!!!!!!!!!!!!!!!!!!!!!!!!!!!!!!!!!!!!!!!!!!!!!!!!!!!!!!!!!!!!!!!!!!!!!!!!!!!!!!!!!!!!!!!!!!!!!!!!!!!!!!!!!!!!!!!!!!!!!!!!!!!!!!!!!!!!!!!!!!!!!!!!!!!!!!!!!!!!!!!!!!!!!!!!!!!!!!!!!!!!!!!!!!!!!!!!!!!!!!!!!!!!!!!!!!!!!!!!!!!!!!!!!!!!!!!!!!!!!!!!!!!!!!!!!!!!!!!!!!!!!!!!!!!!!!!!!!!!!!!!!!!!!!!!!!!!!!!!!!!!!!!!!!!!!!!!!!!!!!!!!!!!!!!!!!!!!!!!!!!!!!!!!!!!!!!!!!!!!!!!!!!!!!!!!!!!!!!!!!!!!!!!!!!!!!!!!!!!!!!!!!!!!!!!!!!!!!!!!!!!!!!!!!!!!!!!!!!!!!!!!!!!!!!!!!!!!!!!!!!!!!!!!!!!!!!!!!!!!!!!!!!!!!!!!!!!!!!!!!!!!!!!!!!!!!!!!!!!!!!!!!!!!!!!!!!!!!!!!!!!!!!!!!!!!!!!!!!!!!!!!!!!!!!!!!!!!!!!!!!!!!!!!!!!!!!!!!!!!!!!!!!!!!!!!!!!!!!!!!!!!!!!!!!!!!!!!!!!!!!!!!!!!!!!!!!!!!!!!!!!!!!!!!!!!!!!!!!!!!!!!!!!!!!!!!!!!!!!!!!!!!!!!!!!!!!!!!!!!!!!!!!!!!!!!!!!!!!!!!!!!!!!!!!!!!!!!!!!!!!!!!!!!!!!!!!!!!!!!!!!!!!!!!!!!!!!!!!!!!!!!!!!!!!!!!!!!!!!!!!!!!!!!!!!!!!!!!!!!!!!!!!!!!!!!!!!!!!!!!!!!!!!!!!!!!!!!!!!!!!!!!!!!!!!!!!!!!!!!!!!!!!!!!!!!!!!!!!!!!!!!!!!!!!!!!!!!!!!!!!!!!!!!!!!!!!!!!!!!!!!!!!!!!!!!!!!!!!!!!!!!!!!!!!!!!!!!!!!!!!!!!!!!!!!!!!!!!!!!!!!!!!!!!!!!!!!!!!!!!!!!!!!!!!!!!!!!!!!!!!!!!!!!!!!!!!!!!!!!!!!!!!!!!!!!!!!!!!!!!!!!!!!!!!!!!!!!!!!!!!!!!!!!!!!!!!!!!!!!!!!!!!!!!!!!!!!!!!!!!!!!!!!!!!!!!!!!!!!!!!!!!!!!!!!!!!!!!!!!!!!!!!!!!!!!!!!!!!!!!!!!!!!!!!!!!!!!!!!!!!!!!!!!!!!!!!!!!!!!!!!!!!!!!!!!!!!!!!!!!!!!1!1" hidden="1"/>
          <p:cNvSpPr>
            <a:spLocks noChangeArrowheads="1"/>
          </p:cNvSpPr>
          <p:nvPr/>
        </p:nvSpPr>
        <p:spPr bwMode="auto">
          <a:xfrm>
            <a:off x="0" y="1"/>
            <a:ext cx="1588" cy="119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3 w 21600"/>
              <a:gd name="T13" fmla="*/ 2272 h 21600"/>
              <a:gd name="T14" fmla="*/ 16554 w 21600"/>
              <a:gd name="T15" fmla="*/ 13684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accent1"/>
          </a:solidFill>
          <a:ln w="9525">
            <a:solidFill>
              <a:schemeClr val="tx1"/>
            </a:solidFill>
            <a:miter lim="800000"/>
            <a:headEnd/>
            <a:tailEnd/>
          </a:ln>
        </p:spPr>
        <p:txBody>
          <a:bodyPr wrap="none" lIns="68552" tIns="34276" rIns="68552" bIns="34276" anchor="ctr"/>
          <a:lstStyle/>
          <a:p>
            <a:endParaRPr lang="zh-CN" altLang="en-US">
              <a:solidFill>
                <a:srgbClr val="000000"/>
              </a:solidFill>
            </a:endParaRPr>
          </a:p>
        </p:txBody>
      </p:sp>
      <p:sp>
        <p:nvSpPr>
          <p:cNvPr id="103" name="Title 2"/>
          <p:cNvSpPr txBox="1">
            <a:spLocks/>
          </p:cNvSpPr>
          <p:nvPr/>
        </p:nvSpPr>
        <p:spPr>
          <a:xfrm>
            <a:off x="232645" y="146261"/>
            <a:ext cx="8609730" cy="471277"/>
          </a:xfrm>
          <a:prstGeom prst="rect">
            <a:avLst/>
          </a:prstGeom>
        </p:spPr>
        <p:txBody>
          <a:bodyPr/>
          <a:lstStyle/>
          <a:p>
            <a:pPr lvl="0" eaLnBrk="0" hangingPunct="0">
              <a:defRPr/>
            </a:pPr>
            <a:r>
              <a:rPr lang="ru-RU" altLang="zh-CN" sz="2000" b="1" kern="0" dirty="0" smtClean="0">
                <a:solidFill>
                  <a:srgbClr val="C00000"/>
                </a:solidFill>
                <a:latin typeface="Arial" pitchFamily="34" charset="0"/>
                <a:ea typeface="微软雅黑" pitchFamily="34" charset="-122"/>
                <a:cs typeface="Arial" pitchFamily="34" charset="0"/>
              </a:rPr>
              <a:t>Увелчение отрыва на рынках, где</a:t>
            </a:r>
            <a:r>
              <a:rPr lang="en-US" altLang="zh-CN" sz="2000" b="1" kern="0" dirty="0" smtClean="0">
                <a:solidFill>
                  <a:srgbClr val="C00000"/>
                </a:solidFill>
                <a:latin typeface="Arial" pitchFamily="34" charset="0"/>
                <a:ea typeface="微软雅黑" pitchFamily="34" charset="-122"/>
                <a:cs typeface="Arial" pitchFamily="34" charset="0"/>
              </a:rPr>
              <a:t> Huawei </a:t>
            </a:r>
            <a:r>
              <a:rPr lang="ru-RU" altLang="zh-CN" sz="2000" b="1" kern="0" dirty="0" smtClean="0">
                <a:solidFill>
                  <a:srgbClr val="C00000"/>
                </a:solidFill>
                <a:latin typeface="Arial" pitchFamily="34" charset="0"/>
                <a:ea typeface="微软雅黑" pitchFamily="34" charset="-122"/>
                <a:cs typeface="Arial" pitchFamily="34" charset="0"/>
              </a:rPr>
              <a:t>лидирует</a:t>
            </a:r>
            <a:r>
              <a:rPr lang="en-US" altLang="zh-CN" sz="2000" b="1" kern="0" dirty="0" smtClean="0">
                <a:solidFill>
                  <a:srgbClr val="C00000"/>
                </a:solidFill>
                <a:latin typeface="Arial" pitchFamily="34" charset="0"/>
                <a:ea typeface="微软雅黑" pitchFamily="34" charset="-122"/>
                <a:cs typeface="Arial" pitchFamily="34" charset="0"/>
              </a:rPr>
              <a:t>: </a:t>
            </a:r>
            <a:endParaRPr lang="ru-RU" altLang="zh-CN" sz="2000" b="1" kern="0" dirty="0" smtClean="0">
              <a:solidFill>
                <a:srgbClr val="C00000"/>
              </a:solidFill>
              <a:latin typeface="Arial" pitchFamily="34" charset="0"/>
              <a:ea typeface="微软雅黑" pitchFamily="34" charset="-122"/>
              <a:cs typeface="Arial" pitchFamily="34" charset="0"/>
            </a:endParaRPr>
          </a:p>
          <a:p>
            <a:pPr lvl="0" eaLnBrk="0" hangingPunct="0">
              <a:defRPr/>
            </a:pPr>
            <a:r>
              <a:rPr lang="ru-RU" altLang="zh-CN" sz="2000" b="1" kern="0" dirty="0" smtClean="0">
                <a:solidFill>
                  <a:srgbClr val="C00000"/>
                </a:solidFill>
                <a:latin typeface="Arial" pitchFamily="34" charset="0"/>
                <a:ea typeface="微软雅黑" pitchFamily="34" charset="-122"/>
                <a:cs typeface="Arial" pitchFamily="34" charset="0"/>
              </a:rPr>
              <a:t>Оптический транспорт и</a:t>
            </a:r>
            <a:r>
              <a:rPr lang="en-US" altLang="zh-CN" sz="2000" b="1" kern="0" dirty="0" smtClean="0">
                <a:solidFill>
                  <a:srgbClr val="C00000"/>
                </a:solidFill>
                <a:latin typeface="Arial" pitchFamily="34" charset="0"/>
                <a:ea typeface="微软雅黑" pitchFamily="34" charset="-122"/>
                <a:cs typeface="Arial" pitchFamily="34" charset="0"/>
              </a:rPr>
              <a:t> </a:t>
            </a:r>
            <a:r>
              <a:rPr lang="ru-RU" altLang="zh-CN" sz="2000" b="1" kern="0" dirty="0" smtClean="0">
                <a:solidFill>
                  <a:srgbClr val="C00000"/>
                </a:solidFill>
                <a:latin typeface="Arial" pitchFamily="34" charset="0"/>
                <a:ea typeface="微软雅黑" pitchFamily="34" charset="-122"/>
                <a:cs typeface="Arial" pitchFamily="34" charset="0"/>
              </a:rPr>
              <a:t>Доступ</a:t>
            </a:r>
            <a:endParaRPr lang="en-US" altLang="zh-CN" sz="2000" b="1" kern="0" dirty="0" smtClean="0">
              <a:solidFill>
                <a:srgbClr val="C00000"/>
              </a:solidFill>
              <a:latin typeface="Arial" pitchFamily="34" charset="0"/>
              <a:ea typeface="微软雅黑" pitchFamily="34" charset="-122"/>
              <a:cs typeface="Arial" pitchFamily="34" charset="0"/>
            </a:endParaRPr>
          </a:p>
        </p:txBody>
      </p:sp>
      <p:grpSp>
        <p:nvGrpSpPr>
          <p:cNvPr id="2" name="组合 209"/>
          <p:cNvGrpSpPr>
            <a:grpSpLocks/>
          </p:cNvGrpSpPr>
          <p:nvPr/>
        </p:nvGrpSpPr>
        <p:grpSpPr>
          <a:xfrm>
            <a:off x="2268853" y="815975"/>
            <a:ext cx="2393476" cy="3572077"/>
            <a:chOff x="2764269" y="816024"/>
            <a:chExt cx="2047332" cy="3604069"/>
          </a:xfrm>
        </p:grpSpPr>
        <p:sp>
          <p:nvSpPr>
            <p:cNvPr id="198" name="圆角矩形​​ 5"/>
            <p:cNvSpPr/>
            <p:nvPr/>
          </p:nvSpPr>
          <p:spPr>
            <a:xfrm>
              <a:off x="2843857" y="2776555"/>
              <a:ext cx="1548001" cy="1235556"/>
            </a:xfrm>
            <a:prstGeom prst="roundRect">
              <a:avLst>
                <a:gd name="adj" fmla="val 2616"/>
              </a:avLst>
            </a:prstGeom>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defRPr/>
              </a:pPr>
              <a:endParaRPr lang="zh-CN" altLang="en-US" sz="1200" b="0">
                <a:latin typeface="Arial" pitchFamily="34" charset="0"/>
                <a:cs typeface="Arial" pitchFamily="34" charset="0"/>
              </a:endParaRPr>
            </a:p>
          </p:txBody>
        </p:sp>
        <p:graphicFrame>
          <p:nvGraphicFramePr>
            <p:cNvPr id="202" name="图表 201"/>
            <p:cNvGraphicFramePr/>
            <p:nvPr/>
          </p:nvGraphicFramePr>
          <p:xfrm>
            <a:off x="3031961" y="3043639"/>
            <a:ext cx="1149440" cy="970843"/>
          </p:xfrm>
          <a:graphic>
            <a:graphicData uri="http://schemas.openxmlformats.org/drawingml/2006/chart">
              <c:chart xmlns:c="http://schemas.openxmlformats.org/drawingml/2006/chart" xmlns:r="http://schemas.openxmlformats.org/officeDocument/2006/relationships" r:id="rId4"/>
            </a:graphicData>
          </a:graphic>
        </p:graphicFrame>
        <p:sp>
          <p:nvSpPr>
            <p:cNvPr id="194" name="圆角矩形​​ 5"/>
            <p:cNvSpPr/>
            <p:nvPr/>
          </p:nvSpPr>
          <p:spPr>
            <a:xfrm>
              <a:off x="2845575" y="816024"/>
              <a:ext cx="1548001" cy="1295727"/>
            </a:xfrm>
            <a:prstGeom prst="roundRect">
              <a:avLst>
                <a:gd name="adj" fmla="val 2616"/>
              </a:avLst>
            </a:prstGeom>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defRPr/>
              </a:pPr>
              <a:endParaRPr lang="zh-CN" altLang="en-US" sz="1200" b="0">
                <a:latin typeface="Arial" pitchFamily="34" charset="0"/>
                <a:cs typeface="Arial" pitchFamily="34" charset="0"/>
              </a:endParaRPr>
            </a:p>
          </p:txBody>
        </p:sp>
        <p:sp>
          <p:nvSpPr>
            <p:cNvPr id="14" name="矩形 13"/>
            <p:cNvSpPr/>
            <p:nvPr/>
          </p:nvSpPr>
          <p:spPr>
            <a:xfrm>
              <a:off x="2764269" y="856857"/>
              <a:ext cx="1674944" cy="246221"/>
            </a:xfrm>
            <a:prstGeom prst="rect">
              <a:avLst/>
            </a:prstGeom>
          </p:spPr>
          <p:txBody>
            <a:bodyPr wrap="square">
              <a:spAutoFit/>
            </a:bodyPr>
            <a:lstStyle/>
            <a:p>
              <a:pPr algn="ctr"/>
              <a:r>
                <a:rPr lang="en-US" altLang="zh-CN" sz="1000" b="1" u="sng" dirty="0" err="1" smtClean="0">
                  <a:solidFill>
                    <a:srgbClr val="C00000"/>
                  </a:solidFill>
                  <a:latin typeface="Arial" pitchFamily="34" charset="0"/>
                  <a:ea typeface="微软雅黑" pitchFamily="34" charset="-122"/>
                  <a:cs typeface="Arial" pitchFamily="34" charset="0"/>
                </a:rPr>
                <a:t>Huawei</a:t>
              </a:r>
              <a:r>
                <a:rPr lang="en-US" altLang="zh-CN" sz="1000" b="1" u="sng" dirty="0" smtClean="0">
                  <a:solidFill>
                    <a:srgbClr val="C00000"/>
                  </a:solidFill>
                  <a:latin typeface="Arial" pitchFamily="34" charset="0"/>
                  <a:ea typeface="微软雅黑" pitchFamily="34" charset="-122"/>
                  <a:cs typeface="Arial" pitchFamily="34" charset="0"/>
                </a:rPr>
                <a:t> No. 1 in GPON</a:t>
              </a:r>
              <a:endParaRPr lang="zh-CN" altLang="en-US" sz="1000" b="1" u="sng" dirty="0">
                <a:solidFill>
                  <a:srgbClr val="C00000"/>
                </a:solidFill>
                <a:latin typeface="Arial" pitchFamily="34" charset="0"/>
                <a:ea typeface="微软雅黑" pitchFamily="34" charset="-122"/>
                <a:cs typeface="Arial" pitchFamily="34" charset="0"/>
              </a:endParaRPr>
            </a:p>
          </p:txBody>
        </p:sp>
        <p:graphicFrame>
          <p:nvGraphicFramePr>
            <p:cNvPr id="15" name="Chart 40"/>
            <p:cNvGraphicFramePr/>
            <p:nvPr/>
          </p:nvGraphicFramePr>
          <p:xfrm>
            <a:off x="2949629" y="1173222"/>
            <a:ext cx="1476649" cy="990878"/>
          </p:xfrm>
          <a:graphic>
            <a:graphicData uri="http://schemas.openxmlformats.org/drawingml/2006/chart">
              <c:chart xmlns:c="http://schemas.openxmlformats.org/drawingml/2006/chart" xmlns:r="http://schemas.openxmlformats.org/officeDocument/2006/relationships" r:id="rId5"/>
            </a:graphicData>
          </a:graphic>
        </p:graphicFrame>
        <p:sp>
          <p:nvSpPr>
            <p:cNvPr id="19" name="Rectangle 15"/>
            <p:cNvSpPr>
              <a:spLocks noChangeArrowheads="1"/>
            </p:cNvSpPr>
            <p:nvPr/>
          </p:nvSpPr>
          <p:spPr bwMode="auto">
            <a:xfrm>
              <a:off x="3909341" y="1250801"/>
              <a:ext cx="419829" cy="279464"/>
            </a:xfrm>
            <a:prstGeom prst="rect">
              <a:avLst/>
            </a:prstGeom>
            <a:noFill/>
            <a:ln w="9525" algn="ctr">
              <a:noFill/>
              <a:miter lim="800000"/>
              <a:headEnd/>
              <a:tailEnd/>
            </a:ln>
            <a:effectLst/>
          </p:spPr>
          <p:txBody>
            <a:bodyPr wrap="none" lIns="91425" tIns="45712" rIns="91425" bIns="45712" anchor="ctr">
              <a:spAutoFit/>
            </a:bodyPr>
            <a:lstStyle/>
            <a:p>
              <a:pPr defTabSz="801688" eaLnBrk="0" hangingPunct="0"/>
              <a:r>
                <a:rPr lang="en-US" altLang="zh-CN" sz="1200" b="1" dirty="0" smtClean="0">
                  <a:solidFill>
                    <a:srgbClr val="C00000"/>
                  </a:solidFill>
                  <a:latin typeface="Arial" pitchFamily="34" charset="0"/>
                  <a:ea typeface="微软雅黑" pitchFamily="34" charset="-122"/>
                  <a:cs typeface="Arial" pitchFamily="34" charset="0"/>
                </a:rPr>
                <a:t>47%</a:t>
              </a:r>
            </a:p>
          </p:txBody>
        </p:sp>
        <p:sp>
          <p:nvSpPr>
            <p:cNvPr id="20" name="TextBox 19"/>
            <p:cNvSpPr txBox="1"/>
            <p:nvPr/>
          </p:nvSpPr>
          <p:spPr>
            <a:xfrm>
              <a:off x="2803400" y="4217211"/>
              <a:ext cx="2008201" cy="202882"/>
            </a:xfrm>
            <a:prstGeom prst="rect">
              <a:avLst/>
            </a:prstGeom>
            <a:noFill/>
          </p:spPr>
          <p:txBody>
            <a:bodyPr wrap="square" rtlCol="0">
              <a:spAutoFit/>
            </a:bodyPr>
            <a:lstStyle/>
            <a:p>
              <a:pPr>
                <a:lnSpc>
                  <a:spcPts val="800"/>
                </a:lnSpc>
              </a:pPr>
              <a:r>
                <a:rPr lang="en-US" altLang="zh-CN" sz="1050" b="1" kern="0" dirty="0" smtClean="0">
                  <a:solidFill>
                    <a:schemeClr val="bg1"/>
                  </a:solidFill>
                  <a:latin typeface="Arial" pitchFamily="34" charset="0"/>
                  <a:ea typeface="微软雅黑" pitchFamily="34" charset="-122"/>
                  <a:cs typeface="Arial" pitchFamily="34" charset="0"/>
                </a:rPr>
                <a:t>Data Sources</a:t>
              </a:r>
              <a:r>
                <a:rPr lang="zh-CN" altLang="en-US" sz="1050" b="1" kern="0" dirty="0" smtClean="0">
                  <a:solidFill>
                    <a:schemeClr val="bg1"/>
                  </a:solidFill>
                  <a:latin typeface="Arial" pitchFamily="34" charset="0"/>
                  <a:ea typeface="微软雅黑" pitchFamily="34" charset="-122"/>
                  <a:cs typeface="Arial" pitchFamily="34" charset="0"/>
                </a:rPr>
                <a:t>：</a:t>
              </a:r>
              <a:r>
                <a:rPr lang="en-US" altLang="zh-CN" sz="1050" b="1" kern="0" dirty="0" err="1" smtClean="0">
                  <a:solidFill>
                    <a:schemeClr val="bg1"/>
                  </a:solidFill>
                  <a:latin typeface="Arial" pitchFamily="34" charset="0"/>
                  <a:ea typeface="微软雅黑" pitchFamily="34" charset="-122"/>
                  <a:cs typeface="Arial" pitchFamily="34" charset="0"/>
                </a:rPr>
                <a:t>Infonetics</a:t>
              </a:r>
              <a:endParaRPr lang="zh-CN" altLang="en-US" sz="1050" b="1" kern="0" dirty="0" smtClean="0">
                <a:solidFill>
                  <a:schemeClr val="bg1"/>
                </a:solidFill>
                <a:latin typeface="Arial" pitchFamily="34" charset="0"/>
                <a:ea typeface="微软雅黑" pitchFamily="34" charset="-122"/>
                <a:cs typeface="Arial" pitchFamily="34" charset="0"/>
              </a:endParaRPr>
            </a:p>
          </p:txBody>
        </p:sp>
        <p:sp>
          <p:nvSpPr>
            <p:cNvPr id="21" name="TextBox 20"/>
            <p:cNvSpPr txBox="1"/>
            <p:nvPr/>
          </p:nvSpPr>
          <p:spPr>
            <a:xfrm>
              <a:off x="2996754" y="2848890"/>
              <a:ext cx="1512168" cy="246221"/>
            </a:xfrm>
            <a:prstGeom prst="rect">
              <a:avLst/>
            </a:prstGeom>
            <a:noFill/>
          </p:spPr>
          <p:txBody>
            <a:bodyPr wrap="square" rtlCol="0">
              <a:spAutoFit/>
            </a:bodyPr>
            <a:lstStyle/>
            <a:p>
              <a:r>
                <a:rPr lang="en-US" altLang="zh-CN" sz="1000" b="1" u="sng" dirty="0" err="1" smtClean="0">
                  <a:solidFill>
                    <a:srgbClr val="C00000"/>
                  </a:solidFill>
                  <a:latin typeface="Arial" pitchFamily="34" charset="0"/>
                  <a:ea typeface="微软雅黑" pitchFamily="34" charset="-122"/>
                  <a:cs typeface="Arial" pitchFamily="34" charset="0"/>
                </a:rPr>
                <a:t>Huawei</a:t>
              </a:r>
              <a:r>
                <a:rPr lang="en-US" altLang="zh-CN" sz="1000" b="1" u="sng" dirty="0" smtClean="0">
                  <a:solidFill>
                    <a:srgbClr val="C00000"/>
                  </a:solidFill>
                  <a:latin typeface="Arial" pitchFamily="34" charset="0"/>
                  <a:ea typeface="微软雅黑" pitchFamily="34" charset="-122"/>
                  <a:cs typeface="Arial" pitchFamily="34" charset="0"/>
                </a:rPr>
                <a:t> No.1 in EPON</a:t>
              </a:r>
              <a:endParaRPr lang="zh-CN" altLang="en-US" sz="1000" b="1" u="sng" dirty="0" smtClean="0">
                <a:solidFill>
                  <a:srgbClr val="C00000"/>
                </a:solidFill>
                <a:latin typeface="Arial" pitchFamily="34" charset="0"/>
                <a:ea typeface="微软雅黑" pitchFamily="34" charset="-122"/>
                <a:cs typeface="Arial" pitchFamily="34" charset="0"/>
              </a:endParaRPr>
            </a:p>
          </p:txBody>
        </p:sp>
        <p:pic>
          <p:nvPicPr>
            <p:cNvPr id="22" name="Picture 1" descr="infonetics_logo_pms_for_web_2008"/>
            <p:cNvPicPr>
              <a:picLocks noChangeAspect="1" noChangeArrowheads="1"/>
            </p:cNvPicPr>
            <p:nvPr/>
          </p:nvPicPr>
          <p:blipFill>
            <a:blip r:embed="rId6" cstate="print"/>
            <a:srcRect/>
            <a:stretch>
              <a:fillRect/>
            </a:stretch>
          </p:blipFill>
          <p:spPr bwMode="auto">
            <a:xfrm>
              <a:off x="2862609" y="1179701"/>
              <a:ext cx="504056" cy="195369"/>
            </a:xfrm>
            <a:prstGeom prst="rect">
              <a:avLst/>
            </a:prstGeom>
            <a:noFill/>
          </p:spPr>
        </p:pic>
        <p:sp>
          <p:nvSpPr>
            <p:cNvPr id="23" name="TextBox 22"/>
            <p:cNvSpPr txBox="1"/>
            <p:nvPr/>
          </p:nvSpPr>
          <p:spPr>
            <a:xfrm>
              <a:off x="2807710" y="2151380"/>
              <a:ext cx="1560034" cy="561691"/>
            </a:xfrm>
            <a:prstGeom prst="rect">
              <a:avLst/>
            </a:prstGeom>
            <a:noFill/>
          </p:spPr>
          <p:txBody>
            <a:bodyPr wrap="square" rtlCol="0">
              <a:spAutoFit/>
            </a:bodyPr>
            <a:lstStyle/>
            <a:p>
              <a:r>
                <a:rPr lang="en-US" altLang="zh-CN" sz="1050" b="1" kern="0" dirty="0" smtClean="0">
                  <a:solidFill>
                    <a:schemeClr val="bg1"/>
                  </a:solidFill>
                  <a:latin typeface="Arial" pitchFamily="34" charset="0"/>
                  <a:ea typeface="微软雅黑" pitchFamily="34" charset="-122"/>
                  <a:cs typeface="Arial" pitchFamily="34" charset="0"/>
                </a:rPr>
                <a:t>Data Source</a:t>
              </a:r>
              <a:r>
                <a:rPr lang="zh-CN" altLang="en-US" sz="1050" b="1" kern="0" dirty="0" smtClean="0">
                  <a:solidFill>
                    <a:schemeClr val="bg1"/>
                  </a:solidFill>
                  <a:latin typeface="Arial" pitchFamily="34" charset="0"/>
                  <a:ea typeface="微软雅黑" pitchFamily="34" charset="-122"/>
                  <a:cs typeface="Arial" pitchFamily="34" charset="0"/>
                </a:rPr>
                <a:t>，</a:t>
              </a:r>
              <a:r>
                <a:rPr lang="en-US" altLang="zh-CN" sz="1050" b="1" kern="0" dirty="0" err="1" smtClean="0">
                  <a:solidFill>
                    <a:schemeClr val="bg1"/>
                  </a:solidFill>
                  <a:latin typeface="Arial" pitchFamily="34" charset="0"/>
                  <a:ea typeface="微软雅黑" pitchFamily="34" charset="-122"/>
                  <a:cs typeface="Arial" pitchFamily="34" charset="0"/>
                </a:rPr>
                <a:t>Infonetics</a:t>
              </a:r>
              <a:r>
                <a:rPr lang="en-US" altLang="zh-CN" sz="1050" b="1" kern="0" dirty="0" smtClean="0">
                  <a:solidFill>
                    <a:schemeClr val="bg1"/>
                  </a:solidFill>
                  <a:latin typeface="Arial" pitchFamily="34" charset="0"/>
                  <a:ea typeface="微软雅黑" pitchFamily="34" charset="-122"/>
                  <a:cs typeface="Arial" pitchFamily="34" charset="0"/>
                </a:rPr>
                <a:t>:</a:t>
              </a:r>
              <a:r>
                <a:rPr lang="en-US" altLang="zh-CN" sz="1050" kern="0" dirty="0" smtClean="0">
                  <a:solidFill>
                    <a:schemeClr val="bg1"/>
                  </a:solidFill>
                  <a:latin typeface="Arial" pitchFamily="34" charset="0"/>
                  <a:ea typeface="微软雅黑" pitchFamily="34" charset="-122"/>
                  <a:cs typeface="Arial" pitchFamily="34" charset="0"/>
                </a:rPr>
                <a:t> </a:t>
              </a:r>
              <a:r>
                <a:rPr lang="en-US" altLang="zh-CN" sz="1000" kern="0" dirty="0" smtClean="0">
                  <a:solidFill>
                    <a:schemeClr val="bg1"/>
                  </a:solidFill>
                  <a:latin typeface="Arial" pitchFamily="34" charset="0"/>
                  <a:ea typeface="微软雅黑" pitchFamily="34" charset="-122"/>
                  <a:cs typeface="Arial" pitchFamily="34" charset="0"/>
                </a:rPr>
                <a:t>worldwide 2.5GPON market share.</a:t>
              </a:r>
              <a:endParaRPr lang="zh-CN" altLang="en-US" sz="1000" kern="0" dirty="0">
                <a:solidFill>
                  <a:schemeClr val="bg1"/>
                </a:solidFill>
                <a:latin typeface="Arial" pitchFamily="34" charset="0"/>
                <a:ea typeface="微软雅黑" pitchFamily="34" charset="-122"/>
                <a:cs typeface="Arial" pitchFamily="34" charset="0"/>
              </a:endParaRPr>
            </a:p>
          </p:txBody>
        </p:sp>
        <p:sp>
          <p:nvSpPr>
            <p:cNvPr id="25" name="Rectangle 15"/>
            <p:cNvSpPr>
              <a:spLocks noChangeArrowheads="1"/>
            </p:cNvSpPr>
            <p:nvPr/>
          </p:nvSpPr>
          <p:spPr bwMode="auto">
            <a:xfrm>
              <a:off x="3913812" y="3190704"/>
              <a:ext cx="528640" cy="276983"/>
            </a:xfrm>
            <a:prstGeom prst="rect">
              <a:avLst/>
            </a:prstGeom>
            <a:noFill/>
            <a:ln w="9525" algn="ctr">
              <a:noFill/>
              <a:miter lim="800000"/>
              <a:headEnd/>
              <a:tailEnd/>
            </a:ln>
            <a:effectLst/>
          </p:spPr>
          <p:txBody>
            <a:bodyPr wrap="square" lIns="91425" tIns="45712" rIns="91425" bIns="45712" anchor="ctr">
              <a:spAutoFit/>
            </a:bodyPr>
            <a:lstStyle/>
            <a:p>
              <a:pPr defTabSz="801688" eaLnBrk="0" hangingPunct="0"/>
              <a:r>
                <a:rPr lang="en-US" altLang="zh-CN" sz="1200" b="1" dirty="0" smtClean="0">
                  <a:solidFill>
                    <a:srgbClr val="C00000"/>
                  </a:solidFill>
                  <a:latin typeface="Arial" pitchFamily="34" charset="0"/>
                  <a:ea typeface="微软雅黑" pitchFamily="34" charset="-122"/>
                  <a:cs typeface="Arial" pitchFamily="34" charset="0"/>
                </a:rPr>
                <a:t>35%</a:t>
              </a:r>
            </a:p>
          </p:txBody>
        </p:sp>
        <p:sp>
          <p:nvSpPr>
            <p:cNvPr id="206" name="Rectangle 11"/>
            <p:cNvSpPr>
              <a:spLocks noChangeArrowheads="1"/>
            </p:cNvSpPr>
            <p:nvPr/>
          </p:nvSpPr>
          <p:spPr bwMode="auto">
            <a:xfrm>
              <a:off x="3388520" y="1463079"/>
              <a:ext cx="434704" cy="338538"/>
            </a:xfrm>
            <a:prstGeom prst="rect">
              <a:avLst/>
            </a:prstGeom>
            <a:noFill/>
            <a:ln w="9525" algn="ctr">
              <a:noFill/>
              <a:miter lim="800000"/>
              <a:headEnd/>
              <a:tailEnd/>
            </a:ln>
            <a:effectLst/>
          </p:spPr>
          <p:txBody>
            <a:bodyPr wrap="none" lIns="91425" tIns="45712" rIns="91425" bIns="45712" anchor="ctr" anchorCtr="1">
              <a:spAutoFit/>
            </a:bodyPr>
            <a:lstStyle/>
            <a:p>
              <a:pPr algn="ctr" defTabSz="801688" eaLnBrk="0" hangingPunct="0"/>
              <a:r>
                <a:rPr lang="en-US" altLang="zh-CN" sz="1600" b="1" dirty="0">
                  <a:solidFill>
                    <a:srgbClr val="FF0000"/>
                  </a:solidFill>
                  <a:effectLst>
                    <a:outerShdw blurRad="38100" dist="38100" dir="2700000" algn="tl">
                      <a:srgbClr val="C0C0C0"/>
                    </a:outerShdw>
                  </a:effectLst>
                  <a:latin typeface="微软雅黑" pitchFamily="34" charset="-122"/>
                  <a:ea typeface="微软雅黑" pitchFamily="34" charset="-122"/>
                </a:rPr>
                <a:t>1</a:t>
              </a:r>
              <a:r>
                <a:rPr lang="en-US" altLang="zh-CN" sz="1600" b="1" baseline="30000" dirty="0">
                  <a:solidFill>
                    <a:srgbClr val="FF0000"/>
                  </a:solidFill>
                  <a:effectLst>
                    <a:outerShdw blurRad="38100" dist="38100" dir="2700000" algn="tl">
                      <a:srgbClr val="C0C0C0"/>
                    </a:outerShdw>
                  </a:effectLst>
                  <a:latin typeface="微软雅黑" pitchFamily="34" charset="-122"/>
                  <a:ea typeface="微软雅黑" pitchFamily="34" charset="-122"/>
                </a:rPr>
                <a:t>st</a:t>
              </a:r>
            </a:p>
          </p:txBody>
        </p:sp>
        <p:sp>
          <p:nvSpPr>
            <p:cNvPr id="207" name="Rectangle 11"/>
            <p:cNvSpPr>
              <a:spLocks noChangeArrowheads="1"/>
            </p:cNvSpPr>
            <p:nvPr/>
          </p:nvSpPr>
          <p:spPr bwMode="auto">
            <a:xfrm>
              <a:off x="3388220" y="3380219"/>
              <a:ext cx="434704" cy="338537"/>
            </a:xfrm>
            <a:prstGeom prst="rect">
              <a:avLst/>
            </a:prstGeom>
            <a:noFill/>
            <a:ln w="9525" algn="ctr">
              <a:noFill/>
              <a:miter lim="800000"/>
              <a:headEnd/>
              <a:tailEnd/>
            </a:ln>
            <a:effectLst/>
          </p:spPr>
          <p:txBody>
            <a:bodyPr wrap="none" lIns="91425" tIns="45712" rIns="91425" bIns="45712" anchor="ctr" anchorCtr="1">
              <a:spAutoFit/>
            </a:bodyPr>
            <a:lstStyle/>
            <a:p>
              <a:pPr algn="ctr" defTabSz="801688" eaLnBrk="0" hangingPunct="0"/>
              <a:r>
                <a:rPr lang="en-US" altLang="zh-CN" sz="1600" b="1" dirty="0">
                  <a:solidFill>
                    <a:srgbClr val="FF0000"/>
                  </a:solidFill>
                  <a:effectLst>
                    <a:outerShdw blurRad="38100" dist="38100" dir="2700000" algn="tl">
                      <a:srgbClr val="C0C0C0"/>
                    </a:outerShdw>
                  </a:effectLst>
                  <a:latin typeface="微软雅黑" pitchFamily="34" charset="-122"/>
                  <a:ea typeface="微软雅黑" pitchFamily="34" charset="-122"/>
                </a:rPr>
                <a:t>1</a:t>
              </a:r>
              <a:r>
                <a:rPr lang="en-US" altLang="zh-CN" sz="1600" b="1" baseline="30000" dirty="0">
                  <a:solidFill>
                    <a:srgbClr val="FF0000"/>
                  </a:solidFill>
                  <a:effectLst>
                    <a:outerShdw blurRad="38100" dist="38100" dir="2700000" algn="tl">
                      <a:srgbClr val="C0C0C0"/>
                    </a:outerShdw>
                  </a:effectLst>
                  <a:latin typeface="微软雅黑" pitchFamily="34" charset="-122"/>
                  <a:ea typeface="微软雅黑" pitchFamily="34" charset="-122"/>
                </a:rPr>
                <a:t>st</a:t>
              </a:r>
            </a:p>
          </p:txBody>
        </p:sp>
      </p:grpSp>
      <p:grpSp>
        <p:nvGrpSpPr>
          <p:cNvPr id="3" name="组合 208"/>
          <p:cNvGrpSpPr>
            <a:grpSpLocks/>
          </p:cNvGrpSpPr>
          <p:nvPr/>
        </p:nvGrpSpPr>
        <p:grpSpPr>
          <a:xfrm>
            <a:off x="262690" y="811036"/>
            <a:ext cx="2147135" cy="3660465"/>
            <a:chOff x="241164" y="811020"/>
            <a:chExt cx="1846836" cy="3695150"/>
          </a:xfrm>
        </p:grpSpPr>
        <p:sp>
          <p:nvSpPr>
            <p:cNvPr id="188" name="圆角矩形​​ 5"/>
            <p:cNvSpPr/>
            <p:nvPr/>
          </p:nvSpPr>
          <p:spPr>
            <a:xfrm>
              <a:off x="324864" y="811020"/>
              <a:ext cx="1548251" cy="1308279"/>
            </a:xfrm>
            <a:prstGeom prst="roundRect">
              <a:avLst>
                <a:gd name="adj" fmla="val 2616"/>
              </a:avLst>
            </a:prstGeom>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defRPr/>
              </a:pPr>
              <a:endParaRPr lang="zh-CN" altLang="en-US" sz="1200" b="0">
                <a:latin typeface="Arial" pitchFamily="34" charset="0"/>
                <a:cs typeface="Arial" pitchFamily="34" charset="0"/>
              </a:endParaRPr>
            </a:p>
          </p:txBody>
        </p:sp>
        <p:graphicFrame>
          <p:nvGraphicFramePr>
            <p:cNvPr id="7" name="图表 6"/>
            <p:cNvGraphicFramePr/>
            <p:nvPr/>
          </p:nvGraphicFramePr>
          <p:xfrm>
            <a:off x="576000" y="1116000"/>
            <a:ext cx="1512000" cy="864000"/>
          </p:xfrm>
          <a:graphic>
            <a:graphicData uri="http://schemas.openxmlformats.org/drawingml/2006/chart">
              <c:chart xmlns:c="http://schemas.openxmlformats.org/drawingml/2006/chart" xmlns:r="http://schemas.openxmlformats.org/officeDocument/2006/relationships" r:id="rId7"/>
            </a:graphicData>
          </a:graphic>
        </p:graphicFrame>
        <p:sp>
          <p:nvSpPr>
            <p:cNvPr id="8" name="矩形 7"/>
            <p:cNvSpPr/>
            <p:nvPr/>
          </p:nvSpPr>
          <p:spPr>
            <a:xfrm>
              <a:off x="306349" y="867233"/>
              <a:ext cx="1653301" cy="246221"/>
            </a:xfrm>
            <a:prstGeom prst="rect">
              <a:avLst/>
            </a:prstGeom>
          </p:spPr>
          <p:txBody>
            <a:bodyPr wrap="square">
              <a:spAutoFit/>
            </a:bodyPr>
            <a:lstStyle/>
            <a:p>
              <a:pPr algn="ctr"/>
              <a:r>
                <a:rPr lang="en-US" altLang="zh-CN" sz="1000" b="1" u="sng" dirty="0" err="1" smtClean="0">
                  <a:solidFill>
                    <a:srgbClr val="C00000"/>
                  </a:solidFill>
                  <a:latin typeface="Arial" pitchFamily="34" charset="0"/>
                  <a:ea typeface="微软雅黑" pitchFamily="34" charset="-122"/>
                  <a:cs typeface="Arial" pitchFamily="34" charset="0"/>
                </a:rPr>
                <a:t>Huawei</a:t>
              </a:r>
              <a:r>
                <a:rPr lang="en-US" altLang="zh-CN" sz="1000" b="1" u="sng" dirty="0" smtClean="0">
                  <a:solidFill>
                    <a:srgbClr val="C00000"/>
                  </a:solidFill>
                  <a:latin typeface="Arial" pitchFamily="34" charset="0"/>
                  <a:ea typeface="微软雅黑" pitchFamily="34" charset="-122"/>
                  <a:cs typeface="Arial" pitchFamily="34" charset="0"/>
                </a:rPr>
                <a:t> No. 1 in WDM</a:t>
              </a:r>
              <a:endParaRPr lang="zh-CN" altLang="en-US" sz="1000" b="1" u="sng" dirty="0">
                <a:solidFill>
                  <a:srgbClr val="C00000"/>
                </a:solidFill>
                <a:latin typeface="Arial" pitchFamily="34" charset="0"/>
                <a:ea typeface="微软雅黑" pitchFamily="34" charset="-122"/>
                <a:cs typeface="Arial" pitchFamily="34" charset="0"/>
              </a:endParaRPr>
            </a:p>
          </p:txBody>
        </p:sp>
        <p:sp>
          <p:nvSpPr>
            <p:cNvPr id="9" name="TextBox 8"/>
            <p:cNvSpPr txBox="1"/>
            <p:nvPr/>
          </p:nvSpPr>
          <p:spPr>
            <a:xfrm>
              <a:off x="323849" y="2153453"/>
              <a:ext cx="1590676" cy="419435"/>
            </a:xfrm>
            <a:prstGeom prst="rect">
              <a:avLst/>
            </a:prstGeom>
            <a:noFill/>
          </p:spPr>
          <p:txBody>
            <a:bodyPr wrap="square" rtlCol="0">
              <a:spAutoFit/>
            </a:bodyPr>
            <a:lstStyle/>
            <a:p>
              <a:r>
                <a:rPr lang="en-US" altLang="zh-CN" sz="1050" b="1" kern="0" dirty="0" smtClean="0">
                  <a:solidFill>
                    <a:schemeClr val="bg1"/>
                  </a:solidFill>
                  <a:latin typeface="Arial" pitchFamily="34" charset="0"/>
                  <a:ea typeface="微软雅黑" pitchFamily="34" charset="-122"/>
                  <a:cs typeface="Arial" pitchFamily="34" charset="0"/>
                </a:rPr>
                <a:t>Data Source</a:t>
              </a:r>
              <a:r>
                <a:rPr lang="zh-CN" altLang="en-US" sz="1050" b="1" kern="0" dirty="0" smtClean="0">
                  <a:solidFill>
                    <a:schemeClr val="bg1"/>
                  </a:solidFill>
                  <a:latin typeface="Arial" pitchFamily="34" charset="0"/>
                  <a:ea typeface="微软雅黑" pitchFamily="34" charset="-122"/>
                  <a:cs typeface="Arial" pitchFamily="34" charset="0"/>
                </a:rPr>
                <a:t>：</a:t>
              </a:r>
              <a:endParaRPr lang="en-US" altLang="zh-CN" sz="1050" b="1" kern="0" dirty="0" smtClean="0">
                <a:solidFill>
                  <a:schemeClr val="bg1"/>
                </a:solidFill>
                <a:latin typeface="Arial" pitchFamily="34" charset="0"/>
                <a:ea typeface="微软雅黑" pitchFamily="34" charset="-122"/>
                <a:cs typeface="Arial" pitchFamily="34" charset="0"/>
              </a:endParaRPr>
            </a:p>
            <a:p>
              <a:r>
                <a:rPr lang="en-US" altLang="zh-CN" sz="1050" kern="0" dirty="0" smtClean="0">
                  <a:solidFill>
                    <a:schemeClr val="bg1"/>
                  </a:solidFill>
                  <a:latin typeface="Arial" pitchFamily="34" charset="0"/>
                  <a:ea typeface="微软雅黑" pitchFamily="34" charset="-122"/>
                  <a:cs typeface="Arial" pitchFamily="34" charset="0"/>
                </a:rPr>
                <a:t>OVUM, 2011Q2-2012Q1</a:t>
              </a:r>
              <a:endParaRPr lang="zh-CN" altLang="en-US" sz="1050" kern="0" dirty="0">
                <a:solidFill>
                  <a:schemeClr val="bg1"/>
                </a:solidFill>
                <a:latin typeface="Arial" pitchFamily="34" charset="0"/>
                <a:ea typeface="微软雅黑" pitchFamily="34" charset="-122"/>
                <a:cs typeface="Arial" pitchFamily="34" charset="0"/>
              </a:endParaRPr>
            </a:p>
          </p:txBody>
        </p:sp>
        <p:graphicFrame>
          <p:nvGraphicFramePr>
            <p:cNvPr id="10" name="Chart 7"/>
            <p:cNvGraphicFramePr>
              <a:graphicFrameLocks/>
            </p:cNvGraphicFramePr>
            <p:nvPr/>
          </p:nvGraphicFramePr>
          <p:xfrm>
            <a:off x="324864" y="2899586"/>
            <a:ext cx="1579216" cy="1126574"/>
          </p:xfrm>
          <a:graphic>
            <a:graphicData uri="http://schemas.openxmlformats.org/drawingml/2006/chart">
              <c:chart xmlns:c="http://schemas.openxmlformats.org/drawingml/2006/chart" xmlns:r="http://schemas.openxmlformats.org/officeDocument/2006/relationships" r:id="rId8"/>
            </a:graphicData>
          </a:graphic>
        </p:graphicFrame>
        <p:pic>
          <p:nvPicPr>
            <p:cNvPr id="12" name="Picture 9" descr="Ovum (RGB)"/>
            <p:cNvPicPr>
              <a:picLocks noChangeAspect="1" noChangeArrowheads="1"/>
            </p:cNvPicPr>
            <p:nvPr/>
          </p:nvPicPr>
          <p:blipFill>
            <a:blip r:embed="rId9" cstate="email"/>
            <a:srcRect/>
            <a:stretch>
              <a:fillRect/>
            </a:stretch>
          </p:blipFill>
          <p:spPr bwMode="auto">
            <a:xfrm>
              <a:off x="409238" y="1173256"/>
              <a:ext cx="324187" cy="243140"/>
            </a:xfrm>
            <a:prstGeom prst="rect">
              <a:avLst/>
            </a:prstGeom>
            <a:noFill/>
            <a:ln w="9525">
              <a:noFill/>
              <a:miter lim="800000"/>
              <a:headEnd/>
              <a:tailEnd/>
            </a:ln>
          </p:spPr>
        </p:pic>
        <p:sp>
          <p:nvSpPr>
            <p:cNvPr id="13" name="TextBox 12"/>
            <p:cNvSpPr txBox="1"/>
            <p:nvPr/>
          </p:nvSpPr>
          <p:spPr>
            <a:xfrm>
              <a:off x="337528" y="4090672"/>
              <a:ext cx="1703733" cy="415498"/>
            </a:xfrm>
            <a:prstGeom prst="rect">
              <a:avLst/>
            </a:prstGeom>
            <a:noFill/>
          </p:spPr>
          <p:txBody>
            <a:bodyPr wrap="square" lIns="72000" rIns="36000" rtlCol="0">
              <a:spAutoFit/>
            </a:bodyPr>
            <a:lstStyle/>
            <a:p>
              <a:r>
                <a:rPr lang="en-US" altLang="zh-CN" sz="1050" b="1" kern="0" dirty="0" smtClean="0">
                  <a:solidFill>
                    <a:schemeClr val="bg1"/>
                  </a:solidFill>
                  <a:latin typeface="Arial" pitchFamily="34" charset="0"/>
                  <a:ea typeface="微软雅黑" pitchFamily="34" charset="-122"/>
                  <a:cs typeface="Arial" pitchFamily="34" charset="0"/>
                </a:rPr>
                <a:t>Data Source</a:t>
              </a:r>
              <a:r>
                <a:rPr lang="zh-CN" altLang="en-US" sz="1050" b="1" kern="0" dirty="0" smtClean="0">
                  <a:solidFill>
                    <a:schemeClr val="bg1"/>
                  </a:solidFill>
                  <a:latin typeface="Arial" pitchFamily="34" charset="0"/>
                  <a:ea typeface="微软雅黑" pitchFamily="34" charset="-122"/>
                  <a:cs typeface="Arial" pitchFamily="34" charset="0"/>
                </a:rPr>
                <a:t>：</a:t>
              </a:r>
              <a:endParaRPr lang="en-US" altLang="zh-CN" sz="1050" b="1" kern="0" dirty="0" smtClean="0">
                <a:solidFill>
                  <a:schemeClr val="bg1"/>
                </a:solidFill>
                <a:latin typeface="Arial" pitchFamily="34" charset="0"/>
                <a:ea typeface="微软雅黑" pitchFamily="34" charset="-122"/>
                <a:cs typeface="Arial" pitchFamily="34" charset="0"/>
              </a:endParaRPr>
            </a:p>
            <a:p>
              <a:r>
                <a:rPr lang="en-US" altLang="zh-CN" sz="1050" kern="0" dirty="0" smtClean="0">
                  <a:solidFill>
                    <a:schemeClr val="bg1"/>
                  </a:solidFill>
                  <a:latin typeface="Arial" pitchFamily="34" charset="0"/>
                  <a:ea typeface="微软雅黑" pitchFamily="34" charset="-122"/>
                  <a:cs typeface="Arial" pitchFamily="34" charset="0"/>
                </a:rPr>
                <a:t>OVUM, 2011Q1</a:t>
              </a:r>
              <a:r>
                <a:rPr lang="zh-CN" altLang="en-US" sz="1050" kern="0" dirty="0" smtClean="0">
                  <a:solidFill>
                    <a:schemeClr val="bg1"/>
                  </a:solidFill>
                  <a:latin typeface="Arial" pitchFamily="34" charset="0"/>
                  <a:ea typeface="微软雅黑" pitchFamily="34" charset="-122"/>
                  <a:cs typeface="Arial" pitchFamily="34" charset="0"/>
                </a:rPr>
                <a:t>－</a:t>
              </a:r>
              <a:r>
                <a:rPr lang="en-US" altLang="zh-CN" sz="1050" kern="0" dirty="0" smtClean="0">
                  <a:solidFill>
                    <a:schemeClr val="bg1"/>
                  </a:solidFill>
                  <a:latin typeface="Arial" pitchFamily="34" charset="0"/>
                  <a:ea typeface="微软雅黑" pitchFamily="34" charset="-122"/>
                  <a:cs typeface="Arial" pitchFamily="34" charset="0"/>
                </a:rPr>
                <a:t>2011Q4</a:t>
              </a:r>
              <a:endParaRPr lang="zh-CN" altLang="en-US" sz="1050" kern="0" dirty="0">
                <a:solidFill>
                  <a:schemeClr val="bg1"/>
                </a:solidFill>
                <a:latin typeface="Arial" pitchFamily="34" charset="0"/>
                <a:ea typeface="微软雅黑" pitchFamily="34" charset="-122"/>
                <a:cs typeface="Arial" pitchFamily="34" charset="0"/>
              </a:endParaRPr>
            </a:p>
          </p:txBody>
        </p:sp>
        <p:sp>
          <p:nvSpPr>
            <p:cNvPr id="16" name="Rectangle 15"/>
            <p:cNvSpPr>
              <a:spLocks noChangeArrowheads="1"/>
            </p:cNvSpPr>
            <p:nvPr/>
          </p:nvSpPr>
          <p:spPr bwMode="auto">
            <a:xfrm>
              <a:off x="1404095" y="1251156"/>
              <a:ext cx="422165" cy="279608"/>
            </a:xfrm>
            <a:prstGeom prst="rect">
              <a:avLst/>
            </a:prstGeom>
            <a:noFill/>
            <a:ln w="9525" algn="ctr">
              <a:noFill/>
              <a:miter lim="800000"/>
              <a:headEnd/>
              <a:tailEnd/>
            </a:ln>
            <a:effectLst/>
          </p:spPr>
          <p:txBody>
            <a:bodyPr wrap="none" lIns="91425" tIns="45712" rIns="91425" bIns="45712" anchor="ctr">
              <a:spAutoFit/>
            </a:bodyPr>
            <a:lstStyle/>
            <a:p>
              <a:pPr defTabSz="801688" eaLnBrk="0" hangingPunct="0"/>
              <a:r>
                <a:rPr lang="en-US" altLang="zh-CN" sz="1200" b="1" dirty="0" smtClean="0">
                  <a:solidFill>
                    <a:srgbClr val="C00000"/>
                  </a:solidFill>
                  <a:latin typeface="Arial" pitchFamily="34" charset="0"/>
                  <a:ea typeface="微软雅黑" pitchFamily="34" charset="-122"/>
                  <a:cs typeface="Arial" pitchFamily="34" charset="0"/>
                </a:rPr>
                <a:t>23%</a:t>
              </a:r>
              <a:endParaRPr lang="en-US" altLang="zh-CN" sz="1200" b="1" dirty="0">
                <a:solidFill>
                  <a:srgbClr val="C00000"/>
                </a:solidFill>
                <a:latin typeface="Arial" pitchFamily="34" charset="0"/>
                <a:ea typeface="微软雅黑" pitchFamily="34" charset="-122"/>
                <a:cs typeface="Arial" pitchFamily="34" charset="0"/>
              </a:endParaRPr>
            </a:p>
          </p:txBody>
        </p:sp>
        <p:sp>
          <p:nvSpPr>
            <p:cNvPr id="17" name="Rectangle 11"/>
            <p:cNvSpPr>
              <a:spLocks noChangeArrowheads="1"/>
            </p:cNvSpPr>
            <p:nvPr/>
          </p:nvSpPr>
          <p:spPr bwMode="auto">
            <a:xfrm>
              <a:off x="915866" y="1454375"/>
              <a:ext cx="434704" cy="338538"/>
            </a:xfrm>
            <a:prstGeom prst="rect">
              <a:avLst/>
            </a:prstGeom>
            <a:noFill/>
            <a:ln w="9525" algn="ctr">
              <a:noFill/>
              <a:miter lim="800000"/>
              <a:headEnd/>
              <a:tailEnd/>
            </a:ln>
            <a:effectLst/>
          </p:spPr>
          <p:txBody>
            <a:bodyPr wrap="none" lIns="91425" tIns="45712" rIns="91425" bIns="45712" anchor="ctr" anchorCtr="1">
              <a:spAutoFit/>
            </a:bodyPr>
            <a:lstStyle/>
            <a:p>
              <a:pPr algn="ctr" defTabSz="801688" eaLnBrk="0" hangingPunct="0"/>
              <a:r>
                <a:rPr lang="en-US" altLang="zh-CN" sz="1600" b="1" dirty="0">
                  <a:solidFill>
                    <a:srgbClr val="FF0000"/>
                  </a:solidFill>
                  <a:effectLst>
                    <a:outerShdw blurRad="38100" dist="38100" dir="2700000" algn="tl">
                      <a:srgbClr val="C0C0C0"/>
                    </a:outerShdw>
                  </a:effectLst>
                  <a:latin typeface="微软雅黑" pitchFamily="34" charset="-122"/>
                  <a:ea typeface="微软雅黑" pitchFamily="34" charset="-122"/>
                </a:rPr>
                <a:t>1</a:t>
              </a:r>
              <a:r>
                <a:rPr lang="en-US" altLang="zh-CN" sz="1600" b="1" baseline="30000" dirty="0">
                  <a:solidFill>
                    <a:srgbClr val="FF0000"/>
                  </a:solidFill>
                  <a:effectLst>
                    <a:outerShdw blurRad="38100" dist="38100" dir="2700000" algn="tl">
                      <a:srgbClr val="C0C0C0"/>
                    </a:outerShdw>
                  </a:effectLst>
                  <a:latin typeface="微软雅黑" pitchFamily="34" charset="-122"/>
                  <a:ea typeface="微软雅黑" pitchFamily="34" charset="-122"/>
                </a:rPr>
                <a:t>st</a:t>
              </a:r>
            </a:p>
          </p:txBody>
        </p:sp>
        <p:sp>
          <p:nvSpPr>
            <p:cNvPr id="208" name="矩形 207"/>
            <p:cNvSpPr/>
            <p:nvPr/>
          </p:nvSpPr>
          <p:spPr>
            <a:xfrm>
              <a:off x="241164" y="2692611"/>
              <a:ext cx="1774845" cy="230832"/>
            </a:xfrm>
            <a:prstGeom prst="rect">
              <a:avLst/>
            </a:prstGeom>
          </p:spPr>
          <p:txBody>
            <a:bodyPr wrap="none">
              <a:spAutoFit/>
            </a:bodyPr>
            <a:lstStyle/>
            <a:p>
              <a:pPr algn="ctr"/>
              <a:r>
                <a:rPr lang="en-US" altLang="zh-CN" sz="900" b="1" u="sng" dirty="0" smtClean="0">
                  <a:solidFill>
                    <a:srgbClr val="C00000"/>
                  </a:solidFill>
                  <a:latin typeface="Arial" pitchFamily="34" charset="0"/>
                  <a:ea typeface="微软雅黑" pitchFamily="34" charset="-122"/>
                  <a:cs typeface="Arial" pitchFamily="34" charset="0"/>
                </a:rPr>
                <a:t>No. 1 in Market Share growth</a:t>
              </a:r>
              <a:endParaRPr lang="zh-CN" altLang="en-US" sz="900" b="1" u="sng" dirty="0" smtClean="0">
                <a:solidFill>
                  <a:srgbClr val="C00000"/>
                </a:solidFill>
                <a:latin typeface="Arial" pitchFamily="34" charset="0"/>
                <a:ea typeface="微软雅黑" pitchFamily="34" charset="-122"/>
                <a:cs typeface="Arial" pitchFamily="34" charset="0"/>
              </a:endParaRPr>
            </a:p>
          </p:txBody>
        </p:sp>
      </p:grpSp>
      <p:sp>
        <p:nvSpPr>
          <p:cNvPr id="190" name="TextBox 189"/>
          <p:cNvSpPr txBox="1"/>
          <p:nvPr/>
        </p:nvSpPr>
        <p:spPr>
          <a:xfrm>
            <a:off x="4409584" y="738287"/>
            <a:ext cx="2196000" cy="360360"/>
          </a:xfrm>
          <a:prstGeom prst="rect">
            <a:avLst/>
          </a:prstGeom>
          <a:solidFill>
            <a:srgbClr val="C00000"/>
          </a:solidFill>
        </p:spPr>
        <p:txBody>
          <a:bodyPr wrap="none" lIns="68562" tIns="0" rIns="0" bIns="0" anchor="ctr" anchorCtr="0">
            <a:noAutofit/>
          </a:bodyPr>
          <a:lstStyle>
            <a:defPPr>
              <a:defRPr lang="en-US"/>
            </a:defPPr>
            <a:lvl1pPr indent="7147" algn="ctr">
              <a:lnSpc>
                <a:spcPct val="90000"/>
              </a:lnSpc>
              <a:buSzPct val="70000"/>
              <a:defRPr b="1">
                <a:solidFill>
                  <a:schemeClr val="bg1"/>
                </a:solidFill>
              </a:defRPr>
            </a:lvl1pPr>
          </a:lstStyle>
          <a:p>
            <a:r>
              <a:rPr lang="en-US" altLang="zh-CN" sz="1100" dirty="0" smtClean="0">
                <a:latin typeface="Arial" pitchFamily="34" charset="0"/>
                <a:ea typeface="微软雅黑" pitchFamily="34" charset="-122"/>
                <a:cs typeface="Arial" pitchFamily="34" charset="0"/>
              </a:rPr>
              <a:t>IP/Optical</a:t>
            </a:r>
          </a:p>
          <a:p>
            <a:r>
              <a:rPr lang="en-US" altLang="zh-CN" sz="1100" dirty="0" smtClean="0">
                <a:latin typeface="Arial" pitchFamily="34" charset="0"/>
                <a:ea typeface="微软雅黑" pitchFamily="34" charset="-122"/>
                <a:cs typeface="Arial" pitchFamily="34" charset="0"/>
              </a:rPr>
              <a:t>Integration</a:t>
            </a:r>
            <a:endParaRPr lang="en-US" altLang="zh-CN" sz="1100" dirty="0">
              <a:latin typeface="Arial" pitchFamily="34" charset="0"/>
              <a:ea typeface="微软雅黑" pitchFamily="34" charset="-122"/>
              <a:cs typeface="Arial" pitchFamily="34" charset="0"/>
            </a:endParaRPr>
          </a:p>
        </p:txBody>
      </p:sp>
      <p:grpSp>
        <p:nvGrpSpPr>
          <p:cNvPr id="4" name="组合 142"/>
          <p:cNvGrpSpPr>
            <a:grpSpLocks noChangeAspect="1"/>
          </p:cNvGrpSpPr>
          <p:nvPr/>
        </p:nvGrpSpPr>
        <p:grpSpPr>
          <a:xfrm>
            <a:off x="4586041" y="1381976"/>
            <a:ext cx="1822557" cy="1005952"/>
            <a:chOff x="2917855" y="1681167"/>
            <a:chExt cx="2743200" cy="2551940"/>
          </a:xfrm>
        </p:grpSpPr>
        <p:sp>
          <p:nvSpPr>
            <p:cNvPr id="192" name="Line 5"/>
            <p:cNvSpPr>
              <a:spLocks noChangeShapeType="1"/>
            </p:cNvSpPr>
            <p:nvPr/>
          </p:nvSpPr>
          <p:spPr bwMode="auto">
            <a:xfrm>
              <a:off x="3679855" y="2138367"/>
              <a:ext cx="0" cy="1066800"/>
            </a:xfrm>
            <a:prstGeom prst="line">
              <a:avLst/>
            </a:prstGeom>
            <a:noFill/>
            <a:ln w="12700">
              <a:solidFill>
                <a:schemeClr val="folHlink"/>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193" name="Line 6"/>
            <p:cNvSpPr>
              <a:spLocks noChangeShapeType="1"/>
            </p:cNvSpPr>
            <p:nvPr/>
          </p:nvSpPr>
          <p:spPr bwMode="auto">
            <a:xfrm>
              <a:off x="4746655" y="2133604"/>
              <a:ext cx="0" cy="995363"/>
            </a:xfrm>
            <a:prstGeom prst="line">
              <a:avLst/>
            </a:prstGeom>
            <a:noFill/>
            <a:ln w="12700">
              <a:solidFill>
                <a:schemeClr val="folHlink"/>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195" name="Line 7"/>
            <p:cNvSpPr>
              <a:spLocks noChangeShapeType="1"/>
            </p:cNvSpPr>
            <p:nvPr/>
          </p:nvSpPr>
          <p:spPr bwMode="auto">
            <a:xfrm flipH="1">
              <a:off x="5203855" y="2062167"/>
              <a:ext cx="0" cy="1143000"/>
            </a:xfrm>
            <a:prstGeom prst="line">
              <a:avLst/>
            </a:prstGeom>
            <a:noFill/>
            <a:ln w="12700">
              <a:solidFill>
                <a:schemeClr val="folHlink"/>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199" name="Line 8"/>
            <p:cNvSpPr>
              <a:spLocks noChangeShapeType="1"/>
            </p:cNvSpPr>
            <p:nvPr/>
          </p:nvSpPr>
          <p:spPr bwMode="auto">
            <a:xfrm>
              <a:off x="4975255" y="1833567"/>
              <a:ext cx="0" cy="1066800"/>
            </a:xfrm>
            <a:prstGeom prst="line">
              <a:avLst/>
            </a:prstGeom>
            <a:noFill/>
            <a:ln w="12700">
              <a:solidFill>
                <a:schemeClr val="folHlink"/>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201" name="Line 9"/>
            <p:cNvSpPr>
              <a:spLocks noChangeShapeType="1"/>
            </p:cNvSpPr>
            <p:nvPr/>
          </p:nvSpPr>
          <p:spPr bwMode="auto">
            <a:xfrm flipH="1">
              <a:off x="4127530" y="2062167"/>
              <a:ext cx="0" cy="914400"/>
            </a:xfrm>
            <a:prstGeom prst="line">
              <a:avLst/>
            </a:prstGeom>
            <a:noFill/>
            <a:ln w="12700">
              <a:solidFill>
                <a:schemeClr val="folHlink"/>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203" name="Line 10"/>
            <p:cNvSpPr>
              <a:spLocks noChangeShapeType="1"/>
            </p:cNvSpPr>
            <p:nvPr/>
          </p:nvSpPr>
          <p:spPr bwMode="auto">
            <a:xfrm>
              <a:off x="4365655" y="1833567"/>
              <a:ext cx="0" cy="1066800"/>
            </a:xfrm>
            <a:prstGeom prst="line">
              <a:avLst/>
            </a:prstGeom>
            <a:noFill/>
            <a:ln w="12700">
              <a:solidFill>
                <a:schemeClr val="folHlink"/>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205" name="Oval 11"/>
            <p:cNvSpPr>
              <a:spLocks noChangeArrowheads="1"/>
            </p:cNvSpPr>
            <p:nvPr/>
          </p:nvSpPr>
          <p:spPr bwMode="auto">
            <a:xfrm>
              <a:off x="2917855" y="2916242"/>
              <a:ext cx="2743200" cy="1066800"/>
            </a:xfrm>
            <a:prstGeom prst="ellipse">
              <a:avLst/>
            </a:prstGeom>
            <a:solidFill>
              <a:srgbClr val="CCCCFF">
                <a:alpha val="70000"/>
              </a:srgbClr>
            </a:solidFill>
            <a:ln w="9525">
              <a:solidFill>
                <a:srgbClr val="CCCCFF"/>
              </a:solidFill>
              <a:round/>
              <a:headEnd/>
              <a:tailEnd/>
            </a:ln>
            <a:effectLst/>
          </p:spPr>
          <p:txBody>
            <a:bodyPr wrap="none" anchor="ctr"/>
            <a:lstStyle/>
            <a:p>
              <a:endParaRPr lang="zh-CN" altLang="en-US">
                <a:latin typeface="微软雅黑" pitchFamily="34" charset="-122"/>
                <a:ea typeface="微软雅黑" pitchFamily="34" charset="-122"/>
                <a:cs typeface="Arial Unicode MS" pitchFamily="34" charset="-122"/>
              </a:endParaRPr>
            </a:p>
          </p:txBody>
        </p:sp>
        <p:sp>
          <p:nvSpPr>
            <p:cNvPr id="288" name="Oval 12"/>
            <p:cNvSpPr>
              <a:spLocks noChangeArrowheads="1"/>
            </p:cNvSpPr>
            <p:nvPr/>
          </p:nvSpPr>
          <p:spPr bwMode="auto">
            <a:xfrm>
              <a:off x="3070255" y="1681167"/>
              <a:ext cx="2438400" cy="1066800"/>
            </a:xfrm>
            <a:prstGeom prst="ellipse">
              <a:avLst/>
            </a:prstGeom>
            <a:solidFill>
              <a:srgbClr val="CCCCFF">
                <a:alpha val="70000"/>
              </a:srgbClr>
            </a:solidFill>
            <a:ln w="9525">
              <a:solidFill>
                <a:srgbClr val="CCCCFF"/>
              </a:solidFill>
              <a:round/>
              <a:headEnd/>
              <a:tailEnd/>
            </a:ln>
            <a:effectLst/>
          </p:spPr>
          <p:txBody>
            <a:bodyPr wrap="none" anchor="ctr"/>
            <a:lstStyle/>
            <a:p>
              <a:endParaRPr lang="zh-CN" altLang="en-US">
                <a:latin typeface="微软雅黑" pitchFamily="34" charset="-122"/>
                <a:ea typeface="微软雅黑" pitchFamily="34" charset="-122"/>
                <a:cs typeface="Arial Unicode MS" pitchFamily="34" charset="-122"/>
              </a:endParaRPr>
            </a:p>
          </p:txBody>
        </p:sp>
        <p:sp>
          <p:nvSpPr>
            <p:cNvPr id="362" name="Line 13"/>
            <p:cNvSpPr>
              <a:spLocks noChangeShapeType="1"/>
            </p:cNvSpPr>
            <p:nvPr/>
          </p:nvSpPr>
          <p:spPr bwMode="auto">
            <a:xfrm>
              <a:off x="4365655" y="1860554"/>
              <a:ext cx="0" cy="682625"/>
            </a:xfrm>
            <a:prstGeom prst="line">
              <a:avLst/>
            </a:prstGeom>
            <a:noFill/>
            <a:ln w="12700">
              <a:solidFill>
                <a:schemeClr val="bg2"/>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64" name="Rectangle 14"/>
            <p:cNvSpPr>
              <a:spLocks noChangeArrowheads="1"/>
            </p:cNvSpPr>
            <p:nvPr/>
          </p:nvSpPr>
          <p:spPr bwMode="auto">
            <a:xfrm>
              <a:off x="3657630" y="2841795"/>
              <a:ext cx="1593850" cy="85265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lgn="ctr">
              <a:noFill/>
              <a:miter lim="800000"/>
              <a:headEnd/>
              <a:tailEnd/>
            </a:ln>
            <a:effectLst/>
          </p:spPr>
          <p:txBody>
            <a:bodyPr lIns="79200" tIns="39600" rIns="79200" bIns="39600" anchor="ctr">
              <a:spAutoFit/>
            </a:bodyPr>
            <a:lstStyle/>
            <a:p>
              <a:endParaRPr lang="zh-CN" altLang="en-US">
                <a:latin typeface="微软雅黑" pitchFamily="34" charset="-122"/>
                <a:ea typeface="微软雅黑" pitchFamily="34" charset="-122"/>
                <a:cs typeface="Arial Unicode MS" pitchFamily="34" charset="-122"/>
              </a:endParaRPr>
            </a:p>
          </p:txBody>
        </p:sp>
        <p:sp>
          <p:nvSpPr>
            <p:cNvPr id="365" name="Rectangle 15"/>
            <p:cNvSpPr>
              <a:spLocks noChangeArrowheads="1"/>
            </p:cNvSpPr>
            <p:nvPr/>
          </p:nvSpPr>
          <p:spPr bwMode="auto">
            <a:xfrm>
              <a:off x="3332193" y="3092109"/>
              <a:ext cx="1595437" cy="85265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lgn="ctr">
              <a:noFill/>
              <a:miter lim="800000"/>
              <a:headEnd/>
              <a:tailEnd/>
            </a:ln>
            <a:effectLst/>
          </p:spPr>
          <p:txBody>
            <a:bodyPr lIns="79200" tIns="39600" rIns="79200" bIns="39600" anchor="ctr">
              <a:spAutoFit/>
            </a:bodyPr>
            <a:lstStyle/>
            <a:p>
              <a:endParaRPr lang="zh-CN" altLang="en-US">
                <a:latin typeface="微软雅黑" pitchFamily="34" charset="-122"/>
                <a:ea typeface="微软雅黑" pitchFamily="34" charset="-122"/>
                <a:cs typeface="Arial Unicode MS" pitchFamily="34" charset="-122"/>
              </a:endParaRPr>
            </a:p>
          </p:txBody>
        </p:sp>
        <p:sp>
          <p:nvSpPr>
            <p:cNvPr id="366" name="Rectangle 16"/>
            <p:cNvSpPr>
              <a:spLocks noChangeArrowheads="1"/>
            </p:cNvSpPr>
            <p:nvPr/>
          </p:nvSpPr>
          <p:spPr bwMode="auto">
            <a:xfrm rot="7630193">
              <a:off x="3474784" y="3112878"/>
              <a:ext cx="1001713" cy="594953"/>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lgn="ctr">
              <a:noFill/>
              <a:miter lim="800000"/>
              <a:headEnd/>
              <a:tailEnd/>
            </a:ln>
            <a:effectLst/>
          </p:spPr>
          <p:txBody>
            <a:bodyPr lIns="79200" tIns="39600" rIns="79200" bIns="39600" anchor="ctr">
              <a:spAutoFit/>
            </a:bodyPr>
            <a:lstStyle/>
            <a:p>
              <a:endParaRPr lang="zh-CN" altLang="en-US">
                <a:latin typeface="微软雅黑" pitchFamily="34" charset="-122"/>
                <a:ea typeface="微软雅黑" pitchFamily="34" charset="-122"/>
                <a:cs typeface="Arial Unicode MS" pitchFamily="34" charset="-122"/>
              </a:endParaRPr>
            </a:p>
          </p:txBody>
        </p:sp>
        <p:sp>
          <p:nvSpPr>
            <p:cNvPr id="367" name="Rectangle 17"/>
            <p:cNvSpPr>
              <a:spLocks noChangeArrowheads="1"/>
            </p:cNvSpPr>
            <p:nvPr/>
          </p:nvSpPr>
          <p:spPr bwMode="auto">
            <a:xfrm rot="7630193">
              <a:off x="4046288" y="3186872"/>
              <a:ext cx="1001713" cy="594953"/>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lgn="ctr">
              <a:noFill/>
              <a:miter lim="800000"/>
              <a:headEnd/>
              <a:tailEnd/>
            </a:ln>
            <a:effectLst/>
          </p:spPr>
          <p:txBody>
            <a:bodyPr lIns="79200" tIns="39600" rIns="79200" bIns="39600" anchor="ctr">
              <a:spAutoFit/>
            </a:bodyPr>
            <a:lstStyle/>
            <a:p>
              <a:endParaRPr lang="zh-CN" altLang="en-US">
                <a:latin typeface="微软雅黑" pitchFamily="34" charset="-122"/>
                <a:ea typeface="微软雅黑" pitchFamily="34" charset="-122"/>
                <a:cs typeface="Arial Unicode MS" pitchFamily="34" charset="-122"/>
              </a:endParaRPr>
            </a:p>
          </p:txBody>
        </p:sp>
        <p:sp>
          <p:nvSpPr>
            <p:cNvPr id="368" name="Line 18"/>
            <p:cNvSpPr>
              <a:spLocks noChangeShapeType="1"/>
            </p:cNvSpPr>
            <p:nvPr/>
          </p:nvSpPr>
          <p:spPr bwMode="auto">
            <a:xfrm flipH="1">
              <a:off x="4097368" y="1782767"/>
              <a:ext cx="901700" cy="814387"/>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69" name="Line 19"/>
            <p:cNvSpPr>
              <a:spLocks noChangeShapeType="1"/>
            </p:cNvSpPr>
            <p:nvPr/>
          </p:nvSpPr>
          <p:spPr bwMode="auto">
            <a:xfrm>
              <a:off x="3671918" y="2032004"/>
              <a:ext cx="1543050" cy="0"/>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70" name="Line 20"/>
            <p:cNvSpPr>
              <a:spLocks noChangeShapeType="1"/>
            </p:cNvSpPr>
            <p:nvPr/>
          </p:nvSpPr>
          <p:spPr bwMode="auto">
            <a:xfrm flipH="1">
              <a:off x="3533805" y="1782767"/>
              <a:ext cx="900113" cy="814387"/>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71" name="Line 21"/>
            <p:cNvSpPr>
              <a:spLocks noChangeShapeType="1"/>
            </p:cNvSpPr>
            <p:nvPr/>
          </p:nvSpPr>
          <p:spPr bwMode="auto">
            <a:xfrm>
              <a:off x="3343305" y="2327279"/>
              <a:ext cx="1481138" cy="0"/>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72" name="Line 22"/>
            <p:cNvSpPr>
              <a:spLocks noChangeShapeType="1"/>
            </p:cNvSpPr>
            <p:nvPr/>
          </p:nvSpPr>
          <p:spPr bwMode="auto">
            <a:xfrm>
              <a:off x="4184680" y="2057404"/>
              <a:ext cx="200025" cy="225425"/>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73" name="Line 23"/>
            <p:cNvSpPr>
              <a:spLocks noChangeShapeType="1"/>
            </p:cNvSpPr>
            <p:nvPr/>
          </p:nvSpPr>
          <p:spPr bwMode="auto">
            <a:xfrm flipV="1">
              <a:off x="3856068" y="2051054"/>
              <a:ext cx="873125" cy="257175"/>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74" name="Line 24"/>
            <p:cNvSpPr>
              <a:spLocks noChangeShapeType="1"/>
            </p:cNvSpPr>
            <p:nvPr/>
          </p:nvSpPr>
          <p:spPr bwMode="auto">
            <a:xfrm>
              <a:off x="3646518" y="2051054"/>
              <a:ext cx="157162" cy="244475"/>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75" name="Line 25"/>
            <p:cNvSpPr>
              <a:spLocks noChangeShapeType="1"/>
            </p:cNvSpPr>
            <p:nvPr/>
          </p:nvSpPr>
          <p:spPr bwMode="auto">
            <a:xfrm flipV="1">
              <a:off x="3370293" y="2032004"/>
              <a:ext cx="752475" cy="276225"/>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76" name="Line 26"/>
            <p:cNvSpPr>
              <a:spLocks noChangeShapeType="1"/>
            </p:cNvSpPr>
            <p:nvPr/>
          </p:nvSpPr>
          <p:spPr bwMode="auto">
            <a:xfrm>
              <a:off x="4418043" y="1776417"/>
              <a:ext cx="301625" cy="274637"/>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77" name="Line 27"/>
            <p:cNvSpPr>
              <a:spLocks noChangeShapeType="1"/>
            </p:cNvSpPr>
            <p:nvPr/>
          </p:nvSpPr>
          <p:spPr bwMode="auto">
            <a:xfrm flipV="1">
              <a:off x="4167218" y="1793879"/>
              <a:ext cx="831850" cy="219075"/>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78" name="Line 28"/>
            <p:cNvSpPr>
              <a:spLocks noChangeShapeType="1"/>
            </p:cNvSpPr>
            <p:nvPr/>
          </p:nvSpPr>
          <p:spPr bwMode="auto">
            <a:xfrm flipV="1">
              <a:off x="4460905" y="2057404"/>
              <a:ext cx="744538" cy="250825"/>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79" name="Line 29"/>
            <p:cNvSpPr>
              <a:spLocks noChangeShapeType="1"/>
            </p:cNvSpPr>
            <p:nvPr/>
          </p:nvSpPr>
          <p:spPr bwMode="auto">
            <a:xfrm>
              <a:off x="4713318" y="2044704"/>
              <a:ext cx="173037" cy="269875"/>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80" name="Line 30"/>
            <p:cNvSpPr>
              <a:spLocks noChangeShapeType="1"/>
            </p:cNvSpPr>
            <p:nvPr/>
          </p:nvSpPr>
          <p:spPr bwMode="auto">
            <a:xfrm flipV="1">
              <a:off x="3543330" y="2320929"/>
              <a:ext cx="822325" cy="280988"/>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81" name="Line 31"/>
            <p:cNvSpPr>
              <a:spLocks noChangeShapeType="1"/>
            </p:cNvSpPr>
            <p:nvPr/>
          </p:nvSpPr>
          <p:spPr bwMode="auto">
            <a:xfrm>
              <a:off x="3819555" y="2332042"/>
              <a:ext cx="295275" cy="244475"/>
            </a:xfrm>
            <a:prstGeom prst="line">
              <a:avLst/>
            </a:prstGeom>
            <a:noFill/>
            <a:ln w="9525">
              <a:solidFill>
                <a:srgbClr val="800080"/>
              </a:solidFill>
              <a:prstDash val="dash"/>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pic>
          <p:nvPicPr>
            <p:cNvPr id="382" name="Picture 32" descr="图片235"/>
            <p:cNvPicPr>
              <a:picLocks noChangeAspect="1" noChangeArrowheads="1"/>
            </p:cNvPicPr>
            <p:nvPr/>
          </p:nvPicPr>
          <p:blipFill>
            <a:blip r:embed="rId10" cstate="print"/>
            <a:srcRect/>
            <a:stretch>
              <a:fillRect/>
            </a:stretch>
          </p:blipFill>
          <p:spPr bwMode="auto">
            <a:xfrm>
              <a:off x="3554443" y="1989142"/>
              <a:ext cx="207962" cy="144462"/>
            </a:xfrm>
            <a:prstGeom prst="rect">
              <a:avLst/>
            </a:prstGeom>
            <a:noFill/>
          </p:spPr>
        </p:pic>
        <p:pic>
          <p:nvPicPr>
            <p:cNvPr id="383" name="Picture 33" descr="图片236"/>
            <p:cNvPicPr>
              <a:picLocks noChangeAspect="1" noChangeArrowheads="1"/>
            </p:cNvPicPr>
            <p:nvPr/>
          </p:nvPicPr>
          <p:blipFill>
            <a:blip r:embed="rId11" cstate="print"/>
            <a:srcRect/>
            <a:stretch>
              <a:fillRect/>
            </a:stretch>
          </p:blipFill>
          <p:spPr bwMode="auto">
            <a:xfrm>
              <a:off x="4033868" y="1957392"/>
              <a:ext cx="204787" cy="169862"/>
            </a:xfrm>
            <a:prstGeom prst="rect">
              <a:avLst/>
            </a:prstGeom>
            <a:noFill/>
          </p:spPr>
        </p:pic>
        <p:pic>
          <p:nvPicPr>
            <p:cNvPr id="384" name="Picture 34" descr="图片236"/>
            <p:cNvPicPr>
              <a:picLocks noChangeAspect="1" noChangeArrowheads="1"/>
            </p:cNvPicPr>
            <p:nvPr/>
          </p:nvPicPr>
          <p:blipFill>
            <a:blip r:embed="rId12" cstate="print"/>
            <a:srcRect/>
            <a:stretch>
              <a:fillRect/>
            </a:stretch>
          </p:blipFill>
          <p:spPr bwMode="auto">
            <a:xfrm>
              <a:off x="4621243" y="1957392"/>
              <a:ext cx="207962" cy="169862"/>
            </a:xfrm>
            <a:prstGeom prst="rect">
              <a:avLst/>
            </a:prstGeom>
            <a:noFill/>
          </p:spPr>
        </p:pic>
        <p:pic>
          <p:nvPicPr>
            <p:cNvPr id="385" name="Picture 35" descr="图片235"/>
            <p:cNvPicPr>
              <a:picLocks noChangeAspect="1" noChangeArrowheads="1"/>
            </p:cNvPicPr>
            <p:nvPr/>
          </p:nvPicPr>
          <p:blipFill>
            <a:blip r:embed="rId13" cstate="print"/>
            <a:srcRect/>
            <a:stretch>
              <a:fillRect/>
            </a:stretch>
          </p:blipFill>
          <p:spPr bwMode="auto">
            <a:xfrm>
              <a:off x="4316443" y="1714504"/>
              <a:ext cx="207962" cy="142875"/>
            </a:xfrm>
            <a:prstGeom prst="rect">
              <a:avLst/>
            </a:prstGeom>
            <a:noFill/>
          </p:spPr>
        </p:pic>
        <p:pic>
          <p:nvPicPr>
            <p:cNvPr id="386" name="Picture 36" descr="图片235"/>
            <p:cNvPicPr>
              <a:picLocks noChangeAspect="1" noChangeArrowheads="1"/>
            </p:cNvPicPr>
            <p:nvPr/>
          </p:nvPicPr>
          <p:blipFill>
            <a:blip r:embed="rId13" cstate="print"/>
            <a:srcRect/>
            <a:stretch>
              <a:fillRect/>
            </a:stretch>
          </p:blipFill>
          <p:spPr bwMode="auto">
            <a:xfrm>
              <a:off x="4905405" y="1714504"/>
              <a:ext cx="209550" cy="142875"/>
            </a:xfrm>
            <a:prstGeom prst="rect">
              <a:avLst/>
            </a:prstGeom>
            <a:noFill/>
          </p:spPr>
        </p:pic>
        <p:pic>
          <p:nvPicPr>
            <p:cNvPr id="387" name="Picture 37" descr="图片235"/>
            <p:cNvPicPr>
              <a:picLocks noChangeAspect="1" noChangeArrowheads="1"/>
            </p:cNvPicPr>
            <p:nvPr/>
          </p:nvPicPr>
          <p:blipFill>
            <a:blip r:embed="rId10" cstate="print"/>
            <a:srcRect/>
            <a:stretch>
              <a:fillRect/>
            </a:stretch>
          </p:blipFill>
          <p:spPr bwMode="auto">
            <a:xfrm>
              <a:off x="5114955" y="1989142"/>
              <a:ext cx="206375" cy="144462"/>
            </a:xfrm>
            <a:prstGeom prst="rect">
              <a:avLst/>
            </a:prstGeom>
            <a:noFill/>
          </p:spPr>
        </p:pic>
        <p:sp>
          <p:nvSpPr>
            <p:cNvPr id="388" name="Line 38"/>
            <p:cNvSpPr>
              <a:spLocks noChangeShapeType="1"/>
            </p:cNvSpPr>
            <p:nvPr/>
          </p:nvSpPr>
          <p:spPr bwMode="auto">
            <a:xfrm>
              <a:off x="3394105" y="2395542"/>
              <a:ext cx="0" cy="627062"/>
            </a:xfrm>
            <a:prstGeom prst="line">
              <a:avLst/>
            </a:prstGeom>
            <a:noFill/>
            <a:ln w="12700">
              <a:solidFill>
                <a:schemeClr val="bg2"/>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389" name="Line 39"/>
            <p:cNvSpPr>
              <a:spLocks noChangeShapeType="1"/>
            </p:cNvSpPr>
            <p:nvPr/>
          </p:nvSpPr>
          <p:spPr bwMode="auto">
            <a:xfrm flipH="1">
              <a:off x="3832255" y="2366967"/>
              <a:ext cx="0" cy="1066800"/>
            </a:xfrm>
            <a:prstGeom prst="line">
              <a:avLst/>
            </a:prstGeom>
            <a:noFill/>
            <a:ln w="12700">
              <a:solidFill>
                <a:schemeClr val="folHlink"/>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pic>
          <p:nvPicPr>
            <p:cNvPr id="390" name="Picture 40" descr="图片5"/>
            <p:cNvPicPr>
              <a:picLocks noChangeAspect="1" noChangeArrowheads="1"/>
            </p:cNvPicPr>
            <p:nvPr/>
          </p:nvPicPr>
          <p:blipFill>
            <a:blip r:embed="rId14" cstate="print"/>
            <a:srcRect/>
            <a:stretch>
              <a:fillRect/>
            </a:stretch>
          </p:blipFill>
          <p:spPr bwMode="auto">
            <a:xfrm>
              <a:off x="4637118" y="3173417"/>
              <a:ext cx="187325" cy="139700"/>
            </a:xfrm>
            <a:prstGeom prst="rect">
              <a:avLst/>
            </a:prstGeom>
            <a:noFill/>
            <a:effectLst>
              <a:outerShdw dist="35921" dir="2700000" algn="ctr" rotWithShape="0">
                <a:schemeClr val="bg1"/>
              </a:outerShdw>
            </a:effectLst>
          </p:spPr>
        </p:pic>
        <p:pic>
          <p:nvPicPr>
            <p:cNvPr id="391" name="Picture 42" descr="图片5"/>
            <p:cNvPicPr>
              <a:picLocks noChangeAspect="1" noChangeArrowheads="1"/>
            </p:cNvPicPr>
            <p:nvPr/>
          </p:nvPicPr>
          <p:blipFill>
            <a:blip r:embed="rId14" cstate="print"/>
            <a:srcRect/>
            <a:stretch>
              <a:fillRect/>
            </a:stretch>
          </p:blipFill>
          <p:spPr bwMode="auto">
            <a:xfrm>
              <a:off x="4348193" y="3446467"/>
              <a:ext cx="187325" cy="139700"/>
            </a:xfrm>
            <a:prstGeom prst="rect">
              <a:avLst/>
            </a:prstGeom>
            <a:noFill/>
            <a:effectLst>
              <a:outerShdw dist="35921" dir="2700000" algn="ctr" rotWithShape="0">
                <a:schemeClr val="bg1"/>
              </a:outerShdw>
            </a:effectLst>
          </p:spPr>
        </p:pic>
        <p:pic>
          <p:nvPicPr>
            <p:cNvPr id="392" name="Picture 43" descr="图片5"/>
            <p:cNvPicPr>
              <a:picLocks noChangeAspect="1" noChangeArrowheads="1"/>
            </p:cNvPicPr>
            <p:nvPr/>
          </p:nvPicPr>
          <p:blipFill>
            <a:blip r:embed="rId14" cstate="print"/>
            <a:srcRect/>
            <a:stretch>
              <a:fillRect/>
            </a:stretch>
          </p:blipFill>
          <p:spPr bwMode="auto">
            <a:xfrm>
              <a:off x="3763993" y="3446467"/>
              <a:ext cx="187325" cy="139700"/>
            </a:xfrm>
            <a:prstGeom prst="rect">
              <a:avLst/>
            </a:prstGeom>
            <a:noFill/>
            <a:effectLst>
              <a:outerShdw dist="35921" dir="2700000" algn="ctr" rotWithShape="0">
                <a:schemeClr val="bg1"/>
              </a:outerShdw>
            </a:effectLst>
          </p:spPr>
        </p:pic>
        <p:pic>
          <p:nvPicPr>
            <p:cNvPr id="393" name="Picture 44" descr="图片235"/>
            <p:cNvPicPr>
              <a:picLocks noChangeAspect="1" noChangeArrowheads="1"/>
            </p:cNvPicPr>
            <p:nvPr/>
          </p:nvPicPr>
          <p:blipFill>
            <a:blip r:embed="rId13" cstate="print"/>
            <a:srcRect/>
            <a:stretch>
              <a:fillRect/>
            </a:stretch>
          </p:blipFill>
          <p:spPr bwMode="auto">
            <a:xfrm>
              <a:off x="3224243" y="2252667"/>
              <a:ext cx="209550" cy="142875"/>
            </a:xfrm>
            <a:prstGeom prst="rect">
              <a:avLst/>
            </a:prstGeom>
            <a:noFill/>
          </p:spPr>
        </p:pic>
        <p:sp>
          <p:nvSpPr>
            <p:cNvPr id="394" name="Line 45"/>
            <p:cNvSpPr>
              <a:spLocks noChangeShapeType="1"/>
            </p:cNvSpPr>
            <p:nvPr/>
          </p:nvSpPr>
          <p:spPr bwMode="auto">
            <a:xfrm flipH="1">
              <a:off x="3527455" y="2595567"/>
              <a:ext cx="0" cy="1066800"/>
            </a:xfrm>
            <a:prstGeom prst="line">
              <a:avLst/>
            </a:prstGeom>
            <a:noFill/>
            <a:ln w="12700">
              <a:solidFill>
                <a:schemeClr val="folHlink"/>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pic>
          <p:nvPicPr>
            <p:cNvPr id="395" name="Picture 46" descr="图片235"/>
            <p:cNvPicPr>
              <a:picLocks noChangeAspect="1" noChangeArrowheads="1"/>
            </p:cNvPicPr>
            <p:nvPr/>
          </p:nvPicPr>
          <p:blipFill>
            <a:blip r:embed="rId13" cstate="print"/>
            <a:srcRect/>
            <a:stretch>
              <a:fillRect/>
            </a:stretch>
          </p:blipFill>
          <p:spPr bwMode="auto">
            <a:xfrm>
              <a:off x="3433793" y="2528892"/>
              <a:ext cx="207962" cy="142875"/>
            </a:xfrm>
            <a:prstGeom prst="rect">
              <a:avLst/>
            </a:prstGeom>
            <a:noFill/>
          </p:spPr>
        </p:pic>
        <p:pic>
          <p:nvPicPr>
            <p:cNvPr id="396" name="Picture 47" descr="图片236"/>
            <p:cNvPicPr>
              <a:picLocks noChangeAspect="1" noChangeArrowheads="1"/>
            </p:cNvPicPr>
            <p:nvPr/>
          </p:nvPicPr>
          <p:blipFill>
            <a:blip r:embed="rId15" cstate="print"/>
            <a:srcRect/>
            <a:stretch>
              <a:fillRect/>
            </a:stretch>
          </p:blipFill>
          <p:spPr bwMode="auto">
            <a:xfrm>
              <a:off x="3702080" y="2233617"/>
              <a:ext cx="207963" cy="168275"/>
            </a:xfrm>
            <a:prstGeom prst="rect">
              <a:avLst/>
            </a:prstGeom>
            <a:noFill/>
          </p:spPr>
        </p:pic>
        <p:sp>
          <p:nvSpPr>
            <p:cNvPr id="397" name="Line 48"/>
            <p:cNvSpPr>
              <a:spLocks noChangeShapeType="1"/>
            </p:cNvSpPr>
            <p:nvPr/>
          </p:nvSpPr>
          <p:spPr bwMode="auto">
            <a:xfrm>
              <a:off x="4213255" y="2671767"/>
              <a:ext cx="0" cy="990600"/>
            </a:xfrm>
            <a:prstGeom prst="line">
              <a:avLst/>
            </a:prstGeom>
            <a:noFill/>
            <a:ln w="12700">
              <a:solidFill>
                <a:schemeClr val="folHlink"/>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pic>
          <p:nvPicPr>
            <p:cNvPr id="398" name="Picture 49" descr="图片235"/>
            <p:cNvPicPr>
              <a:picLocks noChangeAspect="1" noChangeArrowheads="1"/>
            </p:cNvPicPr>
            <p:nvPr/>
          </p:nvPicPr>
          <p:blipFill>
            <a:blip r:embed="rId13" cstate="print"/>
            <a:srcRect/>
            <a:stretch>
              <a:fillRect/>
            </a:stretch>
          </p:blipFill>
          <p:spPr bwMode="auto">
            <a:xfrm>
              <a:off x="4083080" y="2528892"/>
              <a:ext cx="206375" cy="142875"/>
            </a:xfrm>
            <a:prstGeom prst="rect">
              <a:avLst/>
            </a:prstGeom>
            <a:noFill/>
          </p:spPr>
        </p:pic>
        <p:sp>
          <p:nvSpPr>
            <p:cNvPr id="399" name="Line 50"/>
            <p:cNvSpPr>
              <a:spLocks noChangeShapeType="1"/>
            </p:cNvSpPr>
            <p:nvPr/>
          </p:nvSpPr>
          <p:spPr bwMode="auto">
            <a:xfrm flipH="1">
              <a:off x="4441855" y="2443167"/>
              <a:ext cx="0" cy="914400"/>
            </a:xfrm>
            <a:prstGeom prst="line">
              <a:avLst/>
            </a:prstGeom>
            <a:noFill/>
            <a:ln w="12700">
              <a:solidFill>
                <a:schemeClr val="folHlink"/>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pic>
          <p:nvPicPr>
            <p:cNvPr id="400" name="Picture 51" descr="图片236"/>
            <p:cNvPicPr>
              <a:picLocks noChangeAspect="1" noChangeArrowheads="1"/>
            </p:cNvPicPr>
            <p:nvPr/>
          </p:nvPicPr>
          <p:blipFill>
            <a:blip r:embed="rId16" cstate="print"/>
            <a:srcRect/>
            <a:stretch>
              <a:fillRect/>
            </a:stretch>
          </p:blipFill>
          <p:spPr bwMode="auto">
            <a:xfrm>
              <a:off x="4292630" y="2233617"/>
              <a:ext cx="204788" cy="168275"/>
            </a:xfrm>
            <a:prstGeom prst="rect">
              <a:avLst/>
            </a:prstGeom>
            <a:noFill/>
          </p:spPr>
        </p:pic>
        <p:sp>
          <p:nvSpPr>
            <p:cNvPr id="401" name="Line 52"/>
            <p:cNvSpPr>
              <a:spLocks noChangeShapeType="1"/>
            </p:cNvSpPr>
            <p:nvPr/>
          </p:nvSpPr>
          <p:spPr bwMode="auto">
            <a:xfrm>
              <a:off x="4880005" y="2366967"/>
              <a:ext cx="19050" cy="1008062"/>
            </a:xfrm>
            <a:prstGeom prst="line">
              <a:avLst/>
            </a:prstGeom>
            <a:noFill/>
            <a:ln w="12700">
              <a:solidFill>
                <a:schemeClr val="folHlink"/>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pic>
          <p:nvPicPr>
            <p:cNvPr id="402" name="Picture 53" descr="图片235"/>
            <p:cNvPicPr>
              <a:picLocks noChangeAspect="1" noChangeArrowheads="1"/>
            </p:cNvPicPr>
            <p:nvPr/>
          </p:nvPicPr>
          <p:blipFill>
            <a:blip r:embed="rId13" cstate="print"/>
            <a:srcRect/>
            <a:stretch>
              <a:fillRect/>
            </a:stretch>
          </p:blipFill>
          <p:spPr bwMode="auto">
            <a:xfrm>
              <a:off x="4783168" y="2252667"/>
              <a:ext cx="209550" cy="142875"/>
            </a:xfrm>
            <a:prstGeom prst="rect">
              <a:avLst/>
            </a:prstGeom>
            <a:noFill/>
          </p:spPr>
        </p:pic>
        <p:sp>
          <p:nvSpPr>
            <p:cNvPr id="403" name="Line 54"/>
            <p:cNvSpPr>
              <a:spLocks noChangeShapeType="1"/>
            </p:cNvSpPr>
            <p:nvPr/>
          </p:nvSpPr>
          <p:spPr bwMode="auto">
            <a:xfrm>
              <a:off x="3016280" y="2290767"/>
              <a:ext cx="358775" cy="0"/>
            </a:xfrm>
            <a:prstGeom prst="line">
              <a:avLst/>
            </a:prstGeom>
            <a:noFill/>
            <a:ln w="38100">
              <a:solidFill>
                <a:schemeClr val="tx2"/>
              </a:solidFill>
              <a:round/>
              <a:headEnd/>
              <a:tailEnd/>
            </a:ln>
            <a:effectLst/>
          </p:spPr>
          <p:txBody>
            <a:bodyPr/>
            <a:lstStyle/>
            <a:p>
              <a:endParaRPr lang="zh-CN" altLang="en-US">
                <a:latin typeface="微软雅黑" pitchFamily="34" charset="-122"/>
                <a:ea typeface="微软雅黑" pitchFamily="34" charset="-122"/>
                <a:cs typeface="Arial Unicode MS" pitchFamily="34" charset="-122"/>
              </a:endParaRPr>
            </a:p>
          </p:txBody>
        </p:sp>
        <p:sp>
          <p:nvSpPr>
            <p:cNvPr id="404" name="Line 55"/>
            <p:cNvSpPr>
              <a:spLocks noChangeShapeType="1"/>
            </p:cNvSpPr>
            <p:nvPr/>
          </p:nvSpPr>
          <p:spPr bwMode="auto">
            <a:xfrm flipV="1">
              <a:off x="4535518" y="3271842"/>
              <a:ext cx="211137" cy="287337"/>
            </a:xfrm>
            <a:prstGeom prst="line">
              <a:avLst/>
            </a:prstGeom>
            <a:noFill/>
            <a:ln w="38100">
              <a:solidFill>
                <a:schemeClr val="tx2"/>
              </a:solidFill>
              <a:round/>
              <a:headEnd/>
              <a:tailEnd/>
            </a:ln>
            <a:effectLst/>
          </p:spPr>
          <p:txBody>
            <a:bodyPr/>
            <a:lstStyle/>
            <a:p>
              <a:endParaRPr lang="zh-CN" altLang="en-US">
                <a:latin typeface="微软雅黑" pitchFamily="34" charset="-122"/>
                <a:ea typeface="微软雅黑" pitchFamily="34" charset="-122"/>
                <a:cs typeface="Arial Unicode MS" pitchFamily="34" charset="-122"/>
              </a:endParaRPr>
            </a:p>
          </p:txBody>
        </p:sp>
        <p:sp>
          <p:nvSpPr>
            <p:cNvPr id="405" name="Line 56"/>
            <p:cNvSpPr>
              <a:spLocks noChangeShapeType="1"/>
            </p:cNvSpPr>
            <p:nvPr/>
          </p:nvSpPr>
          <p:spPr bwMode="auto">
            <a:xfrm>
              <a:off x="5280055" y="1985967"/>
              <a:ext cx="358775" cy="0"/>
            </a:xfrm>
            <a:prstGeom prst="line">
              <a:avLst/>
            </a:prstGeom>
            <a:noFill/>
            <a:ln w="38100">
              <a:solidFill>
                <a:schemeClr val="tx2"/>
              </a:solidFill>
              <a:round/>
              <a:headEnd/>
              <a:tailEnd/>
            </a:ln>
            <a:effectLst/>
          </p:spPr>
          <p:txBody>
            <a:bodyPr/>
            <a:lstStyle/>
            <a:p>
              <a:endParaRPr lang="zh-CN" altLang="en-US">
                <a:latin typeface="微软雅黑" pitchFamily="34" charset="-122"/>
                <a:ea typeface="微软雅黑" pitchFamily="34" charset="-122"/>
                <a:cs typeface="Arial Unicode MS" pitchFamily="34" charset="-122"/>
              </a:endParaRPr>
            </a:p>
          </p:txBody>
        </p:sp>
        <p:sp>
          <p:nvSpPr>
            <p:cNvPr id="406" name="Line 57"/>
            <p:cNvSpPr>
              <a:spLocks noChangeShapeType="1"/>
            </p:cNvSpPr>
            <p:nvPr/>
          </p:nvSpPr>
          <p:spPr bwMode="auto">
            <a:xfrm flipH="1">
              <a:off x="3298855" y="2366967"/>
              <a:ext cx="0" cy="1066800"/>
            </a:xfrm>
            <a:prstGeom prst="line">
              <a:avLst/>
            </a:prstGeom>
            <a:noFill/>
            <a:ln w="12700">
              <a:solidFill>
                <a:schemeClr val="folHlink"/>
              </a:solidFill>
              <a:round/>
              <a:headEnd/>
              <a:tailEnd/>
            </a:ln>
            <a:effectLst/>
          </p:spPr>
          <p:txBody>
            <a:bodyPr lIns="79200" tIns="39600" rIns="79200" bIns="39600">
              <a:spAutoFit/>
            </a:bodyPr>
            <a:lstStyle/>
            <a:p>
              <a:endParaRPr lang="zh-CN" altLang="en-US">
                <a:latin typeface="微软雅黑" pitchFamily="34" charset="-122"/>
                <a:ea typeface="微软雅黑" pitchFamily="34" charset="-122"/>
                <a:cs typeface="Arial Unicode MS" pitchFamily="34" charset="-122"/>
              </a:endParaRPr>
            </a:p>
          </p:txBody>
        </p:sp>
        <p:sp>
          <p:nvSpPr>
            <p:cNvPr id="407" name="Rectangle 65"/>
            <p:cNvSpPr>
              <a:spLocks noChangeArrowheads="1"/>
            </p:cNvSpPr>
            <p:nvPr/>
          </p:nvSpPr>
          <p:spPr bwMode="auto">
            <a:xfrm rot="20100000">
              <a:off x="4158438" y="3258485"/>
              <a:ext cx="795338" cy="85265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lgn="ctr">
              <a:noFill/>
              <a:miter lim="800000"/>
              <a:headEnd/>
              <a:tailEnd/>
            </a:ln>
            <a:effectLst/>
          </p:spPr>
          <p:txBody>
            <a:bodyPr lIns="79200" tIns="39600" rIns="79200" bIns="39600" anchor="ctr">
              <a:spAutoFit/>
            </a:bodyPr>
            <a:lstStyle/>
            <a:p>
              <a:endParaRPr lang="zh-CN" altLang="en-US">
                <a:latin typeface="微软雅黑" pitchFamily="34" charset="-122"/>
                <a:ea typeface="微软雅黑" pitchFamily="34" charset="-122"/>
                <a:cs typeface="Arial Unicode MS" pitchFamily="34" charset="-122"/>
              </a:endParaRPr>
            </a:p>
          </p:txBody>
        </p:sp>
        <p:sp>
          <p:nvSpPr>
            <p:cNvPr id="408" name="Rectangle 66"/>
            <p:cNvSpPr>
              <a:spLocks noChangeArrowheads="1"/>
            </p:cNvSpPr>
            <p:nvPr/>
          </p:nvSpPr>
          <p:spPr bwMode="auto">
            <a:xfrm rot="20440500">
              <a:off x="3615527" y="2705292"/>
              <a:ext cx="690563" cy="85265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lgn="ctr">
              <a:noFill/>
              <a:miter lim="800000"/>
              <a:headEnd/>
              <a:tailEnd/>
            </a:ln>
            <a:effectLst/>
          </p:spPr>
          <p:txBody>
            <a:bodyPr lIns="79200" tIns="39600" rIns="79200" bIns="39600" anchor="ctr">
              <a:spAutoFit/>
            </a:bodyPr>
            <a:lstStyle/>
            <a:p>
              <a:endParaRPr lang="zh-CN" altLang="en-US">
                <a:latin typeface="微软雅黑" pitchFamily="34" charset="-122"/>
                <a:ea typeface="微软雅黑" pitchFamily="34" charset="-122"/>
                <a:cs typeface="Arial Unicode MS" pitchFamily="34" charset="-122"/>
              </a:endParaRPr>
            </a:p>
          </p:txBody>
        </p:sp>
        <p:sp>
          <p:nvSpPr>
            <p:cNvPr id="409" name="Rectangle 67"/>
            <p:cNvSpPr>
              <a:spLocks noChangeArrowheads="1"/>
            </p:cNvSpPr>
            <p:nvPr/>
          </p:nvSpPr>
          <p:spPr bwMode="auto">
            <a:xfrm rot="380412">
              <a:off x="4303780" y="2593229"/>
              <a:ext cx="622300" cy="85265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lgn="ctr">
              <a:noFill/>
              <a:miter lim="800000"/>
              <a:headEnd/>
              <a:tailEnd/>
            </a:ln>
            <a:effectLst/>
          </p:spPr>
          <p:txBody>
            <a:bodyPr lIns="79200" tIns="39600" rIns="79200" bIns="39600" anchor="ctr">
              <a:spAutoFit/>
            </a:bodyPr>
            <a:lstStyle/>
            <a:p>
              <a:endParaRPr lang="zh-CN" altLang="en-US">
                <a:latin typeface="微软雅黑" pitchFamily="34" charset="-122"/>
                <a:ea typeface="微软雅黑" pitchFamily="34" charset="-122"/>
                <a:cs typeface="Arial Unicode MS" pitchFamily="34" charset="-122"/>
              </a:endParaRPr>
            </a:p>
          </p:txBody>
        </p:sp>
        <p:sp>
          <p:nvSpPr>
            <p:cNvPr id="410" name="Rectangle 68"/>
            <p:cNvSpPr>
              <a:spLocks noChangeArrowheads="1"/>
            </p:cNvSpPr>
            <p:nvPr/>
          </p:nvSpPr>
          <p:spPr bwMode="auto">
            <a:xfrm rot="380412">
              <a:off x="3654493" y="3380449"/>
              <a:ext cx="596900" cy="85265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lgn="ctr">
              <a:noFill/>
              <a:miter lim="800000"/>
              <a:headEnd/>
              <a:tailEnd/>
            </a:ln>
            <a:effectLst/>
          </p:spPr>
          <p:txBody>
            <a:bodyPr lIns="79200" tIns="39600" rIns="79200" bIns="39600" anchor="ctr">
              <a:spAutoFit/>
            </a:bodyPr>
            <a:lstStyle/>
            <a:p>
              <a:endParaRPr lang="zh-CN" altLang="en-US">
                <a:latin typeface="微软雅黑" pitchFamily="34" charset="-122"/>
                <a:ea typeface="微软雅黑" pitchFamily="34" charset="-122"/>
                <a:cs typeface="Arial Unicode MS" pitchFamily="34" charset="-122"/>
              </a:endParaRPr>
            </a:p>
          </p:txBody>
        </p:sp>
        <p:sp>
          <p:nvSpPr>
            <p:cNvPr id="411" name="Rectangle 69"/>
            <p:cNvSpPr>
              <a:spLocks noChangeArrowheads="1"/>
            </p:cNvSpPr>
            <p:nvPr/>
          </p:nvSpPr>
          <p:spPr bwMode="auto">
            <a:xfrm rot="1559423">
              <a:off x="4846860" y="2734743"/>
              <a:ext cx="496887" cy="85265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lgn="ctr">
              <a:noFill/>
              <a:miter lim="800000"/>
              <a:headEnd/>
              <a:tailEnd/>
            </a:ln>
            <a:effectLst/>
          </p:spPr>
          <p:txBody>
            <a:bodyPr lIns="79200" tIns="39600" rIns="79200" bIns="39600" anchor="ctr">
              <a:spAutoFit/>
            </a:bodyPr>
            <a:lstStyle/>
            <a:p>
              <a:endParaRPr lang="zh-CN" altLang="en-US">
                <a:latin typeface="微软雅黑" pitchFamily="34" charset="-122"/>
                <a:ea typeface="微软雅黑" pitchFamily="34" charset="-122"/>
                <a:cs typeface="Arial Unicode MS" pitchFamily="34" charset="-122"/>
              </a:endParaRPr>
            </a:p>
          </p:txBody>
        </p:sp>
        <p:sp>
          <p:nvSpPr>
            <p:cNvPr id="412" name="Rectangle 70"/>
            <p:cNvSpPr>
              <a:spLocks noChangeArrowheads="1"/>
            </p:cNvSpPr>
            <p:nvPr/>
          </p:nvSpPr>
          <p:spPr bwMode="auto">
            <a:xfrm rot="8406486">
              <a:off x="4900525" y="2930452"/>
              <a:ext cx="400050" cy="85265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lgn="ctr">
              <a:noFill/>
              <a:miter lim="800000"/>
              <a:headEnd/>
              <a:tailEnd/>
            </a:ln>
            <a:effectLst/>
          </p:spPr>
          <p:txBody>
            <a:bodyPr lIns="79200" tIns="39600" rIns="79200" bIns="39600" anchor="ctr">
              <a:spAutoFit/>
            </a:bodyPr>
            <a:lstStyle/>
            <a:p>
              <a:endParaRPr lang="zh-CN" altLang="en-US">
                <a:latin typeface="微软雅黑" pitchFamily="34" charset="-122"/>
                <a:ea typeface="微软雅黑" pitchFamily="34" charset="-122"/>
                <a:cs typeface="Arial Unicode MS" pitchFamily="34" charset="-122"/>
              </a:endParaRPr>
            </a:p>
          </p:txBody>
        </p:sp>
        <p:sp>
          <p:nvSpPr>
            <p:cNvPr id="413" name="Rectangle 71"/>
            <p:cNvSpPr>
              <a:spLocks noChangeArrowheads="1"/>
            </p:cNvSpPr>
            <p:nvPr/>
          </p:nvSpPr>
          <p:spPr bwMode="auto">
            <a:xfrm rot="7918680">
              <a:off x="3311042" y="3077949"/>
              <a:ext cx="400050" cy="594953"/>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lgn="ctr">
              <a:noFill/>
              <a:miter lim="800000"/>
              <a:headEnd/>
              <a:tailEnd/>
            </a:ln>
            <a:effectLst/>
          </p:spPr>
          <p:txBody>
            <a:bodyPr lIns="79200" tIns="39600" rIns="79200" bIns="39600" anchor="ctr">
              <a:spAutoFit/>
            </a:bodyPr>
            <a:lstStyle/>
            <a:p>
              <a:endParaRPr lang="zh-CN" altLang="en-US">
                <a:latin typeface="微软雅黑" pitchFamily="34" charset="-122"/>
                <a:ea typeface="微软雅黑" pitchFamily="34" charset="-122"/>
                <a:cs typeface="Arial Unicode MS" pitchFamily="34" charset="-122"/>
              </a:endParaRPr>
            </a:p>
          </p:txBody>
        </p:sp>
        <p:sp>
          <p:nvSpPr>
            <p:cNvPr id="414" name="Rectangle 72"/>
            <p:cNvSpPr>
              <a:spLocks noChangeArrowheads="1"/>
            </p:cNvSpPr>
            <p:nvPr/>
          </p:nvSpPr>
          <p:spPr bwMode="auto">
            <a:xfrm rot="2639316">
              <a:off x="3293212" y="3225979"/>
              <a:ext cx="400050" cy="85265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lgn="ctr">
              <a:noFill/>
              <a:miter lim="800000"/>
              <a:headEnd/>
              <a:tailEnd/>
            </a:ln>
            <a:effectLst/>
          </p:spPr>
          <p:txBody>
            <a:bodyPr lIns="79200" tIns="39600" rIns="79200" bIns="39600" anchor="ctr">
              <a:spAutoFit/>
            </a:bodyPr>
            <a:lstStyle/>
            <a:p>
              <a:endParaRPr lang="zh-CN" altLang="en-US">
                <a:latin typeface="微软雅黑" pitchFamily="34" charset="-122"/>
                <a:ea typeface="微软雅黑" pitchFamily="34" charset="-122"/>
                <a:cs typeface="Arial Unicode MS" pitchFamily="34" charset="-122"/>
              </a:endParaRPr>
            </a:p>
          </p:txBody>
        </p:sp>
        <p:pic>
          <p:nvPicPr>
            <p:cNvPr id="415" name="Picture 73" descr="图片5"/>
            <p:cNvPicPr>
              <a:picLocks noChangeAspect="1" noChangeArrowheads="1"/>
            </p:cNvPicPr>
            <p:nvPr/>
          </p:nvPicPr>
          <p:blipFill>
            <a:blip r:embed="rId14" cstate="print"/>
            <a:srcRect/>
            <a:stretch>
              <a:fillRect/>
            </a:stretch>
          </p:blipFill>
          <p:spPr bwMode="auto">
            <a:xfrm>
              <a:off x="5153055" y="3205167"/>
              <a:ext cx="187325" cy="139700"/>
            </a:xfrm>
            <a:prstGeom prst="rect">
              <a:avLst/>
            </a:prstGeom>
            <a:noFill/>
            <a:effectLst>
              <a:outerShdw dist="35921" dir="2700000" algn="ctr" rotWithShape="0">
                <a:schemeClr val="bg1"/>
              </a:outerShdw>
            </a:effectLst>
          </p:spPr>
        </p:pic>
        <p:pic>
          <p:nvPicPr>
            <p:cNvPr id="416" name="Picture 74" descr="图片5"/>
            <p:cNvPicPr>
              <a:picLocks noChangeAspect="1" noChangeArrowheads="1"/>
            </p:cNvPicPr>
            <p:nvPr/>
          </p:nvPicPr>
          <p:blipFill>
            <a:blip r:embed="rId14" cstate="print"/>
            <a:srcRect/>
            <a:stretch>
              <a:fillRect/>
            </a:stretch>
          </p:blipFill>
          <p:spPr bwMode="auto">
            <a:xfrm>
              <a:off x="3581430" y="3173417"/>
              <a:ext cx="185738" cy="139700"/>
            </a:xfrm>
            <a:prstGeom prst="rect">
              <a:avLst/>
            </a:prstGeom>
            <a:noFill/>
            <a:effectLst>
              <a:outerShdw dist="35921" dir="2700000" algn="ctr" rotWithShape="0">
                <a:schemeClr val="bg1"/>
              </a:outerShdw>
            </a:effectLst>
          </p:spPr>
        </p:pic>
        <p:pic>
          <p:nvPicPr>
            <p:cNvPr id="417" name="Picture 75" descr="图片5"/>
            <p:cNvPicPr>
              <a:picLocks noChangeAspect="1" noChangeArrowheads="1"/>
            </p:cNvPicPr>
            <p:nvPr/>
          </p:nvPicPr>
          <p:blipFill>
            <a:blip r:embed="rId14" cstate="print"/>
            <a:srcRect/>
            <a:stretch>
              <a:fillRect/>
            </a:stretch>
          </p:blipFill>
          <p:spPr bwMode="auto">
            <a:xfrm>
              <a:off x="4854605" y="3446467"/>
              <a:ext cx="187325" cy="139700"/>
            </a:xfrm>
            <a:prstGeom prst="rect">
              <a:avLst/>
            </a:prstGeom>
            <a:noFill/>
            <a:effectLst>
              <a:outerShdw dist="35921" dir="2700000" algn="ctr" rotWithShape="0">
                <a:schemeClr val="bg1"/>
              </a:outerShdw>
            </a:effectLst>
          </p:spPr>
        </p:pic>
        <p:pic>
          <p:nvPicPr>
            <p:cNvPr id="418" name="Picture 76" descr="图片5"/>
            <p:cNvPicPr>
              <a:picLocks noChangeAspect="1" noChangeArrowheads="1"/>
            </p:cNvPicPr>
            <p:nvPr/>
          </p:nvPicPr>
          <p:blipFill>
            <a:blip r:embed="rId14" cstate="print"/>
            <a:srcRect/>
            <a:stretch>
              <a:fillRect/>
            </a:stretch>
          </p:blipFill>
          <p:spPr bwMode="auto">
            <a:xfrm>
              <a:off x="3281393" y="3446467"/>
              <a:ext cx="187325" cy="139700"/>
            </a:xfrm>
            <a:prstGeom prst="rect">
              <a:avLst/>
            </a:prstGeom>
            <a:noFill/>
            <a:effectLst>
              <a:outerShdw dist="35921" dir="2700000" algn="ctr" rotWithShape="0">
                <a:schemeClr val="bg1"/>
              </a:outerShdw>
            </a:effectLst>
          </p:spPr>
        </p:pic>
        <p:pic>
          <p:nvPicPr>
            <p:cNvPr id="419" name="Picture 77" descr="图片5"/>
            <p:cNvPicPr>
              <a:picLocks noChangeAspect="1" noChangeArrowheads="1"/>
            </p:cNvPicPr>
            <p:nvPr/>
          </p:nvPicPr>
          <p:blipFill>
            <a:blip r:embed="rId14" cstate="print"/>
            <a:srcRect/>
            <a:stretch>
              <a:fillRect/>
            </a:stretch>
          </p:blipFill>
          <p:spPr bwMode="auto">
            <a:xfrm>
              <a:off x="4822855" y="2963867"/>
              <a:ext cx="185738" cy="139700"/>
            </a:xfrm>
            <a:prstGeom prst="rect">
              <a:avLst/>
            </a:prstGeom>
            <a:noFill/>
            <a:effectLst>
              <a:outerShdw dist="35921" dir="2700000" algn="ctr" rotWithShape="0">
                <a:schemeClr val="bg1"/>
              </a:outerShdw>
            </a:effectLst>
          </p:spPr>
        </p:pic>
        <p:pic>
          <p:nvPicPr>
            <p:cNvPr id="420" name="Picture 78" descr="图片5"/>
            <p:cNvPicPr>
              <a:picLocks noChangeAspect="1" noChangeArrowheads="1"/>
            </p:cNvPicPr>
            <p:nvPr/>
          </p:nvPicPr>
          <p:blipFill>
            <a:blip r:embed="rId14" cstate="print"/>
            <a:srcRect/>
            <a:stretch>
              <a:fillRect/>
            </a:stretch>
          </p:blipFill>
          <p:spPr bwMode="auto">
            <a:xfrm>
              <a:off x="4213255" y="2928942"/>
              <a:ext cx="185738" cy="139700"/>
            </a:xfrm>
            <a:prstGeom prst="rect">
              <a:avLst/>
            </a:prstGeom>
            <a:noFill/>
            <a:effectLst>
              <a:outerShdw dist="35921" dir="2700000" algn="ctr" rotWithShape="0">
                <a:schemeClr val="bg1"/>
              </a:outerShdw>
            </a:effectLst>
          </p:spPr>
        </p:pic>
        <p:pic>
          <p:nvPicPr>
            <p:cNvPr id="421" name="Picture 79" descr="图片5"/>
            <p:cNvPicPr>
              <a:picLocks noChangeAspect="1" noChangeArrowheads="1"/>
            </p:cNvPicPr>
            <p:nvPr/>
          </p:nvPicPr>
          <p:blipFill>
            <a:blip r:embed="rId14" cstate="print"/>
            <a:srcRect/>
            <a:stretch>
              <a:fillRect/>
            </a:stretch>
          </p:blipFill>
          <p:spPr bwMode="auto">
            <a:xfrm>
              <a:off x="4137055" y="3741742"/>
              <a:ext cx="185738" cy="139700"/>
            </a:xfrm>
            <a:prstGeom prst="rect">
              <a:avLst/>
            </a:prstGeom>
            <a:noFill/>
            <a:effectLst>
              <a:outerShdw dist="35921" dir="2700000" algn="ctr" rotWithShape="0">
                <a:schemeClr val="bg1"/>
              </a:outerShdw>
            </a:effectLst>
          </p:spPr>
        </p:pic>
        <p:pic>
          <p:nvPicPr>
            <p:cNvPr id="422" name="Picture 80" descr="图片5"/>
            <p:cNvPicPr>
              <a:picLocks noChangeAspect="1" noChangeArrowheads="1"/>
            </p:cNvPicPr>
            <p:nvPr/>
          </p:nvPicPr>
          <p:blipFill>
            <a:blip r:embed="rId14" cstate="print"/>
            <a:srcRect/>
            <a:stretch>
              <a:fillRect/>
            </a:stretch>
          </p:blipFill>
          <p:spPr bwMode="auto">
            <a:xfrm>
              <a:off x="3527455" y="3690942"/>
              <a:ext cx="187325" cy="139700"/>
            </a:xfrm>
            <a:prstGeom prst="rect">
              <a:avLst/>
            </a:prstGeom>
            <a:noFill/>
            <a:effectLst>
              <a:outerShdw dist="35921" dir="2700000" algn="ctr" rotWithShape="0">
                <a:schemeClr val="bg1"/>
              </a:outerShdw>
            </a:effectLst>
          </p:spPr>
        </p:pic>
        <p:sp>
          <p:nvSpPr>
            <p:cNvPr id="423" name="Line 81"/>
            <p:cNvSpPr>
              <a:spLocks noChangeShapeType="1"/>
            </p:cNvSpPr>
            <p:nvPr/>
          </p:nvSpPr>
          <p:spPr bwMode="auto">
            <a:xfrm>
              <a:off x="4759355" y="3297242"/>
              <a:ext cx="533400" cy="0"/>
            </a:xfrm>
            <a:prstGeom prst="line">
              <a:avLst/>
            </a:prstGeom>
            <a:noFill/>
            <a:ln w="38100">
              <a:solidFill>
                <a:schemeClr val="tx2"/>
              </a:solidFill>
              <a:round/>
              <a:headEnd/>
              <a:tailEnd/>
            </a:ln>
            <a:effectLst/>
          </p:spPr>
          <p:txBody>
            <a:bodyPr/>
            <a:lstStyle/>
            <a:p>
              <a:endParaRPr lang="zh-CN" altLang="en-US">
                <a:latin typeface="微软雅黑" pitchFamily="34" charset="-122"/>
                <a:ea typeface="微软雅黑" pitchFamily="34" charset="-122"/>
                <a:cs typeface="Arial Unicode MS" pitchFamily="34" charset="-122"/>
              </a:endParaRPr>
            </a:p>
          </p:txBody>
        </p:sp>
        <p:sp>
          <p:nvSpPr>
            <p:cNvPr id="424" name="Line 82"/>
            <p:cNvSpPr>
              <a:spLocks noChangeShapeType="1"/>
            </p:cNvSpPr>
            <p:nvPr/>
          </p:nvSpPr>
          <p:spPr bwMode="auto">
            <a:xfrm flipH="1">
              <a:off x="5280055" y="1985967"/>
              <a:ext cx="0" cy="1295400"/>
            </a:xfrm>
            <a:prstGeom prst="line">
              <a:avLst/>
            </a:prstGeom>
            <a:noFill/>
            <a:ln w="38100">
              <a:solidFill>
                <a:schemeClr val="tx2"/>
              </a:solidFill>
              <a:round/>
              <a:headEnd/>
              <a:tailEnd/>
            </a:ln>
            <a:effectLst/>
          </p:spPr>
          <p:txBody>
            <a:bodyPr/>
            <a:lstStyle/>
            <a:p>
              <a:endParaRPr lang="zh-CN" altLang="en-US">
                <a:latin typeface="微软雅黑" pitchFamily="34" charset="-122"/>
                <a:ea typeface="微软雅黑" pitchFamily="34" charset="-122"/>
                <a:cs typeface="Arial Unicode MS" pitchFamily="34" charset="-122"/>
              </a:endParaRPr>
            </a:p>
          </p:txBody>
        </p:sp>
        <p:sp>
          <p:nvSpPr>
            <p:cNvPr id="425" name="Line 83"/>
            <p:cNvSpPr>
              <a:spLocks noChangeShapeType="1"/>
            </p:cNvSpPr>
            <p:nvPr/>
          </p:nvSpPr>
          <p:spPr bwMode="auto">
            <a:xfrm>
              <a:off x="3375055" y="3576642"/>
              <a:ext cx="1143000" cy="0"/>
            </a:xfrm>
            <a:prstGeom prst="line">
              <a:avLst/>
            </a:prstGeom>
            <a:noFill/>
            <a:ln w="38100">
              <a:solidFill>
                <a:schemeClr val="tx2"/>
              </a:solidFill>
              <a:round/>
              <a:headEnd/>
              <a:tailEnd/>
            </a:ln>
            <a:effectLst/>
          </p:spPr>
          <p:txBody>
            <a:bodyPr/>
            <a:lstStyle/>
            <a:p>
              <a:endParaRPr lang="zh-CN" altLang="en-US">
                <a:latin typeface="微软雅黑" pitchFamily="34" charset="-122"/>
                <a:ea typeface="微软雅黑" pitchFamily="34" charset="-122"/>
                <a:cs typeface="Arial Unicode MS" pitchFamily="34" charset="-122"/>
              </a:endParaRPr>
            </a:p>
          </p:txBody>
        </p:sp>
        <p:sp>
          <p:nvSpPr>
            <p:cNvPr id="426" name="Line 84"/>
            <p:cNvSpPr>
              <a:spLocks noChangeShapeType="1"/>
            </p:cNvSpPr>
            <p:nvPr/>
          </p:nvSpPr>
          <p:spPr bwMode="auto">
            <a:xfrm flipH="1">
              <a:off x="3375055" y="2290767"/>
              <a:ext cx="0" cy="1295400"/>
            </a:xfrm>
            <a:prstGeom prst="line">
              <a:avLst/>
            </a:prstGeom>
            <a:noFill/>
            <a:ln w="38100">
              <a:solidFill>
                <a:schemeClr val="tx2"/>
              </a:solidFill>
              <a:round/>
              <a:headEnd/>
              <a:tailEnd/>
            </a:ln>
            <a:effectLst/>
          </p:spPr>
          <p:txBody>
            <a:bodyPr/>
            <a:lstStyle/>
            <a:p>
              <a:endParaRPr lang="zh-CN" altLang="en-US">
                <a:latin typeface="微软雅黑" pitchFamily="34" charset="-122"/>
                <a:ea typeface="微软雅黑" pitchFamily="34" charset="-122"/>
                <a:cs typeface="Arial Unicode MS" pitchFamily="34" charset="-122"/>
              </a:endParaRPr>
            </a:p>
          </p:txBody>
        </p:sp>
      </p:grpSp>
      <p:grpSp>
        <p:nvGrpSpPr>
          <p:cNvPr id="5" name="组合 225"/>
          <p:cNvGrpSpPr>
            <a:grpSpLocks noChangeAspect="1"/>
          </p:cNvGrpSpPr>
          <p:nvPr/>
        </p:nvGrpSpPr>
        <p:grpSpPr>
          <a:xfrm>
            <a:off x="4860304" y="1101638"/>
            <a:ext cx="1615066" cy="304627"/>
            <a:chOff x="5867430" y="1643050"/>
            <a:chExt cx="3094310" cy="593538"/>
          </a:xfrm>
        </p:grpSpPr>
        <p:sp>
          <p:nvSpPr>
            <p:cNvPr id="428" name="Oval 59"/>
            <p:cNvSpPr>
              <a:spLocks noChangeArrowheads="1"/>
            </p:cNvSpPr>
            <p:nvPr/>
          </p:nvSpPr>
          <p:spPr bwMode="gray">
            <a:xfrm>
              <a:off x="5867430" y="1714504"/>
              <a:ext cx="922338" cy="465138"/>
            </a:xfrm>
            <a:prstGeom prst="ellipse">
              <a:avLst/>
            </a:prstGeom>
            <a:solidFill>
              <a:srgbClr val="DDDDDD"/>
            </a:solidFill>
            <a:ln w="9525" algn="ctr">
              <a:noFill/>
              <a:round/>
              <a:headEnd/>
              <a:tailEnd/>
            </a:ln>
            <a:effectLst/>
          </p:spPr>
          <p:txBody>
            <a:bodyPr wrap="none" anchor="ctr"/>
            <a:lstStyle/>
            <a:p>
              <a:endParaRPr lang="zh-CN" altLang="en-US">
                <a:latin typeface="微软雅黑" pitchFamily="34" charset="-122"/>
                <a:ea typeface="微软雅黑" pitchFamily="34" charset="-122"/>
                <a:cs typeface="Arial Unicode MS" pitchFamily="34" charset="-122"/>
              </a:endParaRPr>
            </a:p>
          </p:txBody>
        </p:sp>
        <p:pic>
          <p:nvPicPr>
            <p:cNvPr id="429" name="Picture 60" descr="13"/>
            <p:cNvPicPr>
              <a:picLocks noChangeAspect="1" noChangeArrowheads="1"/>
            </p:cNvPicPr>
            <p:nvPr/>
          </p:nvPicPr>
          <p:blipFill>
            <a:blip r:embed="rId17" cstate="print"/>
            <a:srcRect/>
            <a:stretch>
              <a:fillRect/>
            </a:stretch>
          </p:blipFill>
          <p:spPr bwMode="auto">
            <a:xfrm>
              <a:off x="6129368" y="1722442"/>
              <a:ext cx="452437" cy="263525"/>
            </a:xfrm>
            <a:prstGeom prst="rect">
              <a:avLst/>
            </a:prstGeom>
            <a:noFill/>
          </p:spPr>
        </p:pic>
        <p:sp>
          <p:nvSpPr>
            <p:cNvPr id="430" name="Text Box 61"/>
            <p:cNvSpPr txBox="1">
              <a:spLocks noChangeArrowheads="1"/>
            </p:cNvSpPr>
            <p:nvPr/>
          </p:nvSpPr>
          <p:spPr bwMode="auto">
            <a:xfrm>
              <a:off x="5927087" y="1928811"/>
              <a:ext cx="729347" cy="307777"/>
            </a:xfrm>
            <a:prstGeom prst="rect">
              <a:avLst/>
            </a:prstGeom>
            <a:noFill/>
            <a:ln w="9525">
              <a:noFill/>
              <a:miter lim="800000"/>
              <a:headEnd/>
              <a:tailEnd/>
            </a:ln>
            <a:effectLst/>
          </p:spPr>
          <p:txBody>
            <a:bodyPr wrap="square">
              <a:spAutoFit/>
            </a:bodyPr>
            <a:lstStyle/>
            <a:p>
              <a:pPr>
                <a:spcBef>
                  <a:spcPct val="50000"/>
                </a:spcBef>
              </a:pPr>
              <a:r>
                <a:rPr lang="en-US" altLang="zh-CN" sz="600" dirty="0" smtClean="0">
                  <a:solidFill>
                    <a:srgbClr val="2D2015"/>
                  </a:solidFill>
                  <a:latin typeface="微软雅黑" pitchFamily="34" charset="-122"/>
                  <a:ea typeface="微软雅黑" pitchFamily="34" charset="-122"/>
                  <a:cs typeface="Arial Unicode MS" pitchFamily="34" charset="-122"/>
                </a:rPr>
                <a:t>NMS</a:t>
              </a:r>
              <a:endParaRPr lang="en-US" altLang="zh-CN" sz="600" dirty="0">
                <a:solidFill>
                  <a:srgbClr val="2D2015"/>
                </a:solidFill>
                <a:latin typeface="微软雅黑" pitchFamily="34" charset="-122"/>
                <a:ea typeface="微软雅黑" pitchFamily="34" charset="-122"/>
                <a:cs typeface="Arial Unicode MS" pitchFamily="34" charset="-122"/>
              </a:endParaRPr>
            </a:p>
          </p:txBody>
        </p:sp>
        <p:sp>
          <p:nvSpPr>
            <p:cNvPr id="431" name="Oval 58"/>
            <p:cNvSpPr>
              <a:spLocks noChangeArrowheads="1"/>
            </p:cNvSpPr>
            <p:nvPr/>
          </p:nvSpPr>
          <p:spPr bwMode="gray">
            <a:xfrm>
              <a:off x="7162830" y="1643050"/>
              <a:ext cx="1066800" cy="498475"/>
            </a:xfrm>
            <a:prstGeom prst="ellipse">
              <a:avLst/>
            </a:prstGeom>
            <a:solidFill>
              <a:srgbClr val="DDDDDD"/>
            </a:solidFill>
            <a:ln w="9525" algn="ctr">
              <a:noFill/>
              <a:round/>
              <a:headEnd/>
              <a:tailEnd/>
            </a:ln>
            <a:effectLst/>
          </p:spPr>
          <p:txBody>
            <a:bodyPr wrap="none" anchor="ctr"/>
            <a:lstStyle/>
            <a:p>
              <a:endParaRPr lang="zh-CN" altLang="en-US">
                <a:latin typeface="微软雅黑" pitchFamily="34" charset="-122"/>
                <a:ea typeface="微软雅黑" pitchFamily="34" charset="-122"/>
                <a:cs typeface="Arial Unicode MS" pitchFamily="34" charset="-122"/>
              </a:endParaRPr>
            </a:p>
          </p:txBody>
        </p:sp>
        <p:sp>
          <p:nvSpPr>
            <p:cNvPr id="432" name="Text Box 62"/>
            <p:cNvSpPr txBox="1">
              <a:spLocks noChangeArrowheads="1"/>
            </p:cNvSpPr>
            <p:nvPr/>
          </p:nvSpPr>
          <p:spPr bwMode="auto">
            <a:xfrm>
              <a:off x="6597802" y="1897061"/>
              <a:ext cx="2363938" cy="307777"/>
            </a:xfrm>
            <a:prstGeom prst="rect">
              <a:avLst/>
            </a:prstGeom>
            <a:noFill/>
            <a:ln w="9525" algn="ctr">
              <a:noFill/>
              <a:miter lim="800000"/>
              <a:headEnd/>
              <a:tailEnd/>
            </a:ln>
            <a:effectLst/>
          </p:spPr>
          <p:txBody>
            <a:bodyPr wrap="square">
              <a:spAutoFit/>
            </a:bodyPr>
            <a:lstStyle/>
            <a:p>
              <a:pPr algn="ctr">
                <a:spcBef>
                  <a:spcPct val="50000"/>
                </a:spcBef>
              </a:pPr>
              <a:r>
                <a:rPr lang="en-US" altLang="zh-CN" sz="600" dirty="0">
                  <a:solidFill>
                    <a:srgbClr val="2D2015"/>
                  </a:solidFill>
                  <a:latin typeface="微软雅黑" pitchFamily="34" charset="-122"/>
                  <a:ea typeface="微软雅黑" pitchFamily="34" charset="-122"/>
                  <a:cs typeface="Arial Unicode MS" pitchFamily="34" charset="-122"/>
                </a:rPr>
                <a:t>Network Planning Tool</a:t>
              </a:r>
            </a:p>
          </p:txBody>
        </p:sp>
        <p:pic>
          <p:nvPicPr>
            <p:cNvPr id="433" name="Picture 85" descr="30"/>
            <p:cNvPicPr>
              <a:picLocks noChangeAspect="1" noChangeArrowheads="1"/>
            </p:cNvPicPr>
            <p:nvPr/>
          </p:nvPicPr>
          <p:blipFill>
            <a:blip r:embed="rId18" cstate="print"/>
            <a:srcRect/>
            <a:stretch>
              <a:fillRect/>
            </a:stretch>
          </p:blipFill>
          <p:spPr bwMode="auto">
            <a:xfrm>
              <a:off x="7467630" y="1684328"/>
              <a:ext cx="431800" cy="258762"/>
            </a:xfrm>
            <a:prstGeom prst="rect">
              <a:avLst/>
            </a:prstGeom>
            <a:noFill/>
          </p:spPr>
        </p:pic>
      </p:grpSp>
      <p:grpSp>
        <p:nvGrpSpPr>
          <p:cNvPr id="6" name="组合 84"/>
          <p:cNvGrpSpPr>
            <a:grpSpLocks noChangeAspect="1"/>
          </p:cNvGrpSpPr>
          <p:nvPr/>
        </p:nvGrpSpPr>
        <p:grpSpPr>
          <a:xfrm>
            <a:off x="6794854" y="1115233"/>
            <a:ext cx="1952331" cy="1486537"/>
            <a:chOff x="635992" y="628937"/>
            <a:chExt cx="5015879" cy="3883962"/>
          </a:xfrm>
        </p:grpSpPr>
        <p:grpSp>
          <p:nvGrpSpPr>
            <p:cNvPr id="11" name="组合 17"/>
            <p:cNvGrpSpPr/>
            <p:nvPr/>
          </p:nvGrpSpPr>
          <p:grpSpPr>
            <a:xfrm>
              <a:off x="642071" y="1031252"/>
              <a:ext cx="3792102" cy="2078823"/>
              <a:chOff x="4745387" y="4000506"/>
              <a:chExt cx="3792102" cy="2078823"/>
            </a:xfrm>
          </p:grpSpPr>
          <p:pic>
            <p:nvPicPr>
              <p:cNvPr id="448" name="Picture 13"/>
              <p:cNvPicPr>
                <a:picLocks noChangeAspect="1" noChangeArrowheads="1"/>
              </p:cNvPicPr>
              <p:nvPr/>
            </p:nvPicPr>
            <p:blipFill>
              <a:blip r:embed="rId19" cstate="print"/>
              <a:srcRect/>
              <a:stretch>
                <a:fillRect/>
              </a:stretch>
            </p:blipFill>
            <p:spPr bwMode="auto">
              <a:xfrm>
                <a:off x="4786314" y="4529124"/>
                <a:ext cx="2214578" cy="1550205"/>
              </a:xfrm>
              <a:prstGeom prst="rect">
                <a:avLst/>
              </a:prstGeom>
              <a:noFill/>
              <a:ln w="9525">
                <a:noFill/>
                <a:miter lim="800000"/>
                <a:headEnd/>
                <a:tailEnd/>
              </a:ln>
              <a:effectLst/>
            </p:spPr>
          </p:pic>
          <p:sp>
            <p:nvSpPr>
              <p:cNvPr id="449" name="矩形 448"/>
              <p:cNvSpPr/>
              <p:nvPr/>
            </p:nvSpPr>
            <p:spPr bwMode="auto">
              <a:xfrm>
                <a:off x="4745387" y="4000506"/>
                <a:ext cx="3792102" cy="2071701"/>
              </a:xfrm>
              <a:prstGeom prst="rect">
                <a:avLst/>
              </a:prstGeom>
              <a:ln w="6350">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700" b="0" i="0" u="none" strike="noStrike" kern="0" cap="none" spc="0" normalizeH="0" baseline="0" noProof="0" smtClean="0">
                  <a:ln>
                    <a:noFill/>
                  </a:ln>
                  <a:solidFill>
                    <a:srgbClr val="FFFFFF"/>
                  </a:solidFill>
                  <a:effectLst/>
                  <a:uLnTx/>
                  <a:uFillTx/>
                  <a:latin typeface="微软雅黑" pitchFamily="34" charset="-122"/>
                  <a:ea typeface="微软雅黑" pitchFamily="34" charset="-122"/>
                </a:endParaRPr>
              </a:p>
            </p:txBody>
          </p:sp>
          <p:pic>
            <p:nvPicPr>
              <p:cNvPr id="450" name="Picture 10"/>
              <p:cNvPicPr>
                <a:picLocks noChangeAspect="1" noChangeArrowheads="1"/>
              </p:cNvPicPr>
              <p:nvPr/>
            </p:nvPicPr>
            <p:blipFill>
              <a:blip r:embed="rId20" cstate="print"/>
              <a:srcRect/>
              <a:stretch>
                <a:fillRect/>
              </a:stretch>
            </p:blipFill>
            <p:spPr bwMode="auto">
              <a:xfrm>
                <a:off x="7215206" y="4017471"/>
                <a:ext cx="1285852" cy="2054735"/>
              </a:xfrm>
              <a:prstGeom prst="rect">
                <a:avLst/>
              </a:prstGeom>
              <a:noFill/>
              <a:ln w="9525">
                <a:noFill/>
                <a:miter lim="800000"/>
                <a:headEnd/>
                <a:tailEnd/>
              </a:ln>
              <a:effectLst/>
            </p:spPr>
          </p:pic>
          <p:pic>
            <p:nvPicPr>
              <p:cNvPr id="451" name="Picture 11"/>
              <p:cNvPicPr>
                <a:picLocks noChangeAspect="1" noChangeArrowheads="1"/>
              </p:cNvPicPr>
              <p:nvPr/>
            </p:nvPicPr>
            <p:blipFill>
              <a:blip r:embed="rId21" cstate="print"/>
              <a:srcRect/>
              <a:stretch>
                <a:fillRect/>
              </a:stretch>
            </p:blipFill>
            <p:spPr bwMode="auto">
              <a:xfrm>
                <a:off x="6072198" y="4101864"/>
                <a:ext cx="1143008" cy="541582"/>
              </a:xfrm>
              <a:prstGeom prst="rect">
                <a:avLst/>
              </a:prstGeom>
              <a:noFill/>
              <a:ln w="9525">
                <a:noFill/>
                <a:miter lim="800000"/>
                <a:headEnd/>
                <a:tailEnd/>
              </a:ln>
              <a:effectLst/>
            </p:spPr>
          </p:pic>
          <p:pic>
            <p:nvPicPr>
              <p:cNvPr id="452" name="Picture 12"/>
              <p:cNvPicPr>
                <a:picLocks noChangeAspect="1" noChangeArrowheads="1"/>
              </p:cNvPicPr>
              <p:nvPr/>
            </p:nvPicPr>
            <p:blipFill>
              <a:blip r:embed="rId22" cstate="print"/>
              <a:srcRect/>
              <a:stretch>
                <a:fillRect/>
              </a:stretch>
            </p:blipFill>
            <p:spPr bwMode="auto">
              <a:xfrm>
                <a:off x="4857752" y="4071942"/>
                <a:ext cx="1285884" cy="281959"/>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8" name="组合 9"/>
            <p:cNvGrpSpPr/>
            <p:nvPr/>
          </p:nvGrpSpPr>
          <p:grpSpPr>
            <a:xfrm>
              <a:off x="635992" y="628937"/>
              <a:ext cx="4220198" cy="2834625"/>
              <a:chOff x="307302" y="594375"/>
              <a:chExt cx="4220198" cy="2834625"/>
            </a:xfrm>
          </p:grpSpPr>
          <p:sp>
            <p:nvSpPr>
              <p:cNvPr id="443" name="矩形 6"/>
              <p:cNvSpPr/>
              <p:nvPr/>
            </p:nvSpPr>
            <p:spPr bwMode="auto">
              <a:xfrm>
                <a:off x="642908" y="1335653"/>
                <a:ext cx="3857652" cy="2071700"/>
              </a:xfrm>
              <a:prstGeom prst="rect">
                <a:avLst/>
              </a:prstGeom>
              <a:ln w="3175">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700" b="0" i="0" u="none" strike="noStrike" kern="0" cap="none" spc="0" normalizeH="0" baseline="0" noProof="0" smtClean="0">
                  <a:ln>
                    <a:noFill/>
                  </a:ln>
                  <a:solidFill>
                    <a:srgbClr val="FFFFFF"/>
                  </a:solidFill>
                  <a:effectLst/>
                  <a:uLnTx/>
                  <a:uFillTx/>
                  <a:latin typeface="微软雅黑" pitchFamily="34" charset="-122"/>
                  <a:ea typeface="微软雅黑" pitchFamily="34" charset="-122"/>
                </a:endParaRPr>
              </a:p>
            </p:txBody>
          </p:sp>
          <p:pic>
            <p:nvPicPr>
              <p:cNvPr id="444" name="Picture 2" descr="C:\Documents and Settings\Administrator\桌面\1342Z0F01010P00002057.jpg"/>
              <p:cNvPicPr>
                <a:picLocks noChangeAspect="1" noChangeArrowheads="1"/>
              </p:cNvPicPr>
              <p:nvPr/>
            </p:nvPicPr>
            <p:blipFill>
              <a:blip r:embed="rId23" cstate="print"/>
              <a:srcRect/>
              <a:stretch>
                <a:fillRect/>
              </a:stretch>
            </p:blipFill>
            <p:spPr bwMode="auto">
              <a:xfrm>
                <a:off x="785785" y="1407092"/>
                <a:ext cx="2676016" cy="1643074"/>
              </a:xfrm>
              <a:prstGeom prst="rect">
                <a:avLst/>
              </a:prstGeom>
              <a:noFill/>
              <a:effectLst>
                <a:outerShdw blurRad="50800" dist="38100" dir="2700000" algn="tl" rotWithShape="0">
                  <a:prstClr val="black">
                    <a:alpha val="40000"/>
                  </a:prstClr>
                </a:outerShdw>
              </a:effectLst>
            </p:spPr>
          </p:pic>
          <p:sp>
            <p:nvSpPr>
              <p:cNvPr id="445" name="圆角矩形 7"/>
              <p:cNvSpPr/>
              <p:nvPr/>
            </p:nvSpPr>
            <p:spPr bwMode="auto">
              <a:xfrm>
                <a:off x="307302" y="594375"/>
                <a:ext cx="3792101" cy="470296"/>
              </a:xfrm>
              <a:prstGeom prst="roundRect">
                <a:avLst/>
              </a:prstGeom>
              <a:solidFill>
                <a:schemeClr val="bg1">
                  <a:lumMod val="95000"/>
                </a:schemeClr>
              </a:solidFill>
              <a:ln w="3175">
                <a:solidFill>
                  <a:schemeClr val="accent3">
                    <a:lumMod val="50000"/>
                  </a:schemeClr>
                </a:solidFill>
              </a:ln>
            </p:spPr>
            <p:txBody>
              <a:bodyPr wrap="square">
                <a:spAutoFit/>
              </a:bodyPr>
              <a:lstStyle/>
              <a:p>
                <a:pPr lvl="0" algn="ctr">
                  <a:defRPr/>
                </a:pPr>
                <a:endParaRPr lang="zh-CN" altLang="en-US" sz="700" b="1" smtClean="0">
                  <a:solidFill>
                    <a:schemeClr val="tx1">
                      <a:lumMod val="95000"/>
                      <a:lumOff val="5000"/>
                    </a:schemeClr>
                  </a:solidFill>
                  <a:latin typeface="微软雅黑" pitchFamily="34" charset="-122"/>
                  <a:ea typeface="微软雅黑" pitchFamily="34" charset="-122"/>
                  <a:cs typeface="Arial Unicode MS" pitchFamily="34" charset="-122"/>
                </a:endParaRPr>
              </a:p>
            </p:txBody>
          </p:sp>
          <p:pic>
            <p:nvPicPr>
              <p:cNvPr id="446" name="Picture 6" descr="C:\Documents and Settings\Administrator\桌面\untitled.bmp"/>
              <p:cNvPicPr>
                <a:picLocks noChangeAspect="1" noChangeArrowheads="1"/>
              </p:cNvPicPr>
              <p:nvPr/>
            </p:nvPicPr>
            <p:blipFill>
              <a:blip r:embed="rId24" cstate="print"/>
              <a:srcRect/>
              <a:stretch>
                <a:fillRect/>
              </a:stretch>
            </p:blipFill>
            <p:spPr bwMode="auto">
              <a:xfrm>
                <a:off x="2786050" y="1643050"/>
                <a:ext cx="1598223" cy="1785950"/>
              </a:xfrm>
              <a:prstGeom prst="rect">
                <a:avLst/>
              </a:prstGeom>
              <a:noFill/>
              <a:effectLst>
                <a:outerShdw blurRad="50800" dist="38100" dir="2700000" algn="tl" rotWithShape="0">
                  <a:prstClr val="black">
                    <a:alpha val="40000"/>
                  </a:prstClr>
                </a:outerShdw>
              </a:effectLst>
            </p:spPr>
          </p:pic>
          <p:sp>
            <p:nvSpPr>
              <p:cNvPr id="447" name="圆角矩形 7"/>
              <p:cNvSpPr/>
              <p:nvPr/>
            </p:nvSpPr>
            <p:spPr bwMode="auto">
              <a:xfrm>
                <a:off x="642908" y="1004824"/>
                <a:ext cx="3884592" cy="470296"/>
              </a:xfrm>
              <a:prstGeom prst="roundRect">
                <a:avLst/>
              </a:prstGeom>
              <a:solidFill>
                <a:schemeClr val="bg1">
                  <a:lumMod val="95000"/>
                </a:schemeClr>
              </a:solidFill>
              <a:ln w="3175">
                <a:solidFill>
                  <a:schemeClr val="accent3">
                    <a:lumMod val="50000"/>
                  </a:schemeClr>
                </a:solidFill>
              </a:ln>
            </p:spPr>
            <p:txBody>
              <a:bodyPr wrap="square">
                <a:spAutoFit/>
              </a:bodyPr>
              <a:lstStyle/>
              <a:p>
                <a:pPr lvl="0" algn="ctr">
                  <a:defRPr/>
                </a:pPr>
                <a:endParaRPr lang="zh-CN" altLang="en-US" sz="700" b="1" smtClean="0">
                  <a:solidFill>
                    <a:schemeClr val="tx1">
                      <a:lumMod val="95000"/>
                      <a:lumOff val="5000"/>
                    </a:schemeClr>
                  </a:solidFill>
                  <a:latin typeface="微软雅黑" pitchFamily="34" charset="-122"/>
                  <a:ea typeface="微软雅黑" pitchFamily="34" charset="-122"/>
                  <a:cs typeface="Arial Unicode MS" pitchFamily="34" charset="-122"/>
                </a:endParaRPr>
              </a:p>
            </p:txBody>
          </p:sp>
        </p:grpSp>
        <p:grpSp>
          <p:nvGrpSpPr>
            <p:cNvPr id="24" name="组合 22"/>
            <p:cNvGrpSpPr/>
            <p:nvPr/>
          </p:nvGrpSpPr>
          <p:grpSpPr>
            <a:xfrm>
              <a:off x="1403647" y="1512409"/>
              <a:ext cx="4235458" cy="2402530"/>
              <a:chOff x="642909" y="3545559"/>
              <a:chExt cx="4235458" cy="2402530"/>
            </a:xfrm>
          </p:grpSpPr>
          <p:sp>
            <p:nvSpPr>
              <p:cNvPr id="439" name="矩形 438"/>
              <p:cNvSpPr/>
              <p:nvPr/>
            </p:nvSpPr>
            <p:spPr bwMode="auto">
              <a:xfrm>
                <a:off x="642909" y="3876386"/>
                <a:ext cx="3857650" cy="2071703"/>
              </a:xfrm>
              <a:prstGeom prst="rect">
                <a:avLst/>
              </a:prstGeom>
              <a:ln w="3175">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700" b="0" i="0" u="none" strike="noStrike" kern="0" cap="none" spc="0" normalizeH="0" baseline="0" noProof="0" smtClean="0">
                  <a:ln>
                    <a:noFill/>
                  </a:ln>
                  <a:solidFill>
                    <a:srgbClr val="FFFFFF"/>
                  </a:solidFill>
                  <a:effectLst/>
                  <a:uLnTx/>
                  <a:uFillTx/>
                  <a:latin typeface="微软雅黑" pitchFamily="34" charset="-122"/>
                  <a:ea typeface="微软雅黑" pitchFamily="34" charset="-122"/>
                </a:endParaRPr>
              </a:p>
            </p:txBody>
          </p:sp>
          <p:sp>
            <p:nvSpPr>
              <p:cNvPr id="440" name="圆角矩形 439"/>
              <p:cNvSpPr/>
              <p:nvPr/>
            </p:nvSpPr>
            <p:spPr bwMode="auto">
              <a:xfrm>
                <a:off x="642909" y="3545559"/>
                <a:ext cx="3884593" cy="470296"/>
              </a:xfrm>
              <a:prstGeom prst="roundRect">
                <a:avLst/>
              </a:prstGeom>
              <a:solidFill>
                <a:schemeClr val="bg1">
                  <a:lumMod val="95000"/>
                </a:schemeClr>
              </a:solidFill>
              <a:ln w="3175">
                <a:solidFill>
                  <a:schemeClr val="accent3">
                    <a:lumMod val="50000"/>
                  </a:schemeClr>
                </a:solidFill>
              </a:ln>
            </p:spPr>
            <p:txBody>
              <a:bodyPr wrap="square">
                <a:spAutoFit/>
              </a:bodyPr>
              <a:lstStyle/>
              <a:p>
                <a:pPr marL="0" marR="0" indent="0" algn="ctr" defTabSz="914400" eaLnBrk="1" latinLnBrk="0" hangingPunct="1">
                  <a:lnSpc>
                    <a:spcPct val="100000"/>
                  </a:lnSpc>
                  <a:buClrTx/>
                  <a:buSzTx/>
                  <a:buFontTx/>
                  <a:buNone/>
                  <a:tabLst/>
                  <a:defRPr/>
                </a:pPr>
                <a:endParaRPr lang="zh-CN" altLang="en-US" sz="700" b="1" smtClean="0">
                  <a:solidFill>
                    <a:schemeClr val="tx1">
                      <a:lumMod val="95000"/>
                      <a:lumOff val="5000"/>
                    </a:schemeClr>
                  </a:solidFill>
                  <a:latin typeface="微软雅黑" pitchFamily="34" charset="-122"/>
                  <a:ea typeface="微软雅黑" pitchFamily="34" charset="-122"/>
                  <a:cs typeface="Arial Unicode MS" pitchFamily="34" charset="-122"/>
                </a:endParaRPr>
              </a:p>
            </p:txBody>
          </p:sp>
          <p:pic>
            <p:nvPicPr>
              <p:cNvPr id="441" name="Picture 15" descr="C:\Documents and Settings\Administrator\桌面\FF9864B64AFE43AC8547460934291168.jpg"/>
              <p:cNvPicPr>
                <a:picLocks noChangeAspect="1" noChangeArrowheads="1"/>
              </p:cNvPicPr>
              <p:nvPr/>
            </p:nvPicPr>
            <p:blipFill>
              <a:blip r:embed="rId25" cstate="print"/>
              <a:srcRect/>
              <a:stretch>
                <a:fillRect/>
              </a:stretch>
            </p:blipFill>
            <p:spPr bwMode="auto">
              <a:xfrm>
                <a:off x="730317" y="4039493"/>
                <a:ext cx="2994646" cy="1816052"/>
              </a:xfrm>
              <a:prstGeom prst="rect">
                <a:avLst/>
              </a:prstGeom>
              <a:noFill/>
            </p:spPr>
          </p:pic>
          <p:sp>
            <p:nvSpPr>
              <p:cNvPr id="442" name="圆角矩形 441"/>
              <p:cNvSpPr/>
              <p:nvPr/>
            </p:nvSpPr>
            <p:spPr bwMode="auto">
              <a:xfrm>
                <a:off x="993774" y="3967433"/>
                <a:ext cx="3884593" cy="470296"/>
              </a:xfrm>
              <a:prstGeom prst="roundRect">
                <a:avLst/>
              </a:prstGeom>
              <a:solidFill>
                <a:schemeClr val="bg1">
                  <a:lumMod val="95000"/>
                </a:schemeClr>
              </a:solidFill>
              <a:ln w="6350">
                <a:solidFill>
                  <a:schemeClr val="accent3">
                    <a:lumMod val="50000"/>
                  </a:schemeClr>
                </a:solidFill>
              </a:ln>
            </p:spPr>
            <p:txBody>
              <a:bodyPr wrap="square">
                <a:spAutoFit/>
              </a:bodyPr>
              <a:lstStyle/>
              <a:p>
                <a:pPr marL="0" marR="0" indent="0" algn="ctr" defTabSz="914400" eaLnBrk="1" latinLnBrk="0" hangingPunct="1">
                  <a:lnSpc>
                    <a:spcPct val="100000"/>
                  </a:lnSpc>
                  <a:buClrTx/>
                  <a:buSzTx/>
                  <a:buFontTx/>
                  <a:buNone/>
                  <a:tabLst/>
                  <a:defRPr/>
                </a:pPr>
                <a:endParaRPr lang="zh-CN" altLang="en-US" sz="700" b="1" smtClean="0">
                  <a:solidFill>
                    <a:schemeClr val="tx1">
                      <a:lumMod val="95000"/>
                      <a:lumOff val="5000"/>
                    </a:schemeClr>
                  </a:solidFill>
                  <a:latin typeface="微软雅黑" pitchFamily="34" charset="-122"/>
                  <a:ea typeface="微软雅黑" pitchFamily="34" charset="-122"/>
                  <a:cs typeface="Arial Unicode MS" pitchFamily="34" charset="-122"/>
                </a:endParaRPr>
              </a:p>
            </p:txBody>
          </p:sp>
        </p:grpSp>
        <p:pic>
          <p:nvPicPr>
            <p:cNvPr id="438" name="Picture 8"/>
            <p:cNvPicPr>
              <a:picLocks noChangeAspect="1" noChangeArrowheads="1"/>
            </p:cNvPicPr>
            <p:nvPr/>
          </p:nvPicPr>
          <p:blipFill>
            <a:blip r:embed="rId26" cstate="print">
              <a:lum contrast="-40000"/>
            </a:blip>
            <a:srcRect/>
            <a:stretch>
              <a:fillRect/>
            </a:stretch>
          </p:blipFill>
          <p:spPr bwMode="auto">
            <a:xfrm>
              <a:off x="1773594" y="2406305"/>
              <a:ext cx="3878277" cy="2106594"/>
            </a:xfrm>
            <a:prstGeom prst="rect">
              <a:avLst/>
            </a:prstGeom>
            <a:noFill/>
            <a:ln w="9525">
              <a:noFill/>
              <a:miter lim="800000"/>
              <a:headEnd/>
              <a:tailEnd/>
            </a:ln>
            <a:effectLst/>
          </p:spPr>
        </p:pic>
      </p:grpSp>
      <p:sp>
        <p:nvSpPr>
          <p:cNvPr id="488" name="TextBox 487"/>
          <p:cNvSpPr txBox="1"/>
          <p:nvPr/>
        </p:nvSpPr>
        <p:spPr>
          <a:xfrm>
            <a:off x="4409217" y="2694269"/>
            <a:ext cx="2196000" cy="360360"/>
          </a:xfrm>
          <a:prstGeom prst="rect">
            <a:avLst/>
          </a:prstGeom>
          <a:solidFill>
            <a:srgbClr val="C00000"/>
          </a:solidFill>
        </p:spPr>
        <p:txBody>
          <a:bodyPr wrap="none" lIns="68562" tIns="0" rIns="0" bIns="0" anchor="ctr" anchorCtr="0">
            <a:noAutofit/>
          </a:bodyPr>
          <a:lstStyle>
            <a:defPPr>
              <a:defRPr lang="en-US"/>
            </a:defPPr>
            <a:lvl1pPr indent="7147" algn="ctr">
              <a:lnSpc>
                <a:spcPct val="90000"/>
              </a:lnSpc>
              <a:buSzPct val="70000"/>
              <a:defRPr b="1">
                <a:solidFill>
                  <a:schemeClr val="bg1"/>
                </a:solidFill>
              </a:defRPr>
            </a:lvl1pPr>
          </a:lstStyle>
          <a:p>
            <a:r>
              <a:rPr lang="en-US" altLang="zh-CN" sz="1100" dirty="0" smtClean="0">
                <a:latin typeface="Arial" pitchFamily="34" charset="0"/>
                <a:ea typeface="微软雅黑" pitchFamily="34" charset="-122"/>
                <a:cs typeface="Arial" pitchFamily="34" charset="0"/>
              </a:rPr>
              <a:t>More Bandwidth</a:t>
            </a:r>
          </a:p>
          <a:p>
            <a:r>
              <a:rPr lang="en-US" altLang="zh-CN" sz="1100" dirty="0" smtClean="0">
                <a:latin typeface="Arial" pitchFamily="34" charset="0"/>
                <a:ea typeface="微软雅黑" pitchFamily="34" charset="-122"/>
                <a:cs typeface="Arial" pitchFamily="34" charset="0"/>
              </a:rPr>
              <a:t>Longer Distance</a:t>
            </a:r>
          </a:p>
        </p:txBody>
      </p:sp>
      <p:pic>
        <p:nvPicPr>
          <p:cNvPr id="489" name="Picture 3"/>
          <p:cNvPicPr>
            <a:picLocks noChangeArrowheads="1"/>
          </p:cNvPicPr>
          <p:nvPr/>
        </p:nvPicPr>
        <p:blipFill>
          <a:blip r:embed="rId27" cstate="print"/>
          <a:stretch>
            <a:fillRect/>
          </a:stretch>
        </p:blipFill>
        <p:spPr bwMode="auto">
          <a:xfrm>
            <a:off x="4456509" y="3101636"/>
            <a:ext cx="2088000" cy="1440000"/>
          </a:xfrm>
          <a:prstGeom prst="rect">
            <a:avLst/>
          </a:prstGeom>
          <a:noFill/>
          <a:ln w="3175">
            <a:solidFill>
              <a:schemeClr val="bg1"/>
            </a:solidFill>
          </a:ln>
          <a:effectLst/>
        </p:spPr>
      </p:pic>
      <p:sp>
        <p:nvSpPr>
          <p:cNvPr id="490" name="TextBox 489"/>
          <p:cNvSpPr txBox="1"/>
          <p:nvPr/>
        </p:nvSpPr>
        <p:spPr>
          <a:xfrm>
            <a:off x="5794918" y="4245084"/>
            <a:ext cx="712368" cy="196054"/>
          </a:xfrm>
          <a:prstGeom prst="rect">
            <a:avLst/>
          </a:prstGeom>
          <a:noFill/>
        </p:spPr>
        <p:txBody>
          <a:bodyPr wrap="none" rtlCol="0">
            <a:spAutoFit/>
          </a:bodyPr>
          <a:lstStyle/>
          <a:p>
            <a:r>
              <a:rPr lang="en-US" altLang="zh-CN" sz="800" i="1" dirty="0" smtClean="0">
                <a:effectLst>
                  <a:outerShdw blurRad="38100" dist="38100" dir="2700000" algn="tl">
                    <a:srgbClr val="000000">
                      <a:alpha val="43137"/>
                    </a:srgbClr>
                  </a:outerShdw>
                </a:effectLst>
                <a:latin typeface="微软雅黑" pitchFamily="34" charset="-122"/>
                <a:ea typeface="微软雅黑" pitchFamily="34" charset="-122"/>
              </a:rPr>
              <a:t>Source: IBM</a:t>
            </a:r>
            <a:endParaRPr lang="zh-CN" altLang="en-US" sz="800" i="1" dirty="0" smtClean="0">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491" name="TextBox 490"/>
          <p:cNvSpPr txBox="1"/>
          <p:nvPr/>
        </p:nvSpPr>
        <p:spPr>
          <a:xfrm>
            <a:off x="6632606" y="731597"/>
            <a:ext cx="2196000" cy="360360"/>
          </a:xfrm>
          <a:prstGeom prst="rect">
            <a:avLst/>
          </a:prstGeom>
          <a:solidFill>
            <a:srgbClr val="C00000"/>
          </a:solidFill>
        </p:spPr>
        <p:txBody>
          <a:bodyPr wrap="none" lIns="68562" tIns="0" rIns="0" bIns="0" anchor="ctr" anchorCtr="0">
            <a:noAutofit/>
          </a:bodyPr>
          <a:lstStyle>
            <a:defPPr>
              <a:defRPr lang="en-US"/>
            </a:defPPr>
            <a:lvl1pPr indent="7147" algn="ctr">
              <a:lnSpc>
                <a:spcPct val="90000"/>
              </a:lnSpc>
              <a:buSzPct val="70000"/>
              <a:defRPr b="1">
                <a:solidFill>
                  <a:schemeClr val="bg1"/>
                </a:solidFill>
              </a:defRPr>
            </a:lvl1pPr>
          </a:lstStyle>
          <a:p>
            <a:r>
              <a:rPr lang="en-US" altLang="zh-CN" sz="1100" dirty="0" smtClean="0">
                <a:latin typeface="Arial" pitchFamily="34" charset="0"/>
                <a:ea typeface="微软雅黑" pitchFamily="34" charset="-122"/>
                <a:cs typeface="Arial" pitchFamily="34" charset="0"/>
              </a:rPr>
              <a:t>More</a:t>
            </a:r>
          </a:p>
          <a:p>
            <a:r>
              <a:rPr lang="en-US" altLang="zh-CN" sz="1100" dirty="0" smtClean="0">
                <a:latin typeface="Arial" pitchFamily="34" charset="0"/>
                <a:ea typeface="微软雅黑" pitchFamily="34" charset="-122"/>
                <a:cs typeface="Arial" pitchFamily="34" charset="0"/>
              </a:rPr>
              <a:t>Services</a:t>
            </a:r>
            <a:endParaRPr lang="en-US" altLang="zh-CN" sz="1100" dirty="0">
              <a:latin typeface="Arial" pitchFamily="34" charset="0"/>
              <a:ea typeface="微软雅黑" pitchFamily="34" charset="-122"/>
              <a:cs typeface="Arial" pitchFamily="34" charset="0"/>
            </a:endParaRPr>
          </a:p>
        </p:txBody>
      </p:sp>
      <p:sp>
        <p:nvSpPr>
          <p:cNvPr id="492" name="TextBox 491"/>
          <p:cNvSpPr txBox="1"/>
          <p:nvPr/>
        </p:nvSpPr>
        <p:spPr>
          <a:xfrm>
            <a:off x="6632239" y="2687456"/>
            <a:ext cx="2196000" cy="360360"/>
          </a:xfrm>
          <a:prstGeom prst="rect">
            <a:avLst/>
          </a:prstGeom>
          <a:solidFill>
            <a:srgbClr val="C00000"/>
          </a:solidFill>
        </p:spPr>
        <p:txBody>
          <a:bodyPr wrap="none" lIns="68562" tIns="0" rIns="0" bIns="0" anchor="ctr" anchorCtr="0">
            <a:noAutofit/>
          </a:bodyPr>
          <a:lstStyle>
            <a:defPPr>
              <a:defRPr lang="en-US"/>
            </a:defPPr>
            <a:lvl1pPr indent="7147" algn="ctr">
              <a:lnSpc>
                <a:spcPct val="90000"/>
              </a:lnSpc>
              <a:buSzPct val="70000"/>
              <a:defRPr b="1">
                <a:solidFill>
                  <a:schemeClr val="bg1"/>
                </a:solidFill>
              </a:defRPr>
            </a:lvl1pPr>
          </a:lstStyle>
          <a:p>
            <a:r>
              <a:rPr lang="en-US" altLang="zh-CN" sz="1100" dirty="0" smtClean="0">
                <a:latin typeface="Arial" pitchFamily="34" charset="0"/>
                <a:ea typeface="微软雅黑" pitchFamily="34" charset="-122"/>
                <a:cs typeface="Arial" pitchFamily="34" charset="0"/>
              </a:rPr>
              <a:t>More</a:t>
            </a:r>
          </a:p>
          <a:p>
            <a:r>
              <a:rPr lang="en-US" altLang="zh-CN" sz="1100" dirty="0" smtClean="0">
                <a:latin typeface="Arial" pitchFamily="34" charset="0"/>
                <a:ea typeface="微软雅黑" pitchFamily="34" charset="-122"/>
                <a:cs typeface="Arial" pitchFamily="34" charset="0"/>
              </a:rPr>
              <a:t>Robust</a:t>
            </a:r>
          </a:p>
        </p:txBody>
      </p:sp>
      <p:sp>
        <p:nvSpPr>
          <p:cNvPr id="493" name="圆角矩形 492"/>
          <p:cNvSpPr/>
          <p:nvPr/>
        </p:nvSpPr>
        <p:spPr bwMode="auto">
          <a:xfrm>
            <a:off x="5072334" y="2415395"/>
            <a:ext cx="879894" cy="215661"/>
          </a:xfrm>
          <a:prstGeom prst="round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lvl="0" algn="ctr" defTabSz="801688">
              <a:lnSpc>
                <a:spcPts val="800"/>
              </a:lnSpc>
              <a:spcBef>
                <a:spcPts val="600"/>
              </a:spcBef>
              <a:spcAft>
                <a:spcPts val="0"/>
              </a:spcAft>
            </a:pPr>
            <a:r>
              <a:rPr lang="en-US" altLang="zh-CN" sz="600" b="1" kern="0" dirty="0" smtClean="0">
                <a:solidFill>
                  <a:sysClr val="windowText" lastClr="000000"/>
                </a:solidFill>
                <a:latin typeface="Arial" pitchFamily="34" charset="0"/>
                <a:ea typeface="微软雅黑" pitchFamily="34" charset="-122"/>
                <a:cs typeface="Arial" pitchFamily="34" charset="0"/>
              </a:rPr>
              <a:t>IP &amp; Optical Collaboration</a:t>
            </a:r>
          </a:p>
        </p:txBody>
      </p:sp>
      <p:sp>
        <p:nvSpPr>
          <p:cNvPr id="494" name="矩形 493"/>
          <p:cNvSpPr/>
          <p:nvPr/>
        </p:nvSpPr>
        <p:spPr>
          <a:xfrm>
            <a:off x="7141068" y="1270557"/>
            <a:ext cx="1132041" cy="215444"/>
          </a:xfrm>
          <a:prstGeom prst="rect">
            <a:avLst/>
          </a:prstGeom>
        </p:spPr>
        <p:txBody>
          <a:bodyPr wrap="none">
            <a:spAutoFit/>
          </a:bodyPr>
          <a:lstStyle/>
          <a:p>
            <a:pPr lvl="0" algn="ctr"/>
            <a:r>
              <a:rPr lang="en-US" altLang="zh-CN" sz="800" b="1" dirty="0" smtClean="0">
                <a:solidFill>
                  <a:schemeClr val="bg2">
                    <a:lumMod val="50000"/>
                  </a:schemeClr>
                </a:solidFill>
                <a:latin typeface="微软雅黑" pitchFamily="34" charset="-122"/>
                <a:ea typeface="微软雅黑" pitchFamily="34" charset="-122"/>
                <a:cs typeface="Arial Unicode MS" pitchFamily="34" charset="-122"/>
              </a:rPr>
              <a:t>Social Networking</a:t>
            </a:r>
            <a:endParaRPr lang="zh-CN" altLang="en-US" sz="800" b="1" dirty="0">
              <a:solidFill>
                <a:schemeClr val="bg2">
                  <a:lumMod val="50000"/>
                </a:schemeClr>
              </a:solidFill>
              <a:latin typeface="微软雅黑" pitchFamily="34" charset="-122"/>
              <a:ea typeface="微软雅黑" pitchFamily="34" charset="-122"/>
              <a:cs typeface="Arial Unicode MS" pitchFamily="34" charset="-122"/>
            </a:endParaRPr>
          </a:p>
        </p:txBody>
      </p:sp>
      <p:sp>
        <p:nvSpPr>
          <p:cNvPr id="495" name="矩形 494"/>
          <p:cNvSpPr/>
          <p:nvPr/>
        </p:nvSpPr>
        <p:spPr>
          <a:xfrm>
            <a:off x="7263163" y="1108060"/>
            <a:ext cx="497252" cy="200055"/>
          </a:xfrm>
          <a:prstGeom prst="rect">
            <a:avLst/>
          </a:prstGeom>
        </p:spPr>
        <p:txBody>
          <a:bodyPr wrap="none">
            <a:spAutoFit/>
          </a:bodyPr>
          <a:lstStyle/>
          <a:p>
            <a:pPr lvl="0" algn="ctr">
              <a:defRPr/>
            </a:pPr>
            <a:r>
              <a:rPr lang="en-US" altLang="zh-CN" sz="700" b="1" dirty="0" smtClean="0">
                <a:solidFill>
                  <a:schemeClr val="bg2">
                    <a:lumMod val="50000"/>
                  </a:schemeClr>
                </a:solidFill>
                <a:latin typeface="微软雅黑" pitchFamily="34" charset="-122"/>
                <a:ea typeface="微软雅黑" pitchFamily="34" charset="-122"/>
                <a:cs typeface="Arial Unicode MS" pitchFamily="34" charset="-122"/>
              </a:rPr>
              <a:t>3D/HD</a:t>
            </a:r>
            <a:endParaRPr lang="zh-CN" altLang="en-US" sz="700" b="1" dirty="0" smtClean="0">
              <a:solidFill>
                <a:schemeClr val="bg2">
                  <a:lumMod val="50000"/>
                </a:schemeClr>
              </a:solidFill>
              <a:latin typeface="微软雅黑" pitchFamily="34" charset="-122"/>
              <a:ea typeface="微软雅黑" pitchFamily="34" charset="-122"/>
              <a:cs typeface="Arial Unicode MS" pitchFamily="34" charset="-122"/>
            </a:endParaRPr>
          </a:p>
        </p:txBody>
      </p:sp>
      <p:sp>
        <p:nvSpPr>
          <p:cNvPr id="496" name="矩形 495"/>
          <p:cNvSpPr/>
          <p:nvPr/>
        </p:nvSpPr>
        <p:spPr>
          <a:xfrm>
            <a:off x="7372460" y="1602963"/>
            <a:ext cx="1096775" cy="215444"/>
          </a:xfrm>
          <a:prstGeom prst="rect">
            <a:avLst/>
          </a:prstGeom>
        </p:spPr>
        <p:txBody>
          <a:bodyPr wrap="none">
            <a:spAutoFit/>
          </a:bodyPr>
          <a:lstStyle/>
          <a:p>
            <a:pPr lvl="0" algn="ctr"/>
            <a:r>
              <a:rPr lang="en-US" altLang="zh-CN" sz="800" b="1" dirty="0" smtClean="0">
                <a:solidFill>
                  <a:schemeClr val="bg2">
                    <a:lumMod val="50000"/>
                  </a:schemeClr>
                </a:solidFill>
                <a:latin typeface="微软雅黑" pitchFamily="34" charset="-122"/>
                <a:ea typeface="微软雅黑" pitchFamily="34" charset="-122"/>
                <a:cs typeface="Arial Unicode MS" pitchFamily="34" charset="-122"/>
              </a:rPr>
              <a:t>Cloud Computing</a:t>
            </a:r>
            <a:endParaRPr lang="zh-CN" altLang="en-US" sz="800" b="1" dirty="0">
              <a:solidFill>
                <a:schemeClr val="bg2">
                  <a:lumMod val="50000"/>
                </a:schemeClr>
              </a:solidFill>
              <a:latin typeface="微软雅黑" pitchFamily="34" charset="-122"/>
              <a:ea typeface="微软雅黑" pitchFamily="34" charset="-122"/>
              <a:cs typeface="Arial Unicode MS" pitchFamily="34" charset="-122"/>
            </a:endParaRPr>
          </a:p>
        </p:txBody>
      </p:sp>
      <p:grpSp>
        <p:nvGrpSpPr>
          <p:cNvPr id="26" name="组合 109"/>
          <p:cNvGrpSpPr>
            <a:grpSpLocks noChangeAspect="1"/>
          </p:cNvGrpSpPr>
          <p:nvPr/>
        </p:nvGrpSpPr>
        <p:grpSpPr>
          <a:xfrm>
            <a:off x="6880726" y="3103927"/>
            <a:ext cx="1692367" cy="1398947"/>
            <a:chOff x="1042752" y="769143"/>
            <a:chExt cx="4230923" cy="3497369"/>
          </a:xfrm>
        </p:grpSpPr>
        <p:grpSp>
          <p:nvGrpSpPr>
            <p:cNvPr id="27" name="组合 3"/>
            <p:cNvGrpSpPr>
              <a:grpSpLocks noChangeAspect="1"/>
            </p:cNvGrpSpPr>
            <p:nvPr/>
          </p:nvGrpSpPr>
          <p:grpSpPr>
            <a:xfrm>
              <a:off x="1074737" y="2532856"/>
              <a:ext cx="2282158" cy="1733656"/>
              <a:chOff x="846137" y="3739356"/>
              <a:chExt cx="2282158" cy="1733656"/>
            </a:xfrm>
          </p:grpSpPr>
          <p:sp>
            <p:nvSpPr>
              <p:cNvPr id="545" name="AutoShape 161"/>
              <p:cNvSpPr>
                <a:spLocks noChangeArrowheads="1"/>
              </p:cNvSpPr>
              <p:nvPr/>
            </p:nvSpPr>
            <p:spPr bwMode="auto">
              <a:xfrm rot="20165808">
                <a:off x="846137" y="4575968"/>
                <a:ext cx="2057400" cy="161925"/>
              </a:xfrm>
              <a:custGeom>
                <a:avLst/>
                <a:gdLst>
                  <a:gd name="G0" fmla="+- 1482 0 0"/>
                  <a:gd name="G1" fmla="+- 21600 0 1482"/>
                  <a:gd name="G2" fmla="+- 21600 0 1482"/>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482" y="10800"/>
                    </a:moveTo>
                    <a:cubicBezTo>
                      <a:pt x="1482" y="15946"/>
                      <a:pt x="5654" y="20118"/>
                      <a:pt x="10800" y="20118"/>
                    </a:cubicBezTo>
                    <a:cubicBezTo>
                      <a:pt x="15946" y="20118"/>
                      <a:pt x="20118" y="15946"/>
                      <a:pt x="20118" y="10800"/>
                    </a:cubicBezTo>
                    <a:cubicBezTo>
                      <a:pt x="20118" y="5654"/>
                      <a:pt x="15946" y="1482"/>
                      <a:pt x="10800" y="1482"/>
                    </a:cubicBezTo>
                    <a:cubicBezTo>
                      <a:pt x="5654" y="1482"/>
                      <a:pt x="1482" y="5654"/>
                      <a:pt x="1482" y="10800"/>
                    </a:cubicBezTo>
                    <a:close/>
                  </a:path>
                </a:pathLst>
              </a:custGeom>
              <a:gradFill rotWithShape="1">
                <a:gsLst>
                  <a:gs pos="0">
                    <a:srgbClr val="3366FF"/>
                  </a:gs>
                  <a:gs pos="25000">
                    <a:srgbClr val="01A78F"/>
                  </a:gs>
                  <a:gs pos="50000">
                    <a:srgbClr val="FFFF00"/>
                  </a:gs>
                  <a:gs pos="75000">
                    <a:srgbClr val="FF6633"/>
                  </a:gs>
                  <a:gs pos="100000">
                    <a:srgbClr val="FF3399"/>
                  </a:gs>
                </a:gsLst>
                <a:lin ang="2700000" scaled="1"/>
              </a:gradFill>
              <a:ln>
                <a:noFill/>
              </a:ln>
              <a:effectLst/>
              <a:extLst>
                <a:ext uri="{91240B29-F687-4F45-9708-019B960494DF}">
                  <a14:hiddenLine xmlns="" xmlns:a14="http://schemas.microsoft.com/office/drawing/2010/main" w="9525" algn="ctr">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sp>
            <p:nvSpPr>
              <p:cNvPr id="546" name="AutoShape 169"/>
              <p:cNvSpPr>
                <a:spLocks noChangeArrowheads="1"/>
              </p:cNvSpPr>
              <p:nvPr/>
            </p:nvSpPr>
            <p:spPr bwMode="auto">
              <a:xfrm>
                <a:off x="906462" y="3739356"/>
                <a:ext cx="2068513" cy="1674812"/>
              </a:xfrm>
              <a:prstGeom prst="roundRect">
                <a:avLst>
                  <a:gd name="adj" fmla="val 5009"/>
                </a:avLst>
              </a:prstGeom>
              <a:noFill/>
              <a:ln w="9525">
                <a:solidFill>
                  <a:srgbClr val="80808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sp>
            <p:nvSpPr>
              <p:cNvPr id="547" name="Rectangle 172"/>
              <p:cNvSpPr>
                <a:spLocks noChangeArrowheads="1"/>
              </p:cNvSpPr>
              <p:nvPr/>
            </p:nvSpPr>
            <p:spPr bwMode="auto">
              <a:xfrm>
                <a:off x="1329803" y="4062241"/>
                <a:ext cx="1010694" cy="3462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Earthquake</a:t>
                </a:r>
                <a:endParaRPr kumimoji="0" lang="zh-CN" sz="1050" b="0"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p:txBody>
          </p:sp>
          <p:sp>
            <p:nvSpPr>
              <p:cNvPr id="548" name="Rectangle 173"/>
              <p:cNvSpPr>
                <a:spLocks noChangeArrowheads="1"/>
              </p:cNvSpPr>
              <p:nvPr/>
            </p:nvSpPr>
            <p:spPr bwMode="auto">
              <a:xfrm>
                <a:off x="1023560" y="5126764"/>
                <a:ext cx="734176" cy="3462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Flood</a:t>
                </a:r>
                <a:endParaRPr kumimoji="0" lang="zh-CN" sz="1050" b="0"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p:txBody>
          </p:sp>
          <p:sp>
            <p:nvSpPr>
              <p:cNvPr id="549" name="Rectangle 174"/>
              <p:cNvSpPr>
                <a:spLocks noChangeArrowheads="1"/>
              </p:cNvSpPr>
              <p:nvPr/>
            </p:nvSpPr>
            <p:spPr bwMode="auto">
              <a:xfrm>
                <a:off x="2037451" y="4594134"/>
                <a:ext cx="1090844" cy="3462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Construction</a:t>
                </a:r>
                <a:endParaRPr kumimoji="0" lang="zh-CN" sz="1050" b="0"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p:txBody>
          </p:sp>
          <p:sp>
            <p:nvSpPr>
              <p:cNvPr id="550" name="Oval 176" descr="图片2"/>
              <p:cNvSpPr>
                <a:spLocks noChangeArrowheads="1"/>
              </p:cNvSpPr>
              <p:nvPr/>
            </p:nvSpPr>
            <p:spPr bwMode="auto">
              <a:xfrm>
                <a:off x="1595437" y="4350543"/>
                <a:ext cx="536575" cy="531813"/>
              </a:xfrm>
              <a:prstGeom prst="ellipse">
                <a:avLst/>
              </a:prstGeom>
              <a:blipFill dpi="0" rotWithShape="1">
                <a:blip r:embed="rId28" cstate="email"/>
                <a:srcRect/>
                <a:stretch>
                  <a:fillRect/>
                </a:stretch>
              </a:blipFill>
              <a:ln w="12700" algn="ctr">
                <a:solidFill>
                  <a:srgbClr val="CC99FF"/>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sp>
            <p:nvSpPr>
              <p:cNvPr id="551" name="Oval 177" descr="图片3"/>
              <p:cNvSpPr>
                <a:spLocks noChangeArrowheads="1"/>
              </p:cNvSpPr>
              <p:nvPr/>
            </p:nvSpPr>
            <p:spPr bwMode="auto">
              <a:xfrm>
                <a:off x="982662" y="4653756"/>
                <a:ext cx="536575" cy="533400"/>
              </a:xfrm>
              <a:prstGeom prst="ellipse">
                <a:avLst/>
              </a:prstGeom>
              <a:blipFill dpi="0" rotWithShape="1">
                <a:blip r:embed="rId29" cstate="email"/>
                <a:srcRect/>
                <a:stretch>
                  <a:fillRect/>
                </a:stretch>
              </a:blipFill>
              <a:ln w="12700" algn="ctr">
                <a:solidFill>
                  <a:srgbClr val="CC99FF"/>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sp>
            <p:nvSpPr>
              <p:cNvPr id="552" name="Oval 178" descr="图片4"/>
              <p:cNvSpPr>
                <a:spLocks noChangeArrowheads="1"/>
              </p:cNvSpPr>
              <p:nvPr/>
            </p:nvSpPr>
            <p:spPr bwMode="auto">
              <a:xfrm>
                <a:off x="2208212" y="4120356"/>
                <a:ext cx="538163" cy="531812"/>
              </a:xfrm>
              <a:prstGeom prst="ellipse">
                <a:avLst/>
              </a:prstGeom>
              <a:blipFill dpi="0" rotWithShape="1">
                <a:blip r:embed="rId30" cstate="email"/>
                <a:srcRect/>
                <a:stretch>
                  <a:fillRect/>
                </a:stretch>
              </a:blipFill>
              <a:ln w="12700" algn="ctr">
                <a:solidFill>
                  <a:srgbClr val="CC99FF"/>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grpSp>
        <p:grpSp>
          <p:nvGrpSpPr>
            <p:cNvPr id="28" name="组合 13"/>
            <p:cNvGrpSpPr>
              <a:grpSpLocks noChangeAspect="1"/>
            </p:cNvGrpSpPr>
            <p:nvPr/>
          </p:nvGrpSpPr>
          <p:grpSpPr>
            <a:xfrm>
              <a:off x="3279775" y="2532856"/>
              <a:ext cx="1993900" cy="1674812"/>
              <a:chOff x="3051175" y="3739356"/>
              <a:chExt cx="1993900" cy="1674812"/>
            </a:xfrm>
          </p:grpSpPr>
          <p:sp>
            <p:nvSpPr>
              <p:cNvPr id="543" name="AutoShape 168"/>
              <p:cNvSpPr>
                <a:spLocks noChangeArrowheads="1"/>
              </p:cNvSpPr>
              <p:nvPr/>
            </p:nvSpPr>
            <p:spPr bwMode="auto">
              <a:xfrm>
                <a:off x="3051175" y="3739356"/>
                <a:ext cx="1993900" cy="1674812"/>
              </a:xfrm>
              <a:prstGeom prst="roundRect">
                <a:avLst>
                  <a:gd name="adj" fmla="val 4208"/>
                </a:avLst>
              </a:prstGeom>
              <a:noFill/>
              <a:ln w="9525">
                <a:solidFill>
                  <a:srgbClr val="80808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pic>
            <p:nvPicPr>
              <p:cNvPr id="544" name="Picture 180"/>
              <p:cNvPicPr>
                <a:picLocks noChangeAspect="1" noChangeArrowheads="1"/>
              </p:cNvPicPr>
              <p:nvPr/>
            </p:nvPicPr>
            <p:blipFill>
              <a:blip r:embed="rId31" cstate="email">
                <a:extLst>
                  <a:ext uri="{28A0092B-C50C-407E-A947-70E740481C1C}">
                    <a14:useLocalDpi xmlns="" xmlns:a14="http://schemas.microsoft.com/office/drawing/2010/main" val="0"/>
                  </a:ext>
                </a:extLst>
              </a:blip>
              <a:srcRect/>
              <a:stretch>
                <a:fillRect/>
              </a:stretch>
            </p:blipFill>
            <p:spPr bwMode="auto">
              <a:xfrm>
                <a:off x="3200400" y="4050506"/>
                <a:ext cx="1684337" cy="1306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pSp>
        <p:grpSp>
          <p:nvGrpSpPr>
            <p:cNvPr id="29" name="组合 17"/>
            <p:cNvGrpSpPr>
              <a:grpSpLocks noChangeAspect="1"/>
            </p:cNvGrpSpPr>
            <p:nvPr/>
          </p:nvGrpSpPr>
          <p:grpSpPr>
            <a:xfrm>
              <a:off x="1042752" y="769143"/>
              <a:ext cx="2160823" cy="1674813"/>
              <a:chOff x="814152" y="1683543"/>
              <a:chExt cx="2160823" cy="1674813"/>
            </a:xfrm>
          </p:grpSpPr>
          <p:sp>
            <p:nvSpPr>
              <p:cNvPr id="530" name="AutoShape 164"/>
              <p:cNvSpPr>
                <a:spLocks noChangeArrowheads="1"/>
              </p:cNvSpPr>
              <p:nvPr/>
            </p:nvSpPr>
            <p:spPr bwMode="auto">
              <a:xfrm>
                <a:off x="906462" y="1683543"/>
                <a:ext cx="2068513" cy="1674813"/>
              </a:xfrm>
              <a:prstGeom prst="roundRect">
                <a:avLst>
                  <a:gd name="adj" fmla="val 6620"/>
                </a:avLst>
              </a:prstGeom>
              <a:noFill/>
              <a:ln w="9525">
                <a:solidFill>
                  <a:srgbClr val="80808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grpSp>
            <p:nvGrpSpPr>
              <p:cNvPr id="30" name="Group 181"/>
              <p:cNvGrpSpPr>
                <a:grpSpLocks/>
              </p:cNvGrpSpPr>
              <p:nvPr/>
            </p:nvGrpSpPr>
            <p:grpSpPr bwMode="auto">
              <a:xfrm>
                <a:off x="1184275" y="2178843"/>
                <a:ext cx="1657350" cy="720725"/>
                <a:chOff x="521" y="1162"/>
                <a:chExt cx="1044" cy="635"/>
              </a:xfrm>
            </p:grpSpPr>
            <p:sp>
              <p:nvSpPr>
                <p:cNvPr id="537" name="Line 182"/>
                <p:cNvSpPr>
                  <a:spLocks noChangeShapeType="1"/>
                </p:cNvSpPr>
                <p:nvPr/>
              </p:nvSpPr>
              <p:spPr bwMode="auto">
                <a:xfrm>
                  <a:off x="522" y="1797"/>
                  <a:ext cx="1043" cy="0"/>
                </a:xfrm>
                <a:prstGeom prst="line">
                  <a:avLst/>
                </a:prstGeom>
                <a:noFill/>
                <a:ln w="9525">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sz="1100">
                    <a:latin typeface="微软雅黑" pitchFamily="34" charset="-122"/>
                    <a:ea typeface="微软雅黑" pitchFamily="34" charset="-122"/>
                  </a:endParaRPr>
                </a:p>
              </p:txBody>
            </p:sp>
            <p:sp>
              <p:nvSpPr>
                <p:cNvPr id="538" name="Line 183"/>
                <p:cNvSpPr>
                  <a:spLocks noChangeShapeType="1"/>
                </p:cNvSpPr>
                <p:nvPr/>
              </p:nvSpPr>
              <p:spPr bwMode="auto">
                <a:xfrm flipH="1" flipV="1">
                  <a:off x="521" y="1162"/>
                  <a:ext cx="1" cy="635"/>
                </a:xfrm>
                <a:prstGeom prst="line">
                  <a:avLst/>
                </a:prstGeom>
                <a:noFill/>
                <a:ln w="9525">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sz="1100">
                    <a:latin typeface="微软雅黑" pitchFamily="34" charset="-122"/>
                    <a:ea typeface="微软雅黑" pitchFamily="34" charset="-122"/>
                  </a:endParaRPr>
                </a:p>
              </p:txBody>
            </p:sp>
            <p:sp>
              <p:nvSpPr>
                <p:cNvPr id="539" name="Rectangle 184"/>
                <p:cNvSpPr>
                  <a:spLocks noChangeArrowheads="1"/>
                </p:cNvSpPr>
                <p:nvPr/>
              </p:nvSpPr>
              <p:spPr bwMode="auto">
                <a:xfrm>
                  <a:off x="657" y="1208"/>
                  <a:ext cx="182" cy="589"/>
                </a:xfrm>
                <a:prstGeom prst="rect">
                  <a:avLst/>
                </a:prstGeom>
                <a:solidFill>
                  <a:srgbClr val="99CC00"/>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sp>
              <p:nvSpPr>
                <p:cNvPr id="540" name="Rectangle 185"/>
                <p:cNvSpPr>
                  <a:spLocks noChangeArrowheads="1"/>
                </p:cNvSpPr>
                <p:nvPr/>
              </p:nvSpPr>
              <p:spPr bwMode="auto">
                <a:xfrm>
                  <a:off x="657" y="1480"/>
                  <a:ext cx="182" cy="317"/>
                </a:xfrm>
                <a:prstGeom prst="rect">
                  <a:avLst/>
                </a:prstGeom>
                <a:solidFill>
                  <a:srgbClr val="3366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sp>
              <p:nvSpPr>
                <p:cNvPr id="541" name="Rectangle 186"/>
                <p:cNvSpPr>
                  <a:spLocks noChangeArrowheads="1"/>
                </p:cNvSpPr>
                <p:nvPr/>
              </p:nvSpPr>
              <p:spPr bwMode="auto">
                <a:xfrm>
                  <a:off x="1156" y="1208"/>
                  <a:ext cx="182" cy="589"/>
                </a:xfrm>
                <a:prstGeom prst="rect">
                  <a:avLst/>
                </a:prstGeom>
                <a:solidFill>
                  <a:srgbClr val="99CC00"/>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sp>
              <p:nvSpPr>
                <p:cNvPr id="542" name="Rectangle 187"/>
                <p:cNvSpPr>
                  <a:spLocks noChangeArrowheads="1"/>
                </p:cNvSpPr>
                <p:nvPr/>
              </p:nvSpPr>
              <p:spPr bwMode="auto">
                <a:xfrm>
                  <a:off x="1156" y="1344"/>
                  <a:ext cx="182" cy="453"/>
                </a:xfrm>
                <a:prstGeom prst="rect">
                  <a:avLst/>
                </a:prstGeom>
                <a:solidFill>
                  <a:srgbClr val="3366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grpSp>
          <p:sp>
            <p:nvSpPr>
              <p:cNvPr id="532" name="Rectangle 188"/>
              <p:cNvSpPr>
                <a:spLocks noChangeArrowheads="1"/>
              </p:cNvSpPr>
              <p:nvPr/>
            </p:nvSpPr>
            <p:spPr bwMode="auto">
              <a:xfrm>
                <a:off x="1944275" y="2610643"/>
                <a:ext cx="742190" cy="3847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400" b="1" i="0" u="none" strike="noStrike" cap="none" normalizeH="0" baseline="0" smtClean="0">
                    <a:ln>
                      <a:noFill/>
                    </a:ln>
                    <a:solidFill>
                      <a:schemeClr val="bg1"/>
                    </a:solidFill>
                    <a:effectLst/>
                    <a:latin typeface="微软雅黑" pitchFamily="34" charset="-122"/>
                    <a:ea typeface="微软雅黑" pitchFamily="34" charset="-122"/>
                    <a:cs typeface="Arial" pitchFamily="34" charset="0"/>
                  </a:rPr>
                  <a:t>76%</a:t>
                </a:r>
                <a:endParaRPr kumimoji="0" lang="en-US" sz="1100" b="0" i="0" u="none" strike="noStrike" cap="none" normalizeH="0" baseline="0" smtClean="0">
                  <a:ln>
                    <a:noFill/>
                  </a:ln>
                  <a:solidFill>
                    <a:schemeClr val="tx1"/>
                  </a:solidFill>
                  <a:effectLst/>
                  <a:latin typeface="微软雅黑" pitchFamily="34" charset="-122"/>
                  <a:ea typeface="微软雅黑" pitchFamily="34" charset="-122"/>
                  <a:cs typeface="Arial" pitchFamily="34" charset="0"/>
                </a:endParaRPr>
              </a:p>
            </p:txBody>
          </p:sp>
          <p:sp>
            <p:nvSpPr>
              <p:cNvPr id="533" name="Rectangle 189"/>
              <p:cNvSpPr>
                <a:spLocks noChangeArrowheads="1"/>
              </p:cNvSpPr>
              <p:nvPr/>
            </p:nvSpPr>
            <p:spPr bwMode="auto">
              <a:xfrm>
                <a:off x="1152112" y="2610643"/>
                <a:ext cx="742190" cy="3847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400" b="1" i="0" u="none" strike="noStrike" cap="none" normalizeH="0" baseline="0" smtClean="0">
                    <a:ln>
                      <a:noFill/>
                    </a:ln>
                    <a:solidFill>
                      <a:schemeClr val="bg1"/>
                    </a:solidFill>
                    <a:effectLst/>
                    <a:latin typeface="微软雅黑" pitchFamily="34" charset="-122"/>
                    <a:ea typeface="微软雅黑" pitchFamily="34" charset="-122"/>
                    <a:cs typeface="Arial" pitchFamily="34" charset="0"/>
                  </a:rPr>
                  <a:t>58%</a:t>
                </a:r>
                <a:endParaRPr kumimoji="0" lang="en-US" sz="1100" b="0" i="0" u="none" strike="noStrike" cap="none" normalizeH="0" baseline="0" smtClean="0">
                  <a:ln>
                    <a:noFill/>
                  </a:ln>
                  <a:solidFill>
                    <a:schemeClr val="tx1"/>
                  </a:solidFill>
                  <a:effectLst/>
                  <a:latin typeface="微软雅黑" pitchFamily="34" charset="-122"/>
                  <a:ea typeface="微软雅黑" pitchFamily="34" charset="-122"/>
                  <a:cs typeface="Arial" pitchFamily="34" charset="0"/>
                </a:endParaRPr>
              </a:p>
            </p:txBody>
          </p:sp>
          <p:sp>
            <p:nvSpPr>
              <p:cNvPr id="534" name="Rectangle 190"/>
              <p:cNvSpPr>
                <a:spLocks noChangeArrowheads="1"/>
              </p:cNvSpPr>
              <p:nvPr/>
            </p:nvSpPr>
            <p:spPr bwMode="auto">
              <a:xfrm>
                <a:off x="1978356" y="2846533"/>
                <a:ext cx="834366"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Time of</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zh-CN" sz="300" b="1" dirty="0" smtClean="0">
                    <a:solidFill>
                      <a:schemeClr val="bg2"/>
                    </a:solidFill>
                    <a:latin typeface="微软雅黑" pitchFamily="34" charset="-122"/>
                    <a:ea typeface="微软雅黑" pitchFamily="34" charset="-122"/>
                    <a:cs typeface="Arial" pitchFamily="34" charset="0"/>
                  </a:rPr>
                  <a:t>failure</a:t>
                </a:r>
                <a:endParaRPr kumimoji="0" lang="zh-CN" sz="1050" b="0"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p:txBody>
          </p:sp>
          <p:sp>
            <p:nvSpPr>
              <p:cNvPr id="535" name="Rectangle 191"/>
              <p:cNvSpPr>
                <a:spLocks noChangeArrowheads="1"/>
              </p:cNvSpPr>
              <p:nvPr/>
            </p:nvSpPr>
            <p:spPr bwMode="auto">
              <a:xfrm>
                <a:off x="1180005" y="2867171"/>
                <a:ext cx="802304"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No.</a:t>
                </a:r>
                <a:r>
                  <a:rPr kumimoji="0" lang="en-US" altLang="zh-CN" sz="300" b="1" i="0" u="none" strike="noStrike" cap="none" normalizeH="0" dirty="0" smtClean="0">
                    <a:ln>
                      <a:noFill/>
                    </a:ln>
                    <a:solidFill>
                      <a:schemeClr val="bg2"/>
                    </a:solidFill>
                    <a:effectLst/>
                    <a:latin typeface="微软雅黑" pitchFamily="34" charset="-122"/>
                    <a:ea typeface="微软雅黑" pitchFamily="34" charset="-122"/>
                    <a:cs typeface="Arial" pitchFamily="34" charset="0"/>
                  </a:rPr>
                  <a:t>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00" b="1" i="0" u="none" strike="noStrike" cap="none" normalizeH="0" dirty="0" smtClean="0">
                    <a:ln>
                      <a:noFill/>
                    </a:ln>
                    <a:solidFill>
                      <a:schemeClr val="bg2"/>
                    </a:solidFill>
                    <a:effectLst/>
                    <a:latin typeface="微软雅黑" pitchFamily="34" charset="-122"/>
                    <a:ea typeface="微软雅黑" pitchFamily="34" charset="-122"/>
                    <a:cs typeface="Arial" pitchFamily="34" charset="0"/>
                  </a:rPr>
                  <a:t> failure</a:t>
                </a:r>
                <a:endParaRPr kumimoji="0" lang="zh-CN" sz="1050" b="0"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p:txBody>
          </p:sp>
          <p:sp>
            <p:nvSpPr>
              <p:cNvPr id="536" name="Rectangle 193"/>
              <p:cNvSpPr>
                <a:spLocks noChangeArrowheads="1"/>
              </p:cNvSpPr>
              <p:nvPr/>
            </p:nvSpPr>
            <p:spPr bwMode="auto">
              <a:xfrm rot="16200000">
                <a:off x="564768" y="2118033"/>
                <a:ext cx="883488" cy="3847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400" b="1" i="0" u="none" strike="noStrike" cap="none" normalizeH="0" baseline="0" dirty="0" smtClean="0">
                    <a:ln>
                      <a:noFill/>
                    </a:ln>
                    <a:solidFill>
                      <a:schemeClr val="hlink"/>
                    </a:solidFill>
                    <a:effectLst/>
                    <a:latin typeface="微软雅黑" pitchFamily="34" charset="-122"/>
                    <a:ea typeface="微软雅黑" pitchFamily="34" charset="-122"/>
                    <a:cs typeface="Arial" pitchFamily="34" charset="0"/>
                  </a:rPr>
                  <a:t>100%</a:t>
                </a:r>
                <a:endParaRPr kumimoji="0" lang="en-US" sz="1100" b="0"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p:txBody>
          </p:sp>
        </p:grpSp>
        <p:grpSp>
          <p:nvGrpSpPr>
            <p:cNvPr id="31" name="组合 32"/>
            <p:cNvGrpSpPr>
              <a:grpSpLocks noChangeAspect="1"/>
            </p:cNvGrpSpPr>
            <p:nvPr/>
          </p:nvGrpSpPr>
          <p:grpSpPr>
            <a:xfrm>
              <a:off x="3279775" y="769143"/>
              <a:ext cx="1992312" cy="1674813"/>
              <a:chOff x="3051175" y="1683543"/>
              <a:chExt cx="1992312" cy="1674813"/>
            </a:xfrm>
          </p:grpSpPr>
          <p:pic>
            <p:nvPicPr>
              <p:cNvPr id="526" name="Picture 162"/>
              <p:cNvPicPr>
                <a:picLocks noChangeAspect="1" noChangeArrowheads="1"/>
              </p:cNvPicPr>
              <p:nvPr>
                <p:custDataLst>
                  <p:tags r:id="rId1"/>
                </p:custDataLst>
              </p:nvPr>
            </p:nvPicPr>
            <p:blipFill>
              <a:blip r:embed="rId32" cstate="email">
                <a:extLst>
                  <a:ext uri="{28A0092B-C50C-407E-A947-70E740481C1C}">
                    <a14:useLocalDpi xmlns="" xmlns:a14="http://schemas.microsoft.com/office/drawing/2010/main" val="0"/>
                  </a:ext>
                </a:extLst>
              </a:blip>
              <a:srcRect/>
              <a:stretch>
                <a:fillRect/>
              </a:stretch>
            </p:blipFill>
            <p:spPr bwMode="auto">
              <a:xfrm>
                <a:off x="3205162" y="1988343"/>
                <a:ext cx="1531938" cy="1295400"/>
              </a:xfrm>
              <a:prstGeom prst="rect">
                <a:avLst/>
              </a:prstGeom>
              <a:noFill/>
              <a:ln>
                <a:noFill/>
              </a:ln>
              <a:effectLst/>
              <a:extLst>
                <a:ext uri="{909E8E84-426E-40DD-AFC4-6F175D3DCCD1}">
                  <a14:hiddenFill xmlns="" xmlns:a14="http://schemas.microsoft.com/office/drawing/2010/main">
                    <a:gradFill rotWithShape="1">
                      <a:gsLst>
                        <a:gs pos="0">
                          <a:srgbClr val="FFFFFF"/>
                        </a:gs>
                        <a:gs pos="100000">
                          <a:srgbClr val="99CCFF"/>
                        </a:gs>
                      </a:gsLst>
                      <a:lin ang="5400000" scaled="1"/>
                    </a:gradFill>
                  </a14:hiddenFill>
                </a:ext>
                <a:ext uri="{91240B29-F687-4F45-9708-019B960494DF}">
                  <a14:hiddenLine xmlns="" xmlns:a14="http://schemas.microsoft.com/office/drawing/2010/main" w="9525" algn="ctr">
                    <a:solidFill>
                      <a:srgbClr val="99CCFF"/>
                    </a:solidFill>
                    <a:miter lim="800000"/>
                    <a:headEnd/>
                    <a:tailEnd/>
                  </a14:hiddenLine>
                </a:ext>
                <a:ext uri="{AF507438-7753-43E0-B8FC-AC1667EBCBE1}">
                  <a14:hiddenEffects xmlns="" xmlns:a14="http://schemas.microsoft.com/office/drawing/2010/main">
                    <a:effectLst>
                      <a:outerShdw dist="107763" dir="2700000" algn="ctr" rotWithShape="0">
                        <a:schemeClr val="bg2">
                          <a:alpha val="50000"/>
                        </a:schemeClr>
                      </a:outerShdw>
                    </a:effectLst>
                  </a14:hiddenEffects>
                </a:ext>
              </a:extLst>
            </p:spPr>
          </p:pic>
          <p:sp>
            <p:nvSpPr>
              <p:cNvPr id="527" name="AutoShape 165"/>
              <p:cNvSpPr>
                <a:spLocks noChangeArrowheads="1"/>
              </p:cNvSpPr>
              <p:nvPr/>
            </p:nvSpPr>
            <p:spPr bwMode="auto">
              <a:xfrm>
                <a:off x="3051175" y="1683543"/>
                <a:ext cx="1992312" cy="1674813"/>
              </a:xfrm>
              <a:prstGeom prst="roundRect">
                <a:avLst>
                  <a:gd name="adj" fmla="val 3310"/>
                </a:avLst>
              </a:prstGeom>
              <a:noFill/>
              <a:ln w="9525">
                <a:solidFill>
                  <a:srgbClr val="80808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sp>
            <p:nvSpPr>
              <p:cNvPr id="528" name="AutoShape 167"/>
              <p:cNvSpPr>
                <a:spLocks noChangeArrowheads="1"/>
              </p:cNvSpPr>
              <p:nvPr/>
            </p:nvSpPr>
            <p:spPr bwMode="auto">
              <a:xfrm rot="20707917">
                <a:off x="3816350" y="2369343"/>
                <a:ext cx="536575" cy="152400"/>
              </a:xfrm>
              <a:prstGeom prst="rightArrow">
                <a:avLst>
                  <a:gd name="adj1" fmla="val 50000"/>
                  <a:gd name="adj2" fmla="val 88021"/>
                </a:avLst>
              </a:prstGeom>
              <a:solidFill>
                <a:srgbClr val="FF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sp>
            <p:nvSpPr>
              <p:cNvPr id="529" name="Oval 171" descr="图片1"/>
              <p:cNvSpPr>
                <a:spLocks noChangeArrowheads="1"/>
              </p:cNvSpPr>
              <p:nvPr/>
            </p:nvSpPr>
            <p:spPr bwMode="auto">
              <a:xfrm>
                <a:off x="4430712" y="2064543"/>
                <a:ext cx="536575" cy="533400"/>
              </a:xfrm>
              <a:prstGeom prst="ellipse">
                <a:avLst/>
              </a:prstGeom>
              <a:blipFill dpi="0" rotWithShape="1">
                <a:blip r:embed="rId33" cstate="email"/>
                <a:srcRect/>
                <a:stretch>
                  <a:fillRect/>
                </a:stretch>
              </a:blipFill>
              <a:ln w="12700" algn="ctr">
                <a:solidFill>
                  <a:srgbClr val="CC99FF"/>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p>
                <a:endParaRPr lang="en-US" sz="1100">
                  <a:latin typeface="微软雅黑" pitchFamily="34" charset="-122"/>
                  <a:ea typeface="微软雅黑" pitchFamily="34" charset="-122"/>
                </a:endParaRPr>
              </a:p>
            </p:txBody>
          </p:sp>
        </p:grpSp>
      </p:grpSp>
      <p:sp>
        <p:nvSpPr>
          <p:cNvPr id="497" name="矩形 496"/>
          <p:cNvSpPr/>
          <p:nvPr/>
        </p:nvSpPr>
        <p:spPr>
          <a:xfrm>
            <a:off x="7215199" y="1435861"/>
            <a:ext cx="1114409" cy="215444"/>
          </a:xfrm>
          <a:prstGeom prst="rect">
            <a:avLst/>
          </a:prstGeom>
        </p:spPr>
        <p:txBody>
          <a:bodyPr wrap="none">
            <a:spAutoFit/>
          </a:bodyPr>
          <a:lstStyle/>
          <a:p>
            <a:pPr lvl="0" algn="ctr"/>
            <a:r>
              <a:rPr lang="en-US" altLang="zh-CN" sz="800" b="1" dirty="0" smtClean="0">
                <a:solidFill>
                  <a:schemeClr val="bg2">
                    <a:lumMod val="50000"/>
                  </a:schemeClr>
                </a:solidFill>
                <a:latin typeface="微软雅黑" pitchFamily="34" charset="-122"/>
                <a:ea typeface="微软雅黑" pitchFamily="34" charset="-122"/>
                <a:cs typeface="Arial Unicode MS" pitchFamily="34" charset="-122"/>
              </a:rPr>
              <a:t>Internet of Things</a:t>
            </a:r>
            <a:endParaRPr lang="zh-CN" altLang="en-US" sz="800" b="1" dirty="0">
              <a:solidFill>
                <a:schemeClr val="bg2">
                  <a:lumMod val="50000"/>
                </a:schemeClr>
              </a:solidFill>
              <a:latin typeface="微软雅黑" pitchFamily="34" charset="-122"/>
              <a:ea typeface="微软雅黑" pitchFamily="34" charset="-122"/>
              <a:cs typeface="Arial Unicode MS" pitchFamily="34" charset="-122"/>
            </a:endParaRPr>
          </a:p>
        </p:txBody>
      </p:sp>
      <p:grpSp>
        <p:nvGrpSpPr>
          <p:cNvPr id="96" name="组合 141"/>
          <p:cNvGrpSpPr>
            <a:grpSpLocks noChangeAspect="1"/>
          </p:cNvGrpSpPr>
          <p:nvPr/>
        </p:nvGrpSpPr>
        <p:grpSpPr>
          <a:xfrm>
            <a:off x="7451677" y="3497295"/>
            <a:ext cx="605504" cy="459945"/>
            <a:chOff x="4896750" y="1864679"/>
            <a:chExt cx="1308577" cy="1010867"/>
          </a:xfrm>
        </p:grpSpPr>
        <p:pic>
          <p:nvPicPr>
            <p:cNvPr id="486" name="Picture 3" descr="C:\Users\Saku\Desktop\04022009_Bach_CTIA Wireless\Speaker Art\Vision Ring and Three Screens\PNGs\GlobeShadowPop.png"/>
            <p:cNvPicPr>
              <a:picLocks noChangeAspect="1" noChangeArrowheads="1"/>
            </p:cNvPicPr>
            <p:nvPr/>
          </p:nvPicPr>
          <p:blipFill>
            <a:blip r:embed="rId34" cstate="email">
              <a:extLst>
                <a:ext uri="{28A0092B-C50C-407E-A947-70E740481C1C}">
                  <a14:useLocalDpi xmlns="" xmlns:a14="http://schemas.microsoft.com/office/drawing/2010/main"/>
                </a:ext>
              </a:extLst>
            </a:blip>
            <a:srcRect/>
            <a:stretch>
              <a:fillRect/>
            </a:stretch>
          </p:blipFill>
          <p:spPr bwMode="auto">
            <a:xfrm>
              <a:off x="5192979" y="2088911"/>
              <a:ext cx="775971" cy="723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7" name="Picture 13"/>
            <p:cNvPicPr>
              <a:picLocks noChangeAspect="1" noChangeArrowheads="1"/>
            </p:cNvPicPr>
            <p:nvPr/>
          </p:nvPicPr>
          <p:blipFill>
            <a:blip r:embed="rId35" cstate="email">
              <a:extLst>
                <a:ext uri="{28A0092B-C50C-407E-A947-70E740481C1C}">
                  <a14:useLocalDpi xmlns="" xmlns:a14="http://schemas.microsoft.com/office/drawing/2010/main"/>
                </a:ext>
              </a:extLst>
            </a:blip>
            <a:srcRect/>
            <a:stretch>
              <a:fillRect/>
            </a:stretch>
          </p:blipFill>
          <p:spPr bwMode="auto">
            <a:xfrm>
              <a:off x="4896750" y="2395867"/>
              <a:ext cx="733839" cy="479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5" name="Picture 13"/>
            <p:cNvPicPr>
              <a:picLocks noChangeAspect="1" noChangeArrowheads="1"/>
            </p:cNvPicPr>
            <p:nvPr/>
          </p:nvPicPr>
          <p:blipFill>
            <a:blip r:embed="rId36" cstate="email">
              <a:extLst>
                <a:ext uri="{28A0092B-C50C-407E-A947-70E740481C1C}">
                  <a14:useLocalDpi xmlns="" xmlns:a14="http://schemas.microsoft.com/office/drawing/2010/main"/>
                </a:ext>
              </a:extLst>
            </a:blip>
            <a:srcRect/>
            <a:stretch>
              <a:fillRect/>
            </a:stretch>
          </p:blipFill>
          <p:spPr bwMode="auto">
            <a:xfrm>
              <a:off x="5439705" y="1864679"/>
              <a:ext cx="765622" cy="692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advClick="0" advTm="8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reeform 5"/>
          <p:cNvSpPr>
            <a:spLocks/>
          </p:cNvSpPr>
          <p:nvPr/>
        </p:nvSpPr>
        <p:spPr bwMode="gray">
          <a:xfrm flipH="1" flipV="1">
            <a:off x="733424" y="730250"/>
            <a:ext cx="7524000" cy="2484000"/>
          </a:xfrm>
          <a:custGeom>
            <a:avLst/>
            <a:gdLst/>
            <a:ahLst/>
            <a:cxnLst/>
            <a:rect l="l" t="t" r="r" b="b"/>
            <a:pathLst>
              <a:path w="8060500" h="2181333">
                <a:moveTo>
                  <a:pt x="99680" y="0"/>
                </a:moveTo>
                <a:lnTo>
                  <a:pt x="680614" y="0"/>
                </a:lnTo>
                <a:lnTo>
                  <a:pt x="1739630" y="0"/>
                </a:lnTo>
                <a:lnTo>
                  <a:pt x="2320564" y="0"/>
                </a:lnTo>
                <a:cubicBezTo>
                  <a:pt x="2366399" y="0"/>
                  <a:pt x="2404335" y="33823"/>
                  <a:pt x="2409101" y="78116"/>
                </a:cubicBezTo>
                <a:lnTo>
                  <a:pt x="2414991" y="78116"/>
                </a:lnTo>
                <a:cubicBezTo>
                  <a:pt x="2482165" y="178776"/>
                  <a:pt x="2564617" y="302583"/>
                  <a:pt x="2647068" y="426986"/>
                </a:cubicBezTo>
                <a:cubicBezTo>
                  <a:pt x="2702392" y="504037"/>
                  <a:pt x="2770482" y="523300"/>
                  <a:pt x="2859850" y="529721"/>
                </a:cubicBezTo>
                <a:cubicBezTo>
                  <a:pt x="2860170" y="529721"/>
                  <a:pt x="5389987" y="526510"/>
                  <a:pt x="7919804" y="523300"/>
                </a:cubicBezTo>
                <a:cubicBezTo>
                  <a:pt x="8072983" y="523300"/>
                  <a:pt x="8060244" y="741543"/>
                  <a:pt x="8060240" y="741610"/>
                </a:cubicBezTo>
                <a:cubicBezTo>
                  <a:pt x="8060240" y="741610"/>
                  <a:pt x="8060240" y="1319490"/>
                  <a:pt x="8060240" y="1897370"/>
                </a:cubicBezTo>
                <a:cubicBezTo>
                  <a:pt x="8068750" y="2218415"/>
                  <a:pt x="7843202" y="2179890"/>
                  <a:pt x="7843202" y="2179890"/>
                </a:cubicBezTo>
                <a:cubicBezTo>
                  <a:pt x="7843202" y="2179890"/>
                  <a:pt x="4028023" y="2179890"/>
                  <a:pt x="214971" y="2179890"/>
                </a:cubicBezTo>
                <a:cubicBezTo>
                  <a:pt x="214790" y="2179911"/>
                  <a:pt x="-4192" y="2205463"/>
                  <a:pt x="62" y="1939106"/>
                </a:cubicBezTo>
                <a:cubicBezTo>
                  <a:pt x="62" y="1938919"/>
                  <a:pt x="62" y="1041027"/>
                  <a:pt x="62" y="78116"/>
                </a:cubicBezTo>
                <a:lnTo>
                  <a:pt x="11143" y="78116"/>
                </a:lnTo>
                <a:cubicBezTo>
                  <a:pt x="15909" y="33823"/>
                  <a:pt x="53845" y="0"/>
                  <a:pt x="99680" y="0"/>
                </a:cubicBezTo>
                <a:close/>
              </a:path>
            </a:pathLst>
          </a:custGeom>
          <a:solidFill>
            <a:schemeClr val="bg2">
              <a:lumMod val="40000"/>
              <a:lumOff val="60000"/>
            </a:schemeClr>
          </a:solidFill>
          <a:ln w="12700">
            <a:solidFill>
              <a:schemeClr val="bg1">
                <a:lumMod val="50000"/>
              </a:schemeClr>
            </a:solidFill>
          </a:ln>
          <a:effectLs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cs typeface="Arial" pitchFamily="34" charset="0"/>
            </a:endParaRPr>
          </a:p>
        </p:txBody>
      </p:sp>
      <p:sp>
        <p:nvSpPr>
          <p:cNvPr id="84" name="Freeform 5"/>
          <p:cNvSpPr>
            <a:spLocks/>
          </p:cNvSpPr>
          <p:nvPr/>
        </p:nvSpPr>
        <p:spPr bwMode="gray">
          <a:xfrm>
            <a:off x="747142" y="2876550"/>
            <a:ext cx="7524000" cy="1800000"/>
          </a:xfrm>
          <a:custGeom>
            <a:avLst/>
            <a:gdLst/>
            <a:ahLst/>
            <a:cxnLst/>
            <a:rect l="l" t="t" r="r" b="b"/>
            <a:pathLst>
              <a:path w="8060500" h="2181333">
                <a:moveTo>
                  <a:pt x="99680" y="0"/>
                </a:moveTo>
                <a:lnTo>
                  <a:pt x="680614" y="0"/>
                </a:lnTo>
                <a:lnTo>
                  <a:pt x="1739630" y="0"/>
                </a:lnTo>
                <a:lnTo>
                  <a:pt x="2320564" y="0"/>
                </a:lnTo>
                <a:cubicBezTo>
                  <a:pt x="2366399" y="0"/>
                  <a:pt x="2404335" y="33823"/>
                  <a:pt x="2409101" y="78116"/>
                </a:cubicBezTo>
                <a:lnTo>
                  <a:pt x="2414991" y="78116"/>
                </a:lnTo>
                <a:cubicBezTo>
                  <a:pt x="2482165" y="178776"/>
                  <a:pt x="2564617" y="302583"/>
                  <a:pt x="2647068" y="426986"/>
                </a:cubicBezTo>
                <a:cubicBezTo>
                  <a:pt x="2702392" y="504037"/>
                  <a:pt x="2770482" y="523300"/>
                  <a:pt x="2859850" y="529721"/>
                </a:cubicBezTo>
                <a:cubicBezTo>
                  <a:pt x="2860170" y="529721"/>
                  <a:pt x="5389987" y="526510"/>
                  <a:pt x="7919804" y="523300"/>
                </a:cubicBezTo>
                <a:cubicBezTo>
                  <a:pt x="8072983" y="523300"/>
                  <a:pt x="8060244" y="741543"/>
                  <a:pt x="8060240" y="741610"/>
                </a:cubicBezTo>
                <a:cubicBezTo>
                  <a:pt x="8060240" y="741610"/>
                  <a:pt x="8060240" y="1319490"/>
                  <a:pt x="8060240" y="1897370"/>
                </a:cubicBezTo>
                <a:cubicBezTo>
                  <a:pt x="8068750" y="2218415"/>
                  <a:pt x="7843202" y="2179890"/>
                  <a:pt x="7843202" y="2179890"/>
                </a:cubicBezTo>
                <a:cubicBezTo>
                  <a:pt x="7843202" y="2179890"/>
                  <a:pt x="4028023" y="2179890"/>
                  <a:pt x="214971" y="2179890"/>
                </a:cubicBezTo>
                <a:cubicBezTo>
                  <a:pt x="214790" y="2179911"/>
                  <a:pt x="-4192" y="2205463"/>
                  <a:pt x="62" y="1939106"/>
                </a:cubicBezTo>
                <a:cubicBezTo>
                  <a:pt x="62" y="1938919"/>
                  <a:pt x="62" y="1041027"/>
                  <a:pt x="62" y="78116"/>
                </a:cubicBezTo>
                <a:lnTo>
                  <a:pt x="11143" y="78116"/>
                </a:lnTo>
                <a:cubicBezTo>
                  <a:pt x="15909" y="33823"/>
                  <a:pt x="53845" y="0"/>
                  <a:pt x="99680" y="0"/>
                </a:cubicBezTo>
                <a:close/>
              </a:path>
            </a:pathLst>
          </a:custGeom>
          <a:solidFill>
            <a:schemeClr val="bg2">
              <a:lumMod val="40000"/>
              <a:lumOff val="60000"/>
            </a:schemeClr>
          </a:solidFill>
          <a:ln w="12700">
            <a:solidFill>
              <a:schemeClr val="bg1">
                <a:lumMod val="50000"/>
              </a:schemeClr>
            </a:solidFill>
          </a:ln>
          <a:effectLs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cs typeface="Arial" pitchFamily="34" charset="0"/>
            </a:endParaRPr>
          </a:p>
        </p:txBody>
      </p:sp>
      <p:grpSp>
        <p:nvGrpSpPr>
          <p:cNvPr id="2" name="组合 78"/>
          <p:cNvGrpSpPr>
            <a:grpSpLocks/>
          </p:cNvGrpSpPr>
          <p:nvPr/>
        </p:nvGrpSpPr>
        <p:grpSpPr>
          <a:xfrm>
            <a:off x="5850782" y="3302072"/>
            <a:ext cx="2192236" cy="1325963"/>
            <a:chOff x="958849" y="3278520"/>
            <a:chExt cx="2236975" cy="1395755"/>
          </a:xfrm>
        </p:grpSpPr>
        <p:sp>
          <p:nvSpPr>
            <p:cNvPr id="80" name="圆角矩形 79"/>
            <p:cNvSpPr/>
            <p:nvPr/>
          </p:nvSpPr>
          <p:spPr bwMode="auto">
            <a:xfrm>
              <a:off x="958849" y="3415202"/>
              <a:ext cx="2222501" cy="1259073"/>
            </a:xfrm>
            <a:prstGeom prst="roundRect">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pPr>
              <a:endParaRPr lang="zh-CN" altLang="zh-CN" sz="1600" dirty="0">
                <a:solidFill>
                  <a:srgbClr val="000000"/>
                </a:solidFill>
                <a:latin typeface="Arial" pitchFamily="34" charset="0"/>
                <a:ea typeface="MS PGothic" pitchFamily="34" charset="-128"/>
                <a:cs typeface="Arial" pitchFamily="34" charset="0"/>
              </a:endParaRPr>
            </a:p>
          </p:txBody>
        </p:sp>
        <p:sp>
          <p:nvSpPr>
            <p:cNvPr id="81" name="圆角矩形 80"/>
            <p:cNvSpPr/>
            <p:nvPr/>
          </p:nvSpPr>
          <p:spPr bwMode="auto">
            <a:xfrm>
              <a:off x="972464" y="3278520"/>
              <a:ext cx="2223360" cy="326098"/>
            </a:xfrm>
            <a:prstGeom prst="roundRect">
              <a:avLst/>
            </a:prstGeom>
            <a:solidFill>
              <a:srgbClr val="BC0000"/>
            </a:solidFill>
            <a:ln>
              <a:headEnd/>
              <a:tailEnd/>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defTabSz="588012" eaLnBrk="0" hangingPunct="0">
                <a:buSzPct val="60000"/>
              </a:pPr>
              <a:r>
                <a:rPr lang="en-US" altLang="zh-CN" sz="1400" b="1" dirty="0" err="1" smtClean="0">
                  <a:solidFill>
                    <a:prstClr val="white"/>
                  </a:solidFill>
                  <a:latin typeface="Arial" pitchFamily="34" charset="0"/>
                  <a:ea typeface="微软雅黑" pitchFamily="34" charset="-122"/>
                  <a:cs typeface="Arial" pitchFamily="34" charset="0"/>
                </a:rPr>
                <a:t>eWBB</a:t>
              </a:r>
              <a:r>
                <a:rPr lang="en-US" altLang="zh-CN" sz="1400" b="1" dirty="0" smtClean="0">
                  <a:solidFill>
                    <a:prstClr val="white"/>
                  </a:solidFill>
                  <a:latin typeface="Arial" pitchFamily="34" charset="0"/>
                  <a:ea typeface="微软雅黑" pitchFamily="34" charset="-122"/>
                  <a:cs typeface="Arial" pitchFamily="34" charset="0"/>
                </a:rPr>
                <a:t> - LTE</a:t>
              </a:r>
            </a:p>
          </p:txBody>
        </p:sp>
      </p:grpSp>
      <p:grpSp>
        <p:nvGrpSpPr>
          <p:cNvPr id="3" name="组合 75"/>
          <p:cNvGrpSpPr>
            <a:grpSpLocks/>
          </p:cNvGrpSpPr>
          <p:nvPr/>
        </p:nvGrpSpPr>
        <p:grpSpPr>
          <a:xfrm>
            <a:off x="3374282" y="3292547"/>
            <a:ext cx="2192236" cy="1325963"/>
            <a:chOff x="958849" y="3278520"/>
            <a:chExt cx="2236975" cy="1395755"/>
          </a:xfrm>
        </p:grpSpPr>
        <p:sp>
          <p:nvSpPr>
            <p:cNvPr id="77" name="圆角矩形 76"/>
            <p:cNvSpPr/>
            <p:nvPr/>
          </p:nvSpPr>
          <p:spPr bwMode="auto">
            <a:xfrm>
              <a:off x="958849" y="3415202"/>
              <a:ext cx="2222501" cy="1259073"/>
            </a:xfrm>
            <a:prstGeom prst="roundRect">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pPr>
              <a:endParaRPr lang="zh-CN" altLang="zh-CN" sz="1600" dirty="0">
                <a:solidFill>
                  <a:srgbClr val="000000"/>
                </a:solidFill>
                <a:latin typeface="Arial" pitchFamily="34" charset="0"/>
                <a:ea typeface="MS PGothic" pitchFamily="34" charset="-128"/>
                <a:cs typeface="Arial" pitchFamily="34" charset="0"/>
              </a:endParaRPr>
            </a:p>
          </p:txBody>
        </p:sp>
        <p:sp>
          <p:nvSpPr>
            <p:cNvPr id="78" name="圆角矩形 77"/>
            <p:cNvSpPr/>
            <p:nvPr/>
          </p:nvSpPr>
          <p:spPr bwMode="auto">
            <a:xfrm>
              <a:off x="972464" y="3278520"/>
              <a:ext cx="2223360" cy="326098"/>
            </a:xfrm>
            <a:prstGeom prst="roundRect">
              <a:avLst/>
            </a:prstGeom>
            <a:solidFill>
              <a:srgbClr val="BC0000"/>
            </a:solidFill>
            <a:ln>
              <a:headEnd/>
              <a:tailEnd/>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defTabSz="588012" eaLnBrk="0" hangingPunct="0">
                <a:buSzPct val="60000"/>
              </a:pPr>
              <a:r>
                <a:rPr lang="en-US" altLang="zh-CN" sz="1400" b="1" dirty="0" smtClean="0">
                  <a:solidFill>
                    <a:prstClr val="white"/>
                  </a:solidFill>
                  <a:latin typeface="Arial" pitchFamily="34" charset="0"/>
                  <a:ea typeface="微软雅黑" pitchFamily="34" charset="-122"/>
                  <a:cs typeface="Arial" pitchFamily="34" charset="0"/>
                </a:rPr>
                <a:t> </a:t>
              </a:r>
              <a:r>
                <a:rPr lang="en-US" altLang="zh-CN" sz="1400" b="1" dirty="0" err="1" smtClean="0">
                  <a:solidFill>
                    <a:prstClr val="white"/>
                  </a:solidFill>
                  <a:latin typeface="Arial" pitchFamily="34" charset="0"/>
                  <a:ea typeface="微软雅黑" pitchFamily="34" charset="-122"/>
                  <a:cs typeface="Arial" pitchFamily="34" charset="0"/>
                </a:rPr>
                <a:t>TruStar</a:t>
              </a:r>
              <a:endParaRPr lang="en-US" altLang="zh-CN" sz="1400" b="1" dirty="0" smtClean="0">
                <a:solidFill>
                  <a:prstClr val="white"/>
                </a:solidFill>
                <a:latin typeface="Arial" pitchFamily="34" charset="0"/>
                <a:ea typeface="微软雅黑" pitchFamily="34" charset="-122"/>
                <a:cs typeface="Arial" pitchFamily="34" charset="0"/>
              </a:endParaRPr>
            </a:p>
          </p:txBody>
        </p:sp>
      </p:grpSp>
      <p:grpSp>
        <p:nvGrpSpPr>
          <p:cNvPr id="4" name="组合 74"/>
          <p:cNvGrpSpPr>
            <a:grpSpLocks/>
          </p:cNvGrpSpPr>
          <p:nvPr/>
        </p:nvGrpSpPr>
        <p:grpSpPr>
          <a:xfrm>
            <a:off x="901699" y="3283023"/>
            <a:ext cx="2192236" cy="1325970"/>
            <a:chOff x="958849" y="3278520"/>
            <a:chExt cx="2236975" cy="1395762"/>
          </a:xfrm>
        </p:grpSpPr>
        <p:sp>
          <p:nvSpPr>
            <p:cNvPr id="73" name="任意多边形 72"/>
            <p:cNvSpPr/>
            <p:nvPr/>
          </p:nvSpPr>
          <p:spPr bwMode="auto">
            <a:xfrm>
              <a:off x="958849" y="3415207"/>
              <a:ext cx="2222501" cy="1259075"/>
            </a:xfrm>
            <a:custGeom>
              <a:avLst/>
              <a:gdLst>
                <a:gd name="connsiteX0" fmla="*/ 0 w 2222501"/>
                <a:gd name="connsiteY0" fmla="*/ 209850 h 1259072"/>
                <a:gd name="connsiteX1" fmla="*/ 61464 w 2222501"/>
                <a:gd name="connsiteY1" fmla="*/ 61464 h 1259072"/>
                <a:gd name="connsiteX2" fmla="*/ 209851 w 2222501"/>
                <a:gd name="connsiteY2" fmla="*/ 1 h 1259072"/>
                <a:gd name="connsiteX3" fmla="*/ 2012651 w 2222501"/>
                <a:gd name="connsiteY3" fmla="*/ 0 h 1259072"/>
                <a:gd name="connsiteX4" fmla="*/ 2161037 w 2222501"/>
                <a:gd name="connsiteY4" fmla="*/ 61464 h 1259072"/>
                <a:gd name="connsiteX5" fmla="*/ 2222500 w 2222501"/>
                <a:gd name="connsiteY5" fmla="*/ 209851 h 1259072"/>
                <a:gd name="connsiteX6" fmla="*/ 2222501 w 2222501"/>
                <a:gd name="connsiteY6" fmla="*/ 1049222 h 1259072"/>
                <a:gd name="connsiteX7" fmla="*/ 2161037 w 2222501"/>
                <a:gd name="connsiteY7" fmla="*/ 1197608 h 1259072"/>
                <a:gd name="connsiteX8" fmla="*/ 2012651 w 2222501"/>
                <a:gd name="connsiteY8" fmla="*/ 1259072 h 1259072"/>
                <a:gd name="connsiteX9" fmla="*/ 209850 w 2222501"/>
                <a:gd name="connsiteY9" fmla="*/ 1259072 h 1259072"/>
                <a:gd name="connsiteX10" fmla="*/ 61464 w 2222501"/>
                <a:gd name="connsiteY10" fmla="*/ 1197608 h 1259072"/>
                <a:gd name="connsiteX11" fmla="*/ 0 w 2222501"/>
                <a:gd name="connsiteY11" fmla="*/ 1049222 h 1259072"/>
                <a:gd name="connsiteX12" fmla="*/ 0 w 2222501"/>
                <a:gd name="connsiteY12" fmla="*/ 209850 h 125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2501" h="1259072">
                  <a:moveTo>
                    <a:pt x="0" y="209850"/>
                  </a:moveTo>
                  <a:cubicBezTo>
                    <a:pt x="0" y="154194"/>
                    <a:pt x="22109" y="100818"/>
                    <a:pt x="61464" y="61464"/>
                  </a:cubicBezTo>
                  <a:cubicBezTo>
                    <a:pt x="100819" y="22110"/>
                    <a:pt x="154195" y="0"/>
                    <a:pt x="209851" y="1"/>
                  </a:cubicBezTo>
                  <a:lnTo>
                    <a:pt x="2012651" y="0"/>
                  </a:lnTo>
                  <a:cubicBezTo>
                    <a:pt x="2068307" y="0"/>
                    <a:pt x="2121683" y="22109"/>
                    <a:pt x="2161037" y="61464"/>
                  </a:cubicBezTo>
                  <a:cubicBezTo>
                    <a:pt x="2200391" y="100819"/>
                    <a:pt x="2222501" y="154195"/>
                    <a:pt x="2222500" y="209851"/>
                  </a:cubicBezTo>
                  <a:cubicBezTo>
                    <a:pt x="2222500" y="489641"/>
                    <a:pt x="2222501" y="769432"/>
                    <a:pt x="2222501" y="1049222"/>
                  </a:cubicBezTo>
                  <a:cubicBezTo>
                    <a:pt x="2222501" y="1104878"/>
                    <a:pt x="2200392" y="1158254"/>
                    <a:pt x="2161037" y="1197608"/>
                  </a:cubicBezTo>
                  <a:cubicBezTo>
                    <a:pt x="2121682" y="1236963"/>
                    <a:pt x="2068306" y="1259072"/>
                    <a:pt x="2012651" y="1259072"/>
                  </a:cubicBezTo>
                  <a:lnTo>
                    <a:pt x="209850" y="1259072"/>
                  </a:lnTo>
                  <a:cubicBezTo>
                    <a:pt x="154194" y="1259072"/>
                    <a:pt x="100818" y="1236963"/>
                    <a:pt x="61464" y="1197608"/>
                  </a:cubicBezTo>
                  <a:cubicBezTo>
                    <a:pt x="22110" y="1158253"/>
                    <a:pt x="0" y="1104877"/>
                    <a:pt x="0" y="1049222"/>
                  </a:cubicBezTo>
                  <a:lnTo>
                    <a:pt x="0" y="209850"/>
                  </a:lnTo>
                  <a:close/>
                </a:path>
              </a:pathLst>
            </a:custGeom>
            <a:solidFill>
              <a:srgbClr val="F9F9F9"/>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pPr>
              <a:endParaRPr lang="zh-CN" altLang="zh-CN" sz="1600" dirty="0">
                <a:solidFill>
                  <a:srgbClr val="000000"/>
                </a:solidFill>
                <a:latin typeface="Arial" pitchFamily="34" charset="0"/>
                <a:ea typeface="MS PGothic" pitchFamily="34" charset="-128"/>
                <a:cs typeface="Arial" pitchFamily="34" charset="0"/>
              </a:endParaRPr>
            </a:p>
          </p:txBody>
        </p:sp>
        <p:sp>
          <p:nvSpPr>
            <p:cNvPr id="74" name="圆角矩形 73"/>
            <p:cNvSpPr/>
            <p:nvPr/>
          </p:nvSpPr>
          <p:spPr bwMode="auto">
            <a:xfrm>
              <a:off x="972464" y="3278520"/>
              <a:ext cx="2223360" cy="326099"/>
            </a:xfrm>
            <a:prstGeom prst="roundRect">
              <a:avLst/>
            </a:prstGeom>
            <a:solidFill>
              <a:srgbClr val="BC0000"/>
            </a:solidFill>
            <a:ln>
              <a:headEnd/>
              <a:tailEnd/>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defTabSz="588012" eaLnBrk="0" hangingPunct="0">
                <a:buSzPct val="60000"/>
              </a:pPr>
              <a:r>
                <a:rPr lang="en-US" altLang="zh-CN" sz="1400" b="1" dirty="0" smtClean="0">
                  <a:solidFill>
                    <a:prstClr val="white"/>
                  </a:solidFill>
                  <a:latin typeface="Arial" pitchFamily="34" charset="0"/>
                  <a:ea typeface="微软雅黑" pitchFamily="34" charset="-122"/>
                  <a:cs typeface="Arial" pitchFamily="34" charset="0"/>
                </a:rPr>
                <a:t> GSM-R</a:t>
              </a:r>
            </a:p>
          </p:txBody>
        </p:sp>
      </p:grpSp>
      <p:sp>
        <p:nvSpPr>
          <p:cNvPr id="244" name="Title 2"/>
          <p:cNvSpPr txBox="1">
            <a:spLocks/>
          </p:cNvSpPr>
          <p:nvPr/>
        </p:nvSpPr>
        <p:spPr>
          <a:xfrm>
            <a:off x="156445" y="117686"/>
            <a:ext cx="8787530" cy="471277"/>
          </a:xfrm>
          <a:prstGeom prst="rect">
            <a:avLst/>
          </a:prstGeom>
        </p:spPr>
        <p:txBody>
          <a:bodyPr/>
          <a:lstStyle/>
          <a:p>
            <a:pPr lvl="0" eaLnBrk="0" hangingPunct="0">
              <a:defRPr/>
            </a:pPr>
            <a:r>
              <a:rPr lang="ru-RU" altLang="zh-CN" sz="2000" b="1" kern="0" dirty="0" smtClean="0">
                <a:solidFill>
                  <a:srgbClr val="C00000"/>
                </a:solidFill>
                <a:latin typeface="Arial" pitchFamily="34" charset="0"/>
                <a:ea typeface="微软雅黑" pitchFamily="34" charset="-122"/>
                <a:cs typeface="Arial" pitchFamily="34" charset="0"/>
              </a:rPr>
              <a:t>Увеличение отрыва на рынках, где</a:t>
            </a:r>
            <a:r>
              <a:rPr lang="en-US" altLang="zh-CN" sz="2000" b="1" kern="0" dirty="0" smtClean="0">
                <a:solidFill>
                  <a:srgbClr val="C00000"/>
                </a:solidFill>
                <a:latin typeface="Arial" pitchFamily="34" charset="0"/>
                <a:ea typeface="微软雅黑" pitchFamily="34" charset="-122"/>
                <a:cs typeface="Arial" pitchFamily="34" charset="0"/>
              </a:rPr>
              <a:t> Huawei </a:t>
            </a:r>
            <a:r>
              <a:rPr lang="ru-RU" altLang="zh-CN" sz="2000" b="1" kern="0" dirty="0" smtClean="0">
                <a:solidFill>
                  <a:srgbClr val="C00000"/>
                </a:solidFill>
                <a:latin typeface="Arial" pitchFamily="34" charset="0"/>
                <a:ea typeface="微软雅黑" pitchFamily="34" charset="-122"/>
                <a:cs typeface="Arial" pitchFamily="34" charset="0"/>
              </a:rPr>
              <a:t>лидирует</a:t>
            </a:r>
            <a:r>
              <a:rPr lang="en-US" altLang="zh-CN" sz="2000" b="1" kern="0" dirty="0" smtClean="0">
                <a:solidFill>
                  <a:srgbClr val="C00000"/>
                </a:solidFill>
                <a:latin typeface="Arial" pitchFamily="34" charset="0"/>
                <a:ea typeface="微软雅黑" pitchFamily="34" charset="-122"/>
                <a:cs typeface="Arial" pitchFamily="34" charset="0"/>
              </a:rPr>
              <a:t>: </a:t>
            </a:r>
            <a:endParaRPr lang="ru-RU" altLang="zh-CN" sz="2000" b="1" kern="0" dirty="0" smtClean="0">
              <a:solidFill>
                <a:srgbClr val="C00000"/>
              </a:solidFill>
              <a:latin typeface="Arial" pitchFamily="34" charset="0"/>
              <a:ea typeface="微软雅黑" pitchFamily="34" charset="-122"/>
              <a:cs typeface="Arial" pitchFamily="34" charset="0"/>
            </a:endParaRPr>
          </a:p>
          <a:p>
            <a:pPr lvl="0" eaLnBrk="0" hangingPunct="0">
              <a:defRPr/>
            </a:pPr>
            <a:r>
              <a:rPr lang="ru-RU" altLang="zh-CN" sz="2000" b="1" kern="0" dirty="0" smtClean="0">
                <a:solidFill>
                  <a:srgbClr val="C00000"/>
                </a:solidFill>
                <a:latin typeface="Arial" pitchFamily="34" charset="0"/>
                <a:ea typeface="微软雅黑" pitchFamily="34" charset="-122"/>
                <a:cs typeface="Arial" pitchFamily="34" charset="0"/>
              </a:rPr>
              <a:t>Беспроводные мобильные решения для корпоративных клиентов</a:t>
            </a:r>
            <a:endParaRPr lang="en-US" altLang="zh-CN" sz="2000" b="1" kern="0" dirty="0" smtClean="0">
              <a:solidFill>
                <a:srgbClr val="C00000"/>
              </a:solidFill>
              <a:latin typeface="Arial" pitchFamily="34" charset="0"/>
              <a:ea typeface="微软雅黑" pitchFamily="34" charset="-122"/>
              <a:cs typeface="Arial" pitchFamily="34" charset="0"/>
            </a:endParaRPr>
          </a:p>
          <a:p>
            <a:pPr eaLnBrk="0" hangingPunct="0">
              <a:defRPr/>
            </a:pPr>
            <a:endParaRPr lang="zh-CN" altLang="en-US" sz="2000" b="1" kern="0" dirty="0" smtClean="0">
              <a:solidFill>
                <a:srgbClr val="C00000"/>
              </a:solidFill>
              <a:latin typeface="Arial" pitchFamily="34" charset="0"/>
              <a:ea typeface="微软雅黑" pitchFamily="34" charset="-122"/>
              <a:cs typeface="Arial" pitchFamily="34" charset="0"/>
            </a:endParaRPr>
          </a:p>
        </p:txBody>
      </p:sp>
      <p:sp>
        <p:nvSpPr>
          <p:cNvPr id="177" name="圆角矩形 3229"/>
          <p:cNvSpPr>
            <a:spLocks noChangeArrowheads="1"/>
          </p:cNvSpPr>
          <p:nvPr/>
        </p:nvSpPr>
        <p:spPr bwMode="auto">
          <a:xfrm>
            <a:off x="1771633" y="3290026"/>
            <a:ext cx="1368373" cy="229583"/>
          </a:xfrm>
          <a:prstGeom prst="roundRect">
            <a:avLst>
              <a:gd name="adj" fmla="val 5940"/>
            </a:avLst>
          </a:prstGeom>
          <a:noFill/>
          <a:ln w="9525" algn="ctr">
            <a:noFill/>
            <a:round/>
            <a:headEnd/>
            <a:tailEnd/>
          </a:ln>
        </p:spPr>
        <p:txBody>
          <a:bodyPr wrap="square" lIns="68552" tIns="34276" rIns="68552" bIns="34276">
            <a:spAutoFit/>
          </a:bodyPr>
          <a:lstStyle/>
          <a:p>
            <a:pPr>
              <a:buClr>
                <a:srgbClr val="CC9900"/>
              </a:buClr>
              <a:buFont typeface="Wingdings" pitchFamily="2" charset="2"/>
              <a:buNone/>
            </a:pPr>
            <a:endParaRPr lang="zh-CN" altLang="en-US" sz="1000" b="1" dirty="0">
              <a:solidFill>
                <a:srgbClr val="990000"/>
              </a:solidFill>
              <a:latin typeface="Arial" pitchFamily="34" charset="0"/>
              <a:ea typeface="微软雅黑" pitchFamily="34" charset="-122"/>
              <a:cs typeface="Arial" pitchFamily="34" charset="0"/>
            </a:endParaRPr>
          </a:p>
        </p:txBody>
      </p:sp>
      <p:sp>
        <p:nvSpPr>
          <p:cNvPr id="181" name="矩形 180"/>
          <p:cNvSpPr/>
          <p:nvPr/>
        </p:nvSpPr>
        <p:spPr>
          <a:xfrm>
            <a:off x="1180133" y="3623609"/>
            <a:ext cx="1696417" cy="507831"/>
          </a:xfrm>
          <a:prstGeom prst="rect">
            <a:avLst/>
          </a:prstGeom>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85725" indent="-85725" fontAlgn="t">
              <a:buClr>
                <a:srgbClr val="C00000"/>
              </a:buClr>
              <a:buFont typeface="Arial" pitchFamily="34" charset="0"/>
              <a:buChar char="•"/>
            </a:pPr>
            <a:r>
              <a:rPr lang="en-US" altLang="zh-CN" sz="900" dirty="0" smtClean="0">
                <a:solidFill>
                  <a:srgbClr val="000000"/>
                </a:solidFill>
                <a:latin typeface="Arial" pitchFamily="34" charset="0"/>
                <a:ea typeface="微软雅黑" pitchFamily="34" charset="-122"/>
                <a:cs typeface="Arial" pitchFamily="34" charset="0"/>
              </a:rPr>
              <a:t>EGSM900M</a:t>
            </a:r>
          </a:p>
          <a:p>
            <a:pPr marL="85725" indent="-85725" fontAlgn="t">
              <a:buClr>
                <a:srgbClr val="C00000"/>
              </a:buClr>
              <a:buFont typeface="Arial" pitchFamily="34" charset="0"/>
              <a:buChar char="•"/>
            </a:pPr>
            <a:r>
              <a:rPr lang="en-US" altLang="zh-CN" sz="900" dirty="0" smtClean="0">
                <a:solidFill>
                  <a:srgbClr val="000000"/>
                </a:solidFill>
                <a:latin typeface="Arial" pitchFamily="34" charset="0"/>
                <a:ea typeface="微软雅黑" pitchFamily="34" charset="-122"/>
                <a:cs typeface="Arial" pitchFamily="34" charset="0"/>
              </a:rPr>
              <a:t>RGSM900M</a:t>
            </a:r>
          </a:p>
          <a:p>
            <a:pPr marL="85725" indent="-85725" fontAlgn="t">
              <a:buClr>
                <a:srgbClr val="C00000"/>
              </a:buClr>
              <a:buFont typeface="Arial" pitchFamily="34" charset="0"/>
              <a:buChar char="•"/>
            </a:pPr>
            <a:r>
              <a:rPr lang="en-US" altLang="zh-CN" sz="900" dirty="0" smtClean="0">
                <a:solidFill>
                  <a:srgbClr val="000000"/>
                </a:solidFill>
                <a:latin typeface="Arial" pitchFamily="34" charset="0"/>
                <a:ea typeface="微软雅黑" pitchFamily="34" charset="-122"/>
                <a:cs typeface="Arial" pitchFamily="34" charset="0"/>
              </a:rPr>
              <a:t>DCS1800M</a:t>
            </a:r>
            <a:endParaRPr lang="en-US" altLang="zh-CN" sz="900" dirty="0">
              <a:solidFill>
                <a:srgbClr val="FFFFFF"/>
              </a:solidFill>
              <a:latin typeface="Arial" pitchFamily="34" charset="0"/>
              <a:ea typeface="微软雅黑" pitchFamily="34" charset="-122"/>
              <a:cs typeface="Arial" pitchFamily="34" charset="0"/>
            </a:endParaRPr>
          </a:p>
        </p:txBody>
      </p:sp>
      <p:sp>
        <p:nvSpPr>
          <p:cNvPr id="182" name="矩形 181"/>
          <p:cNvSpPr/>
          <p:nvPr/>
        </p:nvSpPr>
        <p:spPr>
          <a:xfrm>
            <a:off x="5851403" y="3578445"/>
            <a:ext cx="2111497" cy="1002839"/>
          </a:xfrm>
          <a:prstGeom prst="rect">
            <a:avLst/>
          </a:prstGeom>
        </p:spPr>
        <p:txBody>
          <a:bodyPr wrap="square">
            <a:spAutoFit/>
          </a:bodyPr>
          <a:lstStyle/>
          <a:p>
            <a:pPr marL="85725" defTabSz="912813">
              <a:lnSpc>
                <a:spcPts val="1300"/>
              </a:lnSpc>
              <a:buClr>
                <a:srgbClr val="C00000"/>
              </a:buClr>
              <a:buFont typeface="Arial" pitchFamily="34" charset="0"/>
              <a:buChar char="•"/>
            </a:pPr>
            <a:r>
              <a:rPr lang="en-US" altLang="zh-CN" sz="900" dirty="0" smtClean="0">
                <a:solidFill>
                  <a:srgbClr val="000000"/>
                </a:solidFill>
                <a:latin typeface="Arial" pitchFamily="34" charset="0"/>
                <a:cs typeface="Arial" pitchFamily="34" charset="0"/>
              </a:rPr>
              <a:t>   FDD: </a:t>
            </a:r>
            <a:r>
              <a:rPr lang="en-US" altLang="zh-CN" sz="900" b="1" dirty="0" smtClean="0">
                <a:solidFill>
                  <a:srgbClr val="BC0000"/>
                </a:solidFill>
                <a:latin typeface="Arial" pitchFamily="34" charset="0"/>
                <a:cs typeface="Arial" pitchFamily="34" charset="0"/>
              </a:rPr>
              <a:t>700M/800M/850M/900M/1.0G/1.8G/2.1G/2.6G</a:t>
            </a:r>
          </a:p>
          <a:p>
            <a:pPr marL="85725" defTabSz="912813">
              <a:lnSpc>
                <a:spcPts val="1300"/>
              </a:lnSpc>
              <a:spcBef>
                <a:spcPts val="600"/>
              </a:spcBef>
              <a:buClr>
                <a:srgbClr val="C00000"/>
              </a:buClr>
              <a:buFont typeface="Arial" pitchFamily="34" charset="0"/>
              <a:buChar char="•"/>
            </a:pPr>
            <a:r>
              <a:rPr lang="en-US" altLang="zh-CN" sz="900" dirty="0" smtClean="0">
                <a:solidFill>
                  <a:srgbClr val="000000"/>
                </a:solidFill>
                <a:latin typeface="Arial" pitchFamily="34" charset="0"/>
                <a:cs typeface="Arial" pitchFamily="34" charset="0"/>
              </a:rPr>
              <a:t>   TDD: </a:t>
            </a:r>
            <a:r>
              <a:rPr lang="en-US" altLang="zh-CN" sz="900" b="1" dirty="0" smtClean="0">
                <a:solidFill>
                  <a:srgbClr val="BC0000"/>
                </a:solidFill>
                <a:latin typeface="Arial" pitchFamily="34" charset="0"/>
                <a:cs typeface="Arial" pitchFamily="34" charset="0"/>
              </a:rPr>
              <a:t>1.8G/2.3G/2.6G/3.5G/3.7G/5.8G</a:t>
            </a:r>
            <a:endParaRPr lang="zh-CN" altLang="en-US" sz="900" b="1" dirty="0">
              <a:solidFill>
                <a:srgbClr val="BC0000"/>
              </a:solidFill>
              <a:latin typeface="Arial" pitchFamily="34" charset="0"/>
              <a:cs typeface="Arial" pitchFamily="34" charset="0"/>
            </a:endParaRPr>
          </a:p>
        </p:txBody>
      </p:sp>
      <p:pic>
        <p:nvPicPr>
          <p:cNvPr id="206" name="Picture 8" descr="GSM-R_BTS3012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828801" y="4182857"/>
            <a:ext cx="459586" cy="385001"/>
          </a:xfrm>
          <a:prstGeom prst="rect">
            <a:avLst/>
          </a:prstGeom>
          <a:noFill/>
          <a:ln w="9525">
            <a:noFill/>
            <a:miter lim="800000"/>
            <a:headEnd/>
            <a:tailEnd/>
          </a:ln>
        </p:spPr>
      </p:pic>
      <p:pic>
        <p:nvPicPr>
          <p:cNvPr id="207"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09675" y="4073510"/>
            <a:ext cx="483459" cy="522923"/>
          </a:xfrm>
          <a:prstGeom prst="rect">
            <a:avLst/>
          </a:prstGeom>
          <a:noFill/>
          <a:ln w="9525">
            <a:noFill/>
            <a:miter lim="800000"/>
            <a:headEnd/>
            <a:tailEnd/>
          </a:ln>
        </p:spPr>
      </p:pic>
      <p:grpSp>
        <p:nvGrpSpPr>
          <p:cNvPr id="5" name="组合 130"/>
          <p:cNvGrpSpPr>
            <a:grpSpLocks noChangeAspect="1"/>
          </p:cNvGrpSpPr>
          <p:nvPr/>
        </p:nvGrpSpPr>
        <p:grpSpPr>
          <a:xfrm>
            <a:off x="2393290" y="4015029"/>
            <a:ext cx="488197" cy="581404"/>
            <a:chOff x="2555219" y="4015029"/>
            <a:chExt cx="447886" cy="533398"/>
          </a:xfrm>
        </p:grpSpPr>
        <p:sp>
          <p:nvSpPr>
            <p:cNvPr id="208" name="Freeform 13"/>
            <p:cNvSpPr>
              <a:spLocks/>
            </p:cNvSpPr>
            <p:nvPr/>
          </p:nvSpPr>
          <p:spPr bwMode="auto">
            <a:xfrm>
              <a:off x="2662256" y="4188868"/>
              <a:ext cx="129052" cy="292650"/>
            </a:xfrm>
            <a:custGeom>
              <a:avLst/>
              <a:gdLst>
                <a:gd name="T0" fmla="*/ 2147483647 w 430"/>
                <a:gd name="T1" fmla="*/ 2147483647 h 1361"/>
                <a:gd name="T2" fmla="*/ 2147483647 w 430"/>
                <a:gd name="T3" fmla="*/ 2147483647 h 1361"/>
                <a:gd name="T4" fmla="*/ 2147483647 w 430"/>
                <a:gd name="T5" fmla="*/ 2147483647 h 1361"/>
                <a:gd name="T6" fmla="*/ 2147483647 w 430"/>
                <a:gd name="T7" fmla="*/ 0 h 1361"/>
                <a:gd name="T8" fmla="*/ 0 60000 65536"/>
                <a:gd name="T9" fmla="*/ 0 60000 65536"/>
                <a:gd name="T10" fmla="*/ 0 60000 65536"/>
                <a:gd name="T11" fmla="*/ 0 60000 65536"/>
                <a:gd name="T12" fmla="*/ 0 w 430"/>
                <a:gd name="T13" fmla="*/ 0 h 1361"/>
                <a:gd name="T14" fmla="*/ 430 w 430"/>
                <a:gd name="T15" fmla="*/ 1361 h 1361"/>
              </a:gdLst>
              <a:ahLst/>
              <a:cxnLst>
                <a:cxn ang="T8">
                  <a:pos x="T0" y="T1"/>
                </a:cxn>
                <a:cxn ang="T9">
                  <a:pos x="T2" y="T3"/>
                </a:cxn>
                <a:cxn ang="T10">
                  <a:pos x="T4" y="T5"/>
                </a:cxn>
                <a:cxn ang="T11">
                  <a:pos x="T6" y="T7"/>
                </a:cxn>
              </a:cxnLst>
              <a:rect l="T12" t="T13" r="T14" b="T15"/>
              <a:pathLst>
                <a:path w="430" h="1361">
                  <a:moveTo>
                    <a:pt x="287" y="1361"/>
                  </a:moveTo>
                  <a:cubicBezTo>
                    <a:pt x="143" y="1138"/>
                    <a:pt x="0" y="915"/>
                    <a:pt x="15" y="726"/>
                  </a:cubicBezTo>
                  <a:cubicBezTo>
                    <a:pt x="30" y="537"/>
                    <a:pt x="324" y="348"/>
                    <a:pt x="377" y="227"/>
                  </a:cubicBezTo>
                  <a:cubicBezTo>
                    <a:pt x="430" y="106"/>
                    <a:pt x="381" y="53"/>
                    <a:pt x="332" y="0"/>
                  </a:cubicBezTo>
                </a:path>
              </a:pathLst>
            </a:custGeom>
            <a:noFill/>
            <a:ln w="28575" cmpd="sng">
              <a:solidFill>
                <a:srgbClr val="FF9900"/>
              </a:solidFill>
              <a:round/>
              <a:headEnd/>
              <a:tailEnd/>
            </a:ln>
          </p:spPr>
          <p:txBody>
            <a:bodyPr/>
            <a:lstStyle/>
            <a:p>
              <a:endParaRPr lang="zh-CN" altLang="en-US" sz="1050">
                <a:solidFill>
                  <a:srgbClr val="000000"/>
                </a:solidFill>
                <a:latin typeface="Arial" pitchFamily="34" charset="0"/>
                <a:cs typeface="Arial" pitchFamily="34" charset="0"/>
              </a:endParaRPr>
            </a:p>
          </p:txBody>
        </p:sp>
        <p:sp>
          <p:nvSpPr>
            <p:cNvPr id="209" name="Freeform 14"/>
            <p:cNvSpPr>
              <a:spLocks/>
            </p:cNvSpPr>
            <p:nvPr/>
          </p:nvSpPr>
          <p:spPr bwMode="auto">
            <a:xfrm>
              <a:off x="2726782" y="4188868"/>
              <a:ext cx="138921" cy="292650"/>
            </a:xfrm>
            <a:custGeom>
              <a:avLst/>
              <a:gdLst>
                <a:gd name="T0" fmla="*/ 2147483647 w 430"/>
                <a:gd name="T1" fmla="*/ 2147483647 h 1361"/>
                <a:gd name="T2" fmla="*/ 2147483647 w 430"/>
                <a:gd name="T3" fmla="*/ 2147483647 h 1361"/>
                <a:gd name="T4" fmla="*/ 2147483647 w 430"/>
                <a:gd name="T5" fmla="*/ 2147483647 h 1361"/>
                <a:gd name="T6" fmla="*/ 2147483647 w 430"/>
                <a:gd name="T7" fmla="*/ 0 h 1361"/>
                <a:gd name="T8" fmla="*/ 0 60000 65536"/>
                <a:gd name="T9" fmla="*/ 0 60000 65536"/>
                <a:gd name="T10" fmla="*/ 0 60000 65536"/>
                <a:gd name="T11" fmla="*/ 0 60000 65536"/>
                <a:gd name="T12" fmla="*/ 0 w 430"/>
                <a:gd name="T13" fmla="*/ 0 h 1361"/>
                <a:gd name="T14" fmla="*/ 430 w 430"/>
                <a:gd name="T15" fmla="*/ 1361 h 1361"/>
              </a:gdLst>
              <a:ahLst/>
              <a:cxnLst>
                <a:cxn ang="T8">
                  <a:pos x="T0" y="T1"/>
                </a:cxn>
                <a:cxn ang="T9">
                  <a:pos x="T2" y="T3"/>
                </a:cxn>
                <a:cxn ang="T10">
                  <a:pos x="T4" y="T5"/>
                </a:cxn>
                <a:cxn ang="T11">
                  <a:pos x="T6" y="T7"/>
                </a:cxn>
              </a:cxnLst>
              <a:rect l="T12" t="T13" r="T14" b="T15"/>
              <a:pathLst>
                <a:path w="430" h="1361">
                  <a:moveTo>
                    <a:pt x="287" y="1361"/>
                  </a:moveTo>
                  <a:cubicBezTo>
                    <a:pt x="143" y="1138"/>
                    <a:pt x="0" y="915"/>
                    <a:pt x="15" y="726"/>
                  </a:cubicBezTo>
                  <a:cubicBezTo>
                    <a:pt x="30" y="537"/>
                    <a:pt x="324" y="348"/>
                    <a:pt x="377" y="227"/>
                  </a:cubicBezTo>
                  <a:cubicBezTo>
                    <a:pt x="430" y="106"/>
                    <a:pt x="381" y="53"/>
                    <a:pt x="332" y="0"/>
                  </a:cubicBezTo>
                </a:path>
              </a:pathLst>
            </a:custGeom>
            <a:noFill/>
            <a:ln w="28575" cmpd="sng">
              <a:solidFill>
                <a:srgbClr val="FF9900"/>
              </a:solidFill>
              <a:round/>
              <a:headEnd/>
              <a:tailEnd/>
            </a:ln>
          </p:spPr>
          <p:txBody>
            <a:bodyPr/>
            <a:lstStyle/>
            <a:p>
              <a:endParaRPr lang="zh-CN" altLang="en-US" sz="1050">
                <a:solidFill>
                  <a:srgbClr val="000000"/>
                </a:solidFill>
                <a:latin typeface="Arial" pitchFamily="34" charset="0"/>
                <a:cs typeface="Arial" pitchFamily="34" charset="0"/>
              </a:endParaRPr>
            </a:p>
          </p:txBody>
        </p:sp>
        <p:pic>
          <p:nvPicPr>
            <p:cNvPr id="210" name="Picture 15" descr="00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677439" y="4323312"/>
              <a:ext cx="85781" cy="54403"/>
            </a:xfrm>
            <a:prstGeom prst="rect">
              <a:avLst/>
            </a:prstGeom>
            <a:noFill/>
            <a:ln w="9525">
              <a:noFill/>
              <a:miter lim="800000"/>
              <a:headEnd/>
              <a:tailEnd/>
            </a:ln>
          </p:spPr>
        </p:pic>
        <p:pic>
          <p:nvPicPr>
            <p:cNvPr id="211" name="Picture 16" descr="rru3004-1副本"/>
            <p:cNvPicPr>
              <a:picLocks noChangeAspect="1" noChangeArrowheads="1"/>
            </p:cNvPicPr>
            <p:nvPr/>
          </p:nvPicPr>
          <p:blipFill>
            <a:blip r:embed="rId5" cstate="print">
              <a:clrChange>
                <a:clrFrom>
                  <a:srgbClr val="262626"/>
                </a:clrFrom>
                <a:clrTo>
                  <a:srgbClr val="262626">
                    <a:alpha val="0"/>
                  </a:srgbClr>
                </a:clrTo>
              </a:clrChange>
            </a:blip>
            <a:srcRect/>
            <a:stretch>
              <a:fillRect/>
            </a:stretch>
          </p:blipFill>
          <p:spPr bwMode="auto">
            <a:xfrm>
              <a:off x="2615949" y="4015029"/>
              <a:ext cx="302893" cy="251379"/>
            </a:xfrm>
            <a:prstGeom prst="rect">
              <a:avLst/>
            </a:prstGeom>
            <a:noFill/>
            <a:ln w="9525">
              <a:noFill/>
              <a:miter lim="800000"/>
              <a:headEnd/>
              <a:tailEnd/>
            </a:ln>
          </p:spPr>
        </p:pic>
        <p:pic>
          <p:nvPicPr>
            <p:cNvPr id="212" name="Picture 1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555219" y="4467761"/>
              <a:ext cx="447886" cy="80666"/>
            </a:xfrm>
            <a:prstGeom prst="rect">
              <a:avLst/>
            </a:prstGeom>
            <a:noFill/>
            <a:ln w="9525">
              <a:noFill/>
              <a:miter lim="800000"/>
              <a:headEnd/>
              <a:tailEnd/>
            </a:ln>
          </p:spPr>
        </p:pic>
      </p:grpSp>
      <p:sp>
        <p:nvSpPr>
          <p:cNvPr id="185" name="矩形 184"/>
          <p:cNvSpPr/>
          <p:nvPr/>
        </p:nvSpPr>
        <p:spPr>
          <a:xfrm>
            <a:off x="3567102" y="3621528"/>
            <a:ext cx="1824047" cy="369332"/>
          </a:xfrm>
          <a:prstGeom prst="rect">
            <a:avLst/>
          </a:prstGeom>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marL="85725" indent="-85725" fontAlgn="t">
              <a:buClr>
                <a:srgbClr val="C00000"/>
              </a:buClr>
              <a:buFont typeface="Arial" pitchFamily="34" charset="0"/>
              <a:buChar char="•"/>
            </a:pPr>
            <a:r>
              <a:rPr lang="en-US" altLang="zh-CN" sz="900" dirty="0" smtClean="0">
                <a:solidFill>
                  <a:srgbClr val="000000"/>
                </a:solidFill>
                <a:latin typeface="Arial" pitchFamily="34" charset="0"/>
                <a:ea typeface="微软雅黑" pitchFamily="34" charset="-122"/>
                <a:cs typeface="Arial" pitchFamily="34" charset="0"/>
              </a:rPr>
              <a:t>410M</a:t>
            </a:r>
          </a:p>
          <a:p>
            <a:pPr marL="85725" indent="-85725" fontAlgn="t">
              <a:buClr>
                <a:srgbClr val="C00000"/>
              </a:buClr>
              <a:buFont typeface="Arial" pitchFamily="34" charset="0"/>
              <a:buChar char="•"/>
            </a:pPr>
            <a:r>
              <a:rPr lang="en-US" altLang="zh-CN" sz="900" dirty="0" smtClean="0">
                <a:solidFill>
                  <a:srgbClr val="000000"/>
                </a:solidFill>
                <a:latin typeface="Arial" pitchFamily="34" charset="0"/>
                <a:ea typeface="微软雅黑" pitchFamily="34" charset="-122"/>
                <a:cs typeface="Arial" pitchFamily="34" charset="0"/>
              </a:rPr>
              <a:t>450M</a:t>
            </a:r>
          </a:p>
        </p:txBody>
      </p:sp>
      <p:pic>
        <p:nvPicPr>
          <p:cNvPr id="186" name="Picture 15"/>
          <p:cNvPicPr>
            <a:picLocks noChangeAspect="1" noChangeArrowheads="1"/>
          </p:cNvPicPr>
          <p:nvPr/>
        </p:nvPicPr>
        <p:blipFill>
          <a:blip r:embed="rId7" cstate="email"/>
          <a:srcRect/>
          <a:stretch>
            <a:fillRect/>
          </a:stretch>
        </p:blipFill>
        <p:spPr bwMode="auto">
          <a:xfrm>
            <a:off x="3717901" y="4037698"/>
            <a:ext cx="339749" cy="544107"/>
          </a:xfrm>
          <a:prstGeom prst="rect">
            <a:avLst/>
          </a:prstGeom>
          <a:noFill/>
          <a:ln w="9525" algn="ctr">
            <a:noFill/>
            <a:miter lim="800000"/>
            <a:headEnd/>
            <a:tailEnd/>
          </a:ln>
        </p:spPr>
      </p:pic>
      <p:pic>
        <p:nvPicPr>
          <p:cNvPr id="187" name="Picture 18"/>
          <p:cNvPicPr>
            <a:picLocks noChangeAspect="1" noChangeArrowheads="1"/>
          </p:cNvPicPr>
          <p:nvPr/>
        </p:nvPicPr>
        <p:blipFill>
          <a:blip r:embed="rId8" cstate="email"/>
          <a:srcRect/>
          <a:stretch>
            <a:fillRect/>
          </a:stretch>
        </p:blipFill>
        <p:spPr bwMode="auto">
          <a:xfrm>
            <a:off x="4160344" y="4277452"/>
            <a:ext cx="365086" cy="304353"/>
          </a:xfrm>
          <a:prstGeom prst="rect">
            <a:avLst/>
          </a:prstGeom>
          <a:noFill/>
          <a:ln w="9525" algn="ctr">
            <a:noFill/>
            <a:miter lim="800000"/>
            <a:headEnd/>
            <a:tailEnd/>
          </a:ln>
        </p:spPr>
      </p:pic>
      <p:pic>
        <p:nvPicPr>
          <p:cNvPr id="188" name="Picture 2"/>
          <p:cNvPicPr>
            <a:picLocks noChangeAspect="1" noChangeArrowheads="1"/>
          </p:cNvPicPr>
          <p:nvPr/>
        </p:nvPicPr>
        <p:blipFill>
          <a:blip r:embed="rId9" cstate="email">
            <a:clrChange>
              <a:clrFrom>
                <a:srgbClr val="FFFFFF"/>
              </a:clrFrom>
              <a:clrTo>
                <a:srgbClr val="FFFFFF">
                  <a:alpha val="0"/>
                </a:srgbClr>
              </a:clrTo>
            </a:clrChange>
          </a:blip>
          <a:srcRect/>
          <a:stretch>
            <a:fillRect/>
          </a:stretch>
        </p:blipFill>
        <p:spPr bwMode="auto">
          <a:xfrm>
            <a:off x="5182755" y="4025054"/>
            <a:ext cx="322695" cy="556751"/>
          </a:xfrm>
          <a:prstGeom prst="rect">
            <a:avLst/>
          </a:prstGeom>
          <a:noFill/>
          <a:ln w="9525">
            <a:noFill/>
            <a:miter lim="800000"/>
            <a:headEnd/>
            <a:tailEnd/>
          </a:ln>
        </p:spPr>
      </p:pic>
      <p:sp>
        <p:nvSpPr>
          <p:cNvPr id="215" name="矩形 214"/>
          <p:cNvSpPr/>
          <p:nvPr/>
        </p:nvSpPr>
        <p:spPr>
          <a:xfrm>
            <a:off x="5365308" y="2601210"/>
            <a:ext cx="3778691" cy="492443"/>
          </a:xfrm>
          <a:prstGeom prst="rect">
            <a:avLst/>
          </a:prstGeom>
        </p:spPr>
        <p:txBody>
          <a:bodyPr wrap="square">
            <a:spAutoFit/>
          </a:bodyPr>
          <a:lstStyle/>
          <a:p>
            <a:r>
              <a:rPr lang="ru-RU" altLang="zh-CN" sz="1300" b="1" kern="0" dirty="0" smtClean="0">
                <a:solidFill>
                  <a:srgbClr val="C00000"/>
                </a:solidFill>
                <a:latin typeface="Arial" pitchFamily="34" charset="0"/>
                <a:ea typeface="微软雅黑" pitchFamily="34" charset="-122"/>
                <a:cs typeface="Arial" pitchFamily="34" charset="0"/>
              </a:rPr>
              <a:t>От общего операторского к специальному корпоративному решению</a:t>
            </a:r>
            <a:endParaRPr lang="en-US" altLang="zh-CN" sz="1300" b="1" kern="0" dirty="0" smtClean="0">
              <a:solidFill>
                <a:srgbClr val="C00000"/>
              </a:solidFill>
              <a:latin typeface="Arial" pitchFamily="34" charset="0"/>
              <a:ea typeface="微软雅黑" pitchFamily="34" charset="-122"/>
              <a:cs typeface="Arial" pitchFamily="34" charset="0"/>
            </a:endParaRPr>
          </a:p>
        </p:txBody>
      </p:sp>
      <p:sp>
        <p:nvSpPr>
          <p:cNvPr id="216" name="矩形 215"/>
          <p:cNvSpPr/>
          <p:nvPr/>
        </p:nvSpPr>
        <p:spPr>
          <a:xfrm>
            <a:off x="665159" y="2711836"/>
            <a:ext cx="1677991" cy="492443"/>
          </a:xfrm>
          <a:prstGeom prst="rect">
            <a:avLst/>
          </a:prstGeom>
        </p:spPr>
        <p:txBody>
          <a:bodyPr wrap="square">
            <a:spAutoFit/>
          </a:bodyPr>
          <a:lstStyle/>
          <a:p>
            <a:r>
              <a:rPr lang="ru-RU" altLang="zh-CN" sz="1300" b="1" kern="0" dirty="0" smtClean="0">
                <a:solidFill>
                  <a:srgbClr val="C00000"/>
                </a:solidFill>
                <a:latin typeface="Arial" pitchFamily="34" charset="0"/>
                <a:ea typeface="微软雅黑" pitchFamily="34" charset="-122"/>
                <a:cs typeface="Arial" pitchFamily="34" charset="0"/>
              </a:rPr>
              <a:t>От узкой полосы к широкой</a:t>
            </a:r>
            <a:endParaRPr lang="en-US" altLang="zh-CN" sz="1300" b="1" kern="0" dirty="0" smtClean="0">
              <a:solidFill>
                <a:srgbClr val="C00000"/>
              </a:solidFill>
              <a:latin typeface="Arial" pitchFamily="34" charset="0"/>
              <a:ea typeface="微软雅黑" pitchFamily="34" charset="-122"/>
              <a:cs typeface="Arial" pitchFamily="34" charset="0"/>
            </a:endParaRPr>
          </a:p>
        </p:txBody>
      </p:sp>
      <p:sp>
        <p:nvSpPr>
          <p:cNvPr id="69" name="圆角矩形 68"/>
          <p:cNvSpPr/>
          <p:nvPr/>
        </p:nvSpPr>
        <p:spPr>
          <a:xfrm>
            <a:off x="6448858" y="1693788"/>
            <a:ext cx="1485212" cy="911897"/>
          </a:xfrm>
          <a:prstGeom prst="roundRect">
            <a:avLst>
              <a:gd name="adj" fmla="val 6259"/>
            </a:avLst>
          </a:prstGeom>
          <a:solidFill>
            <a:schemeClr val="bg1"/>
          </a:solidFill>
          <a:ln w="12700" algn="ctr">
            <a:noFill/>
            <a:round/>
            <a:headEnd/>
            <a:tailEnd/>
          </a:ln>
          <a:effectLst>
            <a:outerShdw blurRad="63500" sx="101000" sy="101000" algn="ctr" rotWithShape="0">
              <a:srgbClr val="000000">
                <a:alpha val="30000"/>
              </a:srgbClr>
            </a:outerShdw>
          </a:effectLst>
        </p:spPr>
        <p:txBody>
          <a:bodyPr wrap="none" lIns="68562" tIns="34281" rIns="68562" bIns="34281" anchor="ctr"/>
          <a:lstStyle/>
          <a:p>
            <a:pPr eaLnBrk="0" hangingPunct="0">
              <a:buClr>
                <a:srgbClr val="990000"/>
              </a:buClr>
              <a:buSzPct val="60000"/>
              <a:buFont typeface="Wingdings" pitchFamily="2" charset="2"/>
              <a:buNone/>
            </a:pPr>
            <a:endParaRPr lang="zh-CN" altLang="en-US" sz="1400">
              <a:solidFill>
                <a:srgbClr val="000000"/>
              </a:solidFill>
              <a:latin typeface="Arial" pitchFamily="34" charset="0"/>
              <a:cs typeface="Arial" pitchFamily="34" charset="0"/>
            </a:endParaRPr>
          </a:p>
        </p:txBody>
      </p:sp>
      <p:sp>
        <p:nvSpPr>
          <p:cNvPr id="93" name="圆角矩形 92"/>
          <p:cNvSpPr/>
          <p:nvPr/>
        </p:nvSpPr>
        <p:spPr>
          <a:xfrm>
            <a:off x="6455971" y="752748"/>
            <a:ext cx="1485212" cy="880452"/>
          </a:xfrm>
          <a:prstGeom prst="roundRect">
            <a:avLst>
              <a:gd name="adj" fmla="val 6259"/>
            </a:avLst>
          </a:prstGeom>
          <a:solidFill>
            <a:schemeClr val="bg1"/>
          </a:solidFill>
          <a:ln w="12700" algn="ctr">
            <a:noFill/>
            <a:round/>
            <a:headEnd/>
            <a:tailEnd/>
          </a:ln>
          <a:effectLst>
            <a:outerShdw blurRad="63500" sx="101000" sy="101000" algn="ctr" rotWithShape="0">
              <a:srgbClr val="000000">
                <a:alpha val="30000"/>
              </a:srgbClr>
            </a:outerShdw>
          </a:effectLst>
        </p:spPr>
        <p:txBody>
          <a:bodyPr wrap="none" lIns="68562" tIns="34281" rIns="68562" bIns="34281" anchor="ctr"/>
          <a:lstStyle/>
          <a:p>
            <a:pPr eaLnBrk="0" hangingPunct="0">
              <a:buClr>
                <a:srgbClr val="990000"/>
              </a:buClr>
              <a:buSzPct val="60000"/>
              <a:buFont typeface="Wingdings" pitchFamily="2" charset="2"/>
              <a:buNone/>
            </a:pPr>
            <a:endParaRPr lang="zh-CN" altLang="en-US" sz="1400">
              <a:solidFill>
                <a:srgbClr val="000000"/>
              </a:solidFill>
              <a:latin typeface="Arial" pitchFamily="34" charset="0"/>
              <a:cs typeface="Arial" pitchFamily="34" charset="0"/>
            </a:endParaRPr>
          </a:p>
        </p:txBody>
      </p:sp>
      <p:sp>
        <p:nvSpPr>
          <p:cNvPr id="94" name="圆角矩形 93"/>
          <p:cNvSpPr/>
          <p:nvPr/>
        </p:nvSpPr>
        <p:spPr>
          <a:xfrm>
            <a:off x="904504" y="742974"/>
            <a:ext cx="1512000" cy="900000"/>
          </a:xfrm>
          <a:prstGeom prst="roundRect">
            <a:avLst>
              <a:gd name="adj" fmla="val 6259"/>
            </a:avLst>
          </a:prstGeom>
          <a:solidFill>
            <a:schemeClr val="bg1"/>
          </a:solidFill>
          <a:ln w="12700" algn="ctr">
            <a:noFill/>
            <a:round/>
            <a:headEnd/>
            <a:tailEnd/>
          </a:ln>
          <a:effectLst>
            <a:outerShdw blurRad="63500" sx="101000" sy="101000" algn="ctr" rotWithShape="0">
              <a:srgbClr val="000000">
                <a:alpha val="30000"/>
              </a:srgbClr>
            </a:outerShdw>
          </a:effectLst>
        </p:spPr>
        <p:txBody>
          <a:bodyPr wrap="none" lIns="68562" tIns="34281" rIns="68562" bIns="34281" anchor="ctr"/>
          <a:lstStyle/>
          <a:p>
            <a:pPr eaLnBrk="0" hangingPunct="0">
              <a:buClr>
                <a:srgbClr val="990000"/>
              </a:buClr>
              <a:buSzPct val="60000"/>
              <a:buFont typeface="Wingdings" pitchFamily="2" charset="2"/>
              <a:buNone/>
            </a:pPr>
            <a:endParaRPr lang="zh-CN" altLang="en-US" sz="1400">
              <a:solidFill>
                <a:srgbClr val="000000"/>
              </a:solidFill>
              <a:latin typeface="Arial" pitchFamily="34" charset="0"/>
              <a:cs typeface="Arial" pitchFamily="34" charset="0"/>
            </a:endParaRPr>
          </a:p>
        </p:txBody>
      </p:sp>
      <p:sp>
        <p:nvSpPr>
          <p:cNvPr id="95" name="圆角矩形 94"/>
          <p:cNvSpPr/>
          <p:nvPr/>
        </p:nvSpPr>
        <p:spPr>
          <a:xfrm>
            <a:off x="2764518" y="742974"/>
            <a:ext cx="1512000" cy="900000"/>
          </a:xfrm>
          <a:prstGeom prst="roundRect">
            <a:avLst>
              <a:gd name="adj" fmla="val 6259"/>
            </a:avLst>
          </a:prstGeom>
          <a:solidFill>
            <a:schemeClr val="bg1"/>
          </a:solidFill>
          <a:ln w="12700" algn="ctr">
            <a:noFill/>
            <a:round/>
            <a:headEnd/>
            <a:tailEnd/>
          </a:ln>
          <a:effectLst>
            <a:outerShdw blurRad="63500" sx="101000" sy="101000" algn="ctr" rotWithShape="0">
              <a:srgbClr val="000000">
                <a:alpha val="30000"/>
              </a:srgbClr>
            </a:outerShdw>
          </a:effectLst>
        </p:spPr>
        <p:txBody>
          <a:bodyPr wrap="none" lIns="68562" tIns="34281" rIns="68562" bIns="34281" anchor="ctr"/>
          <a:lstStyle/>
          <a:p>
            <a:pPr eaLnBrk="0" hangingPunct="0">
              <a:buClr>
                <a:srgbClr val="990000"/>
              </a:buClr>
              <a:buSzPct val="60000"/>
              <a:buFont typeface="Wingdings" pitchFamily="2" charset="2"/>
              <a:buNone/>
            </a:pPr>
            <a:endParaRPr lang="zh-CN" altLang="en-US" sz="1400">
              <a:solidFill>
                <a:srgbClr val="000000"/>
              </a:solidFill>
              <a:latin typeface="Arial" pitchFamily="34" charset="0"/>
              <a:cs typeface="Arial" pitchFamily="34" charset="0"/>
            </a:endParaRPr>
          </a:p>
        </p:txBody>
      </p:sp>
      <p:sp>
        <p:nvSpPr>
          <p:cNvPr id="96" name="圆角矩形 95"/>
          <p:cNvSpPr/>
          <p:nvPr/>
        </p:nvSpPr>
        <p:spPr>
          <a:xfrm>
            <a:off x="904504" y="1690211"/>
            <a:ext cx="1512000" cy="900000"/>
          </a:xfrm>
          <a:prstGeom prst="roundRect">
            <a:avLst>
              <a:gd name="adj" fmla="val 6259"/>
            </a:avLst>
          </a:prstGeom>
          <a:solidFill>
            <a:schemeClr val="bg1"/>
          </a:solidFill>
          <a:ln w="12700" algn="ctr">
            <a:noFill/>
            <a:round/>
            <a:headEnd/>
            <a:tailEnd/>
          </a:ln>
          <a:effectLst>
            <a:outerShdw blurRad="63500" sx="101000" sy="101000" algn="ctr" rotWithShape="0">
              <a:srgbClr val="000000">
                <a:alpha val="30000"/>
              </a:srgbClr>
            </a:outerShdw>
          </a:effectLst>
        </p:spPr>
        <p:txBody>
          <a:bodyPr wrap="none" lIns="68562" tIns="34281" rIns="68562" bIns="34281" anchor="ctr"/>
          <a:lstStyle/>
          <a:p>
            <a:pPr eaLnBrk="0" hangingPunct="0">
              <a:buClr>
                <a:srgbClr val="990000"/>
              </a:buClr>
              <a:buSzPct val="60000"/>
              <a:buFont typeface="Wingdings" pitchFamily="2" charset="2"/>
              <a:buNone/>
            </a:pPr>
            <a:endParaRPr lang="zh-CN" altLang="en-US" sz="1400">
              <a:solidFill>
                <a:srgbClr val="000000"/>
              </a:solidFill>
              <a:latin typeface="Arial" pitchFamily="34" charset="0"/>
              <a:cs typeface="Arial" pitchFamily="34" charset="0"/>
            </a:endParaRPr>
          </a:p>
        </p:txBody>
      </p:sp>
      <p:sp>
        <p:nvSpPr>
          <p:cNvPr id="97" name="圆角矩形 96"/>
          <p:cNvSpPr/>
          <p:nvPr/>
        </p:nvSpPr>
        <p:spPr>
          <a:xfrm>
            <a:off x="2762147" y="1690211"/>
            <a:ext cx="1512000" cy="900000"/>
          </a:xfrm>
          <a:prstGeom prst="roundRect">
            <a:avLst>
              <a:gd name="adj" fmla="val 6259"/>
            </a:avLst>
          </a:prstGeom>
          <a:solidFill>
            <a:schemeClr val="bg1"/>
          </a:solidFill>
          <a:ln w="12700" algn="ctr">
            <a:noFill/>
            <a:round/>
            <a:headEnd/>
            <a:tailEnd/>
          </a:ln>
          <a:effectLst>
            <a:outerShdw blurRad="63500" sx="101000" sy="101000" algn="ctr" rotWithShape="0">
              <a:srgbClr val="000000">
                <a:alpha val="30000"/>
              </a:srgbClr>
            </a:outerShdw>
          </a:effectLst>
        </p:spPr>
        <p:txBody>
          <a:bodyPr wrap="none" lIns="68562" tIns="34281" rIns="68562" bIns="34281" anchor="ctr"/>
          <a:lstStyle/>
          <a:p>
            <a:pPr eaLnBrk="0" hangingPunct="0">
              <a:buClr>
                <a:srgbClr val="990000"/>
              </a:buClr>
              <a:buSzPct val="60000"/>
              <a:buFont typeface="Wingdings" pitchFamily="2" charset="2"/>
              <a:buNone/>
            </a:pPr>
            <a:endParaRPr lang="zh-CN" altLang="en-US" sz="1400">
              <a:solidFill>
                <a:srgbClr val="000000"/>
              </a:solidFill>
              <a:latin typeface="Arial" pitchFamily="34" charset="0"/>
              <a:cs typeface="Arial" pitchFamily="34" charset="0"/>
            </a:endParaRPr>
          </a:p>
        </p:txBody>
      </p:sp>
      <p:sp>
        <p:nvSpPr>
          <p:cNvPr id="98" name="Text Box 13"/>
          <p:cNvSpPr txBox="1">
            <a:spLocks noChangeArrowheads="1"/>
          </p:cNvSpPr>
          <p:nvPr/>
        </p:nvSpPr>
        <p:spPr bwMode="auto">
          <a:xfrm>
            <a:off x="1414284" y="760564"/>
            <a:ext cx="509461" cy="138499"/>
          </a:xfrm>
          <a:prstGeom prst="rect">
            <a:avLst/>
          </a:prstGeom>
          <a:noFill/>
          <a:ln w="9525" algn="ctr">
            <a:noFill/>
            <a:miter lim="800000"/>
            <a:headEnd/>
            <a:tailEnd/>
          </a:ln>
        </p:spPr>
        <p:txBody>
          <a:bodyPr wrap="square" lIns="0" tIns="0" rIns="0" bIns="0">
            <a:spAutoFit/>
          </a:bodyPr>
          <a:lstStyle/>
          <a:p>
            <a:pPr algn="ctr"/>
            <a:r>
              <a:rPr lang="en-US" altLang="zh-CN" sz="900" dirty="0">
                <a:solidFill>
                  <a:srgbClr val="000000"/>
                </a:solidFill>
                <a:latin typeface="Arial" pitchFamily="34" charset="0"/>
                <a:cs typeface="Arial" pitchFamily="34" charset="0"/>
              </a:rPr>
              <a:t>Aviation</a:t>
            </a:r>
            <a:endParaRPr lang="zh-CN" altLang="en-US" sz="900" dirty="0">
              <a:solidFill>
                <a:srgbClr val="000000"/>
              </a:solidFill>
              <a:latin typeface="Arial" pitchFamily="34" charset="0"/>
              <a:cs typeface="Arial" pitchFamily="34" charset="0"/>
            </a:endParaRPr>
          </a:p>
        </p:txBody>
      </p:sp>
      <p:sp>
        <p:nvSpPr>
          <p:cNvPr id="99" name="Text Box 13"/>
          <p:cNvSpPr txBox="1">
            <a:spLocks noChangeArrowheads="1"/>
          </p:cNvSpPr>
          <p:nvPr/>
        </p:nvSpPr>
        <p:spPr bwMode="auto">
          <a:xfrm>
            <a:off x="3181664" y="1713319"/>
            <a:ext cx="727074" cy="138499"/>
          </a:xfrm>
          <a:prstGeom prst="rect">
            <a:avLst/>
          </a:prstGeom>
          <a:noFill/>
          <a:ln w="9525" algn="ctr">
            <a:noFill/>
            <a:miter lim="800000"/>
            <a:headEnd/>
            <a:tailEnd/>
          </a:ln>
        </p:spPr>
        <p:txBody>
          <a:bodyPr wrap="square" lIns="0" tIns="0" rIns="0" bIns="0">
            <a:spAutoFit/>
          </a:bodyPr>
          <a:lstStyle/>
          <a:p>
            <a:pPr algn="ctr"/>
            <a:r>
              <a:rPr lang="en-US" altLang="zh-CN" sz="900" dirty="0">
                <a:solidFill>
                  <a:srgbClr val="000000"/>
                </a:solidFill>
                <a:latin typeface="Arial" pitchFamily="34" charset="0"/>
                <a:cs typeface="Arial" pitchFamily="34" charset="0"/>
              </a:rPr>
              <a:t>Oil Field</a:t>
            </a:r>
            <a:endParaRPr lang="zh-CN" altLang="en-US" sz="900" dirty="0">
              <a:solidFill>
                <a:srgbClr val="000000"/>
              </a:solidFill>
              <a:latin typeface="Arial" pitchFamily="34" charset="0"/>
              <a:cs typeface="Arial" pitchFamily="34" charset="0"/>
            </a:endParaRPr>
          </a:p>
        </p:txBody>
      </p:sp>
      <p:sp>
        <p:nvSpPr>
          <p:cNvPr id="100" name="Text Box 13"/>
          <p:cNvSpPr txBox="1">
            <a:spLocks noChangeArrowheads="1"/>
          </p:cNvSpPr>
          <p:nvPr/>
        </p:nvSpPr>
        <p:spPr bwMode="auto">
          <a:xfrm>
            <a:off x="1271215" y="1713319"/>
            <a:ext cx="874518" cy="138499"/>
          </a:xfrm>
          <a:prstGeom prst="rect">
            <a:avLst/>
          </a:prstGeom>
          <a:noFill/>
          <a:ln w="9525" algn="ctr">
            <a:noFill/>
            <a:miter lim="800000"/>
            <a:headEnd/>
            <a:tailEnd/>
          </a:ln>
        </p:spPr>
        <p:txBody>
          <a:bodyPr wrap="square" lIns="0" tIns="0" rIns="0" bIns="0">
            <a:spAutoFit/>
          </a:bodyPr>
          <a:lstStyle/>
          <a:p>
            <a:pPr algn="ctr"/>
            <a:r>
              <a:rPr lang="en-US" altLang="zh-CN" sz="900" dirty="0">
                <a:solidFill>
                  <a:srgbClr val="000000"/>
                </a:solidFill>
                <a:latin typeface="Arial" pitchFamily="34" charset="0"/>
                <a:cs typeface="Arial" pitchFamily="34" charset="0"/>
              </a:rPr>
              <a:t>Public Safety</a:t>
            </a:r>
            <a:endParaRPr lang="zh-CN" altLang="en-US" sz="900" dirty="0">
              <a:solidFill>
                <a:srgbClr val="000000"/>
              </a:solidFill>
              <a:latin typeface="Arial" pitchFamily="34" charset="0"/>
              <a:cs typeface="Arial" pitchFamily="34" charset="0"/>
            </a:endParaRPr>
          </a:p>
        </p:txBody>
      </p:sp>
      <p:sp>
        <p:nvSpPr>
          <p:cNvPr id="101" name="Text Box 13"/>
          <p:cNvSpPr txBox="1">
            <a:spLocks noChangeArrowheads="1"/>
          </p:cNvSpPr>
          <p:nvPr/>
        </p:nvSpPr>
        <p:spPr bwMode="auto">
          <a:xfrm>
            <a:off x="2763852" y="760564"/>
            <a:ext cx="1443877" cy="138499"/>
          </a:xfrm>
          <a:prstGeom prst="rect">
            <a:avLst/>
          </a:prstGeom>
          <a:noFill/>
          <a:ln w="9525" algn="ctr">
            <a:noFill/>
            <a:miter lim="800000"/>
            <a:headEnd/>
            <a:tailEnd/>
          </a:ln>
        </p:spPr>
        <p:txBody>
          <a:bodyPr lIns="0" tIns="0" rIns="0" bIns="0">
            <a:spAutoFit/>
          </a:bodyPr>
          <a:lstStyle/>
          <a:p>
            <a:pPr algn="ctr"/>
            <a:r>
              <a:rPr lang="en-US" altLang="zh-CN" sz="900" dirty="0">
                <a:solidFill>
                  <a:srgbClr val="000000"/>
                </a:solidFill>
                <a:latin typeface="Arial" pitchFamily="34" charset="0"/>
                <a:cs typeface="Arial" pitchFamily="34" charset="0"/>
              </a:rPr>
              <a:t>Railway</a:t>
            </a:r>
            <a:endParaRPr lang="zh-CN" altLang="en-US" sz="900" dirty="0">
              <a:solidFill>
                <a:srgbClr val="000000"/>
              </a:solidFill>
              <a:latin typeface="Arial" pitchFamily="34" charset="0"/>
              <a:cs typeface="Arial" pitchFamily="34" charset="0"/>
            </a:endParaRPr>
          </a:p>
        </p:txBody>
      </p:sp>
      <p:pic>
        <p:nvPicPr>
          <p:cNvPr id="102" name="Picture 1"/>
          <p:cNvPicPr>
            <a:picLocks noChangeArrowheads="1"/>
          </p:cNvPicPr>
          <p:nvPr/>
        </p:nvPicPr>
        <p:blipFill>
          <a:blip r:embed="rId10" cstate="email"/>
          <a:srcRect/>
          <a:stretch>
            <a:fillRect/>
          </a:stretch>
        </p:blipFill>
        <p:spPr bwMode="auto">
          <a:xfrm>
            <a:off x="1084737" y="900576"/>
            <a:ext cx="1152000" cy="576000"/>
          </a:xfrm>
          <a:prstGeom prst="roundRect">
            <a:avLst>
              <a:gd name="adj" fmla="val 7407"/>
            </a:avLst>
          </a:prstGeom>
          <a:ln>
            <a:noFill/>
          </a:ln>
          <a:effectLst>
            <a:outerShdw blurRad="50800" dist="38100" dir="2700000" algn="tl" rotWithShape="0">
              <a:prstClr val="black">
                <a:alpha val="40000"/>
              </a:prstClr>
            </a:outerShdw>
          </a:effectLst>
        </p:spPr>
      </p:pic>
      <p:pic>
        <p:nvPicPr>
          <p:cNvPr id="103" name="Picture 6"/>
          <p:cNvPicPr>
            <a:picLocks noChangeArrowheads="1"/>
          </p:cNvPicPr>
          <p:nvPr/>
        </p:nvPicPr>
        <p:blipFill>
          <a:blip r:embed="rId11" cstate="email"/>
          <a:srcRect/>
          <a:stretch>
            <a:fillRect/>
          </a:stretch>
        </p:blipFill>
        <p:spPr bwMode="auto">
          <a:xfrm>
            <a:off x="2959129" y="1852236"/>
            <a:ext cx="1152000" cy="576000"/>
          </a:xfrm>
          <a:prstGeom prst="roundRect">
            <a:avLst>
              <a:gd name="adj" fmla="val 6966"/>
            </a:avLst>
          </a:prstGeom>
          <a:ln>
            <a:noFill/>
          </a:ln>
          <a:effectLst>
            <a:outerShdw blurRad="50800" dist="38100" dir="2700000" algn="tl" rotWithShape="0">
              <a:prstClr val="black">
                <a:alpha val="40000"/>
              </a:prstClr>
            </a:outerShdw>
          </a:effectLst>
        </p:spPr>
      </p:pic>
      <p:pic>
        <p:nvPicPr>
          <p:cNvPr id="104" name="Picture 5"/>
          <p:cNvPicPr>
            <a:picLocks noChangeArrowheads="1"/>
          </p:cNvPicPr>
          <p:nvPr/>
        </p:nvPicPr>
        <p:blipFill>
          <a:blip r:embed="rId12" cstate="email"/>
          <a:srcRect/>
          <a:stretch>
            <a:fillRect/>
          </a:stretch>
        </p:blipFill>
        <p:spPr bwMode="auto">
          <a:xfrm>
            <a:off x="1084737" y="1852236"/>
            <a:ext cx="1152000" cy="576000"/>
          </a:xfrm>
          <a:prstGeom prst="roundRect">
            <a:avLst>
              <a:gd name="adj" fmla="val 7407"/>
            </a:avLst>
          </a:prstGeom>
          <a:ln>
            <a:noFill/>
          </a:ln>
          <a:effectLst>
            <a:outerShdw blurRad="50800" dist="38100" dir="2700000" algn="tl" rotWithShape="0">
              <a:prstClr val="black">
                <a:alpha val="40000"/>
              </a:prstClr>
            </a:outerShdw>
          </a:effectLst>
        </p:spPr>
      </p:pic>
      <p:pic>
        <p:nvPicPr>
          <p:cNvPr id="105" name="Picture 2"/>
          <p:cNvPicPr>
            <a:picLocks noChangeArrowheads="1"/>
          </p:cNvPicPr>
          <p:nvPr/>
        </p:nvPicPr>
        <p:blipFill>
          <a:blip r:embed="rId13" cstate="email"/>
          <a:srcRect/>
          <a:stretch>
            <a:fillRect/>
          </a:stretch>
        </p:blipFill>
        <p:spPr bwMode="auto">
          <a:xfrm>
            <a:off x="2959129" y="900576"/>
            <a:ext cx="1152000" cy="576000"/>
          </a:xfrm>
          <a:prstGeom prst="roundRect">
            <a:avLst>
              <a:gd name="adj" fmla="val 7848"/>
            </a:avLst>
          </a:prstGeom>
          <a:ln>
            <a:noFill/>
          </a:ln>
          <a:effectLst>
            <a:outerShdw blurRad="50800" dist="38100" dir="2700000" algn="tl" rotWithShape="0">
              <a:prstClr val="black">
                <a:alpha val="40000"/>
              </a:prstClr>
            </a:outerShdw>
          </a:effectLst>
        </p:spPr>
      </p:pic>
      <p:sp>
        <p:nvSpPr>
          <p:cNvPr id="106" name="Text Box 13"/>
          <p:cNvSpPr txBox="1">
            <a:spLocks noChangeArrowheads="1"/>
          </p:cNvSpPr>
          <p:nvPr/>
        </p:nvSpPr>
        <p:spPr bwMode="auto">
          <a:xfrm>
            <a:off x="1392493" y="1515641"/>
            <a:ext cx="563076" cy="100027"/>
          </a:xfrm>
          <a:prstGeom prst="rect">
            <a:avLst/>
          </a:prstGeom>
          <a:noFill/>
          <a:ln w="9525" algn="ctr">
            <a:noFill/>
            <a:miter lim="800000"/>
            <a:headEnd/>
            <a:tailEnd/>
          </a:ln>
        </p:spPr>
        <p:txBody>
          <a:bodyPr wrap="square" lIns="0" tIns="0" rIns="0" bIns="0" anchor="ctr">
            <a:spAutoFit/>
          </a:bodyPr>
          <a:lstStyle/>
          <a:p>
            <a:pPr algn="ctr"/>
            <a:r>
              <a:rPr lang="en-US" altLang="zh-CN" sz="650" dirty="0">
                <a:solidFill>
                  <a:srgbClr val="990000"/>
                </a:solidFill>
                <a:latin typeface="Arial" pitchFamily="34" charset="0"/>
                <a:cs typeface="Arial" pitchFamily="34" charset="0"/>
              </a:rPr>
              <a:t>SINOSKY</a:t>
            </a:r>
            <a:endParaRPr lang="zh-CN" altLang="en-US" sz="650" dirty="0">
              <a:solidFill>
                <a:srgbClr val="990000"/>
              </a:solidFill>
              <a:latin typeface="Arial" pitchFamily="34" charset="0"/>
              <a:cs typeface="Arial" pitchFamily="34" charset="0"/>
            </a:endParaRPr>
          </a:p>
        </p:txBody>
      </p:sp>
      <p:sp>
        <p:nvSpPr>
          <p:cNvPr id="107" name="Text Box 13"/>
          <p:cNvSpPr txBox="1">
            <a:spLocks noChangeArrowheads="1"/>
          </p:cNvSpPr>
          <p:nvPr/>
        </p:nvSpPr>
        <p:spPr bwMode="auto">
          <a:xfrm>
            <a:off x="3105107" y="2466845"/>
            <a:ext cx="856555" cy="100027"/>
          </a:xfrm>
          <a:prstGeom prst="rect">
            <a:avLst/>
          </a:prstGeom>
          <a:noFill/>
          <a:ln w="9525" algn="ctr">
            <a:noFill/>
            <a:miter lim="800000"/>
            <a:headEnd/>
            <a:tailEnd/>
          </a:ln>
        </p:spPr>
        <p:txBody>
          <a:bodyPr wrap="square" lIns="0" tIns="0" rIns="0" bIns="0">
            <a:spAutoFit/>
          </a:bodyPr>
          <a:lstStyle/>
          <a:p>
            <a:pPr algn="ctr"/>
            <a:r>
              <a:rPr lang="en-US" altLang="zh-CN" sz="650" dirty="0" err="1">
                <a:solidFill>
                  <a:srgbClr val="990000"/>
                </a:solidFill>
                <a:latin typeface="Arial" pitchFamily="34" charset="0"/>
                <a:cs typeface="Arial" pitchFamily="34" charset="0"/>
              </a:rPr>
              <a:t>Halfaya</a:t>
            </a:r>
            <a:r>
              <a:rPr lang="zh-CN" altLang="en-US" sz="650" dirty="0">
                <a:solidFill>
                  <a:srgbClr val="990000"/>
                </a:solidFill>
                <a:latin typeface="Arial" pitchFamily="34" charset="0"/>
                <a:cs typeface="Arial" pitchFamily="34" charset="0"/>
              </a:rPr>
              <a:t> </a:t>
            </a:r>
            <a:r>
              <a:rPr lang="en-US" altLang="zh-CN" sz="650" dirty="0">
                <a:solidFill>
                  <a:srgbClr val="990000"/>
                </a:solidFill>
                <a:latin typeface="Arial" pitchFamily="34" charset="0"/>
                <a:cs typeface="Arial" pitchFamily="34" charset="0"/>
              </a:rPr>
              <a:t>Oilfield</a:t>
            </a:r>
            <a:endParaRPr lang="zh-CN" altLang="en-US" sz="650" dirty="0">
              <a:solidFill>
                <a:srgbClr val="990000"/>
              </a:solidFill>
              <a:latin typeface="Arial" pitchFamily="34" charset="0"/>
              <a:cs typeface="Arial" pitchFamily="34" charset="0"/>
            </a:endParaRPr>
          </a:p>
        </p:txBody>
      </p:sp>
      <p:sp>
        <p:nvSpPr>
          <p:cNvPr id="108" name="Text Box 13"/>
          <p:cNvSpPr txBox="1">
            <a:spLocks noChangeArrowheads="1"/>
          </p:cNvSpPr>
          <p:nvPr/>
        </p:nvSpPr>
        <p:spPr bwMode="auto">
          <a:xfrm>
            <a:off x="1033766" y="2466845"/>
            <a:ext cx="1211974" cy="100027"/>
          </a:xfrm>
          <a:prstGeom prst="rect">
            <a:avLst/>
          </a:prstGeom>
          <a:noFill/>
          <a:ln w="9525" algn="ctr">
            <a:noFill/>
            <a:miter lim="800000"/>
            <a:headEnd/>
            <a:tailEnd/>
          </a:ln>
        </p:spPr>
        <p:txBody>
          <a:bodyPr wrap="square" lIns="0" tIns="0" rIns="0" bIns="0">
            <a:spAutoFit/>
          </a:bodyPr>
          <a:lstStyle/>
          <a:p>
            <a:pPr algn="ctr"/>
            <a:r>
              <a:rPr lang="en-US" altLang="zh-CN" sz="650" dirty="0">
                <a:solidFill>
                  <a:srgbClr val="990000"/>
                </a:solidFill>
                <a:latin typeface="Arial" pitchFamily="34" charset="0"/>
                <a:cs typeface="Arial" pitchFamily="34" charset="0"/>
              </a:rPr>
              <a:t>Sierra Leone/Egypt/ Ghana</a:t>
            </a:r>
            <a:endParaRPr lang="zh-CN" altLang="en-US" sz="650" dirty="0">
              <a:solidFill>
                <a:srgbClr val="990000"/>
              </a:solidFill>
              <a:latin typeface="Arial" pitchFamily="34" charset="0"/>
              <a:cs typeface="Arial" pitchFamily="34" charset="0"/>
            </a:endParaRPr>
          </a:p>
        </p:txBody>
      </p:sp>
      <p:sp>
        <p:nvSpPr>
          <p:cNvPr id="109" name="Text Box 13"/>
          <p:cNvSpPr txBox="1">
            <a:spLocks noChangeArrowheads="1"/>
          </p:cNvSpPr>
          <p:nvPr/>
        </p:nvSpPr>
        <p:spPr bwMode="auto">
          <a:xfrm>
            <a:off x="2879188" y="1515641"/>
            <a:ext cx="1321535" cy="100027"/>
          </a:xfrm>
          <a:prstGeom prst="rect">
            <a:avLst/>
          </a:prstGeom>
          <a:noFill/>
          <a:ln w="9525" algn="ctr">
            <a:noFill/>
            <a:miter lim="800000"/>
            <a:headEnd/>
            <a:tailEnd/>
          </a:ln>
        </p:spPr>
        <p:txBody>
          <a:bodyPr wrap="square" lIns="0" tIns="0" rIns="0" bIns="0" anchor="ctr">
            <a:spAutoFit/>
          </a:bodyPr>
          <a:lstStyle/>
          <a:p>
            <a:pPr algn="ctr"/>
            <a:r>
              <a:rPr lang="en-US" altLang="zh-CN" sz="650" dirty="0" smtClean="0">
                <a:solidFill>
                  <a:srgbClr val="990000"/>
                </a:solidFill>
                <a:latin typeface="Arial" pitchFamily="34" charset="0"/>
                <a:cs typeface="Arial" pitchFamily="34" charset="0"/>
              </a:rPr>
              <a:t>Australia/Russia/China Railway</a:t>
            </a:r>
            <a:endParaRPr lang="zh-CN" altLang="en-US" sz="650" dirty="0">
              <a:solidFill>
                <a:srgbClr val="990000"/>
              </a:solidFill>
              <a:latin typeface="Arial" pitchFamily="34" charset="0"/>
              <a:cs typeface="Arial" pitchFamily="34" charset="0"/>
            </a:endParaRPr>
          </a:p>
        </p:txBody>
      </p:sp>
      <p:sp>
        <p:nvSpPr>
          <p:cNvPr id="110" name="Text Box 13"/>
          <p:cNvSpPr txBox="1">
            <a:spLocks noChangeArrowheads="1"/>
          </p:cNvSpPr>
          <p:nvPr/>
        </p:nvSpPr>
        <p:spPr bwMode="auto">
          <a:xfrm>
            <a:off x="6549740" y="760564"/>
            <a:ext cx="1327242" cy="138499"/>
          </a:xfrm>
          <a:prstGeom prst="rect">
            <a:avLst/>
          </a:prstGeom>
          <a:noFill/>
          <a:ln w="9525" algn="ctr">
            <a:noFill/>
            <a:miter lim="800000"/>
            <a:headEnd/>
            <a:tailEnd/>
          </a:ln>
        </p:spPr>
        <p:txBody>
          <a:bodyPr wrap="square" lIns="0" tIns="0" rIns="0" bIns="0">
            <a:spAutoFit/>
          </a:bodyPr>
          <a:lstStyle/>
          <a:p>
            <a:pPr algn="ctr"/>
            <a:r>
              <a:rPr lang="en-US" altLang="zh-CN" sz="900" dirty="0">
                <a:solidFill>
                  <a:srgbClr val="000000"/>
                </a:solidFill>
                <a:latin typeface="Arial" pitchFamily="34" charset="0"/>
                <a:cs typeface="Arial" pitchFamily="34" charset="0"/>
              </a:rPr>
              <a:t>Water Transportation</a:t>
            </a:r>
            <a:endParaRPr lang="zh-CN" altLang="en-US" sz="900" dirty="0">
              <a:solidFill>
                <a:srgbClr val="000000"/>
              </a:solidFill>
              <a:latin typeface="Arial" pitchFamily="34" charset="0"/>
              <a:cs typeface="Arial" pitchFamily="34" charset="0"/>
            </a:endParaRPr>
          </a:p>
        </p:txBody>
      </p:sp>
      <p:sp>
        <p:nvSpPr>
          <p:cNvPr id="111" name="Text Box 13"/>
          <p:cNvSpPr txBox="1">
            <a:spLocks noChangeArrowheads="1"/>
          </p:cNvSpPr>
          <p:nvPr/>
        </p:nvSpPr>
        <p:spPr bwMode="auto">
          <a:xfrm>
            <a:off x="6909508" y="1713319"/>
            <a:ext cx="603677" cy="138499"/>
          </a:xfrm>
          <a:prstGeom prst="rect">
            <a:avLst/>
          </a:prstGeom>
          <a:noFill/>
          <a:ln w="9525" algn="ctr">
            <a:noFill/>
            <a:miter lim="800000"/>
            <a:headEnd/>
            <a:tailEnd/>
          </a:ln>
        </p:spPr>
        <p:txBody>
          <a:bodyPr wrap="square" lIns="0" tIns="0" rIns="0" bIns="0">
            <a:spAutoFit/>
          </a:bodyPr>
          <a:lstStyle/>
          <a:p>
            <a:pPr algn="ctr"/>
            <a:r>
              <a:rPr lang="en-US" altLang="zh-CN" sz="900" dirty="0">
                <a:solidFill>
                  <a:srgbClr val="000000"/>
                </a:solidFill>
                <a:latin typeface="Arial" pitchFamily="34" charset="0"/>
                <a:cs typeface="Arial" pitchFamily="34" charset="0"/>
              </a:rPr>
              <a:t>Grid</a:t>
            </a:r>
            <a:endParaRPr lang="zh-CN" altLang="en-US" sz="900" dirty="0">
              <a:solidFill>
                <a:srgbClr val="000000"/>
              </a:solidFill>
              <a:latin typeface="Arial" pitchFamily="34" charset="0"/>
              <a:cs typeface="Arial" pitchFamily="34" charset="0"/>
            </a:endParaRPr>
          </a:p>
        </p:txBody>
      </p:sp>
      <p:pic>
        <p:nvPicPr>
          <p:cNvPr id="112" name="Picture 1"/>
          <p:cNvPicPr>
            <a:picLocks noChangeArrowheads="1"/>
          </p:cNvPicPr>
          <p:nvPr/>
        </p:nvPicPr>
        <p:blipFill>
          <a:blip r:embed="rId14" cstate="email"/>
          <a:srcRect/>
          <a:stretch>
            <a:fillRect/>
          </a:stretch>
        </p:blipFill>
        <p:spPr bwMode="auto">
          <a:xfrm>
            <a:off x="6625161" y="900576"/>
            <a:ext cx="1152000" cy="576000"/>
          </a:xfrm>
          <a:prstGeom prst="roundRect">
            <a:avLst>
              <a:gd name="adj" fmla="val 7407"/>
            </a:avLst>
          </a:prstGeom>
          <a:ln>
            <a:noFill/>
          </a:ln>
          <a:effectLst>
            <a:outerShdw blurRad="50800" dist="38100" dir="2700000" algn="tl" rotWithShape="0">
              <a:prstClr val="black">
                <a:alpha val="40000"/>
              </a:prstClr>
            </a:outerShdw>
          </a:effectLst>
        </p:spPr>
      </p:pic>
      <p:pic>
        <p:nvPicPr>
          <p:cNvPr id="113" name="Picture 8"/>
          <p:cNvPicPr>
            <a:picLocks noChangeArrowheads="1"/>
          </p:cNvPicPr>
          <p:nvPr/>
        </p:nvPicPr>
        <p:blipFill>
          <a:blip r:embed="rId15" cstate="email"/>
          <a:srcRect/>
          <a:stretch>
            <a:fillRect/>
          </a:stretch>
        </p:blipFill>
        <p:spPr bwMode="auto">
          <a:xfrm>
            <a:off x="6625161" y="1852236"/>
            <a:ext cx="1152000" cy="576000"/>
          </a:xfrm>
          <a:prstGeom prst="roundRect">
            <a:avLst>
              <a:gd name="adj" fmla="val 8289"/>
            </a:avLst>
          </a:prstGeom>
          <a:ln>
            <a:noFill/>
          </a:ln>
          <a:effectLst>
            <a:outerShdw blurRad="50800" dist="38100" dir="2700000" algn="tl" rotWithShape="0">
              <a:prstClr val="black">
                <a:alpha val="40000"/>
              </a:prstClr>
            </a:outerShdw>
          </a:effectLst>
        </p:spPr>
      </p:pic>
      <p:sp>
        <p:nvSpPr>
          <p:cNvPr id="114" name="Text Box 13"/>
          <p:cNvSpPr txBox="1">
            <a:spLocks noChangeArrowheads="1"/>
          </p:cNvSpPr>
          <p:nvPr/>
        </p:nvSpPr>
        <p:spPr bwMode="auto">
          <a:xfrm>
            <a:off x="6510972" y="1515641"/>
            <a:ext cx="1434044" cy="100027"/>
          </a:xfrm>
          <a:prstGeom prst="rect">
            <a:avLst/>
          </a:prstGeom>
          <a:noFill/>
          <a:ln w="9525" algn="ctr">
            <a:noFill/>
            <a:miter lim="800000"/>
            <a:headEnd/>
            <a:tailEnd/>
          </a:ln>
        </p:spPr>
        <p:txBody>
          <a:bodyPr wrap="square" lIns="0" tIns="0" rIns="0" bIns="0" anchor="ctr">
            <a:spAutoFit/>
          </a:bodyPr>
          <a:lstStyle/>
          <a:p>
            <a:pPr algn="ctr"/>
            <a:r>
              <a:rPr lang="en-US" altLang="zh-CN" sz="650" dirty="0" err="1">
                <a:solidFill>
                  <a:srgbClr val="990000"/>
                </a:solidFill>
                <a:latin typeface="Arial" pitchFamily="34" charset="0"/>
                <a:cs typeface="Arial" pitchFamily="34" charset="0"/>
              </a:rPr>
              <a:t>Changjiang</a:t>
            </a:r>
            <a:r>
              <a:rPr lang="en-US" altLang="zh-CN" sz="650" dirty="0">
                <a:solidFill>
                  <a:srgbClr val="990000"/>
                </a:solidFill>
                <a:latin typeface="Arial" pitchFamily="34" charset="0"/>
                <a:cs typeface="Arial" pitchFamily="34" charset="0"/>
              </a:rPr>
              <a:t> Shipping Cooperation</a:t>
            </a:r>
            <a:endParaRPr lang="zh-CN" altLang="en-US" sz="650" dirty="0">
              <a:solidFill>
                <a:srgbClr val="990000"/>
              </a:solidFill>
              <a:latin typeface="Arial" pitchFamily="34" charset="0"/>
              <a:cs typeface="Arial" pitchFamily="34" charset="0"/>
            </a:endParaRPr>
          </a:p>
        </p:txBody>
      </p:sp>
      <p:sp>
        <p:nvSpPr>
          <p:cNvPr id="115" name="Text Box 13"/>
          <p:cNvSpPr txBox="1">
            <a:spLocks noChangeArrowheads="1"/>
          </p:cNvSpPr>
          <p:nvPr/>
        </p:nvSpPr>
        <p:spPr bwMode="auto">
          <a:xfrm>
            <a:off x="6630074" y="2466845"/>
            <a:ext cx="1254360" cy="100027"/>
          </a:xfrm>
          <a:prstGeom prst="rect">
            <a:avLst/>
          </a:prstGeom>
          <a:noFill/>
          <a:ln w="9525" algn="ctr">
            <a:noFill/>
            <a:miter lim="800000"/>
            <a:headEnd/>
            <a:tailEnd/>
          </a:ln>
        </p:spPr>
        <p:txBody>
          <a:bodyPr wrap="square" lIns="0" tIns="0" rIns="0" bIns="0">
            <a:spAutoFit/>
          </a:bodyPr>
          <a:lstStyle/>
          <a:p>
            <a:pPr algn="ctr"/>
            <a:r>
              <a:rPr lang="en-US" altLang="zh-CN" sz="650" dirty="0">
                <a:solidFill>
                  <a:srgbClr val="990000"/>
                </a:solidFill>
                <a:latin typeface="Arial" pitchFamily="34" charset="0"/>
                <a:cs typeface="Arial" pitchFamily="34" charset="0"/>
              </a:rPr>
              <a:t>China Southern Power Grid</a:t>
            </a:r>
            <a:endParaRPr lang="zh-CN" altLang="en-US" sz="650" dirty="0">
              <a:solidFill>
                <a:srgbClr val="990000"/>
              </a:solidFill>
              <a:latin typeface="Arial" pitchFamily="34" charset="0"/>
              <a:cs typeface="Arial" pitchFamily="34" charset="0"/>
            </a:endParaRPr>
          </a:p>
        </p:txBody>
      </p:sp>
      <p:sp>
        <p:nvSpPr>
          <p:cNvPr id="116" name="圆角矩形 115"/>
          <p:cNvSpPr/>
          <p:nvPr/>
        </p:nvSpPr>
        <p:spPr>
          <a:xfrm>
            <a:off x="4591215" y="1690211"/>
            <a:ext cx="1512000" cy="900000"/>
          </a:xfrm>
          <a:prstGeom prst="roundRect">
            <a:avLst>
              <a:gd name="adj" fmla="val 6259"/>
            </a:avLst>
          </a:prstGeom>
          <a:solidFill>
            <a:schemeClr val="bg1"/>
          </a:solidFill>
          <a:ln w="12700" algn="ctr">
            <a:noFill/>
            <a:round/>
            <a:headEnd/>
            <a:tailEnd/>
          </a:ln>
          <a:effectLst>
            <a:outerShdw blurRad="63500" sx="101000" sy="101000" algn="ctr" rotWithShape="0">
              <a:srgbClr val="000000">
                <a:alpha val="30000"/>
              </a:srgbClr>
            </a:outerShdw>
          </a:effectLst>
        </p:spPr>
        <p:txBody>
          <a:bodyPr wrap="none" lIns="68562" tIns="34281" rIns="68562" bIns="34281" anchor="ctr"/>
          <a:lstStyle/>
          <a:p>
            <a:pPr eaLnBrk="0" hangingPunct="0">
              <a:buClr>
                <a:srgbClr val="990000"/>
              </a:buClr>
              <a:buSzPct val="60000"/>
              <a:buFont typeface="Wingdings" pitchFamily="2" charset="2"/>
              <a:buNone/>
            </a:pPr>
            <a:endParaRPr lang="zh-CN" altLang="en-US" sz="1400">
              <a:solidFill>
                <a:srgbClr val="000000"/>
              </a:solidFill>
              <a:latin typeface="Arial" pitchFamily="34" charset="0"/>
              <a:cs typeface="Arial" pitchFamily="34" charset="0"/>
            </a:endParaRPr>
          </a:p>
        </p:txBody>
      </p:sp>
      <p:sp>
        <p:nvSpPr>
          <p:cNvPr id="117" name="圆角矩形 116"/>
          <p:cNvSpPr/>
          <p:nvPr/>
        </p:nvSpPr>
        <p:spPr>
          <a:xfrm>
            <a:off x="4595957" y="742974"/>
            <a:ext cx="1512000" cy="900000"/>
          </a:xfrm>
          <a:prstGeom prst="roundRect">
            <a:avLst>
              <a:gd name="adj" fmla="val 6259"/>
            </a:avLst>
          </a:prstGeom>
          <a:solidFill>
            <a:schemeClr val="bg1"/>
          </a:solidFill>
          <a:ln w="12700" algn="ctr">
            <a:noFill/>
            <a:round/>
            <a:headEnd/>
            <a:tailEnd/>
          </a:ln>
          <a:effectLst>
            <a:outerShdw blurRad="63500" sx="101000" sy="101000" algn="ctr" rotWithShape="0">
              <a:srgbClr val="000000">
                <a:alpha val="30000"/>
              </a:srgbClr>
            </a:outerShdw>
          </a:effectLst>
        </p:spPr>
        <p:txBody>
          <a:bodyPr wrap="none" lIns="68562" tIns="34281" rIns="68562" bIns="34281" anchor="ctr"/>
          <a:lstStyle/>
          <a:p>
            <a:pPr eaLnBrk="0" hangingPunct="0">
              <a:buClr>
                <a:srgbClr val="990000"/>
              </a:buClr>
              <a:buSzPct val="60000"/>
              <a:buFont typeface="Wingdings" pitchFamily="2" charset="2"/>
              <a:buNone/>
            </a:pPr>
            <a:endParaRPr lang="zh-CN" altLang="en-US" sz="1400">
              <a:solidFill>
                <a:srgbClr val="000000"/>
              </a:solidFill>
              <a:latin typeface="Arial" pitchFamily="34" charset="0"/>
              <a:cs typeface="Arial" pitchFamily="34" charset="0"/>
            </a:endParaRPr>
          </a:p>
        </p:txBody>
      </p:sp>
      <p:sp>
        <p:nvSpPr>
          <p:cNvPr id="118" name="Text Box 13"/>
          <p:cNvSpPr txBox="1">
            <a:spLocks noChangeArrowheads="1"/>
          </p:cNvSpPr>
          <p:nvPr/>
        </p:nvSpPr>
        <p:spPr bwMode="auto">
          <a:xfrm>
            <a:off x="5039919" y="1713319"/>
            <a:ext cx="586009" cy="138499"/>
          </a:xfrm>
          <a:prstGeom prst="rect">
            <a:avLst/>
          </a:prstGeom>
          <a:noFill/>
          <a:ln w="9525" algn="ctr">
            <a:noFill/>
            <a:miter lim="800000"/>
            <a:headEnd/>
            <a:tailEnd/>
          </a:ln>
        </p:spPr>
        <p:txBody>
          <a:bodyPr wrap="square" lIns="0" tIns="0" rIns="0" bIns="0">
            <a:spAutoFit/>
          </a:bodyPr>
          <a:lstStyle/>
          <a:p>
            <a:pPr algn="ctr"/>
            <a:r>
              <a:rPr lang="en-US" altLang="zh-CN" sz="900" dirty="0">
                <a:solidFill>
                  <a:srgbClr val="000000"/>
                </a:solidFill>
                <a:latin typeface="Arial" pitchFamily="34" charset="0"/>
                <a:cs typeface="Arial" pitchFamily="34" charset="0"/>
              </a:rPr>
              <a:t>Mining</a:t>
            </a:r>
            <a:endParaRPr lang="zh-CN" altLang="en-US" sz="900" dirty="0">
              <a:solidFill>
                <a:srgbClr val="000000"/>
              </a:solidFill>
              <a:latin typeface="Arial" pitchFamily="34" charset="0"/>
              <a:cs typeface="Arial" pitchFamily="34" charset="0"/>
            </a:endParaRPr>
          </a:p>
        </p:txBody>
      </p:sp>
      <p:sp>
        <p:nvSpPr>
          <p:cNvPr id="119" name="Text Box 13"/>
          <p:cNvSpPr txBox="1">
            <a:spLocks noChangeArrowheads="1"/>
          </p:cNvSpPr>
          <p:nvPr/>
        </p:nvSpPr>
        <p:spPr bwMode="auto">
          <a:xfrm>
            <a:off x="5102817" y="760564"/>
            <a:ext cx="533471" cy="138499"/>
          </a:xfrm>
          <a:prstGeom prst="rect">
            <a:avLst/>
          </a:prstGeom>
          <a:noFill/>
          <a:ln w="9525" algn="ctr">
            <a:noFill/>
            <a:miter lim="800000"/>
            <a:headEnd/>
            <a:tailEnd/>
          </a:ln>
        </p:spPr>
        <p:txBody>
          <a:bodyPr wrap="square" lIns="0" tIns="0" rIns="0" bIns="0">
            <a:spAutoFit/>
          </a:bodyPr>
          <a:lstStyle/>
          <a:p>
            <a:pPr algn="ctr"/>
            <a:r>
              <a:rPr lang="en-US" altLang="zh-CN" sz="900" dirty="0" smtClean="0">
                <a:solidFill>
                  <a:srgbClr val="000000"/>
                </a:solidFill>
                <a:latin typeface="Arial" pitchFamily="34" charset="0"/>
                <a:cs typeface="Arial" pitchFamily="34" charset="0"/>
              </a:rPr>
              <a:t>Metro</a:t>
            </a:r>
            <a:endParaRPr lang="zh-CN" altLang="en-US" sz="900" dirty="0">
              <a:solidFill>
                <a:srgbClr val="000000"/>
              </a:solidFill>
              <a:latin typeface="Arial" pitchFamily="34" charset="0"/>
              <a:cs typeface="Arial" pitchFamily="34" charset="0"/>
            </a:endParaRPr>
          </a:p>
        </p:txBody>
      </p:sp>
      <p:pic>
        <p:nvPicPr>
          <p:cNvPr id="120" name="Picture 4"/>
          <p:cNvPicPr>
            <a:picLocks noChangeArrowheads="1"/>
          </p:cNvPicPr>
          <p:nvPr/>
        </p:nvPicPr>
        <p:blipFill>
          <a:blip r:embed="rId16" cstate="email"/>
          <a:srcRect/>
          <a:stretch>
            <a:fillRect/>
          </a:stretch>
        </p:blipFill>
        <p:spPr bwMode="auto">
          <a:xfrm>
            <a:off x="4776371" y="1852236"/>
            <a:ext cx="1152000" cy="576000"/>
          </a:xfrm>
          <a:prstGeom prst="roundRect">
            <a:avLst>
              <a:gd name="adj" fmla="val 7113"/>
            </a:avLst>
          </a:prstGeom>
          <a:ln>
            <a:noFill/>
          </a:ln>
          <a:effectLst>
            <a:outerShdw blurRad="50800" dist="38100" dir="2700000" algn="tl" rotWithShape="0">
              <a:prstClr val="black">
                <a:alpha val="40000"/>
              </a:prstClr>
            </a:outerShdw>
          </a:effectLst>
        </p:spPr>
      </p:pic>
      <p:pic>
        <p:nvPicPr>
          <p:cNvPr id="121" name="Picture 3"/>
          <p:cNvPicPr>
            <a:picLocks noChangeArrowheads="1"/>
          </p:cNvPicPr>
          <p:nvPr/>
        </p:nvPicPr>
        <p:blipFill>
          <a:blip r:embed="rId17" cstate="email"/>
          <a:srcRect/>
          <a:stretch>
            <a:fillRect/>
          </a:stretch>
        </p:blipFill>
        <p:spPr bwMode="auto">
          <a:xfrm>
            <a:off x="4776371" y="900576"/>
            <a:ext cx="1152000" cy="576000"/>
          </a:xfrm>
          <a:prstGeom prst="roundRect">
            <a:avLst>
              <a:gd name="adj" fmla="val 6966"/>
            </a:avLst>
          </a:prstGeom>
          <a:ln>
            <a:noFill/>
          </a:ln>
          <a:effectLst>
            <a:outerShdw blurRad="50800" dist="38100" dir="2700000" algn="tl" rotWithShape="0">
              <a:prstClr val="black">
                <a:alpha val="40000"/>
              </a:prstClr>
            </a:outerShdw>
          </a:effectLst>
        </p:spPr>
      </p:pic>
      <p:sp>
        <p:nvSpPr>
          <p:cNvPr id="122" name="Text Box 13"/>
          <p:cNvSpPr txBox="1">
            <a:spLocks noChangeArrowheads="1"/>
          </p:cNvSpPr>
          <p:nvPr/>
        </p:nvSpPr>
        <p:spPr bwMode="auto">
          <a:xfrm>
            <a:off x="4659104" y="2466845"/>
            <a:ext cx="1378304" cy="100027"/>
          </a:xfrm>
          <a:prstGeom prst="rect">
            <a:avLst/>
          </a:prstGeom>
          <a:noFill/>
          <a:ln w="9525" algn="ctr">
            <a:noFill/>
            <a:miter lim="800000"/>
            <a:headEnd/>
            <a:tailEnd/>
          </a:ln>
        </p:spPr>
        <p:txBody>
          <a:bodyPr wrap="square" lIns="0" tIns="0" rIns="0" bIns="0">
            <a:spAutoFit/>
          </a:bodyPr>
          <a:lstStyle/>
          <a:p>
            <a:pPr algn="ctr"/>
            <a:r>
              <a:rPr lang="en-US" altLang="zh-CN" sz="650" dirty="0">
                <a:solidFill>
                  <a:srgbClr val="990000"/>
                </a:solidFill>
                <a:latin typeface="Arial" pitchFamily="34" charset="0"/>
                <a:cs typeface="Arial" pitchFamily="34" charset="0"/>
              </a:rPr>
              <a:t>Shandong Energy </a:t>
            </a:r>
            <a:r>
              <a:rPr lang="en-US" altLang="zh-CN" sz="650" dirty="0" err="1">
                <a:solidFill>
                  <a:srgbClr val="990000"/>
                </a:solidFill>
                <a:latin typeface="Arial" pitchFamily="34" charset="0"/>
                <a:cs typeface="Arial" pitchFamily="34" charset="0"/>
              </a:rPr>
              <a:t>XinWen</a:t>
            </a:r>
            <a:r>
              <a:rPr lang="en-US" altLang="zh-CN" sz="650" dirty="0">
                <a:solidFill>
                  <a:srgbClr val="990000"/>
                </a:solidFill>
                <a:latin typeface="Arial" pitchFamily="34" charset="0"/>
                <a:cs typeface="Arial" pitchFamily="34" charset="0"/>
              </a:rPr>
              <a:t> Group</a:t>
            </a:r>
            <a:endParaRPr lang="zh-CN" altLang="en-US" sz="650" dirty="0">
              <a:solidFill>
                <a:srgbClr val="990000"/>
              </a:solidFill>
              <a:latin typeface="Arial" pitchFamily="34" charset="0"/>
              <a:cs typeface="Arial" pitchFamily="34" charset="0"/>
            </a:endParaRPr>
          </a:p>
        </p:txBody>
      </p:sp>
      <p:sp>
        <p:nvSpPr>
          <p:cNvPr id="123" name="Text Box 13"/>
          <p:cNvSpPr txBox="1">
            <a:spLocks noChangeArrowheads="1"/>
          </p:cNvSpPr>
          <p:nvPr/>
        </p:nvSpPr>
        <p:spPr bwMode="auto">
          <a:xfrm>
            <a:off x="4620292" y="1527182"/>
            <a:ext cx="1544945" cy="100800"/>
          </a:xfrm>
          <a:prstGeom prst="rect">
            <a:avLst/>
          </a:prstGeom>
          <a:noFill/>
          <a:ln w="9525" algn="ctr">
            <a:noFill/>
            <a:miter lim="800000"/>
            <a:headEnd/>
            <a:tailEnd/>
          </a:ln>
        </p:spPr>
        <p:txBody>
          <a:bodyPr wrap="square" lIns="0" tIns="0" rIns="0" bIns="0" anchor="ctr">
            <a:noAutofit/>
          </a:bodyPr>
          <a:lstStyle/>
          <a:p>
            <a:pPr algn="ctr">
              <a:lnSpc>
                <a:spcPts val="600"/>
              </a:lnSpc>
            </a:pPr>
            <a:r>
              <a:rPr lang="en-US" altLang="zh-CN" sz="650" dirty="0">
                <a:solidFill>
                  <a:srgbClr val="990000"/>
                </a:solidFill>
                <a:latin typeface="Arial" pitchFamily="34" charset="0"/>
                <a:cs typeface="Arial" pitchFamily="34" charset="0"/>
              </a:rPr>
              <a:t>Zhengzhou </a:t>
            </a:r>
            <a:r>
              <a:rPr lang="en-US" altLang="zh-CN" sz="650" dirty="0" smtClean="0">
                <a:solidFill>
                  <a:srgbClr val="990000"/>
                </a:solidFill>
                <a:latin typeface="Arial" pitchFamily="34" charset="0"/>
                <a:cs typeface="Arial" pitchFamily="34" charset="0"/>
              </a:rPr>
              <a:t>Metro/ Shanghai </a:t>
            </a:r>
            <a:r>
              <a:rPr lang="en-US" altLang="zh-CN" sz="650" dirty="0">
                <a:solidFill>
                  <a:srgbClr val="990000"/>
                </a:solidFill>
                <a:latin typeface="Arial" pitchFamily="34" charset="0"/>
                <a:cs typeface="Arial" pitchFamily="34" charset="0"/>
              </a:rPr>
              <a:t>Maglev</a:t>
            </a:r>
            <a:endParaRPr lang="zh-CN" altLang="en-US" sz="650" dirty="0">
              <a:solidFill>
                <a:srgbClr val="990000"/>
              </a:solidFill>
              <a:latin typeface="Arial" pitchFamily="34" charset="0"/>
              <a:cs typeface="Arial" pitchFamily="34" charset="0"/>
            </a:endParaRPr>
          </a:p>
        </p:txBody>
      </p:sp>
      <p:sp>
        <p:nvSpPr>
          <p:cNvPr id="133" name="矩形 132"/>
          <p:cNvSpPr/>
          <p:nvPr/>
        </p:nvSpPr>
        <p:spPr>
          <a:xfrm>
            <a:off x="4479925" y="3620185"/>
            <a:ext cx="939800" cy="369332"/>
          </a:xfrm>
          <a:prstGeom prst="rect">
            <a:avLst/>
          </a:prstGeom>
        </p:spPr>
        <p:txBody>
          <a:bodyPr wrap="square">
            <a:spAutoFit/>
          </a:bodyPr>
          <a:lstStyle/>
          <a:p>
            <a:pPr marL="85725" indent="-85725" fontAlgn="t">
              <a:buClr>
                <a:srgbClr val="C00000"/>
              </a:buClr>
              <a:buFont typeface="Arial" pitchFamily="34" charset="0"/>
              <a:buChar char="•"/>
            </a:pPr>
            <a:r>
              <a:rPr lang="en-US" altLang="zh-CN" sz="900" dirty="0" smtClean="0">
                <a:solidFill>
                  <a:srgbClr val="000000"/>
                </a:solidFill>
                <a:latin typeface="Arial" pitchFamily="34" charset="0"/>
                <a:ea typeface="微软雅黑" pitchFamily="34" charset="-122"/>
                <a:cs typeface="Arial" pitchFamily="34" charset="0"/>
              </a:rPr>
              <a:t>800M</a:t>
            </a:r>
          </a:p>
          <a:p>
            <a:pPr marL="85725" indent="-85725" fontAlgn="t">
              <a:buClr>
                <a:srgbClr val="C00000"/>
              </a:buClr>
              <a:buFont typeface="Arial" pitchFamily="34" charset="0"/>
              <a:buChar char="•"/>
            </a:pPr>
            <a:r>
              <a:rPr lang="en-US" altLang="zh-CN" sz="900" dirty="0" smtClean="0">
                <a:solidFill>
                  <a:srgbClr val="000000"/>
                </a:solidFill>
                <a:latin typeface="Arial" pitchFamily="34" charset="0"/>
                <a:ea typeface="微软雅黑" pitchFamily="34" charset="-122"/>
                <a:cs typeface="Arial" pitchFamily="34" charset="0"/>
              </a:rPr>
              <a:t>1900M</a:t>
            </a:r>
          </a:p>
        </p:txBody>
      </p:sp>
      <p:grpSp>
        <p:nvGrpSpPr>
          <p:cNvPr id="6" name="组合 133"/>
          <p:cNvGrpSpPr>
            <a:grpSpLocks noChangeAspect="1"/>
          </p:cNvGrpSpPr>
          <p:nvPr/>
        </p:nvGrpSpPr>
        <p:grpSpPr>
          <a:xfrm>
            <a:off x="4631665" y="4000401"/>
            <a:ext cx="488197" cy="581404"/>
            <a:chOff x="2555219" y="4015029"/>
            <a:chExt cx="447886" cy="533398"/>
          </a:xfrm>
        </p:grpSpPr>
        <p:sp>
          <p:nvSpPr>
            <p:cNvPr id="135" name="Freeform 13"/>
            <p:cNvSpPr>
              <a:spLocks/>
            </p:cNvSpPr>
            <p:nvPr/>
          </p:nvSpPr>
          <p:spPr bwMode="auto">
            <a:xfrm>
              <a:off x="2662256" y="4188868"/>
              <a:ext cx="129052" cy="292650"/>
            </a:xfrm>
            <a:custGeom>
              <a:avLst/>
              <a:gdLst>
                <a:gd name="T0" fmla="*/ 2147483647 w 430"/>
                <a:gd name="T1" fmla="*/ 2147483647 h 1361"/>
                <a:gd name="T2" fmla="*/ 2147483647 w 430"/>
                <a:gd name="T3" fmla="*/ 2147483647 h 1361"/>
                <a:gd name="T4" fmla="*/ 2147483647 w 430"/>
                <a:gd name="T5" fmla="*/ 2147483647 h 1361"/>
                <a:gd name="T6" fmla="*/ 2147483647 w 430"/>
                <a:gd name="T7" fmla="*/ 0 h 1361"/>
                <a:gd name="T8" fmla="*/ 0 60000 65536"/>
                <a:gd name="T9" fmla="*/ 0 60000 65536"/>
                <a:gd name="T10" fmla="*/ 0 60000 65536"/>
                <a:gd name="T11" fmla="*/ 0 60000 65536"/>
                <a:gd name="T12" fmla="*/ 0 w 430"/>
                <a:gd name="T13" fmla="*/ 0 h 1361"/>
                <a:gd name="T14" fmla="*/ 430 w 430"/>
                <a:gd name="T15" fmla="*/ 1361 h 1361"/>
              </a:gdLst>
              <a:ahLst/>
              <a:cxnLst>
                <a:cxn ang="T8">
                  <a:pos x="T0" y="T1"/>
                </a:cxn>
                <a:cxn ang="T9">
                  <a:pos x="T2" y="T3"/>
                </a:cxn>
                <a:cxn ang="T10">
                  <a:pos x="T4" y="T5"/>
                </a:cxn>
                <a:cxn ang="T11">
                  <a:pos x="T6" y="T7"/>
                </a:cxn>
              </a:cxnLst>
              <a:rect l="T12" t="T13" r="T14" b="T15"/>
              <a:pathLst>
                <a:path w="430" h="1361">
                  <a:moveTo>
                    <a:pt x="287" y="1361"/>
                  </a:moveTo>
                  <a:cubicBezTo>
                    <a:pt x="143" y="1138"/>
                    <a:pt x="0" y="915"/>
                    <a:pt x="15" y="726"/>
                  </a:cubicBezTo>
                  <a:cubicBezTo>
                    <a:pt x="30" y="537"/>
                    <a:pt x="324" y="348"/>
                    <a:pt x="377" y="227"/>
                  </a:cubicBezTo>
                  <a:cubicBezTo>
                    <a:pt x="430" y="106"/>
                    <a:pt x="381" y="53"/>
                    <a:pt x="332" y="0"/>
                  </a:cubicBezTo>
                </a:path>
              </a:pathLst>
            </a:custGeom>
            <a:noFill/>
            <a:ln w="28575" cmpd="sng">
              <a:solidFill>
                <a:srgbClr val="FF9900"/>
              </a:solidFill>
              <a:round/>
              <a:headEnd/>
              <a:tailEnd/>
            </a:ln>
          </p:spPr>
          <p:txBody>
            <a:bodyPr/>
            <a:lstStyle/>
            <a:p>
              <a:endParaRPr lang="zh-CN" altLang="en-US" sz="1050">
                <a:solidFill>
                  <a:srgbClr val="000000"/>
                </a:solidFill>
                <a:latin typeface="Arial" pitchFamily="34" charset="0"/>
                <a:cs typeface="Arial" pitchFamily="34" charset="0"/>
              </a:endParaRPr>
            </a:p>
          </p:txBody>
        </p:sp>
        <p:sp>
          <p:nvSpPr>
            <p:cNvPr id="136" name="Freeform 14"/>
            <p:cNvSpPr>
              <a:spLocks/>
            </p:cNvSpPr>
            <p:nvPr/>
          </p:nvSpPr>
          <p:spPr bwMode="auto">
            <a:xfrm>
              <a:off x="2726782" y="4188868"/>
              <a:ext cx="138921" cy="292650"/>
            </a:xfrm>
            <a:custGeom>
              <a:avLst/>
              <a:gdLst>
                <a:gd name="T0" fmla="*/ 2147483647 w 430"/>
                <a:gd name="T1" fmla="*/ 2147483647 h 1361"/>
                <a:gd name="T2" fmla="*/ 2147483647 w 430"/>
                <a:gd name="T3" fmla="*/ 2147483647 h 1361"/>
                <a:gd name="T4" fmla="*/ 2147483647 w 430"/>
                <a:gd name="T5" fmla="*/ 2147483647 h 1361"/>
                <a:gd name="T6" fmla="*/ 2147483647 w 430"/>
                <a:gd name="T7" fmla="*/ 0 h 1361"/>
                <a:gd name="T8" fmla="*/ 0 60000 65536"/>
                <a:gd name="T9" fmla="*/ 0 60000 65536"/>
                <a:gd name="T10" fmla="*/ 0 60000 65536"/>
                <a:gd name="T11" fmla="*/ 0 60000 65536"/>
                <a:gd name="T12" fmla="*/ 0 w 430"/>
                <a:gd name="T13" fmla="*/ 0 h 1361"/>
                <a:gd name="T14" fmla="*/ 430 w 430"/>
                <a:gd name="T15" fmla="*/ 1361 h 1361"/>
              </a:gdLst>
              <a:ahLst/>
              <a:cxnLst>
                <a:cxn ang="T8">
                  <a:pos x="T0" y="T1"/>
                </a:cxn>
                <a:cxn ang="T9">
                  <a:pos x="T2" y="T3"/>
                </a:cxn>
                <a:cxn ang="T10">
                  <a:pos x="T4" y="T5"/>
                </a:cxn>
                <a:cxn ang="T11">
                  <a:pos x="T6" y="T7"/>
                </a:cxn>
              </a:cxnLst>
              <a:rect l="T12" t="T13" r="T14" b="T15"/>
              <a:pathLst>
                <a:path w="430" h="1361">
                  <a:moveTo>
                    <a:pt x="287" y="1361"/>
                  </a:moveTo>
                  <a:cubicBezTo>
                    <a:pt x="143" y="1138"/>
                    <a:pt x="0" y="915"/>
                    <a:pt x="15" y="726"/>
                  </a:cubicBezTo>
                  <a:cubicBezTo>
                    <a:pt x="30" y="537"/>
                    <a:pt x="324" y="348"/>
                    <a:pt x="377" y="227"/>
                  </a:cubicBezTo>
                  <a:cubicBezTo>
                    <a:pt x="430" y="106"/>
                    <a:pt x="381" y="53"/>
                    <a:pt x="332" y="0"/>
                  </a:cubicBezTo>
                </a:path>
              </a:pathLst>
            </a:custGeom>
            <a:noFill/>
            <a:ln w="28575" cmpd="sng">
              <a:solidFill>
                <a:srgbClr val="FF9900"/>
              </a:solidFill>
              <a:round/>
              <a:headEnd/>
              <a:tailEnd/>
            </a:ln>
          </p:spPr>
          <p:txBody>
            <a:bodyPr/>
            <a:lstStyle/>
            <a:p>
              <a:endParaRPr lang="zh-CN" altLang="en-US" sz="1050">
                <a:solidFill>
                  <a:srgbClr val="000000"/>
                </a:solidFill>
                <a:latin typeface="Arial" pitchFamily="34" charset="0"/>
                <a:cs typeface="Arial" pitchFamily="34" charset="0"/>
              </a:endParaRPr>
            </a:p>
          </p:txBody>
        </p:sp>
        <p:pic>
          <p:nvPicPr>
            <p:cNvPr id="137" name="Picture 15" descr="00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677439" y="4323312"/>
              <a:ext cx="85781" cy="54403"/>
            </a:xfrm>
            <a:prstGeom prst="rect">
              <a:avLst/>
            </a:prstGeom>
            <a:noFill/>
            <a:ln w="9525">
              <a:noFill/>
              <a:miter lim="800000"/>
              <a:headEnd/>
              <a:tailEnd/>
            </a:ln>
          </p:spPr>
        </p:pic>
        <p:pic>
          <p:nvPicPr>
            <p:cNvPr id="138" name="Picture 16" descr="rru3004-1副本"/>
            <p:cNvPicPr>
              <a:picLocks noChangeAspect="1" noChangeArrowheads="1"/>
            </p:cNvPicPr>
            <p:nvPr/>
          </p:nvPicPr>
          <p:blipFill>
            <a:blip r:embed="rId5" cstate="print">
              <a:clrChange>
                <a:clrFrom>
                  <a:srgbClr val="262626"/>
                </a:clrFrom>
                <a:clrTo>
                  <a:srgbClr val="262626">
                    <a:alpha val="0"/>
                  </a:srgbClr>
                </a:clrTo>
              </a:clrChange>
            </a:blip>
            <a:srcRect/>
            <a:stretch>
              <a:fillRect/>
            </a:stretch>
          </p:blipFill>
          <p:spPr bwMode="auto">
            <a:xfrm>
              <a:off x="2615949" y="4015029"/>
              <a:ext cx="302893" cy="251379"/>
            </a:xfrm>
            <a:prstGeom prst="rect">
              <a:avLst/>
            </a:prstGeom>
            <a:noFill/>
            <a:ln w="9525">
              <a:noFill/>
              <a:miter lim="800000"/>
              <a:headEnd/>
              <a:tailEnd/>
            </a:ln>
          </p:spPr>
        </p:pic>
        <p:pic>
          <p:nvPicPr>
            <p:cNvPr id="139" name="Picture 1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555219" y="4467761"/>
              <a:ext cx="447886" cy="80666"/>
            </a:xfrm>
            <a:prstGeom prst="rect">
              <a:avLst/>
            </a:prstGeom>
            <a:noFill/>
            <a:ln w="9525">
              <a:noFill/>
              <a:miter lim="800000"/>
              <a:headEnd/>
              <a:tailEnd/>
            </a:ln>
          </p:spPr>
        </p:pic>
      </p:grpSp>
      <p:sp>
        <p:nvSpPr>
          <p:cNvPr id="70" name="矩形 69"/>
          <p:cNvSpPr/>
          <p:nvPr/>
        </p:nvSpPr>
        <p:spPr>
          <a:xfrm>
            <a:off x="2659013" y="2591685"/>
            <a:ext cx="2636887" cy="692497"/>
          </a:xfrm>
          <a:prstGeom prst="rect">
            <a:avLst/>
          </a:prstGeom>
        </p:spPr>
        <p:txBody>
          <a:bodyPr wrap="square">
            <a:spAutoFit/>
          </a:bodyPr>
          <a:lstStyle/>
          <a:p>
            <a:r>
              <a:rPr lang="ru-RU" altLang="zh-CN" sz="1300" b="1" kern="0" dirty="0" smtClean="0">
                <a:solidFill>
                  <a:srgbClr val="C00000"/>
                </a:solidFill>
                <a:latin typeface="Arial" pitchFamily="34" charset="0"/>
                <a:ea typeface="微软雅黑" pitchFamily="34" charset="-122"/>
                <a:cs typeface="Arial" pitchFamily="34" charset="0"/>
              </a:rPr>
              <a:t>Интеграция фиксированных и мобильных корпоративных сетей</a:t>
            </a:r>
            <a:endParaRPr lang="en-US" altLang="zh-CN" sz="1300" b="1" kern="0" dirty="0" smtClean="0">
              <a:solidFill>
                <a:srgbClr val="C00000"/>
              </a:solidFill>
              <a:latin typeface="Arial" pitchFamily="34" charset="0"/>
              <a:ea typeface="微软雅黑" pitchFamily="34" charset="-122"/>
              <a:cs typeface="Arial" pitchFamily="34" charset="0"/>
            </a:endParaRPr>
          </a:p>
        </p:txBody>
      </p:sp>
    </p:spTree>
  </p:cSld>
  <p:clrMapOvr>
    <a:masterClrMapping/>
  </p:clrMapOvr>
  <p:transition advClick="0" advTm="8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圆角矩形 392"/>
          <p:cNvSpPr/>
          <p:nvPr/>
        </p:nvSpPr>
        <p:spPr bwMode="auto">
          <a:xfrm>
            <a:off x="4882578" y="2352367"/>
            <a:ext cx="4032000" cy="2052000"/>
          </a:xfrm>
          <a:prstGeom prst="roundRect">
            <a:avLst>
              <a:gd name="adj" fmla="val 2302"/>
            </a:avLst>
          </a:prstGeom>
          <a:solidFill>
            <a:schemeClr val="bg1"/>
          </a:solidFill>
          <a:ln w="9525">
            <a:noFill/>
            <a:round/>
            <a:headEnd/>
            <a:tailEnd/>
          </a:ln>
          <a:effectLst>
            <a:outerShdw blurRad="63500" sx="101000" sy="101000" algn="ctr" rotWithShape="0">
              <a:srgbClr val="000000">
                <a:alpha val="30000"/>
              </a:srgbClr>
            </a:outerShdw>
          </a:effectLst>
          <a:extLst/>
        </p:spPr>
        <p:txBody>
          <a:bodyPr wrap="none" lIns="121927" tIns="60964" rIns="121927" bIns="60964" anchor="ctr"/>
          <a:lstStyle/>
          <a:p>
            <a:pPr algn="ctr">
              <a:buClr>
                <a:srgbClr val="CC9900"/>
              </a:buClr>
              <a:defRPr/>
            </a:pPr>
            <a:endParaRPr lang="zh-CN" altLang="en-US" sz="1200" b="1" dirty="0" smtClean="0">
              <a:solidFill>
                <a:srgbClr val="FFFFFF"/>
              </a:solidFill>
              <a:latin typeface="Arial" pitchFamily="34" charset="0"/>
              <a:ea typeface="微软雅黑" pitchFamily="34" charset="-122"/>
              <a:cs typeface="Arial" pitchFamily="34" charset="0"/>
            </a:endParaRPr>
          </a:p>
        </p:txBody>
      </p:sp>
      <p:sp>
        <p:nvSpPr>
          <p:cNvPr id="333" name="同侧圆角矩形 332"/>
          <p:cNvSpPr/>
          <p:nvPr/>
        </p:nvSpPr>
        <p:spPr bwMode="auto">
          <a:xfrm rot="5400000">
            <a:off x="6628190" y="751029"/>
            <a:ext cx="648000" cy="3889615"/>
          </a:xfrm>
          <a:prstGeom prst="round2SameRect">
            <a:avLst>
              <a:gd name="adj1" fmla="val 0"/>
              <a:gd name="adj2" fmla="val 0"/>
            </a:avLst>
          </a:prstGeom>
          <a:solidFill>
            <a:schemeClr val="bg1"/>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lnSpc>
                <a:spcPts val="700"/>
              </a:lnSpc>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392" name="圆角矩形 391"/>
          <p:cNvSpPr/>
          <p:nvPr/>
        </p:nvSpPr>
        <p:spPr bwMode="auto">
          <a:xfrm>
            <a:off x="4876799" y="750662"/>
            <a:ext cx="4032000" cy="1585206"/>
          </a:xfrm>
          <a:prstGeom prst="roundRect">
            <a:avLst>
              <a:gd name="adj" fmla="val 2302"/>
            </a:avLst>
          </a:prstGeom>
          <a:solidFill>
            <a:schemeClr val="bg1"/>
          </a:solidFill>
          <a:ln w="9525">
            <a:noFill/>
            <a:round/>
            <a:headEnd/>
            <a:tailEnd/>
          </a:ln>
          <a:effectLst>
            <a:outerShdw blurRad="63500" sx="101000" sy="101000" algn="ctr" rotWithShape="0">
              <a:srgbClr val="000000">
                <a:alpha val="30000"/>
              </a:srgbClr>
            </a:outerShdw>
          </a:effectLst>
          <a:extLst/>
        </p:spPr>
        <p:txBody>
          <a:bodyPr wrap="none" lIns="121927" tIns="60964" rIns="121927" bIns="60964" anchor="ctr"/>
          <a:lstStyle/>
          <a:p>
            <a:pPr algn="ctr">
              <a:buClr>
                <a:srgbClr val="CC9900"/>
              </a:buClr>
              <a:defRPr/>
            </a:pPr>
            <a:endParaRPr lang="zh-CN" altLang="en-US" sz="1200" b="1" dirty="0" smtClean="0">
              <a:solidFill>
                <a:srgbClr val="FFFFFF"/>
              </a:solidFill>
              <a:latin typeface="Arial" pitchFamily="34" charset="0"/>
              <a:ea typeface="微软雅黑" pitchFamily="34" charset="-122"/>
              <a:cs typeface="Arial" pitchFamily="34" charset="0"/>
            </a:endParaRPr>
          </a:p>
        </p:txBody>
      </p:sp>
      <p:sp>
        <p:nvSpPr>
          <p:cNvPr id="332" name="同侧圆角矩形 331"/>
          <p:cNvSpPr/>
          <p:nvPr/>
        </p:nvSpPr>
        <p:spPr bwMode="auto">
          <a:xfrm rot="5400000">
            <a:off x="6715922" y="123904"/>
            <a:ext cx="504000" cy="3852000"/>
          </a:xfrm>
          <a:prstGeom prst="round2SameRect">
            <a:avLst>
              <a:gd name="adj1" fmla="val 0"/>
              <a:gd name="adj2" fmla="val 0"/>
            </a:avLst>
          </a:prstGeom>
          <a:solidFill>
            <a:schemeClr val="bg1"/>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lnSpc>
                <a:spcPts val="700"/>
              </a:lnSpc>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331" name="同侧圆角矩形 330"/>
          <p:cNvSpPr/>
          <p:nvPr/>
        </p:nvSpPr>
        <p:spPr bwMode="auto">
          <a:xfrm rot="5400000">
            <a:off x="6739064" y="-377604"/>
            <a:ext cx="504000" cy="3828200"/>
          </a:xfrm>
          <a:prstGeom prst="round2SameRect">
            <a:avLst>
              <a:gd name="adj1" fmla="val 0"/>
              <a:gd name="adj2" fmla="val 0"/>
            </a:avLst>
          </a:prstGeom>
          <a:solidFill>
            <a:schemeClr val="bg1"/>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lnSpc>
                <a:spcPts val="700"/>
              </a:lnSpc>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330" name="同侧圆角矩形 329"/>
          <p:cNvSpPr/>
          <p:nvPr/>
        </p:nvSpPr>
        <p:spPr bwMode="auto">
          <a:xfrm rot="5400000">
            <a:off x="6699870" y="-904229"/>
            <a:ext cx="504000" cy="3852000"/>
          </a:xfrm>
          <a:prstGeom prst="round2SameRect">
            <a:avLst>
              <a:gd name="adj1" fmla="val 0"/>
              <a:gd name="adj2" fmla="val 0"/>
            </a:avLst>
          </a:prstGeom>
          <a:solidFill>
            <a:schemeClr val="bg1"/>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lnSpc>
                <a:spcPts val="700"/>
              </a:lnSpc>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329" name="同侧圆角矩形 328"/>
          <p:cNvSpPr/>
          <p:nvPr/>
        </p:nvSpPr>
        <p:spPr bwMode="auto">
          <a:xfrm rot="5400000">
            <a:off x="6635684" y="1436833"/>
            <a:ext cx="648000" cy="3889615"/>
          </a:xfrm>
          <a:prstGeom prst="round2SameRect">
            <a:avLst>
              <a:gd name="adj1" fmla="val 0"/>
              <a:gd name="adj2" fmla="val 0"/>
            </a:avLst>
          </a:prstGeom>
          <a:solidFill>
            <a:schemeClr val="bg1"/>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lnSpc>
                <a:spcPts val="700"/>
              </a:lnSpc>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398" name="AutoShape 10"/>
          <p:cNvSpPr>
            <a:spLocks noChangeArrowheads="1"/>
          </p:cNvSpPr>
          <p:nvPr/>
        </p:nvSpPr>
        <p:spPr bwMode="gray">
          <a:xfrm>
            <a:off x="362198" y="4431512"/>
            <a:ext cx="4428000" cy="246162"/>
          </a:xfrm>
          <a:prstGeom prst="roundRect">
            <a:avLst>
              <a:gd name="adj" fmla="val 26390"/>
            </a:avLst>
          </a:prstGeom>
          <a:solidFill>
            <a:srgbClr val="BC0000"/>
          </a:solidFill>
          <a:ln w="9525">
            <a:noFill/>
            <a:round/>
            <a:headEnd/>
            <a:tailEnd/>
          </a:ln>
          <a:effectLst/>
        </p:spPr>
        <p:txBody>
          <a:bodyPr wrap="none" lIns="121944" tIns="60972" rIns="121944" bIns="60972" anchor="ctr"/>
          <a:lstStyle/>
          <a:p>
            <a:pPr algn="ctr">
              <a:defRPr/>
            </a:pPr>
            <a:endParaRPr lang="en-US" altLang="zh-CN" dirty="0" smtClean="0">
              <a:solidFill>
                <a:schemeClr val="bg1"/>
              </a:solidFill>
              <a:latin typeface="Arial" pitchFamily="34" charset="0"/>
              <a:ea typeface="黑体" pitchFamily="2" charset="-122"/>
              <a:cs typeface="Arial" pitchFamily="34" charset="0"/>
            </a:endParaRPr>
          </a:p>
        </p:txBody>
      </p:sp>
      <p:sp>
        <p:nvSpPr>
          <p:cNvPr id="396" name="AutoShape 10"/>
          <p:cNvSpPr>
            <a:spLocks noChangeArrowheads="1"/>
          </p:cNvSpPr>
          <p:nvPr/>
        </p:nvSpPr>
        <p:spPr bwMode="gray">
          <a:xfrm>
            <a:off x="4886325" y="4431512"/>
            <a:ext cx="4032000" cy="246162"/>
          </a:xfrm>
          <a:prstGeom prst="roundRect">
            <a:avLst>
              <a:gd name="adj" fmla="val 26390"/>
            </a:avLst>
          </a:prstGeom>
          <a:solidFill>
            <a:srgbClr val="BC0000"/>
          </a:solidFill>
          <a:ln w="9525">
            <a:noFill/>
            <a:round/>
            <a:headEnd/>
            <a:tailEnd/>
          </a:ln>
          <a:effectLst/>
        </p:spPr>
        <p:txBody>
          <a:bodyPr wrap="none" lIns="121944" tIns="60972" rIns="121944" bIns="60972" anchor="ctr"/>
          <a:lstStyle/>
          <a:p>
            <a:pPr algn="ctr">
              <a:defRPr/>
            </a:pPr>
            <a:endParaRPr lang="en-US" altLang="zh-CN" dirty="0" smtClean="0">
              <a:solidFill>
                <a:schemeClr val="bg1"/>
              </a:solidFill>
              <a:latin typeface="Arial" pitchFamily="34" charset="0"/>
              <a:ea typeface="黑体" pitchFamily="2" charset="-122"/>
              <a:cs typeface="Arial" pitchFamily="34" charset="0"/>
            </a:endParaRPr>
          </a:p>
        </p:txBody>
      </p:sp>
      <p:sp>
        <p:nvSpPr>
          <p:cNvPr id="298" name="同侧圆角矩形 297"/>
          <p:cNvSpPr/>
          <p:nvPr/>
        </p:nvSpPr>
        <p:spPr bwMode="auto">
          <a:xfrm rot="5400000">
            <a:off x="7144523" y="2599307"/>
            <a:ext cx="627800" cy="2906818"/>
          </a:xfrm>
          <a:prstGeom prst="round2SameRect">
            <a:avLst>
              <a:gd name="adj1" fmla="val 0"/>
              <a:gd name="adj2" fmla="val 0"/>
            </a:avLst>
          </a:prstGeom>
          <a:solidFill>
            <a:schemeClr val="bg1"/>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lnSpc>
                <a:spcPts val="700"/>
              </a:lnSpc>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grpSp>
        <p:nvGrpSpPr>
          <p:cNvPr id="256" name="组合 21"/>
          <p:cNvGrpSpPr>
            <a:grpSpLocks noChangeAspect="1"/>
          </p:cNvGrpSpPr>
          <p:nvPr/>
        </p:nvGrpSpPr>
        <p:grpSpPr bwMode="auto">
          <a:xfrm>
            <a:off x="6926521" y="822230"/>
            <a:ext cx="1571260" cy="1346956"/>
            <a:chOff x="399094" y="2444295"/>
            <a:chExt cx="2110180" cy="871568"/>
          </a:xfrm>
        </p:grpSpPr>
        <p:sp>
          <p:nvSpPr>
            <p:cNvPr id="258" name="Rectangle 11"/>
            <p:cNvSpPr>
              <a:spLocks noChangeArrowheads="1"/>
            </p:cNvSpPr>
            <p:nvPr/>
          </p:nvSpPr>
          <p:spPr bwMode="auto">
            <a:xfrm>
              <a:off x="399094" y="2444295"/>
              <a:ext cx="1925040" cy="219066"/>
            </a:xfrm>
            <a:prstGeom prst="rect">
              <a:avLst/>
            </a:prstGeom>
            <a:noFill/>
            <a:ln w="9525">
              <a:noFill/>
              <a:miter lim="800000"/>
              <a:headEnd/>
              <a:tailEnd/>
            </a:ln>
          </p:spPr>
          <p:txBody>
            <a:bodyPr wrap="none">
              <a:spAutoFit/>
            </a:bodyPr>
            <a:lstStyle/>
            <a:p>
              <a:r>
                <a:rPr lang="en-US" altLang="zh-CN" sz="800" b="1" dirty="0" smtClean="0">
                  <a:solidFill>
                    <a:srgbClr val="C00000"/>
                  </a:solidFill>
                  <a:latin typeface="Arial" pitchFamily="34" charset="0"/>
                  <a:cs typeface="Arial" pitchFamily="34" charset="0"/>
                </a:rPr>
                <a:t>288*40GE</a:t>
              </a:r>
            </a:p>
            <a:p>
              <a:r>
                <a:rPr lang="en-US" altLang="zh-CN" sz="800" b="1" dirty="0" smtClean="0">
                  <a:solidFill>
                    <a:srgbClr val="C00000"/>
                  </a:solidFill>
                  <a:latin typeface="Arial" pitchFamily="34" charset="0"/>
                  <a:cs typeface="Arial" pitchFamily="34" charset="0"/>
                </a:rPr>
                <a:t>480*10GE &lt;21 </a:t>
              </a:r>
              <a:r>
                <a:rPr lang="en-US" altLang="zh-CN" sz="800" b="1" dirty="0" err="1" smtClean="0">
                  <a:solidFill>
                    <a:srgbClr val="C00000"/>
                  </a:solidFill>
                  <a:latin typeface="Arial" pitchFamily="34" charset="0"/>
                  <a:cs typeface="Arial" pitchFamily="34" charset="0"/>
                </a:rPr>
                <a:t>μs</a:t>
              </a:r>
              <a:r>
                <a:rPr lang="en-US" altLang="zh-CN" sz="800" b="1" dirty="0" smtClean="0">
                  <a:solidFill>
                    <a:srgbClr val="C00000"/>
                  </a:solidFill>
                  <a:latin typeface="Arial" pitchFamily="34" charset="0"/>
                  <a:cs typeface="Arial" pitchFamily="34" charset="0"/>
                </a:rPr>
                <a:t> Latency</a:t>
              </a:r>
            </a:p>
          </p:txBody>
        </p:sp>
        <p:sp>
          <p:nvSpPr>
            <p:cNvPr id="259" name="Rectangle 12"/>
            <p:cNvSpPr>
              <a:spLocks noChangeArrowheads="1"/>
            </p:cNvSpPr>
            <p:nvPr/>
          </p:nvSpPr>
          <p:spPr bwMode="auto">
            <a:xfrm>
              <a:off x="399094" y="2796434"/>
              <a:ext cx="1748512" cy="219066"/>
            </a:xfrm>
            <a:prstGeom prst="rect">
              <a:avLst/>
            </a:prstGeom>
            <a:noFill/>
            <a:ln w="9525">
              <a:noFill/>
              <a:miter lim="800000"/>
              <a:headEnd/>
              <a:tailEnd/>
            </a:ln>
          </p:spPr>
          <p:txBody>
            <a:bodyPr wrap="none">
              <a:spAutoFit/>
            </a:bodyPr>
            <a:lstStyle/>
            <a:p>
              <a:pPr algn="ctr" fontAlgn="auto">
                <a:spcBef>
                  <a:spcPts val="0"/>
                </a:spcBef>
                <a:spcAft>
                  <a:spcPts val="0"/>
                </a:spcAft>
              </a:pPr>
              <a:r>
                <a:rPr lang="en-US" altLang="zh-CN" sz="800" b="1" dirty="0" smtClean="0">
                  <a:solidFill>
                    <a:srgbClr val="C00000"/>
                  </a:solidFill>
                  <a:latin typeface="Arial" pitchFamily="34" charset="0"/>
                  <a:ea typeface="Arial Unicode MS" pitchFamily="34" charset="-122"/>
                  <a:cs typeface="Arial" pitchFamily="34" charset="0"/>
                </a:rPr>
                <a:t>Redundant at all levels</a:t>
              </a:r>
            </a:p>
            <a:p>
              <a:pPr fontAlgn="auto">
                <a:spcBef>
                  <a:spcPts val="0"/>
                </a:spcBef>
                <a:spcAft>
                  <a:spcPts val="0"/>
                </a:spcAft>
              </a:pPr>
              <a:r>
                <a:rPr lang="en-US" altLang="zh-CN" sz="800" b="1" dirty="0" smtClean="0">
                  <a:solidFill>
                    <a:srgbClr val="C00000"/>
                  </a:solidFill>
                  <a:latin typeface="Arial" pitchFamily="34" charset="0"/>
                  <a:ea typeface="Arial Unicode MS" pitchFamily="34" charset="-122"/>
                  <a:cs typeface="Arial" pitchFamily="34" charset="0"/>
                </a:rPr>
                <a:t>Switch over &lt;50ms</a:t>
              </a:r>
            </a:p>
          </p:txBody>
        </p:sp>
        <p:sp>
          <p:nvSpPr>
            <p:cNvPr id="260" name="Rectangle 13"/>
            <p:cNvSpPr>
              <a:spLocks noChangeArrowheads="1"/>
            </p:cNvSpPr>
            <p:nvPr/>
          </p:nvSpPr>
          <p:spPr bwMode="auto">
            <a:xfrm>
              <a:off x="399094" y="3096797"/>
              <a:ext cx="2110180" cy="219066"/>
            </a:xfrm>
            <a:prstGeom prst="rect">
              <a:avLst/>
            </a:prstGeom>
            <a:noFill/>
            <a:ln w="9525">
              <a:noFill/>
              <a:miter lim="800000"/>
              <a:headEnd/>
              <a:tailEnd/>
            </a:ln>
          </p:spPr>
          <p:txBody>
            <a:bodyPr wrap="none">
              <a:spAutoFit/>
            </a:bodyPr>
            <a:lstStyle/>
            <a:p>
              <a:r>
                <a:rPr lang="en-US" altLang="zh-CN" sz="800" b="1" dirty="0" smtClean="0">
                  <a:solidFill>
                    <a:srgbClr val="C00000"/>
                  </a:solidFill>
                  <a:latin typeface="Arial" pitchFamily="34" charset="0"/>
                  <a:cs typeface="Arial" pitchFamily="34" charset="0"/>
                </a:rPr>
                <a:t>64% Energy Saving</a:t>
              </a:r>
            </a:p>
            <a:p>
              <a:r>
                <a:rPr lang="en-US" altLang="zh-CN" sz="800" b="1" dirty="0" smtClean="0">
                  <a:solidFill>
                    <a:srgbClr val="C00000"/>
                  </a:solidFill>
                  <a:latin typeface="Arial" pitchFamily="34" charset="0"/>
                  <a:cs typeface="Arial" pitchFamily="34" charset="0"/>
                </a:rPr>
                <a:t>Carbon footprint verification</a:t>
              </a:r>
            </a:p>
          </p:txBody>
        </p:sp>
      </p:grpSp>
      <p:grpSp>
        <p:nvGrpSpPr>
          <p:cNvPr id="70" name="组合 69"/>
          <p:cNvGrpSpPr>
            <a:grpSpLocks/>
          </p:cNvGrpSpPr>
          <p:nvPr/>
        </p:nvGrpSpPr>
        <p:grpSpPr>
          <a:xfrm>
            <a:off x="361952" y="766763"/>
            <a:ext cx="4421181" cy="3669120"/>
            <a:chOff x="578263" y="897731"/>
            <a:chExt cx="7823216" cy="3577708"/>
          </a:xfrm>
        </p:grpSpPr>
        <p:sp>
          <p:nvSpPr>
            <p:cNvPr id="71" name="AutoShape 4"/>
            <p:cNvSpPr>
              <a:spLocks noChangeArrowheads="1"/>
            </p:cNvSpPr>
            <p:nvPr/>
          </p:nvSpPr>
          <p:spPr bwMode="gray">
            <a:xfrm>
              <a:off x="578263" y="3607389"/>
              <a:ext cx="7822430" cy="864000"/>
            </a:xfrm>
            <a:prstGeom prst="roundRect">
              <a:avLst>
                <a:gd name="adj" fmla="val 11153"/>
              </a:avLst>
            </a:prstGeom>
            <a:solidFill>
              <a:schemeClr val="tx1">
                <a:lumMod val="65000"/>
                <a:lumOff val="35000"/>
              </a:schemeClr>
            </a:solidFill>
            <a:ln w="12700" algn="ctr">
              <a:noFill/>
              <a:round/>
              <a:headEnd/>
              <a:tailEnd/>
            </a:ln>
            <a:effectLst/>
            <a:scene3d>
              <a:camera prst="orthographicFront">
                <a:rot lat="0" lon="0" rev="0"/>
              </a:camera>
              <a:lightRig rig="chilly" dir="t">
                <a:rot lat="0" lon="0" rev="18480000"/>
              </a:lightRig>
            </a:scene3d>
            <a:sp3d prstMaterial="clear">
              <a:bevelT h="63500"/>
            </a:sp3d>
          </p:spPr>
          <p:txBody>
            <a:bodyPr wrap="none" lIns="68562" tIns="34281" rIns="68562" bIns="34281" anchor="ctr">
              <a:noAutofit/>
            </a:bodyPr>
            <a:lstStyle/>
            <a:p>
              <a:pPr eaLnBrk="0" hangingPunct="0">
                <a:buClr>
                  <a:srgbClr val="990000"/>
                </a:buClr>
                <a:buSzPct val="60000"/>
                <a:buFont typeface="Wingdings" pitchFamily="2" charset="2"/>
                <a:buNone/>
              </a:pPr>
              <a:endParaRPr lang="zh-CN" altLang="zh-CN" sz="400" b="1" dirty="0">
                <a:solidFill>
                  <a:srgbClr val="000000"/>
                </a:solidFill>
                <a:latin typeface="Arial" pitchFamily="34" charset="0"/>
                <a:ea typeface="MS PGothic" pitchFamily="34" charset="-128"/>
                <a:cs typeface="Arial" pitchFamily="34" charset="0"/>
              </a:endParaRPr>
            </a:p>
          </p:txBody>
        </p:sp>
        <p:sp>
          <p:nvSpPr>
            <p:cNvPr id="72" name="Rectangle 189"/>
            <p:cNvSpPr>
              <a:spLocks noChangeArrowheads="1"/>
            </p:cNvSpPr>
            <p:nvPr/>
          </p:nvSpPr>
          <p:spPr bwMode="auto">
            <a:xfrm flipH="1">
              <a:off x="5844800" y="4208331"/>
              <a:ext cx="808441" cy="237725"/>
            </a:xfrm>
            <a:prstGeom prst="rect">
              <a:avLst/>
            </a:prstGeom>
            <a:noFill/>
            <a:ln w="9525">
              <a:noFill/>
              <a:miter lim="800000"/>
              <a:headEnd/>
              <a:tailEnd/>
            </a:ln>
          </p:spPr>
          <p:txBody>
            <a:bodyPr wrap="none" lIns="68494" tIns="34247" rIns="68494" bIns="34247" anchor="ctr" anchorCtr="1">
              <a:noAutofit/>
            </a:bodyPr>
            <a:lstStyle/>
            <a:p>
              <a:pPr algn="ctr" eaLnBrk="0" hangingPunct="0"/>
              <a:r>
                <a:rPr lang="en-US" altLang="zh-CN" sz="400" dirty="0" smtClean="0">
                  <a:latin typeface="Arial" pitchFamily="34" charset="0"/>
                  <a:cs typeface="Arial" pitchFamily="34" charset="0"/>
                </a:rPr>
                <a:t>NIP2000/5000</a:t>
              </a:r>
              <a:endParaRPr lang="zh-CN" altLang="en-US" sz="400" dirty="0">
                <a:latin typeface="Arial" pitchFamily="34" charset="0"/>
                <a:cs typeface="Arial" pitchFamily="34" charset="0"/>
              </a:endParaRPr>
            </a:p>
          </p:txBody>
        </p:sp>
        <p:sp>
          <p:nvSpPr>
            <p:cNvPr id="73" name="Rectangle 189"/>
            <p:cNvSpPr>
              <a:spLocks noChangeArrowheads="1"/>
            </p:cNvSpPr>
            <p:nvPr/>
          </p:nvSpPr>
          <p:spPr bwMode="auto">
            <a:xfrm flipH="1">
              <a:off x="5082280" y="4217618"/>
              <a:ext cx="808441" cy="237725"/>
            </a:xfrm>
            <a:prstGeom prst="rect">
              <a:avLst/>
            </a:prstGeom>
            <a:noFill/>
            <a:ln w="9525">
              <a:noFill/>
              <a:miter lim="800000"/>
              <a:headEnd/>
              <a:tailEnd/>
            </a:ln>
          </p:spPr>
          <p:txBody>
            <a:bodyPr wrap="none" lIns="68494" tIns="34247" rIns="68494" bIns="34247" anchor="ctr" anchorCtr="1">
              <a:noAutofit/>
            </a:bodyPr>
            <a:lstStyle/>
            <a:p>
              <a:pPr algn="ctr" eaLnBrk="0" hangingPunct="0"/>
              <a:r>
                <a:rPr lang="en-US" altLang="zh-CN" sz="400" dirty="0" smtClean="0">
                  <a:latin typeface="Arial" pitchFamily="34" charset="0"/>
                  <a:cs typeface="Arial" pitchFamily="34" charset="0"/>
                </a:rPr>
                <a:t>Anti-DDoS1500</a:t>
              </a:r>
              <a:endParaRPr lang="zh-CN" altLang="en-US" sz="400" dirty="0">
                <a:latin typeface="Arial" pitchFamily="34" charset="0"/>
                <a:cs typeface="Arial" pitchFamily="34" charset="0"/>
              </a:endParaRPr>
            </a:p>
          </p:txBody>
        </p:sp>
        <p:sp>
          <p:nvSpPr>
            <p:cNvPr id="74" name="Text Box 47"/>
            <p:cNvSpPr txBox="1">
              <a:spLocks noChangeAspect="1" noChangeArrowheads="1"/>
            </p:cNvSpPr>
            <p:nvPr/>
          </p:nvSpPr>
          <p:spPr bwMode="auto">
            <a:xfrm>
              <a:off x="2023074" y="4237714"/>
              <a:ext cx="767542" cy="237725"/>
            </a:xfrm>
            <a:prstGeom prst="rect">
              <a:avLst/>
            </a:prstGeom>
            <a:noFill/>
            <a:ln w="9525">
              <a:noFill/>
              <a:miter lim="800000"/>
              <a:headEnd/>
              <a:tailEnd/>
            </a:ln>
          </p:spPr>
          <p:txBody>
            <a:bodyPr wrap="none" lIns="68494" tIns="34247" rIns="68494" bIns="34247" anchor="ctr" anchorCtr="1">
              <a:noAutofit/>
            </a:bodyPr>
            <a:lstStyle/>
            <a:p>
              <a:pPr algn="ctr" eaLnBrk="0" hangingPunct="0"/>
              <a:r>
                <a:rPr lang="en-US" altLang="zh-CN" sz="400" dirty="0" smtClean="0">
                  <a:solidFill>
                    <a:srgbClr val="000000"/>
                  </a:solidFill>
                  <a:latin typeface="Arial" pitchFamily="34" charset="0"/>
                  <a:cs typeface="Arial" pitchFamily="34" charset="0"/>
                </a:rPr>
                <a:t>Eudemon</a:t>
              </a:r>
            </a:p>
            <a:p>
              <a:pPr algn="ctr" eaLnBrk="0" hangingPunct="0"/>
              <a:r>
                <a:rPr lang="en-US" altLang="zh-CN" sz="400" dirty="0" smtClean="0">
                  <a:solidFill>
                    <a:srgbClr val="000000"/>
                  </a:solidFill>
                  <a:latin typeface="Arial" pitchFamily="34" charset="0"/>
                  <a:cs typeface="Arial" pitchFamily="34" charset="0"/>
                </a:rPr>
                <a:t>200E-X</a:t>
              </a:r>
              <a:endParaRPr lang="en-US" altLang="zh-CN" sz="400" dirty="0">
                <a:solidFill>
                  <a:srgbClr val="000000"/>
                </a:solidFill>
                <a:latin typeface="Arial" pitchFamily="34" charset="0"/>
                <a:cs typeface="Arial" pitchFamily="34" charset="0"/>
              </a:endParaRPr>
            </a:p>
          </p:txBody>
        </p:sp>
        <p:sp>
          <p:nvSpPr>
            <p:cNvPr id="75" name="AutoShape 5"/>
            <p:cNvSpPr>
              <a:spLocks noChangeArrowheads="1"/>
            </p:cNvSpPr>
            <p:nvPr/>
          </p:nvSpPr>
          <p:spPr bwMode="gray">
            <a:xfrm>
              <a:off x="693257" y="3723305"/>
              <a:ext cx="1440000" cy="632168"/>
            </a:xfrm>
            <a:prstGeom prst="homePlate">
              <a:avLst>
                <a:gd name="adj" fmla="val 28127"/>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p:spPr>
          <p:txBody>
            <a:bodyPr lIns="68562" tIns="34281" rIns="68562" bIns="34281" anchor="ctr">
              <a:noAutofit/>
            </a:bodyPr>
            <a:lstStyle/>
            <a:p>
              <a:pPr algn="ctr" fontAlgn="auto">
                <a:lnSpc>
                  <a:spcPts val="1600"/>
                </a:lnSpc>
                <a:spcBef>
                  <a:spcPts val="0"/>
                </a:spcBef>
                <a:spcAft>
                  <a:spcPts val="0"/>
                </a:spcAft>
              </a:pPr>
              <a:r>
                <a:rPr lang="en-US" altLang="zh-CN" sz="1050" b="1" kern="0" dirty="0" smtClean="0">
                  <a:solidFill>
                    <a:schemeClr val="bg1"/>
                  </a:solidFill>
                  <a:effectLst>
                    <a:outerShdw blurRad="38100" dist="38100" dir="2700000" algn="tl">
                      <a:srgbClr val="000000">
                        <a:alpha val="43137"/>
                      </a:srgbClr>
                    </a:outerShdw>
                  </a:effectLst>
                  <a:latin typeface="Arial" pitchFamily="34" charset="0"/>
                  <a:ea typeface="华文细黑"/>
                  <a:cs typeface="Arial" pitchFamily="34" charset="0"/>
                </a:rPr>
                <a:t>Security</a:t>
              </a:r>
              <a:endParaRPr lang="en-US" altLang="zh-CN" sz="1050" b="1" kern="0" dirty="0">
                <a:solidFill>
                  <a:schemeClr val="bg1"/>
                </a:solidFill>
                <a:effectLst>
                  <a:outerShdw blurRad="38100" dist="38100" dir="2700000" algn="tl">
                    <a:srgbClr val="000000">
                      <a:alpha val="43137"/>
                    </a:srgbClr>
                  </a:outerShdw>
                </a:effectLst>
                <a:latin typeface="Arial" pitchFamily="34" charset="0"/>
                <a:ea typeface="华文细黑"/>
                <a:cs typeface="Arial" pitchFamily="34" charset="0"/>
              </a:endParaRPr>
            </a:p>
          </p:txBody>
        </p:sp>
        <p:pic>
          <p:nvPicPr>
            <p:cNvPr id="76" name="图片 183"/>
            <p:cNvPicPr>
              <a:picLocks noChangeAspect="1"/>
            </p:cNvPicPr>
            <p:nvPr/>
          </p:nvPicPr>
          <p:blipFill>
            <a:blip r:embed="rId6" cstate="print"/>
            <a:srcRect/>
            <a:stretch>
              <a:fillRect/>
            </a:stretch>
          </p:blipFill>
          <p:spPr bwMode="auto">
            <a:xfrm>
              <a:off x="6074943" y="4068457"/>
              <a:ext cx="360000" cy="159227"/>
            </a:xfrm>
            <a:prstGeom prst="rect">
              <a:avLst/>
            </a:prstGeom>
            <a:noFill/>
            <a:ln w="9525">
              <a:noFill/>
              <a:miter lim="800000"/>
              <a:headEnd/>
              <a:tailEnd/>
            </a:ln>
          </p:spPr>
        </p:pic>
        <p:pic>
          <p:nvPicPr>
            <p:cNvPr id="77" name="图片 184"/>
            <p:cNvPicPr>
              <a:picLocks noChangeAspect="1"/>
            </p:cNvPicPr>
            <p:nvPr/>
          </p:nvPicPr>
          <p:blipFill>
            <a:blip r:embed="rId7" cstate="print"/>
            <a:srcRect/>
            <a:stretch>
              <a:fillRect/>
            </a:stretch>
          </p:blipFill>
          <p:spPr bwMode="auto">
            <a:xfrm>
              <a:off x="6074943" y="3967403"/>
              <a:ext cx="360000" cy="78927"/>
            </a:xfrm>
            <a:prstGeom prst="rect">
              <a:avLst/>
            </a:prstGeom>
            <a:noFill/>
            <a:ln w="9525">
              <a:noFill/>
              <a:miter lim="800000"/>
              <a:headEnd/>
              <a:tailEnd/>
            </a:ln>
          </p:spPr>
        </p:pic>
        <p:pic>
          <p:nvPicPr>
            <p:cNvPr id="78" name="图片 7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583591" y="3775151"/>
              <a:ext cx="288000" cy="493064"/>
            </a:xfrm>
            <a:prstGeom prst="rect">
              <a:avLst/>
            </a:prstGeom>
          </p:spPr>
        </p:pic>
        <p:pic>
          <p:nvPicPr>
            <p:cNvPr id="79" name="图片 7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394498" y="3951233"/>
              <a:ext cx="288000" cy="319920"/>
            </a:xfrm>
            <a:prstGeom prst="rect">
              <a:avLst/>
            </a:prstGeom>
          </p:spPr>
        </p:pic>
        <p:pic>
          <p:nvPicPr>
            <p:cNvPr id="80" name="图片 7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248024" y="4142855"/>
              <a:ext cx="288000" cy="127944"/>
            </a:xfrm>
            <a:prstGeom prst="rect">
              <a:avLst/>
            </a:prstGeom>
          </p:spPr>
        </p:pic>
        <p:pic>
          <p:nvPicPr>
            <p:cNvPr id="81" name="Picture 148" descr="1000E(3U插卡)_F_1102"/>
            <p:cNvPicPr>
              <a:picLocks noChangeAspect="1" noChangeArrowheads="1"/>
            </p:cNvPicPr>
            <p:nvPr/>
          </p:nvPicPr>
          <p:blipFill rotWithShape="1">
            <a:blip r:embed="rId11" cstate="print">
              <a:clrChange>
                <a:clrFrom>
                  <a:srgbClr val="FFFFFF"/>
                </a:clrFrom>
                <a:clrTo>
                  <a:srgbClr val="FFFFFF">
                    <a:alpha val="0"/>
                  </a:srgbClr>
                </a:clrTo>
              </a:clrChange>
            </a:blip>
            <a:srcRect l="7056" t="25455" r="4305" b="15384"/>
            <a:stretch/>
          </p:blipFill>
          <p:spPr bwMode="auto">
            <a:xfrm>
              <a:off x="2745696" y="4124743"/>
              <a:ext cx="360000" cy="142972"/>
            </a:xfrm>
            <a:prstGeom prst="rect">
              <a:avLst/>
            </a:prstGeom>
            <a:noFill/>
            <a:ln w="9525">
              <a:noFill/>
              <a:miter lim="800000"/>
              <a:headEnd/>
              <a:tailEnd/>
            </a:ln>
          </p:spPr>
        </p:pic>
        <p:pic>
          <p:nvPicPr>
            <p:cNvPr id="82" name="Picture 147" descr="Secospace USG5500（插卡）_F_1102"/>
            <p:cNvPicPr>
              <a:picLocks noChangeAspect="1" noChangeArrowheads="1"/>
            </p:cNvPicPr>
            <p:nvPr/>
          </p:nvPicPr>
          <p:blipFill rotWithShape="1">
            <a:blip r:embed="rId12" cstate="print">
              <a:clrChange>
                <a:clrFrom>
                  <a:srgbClr val="FFFFFF"/>
                </a:clrFrom>
                <a:clrTo>
                  <a:srgbClr val="FFFFFF">
                    <a:alpha val="0"/>
                  </a:srgbClr>
                </a:clrTo>
              </a:clrChange>
            </a:blip>
            <a:srcRect l="4972" t="24838" r="4322" b="22976"/>
            <a:stretch/>
          </p:blipFill>
          <p:spPr bwMode="auto">
            <a:xfrm>
              <a:off x="2745696" y="3996558"/>
              <a:ext cx="360000" cy="95077"/>
            </a:xfrm>
            <a:prstGeom prst="rect">
              <a:avLst/>
            </a:prstGeom>
            <a:noFill/>
            <a:ln w="9525">
              <a:noFill/>
              <a:miter lim="800000"/>
              <a:headEnd/>
              <a:tailEnd/>
            </a:ln>
          </p:spPr>
        </p:pic>
        <p:pic>
          <p:nvPicPr>
            <p:cNvPr id="83" name="Picture 148" descr="1000E(3U插卡)_F_1102"/>
            <p:cNvPicPr>
              <a:picLocks noChangeAspect="1" noChangeArrowheads="1"/>
            </p:cNvPicPr>
            <p:nvPr/>
          </p:nvPicPr>
          <p:blipFill rotWithShape="1">
            <a:blip r:embed="rId11" cstate="print">
              <a:clrChange>
                <a:clrFrom>
                  <a:srgbClr val="FFFFFF"/>
                </a:clrFrom>
                <a:clrTo>
                  <a:srgbClr val="FFFFFF">
                    <a:alpha val="0"/>
                  </a:srgbClr>
                </a:clrTo>
              </a:clrChange>
            </a:blip>
            <a:srcRect l="7056" t="25455" r="4305" b="15384"/>
            <a:stretch/>
          </p:blipFill>
          <p:spPr bwMode="auto">
            <a:xfrm>
              <a:off x="2240871" y="4124743"/>
              <a:ext cx="360000" cy="142972"/>
            </a:xfrm>
            <a:prstGeom prst="rect">
              <a:avLst/>
            </a:prstGeom>
            <a:noFill/>
            <a:ln w="9525">
              <a:noFill/>
              <a:miter lim="800000"/>
              <a:headEnd/>
              <a:tailEnd/>
            </a:ln>
          </p:spPr>
        </p:pic>
        <p:pic>
          <p:nvPicPr>
            <p:cNvPr id="84" name="Picture 149" descr="USG5120_B_201004"/>
            <p:cNvPicPr>
              <a:picLocks noChangeAspect="1" noChangeArrowheads="1"/>
            </p:cNvPicPr>
            <p:nvPr/>
          </p:nvPicPr>
          <p:blipFill rotWithShape="1">
            <a:blip r:embed="rId13" cstate="print">
              <a:clrChange>
                <a:clrFrom>
                  <a:srgbClr val="FFFFFF"/>
                </a:clrFrom>
                <a:clrTo>
                  <a:srgbClr val="FFFFFF">
                    <a:alpha val="0"/>
                  </a:srgbClr>
                </a:clrTo>
              </a:clrChange>
            </a:blip>
            <a:srcRect l="16993" t="32254" r="8621" b="27085"/>
            <a:stretch/>
          </p:blipFill>
          <p:spPr bwMode="auto">
            <a:xfrm>
              <a:off x="2240871" y="3982184"/>
              <a:ext cx="360000" cy="142759"/>
            </a:xfrm>
            <a:prstGeom prst="rect">
              <a:avLst/>
            </a:prstGeom>
            <a:noFill/>
            <a:ln w="9525">
              <a:noFill/>
              <a:miter lim="800000"/>
              <a:headEnd/>
              <a:tailEnd/>
            </a:ln>
          </p:spPr>
        </p:pic>
        <p:pic>
          <p:nvPicPr>
            <p:cNvPr id="85" name="Picture 18" descr="aa"/>
            <p:cNvPicPr>
              <a:picLocks noChangeAspect="1" noChangeArrowheads="1"/>
            </p:cNvPicPr>
            <p:nvPr/>
          </p:nvPicPr>
          <p:blipFill>
            <a:blip r:embed="rId14" cstate="print">
              <a:clrChange>
                <a:clrFrom>
                  <a:srgbClr val="FEFEFE"/>
                </a:clrFrom>
                <a:clrTo>
                  <a:srgbClr val="FEFEFE">
                    <a:alpha val="0"/>
                  </a:srgbClr>
                </a:clrTo>
              </a:clrChange>
              <a:grayscl/>
            </a:blip>
            <a:srcRect/>
            <a:stretch>
              <a:fillRect/>
            </a:stretch>
          </p:blipFill>
          <p:spPr bwMode="auto">
            <a:xfrm>
              <a:off x="2240871" y="3908953"/>
              <a:ext cx="360000" cy="60000"/>
            </a:xfrm>
            <a:prstGeom prst="rect">
              <a:avLst/>
            </a:prstGeom>
            <a:noFill/>
            <a:ln w="9525">
              <a:noFill/>
              <a:miter lim="800000"/>
              <a:headEnd/>
              <a:tailEnd/>
            </a:ln>
          </p:spPr>
        </p:pic>
        <p:pic>
          <p:nvPicPr>
            <p:cNvPr id="86" name="Picture 48" descr="aa"/>
            <p:cNvPicPr>
              <a:picLocks noChangeArrowheads="1"/>
            </p:cNvPicPr>
            <p:nvPr/>
          </p:nvPicPr>
          <p:blipFill>
            <a:blip r:embed="rId15" cstate="print">
              <a:clrChange>
                <a:clrFrom>
                  <a:srgbClr val="FEFEFE"/>
                </a:clrFrom>
                <a:clrTo>
                  <a:srgbClr val="FEFEFE">
                    <a:alpha val="0"/>
                  </a:srgbClr>
                </a:clrTo>
              </a:clrChange>
              <a:grayscl/>
            </a:blip>
            <a:srcRect/>
            <a:stretch>
              <a:fillRect/>
            </a:stretch>
          </p:blipFill>
          <p:spPr bwMode="auto">
            <a:xfrm>
              <a:off x="2258871" y="3799361"/>
              <a:ext cx="324000" cy="100000"/>
            </a:xfrm>
            <a:prstGeom prst="rect">
              <a:avLst/>
            </a:prstGeom>
            <a:noFill/>
            <a:ln w="9525">
              <a:noFill/>
              <a:miter lim="800000"/>
              <a:headEnd/>
              <a:tailEnd/>
            </a:ln>
          </p:spPr>
        </p:pic>
        <p:pic>
          <p:nvPicPr>
            <p:cNvPr id="87" name="Picture 12" descr="沃达丰尺寸模板"/>
            <p:cNvPicPr>
              <a:picLocks noChangeAspect="1" noChangeArrowheads="1"/>
            </p:cNvPicPr>
            <p:nvPr/>
          </p:nvPicPr>
          <p:blipFill>
            <a:blip r:embed="rId16" cstate="print">
              <a:clrChange>
                <a:clrFrom>
                  <a:srgbClr val="FFFFFF"/>
                </a:clrFrom>
                <a:clrTo>
                  <a:srgbClr val="FFFFFF">
                    <a:alpha val="0"/>
                  </a:srgbClr>
                </a:clrTo>
              </a:clrChange>
            </a:blip>
            <a:srcRect b="-53"/>
            <a:stretch>
              <a:fillRect/>
            </a:stretch>
          </p:blipFill>
          <p:spPr bwMode="auto">
            <a:xfrm>
              <a:off x="2312871" y="3696229"/>
              <a:ext cx="216000" cy="133403"/>
            </a:xfrm>
            <a:prstGeom prst="rect">
              <a:avLst/>
            </a:prstGeom>
            <a:noFill/>
            <a:ln w="9525">
              <a:noFill/>
              <a:miter lim="800000"/>
              <a:headEnd/>
              <a:tailEnd/>
            </a:ln>
          </p:spPr>
        </p:pic>
        <p:sp>
          <p:nvSpPr>
            <p:cNvPr id="88" name="Text Box 47"/>
            <p:cNvSpPr txBox="1">
              <a:spLocks noChangeAspect="1" noChangeArrowheads="1"/>
            </p:cNvSpPr>
            <p:nvPr/>
          </p:nvSpPr>
          <p:spPr bwMode="auto">
            <a:xfrm>
              <a:off x="2585049" y="4237714"/>
              <a:ext cx="767542" cy="237725"/>
            </a:xfrm>
            <a:prstGeom prst="rect">
              <a:avLst/>
            </a:prstGeom>
            <a:noFill/>
            <a:ln w="9525">
              <a:noFill/>
              <a:miter lim="800000"/>
              <a:headEnd/>
              <a:tailEnd/>
            </a:ln>
          </p:spPr>
          <p:txBody>
            <a:bodyPr wrap="none" lIns="68494" tIns="34247" rIns="68494" bIns="34247" anchor="ctr" anchorCtr="1">
              <a:noAutofit/>
            </a:bodyPr>
            <a:lstStyle/>
            <a:p>
              <a:pPr algn="ctr" eaLnBrk="0" hangingPunct="0"/>
              <a:r>
                <a:rPr lang="en-US" altLang="zh-CN" sz="400" dirty="0" smtClean="0">
                  <a:solidFill>
                    <a:srgbClr val="000000"/>
                  </a:solidFill>
                  <a:latin typeface="Arial" pitchFamily="34" charset="0"/>
                  <a:cs typeface="Arial" pitchFamily="34" charset="0"/>
                </a:rPr>
                <a:t>Eudemon</a:t>
              </a:r>
            </a:p>
            <a:p>
              <a:pPr algn="ctr" eaLnBrk="0" hangingPunct="0"/>
              <a:r>
                <a:rPr lang="en-US" altLang="zh-CN" sz="400" dirty="0" smtClean="0">
                  <a:solidFill>
                    <a:srgbClr val="000000"/>
                  </a:solidFill>
                  <a:latin typeface="Arial" pitchFamily="34" charset="0"/>
                  <a:cs typeface="Arial" pitchFamily="34" charset="0"/>
                </a:rPr>
                <a:t>1000E-X</a:t>
              </a:r>
              <a:endParaRPr lang="en-US" altLang="zh-CN" sz="400" dirty="0">
                <a:solidFill>
                  <a:srgbClr val="000000"/>
                </a:solidFill>
                <a:latin typeface="Arial" pitchFamily="34" charset="0"/>
                <a:cs typeface="Arial" pitchFamily="34" charset="0"/>
              </a:endParaRPr>
            </a:p>
          </p:txBody>
        </p:sp>
        <p:sp>
          <p:nvSpPr>
            <p:cNvPr id="89" name="Text Box 47"/>
            <p:cNvSpPr txBox="1">
              <a:spLocks noChangeAspect="1" noChangeArrowheads="1"/>
            </p:cNvSpPr>
            <p:nvPr/>
          </p:nvSpPr>
          <p:spPr bwMode="auto">
            <a:xfrm>
              <a:off x="3166074" y="4237714"/>
              <a:ext cx="767542" cy="237725"/>
            </a:xfrm>
            <a:prstGeom prst="rect">
              <a:avLst/>
            </a:prstGeom>
            <a:noFill/>
            <a:ln w="9525">
              <a:noFill/>
              <a:miter lim="800000"/>
              <a:headEnd/>
              <a:tailEnd/>
            </a:ln>
          </p:spPr>
          <p:txBody>
            <a:bodyPr wrap="none" lIns="68494" tIns="34247" rIns="68494" bIns="34247" anchor="ctr" anchorCtr="1">
              <a:noAutofit/>
            </a:bodyPr>
            <a:lstStyle/>
            <a:p>
              <a:pPr algn="ctr" eaLnBrk="0" hangingPunct="0"/>
              <a:r>
                <a:rPr lang="en-US" altLang="zh-CN" sz="400" dirty="0" smtClean="0">
                  <a:solidFill>
                    <a:srgbClr val="000000"/>
                  </a:solidFill>
                  <a:latin typeface="Arial" pitchFamily="34" charset="0"/>
                  <a:cs typeface="Arial" pitchFamily="34" charset="0"/>
                </a:rPr>
                <a:t>Eudemon</a:t>
              </a:r>
            </a:p>
            <a:p>
              <a:pPr algn="ctr" eaLnBrk="0" hangingPunct="0"/>
              <a:r>
                <a:rPr lang="en-US" altLang="zh-CN" sz="400" dirty="0" smtClean="0">
                  <a:solidFill>
                    <a:srgbClr val="000000"/>
                  </a:solidFill>
                  <a:latin typeface="Arial" pitchFamily="34" charset="0"/>
                  <a:cs typeface="Arial" pitchFamily="34" charset="0"/>
                </a:rPr>
                <a:t>8000E-X</a:t>
              </a:r>
              <a:endParaRPr lang="en-US" altLang="zh-CN" sz="400" dirty="0">
                <a:solidFill>
                  <a:srgbClr val="000000"/>
                </a:solidFill>
                <a:latin typeface="Arial" pitchFamily="34" charset="0"/>
                <a:cs typeface="Arial" pitchFamily="34" charset="0"/>
              </a:endParaRPr>
            </a:p>
          </p:txBody>
        </p:sp>
        <p:pic>
          <p:nvPicPr>
            <p:cNvPr id="90" name="Picture 147" descr="Secospace USG5500（插卡）_F_1102"/>
            <p:cNvPicPr>
              <a:picLocks noChangeAspect="1" noChangeArrowheads="1"/>
            </p:cNvPicPr>
            <p:nvPr/>
          </p:nvPicPr>
          <p:blipFill rotWithShape="1">
            <a:blip r:embed="rId12" cstate="print">
              <a:clrChange>
                <a:clrFrom>
                  <a:srgbClr val="FFFFFF"/>
                </a:clrFrom>
                <a:clrTo>
                  <a:srgbClr val="FFFFFF">
                    <a:alpha val="0"/>
                  </a:srgbClr>
                </a:clrTo>
              </a:clrChange>
            </a:blip>
            <a:srcRect l="4972" t="24838" r="4322" b="22976"/>
            <a:stretch/>
          </p:blipFill>
          <p:spPr bwMode="auto">
            <a:xfrm>
              <a:off x="5349867" y="4148958"/>
              <a:ext cx="360000" cy="95077"/>
            </a:xfrm>
            <a:prstGeom prst="rect">
              <a:avLst/>
            </a:prstGeom>
            <a:noFill/>
            <a:ln w="9525">
              <a:noFill/>
              <a:miter lim="800000"/>
              <a:headEnd/>
              <a:tailEnd/>
            </a:ln>
          </p:spPr>
        </p:pic>
        <p:pic>
          <p:nvPicPr>
            <p:cNvPr id="91" name="Picture 147" descr="Secospace USG5500（插卡）_F_1102"/>
            <p:cNvPicPr>
              <a:picLocks noChangeAspect="1" noChangeArrowheads="1"/>
            </p:cNvPicPr>
            <p:nvPr/>
          </p:nvPicPr>
          <p:blipFill rotWithShape="1">
            <a:blip r:embed="rId12" cstate="print">
              <a:clrChange>
                <a:clrFrom>
                  <a:srgbClr val="FFFFFF"/>
                </a:clrFrom>
                <a:clrTo>
                  <a:srgbClr val="FFFFFF">
                    <a:alpha val="0"/>
                  </a:srgbClr>
                </a:clrTo>
              </a:clrChange>
            </a:blip>
            <a:srcRect l="4972" t="24838" r="4322" b="22976"/>
            <a:stretch/>
          </p:blipFill>
          <p:spPr bwMode="auto">
            <a:xfrm>
              <a:off x="5349867" y="4034658"/>
              <a:ext cx="360000" cy="95077"/>
            </a:xfrm>
            <a:prstGeom prst="rect">
              <a:avLst/>
            </a:prstGeom>
            <a:noFill/>
            <a:ln w="9525">
              <a:noFill/>
              <a:miter lim="800000"/>
              <a:headEnd/>
              <a:tailEnd/>
            </a:ln>
          </p:spPr>
        </p:pic>
        <p:pic>
          <p:nvPicPr>
            <p:cNvPr id="96" name="图片 95"/>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6762829" y="4143793"/>
              <a:ext cx="360000" cy="86349"/>
            </a:xfrm>
            <a:prstGeom prst="rect">
              <a:avLst/>
            </a:prstGeom>
          </p:spPr>
        </p:pic>
        <p:pic>
          <p:nvPicPr>
            <p:cNvPr id="97" name="图片 96"/>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6760279" y="4058062"/>
              <a:ext cx="360000" cy="69843"/>
            </a:xfrm>
            <a:prstGeom prst="rect">
              <a:avLst/>
            </a:prstGeom>
          </p:spPr>
        </p:pic>
        <p:sp>
          <p:nvSpPr>
            <p:cNvPr id="98" name="Rectangle 189"/>
            <p:cNvSpPr>
              <a:spLocks noChangeArrowheads="1"/>
            </p:cNvSpPr>
            <p:nvPr/>
          </p:nvSpPr>
          <p:spPr bwMode="auto">
            <a:xfrm flipH="1">
              <a:off x="6536120" y="4212975"/>
              <a:ext cx="808441" cy="237725"/>
            </a:xfrm>
            <a:prstGeom prst="rect">
              <a:avLst/>
            </a:prstGeom>
            <a:noFill/>
            <a:ln w="9525">
              <a:noFill/>
              <a:miter lim="800000"/>
              <a:headEnd/>
              <a:tailEnd/>
            </a:ln>
          </p:spPr>
          <p:txBody>
            <a:bodyPr wrap="none" lIns="68494" tIns="34247" rIns="68494" bIns="34247" anchor="ctr" anchorCtr="1">
              <a:noAutofit/>
            </a:bodyPr>
            <a:lstStyle/>
            <a:p>
              <a:pPr algn="ctr" eaLnBrk="0" hangingPunct="0"/>
              <a:r>
                <a:rPr lang="en-US" altLang="zh-CN" sz="400" dirty="0" smtClean="0">
                  <a:latin typeface="Arial" pitchFamily="34" charset="0"/>
                  <a:cs typeface="Arial" pitchFamily="34" charset="0"/>
                </a:rPr>
                <a:t>ASG2000</a:t>
              </a:r>
              <a:endParaRPr lang="zh-CN" altLang="en-US" sz="400" dirty="0">
                <a:latin typeface="Arial" pitchFamily="34" charset="0"/>
                <a:cs typeface="Arial" pitchFamily="34" charset="0"/>
              </a:endParaRPr>
            </a:p>
          </p:txBody>
        </p:sp>
        <p:pic>
          <p:nvPicPr>
            <p:cNvPr id="99" name="图片 98"/>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4005002" y="4157961"/>
              <a:ext cx="360000" cy="86349"/>
            </a:xfrm>
            <a:prstGeom prst="rect">
              <a:avLst/>
            </a:prstGeom>
          </p:spPr>
        </p:pic>
        <p:pic>
          <p:nvPicPr>
            <p:cNvPr id="100" name="图片 99"/>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4002452" y="4072231"/>
              <a:ext cx="360000" cy="69843"/>
            </a:xfrm>
            <a:prstGeom prst="rect">
              <a:avLst/>
            </a:prstGeom>
          </p:spPr>
        </p:pic>
        <p:sp>
          <p:nvSpPr>
            <p:cNvPr id="101" name="Rectangle 189"/>
            <p:cNvSpPr>
              <a:spLocks noChangeArrowheads="1"/>
            </p:cNvSpPr>
            <p:nvPr/>
          </p:nvSpPr>
          <p:spPr bwMode="auto">
            <a:xfrm flipH="1">
              <a:off x="3806869" y="4217618"/>
              <a:ext cx="808441" cy="237725"/>
            </a:xfrm>
            <a:prstGeom prst="rect">
              <a:avLst/>
            </a:prstGeom>
            <a:noFill/>
            <a:ln w="9525">
              <a:noFill/>
              <a:miter lim="800000"/>
              <a:headEnd/>
              <a:tailEnd/>
            </a:ln>
          </p:spPr>
          <p:txBody>
            <a:bodyPr wrap="none" lIns="68494" tIns="34247" rIns="68494" bIns="34247" anchor="ctr" anchorCtr="1">
              <a:noAutofit/>
            </a:bodyPr>
            <a:lstStyle/>
            <a:p>
              <a:pPr algn="ctr" eaLnBrk="0" hangingPunct="0"/>
              <a:r>
                <a:rPr lang="en-US" altLang="zh-CN" sz="400" dirty="0" smtClean="0">
                  <a:latin typeface="Arial" pitchFamily="34" charset="0"/>
                  <a:cs typeface="Arial" pitchFamily="34" charset="0"/>
                </a:rPr>
                <a:t>SVN2000/5000</a:t>
              </a:r>
              <a:endParaRPr lang="zh-CN" altLang="en-US" sz="400" dirty="0">
                <a:latin typeface="Arial" pitchFamily="34" charset="0"/>
                <a:cs typeface="Arial" pitchFamily="34" charset="0"/>
              </a:endParaRPr>
            </a:p>
          </p:txBody>
        </p:sp>
        <p:pic>
          <p:nvPicPr>
            <p:cNvPr id="102" name="图片 101"/>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7288391" y="4153079"/>
              <a:ext cx="360000" cy="86349"/>
            </a:xfrm>
            <a:prstGeom prst="rect">
              <a:avLst/>
            </a:prstGeom>
          </p:spPr>
        </p:pic>
        <p:pic>
          <p:nvPicPr>
            <p:cNvPr id="103" name="图片 102"/>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7285841" y="4067349"/>
              <a:ext cx="360000" cy="69843"/>
            </a:xfrm>
            <a:prstGeom prst="rect">
              <a:avLst/>
            </a:prstGeom>
          </p:spPr>
        </p:pic>
        <p:sp>
          <p:nvSpPr>
            <p:cNvPr id="104" name="Rectangle 189"/>
            <p:cNvSpPr>
              <a:spLocks noChangeArrowheads="1"/>
            </p:cNvSpPr>
            <p:nvPr/>
          </p:nvSpPr>
          <p:spPr bwMode="auto">
            <a:xfrm flipH="1">
              <a:off x="7061683" y="4222262"/>
              <a:ext cx="808441" cy="237725"/>
            </a:xfrm>
            <a:prstGeom prst="rect">
              <a:avLst/>
            </a:prstGeom>
            <a:noFill/>
            <a:ln w="9525">
              <a:noFill/>
              <a:miter lim="800000"/>
              <a:headEnd/>
              <a:tailEnd/>
            </a:ln>
          </p:spPr>
          <p:txBody>
            <a:bodyPr wrap="none" lIns="68494" tIns="34247" rIns="68494" bIns="34247" anchor="ctr" anchorCtr="1">
              <a:noAutofit/>
            </a:bodyPr>
            <a:lstStyle/>
            <a:p>
              <a:pPr algn="ctr" eaLnBrk="0" hangingPunct="0"/>
              <a:r>
                <a:rPr lang="en-US" altLang="zh-CN" sz="400" dirty="0" smtClean="0">
                  <a:latin typeface="Arial" pitchFamily="34" charset="0"/>
                  <a:cs typeface="Arial" pitchFamily="34" charset="0"/>
                </a:rPr>
                <a:t>AVE2000</a:t>
              </a:r>
              <a:endParaRPr lang="zh-CN" altLang="en-US" sz="400" dirty="0">
                <a:latin typeface="Arial" pitchFamily="34" charset="0"/>
                <a:cs typeface="Arial" pitchFamily="34" charset="0"/>
              </a:endParaRPr>
            </a:p>
          </p:txBody>
        </p:sp>
        <p:pic>
          <p:nvPicPr>
            <p:cNvPr id="105" name="图片 10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840891" y="3775151"/>
              <a:ext cx="288000" cy="493064"/>
            </a:xfrm>
            <a:prstGeom prst="rect">
              <a:avLst/>
            </a:prstGeom>
          </p:spPr>
        </p:pic>
        <p:pic>
          <p:nvPicPr>
            <p:cNvPr id="106" name="图片 10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651798" y="3951233"/>
              <a:ext cx="288000" cy="319920"/>
            </a:xfrm>
            <a:prstGeom prst="rect">
              <a:avLst/>
            </a:prstGeom>
          </p:spPr>
        </p:pic>
        <p:pic>
          <p:nvPicPr>
            <p:cNvPr id="107" name="图片 10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505324" y="4142855"/>
              <a:ext cx="288000" cy="127944"/>
            </a:xfrm>
            <a:prstGeom prst="rect">
              <a:avLst/>
            </a:prstGeom>
          </p:spPr>
        </p:pic>
        <p:sp>
          <p:nvSpPr>
            <p:cNvPr id="108" name="Rectangle 189"/>
            <p:cNvSpPr>
              <a:spLocks noChangeArrowheads="1"/>
            </p:cNvSpPr>
            <p:nvPr/>
          </p:nvSpPr>
          <p:spPr bwMode="auto">
            <a:xfrm flipH="1">
              <a:off x="4402159" y="4217618"/>
              <a:ext cx="808441" cy="237725"/>
            </a:xfrm>
            <a:prstGeom prst="rect">
              <a:avLst/>
            </a:prstGeom>
            <a:noFill/>
            <a:ln w="9525">
              <a:noFill/>
              <a:miter lim="800000"/>
              <a:headEnd/>
              <a:tailEnd/>
            </a:ln>
          </p:spPr>
          <p:txBody>
            <a:bodyPr wrap="none" lIns="68494" tIns="34247" rIns="68494" bIns="34247" anchor="ctr" anchorCtr="1">
              <a:noAutofit/>
            </a:bodyPr>
            <a:lstStyle/>
            <a:p>
              <a:pPr algn="ctr" eaLnBrk="0" hangingPunct="0"/>
              <a:r>
                <a:rPr lang="en-US" altLang="zh-CN" sz="400" dirty="0" smtClean="0">
                  <a:latin typeface="Arial" pitchFamily="34" charset="0"/>
                  <a:cs typeface="Arial" pitchFamily="34" charset="0"/>
                </a:rPr>
                <a:t>SIG9800-X</a:t>
              </a:r>
              <a:endParaRPr lang="zh-CN" altLang="en-US" sz="400" dirty="0">
                <a:latin typeface="Arial" pitchFamily="34" charset="0"/>
                <a:cs typeface="Arial" pitchFamily="34" charset="0"/>
              </a:endParaRPr>
            </a:p>
          </p:txBody>
        </p:sp>
        <p:pic>
          <p:nvPicPr>
            <p:cNvPr id="109" name="Picture 58" descr="secospace"/>
            <p:cNvPicPr preferRelativeResize="0">
              <a:picLocks noChangeAspect="1" noChangeArrowheads="1"/>
            </p:cNvPicPr>
            <p:nvPr/>
          </p:nvPicPr>
          <p:blipFill rotWithShape="1">
            <a:blip r:embed="rId19" cstate="print"/>
            <a:stretch/>
          </p:blipFill>
          <p:spPr bwMode="auto">
            <a:xfrm>
              <a:off x="6021018" y="3630188"/>
              <a:ext cx="333261" cy="213230"/>
            </a:xfrm>
            <a:prstGeom prst="roundRect">
              <a:avLst>
                <a:gd name="adj" fmla="val 10154"/>
              </a:avLst>
            </a:prstGeom>
            <a:noFill/>
            <a:ln w="9525">
              <a:noFill/>
              <a:miter lim="800000"/>
              <a:headEnd/>
              <a:tailEnd/>
            </a:ln>
            <a:effectLst/>
          </p:spPr>
        </p:pic>
        <p:pic>
          <p:nvPicPr>
            <p:cNvPr id="110" name="图片 109"/>
            <p:cNvPicPr preferRelativeResize="0">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6468088" y="3642831"/>
              <a:ext cx="261610" cy="168558"/>
            </a:xfrm>
            <a:prstGeom prst="rect">
              <a:avLst/>
            </a:prstGeom>
          </p:spPr>
        </p:pic>
        <p:pic>
          <p:nvPicPr>
            <p:cNvPr id="111" name="Picture 113" descr="图标"/>
            <p:cNvPicPr preferRelativeResize="0">
              <a:picLocks noChangeAspect="1" noChangeArrowheads="1"/>
            </p:cNvPicPr>
            <p:nvPr/>
          </p:nvPicPr>
          <p:blipFill rotWithShape="1">
            <a:blip r:embed="rId21" cstate="print"/>
            <a:stretch/>
          </p:blipFill>
          <p:spPr bwMode="auto">
            <a:xfrm>
              <a:off x="6860802" y="3644532"/>
              <a:ext cx="329680" cy="181672"/>
            </a:xfrm>
            <a:prstGeom prst="roundRect">
              <a:avLst>
                <a:gd name="adj" fmla="val 10154"/>
              </a:avLst>
            </a:prstGeom>
            <a:noFill/>
            <a:ln w="9525">
              <a:noFill/>
              <a:miter lim="800000"/>
              <a:headEnd/>
              <a:tailEnd/>
            </a:ln>
            <a:effectLst/>
          </p:spPr>
        </p:pic>
        <p:pic>
          <p:nvPicPr>
            <p:cNvPr id="112" name="图片 111"/>
            <p:cNvPicPr preferRelativeResize="0">
              <a:picLocks noChangeAspect="1"/>
            </p:cNvPicPr>
            <p:nvPr/>
          </p:nvPicPr>
          <p:blipFill>
            <a:blip r:embed="rId22" cstate="print">
              <a:extLst>
                <a:ext uri="{28A0092B-C50C-407E-A947-70E740481C1C}">
                  <a14:useLocalDpi xmlns:a14="http://schemas.microsoft.com/office/drawing/2010/main" xmlns="" val="0"/>
                </a:ext>
              </a:extLst>
            </a:blip>
            <a:stretch>
              <a:fillRect/>
            </a:stretch>
          </p:blipFill>
          <p:spPr>
            <a:xfrm>
              <a:off x="7224707" y="3643940"/>
              <a:ext cx="327615" cy="182974"/>
            </a:xfrm>
            <a:prstGeom prst="rect">
              <a:avLst/>
            </a:prstGeom>
          </p:spPr>
        </p:pic>
        <p:pic>
          <p:nvPicPr>
            <p:cNvPr id="113" name="图片 112"/>
            <p:cNvPicPr preferRelativeResize="0">
              <a:picLocks noChangeAspect="1"/>
            </p:cNvPicPr>
            <p:nvPr/>
          </p:nvPicPr>
          <p:blipFill>
            <a:blip r:embed="rId23" cstate="print">
              <a:extLst>
                <a:ext uri="{28A0092B-C50C-407E-A947-70E740481C1C}">
                  <a14:useLocalDpi xmlns:a14="http://schemas.microsoft.com/office/drawing/2010/main" xmlns="" val="0"/>
                </a:ext>
              </a:extLst>
            </a:blip>
            <a:stretch>
              <a:fillRect/>
            </a:stretch>
          </p:blipFill>
          <p:spPr>
            <a:xfrm>
              <a:off x="7625629" y="3650594"/>
              <a:ext cx="261206" cy="168336"/>
            </a:xfrm>
            <a:prstGeom prst="rect">
              <a:avLst/>
            </a:prstGeom>
          </p:spPr>
        </p:pic>
        <p:pic>
          <p:nvPicPr>
            <p:cNvPr id="115" name="图片 114"/>
            <p:cNvPicPr>
              <a:picLocks noChangeAspect="1"/>
            </p:cNvPicPr>
            <p:nvPr/>
          </p:nvPicPr>
          <p:blipFill>
            <a:blip r:embed="rId24" cstate="print">
              <a:extLst>
                <a:ext uri="{28A0092B-C50C-407E-A947-70E740481C1C}">
                  <a14:useLocalDpi xmlns:a14="http://schemas.microsoft.com/office/drawing/2010/main" xmlns="" val="0"/>
                </a:ext>
              </a:extLst>
            </a:blip>
            <a:stretch>
              <a:fillRect/>
            </a:stretch>
          </p:blipFill>
          <p:spPr>
            <a:xfrm>
              <a:off x="7827322" y="4087465"/>
              <a:ext cx="360000" cy="142174"/>
            </a:xfrm>
            <a:prstGeom prst="rect">
              <a:avLst/>
            </a:prstGeom>
          </p:spPr>
        </p:pic>
        <p:sp>
          <p:nvSpPr>
            <p:cNvPr id="116" name="Rectangle 189"/>
            <p:cNvSpPr>
              <a:spLocks noChangeArrowheads="1"/>
            </p:cNvSpPr>
            <p:nvPr/>
          </p:nvSpPr>
          <p:spPr bwMode="auto">
            <a:xfrm flipH="1">
              <a:off x="7593038" y="4212975"/>
              <a:ext cx="808441" cy="237725"/>
            </a:xfrm>
            <a:prstGeom prst="rect">
              <a:avLst/>
            </a:prstGeom>
            <a:noFill/>
            <a:ln w="9525">
              <a:noFill/>
              <a:miter lim="800000"/>
              <a:headEnd/>
              <a:tailEnd/>
            </a:ln>
          </p:spPr>
          <p:txBody>
            <a:bodyPr wrap="none" lIns="68494" tIns="34247" rIns="68494" bIns="34247" anchor="ctr" anchorCtr="1">
              <a:noAutofit/>
            </a:bodyPr>
            <a:lstStyle/>
            <a:p>
              <a:pPr algn="ctr" eaLnBrk="0" hangingPunct="0"/>
              <a:r>
                <a:rPr lang="en-US" altLang="zh-CN" sz="400" dirty="0" smtClean="0">
                  <a:latin typeface="Arial" pitchFamily="34" charset="0"/>
                  <a:cs typeface="Arial" pitchFamily="34" charset="0"/>
                </a:rPr>
                <a:t>iCache3200</a:t>
              </a:r>
              <a:endParaRPr lang="zh-CN" altLang="en-US" sz="400" dirty="0">
                <a:latin typeface="Arial" pitchFamily="34" charset="0"/>
                <a:cs typeface="Arial" pitchFamily="34" charset="0"/>
              </a:endParaRPr>
            </a:p>
          </p:txBody>
        </p:sp>
        <p:sp>
          <p:nvSpPr>
            <p:cNvPr id="117" name="TextBox 116"/>
            <p:cNvSpPr txBox="1"/>
            <p:nvPr/>
          </p:nvSpPr>
          <p:spPr>
            <a:xfrm>
              <a:off x="5922683" y="3809999"/>
              <a:ext cx="519645" cy="150054"/>
            </a:xfrm>
            <a:prstGeom prst="rect">
              <a:avLst/>
            </a:prstGeom>
            <a:noFill/>
          </p:spPr>
          <p:txBody>
            <a:bodyPr wrap="none" rtlCol="0">
              <a:spAutoFit/>
            </a:bodyPr>
            <a:lstStyle/>
            <a:p>
              <a:r>
                <a:rPr lang="en-US" altLang="zh-CN" sz="400" dirty="0" smtClean="0">
                  <a:latin typeface="Arial" pitchFamily="34" charset="0"/>
                  <a:cs typeface="Arial" pitchFamily="34" charset="0"/>
                </a:rPr>
                <a:t>TSM</a:t>
              </a:r>
              <a:endParaRPr lang="zh-CN" altLang="en-US" sz="400" dirty="0">
                <a:latin typeface="Arial" pitchFamily="34" charset="0"/>
                <a:cs typeface="Arial" pitchFamily="34" charset="0"/>
              </a:endParaRPr>
            </a:p>
          </p:txBody>
        </p:sp>
        <p:sp>
          <p:nvSpPr>
            <p:cNvPr id="118" name="TextBox 117"/>
            <p:cNvSpPr txBox="1"/>
            <p:nvPr/>
          </p:nvSpPr>
          <p:spPr>
            <a:xfrm>
              <a:off x="6355518" y="3809999"/>
              <a:ext cx="528156" cy="150054"/>
            </a:xfrm>
            <a:prstGeom prst="rect">
              <a:avLst/>
            </a:prstGeom>
            <a:noFill/>
          </p:spPr>
          <p:txBody>
            <a:bodyPr wrap="none" rtlCol="0">
              <a:spAutoFit/>
            </a:bodyPr>
            <a:lstStyle/>
            <a:p>
              <a:r>
                <a:rPr lang="en-US" altLang="zh-CN" sz="400" dirty="0" smtClean="0">
                  <a:latin typeface="Arial" pitchFamily="34" charset="0"/>
                  <a:cs typeface="Arial" pitchFamily="34" charset="0"/>
                </a:rPr>
                <a:t>DSM</a:t>
              </a:r>
              <a:endParaRPr lang="zh-CN" altLang="en-US" sz="400" dirty="0">
                <a:latin typeface="Arial" pitchFamily="34" charset="0"/>
                <a:cs typeface="Arial" pitchFamily="34" charset="0"/>
              </a:endParaRPr>
            </a:p>
          </p:txBody>
        </p:sp>
        <p:sp>
          <p:nvSpPr>
            <p:cNvPr id="119" name="TextBox 118"/>
            <p:cNvSpPr txBox="1"/>
            <p:nvPr/>
          </p:nvSpPr>
          <p:spPr>
            <a:xfrm>
              <a:off x="7108969" y="3809999"/>
              <a:ext cx="522483" cy="150054"/>
            </a:xfrm>
            <a:prstGeom prst="rect">
              <a:avLst/>
            </a:prstGeom>
            <a:noFill/>
          </p:spPr>
          <p:txBody>
            <a:bodyPr wrap="none" rtlCol="0">
              <a:spAutoFit/>
            </a:bodyPr>
            <a:lstStyle/>
            <a:p>
              <a:r>
                <a:rPr lang="en-US" altLang="zh-CN" sz="400" dirty="0" smtClean="0">
                  <a:latin typeface="Arial" pitchFamily="34" charset="0"/>
                  <a:cs typeface="Arial" pitchFamily="34" charset="0"/>
                </a:rPr>
                <a:t>VSM</a:t>
              </a:r>
              <a:endParaRPr lang="zh-CN" altLang="en-US" sz="400" dirty="0">
                <a:latin typeface="Arial" pitchFamily="34" charset="0"/>
                <a:cs typeface="Arial" pitchFamily="34" charset="0"/>
              </a:endParaRPr>
            </a:p>
          </p:txBody>
        </p:sp>
        <p:sp>
          <p:nvSpPr>
            <p:cNvPr id="120" name="TextBox 119"/>
            <p:cNvSpPr txBox="1"/>
            <p:nvPr/>
          </p:nvSpPr>
          <p:spPr>
            <a:xfrm>
              <a:off x="6727724" y="3809999"/>
              <a:ext cx="530991" cy="150054"/>
            </a:xfrm>
            <a:prstGeom prst="rect">
              <a:avLst/>
            </a:prstGeom>
            <a:noFill/>
          </p:spPr>
          <p:txBody>
            <a:bodyPr wrap="none" rtlCol="0">
              <a:spAutoFit/>
            </a:bodyPr>
            <a:lstStyle/>
            <a:p>
              <a:r>
                <a:rPr lang="en-US" altLang="zh-CN" sz="400" dirty="0" err="1" smtClean="0">
                  <a:latin typeface="Arial" pitchFamily="34" charset="0"/>
                  <a:cs typeface="Arial" pitchFamily="34" charset="0"/>
                </a:rPr>
                <a:t>eLog</a:t>
              </a:r>
              <a:endParaRPr lang="zh-CN" altLang="en-US" sz="400" dirty="0">
                <a:latin typeface="Arial" pitchFamily="34" charset="0"/>
                <a:cs typeface="Arial" pitchFamily="34" charset="0"/>
              </a:endParaRPr>
            </a:p>
          </p:txBody>
        </p:sp>
        <p:sp>
          <p:nvSpPr>
            <p:cNvPr id="122" name="TextBox 121"/>
            <p:cNvSpPr txBox="1"/>
            <p:nvPr/>
          </p:nvSpPr>
          <p:spPr>
            <a:xfrm>
              <a:off x="7514880" y="3809999"/>
              <a:ext cx="528156" cy="150054"/>
            </a:xfrm>
            <a:prstGeom prst="rect">
              <a:avLst/>
            </a:prstGeom>
            <a:noFill/>
          </p:spPr>
          <p:txBody>
            <a:bodyPr wrap="none" rtlCol="0">
              <a:spAutoFit/>
            </a:bodyPr>
            <a:lstStyle/>
            <a:p>
              <a:r>
                <a:rPr lang="en-US" altLang="zh-CN" sz="400" dirty="0" smtClean="0">
                  <a:latin typeface="Arial" pitchFamily="34" charset="0"/>
                  <a:cs typeface="Arial" pitchFamily="34" charset="0"/>
                </a:rPr>
                <a:t>UMA</a:t>
              </a:r>
              <a:endParaRPr lang="zh-CN" altLang="en-US" sz="400" dirty="0">
                <a:latin typeface="Arial" pitchFamily="34" charset="0"/>
                <a:cs typeface="Arial" pitchFamily="34" charset="0"/>
              </a:endParaRPr>
            </a:p>
          </p:txBody>
        </p:sp>
        <p:pic>
          <p:nvPicPr>
            <p:cNvPr id="123" name="Picture 2" descr="D:\2012年-设计文件夹\5月份\朱春丽-安全产品全家福\资料\02\视频信息管控中心 logo.png"/>
            <p:cNvPicPr preferRelativeResize="0">
              <a:picLocks noChangeAspect="1" noChangeArrowheads="1"/>
            </p:cNvPicPr>
            <p:nvPr/>
          </p:nvPicPr>
          <p:blipFill rotWithShape="1">
            <a:blip r:embed="rId25" cstate="print">
              <a:extLst>
                <a:ext uri="{28A0092B-C50C-407E-A947-70E740481C1C}">
                  <a14:useLocalDpi xmlns:a14="http://schemas.microsoft.com/office/drawing/2010/main" xmlns="" val="0"/>
                </a:ext>
              </a:extLst>
            </a:blip>
            <a:stretch/>
          </p:blipFill>
          <p:spPr bwMode="auto">
            <a:xfrm>
              <a:off x="7933836" y="3646158"/>
              <a:ext cx="323189" cy="178096"/>
            </a:xfrm>
            <a:prstGeom prst="rect">
              <a:avLst/>
            </a:prstGeom>
            <a:noFill/>
            <a:extLst>
              <a:ext uri="{909E8E84-426E-40DD-AFC4-6F175D3DCCD1}">
                <a14:hiddenFill xmlns:a14="http://schemas.microsoft.com/office/drawing/2010/main" xmlns="">
                  <a:solidFill>
                    <a:srgbClr val="FFFFFF"/>
                  </a:solidFill>
                </a14:hiddenFill>
              </a:ext>
            </a:extLst>
          </p:spPr>
        </p:pic>
        <p:sp>
          <p:nvSpPr>
            <p:cNvPr id="125" name="TextBox 124"/>
            <p:cNvSpPr txBox="1"/>
            <p:nvPr/>
          </p:nvSpPr>
          <p:spPr>
            <a:xfrm>
              <a:off x="7885876" y="3809999"/>
              <a:ext cx="488445" cy="150054"/>
            </a:xfrm>
            <a:prstGeom prst="rect">
              <a:avLst/>
            </a:prstGeom>
            <a:noFill/>
          </p:spPr>
          <p:txBody>
            <a:bodyPr wrap="none" rtlCol="0">
              <a:spAutoFit/>
            </a:bodyPr>
            <a:lstStyle/>
            <a:p>
              <a:r>
                <a:rPr lang="en-US" altLang="zh-CN" sz="400" dirty="0" smtClean="0">
                  <a:latin typeface="Arial" pitchFamily="34" charset="0"/>
                  <a:cs typeface="Arial" pitchFamily="34" charset="0"/>
                </a:rPr>
                <a:t>OIC</a:t>
              </a:r>
              <a:endParaRPr lang="zh-CN" altLang="en-US" sz="400" dirty="0">
                <a:latin typeface="Arial" pitchFamily="34" charset="0"/>
                <a:cs typeface="Arial" pitchFamily="34" charset="0"/>
              </a:endParaRPr>
            </a:p>
          </p:txBody>
        </p:sp>
        <p:sp>
          <p:nvSpPr>
            <p:cNvPr id="127" name="AutoShape 4"/>
            <p:cNvSpPr>
              <a:spLocks noChangeArrowheads="1"/>
            </p:cNvSpPr>
            <p:nvPr/>
          </p:nvSpPr>
          <p:spPr bwMode="gray">
            <a:xfrm>
              <a:off x="578263" y="897731"/>
              <a:ext cx="7822429" cy="864000"/>
            </a:xfrm>
            <a:prstGeom prst="roundRect">
              <a:avLst>
                <a:gd name="adj" fmla="val 11153"/>
              </a:avLst>
            </a:prstGeom>
            <a:solidFill>
              <a:schemeClr val="tx1">
                <a:lumMod val="65000"/>
                <a:lumOff val="35000"/>
              </a:schemeClr>
            </a:solidFill>
            <a:ln w="12700" algn="ctr">
              <a:noFill/>
              <a:round/>
              <a:headEnd/>
              <a:tailEnd/>
            </a:ln>
            <a:effectLst/>
            <a:scene3d>
              <a:camera prst="orthographicFront">
                <a:rot lat="0" lon="0" rev="0"/>
              </a:camera>
              <a:lightRig rig="chilly" dir="t">
                <a:rot lat="0" lon="0" rev="18480000"/>
              </a:lightRig>
            </a:scene3d>
            <a:sp3d prstMaterial="clear">
              <a:bevelT h="63500"/>
            </a:sp3d>
          </p:spPr>
          <p:txBody>
            <a:bodyPr wrap="none" lIns="68562" tIns="34281" rIns="68562" bIns="34281" anchor="ctr">
              <a:noAutofit/>
            </a:bodyPr>
            <a:lstStyle/>
            <a:p>
              <a:pPr eaLnBrk="0" hangingPunct="0">
                <a:buClr>
                  <a:srgbClr val="990000"/>
                </a:buClr>
                <a:buSzPct val="60000"/>
                <a:buFont typeface="Wingdings" pitchFamily="2" charset="2"/>
                <a:buNone/>
              </a:pPr>
              <a:endParaRPr lang="zh-CN" altLang="zh-CN" sz="400" b="1" dirty="0">
                <a:solidFill>
                  <a:srgbClr val="000000"/>
                </a:solidFill>
                <a:latin typeface="Arial" pitchFamily="34" charset="0"/>
                <a:ea typeface="MS PGothic" pitchFamily="34" charset="-128"/>
                <a:cs typeface="Arial" pitchFamily="34" charset="0"/>
              </a:endParaRPr>
            </a:p>
          </p:txBody>
        </p:sp>
        <p:sp>
          <p:nvSpPr>
            <p:cNvPr id="128" name="AutoShape 4"/>
            <p:cNvSpPr>
              <a:spLocks noChangeArrowheads="1"/>
            </p:cNvSpPr>
            <p:nvPr/>
          </p:nvSpPr>
          <p:spPr bwMode="gray">
            <a:xfrm>
              <a:off x="578263" y="1800950"/>
              <a:ext cx="7822429" cy="864000"/>
            </a:xfrm>
            <a:prstGeom prst="roundRect">
              <a:avLst>
                <a:gd name="adj" fmla="val 11153"/>
              </a:avLst>
            </a:prstGeom>
            <a:solidFill>
              <a:schemeClr val="tx1">
                <a:lumMod val="65000"/>
                <a:lumOff val="35000"/>
              </a:schemeClr>
            </a:solidFill>
            <a:ln w="12700" algn="ctr">
              <a:noFill/>
              <a:round/>
              <a:headEnd/>
              <a:tailEnd/>
            </a:ln>
            <a:effectLst/>
            <a:scene3d>
              <a:camera prst="orthographicFront">
                <a:rot lat="0" lon="0" rev="0"/>
              </a:camera>
              <a:lightRig rig="chilly" dir="t">
                <a:rot lat="0" lon="0" rev="18480000"/>
              </a:lightRig>
            </a:scene3d>
            <a:sp3d prstMaterial="clear">
              <a:bevelT h="63500"/>
            </a:sp3d>
          </p:spPr>
          <p:txBody>
            <a:bodyPr wrap="none" lIns="68562" tIns="34281" rIns="68562" bIns="34281" anchor="ctr">
              <a:noAutofit/>
            </a:bodyPr>
            <a:lstStyle/>
            <a:p>
              <a:pPr eaLnBrk="0" hangingPunct="0">
                <a:buClr>
                  <a:srgbClr val="990000"/>
                </a:buClr>
                <a:buSzPct val="60000"/>
                <a:buFont typeface="Wingdings" pitchFamily="2" charset="2"/>
                <a:buNone/>
              </a:pPr>
              <a:endParaRPr lang="zh-CN" altLang="zh-CN" sz="400" b="1" dirty="0">
                <a:solidFill>
                  <a:srgbClr val="000000"/>
                </a:solidFill>
                <a:latin typeface="Arial" pitchFamily="34" charset="0"/>
                <a:ea typeface="MS PGothic" pitchFamily="34" charset="-128"/>
                <a:cs typeface="Arial" pitchFamily="34" charset="0"/>
              </a:endParaRPr>
            </a:p>
          </p:txBody>
        </p:sp>
        <p:sp>
          <p:nvSpPr>
            <p:cNvPr id="129" name="AutoShape 4"/>
            <p:cNvSpPr>
              <a:spLocks noChangeArrowheads="1"/>
            </p:cNvSpPr>
            <p:nvPr/>
          </p:nvSpPr>
          <p:spPr bwMode="gray">
            <a:xfrm>
              <a:off x="578263" y="2704169"/>
              <a:ext cx="7822429" cy="864000"/>
            </a:xfrm>
            <a:prstGeom prst="roundRect">
              <a:avLst>
                <a:gd name="adj" fmla="val 11153"/>
              </a:avLst>
            </a:prstGeom>
            <a:solidFill>
              <a:schemeClr val="tx1">
                <a:lumMod val="65000"/>
                <a:lumOff val="35000"/>
              </a:schemeClr>
            </a:solidFill>
            <a:ln w="12700" algn="ctr">
              <a:noFill/>
              <a:round/>
              <a:headEnd/>
              <a:tailEnd/>
            </a:ln>
            <a:effectLst/>
            <a:scene3d>
              <a:camera prst="orthographicFront">
                <a:rot lat="0" lon="0" rev="0"/>
              </a:camera>
              <a:lightRig rig="chilly" dir="t">
                <a:rot lat="0" lon="0" rev="18480000"/>
              </a:lightRig>
            </a:scene3d>
            <a:sp3d prstMaterial="clear">
              <a:bevelT h="63500"/>
            </a:sp3d>
          </p:spPr>
          <p:txBody>
            <a:bodyPr wrap="none" lIns="68562" tIns="34281" rIns="68562" bIns="34281" anchor="ctr">
              <a:noAutofit/>
            </a:bodyPr>
            <a:lstStyle/>
            <a:p>
              <a:pPr eaLnBrk="0" hangingPunct="0">
                <a:buClr>
                  <a:srgbClr val="990000"/>
                </a:buClr>
                <a:buSzPct val="60000"/>
                <a:buFont typeface="Wingdings" pitchFamily="2" charset="2"/>
                <a:buNone/>
              </a:pPr>
              <a:endParaRPr lang="zh-CN" altLang="zh-CN" sz="400" b="1" dirty="0">
                <a:solidFill>
                  <a:srgbClr val="000000"/>
                </a:solidFill>
                <a:latin typeface="Arial" pitchFamily="34" charset="0"/>
                <a:ea typeface="MS PGothic" pitchFamily="34" charset="-128"/>
                <a:cs typeface="Arial" pitchFamily="34" charset="0"/>
              </a:endParaRPr>
            </a:p>
          </p:txBody>
        </p:sp>
        <p:sp>
          <p:nvSpPr>
            <p:cNvPr id="130" name="AutoShape 5"/>
            <p:cNvSpPr>
              <a:spLocks noChangeArrowheads="1"/>
            </p:cNvSpPr>
            <p:nvPr/>
          </p:nvSpPr>
          <p:spPr bwMode="gray">
            <a:xfrm>
              <a:off x="711257" y="1013647"/>
              <a:ext cx="1404000" cy="633600"/>
            </a:xfrm>
            <a:prstGeom prst="homePlate">
              <a:avLst>
                <a:gd name="adj" fmla="val 28127"/>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p:spPr>
          <p:txBody>
            <a:bodyPr lIns="68562" tIns="34281" rIns="68562" bIns="34281" anchor="ctr">
              <a:noAutofit/>
            </a:bodyPr>
            <a:lstStyle/>
            <a:p>
              <a:pPr algn="ctr" fontAlgn="auto">
                <a:spcBef>
                  <a:spcPts val="0"/>
                </a:spcBef>
                <a:spcAft>
                  <a:spcPts val="0"/>
                </a:spcAft>
              </a:pPr>
              <a:r>
                <a:rPr lang="en-US" altLang="zh-CN" sz="1050" b="1" kern="0" dirty="0" smtClean="0">
                  <a:solidFill>
                    <a:schemeClr val="bg1"/>
                  </a:solidFill>
                  <a:effectLst>
                    <a:outerShdw blurRad="38100" dist="38100" dir="2700000" algn="tl">
                      <a:srgbClr val="000000">
                        <a:alpha val="43137"/>
                      </a:srgbClr>
                    </a:outerShdw>
                  </a:effectLst>
                  <a:latin typeface="Arial" pitchFamily="34" charset="0"/>
                  <a:ea typeface="华文细黑"/>
                  <a:cs typeface="Arial" pitchFamily="34" charset="0"/>
                </a:rPr>
                <a:t>Routing</a:t>
              </a:r>
              <a:endParaRPr lang="en-US" altLang="zh-CN" sz="1050" b="1" kern="0" dirty="0">
                <a:solidFill>
                  <a:schemeClr val="bg1"/>
                </a:solidFill>
                <a:effectLst>
                  <a:outerShdw blurRad="38100" dist="38100" dir="2700000" algn="tl">
                    <a:srgbClr val="000000">
                      <a:alpha val="43137"/>
                    </a:srgbClr>
                  </a:outerShdw>
                </a:effectLst>
                <a:latin typeface="Arial" pitchFamily="34" charset="0"/>
                <a:ea typeface="华文细黑"/>
                <a:cs typeface="Arial" pitchFamily="34" charset="0"/>
              </a:endParaRPr>
            </a:p>
          </p:txBody>
        </p:sp>
        <p:sp>
          <p:nvSpPr>
            <p:cNvPr id="131" name="AutoShape 5"/>
            <p:cNvSpPr>
              <a:spLocks noChangeArrowheads="1"/>
            </p:cNvSpPr>
            <p:nvPr/>
          </p:nvSpPr>
          <p:spPr bwMode="gray">
            <a:xfrm>
              <a:off x="693257" y="1916866"/>
              <a:ext cx="1534928" cy="632168"/>
            </a:xfrm>
            <a:prstGeom prst="homePlate">
              <a:avLst>
                <a:gd name="adj" fmla="val 28127"/>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p:spPr>
          <p:txBody>
            <a:bodyPr lIns="68562" tIns="34281" rIns="68562" bIns="34281" anchor="ctr">
              <a:noAutofit/>
            </a:bodyPr>
            <a:lstStyle/>
            <a:p>
              <a:pPr algn="ctr" fontAlgn="auto">
                <a:spcBef>
                  <a:spcPts val="0"/>
                </a:spcBef>
                <a:spcAft>
                  <a:spcPts val="0"/>
                </a:spcAft>
              </a:pPr>
              <a:r>
                <a:rPr lang="en-US" altLang="zh-CN" sz="1050" b="1" kern="0" dirty="0" smtClean="0">
                  <a:solidFill>
                    <a:schemeClr val="bg1"/>
                  </a:solidFill>
                  <a:effectLst>
                    <a:outerShdw blurRad="38100" dist="38100" dir="2700000" algn="tl">
                      <a:srgbClr val="000000">
                        <a:alpha val="43137"/>
                      </a:srgbClr>
                    </a:outerShdw>
                  </a:effectLst>
                  <a:latin typeface="Arial" pitchFamily="34" charset="0"/>
                  <a:ea typeface="华文细黑"/>
                  <a:cs typeface="Arial" pitchFamily="34" charset="0"/>
                </a:rPr>
                <a:t>Switching</a:t>
              </a:r>
              <a:endParaRPr lang="en-US" altLang="zh-CN" sz="1050" b="1" kern="0" dirty="0">
                <a:solidFill>
                  <a:schemeClr val="bg1"/>
                </a:solidFill>
                <a:effectLst>
                  <a:outerShdw blurRad="38100" dist="38100" dir="2700000" algn="tl">
                    <a:srgbClr val="000000">
                      <a:alpha val="43137"/>
                    </a:srgbClr>
                  </a:outerShdw>
                </a:effectLst>
                <a:latin typeface="Arial" pitchFamily="34" charset="0"/>
                <a:ea typeface="华文细黑"/>
                <a:cs typeface="Arial" pitchFamily="34" charset="0"/>
              </a:endParaRPr>
            </a:p>
          </p:txBody>
        </p:sp>
        <p:sp>
          <p:nvSpPr>
            <p:cNvPr id="132" name="AutoShape 5"/>
            <p:cNvSpPr>
              <a:spLocks noChangeArrowheads="1"/>
            </p:cNvSpPr>
            <p:nvPr/>
          </p:nvSpPr>
          <p:spPr bwMode="gray">
            <a:xfrm>
              <a:off x="693257" y="2820085"/>
              <a:ext cx="1440000" cy="632168"/>
            </a:xfrm>
            <a:prstGeom prst="homePlate">
              <a:avLst>
                <a:gd name="adj" fmla="val 28127"/>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p:spPr>
          <p:txBody>
            <a:bodyPr lIns="68562" tIns="34281" rIns="68562" bIns="34281" anchor="ctr">
              <a:noAutofit/>
            </a:bodyPr>
            <a:lstStyle/>
            <a:p>
              <a:pPr algn="ctr" fontAlgn="auto">
                <a:spcBef>
                  <a:spcPts val="0"/>
                </a:spcBef>
                <a:spcAft>
                  <a:spcPts val="0"/>
                </a:spcAft>
              </a:pPr>
              <a:r>
                <a:rPr lang="en-US" altLang="zh-CN" sz="1050" b="1" kern="0" dirty="0" err="1" smtClean="0">
                  <a:solidFill>
                    <a:schemeClr val="bg1"/>
                  </a:solidFill>
                  <a:effectLst>
                    <a:outerShdw blurRad="38100" dist="38100" dir="2700000" algn="tl">
                      <a:srgbClr val="000000">
                        <a:alpha val="43137"/>
                      </a:srgbClr>
                    </a:outerShdw>
                  </a:effectLst>
                  <a:latin typeface="Arial" pitchFamily="34" charset="0"/>
                  <a:ea typeface="华文细黑"/>
                  <a:cs typeface="Arial" pitchFamily="34" charset="0"/>
                </a:rPr>
                <a:t>WiFi</a:t>
              </a:r>
              <a:endParaRPr lang="en-US" altLang="zh-CN" sz="1050" b="1" kern="0" dirty="0">
                <a:solidFill>
                  <a:schemeClr val="bg1"/>
                </a:solidFill>
                <a:effectLst>
                  <a:outerShdw blurRad="38100" dist="38100" dir="2700000" algn="tl">
                    <a:srgbClr val="000000">
                      <a:alpha val="43137"/>
                    </a:srgbClr>
                  </a:outerShdw>
                </a:effectLst>
                <a:latin typeface="Arial" pitchFamily="34" charset="0"/>
                <a:ea typeface="华文细黑"/>
                <a:cs typeface="Arial" pitchFamily="34" charset="0"/>
              </a:endParaRPr>
            </a:p>
          </p:txBody>
        </p:sp>
        <p:sp>
          <p:nvSpPr>
            <p:cNvPr id="133" name="Text Box 35"/>
            <p:cNvSpPr txBox="1">
              <a:spLocks noChangeArrowheads="1"/>
            </p:cNvSpPr>
            <p:nvPr/>
          </p:nvSpPr>
          <p:spPr bwMode="auto">
            <a:xfrm>
              <a:off x="4543818" y="1544215"/>
              <a:ext cx="680863" cy="14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91311" tIns="45655" rIns="91311" bIns="45655" anchor="ctr" anchorCtr="1">
              <a:spAutoFit/>
            </a:bodyPr>
            <a:lstStyle>
              <a:defPPr>
                <a:defRPr lang="zh-CN"/>
              </a:defPPr>
              <a:lvl1pPr algn="ctr" eaLnBrk="0" hangingPunct="0">
                <a:defRPr sz="1000">
                  <a:latin typeface="+mn-lt"/>
                  <a:ea typeface="华文楷体" pitchFamily="2" charset="-122"/>
                  <a:cs typeface="Arial" pitchFamily="34" charset="0"/>
                </a:defRPr>
              </a:lvl1pPr>
            </a:lstStyle>
            <a:p>
              <a:r>
                <a:rPr lang="en-US" altLang="zh-CN" sz="400" dirty="0">
                  <a:solidFill>
                    <a:srgbClr val="000000"/>
                  </a:solidFill>
                  <a:latin typeface="Arial" pitchFamily="34" charset="0"/>
                </a:rPr>
                <a:t>AR 1200</a:t>
              </a:r>
            </a:p>
          </p:txBody>
        </p:sp>
        <p:sp>
          <p:nvSpPr>
            <p:cNvPr id="134" name="Text Box 34"/>
            <p:cNvSpPr txBox="1">
              <a:spLocks noChangeArrowheads="1"/>
            </p:cNvSpPr>
            <p:nvPr/>
          </p:nvSpPr>
          <p:spPr bwMode="auto">
            <a:xfrm>
              <a:off x="3715794" y="1544215"/>
              <a:ext cx="808506" cy="14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91311" tIns="45655" rIns="91311" bIns="45655" anchor="ctr" anchorCtr="1">
              <a:spAutoFit/>
            </a:bodyPr>
            <a:lstStyle>
              <a:defPPr>
                <a:defRPr lang="zh-CN"/>
              </a:defPPr>
              <a:lvl1pPr algn="ctr" eaLnBrk="0" hangingPunct="0">
                <a:defRPr sz="1000">
                  <a:latin typeface="+mn-lt"/>
                  <a:ea typeface="华文楷体" pitchFamily="2" charset="-122"/>
                  <a:cs typeface="Arial" pitchFamily="34" charset="0"/>
                </a:defRPr>
              </a:lvl1pPr>
            </a:lstStyle>
            <a:p>
              <a:r>
                <a:rPr lang="en-US" altLang="zh-CN" sz="400" dirty="0">
                  <a:solidFill>
                    <a:srgbClr val="000000"/>
                  </a:solidFill>
                  <a:latin typeface="Arial" pitchFamily="34" charset="0"/>
                </a:rPr>
                <a:t>AR </a:t>
              </a:r>
              <a:r>
                <a:rPr lang="en-US" altLang="zh-CN" sz="400" dirty="0" smtClean="0">
                  <a:solidFill>
                    <a:srgbClr val="000000"/>
                  </a:solidFill>
                  <a:latin typeface="Arial" pitchFamily="34" charset="0"/>
                </a:rPr>
                <a:t>200/150</a:t>
              </a:r>
              <a:endParaRPr lang="zh-CN" altLang="en-US" sz="400" dirty="0">
                <a:solidFill>
                  <a:srgbClr val="000000"/>
                </a:solidFill>
                <a:latin typeface="Arial" pitchFamily="34" charset="0"/>
              </a:endParaRPr>
            </a:p>
          </p:txBody>
        </p:sp>
        <p:sp>
          <p:nvSpPr>
            <p:cNvPr id="135" name="Text Box 36"/>
            <p:cNvSpPr txBox="1">
              <a:spLocks noChangeArrowheads="1"/>
            </p:cNvSpPr>
            <p:nvPr/>
          </p:nvSpPr>
          <p:spPr bwMode="auto">
            <a:xfrm>
              <a:off x="5379928" y="1544215"/>
              <a:ext cx="680863" cy="14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91311" tIns="45655" rIns="91311" bIns="45655" anchor="ctr" anchorCtr="1">
              <a:spAutoFit/>
            </a:bodyPr>
            <a:lstStyle>
              <a:defPPr>
                <a:defRPr lang="zh-CN"/>
              </a:defPPr>
              <a:lvl1pPr algn="ctr" eaLnBrk="0" hangingPunct="0">
                <a:defRPr sz="1000">
                  <a:latin typeface="+mn-lt"/>
                  <a:ea typeface="华文楷体" pitchFamily="2" charset="-122"/>
                  <a:cs typeface="Arial" pitchFamily="34" charset="0"/>
                </a:defRPr>
              </a:lvl1pPr>
            </a:lstStyle>
            <a:p>
              <a:r>
                <a:rPr lang="en-US" altLang="zh-CN" sz="400" dirty="0">
                  <a:solidFill>
                    <a:srgbClr val="000000"/>
                  </a:solidFill>
                  <a:latin typeface="Arial" pitchFamily="34" charset="0"/>
                </a:rPr>
                <a:t>AR 2200</a:t>
              </a:r>
            </a:p>
          </p:txBody>
        </p:sp>
        <p:pic>
          <p:nvPicPr>
            <p:cNvPr id="137" name="Picture 56"/>
            <p:cNvPicPr>
              <a:picLocks noChangeAspect="1" noChangeArrowheads="1"/>
            </p:cNvPicPr>
            <p:nvPr>
              <p:custDataLst>
                <p:tags r:id="rId1"/>
              </p:custDataLst>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600427" y="1115829"/>
              <a:ext cx="528393" cy="272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 name="Picture 57"/>
            <p:cNvPicPr>
              <a:picLocks noChangeAspect="1" noChangeArrowheads="1"/>
            </p:cNvPicPr>
            <p:nvPr>
              <p:custDataLst>
                <p:tags r:id="rId2"/>
              </p:custDataLst>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611669" y="1359721"/>
              <a:ext cx="509998" cy="16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 name="Picture 58"/>
            <p:cNvPicPr>
              <a:picLocks noChangeAspect="1" noChangeArrowheads="1"/>
            </p:cNvPicPr>
            <p:nvPr>
              <p:custDataLst>
                <p:tags r:id="rId3"/>
              </p:custDataLst>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417940" y="1163475"/>
              <a:ext cx="626509" cy="22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 name="Picture 59"/>
            <p:cNvPicPr>
              <a:picLocks noChangeAspect="1" noChangeArrowheads="1"/>
            </p:cNvPicPr>
            <p:nvPr>
              <p:custDataLst>
                <p:tags r:id="rId4"/>
              </p:custDataLst>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407392" y="1359721"/>
              <a:ext cx="623443" cy="186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 name="图片 142" descr="AR157-背俯.png"/>
            <p:cNvPicPr>
              <a:picLocks noChangeAspect="1"/>
            </p:cNvPicPr>
            <p:nvPr/>
          </p:nvPicPr>
          <p:blipFill>
            <a:blip r:embed="rId30" cstate="print"/>
            <a:stretch>
              <a:fillRect/>
            </a:stretch>
          </p:blipFill>
          <p:spPr>
            <a:xfrm>
              <a:off x="3868970" y="1391493"/>
              <a:ext cx="505068" cy="133792"/>
            </a:xfrm>
            <a:prstGeom prst="rect">
              <a:avLst/>
            </a:prstGeom>
          </p:spPr>
        </p:pic>
        <p:pic>
          <p:nvPicPr>
            <p:cNvPr id="144" name="图片 143" descr="207G-HSPA+7-背俯.png"/>
            <p:cNvPicPr>
              <a:picLocks noChangeAspect="1"/>
            </p:cNvPicPr>
            <p:nvPr/>
          </p:nvPicPr>
          <p:blipFill>
            <a:blip r:embed="rId31" cstate="print"/>
            <a:stretch>
              <a:fillRect/>
            </a:stretch>
          </p:blipFill>
          <p:spPr>
            <a:xfrm>
              <a:off x="3863030" y="1257860"/>
              <a:ext cx="505068" cy="130448"/>
            </a:xfrm>
            <a:prstGeom prst="rect">
              <a:avLst/>
            </a:prstGeom>
          </p:spPr>
        </p:pic>
        <p:sp>
          <p:nvSpPr>
            <p:cNvPr id="145" name="Text Box 85"/>
            <p:cNvSpPr txBox="1">
              <a:spLocks noChangeArrowheads="1"/>
            </p:cNvSpPr>
            <p:nvPr/>
          </p:nvSpPr>
          <p:spPr bwMode="auto">
            <a:xfrm>
              <a:off x="2229919" y="1545915"/>
              <a:ext cx="1551667" cy="149926"/>
            </a:xfrm>
            <a:prstGeom prst="rect">
              <a:avLst/>
            </a:prstGeom>
            <a:noFill/>
            <a:ln>
              <a:noFill/>
            </a:ln>
            <a:extLst>
              <a:ext uri="{909E8E84-426E-40dd-AFC4-6F175D3DCCD1}">
                <a14:hiddenFill xmlns:a14="http://schemas.microsoft.com/office/drawing/2010/main" xmlns="">
                  <a:gradFill rotWithShape="0">
                    <a:gsLst>
                      <a:gs pos="0">
                        <a:schemeClr val="hlink">
                          <a:gamma/>
                          <a:tint val="0"/>
                          <a:invGamma/>
                        </a:schemeClr>
                      </a:gs>
                      <a:gs pos="50000">
                        <a:schemeClr val="hlink"/>
                      </a:gs>
                      <a:gs pos="100000">
                        <a:schemeClr val="hlink">
                          <a:gamma/>
                          <a:tint val="0"/>
                          <a:invGamma/>
                        </a:schemeClr>
                      </a:gs>
                    </a:gsLst>
                    <a:lin ang="0" scaled="1"/>
                  </a:gradFill>
                </a14:hiddenFill>
              </a:ext>
              <a:ext uri="{91240B29-F687-4f45-9708-019B960494DF}">
                <a14:hiddenLine xmlns:a14="http://schemas.microsoft.com/office/drawing/2010/main" xmlns="" w="9525" algn="ctr">
                  <a:solidFill>
                    <a:schemeClr val="tx1"/>
                  </a:solidFill>
                  <a:miter lim="800000"/>
                  <a:headEnd/>
                  <a:tailEnd/>
                </a14:hiddenLine>
              </a:ext>
            </a:extLst>
          </p:spPr>
          <p:txBody>
            <a:bodyPr wrap="none" lIns="91311" tIns="45655" rIns="91311" bIns="45655" anchor="ctr" anchorCtr="1">
              <a:spAutoFit/>
            </a:bodyPr>
            <a:lstStyle>
              <a:defPPr>
                <a:defRPr lang="zh-CN"/>
              </a:defPPr>
              <a:lvl1pPr algn="ctr" eaLnBrk="0" hangingPunct="0">
                <a:defRPr sz="1000">
                  <a:latin typeface="+mn-lt"/>
                  <a:ea typeface="华文楷体" pitchFamily="2" charset="-122"/>
                  <a:cs typeface="Arial" pitchFamily="34" charset="0"/>
                </a:defRPr>
              </a:lvl1pPr>
            </a:lstStyle>
            <a:p>
              <a:r>
                <a:rPr lang="en-US" altLang="zh-CN" sz="400" dirty="0" smtClean="0">
                  <a:solidFill>
                    <a:srgbClr val="000000"/>
                  </a:solidFill>
                  <a:latin typeface="Arial" pitchFamily="34" charset="0"/>
                </a:rPr>
                <a:t>NE20E, NE40E-X1/X3/X8/X16</a:t>
              </a:r>
              <a:endParaRPr lang="en-US" altLang="zh-CN" sz="400" dirty="0">
                <a:solidFill>
                  <a:srgbClr val="000000"/>
                </a:solidFill>
                <a:latin typeface="Arial" pitchFamily="34" charset="0"/>
              </a:endParaRPr>
            </a:p>
          </p:txBody>
        </p:sp>
        <p:pic>
          <p:nvPicPr>
            <p:cNvPr id="146" name="Picture 451" descr="NE40E-X8正面"/>
            <p:cNvPicPr>
              <a:picLocks noChangeAspect="1" noChangeArrowheads="1"/>
            </p:cNvPicPr>
            <p:nvPr/>
          </p:nvPicPr>
          <p:blipFill>
            <a:blip r:embed="rId32" cstate="print"/>
            <a:stretch>
              <a:fillRect/>
            </a:stretch>
          </p:blipFill>
          <p:spPr bwMode="auto">
            <a:xfrm>
              <a:off x="2878702" y="1207555"/>
              <a:ext cx="424730" cy="280488"/>
            </a:xfrm>
            <a:prstGeom prst="rect">
              <a:avLst/>
            </a:prstGeom>
            <a:noFill/>
          </p:spPr>
        </p:pic>
        <p:pic>
          <p:nvPicPr>
            <p:cNvPr id="147" name="Picture 467" descr="NE40E-X16正面"/>
            <p:cNvPicPr>
              <a:picLocks noChangeAspect="1" noChangeArrowheads="1"/>
            </p:cNvPicPr>
            <p:nvPr/>
          </p:nvPicPr>
          <p:blipFill>
            <a:blip r:embed="rId33" cstate="print"/>
            <a:stretch>
              <a:fillRect/>
            </a:stretch>
          </p:blipFill>
          <p:spPr bwMode="auto">
            <a:xfrm>
              <a:off x="3313542" y="1038111"/>
              <a:ext cx="375347" cy="473672"/>
            </a:xfrm>
            <a:prstGeom prst="rect">
              <a:avLst/>
            </a:prstGeom>
            <a:noFill/>
          </p:spPr>
        </p:pic>
        <p:pic>
          <p:nvPicPr>
            <p:cNvPr id="149" name="Picture 452" descr="CX600-X1"/>
            <p:cNvPicPr>
              <a:picLocks noChangeAspect="1" noChangeArrowheads="1"/>
            </p:cNvPicPr>
            <p:nvPr/>
          </p:nvPicPr>
          <p:blipFill>
            <a:blip r:embed="rId34" cstate="print"/>
            <a:stretch>
              <a:fillRect/>
            </a:stretch>
          </p:blipFill>
          <p:spPr bwMode="auto">
            <a:xfrm>
              <a:off x="2364907" y="1374733"/>
              <a:ext cx="467755" cy="89972"/>
            </a:xfrm>
            <a:prstGeom prst="rect">
              <a:avLst/>
            </a:prstGeom>
            <a:noFill/>
          </p:spPr>
        </p:pic>
        <p:pic>
          <p:nvPicPr>
            <p:cNvPr id="150" name="Picture 7" descr="08-背俯"/>
            <p:cNvPicPr>
              <a:picLocks noChangeAspect="1" noChangeArrowheads="1"/>
            </p:cNvPicPr>
            <p:nvPr/>
          </p:nvPicPr>
          <p:blipFill>
            <a:blip r:embed="rId35" cstate="print">
              <a:duotone>
                <a:prstClr val="black"/>
                <a:schemeClr val="bg1">
                  <a:lumMod val="75000"/>
                  <a:tint val="45000"/>
                  <a:satMod val="400000"/>
                </a:schemeClr>
              </a:duotone>
            </a:blip>
            <a:srcRect/>
            <a:stretch>
              <a:fillRect/>
            </a:stretch>
          </p:blipFill>
          <p:spPr bwMode="auto">
            <a:xfrm>
              <a:off x="6283339" y="1208088"/>
              <a:ext cx="556362" cy="292381"/>
            </a:xfrm>
            <a:prstGeom prst="rect">
              <a:avLst/>
            </a:prstGeom>
            <a:noFill/>
            <a:ln w="9525">
              <a:noFill/>
              <a:miter lim="800000"/>
              <a:headEnd/>
              <a:tailEnd/>
            </a:ln>
          </p:spPr>
        </p:pic>
        <p:pic>
          <p:nvPicPr>
            <p:cNvPr id="152" name="Picture 84" descr="CX600-X2"/>
            <p:cNvPicPr>
              <a:picLocks noChangeAspect="1" noChangeArrowheads="1"/>
            </p:cNvPicPr>
            <p:nvPr/>
          </p:nvPicPr>
          <p:blipFill>
            <a:blip r:embed="rId36" cstate="print"/>
            <a:srcRect/>
            <a:stretch>
              <a:fillRect/>
            </a:stretch>
          </p:blipFill>
          <p:spPr bwMode="auto">
            <a:xfrm>
              <a:off x="7010029" y="1199586"/>
              <a:ext cx="473866" cy="256949"/>
            </a:xfrm>
            <a:prstGeom prst="rect">
              <a:avLst/>
            </a:prstGeom>
            <a:noFill/>
            <a:ln w="9525">
              <a:noFill/>
              <a:miter lim="800000"/>
              <a:headEnd/>
              <a:tailEnd/>
            </a:ln>
          </p:spPr>
        </p:pic>
        <p:sp>
          <p:nvSpPr>
            <p:cNvPr id="153" name="矩形 152"/>
            <p:cNvSpPr/>
            <p:nvPr/>
          </p:nvSpPr>
          <p:spPr>
            <a:xfrm>
              <a:off x="6837691" y="1545847"/>
              <a:ext cx="891224" cy="150054"/>
            </a:xfrm>
            <a:prstGeom prst="rect">
              <a:avLst/>
            </a:prstGeom>
          </p:spPr>
          <p:txBody>
            <a:bodyPr wrap="none" anchor="ctr">
              <a:spAutoFit/>
            </a:bodyPr>
            <a:lstStyle/>
            <a:p>
              <a:pPr algn="ctr"/>
              <a:r>
                <a:rPr lang="en-US" altLang="zh-CN" sz="400" dirty="0" smtClean="0">
                  <a:solidFill>
                    <a:srgbClr val="000000"/>
                  </a:solidFill>
                  <a:latin typeface="Arial" pitchFamily="34" charset="0"/>
                  <a:ea typeface="华文楷体" pitchFamily="2" charset="-122"/>
                  <a:cs typeface="Arial" pitchFamily="34" charset="0"/>
                </a:rPr>
                <a:t>NE20E-X8/X4</a:t>
              </a:r>
            </a:p>
          </p:txBody>
        </p:sp>
        <p:pic>
          <p:nvPicPr>
            <p:cNvPr id="154" name="Picture 2"/>
            <p:cNvPicPr>
              <a:picLocks noChangeAspect="1" noChangeArrowheads="1"/>
            </p:cNvPicPr>
            <p:nvPr/>
          </p:nvPicPr>
          <p:blipFill>
            <a:blip r:embed="rId37" cstate="print">
              <a:clrChange>
                <a:clrFrom>
                  <a:srgbClr val="FFFFFF"/>
                </a:clrFrom>
                <a:clrTo>
                  <a:srgbClr val="FFFFFF">
                    <a:alpha val="0"/>
                  </a:srgbClr>
                </a:clrTo>
              </a:clrChange>
            </a:blip>
            <a:stretch>
              <a:fillRect/>
            </a:stretch>
          </p:blipFill>
          <p:spPr bwMode="auto">
            <a:xfrm>
              <a:off x="7783376" y="1000040"/>
              <a:ext cx="399449" cy="519647"/>
            </a:xfrm>
            <a:prstGeom prst="rect">
              <a:avLst/>
            </a:prstGeom>
            <a:noFill/>
            <a:ln w="9525">
              <a:noFill/>
              <a:miter lim="800000"/>
              <a:headEnd/>
              <a:tailEnd/>
            </a:ln>
          </p:spPr>
        </p:pic>
        <p:sp>
          <p:nvSpPr>
            <p:cNvPr id="155" name="矩形 154"/>
            <p:cNvSpPr/>
            <p:nvPr/>
          </p:nvSpPr>
          <p:spPr>
            <a:xfrm>
              <a:off x="7671968" y="1545847"/>
              <a:ext cx="715362" cy="150054"/>
            </a:xfrm>
            <a:prstGeom prst="rect">
              <a:avLst/>
            </a:prstGeom>
          </p:spPr>
          <p:txBody>
            <a:bodyPr wrap="none" anchor="ctr">
              <a:spAutoFit/>
            </a:bodyPr>
            <a:lstStyle/>
            <a:p>
              <a:pPr algn="ctr"/>
              <a:r>
                <a:rPr lang="en-US" altLang="zh-CN" sz="400" dirty="0" smtClean="0">
                  <a:solidFill>
                    <a:srgbClr val="000000"/>
                  </a:solidFill>
                  <a:latin typeface="Arial" pitchFamily="34" charset="0"/>
                  <a:ea typeface="华文楷体" pitchFamily="2" charset="-122"/>
                  <a:cs typeface="Arial" pitchFamily="34" charset="0"/>
                </a:rPr>
                <a:t>NE5000E</a:t>
              </a:r>
            </a:p>
          </p:txBody>
        </p:sp>
        <p:sp>
          <p:nvSpPr>
            <p:cNvPr id="156" name="矩形 155"/>
            <p:cNvSpPr/>
            <p:nvPr/>
          </p:nvSpPr>
          <p:spPr>
            <a:xfrm>
              <a:off x="6245939" y="1545847"/>
              <a:ext cx="655796" cy="150054"/>
            </a:xfrm>
            <a:prstGeom prst="rect">
              <a:avLst/>
            </a:prstGeom>
          </p:spPr>
          <p:txBody>
            <a:bodyPr wrap="none" anchor="ctr">
              <a:spAutoFit/>
            </a:bodyPr>
            <a:lstStyle/>
            <a:p>
              <a:pPr algn="ctr"/>
              <a:r>
                <a:rPr lang="en-US" altLang="zh-CN" sz="400" dirty="0" smtClean="0">
                  <a:solidFill>
                    <a:srgbClr val="000000"/>
                  </a:solidFill>
                  <a:latin typeface="Arial" pitchFamily="34" charset="0"/>
                  <a:ea typeface="华文楷体" pitchFamily="2" charset="-122"/>
                  <a:cs typeface="Arial" pitchFamily="34" charset="0"/>
                </a:rPr>
                <a:t>AR3260</a:t>
              </a:r>
            </a:p>
          </p:txBody>
        </p:sp>
        <p:sp>
          <p:nvSpPr>
            <p:cNvPr id="157" name="Rectangle 42"/>
            <p:cNvSpPr>
              <a:spLocks noChangeArrowheads="1"/>
            </p:cNvSpPr>
            <p:nvPr/>
          </p:nvSpPr>
          <p:spPr bwMode="gray">
            <a:xfrm>
              <a:off x="3403537" y="2426427"/>
              <a:ext cx="351832" cy="14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91311" tIns="45655" rIns="91311" bIns="45655" anchor="ctr" anchorCtr="1">
              <a:spAutoFit/>
            </a:bodyPr>
            <a:lstStyle/>
            <a:p>
              <a:pPr algn="ctr" eaLnBrk="0" hangingPunct="0"/>
              <a:r>
                <a:rPr lang="en-US" altLang="zh-CN" sz="400" dirty="0" smtClean="0">
                  <a:solidFill>
                    <a:srgbClr val="000000"/>
                  </a:solidFill>
                  <a:latin typeface="Arial" pitchFamily="34" charset="0"/>
                  <a:ea typeface="华文楷体" pitchFamily="2" charset="-122"/>
                  <a:cs typeface="Arial" pitchFamily="34" charset="0"/>
                </a:rPr>
                <a:t> </a:t>
              </a:r>
              <a:endParaRPr lang="en-US" altLang="zh-CN" sz="400" dirty="0">
                <a:solidFill>
                  <a:srgbClr val="000000"/>
                </a:solidFill>
                <a:latin typeface="Arial" pitchFamily="34" charset="0"/>
                <a:ea typeface="华文楷体" pitchFamily="2" charset="-122"/>
                <a:cs typeface="Arial" pitchFamily="34" charset="0"/>
              </a:endParaRPr>
            </a:p>
          </p:txBody>
        </p:sp>
        <p:sp>
          <p:nvSpPr>
            <p:cNvPr id="158" name="Rectangle 51"/>
            <p:cNvSpPr>
              <a:spLocks noChangeArrowheads="1"/>
            </p:cNvSpPr>
            <p:nvPr/>
          </p:nvSpPr>
          <p:spPr bwMode="gray">
            <a:xfrm>
              <a:off x="3861271" y="2426427"/>
              <a:ext cx="615625" cy="14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91311" tIns="45655" rIns="91311" bIns="45655" anchor="ctr" anchorCtr="1">
              <a:spAutoFit/>
            </a:bodyPr>
            <a:lstStyle/>
            <a:p>
              <a:pPr algn="ctr" eaLnBrk="0" hangingPunct="0"/>
              <a:r>
                <a:rPr lang="en-US" altLang="zh-CN" sz="400" dirty="0" smtClean="0">
                  <a:solidFill>
                    <a:srgbClr val="000000"/>
                  </a:solidFill>
                  <a:latin typeface="Arial" pitchFamily="34" charset="0"/>
                  <a:ea typeface="华文楷体" pitchFamily="2" charset="-122"/>
                  <a:cs typeface="Arial" pitchFamily="34" charset="0"/>
                </a:rPr>
                <a:t>S9700 </a:t>
              </a:r>
              <a:endParaRPr lang="en-US" altLang="zh-CN" sz="400" dirty="0">
                <a:solidFill>
                  <a:srgbClr val="000000"/>
                </a:solidFill>
                <a:latin typeface="Arial" pitchFamily="34" charset="0"/>
                <a:ea typeface="华文楷体" pitchFamily="2" charset="-122"/>
                <a:cs typeface="Arial" pitchFamily="34" charset="0"/>
              </a:endParaRPr>
            </a:p>
          </p:txBody>
        </p:sp>
        <p:sp>
          <p:nvSpPr>
            <p:cNvPr id="159" name="Rectangle 52"/>
            <p:cNvSpPr>
              <a:spLocks noChangeArrowheads="1"/>
            </p:cNvSpPr>
            <p:nvPr/>
          </p:nvSpPr>
          <p:spPr bwMode="gray">
            <a:xfrm>
              <a:off x="2684420" y="2426427"/>
              <a:ext cx="351832" cy="14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91311" tIns="45655" rIns="91311" bIns="45655" anchor="ctr" anchorCtr="1">
              <a:spAutoFit/>
            </a:bodyPr>
            <a:lstStyle/>
            <a:p>
              <a:pPr algn="ctr" eaLnBrk="0" hangingPunct="0"/>
              <a:r>
                <a:rPr lang="en-US" altLang="zh-CN" sz="400" dirty="0" smtClean="0">
                  <a:solidFill>
                    <a:srgbClr val="000000"/>
                  </a:solidFill>
                  <a:latin typeface="Arial" pitchFamily="34" charset="0"/>
                  <a:ea typeface="华文楷体" pitchFamily="2" charset="-122"/>
                  <a:cs typeface="Arial" pitchFamily="34" charset="0"/>
                </a:rPr>
                <a:t> </a:t>
              </a:r>
              <a:endParaRPr lang="en-US" altLang="zh-CN" sz="400" dirty="0">
                <a:solidFill>
                  <a:srgbClr val="000000"/>
                </a:solidFill>
                <a:latin typeface="Arial" pitchFamily="34" charset="0"/>
                <a:ea typeface="华文楷体" pitchFamily="2" charset="-122"/>
                <a:cs typeface="Arial" pitchFamily="34" charset="0"/>
              </a:endParaRPr>
            </a:p>
          </p:txBody>
        </p:sp>
        <p:pic>
          <p:nvPicPr>
            <p:cNvPr id="160" name="Picture 35" descr="S9312-010"/>
            <p:cNvPicPr>
              <a:picLocks noChangeAspect="1" noChangeArrowheads="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161793" y="1989618"/>
              <a:ext cx="221364" cy="379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 name="Picture 34" descr="S9306_004"/>
            <p:cNvPicPr>
              <a:picLocks noChangeAspect="1" noChangeArrowheads="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864316" y="2074092"/>
              <a:ext cx="359158" cy="33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 name="Picture 35" descr="025"/>
            <p:cNvPicPr>
              <a:picLocks noChangeAspect="1" noChangeArrowheads="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0585" t="8234" r="10033"/>
            <a:stretch>
              <a:fillRect/>
            </a:stretch>
          </p:blipFill>
          <p:spPr bwMode="auto">
            <a:xfrm>
              <a:off x="5946999" y="2043479"/>
              <a:ext cx="469322" cy="33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 name="Text Box 41"/>
            <p:cNvSpPr txBox="1">
              <a:spLocks noChangeArrowheads="1"/>
            </p:cNvSpPr>
            <p:nvPr/>
          </p:nvSpPr>
          <p:spPr bwMode="gray">
            <a:xfrm>
              <a:off x="5396363" y="2426427"/>
              <a:ext cx="590097" cy="14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91311" tIns="45655" rIns="91311" bIns="45655" anchor="ctr" anchorCtr="1">
              <a:spAutoFit/>
            </a:bodyPr>
            <a:lstStyle>
              <a:defPPr>
                <a:defRPr lang="zh-CN"/>
              </a:defPPr>
              <a:lvl1pPr algn="ctr" eaLnBrk="0" hangingPunct="0">
                <a:defRPr sz="1000">
                  <a:latin typeface="+mn-lt"/>
                  <a:ea typeface="华文楷体" pitchFamily="2" charset="-122"/>
                  <a:cs typeface="Arial" pitchFamily="34" charset="0"/>
                </a:defRPr>
              </a:lvl1pPr>
            </a:lstStyle>
            <a:p>
              <a:r>
                <a:rPr lang="en-US" altLang="zh-CN" sz="400" dirty="0" smtClean="0">
                  <a:solidFill>
                    <a:srgbClr val="000000"/>
                  </a:solidFill>
                  <a:latin typeface="Arial" pitchFamily="34" charset="0"/>
                </a:rPr>
                <a:t>S5700</a:t>
              </a:r>
              <a:endParaRPr lang="en-US" altLang="zh-CN" sz="400" dirty="0">
                <a:solidFill>
                  <a:srgbClr val="000000"/>
                </a:solidFill>
                <a:latin typeface="Arial" pitchFamily="34" charset="0"/>
              </a:endParaRPr>
            </a:p>
          </p:txBody>
        </p:sp>
        <p:sp>
          <p:nvSpPr>
            <p:cNvPr id="165" name="Text Box 47"/>
            <p:cNvSpPr txBox="1">
              <a:spLocks noChangeArrowheads="1"/>
            </p:cNvSpPr>
            <p:nvPr/>
          </p:nvSpPr>
          <p:spPr bwMode="gray">
            <a:xfrm>
              <a:off x="5757540" y="2426427"/>
              <a:ext cx="780141" cy="14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91311" tIns="45655" rIns="91311" bIns="45655" anchor="ctr" anchorCtr="1">
              <a:spAutoFit/>
            </a:bodyPr>
            <a:lstStyle>
              <a:defPPr>
                <a:defRPr lang="zh-CN"/>
              </a:defPPr>
              <a:lvl1pPr algn="ctr" eaLnBrk="0" hangingPunct="0">
                <a:defRPr sz="1000">
                  <a:latin typeface="+mn-lt"/>
                  <a:ea typeface="华文楷体" pitchFamily="2" charset="-122"/>
                  <a:cs typeface="Arial" pitchFamily="34" charset="0"/>
                </a:defRPr>
              </a:lvl1pPr>
            </a:lstStyle>
            <a:p>
              <a:r>
                <a:rPr lang="en-US" altLang="zh-CN" sz="400" dirty="0" smtClean="0">
                  <a:solidFill>
                    <a:srgbClr val="000000"/>
                  </a:solidFill>
                  <a:latin typeface="Arial" pitchFamily="34" charset="0"/>
                </a:rPr>
                <a:t>S5700POE</a:t>
              </a:r>
              <a:endParaRPr lang="en-US" altLang="zh-CN" sz="400" dirty="0">
                <a:solidFill>
                  <a:srgbClr val="000000"/>
                </a:solidFill>
                <a:latin typeface="Arial" pitchFamily="34" charset="0"/>
              </a:endParaRPr>
            </a:p>
          </p:txBody>
        </p:sp>
        <p:pic>
          <p:nvPicPr>
            <p:cNvPr id="166" name="Picture 38" descr="014"/>
            <p:cNvPicPr>
              <a:picLocks noChangeAspect="1" noChangeArrowheads="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541593" y="1982182"/>
              <a:ext cx="430128" cy="297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 name="Picture 39" descr="017"/>
            <p:cNvPicPr>
              <a:picLocks noChangeAspect="1" noChangeArrowheads="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623395" y="2121268"/>
              <a:ext cx="446507" cy="290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 name="Text Box 45"/>
            <p:cNvSpPr txBox="1">
              <a:spLocks noChangeArrowheads="1"/>
            </p:cNvSpPr>
            <p:nvPr/>
          </p:nvSpPr>
          <p:spPr bwMode="gray">
            <a:xfrm>
              <a:off x="6494522" y="2426427"/>
              <a:ext cx="780141" cy="14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91311" tIns="45655" rIns="91311" bIns="45655" anchor="ctr" anchorCtr="1">
              <a:spAutoFit/>
            </a:bodyPr>
            <a:lstStyle>
              <a:defPPr>
                <a:defRPr lang="zh-CN"/>
              </a:defPPr>
              <a:lvl1pPr algn="ctr" eaLnBrk="0" hangingPunct="0">
                <a:defRPr sz="1000">
                  <a:latin typeface="+mn-lt"/>
                  <a:ea typeface="华文楷体" pitchFamily="2" charset="-122"/>
                  <a:cs typeface="Arial" pitchFamily="34" charset="0"/>
                </a:defRPr>
              </a:lvl1pPr>
            </a:lstStyle>
            <a:p>
              <a:r>
                <a:rPr lang="en-US" altLang="zh-CN" sz="400" dirty="0" smtClean="0">
                  <a:solidFill>
                    <a:srgbClr val="000000"/>
                  </a:solidFill>
                  <a:latin typeface="Arial" pitchFamily="34" charset="0"/>
                </a:rPr>
                <a:t>S3700POE</a:t>
              </a:r>
              <a:endParaRPr lang="en-US" altLang="zh-CN" sz="400" dirty="0">
                <a:solidFill>
                  <a:srgbClr val="000000"/>
                </a:solidFill>
                <a:latin typeface="Arial" pitchFamily="34" charset="0"/>
              </a:endParaRPr>
            </a:p>
          </p:txBody>
        </p:sp>
        <p:pic>
          <p:nvPicPr>
            <p:cNvPr id="170" name="Picture 37" descr="010"/>
            <p:cNvPicPr>
              <a:picLocks noChangeAspect="1" noChangeArrowheads="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224811" y="1995288"/>
              <a:ext cx="511717" cy="420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 name="Text Box 46"/>
            <p:cNvSpPr txBox="1">
              <a:spLocks noChangeArrowheads="1"/>
            </p:cNvSpPr>
            <p:nvPr/>
          </p:nvSpPr>
          <p:spPr bwMode="gray">
            <a:xfrm>
              <a:off x="7160424" y="2426427"/>
              <a:ext cx="780141" cy="14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91311" tIns="45655" rIns="91311" bIns="45655" anchor="ctr" anchorCtr="1">
              <a:spAutoFit/>
            </a:bodyPr>
            <a:lstStyle>
              <a:defPPr>
                <a:defRPr lang="zh-CN"/>
              </a:defPPr>
              <a:lvl1pPr algn="ctr" eaLnBrk="0" hangingPunct="0">
                <a:defRPr sz="1000">
                  <a:latin typeface="+mn-lt"/>
                  <a:ea typeface="华文楷体" pitchFamily="2" charset="-122"/>
                  <a:cs typeface="Arial" pitchFamily="34" charset="0"/>
                </a:defRPr>
              </a:lvl1pPr>
            </a:lstStyle>
            <a:p>
              <a:r>
                <a:rPr lang="en-US" altLang="zh-CN" sz="400" dirty="0" smtClean="0">
                  <a:solidFill>
                    <a:srgbClr val="000000"/>
                  </a:solidFill>
                  <a:latin typeface="Arial" pitchFamily="34" charset="0"/>
                </a:rPr>
                <a:t>S2700POE</a:t>
              </a:r>
              <a:endParaRPr lang="en-US" altLang="zh-CN" sz="400" dirty="0">
                <a:solidFill>
                  <a:srgbClr val="000000"/>
                </a:solidFill>
                <a:latin typeface="Arial" pitchFamily="34" charset="0"/>
              </a:endParaRPr>
            </a:p>
          </p:txBody>
        </p:sp>
        <p:sp>
          <p:nvSpPr>
            <p:cNvPr id="173" name="Rectangle 42"/>
            <p:cNvSpPr>
              <a:spLocks noChangeArrowheads="1"/>
            </p:cNvSpPr>
            <p:nvPr/>
          </p:nvSpPr>
          <p:spPr bwMode="gray">
            <a:xfrm>
              <a:off x="4466693" y="2426427"/>
              <a:ext cx="590097" cy="149926"/>
            </a:xfrm>
            <a:prstGeom prst="rect">
              <a:avLst/>
            </a:prstGeom>
            <a:noFill/>
            <a:ln w="9525">
              <a:noFill/>
              <a:miter lim="800000"/>
              <a:headEnd/>
              <a:tailEnd/>
            </a:ln>
          </p:spPr>
          <p:txBody>
            <a:bodyPr wrap="none" lIns="91311" tIns="45655" rIns="91311" bIns="45655" anchor="ctr" anchorCtr="1">
              <a:spAutoFit/>
            </a:bodyPr>
            <a:lstStyle/>
            <a:p>
              <a:pPr algn="ctr" eaLnBrk="0" fontAlgn="auto" hangingPunct="0">
                <a:spcBef>
                  <a:spcPts val="0"/>
                </a:spcBef>
                <a:spcAft>
                  <a:spcPts val="0"/>
                </a:spcAft>
                <a:defRPr/>
              </a:pPr>
              <a:r>
                <a:rPr lang="en-US" altLang="zh-CN" sz="400" dirty="0" smtClean="0">
                  <a:solidFill>
                    <a:srgbClr val="000000"/>
                  </a:solidFill>
                  <a:latin typeface="Arial" pitchFamily="34" charset="0"/>
                  <a:ea typeface="华文楷体" pitchFamily="2" charset="-122"/>
                  <a:cs typeface="Arial" pitchFamily="34" charset="0"/>
                </a:rPr>
                <a:t>S7700</a:t>
              </a:r>
            </a:p>
          </p:txBody>
        </p:sp>
        <p:sp>
          <p:nvSpPr>
            <p:cNvPr id="174" name="Text Box 41"/>
            <p:cNvSpPr txBox="1">
              <a:spLocks noChangeArrowheads="1"/>
            </p:cNvSpPr>
            <p:nvPr/>
          </p:nvSpPr>
          <p:spPr bwMode="gray">
            <a:xfrm>
              <a:off x="5074692" y="2426427"/>
              <a:ext cx="590097" cy="149926"/>
            </a:xfrm>
            <a:prstGeom prst="rect">
              <a:avLst/>
            </a:prstGeom>
            <a:noFill/>
            <a:ln w="9525">
              <a:noFill/>
              <a:miter lim="800000"/>
              <a:headEnd/>
              <a:tailEnd/>
            </a:ln>
          </p:spPr>
          <p:txBody>
            <a:bodyPr wrap="none" lIns="91311" tIns="45655" rIns="91311" bIns="45655" anchor="ctr" anchorCtr="1">
              <a:spAutoFit/>
            </a:bodyPr>
            <a:lstStyle/>
            <a:p>
              <a:pPr algn="ctr" eaLnBrk="0" fontAlgn="auto" hangingPunct="0">
                <a:spcBef>
                  <a:spcPts val="0"/>
                </a:spcBef>
                <a:spcAft>
                  <a:spcPts val="0"/>
                </a:spcAft>
                <a:defRPr/>
              </a:pPr>
              <a:r>
                <a:rPr lang="en-US" altLang="zh-CN" sz="400" dirty="0" smtClean="0">
                  <a:solidFill>
                    <a:srgbClr val="000000"/>
                  </a:solidFill>
                  <a:latin typeface="Arial" pitchFamily="34" charset="0"/>
                  <a:ea typeface="华文楷体" pitchFamily="2" charset="-122"/>
                  <a:cs typeface="Arial" pitchFamily="34" charset="0"/>
                </a:rPr>
                <a:t>S6700</a:t>
              </a:r>
            </a:p>
          </p:txBody>
        </p:sp>
        <p:sp>
          <p:nvSpPr>
            <p:cNvPr id="175" name="Rectangle 42"/>
            <p:cNvSpPr>
              <a:spLocks noChangeArrowheads="1"/>
            </p:cNvSpPr>
            <p:nvPr/>
          </p:nvSpPr>
          <p:spPr bwMode="gray">
            <a:xfrm>
              <a:off x="7737789" y="2426427"/>
              <a:ext cx="610317" cy="149926"/>
            </a:xfrm>
            <a:prstGeom prst="rect">
              <a:avLst/>
            </a:prstGeom>
            <a:noFill/>
            <a:ln w="9525">
              <a:noFill/>
              <a:miter lim="800000"/>
              <a:headEnd/>
              <a:tailEnd/>
            </a:ln>
          </p:spPr>
          <p:txBody>
            <a:bodyPr wrap="square" lIns="91311" tIns="45655" rIns="91311" bIns="45655" anchor="ctr" anchorCtr="1">
              <a:spAutoFit/>
            </a:bodyPr>
            <a:lstStyle/>
            <a:p>
              <a:pPr algn="ctr" eaLnBrk="0" fontAlgn="auto" hangingPunct="0">
                <a:spcBef>
                  <a:spcPts val="0"/>
                </a:spcBef>
                <a:spcAft>
                  <a:spcPts val="0"/>
                </a:spcAft>
                <a:defRPr/>
              </a:pPr>
              <a:r>
                <a:rPr lang="en-US" altLang="zh-CN" sz="400" dirty="0" smtClean="0">
                  <a:solidFill>
                    <a:srgbClr val="000000"/>
                  </a:solidFill>
                  <a:latin typeface="Arial" pitchFamily="34" charset="0"/>
                  <a:ea typeface="华文楷体" pitchFamily="2" charset="-122"/>
                  <a:cs typeface="Arial" pitchFamily="34" charset="0"/>
                </a:rPr>
                <a:t>S1700</a:t>
              </a:r>
              <a:endParaRPr lang="en-US" altLang="zh-CN" sz="400" kern="0" dirty="0" smtClean="0">
                <a:solidFill>
                  <a:srgbClr val="000000"/>
                </a:solidFill>
                <a:latin typeface="Arial" pitchFamily="34" charset="0"/>
                <a:cs typeface="Arial" pitchFamily="34" charset="0"/>
              </a:endParaRPr>
            </a:p>
          </p:txBody>
        </p:sp>
        <p:pic>
          <p:nvPicPr>
            <p:cNvPr id="176" name="图片 175" descr="S7706.png"/>
            <p:cNvPicPr>
              <a:picLocks noChangeAspect="1"/>
            </p:cNvPicPr>
            <p:nvPr/>
          </p:nvPicPr>
          <p:blipFill>
            <a:blip r:embed="rId44" cstate="print"/>
            <a:stretch>
              <a:fillRect/>
            </a:stretch>
          </p:blipFill>
          <p:spPr>
            <a:xfrm>
              <a:off x="4616942" y="2050422"/>
              <a:ext cx="223180" cy="309953"/>
            </a:xfrm>
            <a:prstGeom prst="rect">
              <a:avLst/>
            </a:prstGeom>
          </p:spPr>
        </p:pic>
        <p:pic>
          <p:nvPicPr>
            <p:cNvPr id="177" name="图片 176" descr="S7712.png"/>
            <p:cNvPicPr>
              <a:picLocks noChangeAspect="1"/>
            </p:cNvPicPr>
            <p:nvPr/>
          </p:nvPicPr>
          <p:blipFill>
            <a:blip r:embed="rId45" cstate="print"/>
            <a:stretch>
              <a:fillRect/>
            </a:stretch>
          </p:blipFill>
          <p:spPr>
            <a:xfrm>
              <a:off x="4854925" y="1952446"/>
              <a:ext cx="236747" cy="408068"/>
            </a:xfrm>
            <a:prstGeom prst="rect">
              <a:avLst/>
            </a:prstGeom>
          </p:spPr>
        </p:pic>
        <p:pic>
          <p:nvPicPr>
            <p:cNvPr id="179" name="图片 178" descr="S6700-48-EI.png"/>
            <p:cNvPicPr>
              <a:picLocks noChangeAspect="1"/>
            </p:cNvPicPr>
            <p:nvPr/>
          </p:nvPicPr>
          <p:blipFill>
            <a:blip r:embed="rId46" cstate="print"/>
            <a:stretch>
              <a:fillRect/>
            </a:stretch>
          </p:blipFill>
          <p:spPr>
            <a:xfrm>
              <a:off x="5293602" y="2211458"/>
              <a:ext cx="505068" cy="135723"/>
            </a:xfrm>
            <a:prstGeom prst="rect">
              <a:avLst/>
            </a:prstGeom>
          </p:spPr>
        </p:pic>
        <p:pic>
          <p:nvPicPr>
            <p:cNvPr id="180" name="图片 179" descr="S6700-24-EI.png"/>
            <p:cNvPicPr>
              <a:picLocks noChangeAspect="1"/>
            </p:cNvPicPr>
            <p:nvPr/>
          </p:nvPicPr>
          <p:blipFill>
            <a:blip r:embed="rId47" cstate="print"/>
            <a:stretch>
              <a:fillRect/>
            </a:stretch>
          </p:blipFill>
          <p:spPr>
            <a:xfrm>
              <a:off x="5248221" y="2133526"/>
              <a:ext cx="505068" cy="140173"/>
            </a:xfrm>
            <a:prstGeom prst="rect">
              <a:avLst/>
            </a:prstGeom>
          </p:spPr>
        </p:pic>
        <p:pic>
          <p:nvPicPr>
            <p:cNvPr id="183" name="Picture 1"/>
            <p:cNvPicPr>
              <a:picLocks noChangeAspect="1" noChangeArrowheads="1"/>
            </p:cNvPicPr>
            <p:nvPr/>
          </p:nvPicPr>
          <p:blipFill>
            <a:blip r:embed="rId48" cstate="print">
              <a:clrChange>
                <a:clrFrom>
                  <a:srgbClr val="FFFFFF"/>
                </a:clrFrom>
                <a:clrTo>
                  <a:srgbClr val="FFFFFF">
                    <a:alpha val="0"/>
                  </a:srgbClr>
                </a:clrTo>
              </a:clrChange>
            </a:blip>
            <a:srcRect/>
            <a:stretch>
              <a:fillRect/>
            </a:stretch>
          </p:blipFill>
          <p:spPr bwMode="auto">
            <a:xfrm>
              <a:off x="7871806" y="2252946"/>
              <a:ext cx="345561" cy="136112"/>
            </a:xfrm>
            <a:prstGeom prst="rect">
              <a:avLst/>
            </a:prstGeom>
            <a:noFill/>
            <a:ln w="9525">
              <a:noFill/>
              <a:miter lim="800000"/>
              <a:headEnd/>
              <a:tailEnd/>
            </a:ln>
          </p:spPr>
        </p:pic>
        <p:pic>
          <p:nvPicPr>
            <p:cNvPr id="184" name="Picture 2"/>
            <p:cNvPicPr>
              <a:picLocks noChangeAspect="1" noChangeArrowheads="1"/>
            </p:cNvPicPr>
            <p:nvPr/>
          </p:nvPicPr>
          <p:blipFill>
            <a:blip r:embed="rId49" cstate="print">
              <a:clrChange>
                <a:clrFrom>
                  <a:srgbClr val="FFFFFF"/>
                </a:clrFrom>
                <a:clrTo>
                  <a:srgbClr val="FFFFFF">
                    <a:alpha val="0"/>
                  </a:srgbClr>
                </a:clrTo>
              </a:clrChange>
            </a:blip>
            <a:srcRect/>
            <a:stretch>
              <a:fillRect/>
            </a:stretch>
          </p:blipFill>
          <p:spPr bwMode="auto">
            <a:xfrm>
              <a:off x="7870373" y="2157828"/>
              <a:ext cx="345561" cy="131086"/>
            </a:xfrm>
            <a:prstGeom prst="rect">
              <a:avLst/>
            </a:prstGeom>
            <a:noFill/>
            <a:ln w="9525">
              <a:noFill/>
              <a:miter lim="800000"/>
              <a:headEnd/>
              <a:tailEnd/>
            </a:ln>
          </p:spPr>
        </p:pic>
        <p:pic>
          <p:nvPicPr>
            <p:cNvPr id="186" name="Picture 6"/>
            <p:cNvPicPr>
              <a:picLocks noChangeAspect="1" noChangeArrowheads="1"/>
            </p:cNvPicPr>
            <p:nvPr/>
          </p:nvPicPr>
          <p:blipFill>
            <a:blip r:embed="rId50" cstate="print"/>
            <a:srcRect l="7678" t="2345" r="4291" b="1698"/>
            <a:stretch>
              <a:fillRect/>
            </a:stretch>
          </p:blipFill>
          <p:spPr bwMode="auto">
            <a:xfrm>
              <a:off x="3362541" y="2069907"/>
              <a:ext cx="223739" cy="304916"/>
            </a:xfrm>
            <a:prstGeom prst="rect">
              <a:avLst/>
            </a:prstGeom>
            <a:noFill/>
            <a:ln w="9525">
              <a:noFill/>
              <a:miter lim="800000"/>
              <a:headEnd/>
              <a:tailEnd/>
            </a:ln>
          </p:spPr>
        </p:pic>
        <p:pic>
          <p:nvPicPr>
            <p:cNvPr id="187" name="Picture 5"/>
            <p:cNvPicPr>
              <a:picLocks noChangeAspect="1" noChangeArrowheads="1"/>
            </p:cNvPicPr>
            <p:nvPr/>
          </p:nvPicPr>
          <p:blipFill>
            <a:blip r:embed="rId51" cstate="print"/>
            <a:srcRect l="2618" t="2646" r="1876" b="2106"/>
            <a:stretch>
              <a:fillRect/>
            </a:stretch>
          </p:blipFill>
          <p:spPr bwMode="auto">
            <a:xfrm>
              <a:off x="3087374" y="2144275"/>
              <a:ext cx="215444" cy="238293"/>
            </a:xfrm>
            <a:prstGeom prst="rect">
              <a:avLst/>
            </a:prstGeom>
            <a:noFill/>
            <a:ln w="9525">
              <a:noFill/>
              <a:miter lim="800000"/>
              <a:headEnd/>
              <a:tailEnd/>
            </a:ln>
          </p:spPr>
        </p:pic>
        <p:pic>
          <p:nvPicPr>
            <p:cNvPr id="188" name="Picture 4"/>
            <p:cNvPicPr>
              <a:picLocks noChangeAspect="1" noChangeArrowheads="1"/>
            </p:cNvPicPr>
            <p:nvPr/>
          </p:nvPicPr>
          <p:blipFill>
            <a:blip r:embed="rId52" cstate="print"/>
            <a:srcRect/>
            <a:stretch>
              <a:fillRect/>
            </a:stretch>
          </p:blipFill>
          <p:spPr bwMode="auto">
            <a:xfrm>
              <a:off x="2346485" y="2058212"/>
              <a:ext cx="505916" cy="324273"/>
            </a:xfrm>
            <a:prstGeom prst="rect">
              <a:avLst/>
            </a:prstGeom>
            <a:noFill/>
            <a:ln w="9525">
              <a:noFill/>
              <a:miter lim="800000"/>
              <a:headEnd/>
              <a:tailEnd/>
            </a:ln>
            <a:effectLst/>
          </p:spPr>
        </p:pic>
        <p:sp>
          <p:nvSpPr>
            <p:cNvPr id="189" name="Text Box 72"/>
            <p:cNvSpPr txBox="1">
              <a:spLocks noChangeArrowheads="1"/>
            </p:cNvSpPr>
            <p:nvPr/>
          </p:nvSpPr>
          <p:spPr bwMode="gray">
            <a:xfrm>
              <a:off x="2735393" y="2365581"/>
              <a:ext cx="1272722" cy="243677"/>
            </a:xfrm>
            <a:prstGeom prst="rect">
              <a:avLst/>
            </a:prstGeom>
            <a:noFill/>
            <a:ln w="9525">
              <a:noFill/>
              <a:miter lim="800000"/>
              <a:headEnd/>
              <a:tailEnd/>
            </a:ln>
          </p:spPr>
          <p:txBody>
            <a:bodyPr wrap="square" lIns="134907" tIns="93263" rIns="134907" bIns="93263">
              <a:spAutoFit/>
            </a:bodyPr>
            <a:lstStyle/>
            <a:p>
              <a:pPr defTabSz="1396626" eaLnBrk="0" hangingPunct="0">
                <a:buSzPct val="80000"/>
              </a:pPr>
              <a:r>
                <a:rPr lang="en-US" altLang="zh-CN" sz="400" dirty="0" smtClean="0">
                  <a:solidFill>
                    <a:srgbClr val="000000"/>
                  </a:solidFill>
                  <a:latin typeface="Arial" pitchFamily="34" charset="0"/>
                  <a:ea typeface="华文楷体" pitchFamily="2" charset="-122"/>
                  <a:cs typeface="Arial" pitchFamily="34" charset="0"/>
                </a:rPr>
                <a:t>CloudEngine12800</a:t>
              </a:r>
              <a:endParaRPr lang="zh-CN" altLang="en-US" sz="400" dirty="0">
                <a:solidFill>
                  <a:srgbClr val="000000"/>
                </a:solidFill>
                <a:latin typeface="Arial" pitchFamily="34" charset="0"/>
                <a:ea typeface="华文楷体" pitchFamily="2" charset="-122"/>
                <a:cs typeface="Arial" pitchFamily="34" charset="0"/>
              </a:endParaRPr>
            </a:p>
          </p:txBody>
        </p:sp>
        <p:sp>
          <p:nvSpPr>
            <p:cNvPr id="190" name="TextBox 189"/>
            <p:cNvSpPr txBox="1"/>
            <p:nvPr/>
          </p:nvSpPr>
          <p:spPr>
            <a:xfrm>
              <a:off x="1972754" y="2347525"/>
              <a:ext cx="1211600" cy="210025"/>
            </a:xfrm>
            <a:prstGeom prst="rect">
              <a:avLst/>
            </a:prstGeom>
            <a:noFill/>
          </p:spPr>
          <p:txBody>
            <a:bodyPr wrap="square" lIns="91388" tIns="45694" rIns="91388" bIns="45694" rtlCol="0">
              <a:spAutoFit/>
            </a:bodyPr>
            <a:lstStyle/>
            <a:p>
              <a:pPr algn="ctr"/>
              <a:r>
                <a:rPr lang="en-US" altLang="zh-CN" sz="400" dirty="0" smtClean="0">
                  <a:solidFill>
                    <a:srgbClr val="000000"/>
                  </a:solidFill>
                  <a:latin typeface="Arial" pitchFamily="34" charset="0"/>
                  <a:ea typeface="华文楷体" pitchFamily="2" charset="-122"/>
                  <a:cs typeface="Arial" pitchFamily="34" charset="0"/>
                </a:rPr>
                <a:t>CloudEngine</a:t>
              </a:r>
            </a:p>
            <a:p>
              <a:pPr algn="ctr"/>
              <a:r>
                <a:rPr lang="en-US" altLang="zh-CN" sz="400" dirty="0" smtClean="0">
                  <a:solidFill>
                    <a:srgbClr val="000000"/>
                  </a:solidFill>
                  <a:latin typeface="Arial" pitchFamily="34" charset="0"/>
                  <a:ea typeface="华文楷体" pitchFamily="2" charset="-122"/>
                  <a:cs typeface="Arial" pitchFamily="34" charset="0"/>
                </a:rPr>
                <a:t>5800/6800</a:t>
              </a:r>
              <a:endParaRPr lang="zh-CN" altLang="en-US" sz="400" dirty="0" err="1" smtClean="0">
                <a:solidFill>
                  <a:srgbClr val="000000"/>
                </a:solidFill>
                <a:latin typeface="Arial" pitchFamily="34" charset="0"/>
                <a:ea typeface="华文楷体" pitchFamily="2" charset="-122"/>
                <a:cs typeface="Arial" pitchFamily="34" charset="0"/>
              </a:endParaRPr>
            </a:p>
          </p:txBody>
        </p:sp>
        <p:sp>
          <p:nvSpPr>
            <p:cNvPr id="191" name="Rectangle 14"/>
            <p:cNvSpPr>
              <a:spLocks noChangeArrowheads="1"/>
            </p:cNvSpPr>
            <p:nvPr/>
          </p:nvSpPr>
          <p:spPr bwMode="auto">
            <a:xfrm>
              <a:off x="3491482" y="3288419"/>
              <a:ext cx="682163" cy="127295"/>
            </a:xfrm>
            <a:prstGeom prst="rect">
              <a:avLst/>
            </a:prstGeom>
            <a:noFill/>
            <a:ln w="9525" algn="ctr">
              <a:noFill/>
              <a:miter lim="800000"/>
              <a:headEnd/>
              <a:tailEnd/>
            </a:ln>
          </p:spPr>
          <p:txBody>
            <a:bodyPr wrap="square" lIns="68318" tIns="34162" rIns="68318" bIns="34162">
              <a:spAutoFit/>
            </a:bodyPr>
            <a:lstStyle/>
            <a:p>
              <a:pPr defTabSz="994937" fontAlgn="auto">
                <a:spcBef>
                  <a:spcPts val="0"/>
                </a:spcBef>
                <a:spcAft>
                  <a:spcPts val="0"/>
                </a:spcAft>
                <a:defRPr/>
              </a:pPr>
              <a:r>
                <a:rPr lang="en-US" altLang="zh-CN" sz="400" kern="0" dirty="0" smtClean="0">
                  <a:solidFill>
                    <a:srgbClr val="000000"/>
                  </a:solidFill>
                  <a:latin typeface="Arial" pitchFamily="34" charset="0"/>
                  <a:cs typeface="Arial" pitchFamily="34" charset="0"/>
                </a:rPr>
                <a:t>AC6605</a:t>
              </a:r>
            </a:p>
          </p:txBody>
        </p:sp>
        <p:pic>
          <p:nvPicPr>
            <p:cNvPr id="192" name="Picture 1"/>
            <p:cNvPicPr>
              <a:picLocks noChangeAspect="1" noChangeArrowheads="1"/>
            </p:cNvPicPr>
            <p:nvPr/>
          </p:nvPicPr>
          <p:blipFill>
            <a:blip r:embed="rId53" cstate="print"/>
            <a:stretch>
              <a:fillRect/>
            </a:stretch>
          </p:blipFill>
          <p:spPr bwMode="auto">
            <a:xfrm>
              <a:off x="4062975" y="3055045"/>
              <a:ext cx="546567" cy="182879"/>
            </a:xfrm>
            <a:prstGeom prst="rect">
              <a:avLst/>
            </a:prstGeom>
            <a:noFill/>
            <a:ln w="9525">
              <a:noFill/>
              <a:miter lim="800000"/>
              <a:headEnd/>
              <a:tailEnd/>
            </a:ln>
          </p:spPr>
        </p:pic>
        <p:pic>
          <p:nvPicPr>
            <p:cNvPr id="193" name="Picture 2"/>
            <p:cNvPicPr>
              <a:picLocks noChangeAspect="1" noChangeArrowheads="1"/>
            </p:cNvPicPr>
            <p:nvPr/>
          </p:nvPicPr>
          <p:blipFill>
            <a:blip r:embed="rId54" cstate="print"/>
            <a:stretch>
              <a:fillRect/>
            </a:stretch>
          </p:blipFill>
          <p:spPr bwMode="auto">
            <a:xfrm>
              <a:off x="3452601" y="3088839"/>
              <a:ext cx="500282" cy="142802"/>
            </a:xfrm>
            <a:prstGeom prst="rect">
              <a:avLst/>
            </a:prstGeom>
            <a:noFill/>
            <a:ln w="9525">
              <a:noFill/>
              <a:miter lim="800000"/>
              <a:headEnd/>
              <a:tailEnd/>
            </a:ln>
          </p:spPr>
        </p:pic>
        <p:pic>
          <p:nvPicPr>
            <p:cNvPr id="194" name="Picture 5" descr="D:\00.工作计划\V2R1C01封闭写作资料\WLAN AP新产品图片-PNG\WLAN AP新产品图片\AP7110DN rightside_perspective.png"/>
            <p:cNvPicPr>
              <a:picLocks noChangeAspect="1" noChangeArrowheads="1"/>
            </p:cNvPicPr>
            <p:nvPr/>
          </p:nvPicPr>
          <p:blipFill>
            <a:blip r:embed="rId55" cstate="print"/>
            <a:srcRect/>
            <a:stretch>
              <a:fillRect/>
            </a:stretch>
          </p:blipFill>
          <p:spPr bwMode="auto">
            <a:xfrm>
              <a:off x="2423566" y="3022963"/>
              <a:ext cx="307294" cy="182787"/>
            </a:xfrm>
            <a:prstGeom prst="rect">
              <a:avLst/>
            </a:prstGeom>
            <a:noFill/>
          </p:spPr>
        </p:pic>
        <p:pic>
          <p:nvPicPr>
            <p:cNvPr id="195" name="图片 194" descr="图片1.png"/>
            <p:cNvPicPr>
              <a:picLocks noChangeAspect="1"/>
            </p:cNvPicPr>
            <p:nvPr/>
          </p:nvPicPr>
          <p:blipFill>
            <a:blip r:embed="rId56" cstate="print">
              <a:clrChange>
                <a:clrFrom>
                  <a:srgbClr val="2A2A2A">
                    <a:alpha val="2353"/>
                  </a:srgbClr>
                </a:clrFrom>
                <a:clrTo>
                  <a:srgbClr val="2A2A2A">
                    <a:alpha val="0"/>
                  </a:srgbClr>
                </a:clrTo>
              </a:clrChange>
              <a:lum bright="10000"/>
            </a:blip>
            <a:stretch>
              <a:fillRect/>
            </a:stretch>
          </p:blipFill>
          <p:spPr>
            <a:xfrm>
              <a:off x="2982667" y="3020793"/>
              <a:ext cx="202595" cy="177707"/>
            </a:xfrm>
            <a:prstGeom prst="rect">
              <a:avLst/>
            </a:prstGeom>
          </p:spPr>
        </p:pic>
        <p:sp>
          <p:nvSpPr>
            <p:cNvPr id="196" name="Rectangle 40"/>
            <p:cNvSpPr>
              <a:spLocks noChangeArrowheads="1"/>
            </p:cNvSpPr>
            <p:nvPr/>
          </p:nvSpPr>
          <p:spPr bwMode="auto">
            <a:xfrm>
              <a:off x="2281925" y="3288419"/>
              <a:ext cx="819673" cy="127295"/>
            </a:xfrm>
            <a:prstGeom prst="rect">
              <a:avLst/>
            </a:prstGeom>
            <a:noFill/>
            <a:ln w="9525" algn="ctr">
              <a:noFill/>
              <a:miter lim="800000"/>
              <a:headEnd/>
              <a:tailEnd/>
            </a:ln>
          </p:spPr>
          <p:txBody>
            <a:bodyPr wrap="square" lIns="68318" tIns="34162" rIns="68318" bIns="34162">
              <a:spAutoFit/>
            </a:bodyPr>
            <a:lstStyle/>
            <a:p>
              <a:pPr defTabSz="994937" fontAlgn="auto">
                <a:spcBef>
                  <a:spcPts val="0"/>
                </a:spcBef>
                <a:spcAft>
                  <a:spcPts val="0"/>
                </a:spcAft>
                <a:defRPr/>
              </a:pPr>
              <a:r>
                <a:rPr lang="en-US" altLang="zh-CN" sz="400" kern="0" dirty="0" smtClean="0">
                  <a:solidFill>
                    <a:srgbClr val="000000"/>
                  </a:solidFill>
                  <a:latin typeface="Arial" pitchFamily="34" charset="0"/>
                  <a:cs typeface="Arial" pitchFamily="34" charset="0"/>
                </a:rPr>
                <a:t>AP7110DN</a:t>
              </a:r>
            </a:p>
          </p:txBody>
        </p:sp>
        <p:sp>
          <p:nvSpPr>
            <p:cNvPr id="197" name="矩形 196"/>
            <p:cNvSpPr/>
            <p:nvPr/>
          </p:nvSpPr>
          <p:spPr>
            <a:xfrm>
              <a:off x="2792363" y="3276764"/>
              <a:ext cx="878670" cy="150019"/>
            </a:xfrm>
            <a:prstGeom prst="rect">
              <a:avLst/>
            </a:prstGeom>
          </p:spPr>
          <p:txBody>
            <a:bodyPr wrap="square" lIns="91401" tIns="45702" rIns="91401" bIns="45702">
              <a:spAutoFit/>
            </a:bodyPr>
            <a:lstStyle/>
            <a:p>
              <a:pPr defTabSz="994937" fontAlgn="auto">
                <a:spcBef>
                  <a:spcPts val="0"/>
                </a:spcBef>
                <a:spcAft>
                  <a:spcPts val="0"/>
                </a:spcAft>
                <a:defRPr/>
              </a:pPr>
              <a:r>
                <a:rPr lang="en-US" altLang="zh-CN" sz="400" kern="0" dirty="0" smtClean="0">
                  <a:solidFill>
                    <a:srgbClr val="000000"/>
                  </a:solidFill>
                  <a:latin typeface="Arial" pitchFamily="34" charset="0"/>
                  <a:cs typeface="Arial" pitchFamily="34" charset="0"/>
                </a:rPr>
                <a:t>AP6310SN</a:t>
              </a:r>
            </a:p>
          </p:txBody>
        </p:sp>
        <p:sp>
          <p:nvSpPr>
            <p:cNvPr id="198" name="矩形 197"/>
            <p:cNvSpPr/>
            <p:nvPr/>
          </p:nvSpPr>
          <p:spPr>
            <a:xfrm>
              <a:off x="3985772" y="3222908"/>
              <a:ext cx="944583" cy="210040"/>
            </a:xfrm>
            <a:prstGeom prst="rect">
              <a:avLst/>
            </a:prstGeom>
          </p:spPr>
          <p:txBody>
            <a:bodyPr wrap="square" lIns="91401" tIns="45702" rIns="91401" bIns="45702">
              <a:spAutoFit/>
            </a:bodyPr>
            <a:lstStyle/>
            <a:p>
              <a:pPr defTabSz="994937" fontAlgn="auto">
                <a:spcBef>
                  <a:spcPts val="0"/>
                </a:spcBef>
                <a:spcAft>
                  <a:spcPts val="0"/>
                </a:spcAft>
                <a:defRPr/>
              </a:pPr>
              <a:r>
                <a:rPr lang="en-US" altLang="zh-CN" sz="400" kern="0" dirty="0" smtClean="0">
                  <a:solidFill>
                    <a:srgbClr val="000000"/>
                  </a:solidFill>
                  <a:latin typeface="Arial" pitchFamily="34" charset="0"/>
                  <a:cs typeface="Arial" pitchFamily="34" charset="0"/>
                </a:rPr>
                <a:t>AC card </a:t>
              </a:r>
            </a:p>
            <a:p>
              <a:pPr defTabSz="994937" fontAlgn="auto">
                <a:spcBef>
                  <a:spcPts val="0"/>
                </a:spcBef>
                <a:spcAft>
                  <a:spcPts val="0"/>
                </a:spcAft>
                <a:defRPr/>
              </a:pPr>
              <a:r>
                <a:rPr lang="en-US" altLang="zh-CN" sz="400" kern="0" dirty="0" smtClean="0">
                  <a:solidFill>
                    <a:srgbClr val="000000"/>
                  </a:solidFill>
                  <a:latin typeface="Arial" pitchFamily="34" charset="0"/>
                  <a:cs typeface="Arial" pitchFamily="34" charset="0"/>
                </a:rPr>
                <a:t> in the switch</a:t>
              </a:r>
              <a:endParaRPr lang="zh-CN" altLang="en-US" sz="400" kern="0" dirty="0" smtClean="0">
                <a:solidFill>
                  <a:srgbClr val="000000"/>
                </a:solidFill>
                <a:latin typeface="Arial" pitchFamily="34" charset="0"/>
                <a:cs typeface="Arial" pitchFamily="34" charset="0"/>
              </a:endParaRPr>
            </a:p>
          </p:txBody>
        </p:sp>
        <p:pic>
          <p:nvPicPr>
            <p:cNvPr id="199" name="Picture 3" descr="D:\00.工作计划\V2R1C01封闭写作资料\WLAN AP新产品图片-PNG\WLAN AP新产品图片\AP6310SN rightside_perspective.png"/>
            <p:cNvPicPr>
              <a:picLocks noChangeAspect="1" noChangeArrowheads="1"/>
            </p:cNvPicPr>
            <p:nvPr/>
          </p:nvPicPr>
          <p:blipFill>
            <a:blip r:embed="rId57" cstate="print">
              <a:lum bright="20000"/>
            </a:blip>
            <a:srcRect/>
            <a:stretch>
              <a:fillRect/>
            </a:stretch>
          </p:blipFill>
          <p:spPr bwMode="auto">
            <a:xfrm>
              <a:off x="4833214" y="3117082"/>
              <a:ext cx="429495" cy="153655"/>
            </a:xfrm>
            <a:prstGeom prst="rect">
              <a:avLst/>
            </a:prstGeom>
            <a:noFill/>
          </p:spPr>
        </p:pic>
        <p:sp>
          <p:nvSpPr>
            <p:cNvPr id="200" name="矩形 199"/>
            <p:cNvSpPr/>
            <p:nvPr/>
          </p:nvSpPr>
          <p:spPr>
            <a:xfrm>
              <a:off x="4824288" y="3276764"/>
              <a:ext cx="1020963" cy="150019"/>
            </a:xfrm>
            <a:prstGeom prst="rect">
              <a:avLst/>
            </a:prstGeom>
          </p:spPr>
          <p:txBody>
            <a:bodyPr wrap="square" lIns="91401" tIns="45702" rIns="91401" bIns="45702">
              <a:spAutoFit/>
            </a:bodyPr>
            <a:lstStyle/>
            <a:p>
              <a:pPr defTabSz="994937" fontAlgn="auto">
                <a:spcBef>
                  <a:spcPts val="0"/>
                </a:spcBef>
                <a:spcAft>
                  <a:spcPts val="0"/>
                </a:spcAft>
                <a:defRPr/>
              </a:pPr>
              <a:r>
                <a:rPr lang="en-US" altLang="zh-CN" sz="400" kern="0" dirty="0" smtClean="0">
                  <a:solidFill>
                    <a:srgbClr val="000000"/>
                  </a:solidFill>
                  <a:latin typeface="Arial" pitchFamily="34" charset="0"/>
                  <a:cs typeface="Arial" pitchFamily="34" charset="0"/>
                </a:rPr>
                <a:t>AP6010SN/DN</a:t>
              </a:r>
            </a:p>
          </p:txBody>
        </p:sp>
        <p:sp>
          <p:nvSpPr>
            <p:cNvPr id="201" name="Rectangle 13"/>
            <p:cNvSpPr>
              <a:spLocks noChangeArrowheads="1"/>
            </p:cNvSpPr>
            <p:nvPr/>
          </p:nvSpPr>
          <p:spPr bwMode="auto">
            <a:xfrm>
              <a:off x="5880222" y="3288423"/>
              <a:ext cx="1465084" cy="127295"/>
            </a:xfrm>
            <a:prstGeom prst="rect">
              <a:avLst/>
            </a:prstGeom>
            <a:noFill/>
            <a:ln w="9525" algn="ctr">
              <a:noFill/>
              <a:miter lim="800000"/>
              <a:headEnd/>
              <a:tailEnd/>
            </a:ln>
          </p:spPr>
          <p:txBody>
            <a:bodyPr wrap="square" lIns="68318" tIns="34162" rIns="68318" bIns="34162">
              <a:spAutoFit/>
            </a:bodyPr>
            <a:lstStyle/>
            <a:p>
              <a:pPr defTabSz="994937" fontAlgn="auto">
                <a:spcBef>
                  <a:spcPts val="0"/>
                </a:spcBef>
                <a:spcAft>
                  <a:spcPts val="0"/>
                </a:spcAft>
                <a:defRPr/>
              </a:pPr>
              <a:r>
                <a:rPr lang="en-US" altLang="zh-CN" sz="400" kern="0" dirty="0" smtClean="0">
                  <a:solidFill>
                    <a:srgbClr val="000000"/>
                  </a:solidFill>
                  <a:latin typeface="Arial" pitchFamily="34" charset="0"/>
                  <a:cs typeface="Arial" pitchFamily="34" charset="0"/>
                </a:rPr>
                <a:t>AP6510DN/AP6610DN</a:t>
              </a:r>
              <a:endParaRPr lang="en-US" altLang="zh-CN" sz="400" kern="0" dirty="0">
                <a:solidFill>
                  <a:srgbClr val="000000"/>
                </a:solidFill>
                <a:latin typeface="Arial" pitchFamily="34" charset="0"/>
                <a:cs typeface="Arial" pitchFamily="34" charset="0"/>
              </a:endParaRPr>
            </a:p>
          </p:txBody>
        </p:sp>
        <p:pic>
          <p:nvPicPr>
            <p:cNvPr id="202" name="Picture 4" descr="D:\00.工作计划\V2R1C01封闭写作资料\WLAN AP新产品图片-PNG\WLAN AP新产品图片\AP6610DN-室外双频.png"/>
            <p:cNvPicPr>
              <a:picLocks noChangeAspect="1" noChangeArrowheads="1"/>
            </p:cNvPicPr>
            <p:nvPr/>
          </p:nvPicPr>
          <p:blipFill>
            <a:blip r:embed="rId58" cstate="print">
              <a:clrChange>
                <a:clrFrom>
                  <a:srgbClr val="000000">
                    <a:alpha val="0"/>
                  </a:srgbClr>
                </a:clrFrom>
                <a:clrTo>
                  <a:srgbClr val="000000">
                    <a:alpha val="0"/>
                  </a:srgbClr>
                </a:clrTo>
              </a:clrChange>
              <a:lum bright="10000"/>
            </a:blip>
            <a:srcRect/>
            <a:stretch>
              <a:fillRect/>
            </a:stretch>
          </p:blipFill>
          <p:spPr bwMode="auto">
            <a:xfrm>
              <a:off x="5833077" y="3080122"/>
              <a:ext cx="326194" cy="148015"/>
            </a:xfrm>
            <a:prstGeom prst="rect">
              <a:avLst/>
            </a:prstGeom>
            <a:noFill/>
          </p:spPr>
        </p:pic>
        <p:pic>
          <p:nvPicPr>
            <p:cNvPr id="203" name="图片 20" descr="图片1.png"/>
            <p:cNvPicPr>
              <a:picLocks noChangeAspect="1"/>
            </p:cNvPicPr>
            <p:nvPr/>
          </p:nvPicPr>
          <p:blipFill>
            <a:blip r:embed="rId56" cstate="print"/>
            <a:srcRect/>
            <a:stretch>
              <a:fillRect/>
            </a:stretch>
          </p:blipFill>
          <p:spPr bwMode="auto">
            <a:xfrm>
              <a:off x="5345142" y="2940478"/>
              <a:ext cx="238863" cy="337193"/>
            </a:xfrm>
            <a:prstGeom prst="rect">
              <a:avLst/>
            </a:prstGeom>
            <a:noFill/>
            <a:ln w="9525">
              <a:noFill/>
              <a:miter lim="800000"/>
              <a:headEnd/>
              <a:tailEnd/>
            </a:ln>
          </p:spPr>
        </p:pic>
        <p:pic>
          <p:nvPicPr>
            <p:cNvPr id="205" name="图片 22" descr="图片3.png"/>
            <p:cNvPicPr>
              <a:picLocks noChangeAspect="1"/>
            </p:cNvPicPr>
            <p:nvPr/>
          </p:nvPicPr>
          <p:blipFill>
            <a:blip r:embed="rId59" cstate="print"/>
            <a:srcRect/>
            <a:stretch>
              <a:fillRect/>
            </a:stretch>
          </p:blipFill>
          <p:spPr bwMode="auto">
            <a:xfrm flipV="1">
              <a:off x="6332154" y="2901168"/>
              <a:ext cx="229982" cy="371182"/>
            </a:xfrm>
            <a:prstGeom prst="rect">
              <a:avLst/>
            </a:prstGeom>
            <a:noFill/>
            <a:ln w="9525">
              <a:noFill/>
              <a:miter lim="800000"/>
              <a:headEnd/>
              <a:tailEnd/>
            </a:ln>
          </p:spPr>
        </p:pic>
        <p:pic>
          <p:nvPicPr>
            <p:cNvPr id="206" name="图片 7" descr="D:\00.工作计划\V2R1C01封闭写作资料\WLAN AP新产品图片-PNG\WLAN AP新产品图片\AP6310SN rightside_perspective.png"/>
            <p:cNvPicPr>
              <a:picLocks noChangeAspect="1" noChangeArrowheads="1"/>
            </p:cNvPicPr>
            <p:nvPr/>
          </p:nvPicPr>
          <p:blipFill>
            <a:blip r:embed="rId60" cstate="print"/>
            <a:srcRect/>
            <a:stretch>
              <a:fillRect/>
            </a:stretch>
          </p:blipFill>
          <p:spPr bwMode="auto">
            <a:xfrm flipV="1">
              <a:off x="6701790" y="2999607"/>
              <a:ext cx="402698" cy="248570"/>
            </a:xfrm>
            <a:prstGeom prst="rect">
              <a:avLst/>
            </a:prstGeom>
            <a:noFill/>
            <a:ln w="9525">
              <a:noFill/>
              <a:miter lim="800000"/>
              <a:headEnd/>
              <a:tailEnd/>
            </a:ln>
          </p:spPr>
        </p:pic>
        <p:pic>
          <p:nvPicPr>
            <p:cNvPr id="207" name="图片 29" descr="图片5.png"/>
            <p:cNvPicPr>
              <a:picLocks noChangeAspect="1"/>
            </p:cNvPicPr>
            <p:nvPr/>
          </p:nvPicPr>
          <p:blipFill>
            <a:blip r:embed="rId61" cstate="print"/>
            <a:srcRect/>
            <a:stretch>
              <a:fillRect/>
            </a:stretch>
          </p:blipFill>
          <p:spPr bwMode="auto">
            <a:xfrm>
              <a:off x="7357629" y="3042721"/>
              <a:ext cx="744985" cy="232015"/>
            </a:xfrm>
            <a:prstGeom prst="rect">
              <a:avLst/>
            </a:prstGeom>
            <a:noFill/>
            <a:ln w="9525">
              <a:noFill/>
              <a:miter lim="800000"/>
              <a:headEnd/>
              <a:tailEnd/>
            </a:ln>
          </p:spPr>
        </p:pic>
        <p:sp>
          <p:nvSpPr>
            <p:cNvPr id="208" name="矩形 207"/>
            <p:cNvSpPr/>
            <p:nvPr/>
          </p:nvSpPr>
          <p:spPr>
            <a:xfrm>
              <a:off x="7370301" y="3272128"/>
              <a:ext cx="913293" cy="150019"/>
            </a:xfrm>
            <a:prstGeom prst="rect">
              <a:avLst/>
            </a:prstGeom>
          </p:spPr>
          <p:txBody>
            <a:bodyPr wrap="square" lIns="91401" tIns="45702" rIns="91401" bIns="45702">
              <a:spAutoFit/>
            </a:bodyPr>
            <a:lstStyle/>
            <a:p>
              <a:pPr defTabSz="994937" fontAlgn="auto">
                <a:spcBef>
                  <a:spcPts val="0"/>
                </a:spcBef>
                <a:spcAft>
                  <a:spcPts val="0"/>
                </a:spcAft>
                <a:defRPr/>
              </a:pPr>
              <a:r>
                <a:rPr lang="en-US" altLang="zh-CN" sz="400" kern="0" dirty="0" smtClean="0">
                  <a:solidFill>
                    <a:srgbClr val="000000"/>
                  </a:solidFill>
                  <a:latin typeface="Arial" pitchFamily="34" charset="0"/>
                  <a:cs typeface="Arial" pitchFamily="34" charset="0"/>
                </a:rPr>
                <a:t>ACA6605</a:t>
              </a:r>
            </a:p>
          </p:txBody>
        </p:sp>
      </p:grpSp>
      <p:grpSp>
        <p:nvGrpSpPr>
          <p:cNvPr id="240" name="组合 239"/>
          <p:cNvGrpSpPr>
            <a:grpSpLocks/>
          </p:cNvGrpSpPr>
          <p:nvPr/>
        </p:nvGrpSpPr>
        <p:grpSpPr>
          <a:xfrm>
            <a:off x="4896219" y="777633"/>
            <a:ext cx="1080000" cy="1521669"/>
            <a:chOff x="1572110" y="788989"/>
            <a:chExt cx="2669855" cy="3842556"/>
          </a:xfrm>
        </p:grpSpPr>
        <p:grpSp>
          <p:nvGrpSpPr>
            <p:cNvPr id="215" name="组合 40"/>
            <p:cNvGrpSpPr/>
            <p:nvPr/>
          </p:nvGrpSpPr>
          <p:grpSpPr>
            <a:xfrm>
              <a:off x="1632858" y="788989"/>
              <a:ext cx="2481942" cy="3828564"/>
              <a:chOff x="330200" y="788989"/>
              <a:chExt cx="1248229" cy="3332988"/>
            </a:xfrm>
            <a:solidFill>
              <a:schemeClr val="bg1">
                <a:lumMod val="85000"/>
              </a:schemeClr>
            </a:solidFill>
          </p:grpSpPr>
          <p:sp>
            <p:nvSpPr>
              <p:cNvPr id="216" name="同侧圆角矩形 215"/>
              <p:cNvSpPr/>
              <p:nvPr/>
            </p:nvSpPr>
            <p:spPr bwMode="auto">
              <a:xfrm rot="5400000">
                <a:off x="423296" y="695893"/>
                <a:ext cx="1062037" cy="1248229"/>
              </a:xfrm>
              <a:prstGeom prst="round2SameRect">
                <a:avLst>
                  <a:gd name="adj1" fmla="val 0"/>
                  <a:gd name="adj2" fmla="val 0"/>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defRPr/>
                </a:pPr>
                <a:endParaRPr lang="zh-CN" altLang="en-US" sz="600" dirty="0" smtClean="0">
                  <a:solidFill>
                    <a:srgbClr val="000000"/>
                  </a:solidFill>
                  <a:latin typeface="Arial" pitchFamily="34" charset="0"/>
                  <a:ea typeface="MS PGothic" pitchFamily="34" charset="-128"/>
                  <a:cs typeface="Arial" pitchFamily="34" charset="0"/>
                </a:endParaRPr>
              </a:p>
            </p:txBody>
          </p:sp>
          <p:sp>
            <p:nvSpPr>
              <p:cNvPr id="217" name="同侧圆角矩形 216"/>
              <p:cNvSpPr/>
              <p:nvPr/>
            </p:nvSpPr>
            <p:spPr bwMode="auto">
              <a:xfrm rot="5400000">
                <a:off x="423296" y="1823129"/>
                <a:ext cx="1062037" cy="1248229"/>
              </a:xfrm>
              <a:prstGeom prst="round2SameRect">
                <a:avLst>
                  <a:gd name="adj1" fmla="val 0"/>
                  <a:gd name="adj2" fmla="val 0"/>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defRPr/>
                </a:pPr>
                <a:endParaRPr lang="zh-CN" altLang="en-US" sz="600" dirty="0" smtClean="0">
                  <a:solidFill>
                    <a:srgbClr val="000000"/>
                  </a:solidFill>
                  <a:latin typeface="Arial" pitchFamily="34" charset="0"/>
                  <a:ea typeface="MS PGothic" pitchFamily="34" charset="-128"/>
                  <a:cs typeface="Arial" pitchFamily="34" charset="0"/>
                </a:endParaRPr>
              </a:p>
            </p:txBody>
          </p:sp>
          <p:sp>
            <p:nvSpPr>
              <p:cNvPr id="218" name="同侧圆角矩形 217"/>
              <p:cNvSpPr/>
              <p:nvPr/>
            </p:nvSpPr>
            <p:spPr bwMode="auto">
              <a:xfrm rot="5400000">
                <a:off x="423296" y="2966844"/>
                <a:ext cx="1062037" cy="1248229"/>
              </a:xfrm>
              <a:prstGeom prst="round2SameRect">
                <a:avLst>
                  <a:gd name="adj1" fmla="val 0"/>
                  <a:gd name="adj2" fmla="val 0"/>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defRPr/>
                </a:pPr>
                <a:endParaRPr lang="zh-CN" altLang="en-US" sz="600" dirty="0" smtClean="0">
                  <a:solidFill>
                    <a:srgbClr val="000000"/>
                  </a:solidFill>
                  <a:latin typeface="Arial" pitchFamily="34" charset="0"/>
                  <a:ea typeface="MS PGothic" pitchFamily="34" charset="-128"/>
                  <a:cs typeface="Arial" pitchFamily="34" charset="0"/>
                </a:endParaRPr>
              </a:p>
            </p:txBody>
          </p:sp>
        </p:grpSp>
        <p:grpSp>
          <p:nvGrpSpPr>
            <p:cNvPr id="219" name="组合 58"/>
            <p:cNvGrpSpPr/>
            <p:nvPr/>
          </p:nvGrpSpPr>
          <p:grpSpPr>
            <a:xfrm>
              <a:off x="2066767" y="903312"/>
              <a:ext cx="1517229" cy="814363"/>
              <a:chOff x="2114392" y="922362"/>
              <a:chExt cx="1517229" cy="814363"/>
            </a:xfrm>
          </p:grpSpPr>
          <p:pic>
            <p:nvPicPr>
              <p:cNvPr id="220" name="Picture 2" descr="E:\0EMO\91Temp\图片\设备照片\9712\9712-正面右侧30°，俯视15°.jpg"/>
              <p:cNvPicPr>
                <a:picLocks noChangeAspect="1" noChangeArrowheads="1"/>
              </p:cNvPicPr>
              <p:nvPr/>
            </p:nvPicPr>
            <p:blipFill>
              <a:blip r:embed="rId62" cstate="print">
                <a:clrChange>
                  <a:clrFrom>
                    <a:srgbClr val="FFFFFF"/>
                  </a:clrFrom>
                  <a:clrTo>
                    <a:srgbClr val="FFFFFF">
                      <a:alpha val="0"/>
                    </a:srgbClr>
                  </a:clrTo>
                </a:clrChange>
                <a:grayscl/>
              </a:blip>
              <a:srcRect/>
              <a:stretch>
                <a:fillRect/>
              </a:stretch>
            </p:blipFill>
            <p:spPr bwMode="auto">
              <a:xfrm>
                <a:off x="2554561" y="922362"/>
                <a:ext cx="614696" cy="705659"/>
              </a:xfrm>
              <a:prstGeom prst="rect">
                <a:avLst/>
              </a:prstGeom>
              <a:ln>
                <a:noFill/>
              </a:ln>
              <a:effectLst/>
            </p:spPr>
          </p:pic>
          <p:pic>
            <p:nvPicPr>
              <p:cNvPr id="221" name="Picture 1" descr="E:\0EMO\91Temp\图片\设备照片\9712\9706-正面左侧30°，俯视15°.jpg"/>
              <p:cNvPicPr>
                <a:picLocks noChangeAspect="1" noChangeArrowheads="1"/>
              </p:cNvPicPr>
              <p:nvPr/>
            </p:nvPicPr>
            <p:blipFill>
              <a:blip r:embed="rId63" cstate="print">
                <a:clrChange>
                  <a:clrFrom>
                    <a:srgbClr val="FFFFFF"/>
                  </a:clrFrom>
                  <a:clrTo>
                    <a:srgbClr val="FFFFFF">
                      <a:alpha val="0"/>
                    </a:srgbClr>
                  </a:clrTo>
                </a:clrChange>
                <a:grayscl/>
              </a:blip>
              <a:srcRect/>
              <a:stretch>
                <a:fillRect/>
              </a:stretch>
            </p:blipFill>
            <p:spPr bwMode="auto">
              <a:xfrm>
                <a:off x="3025016" y="1236512"/>
                <a:ext cx="606605" cy="481281"/>
              </a:xfrm>
              <a:prstGeom prst="rect">
                <a:avLst/>
              </a:prstGeom>
              <a:ln>
                <a:noFill/>
              </a:ln>
              <a:effectLst/>
            </p:spPr>
          </p:pic>
          <p:pic>
            <p:nvPicPr>
              <p:cNvPr id="222" name="Picture 3" descr="E:\0EMO\91Temp\图片\设备照片\9712\S9703-右侧30°，俯视15°.jpg"/>
              <p:cNvPicPr>
                <a:picLocks noChangeAspect="1" noChangeArrowheads="1"/>
              </p:cNvPicPr>
              <p:nvPr/>
            </p:nvPicPr>
            <p:blipFill>
              <a:blip r:embed="rId64" cstate="print">
                <a:clrChange>
                  <a:clrFrom>
                    <a:srgbClr val="FFFFFF"/>
                  </a:clrFrom>
                  <a:clrTo>
                    <a:srgbClr val="FFFFFF">
                      <a:alpha val="0"/>
                    </a:srgbClr>
                  </a:clrTo>
                </a:clrChange>
                <a:grayscl/>
              </a:blip>
              <a:srcRect/>
              <a:stretch>
                <a:fillRect/>
              </a:stretch>
            </p:blipFill>
            <p:spPr bwMode="auto">
              <a:xfrm>
                <a:off x="2114392" y="1345136"/>
                <a:ext cx="842674" cy="391589"/>
              </a:xfrm>
              <a:prstGeom prst="rect">
                <a:avLst/>
              </a:prstGeom>
              <a:ln>
                <a:noFill/>
              </a:ln>
              <a:effectLst/>
            </p:spPr>
          </p:pic>
        </p:grpSp>
        <p:sp>
          <p:nvSpPr>
            <p:cNvPr id="223" name="TextBox 222"/>
            <p:cNvSpPr txBox="1"/>
            <p:nvPr/>
          </p:nvSpPr>
          <p:spPr>
            <a:xfrm>
              <a:off x="2379138" y="1730830"/>
              <a:ext cx="1000879" cy="407884"/>
            </a:xfrm>
            <a:prstGeom prst="rect">
              <a:avLst/>
            </a:prstGeom>
            <a:noFill/>
          </p:spPr>
          <p:txBody>
            <a:bodyPr wrap="square" lIns="68522" tIns="34261" rIns="68522" bIns="34261" rtlCol="0">
              <a:spAutoFit/>
            </a:bodyPr>
            <a:lstStyle/>
            <a:p>
              <a:pPr algn="ctr" fontAlgn="auto">
                <a:spcBef>
                  <a:spcPts val="0"/>
                </a:spcBef>
                <a:spcAft>
                  <a:spcPts val="0"/>
                </a:spcAft>
              </a:pPr>
              <a:r>
                <a:rPr lang="en-US" altLang="zh-CN" sz="600" b="1" dirty="0" smtClean="0">
                  <a:solidFill>
                    <a:schemeClr val="tx1">
                      <a:lumMod val="75000"/>
                      <a:lumOff val="25000"/>
                    </a:schemeClr>
                  </a:solidFill>
                  <a:latin typeface="Arial" pitchFamily="34" charset="0"/>
                  <a:ea typeface="Arial Unicode MS" pitchFamily="34" charset="-122"/>
                  <a:cs typeface="Arial" pitchFamily="34" charset="0"/>
                </a:rPr>
                <a:t>S9700</a:t>
              </a:r>
            </a:p>
          </p:txBody>
        </p:sp>
        <p:pic>
          <p:nvPicPr>
            <p:cNvPr id="227" name="Picture 5" descr="E:\0EMO\91Temp\图片\设备照片\S7700\02-Front_looking down.jpg"/>
            <p:cNvPicPr>
              <a:picLocks noChangeAspect="1" noChangeArrowheads="1"/>
            </p:cNvPicPr>
            <p:nvPr/>
          </p:nvPicPr>
          <p:blipFill>
            <a:blip r:embed="rId65" cstate="print">
              <a:clrChange>
                <a:clrFrom>
                  <a:srgbClr val="FFFFFF"/>
                </a:clrFrom>
                <a:clrTo>
                  <a:srgbClr val="FFFFFF">
                    <a:alpha val="0"/>
                  </a:srgbClr>
                </a:clrTo>
              </a:clrChange>
            </a:blip>
            <a:srcRect/>
            <a:stretch>
              <a:fillRect/>
            </a:stretch>
          </p:blipFill>
          <p:spPr bwMode="auto">
            <a:xfrm>
              <a:off x="3396994" y="2166257"/>
              <a:ext cx="527567" cy="758218"/>
            </a:xfrm>
            <a:prstGeom prst="rect">
              <a:avLst/>
            </a:prstGeom>
            <a:ln>
              <a:noFill/>
            </a:ln>
            <a:effectLst>
              <a:outerShdw blurRad="50800" dist="38100" dir="2700000" algn="tl" rotWithShape="0">
                <a:prstClr val="black">
                  <a:alpha val="40000"/>
                </a:prstClr>
              </a:outerShdw>
            </a:effectLst>
          </p:spPr>
        </p:pic>
        <p:pic>
          <p:nvPicPr>
            <p:cNvPr id="228" name="Picture 4" descr="E:\0EMO\91Temp\图片\设备照片\S7700\03-Front_left 30°down 15°.jpg"/>
            <p:cNvPicPr>
              <a:picLocks noChangeAspect="1" noChangeArrowheads="1"/>
            </p:cNvPicPr>
            <p:nvPr/>
          </p:nvPicPr>
          <p:blipFill>
            <a:blip r:embed="rId66" cstate="print">
              <a:clrChange>
                <a:clrFrom>
                  <a:srgbClr val="FFFFFF"/>
                </a:clrFrom>
                <a:clrTo>
                  <a:srgbClr val="FFFFFF">
                    <a:alpha val="0"/>
                  </a:srgbClr>
                </a:clrTo>
              </a:clrChange>
            </a:blip>
            <a:srcRect/>
            <a:stretch>
              <a:fillRect/>
            </a:stretch>
          </p:blipFill>
          <p:spPr bwMode="auto">
            <a:xfrm>
              <a:off x="2876288" y="2202403"/>
              <a:ext cx="511201" cy="493967"/>
            </a:xfrm>
            <a:prstGeom prst="rect">
              <a:avLst/>
            </a:prstGeom>
            <a:ln>
              <a:noFill/>
            </a:ln>
            <a:effectLst>
              <a:outerShdw blurRad="50800" dist="38100" dir="2700000" algn="tl" rotWithShape="0">
                <a:prstClr val="black">
                  <a:alpha val="40000"/>
                </a:prstClr>
              </a:outerShdw>
            </a:effectLst>
          </p:spPr>
        </p:pic>
        <p:pic>
          <p:nvPicPr>
            <p:cNvPr id="229" name="图片 228" descr="S6700-48-EI.png"/>
            <p:cNvPicPr>
              <a:picLocks noChangeAspect="1"/>
            </p:cNvPicPr>
            <p:nvPr/>
          </p:nvPicPr>
          <p:blipFill>
            <a:blip r:embed="rId46" cstate="print"/>
            <a:stretch>
              <a:fillRect/>
            </a:stretch>
          </p:blipFill>
          <p:spPr>
            <a:xfrm>
              <a:off x="1722172" y="2670311"/>
              <a:ext cx="775184" cy="211138"/>
            </a:xfrm>
            <a:prstGeom prst="rect">
              <a:avLst/>
            </a:prstGeom>
            <a:effectLst>
              <a:outerShdw blurRad="50800" dist="38100" dir="2700000" algn="tl" rotWithShape="0">
                <a:prstClr val="black">
                  <a:alpha val="40000"/>
                </a:prstClr>
              </a:outerShdw>
            </a:effectLst>
          </p:spPr>
        </p:pic>
        <p:pic>
          <p:nvPicPr>
            <p:cNvPr id="230" name="图片 229" descr="S6700-24-EI.png"/>
            <p:cNvPicPr>
              <a:picLocks noChangeAspect="1"/>
            </p:cNvPicPr>
            <p:nvPr/>
          </p:nvPicPr>
          <p:blipFill>
            <a:blip r:embed="rId47" cstate="print"/>
            <a:stretch>
              <a:fillRect/>
            </a:stretch>
          </p:blipFill>
          <p:spPr>
            <a:xfrm>
              <a:off x="1724850" y="2367389"/>
              <a:ext cx="772506" cy="217310"/>
            </a:xfrm>
            <a:prstGeom prst="rect">
              <a:avLst/>
            </a:prstGeom>
            <a:effectLst>
              <a:outerShdw blurRad="50800" dist="38100" dir="2700000" algn="tl" rotWithShape="0">
                <a:prstClr val="black">
                  <a:alpha val="40000"/>
                </a:prstClr>
              </a:outerShdw>
            </a:effectLst>
          </p:spPr>
        </p:pic>
        <p:pic>
          <p:nvPicPr>
            <p:cNvPr id="231" name="Picture 7" descr="\\info-server\10_PhotoLib\01-Network\03-Enterprise Network\02-S93&amp;S93E&amp;S77&amp;S97\02-S7700\01-S7703\02-Processed images\03-Front_left 30°down 15°.jpg"/>
            <p:cNvPicPr>
              <a:picLocks noChangeAspect="1" noChangeArrowheads="1"/>
            </p:cNvPicPr>
            <p:nvPr/>
          </p:nvPicPr>
          <p:blipFill>
            <a:blip r:embed="rId67" cstate="print">
              <a:clrChange>
                <a:clrFrom>
                  <a:srgbClr val="FFFFFF"/>
                </a:clrFrom>
                <a:clrTo>
                  <a:srgbClr val="FFFFFF">
                    <a:alpha val="0"/>
                  </a:srgbClr>
                </a:clrTo>
              </a:clrChange>
            </a:blip>
            <a:srcRect/>
            <a:stretch>
              <a:fillRect/>
            </a:stretch>
          </p:blipFill>
          <p:spPr bwMode="auto">
            <a:xfrm>
              <a:off x="2632427" y="2585313"/>
              <a:ext cx="761636" cy="361479"/>
            </a:xfrm>
            <a:prstGeom prst="rect">
              <a:avLst/>
            </a:prstGeom>
            <a:ln>
              <a:noFill/>
            </a:ln>
            <a:effectLst>
              <a:outerShdw blurRad="50800" dist="38100" dir="2700000" algn="tl" rotWithShape="0">
                <a:prstClr val="black">
                  <a:alpha val="40000"/>
                </a:prstClr>
              </a:outerShdw>
            </a:effectLst>
          </p:spPr>
        </p:pic>
        <p:sp>
          <p:nvSpPr>
            <p:cNvPr id="232" name="TextBox 231"/>
            <p:cNvSpPr txBox="1"/>
            <p:nvPr/>
          </p:nvSpPr>
          <p:spPr>
            <a:xfrm>
              <a:off x="1698780" y="2960917"/>
              <a:ext cx="1000879" cy="407884"/>
            </a:xfrm>
            <a:prstGeom prst="rect">
              <a:avLst/>
            </a:prstGeom>
            <a:noFill/>
          </p:spPr>
          <p:txBody>
            <a:bodyPr wrap="square" lIns="68522" tIns="34261" rIns="68522" bIns="34261" rtlCol="0">
              <a:spAutoFit/>
            </a:bodyPr>
            <a:lstStyle/>
            <a:p>
              <a:pPr algn="ctr" fontAlgn="auto">
                <a:spcBef>
                  <a:spcPts val="0"/>
                </a:spcBef>
                <a:spcAft>
                  <a:spcPts val="0"/>
                </a:spcAft>
              </a:pPr>
              <a:r>
                <a:rPr lang="en-US" altLang="zh-CN" sz="600" b="1" dirty="0" smtClean="0">
                  <a:solidFill>
                    <a:schemeClr val="tx1">
                      <a:lumMod val="75000"/>
                      <a:lumOff val="25000"/>
                    </a:schemeClr>
                  </a:solidFill>
                  <a:latin typeface="Arial" pitchFamily="34" charset="0"/>
                  <a:ea typeface="Arial Unicode MS" pitchFamily="34" charset="-122"/>
                  <a:cs typeface="Arial" pitchFamily="34" charset="0"/>
                </a:rPr>
                <a:t>S6700</a:t>
              </a:r>
            </a:p>
          </p:txBody>
        </p:sp>
        <p:sp>
          <p:nvSpPr>
            <p:cNvPr id="233" name="TextBox 232"/>
            <p:cNvSpPr txBox="1"/>
            <p:nvPr/>
          </p:nvSpPr>
          <p:spPr>
            <a:xfrm>
              <a:off x="2885822" y="2960917"/>
              <a:ext cx="1000879" cy="407884"/>
            </a:xfrm>
            <a:prstGeom prst="rect">
              <a:avLst/>
            </a:prstGeom>
            <a:noFill/>
          </p:spPr>
          <p:txBody>
            <a:bodyPr wrap="square" lIns="68522" tIns="34261" rIns="68522" bIns="34261" rtlCol="0">
              <a:spAutoFit/>
            </a:bodyPr>
            <a:lstStyle/>
            <a:p>
              <a:pPr algn="ctr" fontAlgn="auto">
                <a:spcBef>
                  <a:spcPts val="0"/>
                </a:spcBef>
                <a:spcAft>
                  <a:spcPts val="0"/>
                </a:spcAft>
              </a:pPr>
              <a:r>
                <a:rPr lang="en-US" altLang="zh-CN" sz="600" b="1" dirty="0" smtClean="0">
                  <a:solidFill>
                    <a:schemeClr val="tx1">
                      <a:lumMod val="75000"/>
                      <a:lumOff val="25000"/>
                    </a:schemeClr>
                  </a:solidFill>
                  <a:latin typeface="Arial" pitchFamily="34" charset="0"/>
                  <a:ea typeface="Arial Unicode MS" pitchFamily="34" charset="-122"/>
                  <a:cs typeface="Arial" pitchFamily="34" charset="0"/>
                </a:rPr>
                <a:t>S7700</a:t>
              </a:r>
            </a:p>
          </p:txBody>
        </p:sp>
        <p:pic>
          <p:nvPicPr>
            <p:cNvPr id="234" name="Picture 51" descr="03-左侧30°，俯视15°"/>
            <p:cNvPicPr>
              <a:picLocks noChangeAspect="1" noChangeArrowheads="1"/>
            </p:cNvPicPr>
            <p:nvPr/>
          </p:nvPicPr>
          <p:blipFill>
            <a:blip r:embed="rId68" cstate="print">
              <a:clrChange>
                <a:clrFrom>
                  <a:srgbClr val="FFFFFF"/>
                </a:clrFrom>
                <a:clrTo>
                  <a:srgbClr val="FFFFFF">
                    <a:alpha val="0"/>
                  </a:srgbClr>
                </a:clrTo>
              </a:clrChange>
            </a:blip>
            <a:srcRect/>
            <a:stretch>
              <a:fillRect/>
            </a:stretch>
          </p:blipFill>
          <p:spPr bwMode="auto">
            <a:xfrm>
              <a:off x="3314784" y="3422538"/>
              <a:ext cx="711306" cy="921732"/>
            </a:xfrm>
            <a:prstGeom prst="rect">
              <a:avLst/>
            </a:prstGeom>
            <a:ln>
              <a:noFill/>
            </a:ln>
            <a:effectLst>
              <a:outerShdw blurRad="50800" dist="38100" dir="2700000" algn="tl" rotWithShape="0">
                <a:prstClr val="black">
                  <a:alpha val="40000"/>
                </a:prstClr>
              </a:outerShdw>
            </a:effectLst>
          </p:spPr>
        </p:pic>
        <p:pic>
          <p:nvPicPr>
            <p:cNvPr id="235" name="Picture 32" descr="03-左侧30°，俯视15°"/>
            <p:cNvPicPr>
              <a:picLocks noChangeAspect="1" noChangeArrowheads="1"/>
            </p:cNvPicPr>
            <p:nvPr/>
          </p:nvPicPr>
          <p:blipFill>
            <a:blip r:embed="rId69" cstate="print">
              <a:clrChange>
                <a:clrFrom>
                  <a:srgbClr val="FFFFFF"/>
                </a:clrFrom>
                <a:clrTo>
                  <a:srgbClr val="FFFFFF">
                    <a:alpha val="0"/>
                  </a:srgbClr>
                </a:clrTo>
              </a:clrChange>
            </a:blip>
            <a:srcRect/>
            <a:stretch>
              <a:fillRect/>
            </a:stretch>
          </p:blipFill>
          <p:spPr bwMode="auto">
            <a:xfrm>
              <a:off x="1697568" y="3469371"/>
              <a:ext cx="636919" cy="827360"/>
            </a:xfrm>
            <a:prstGeom prst="rect">
              <a:avLst/>
            </a:prstGeom>
            <a:ln>
              <a:noFill/>
            </a:ln>
            <a:effectLst>
              <a:outerShdw blurRad="50800" dist="38100" dir="2700000" algn="tl" rotWithShape="0">
                <a:prstClr val="black">
                  <a:alpha val="40000"/>
                </a:prstClr>
              </a:outerShdw>
            </a:effectLst>
          </p:spPr>
        </p:pic>
        <p:pic>
          <p:nvPicPr>
            <p:cNvPr id="236" name="Picture 40" descr="007"/>
            <p:cNvPicPr>
              <a:picLocks noChangeAspect="1" noChangeArrowheads="1"/>
            </p:cNvPicPr>
            <p:nvPr/>
          </p:nvPicPr>
          <p:blipFill>
            <a:blip r:embed="rId7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flipH="1">
              <a:off x="2448240" y="3772744"/>
              <a:ext cx="827210" cy="4030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 name="TextBox 236"/>
            <p:cNvSpPr txBox="1"/>
            <p:nvPr/>
          </p:nvSpPr>
          <p:spPr>
            <a:xfrm>
              <a:off x="1572110" y="4223661"/>
              <a:ext cx="1000879" cy="407884"/>
            </a:xfrm>
            <a:prstGeom prst="rect">
              <a:avLst/>
            </a:prstGeom>
            <a:noFill/>
          </p:spPr>
          <p:txBody>
            <a:bodyPr wrap="square" lIns="68522" tIns="34261" rIns="68522" bIns="34261" rtlCol="0">
              <a:spAutoFit/>
            </a:bodyPr>
            <a:lstStyle/>
            <a:p>
              <a:pPr algn="ctr" fontAlgn="auto">
                <a:spcBef>
                  <a:spcPts val="0"/>
                </a:spcBef>
                <a:spcAft>
                  <a:spcPts val="0"/>
                </a:spcAft>
              </a:pPr>
              <a:r>
                <a:rPr lang="en-US" altLang="zh-CN" sz="600" b="1" dirty="0" smtClean="0">
                  <a:solidFill>
                    <a:schemeClr val="tx1">
                      <a:lumMod val="75000"/>
                      <a:lumOff val="25000"/>
                    </a:schemeClr>
                  </a:solidFill>
                  <a:latin typeface="Arial" pitchFamily="34" charset="0"/>
                  <a:ea typeface="Arial Unicode MS" pitchFamily="34" charset="-122"/>
                  <a:cs typeface="Arial" pitchFamily="34" charset="0"/>
                </a:rPr>
                <a:t>S5700</a:t>
              </a:r>
            </a:p>
          </p:txBody>
        </p:sp>
        <p:sp>
          <p:nvSpPr>
            <p:cNvPr id="238" name="TextBox 237"/>
            <p:cNvSpPr txBox="1"/>
            <p:nvPr/>
          </p:nvSpPr>
          <p:spPr>
            <a:xfrm>
              <a:off x="2406351" y="4223661"/>
              <a:ext cx="1000879" cy="407884"/>
            </a:xfrm>
            <a:prstGeom prst="rect">
              <a:avLst/>
            </a:prstGeom>
            <a:noFill/>
          </p:spPr>
          <p:txBody>
            <a:bodyPr wrap="square" lIns="68522" tIns="34261" rIns="68522" bIns="34261" rtlCol="0">
              <a:spAutoFit/>
            </a:bodyPr>
            <a:lstStyle/>
            <a:p>
              <a:pPr algn="ctr" fontAlgn="auto">
                <a:spcBef>
                  <a:spcPts val="0"/>
                </a:spcBef>
                <a:spcAft>
                  <a:spcPts val="0"/>
                </a:spcAft>
              </a:pPr>
              <a:r>
                <a:rPr lang="en-US" altLang="zh-CN" sz="600" b="1" dirty="0" smtClean="0">
                  <a:solidFill>
                    <a:schemeClr val="tx1">
                      <a:lumMod val="75000"/>
                      <a:lumOff val="25000"/>
                    </a:schemeClr>
                  </a:solidFill>
                  <a:latin typeface="Arial" pitchFamily="34" charset="0"/>
                  <a:ea typeface="Arial Unicode MS" pitchFamily="34" charset="-122"/>
                  <a:cs typeface="Arial" pitchFamily="34" charset="0"/>
                </a:rPr>
                <a:t>S3700</a:t>
              </a:r>
            </a:p>
          </p:txBody>
        </p:sp>
        <p:sp>
          <p:nvSpPr>
            <p:cNvPr id="239" name="TextBox 238"/>
            <p:cNvSpPr txBox="1"/>
            <p:nvPr/>
          </p:nvSpPr>
          <p:spPr>
            <a:xfrm>
              <a:off x="3241086" y="4223661"/>
              <a:ext cx="1000879" cy="407884"/>
            </a:xfrm>
            <a:prstGeom prst="rect">
              <a:avLst/>
            </a:prstGeom>
            <a:noFill/>
          </p:spPr>
          <p:txBody>
            <a:bodyPr wrap="square" lIns="68522" tIns="34261" rIns="68522" bIns="34261" rtlCol="0">
              <a:spAutoFit/>
            </a:bodyPr>
            <a:lstStyle/>
            <a:p>
              <a:pPr algn="ctr" fontAlgn="auto">
                <a:spcBef>
                  <a:spcPts val="0"/>
                </a:spcBef>
                <a:spcAft>
                  <a:spcPts val="0"/>
                </a:spcAft>
              </a:pPr>
              <a:r>
                <a:rPr lang="en-US" altLang="zh-CN" sz="600" b="1" dirty="0" smtClean="0">
                  <a:solidFill>
                    <a:schemeClr val="tx1">
                      <a:lumMod val="75000"/>
                      <a:lumOff val="25000"/>
                    </a:schemeClr>
                  </a:solidFill>
                  <a:latin typeface="Arial" pitchFamily="34" charset="0"/>
                  <a:ea typeface="Arial Unicode MS" pitchFamily="34" charset="-122"/>
                  <a:cs typeface="Arial" pitchFamily="34" charset="0"/>
                </a:rPr>
                <a:t>S2700</a:t>
              </a:r>
            </a:p>
          </p:txBody>
        </p:sp>
      </p:grpSp>
      <p:sp>
        <p:nvSpPr>
          <p:cNvPr id="243" name="Title 2"/>
          <p:cNvSpPr txBox="1">
            <a:spLocks/>
          </p:cNvSpPr>
          <p:nvPr/>
        </p:nvSpPr>
        <p:spPr>
          <a:xfrm>
            <a:off x="223120" y="317711"/>
            <a:ext cx="8609730" cy="471277"/>
          </a:xfrm>
          <a:prstGeom prst="rect">
            <a:avLst/>
          </a:prstGeom>
        </p:spPr>
        <p:txBody>
          <a:bodyPr/>
          <a:lstStyle/>
          <a:p>
            <a:pPr lvl="0" eaLnBrk="0" hangingPunct="0">
              <a:defRPr/>
            </a:pPr>
            <a:r>
              <a:rPr lang="ru-RU" altLang="zh-CN" sz="2000" b="1" kern="0" dirty="0" smtClean="0">
                <a:solidFill>
                  <a:srgbClr val="C00000"/>
                </a:solidFill>
                <a:latin typeface="Arial" pitchFamily="34" charset="0"/>
                <a:ea typeface="微软雅黑" pitchFamily="34" charset="-122"/>
                <a:cs typeface="Arial" pitchFamily="34" charset="0"/>
              </a:rPr>
              <a:t>Атака рынков, где лидируют конкуренты</a:t>
            </a:r>
            <a:r>
              <a:rPr lang="en-US" altLang="zh-CN" sz="2000" b="1" kern="0" dirty="0" smtClean="0">
                <a:solidFill>
                  <a:srgbClr val="C00000"/>
                </a:solidFill>
                <a:latin typeface="Arial" pitchFamily="34" charset="0"/>
                <a:ea typeface="微软雅黑" pitchFamily="34" charset="-122"/>
                <a:cs typeface="Arial" pitchFamily="34" charset="0"/>
              </a:rPr>
              <a:t>: Enterprise Networking</a:t>
            </a:r>
            <a:endParaRPr lang="zh-CN" altLang="en-US" sz="2000" b="1" kern="0" dirty="0" smtClean="0">
              <a:solidFill>
                <a:srgbClr val="C00000"/>
              </a:solidFill>
              <a:latin typeface="Arial" pitchFamily="34" charset="0"/>
              <a:ea typeface="微软雅黑" pitchFamily="34" charset="-122"/>
              <a:cs typeface="Arial" pitchFamily="34" charset="0"/>
            </a:endParaRPr>
          </a:p>
        </p:txBody>
      </p:sp>
      <p:sp>
        <p:nvSpPr>
          <p:cNvPr id="247" name="矩形 246"/>
          <p:cNvSpPr/>
          <p:nvPr/>
        </p:nvSpPr>
        <p:spPr>
          <a:xfrm>
            <a:off x="5239910" y="4408797"/>
            <a:ext cx="3416260" cy="307777"/>
          </a:xfrm>
          <a:prstGeom prst="rect">
            <a:avLst/>
          </a:prstGeom>
        </p:spPr>
        <p:txBody>
          <a:bodyPr wrap="square">
            <a:spAutoFit/>
          </a:bodyPr>
          <a:lstStyle/>
          <a:p>
            <a:pPr algn="ctr" fontAlgn="auto">
              <a:spcBef>
                <a:spcPts val="0"/>
              </a:spcBef>
              <a:spcAft>
                <a:spcPts val="0"/>
              </a:spcAft>
              <a:defRPr/>
            </a:pPr>
            <a:r>
              <a:rPr lang="ru-RU" altLang="zh-CN" sz="1400" b="1" kern="0" spc="49" dirty="0" smtClean="0">
                <a:ln w="11430"/>
                <a:solidFill>
                  <a:schemeClr val="bg1"/>
                </a:solidFill>
                <a:effectLst>
                  <a:reflection blurRad="6350" stA="55000" endA="300" endPos="45500" dir="5400000" sy="-100000" algn="bl" rotWithShape="0"/>
                </a:effectLst>
                <a:latin typeface="Arial" pitchFamily="34" charset="0"/>
                <a:ea typeface="汉仪超粗宋简" pitchFamily="49" charset="-122"/>
                <a:cs typeface="Arial" pitchFamily="34" charset="0"/>
              </a:rPr>
              <a:t>Превосходящие характеристики</a:t>
            </a:r>
            <a:r>
              <a:rPr lang="en-US" altLang="zh-CN" sz="1400" b="1" kern="0" spc="49" dirty="0" smtClean="0">
                <a:ln w="11430"/>
                <a:solidFill>
                  <a:schemeClr val="bg1"/>
                </a:solidFill>
                <a:effectLst>
                  <a:reflection blurRad="6350" stA="55000" endA="300" endPos="45500" dir="5400000" sy="-100000" algn="bl" rotWithShape="0"/>
                </a:effectLst>
                <a:latin typeface="Arial" pitchFamily="34" charset="0"/>
                <a:ea typeface="汉仪超粗宋简" pitchFamily="49" charset="-122"/>
                <a:cs typeface="Arial" pitchFamily="34" charset="0"/>
              </a:rPr>
              <a:t> </a:t>
            </a:r>
            <a:endParaRPr lang="zh-CN" altLang="en-US" sz="1400" b="1" kern="0" spc="49" dirty="0">
              <a:ln w="11430"/>
              <a:solidFill>
                <a:schemeClr val="bg1"/>
              </a:solidFill>
              <a:effectLst>
                <a:reflection blurRad="6350" stA="55000" endA="300" endPos="45500" dir="5400000" sy="-100000" algn="bl" rotWithShape="0"/>
              </a:effectLst>
              <a:latin typeface="Arial" pitchFamily="34" charset="0"/>
              <a:ea typeface="汉仪超粗宋简" pitchFamily="49" charset="-122"/>
              <a:cs typeface="Arial" pitchFamily="34" charset="0"/>
            </a:endParaRPr>
          </a:p>
        </p:txBody>
      </p:sp>
      <p:pic>
        <p:nvPicPr>
          <p:cNvPr id="1027" name="Picture 3"/>
          <p:cNvPicPr>
            <a:picLocks noChangeAspect="1" noChangeArrowheads="1"/>
          </p:cNvPicPr>
          <p:nvPr/>
        </p:nvPicPr>
        <p:blipFill>
          <a:blip r:embed="rId71" cstate="print"/>
          <a:srcRect/>
          <a:stretch>
            <a:fillRect/>
          </a:stretch>
        </p:blipFill>
        <p:spPr bwMode="auto">
          <a:xfrm>
            <a:off x="7102713" y="3767702"/>
            <a:ext cx="1420315" cy="585934"/>
          </a:xfrm>
          <a:prstGeom prst="rect">
            <a:avLst/>
          </a:prstGeom>
          <a:noFill/>
          <a:ln w="9525">
            <a:noFill/>
            <a:miter lim="800000"/>
            <a:headEnd/>
            <a:tailEnd/>
          </a:ln>
        </p:spPr>
      </p:pic>
      <p:pic>
        <p:nvPicPr>
          <p:cNvPr id="1028" name="Picture 4"/>
          <p:cNvPicPr>
            <a:picLocks noChangeAspect="1" noChangeArrowheads="1"/>
          </p:cNvPicPr>
          <p:nvPr/>
        </p:nvPicPr>
        <p:blipFill>
          <a:blip r:embed="rId72" cstate="print"/>
          <a:srcRect/>
          <a:stretch>
            <a:fillRect/>
          </a:stretch>
        </p:blipFill>
        <p:spPr bwMode="auto">
          <a:xfrm>
            <a:off x="7064369" y="3086108"/>
            <a:ext cx="1479131" cy="591159"/>
          </a:xfrm>
          <a:prstGeom prst="rect">
            <a:avLst/>
          </a:prstGeom>
          <a:noFill/>
          <a:ln w="9525">
            <a:noFill/>
            <a:miter lim="800000"/>
            <a:headEnd/>
            <a:tailEnd/>
          </a:ln>
        </p:spPr>
      </p:pic>
      <p:sp>
        <p:nvSpPr>
          <p:cNvPr id="399" name="矩形 398"/>
          <p:cNvSpPr/>
          <p:nvPr/>
        </p:nvSpPr>
        <p:spPr>
          <a:xfrm>
            <a:off x="987464" y="4408797"/>
            <a:ext cx="3117811" cy="307777"/>
          </a:xfrm>
          <a:prstGeom prst="rect">
            <a:avLst/>
          </a:prstGeom>
        </p:spPr>
        <p:txBody>
          <a:bodyPr wrap="square">
            <a:spAutoFit/>
          </a:bodyPr>
          <a:lstStyle/>
          <a:p>
            <a:pPr algn="ctr" fontAlgn="auto">
              <a:spcBef>
                <a:spcPts val="0"/>
              </a:spcBef>
              <a:spcAft>
                <a:spcPts val="0"/>
              </a:spcAft>
              <a:defRPr/>
            </a:pPr>
            <a:r>
              <a:rPr lang="ru-RU" altLang="zh-CN" sz="1400" b="1" kern="0" spc="49" dirty="0" smtClean="0">
                <a:ln w="11430"/>
                <a:solidFill>
                  <a:schemeClr val="bg1"/>
                </a:solidFill>
                <a:effectLst>
                  <a:reflection blurRad="6350" stA="55000" endA="300" endPos="45500" dir="5400000" sy="-100000" algn="bl" rotWithShape="0"/>
                </a:effectLst>
                <a:latin typeface="Arial" pitchFamily="34" charset="0"/>
                <a:ea typeface="汉仪超粗宋简" pitchFamily="49" charset="-122"/>
                <a:cs typeface="Arial" pitchFamily="34" charset="0"/>
              </a:rPr>
              <a:t>Полнота продуктовой линейки</a:t>
            </a:r>
            <a:endParaRPr lang="en-US" altLang="zh-CN" sz="1400" b="1" kern="0" spc="49" dirty="0" smtClean="0">
              <a:ln w="11430"/>
              <a:solidFill>
                <a:schemeClr val="bg1"/>
              </a:solidFill>
              <a:effectLst>
                <a:reflection blurRad="6350" stA="55000" endA="300" endPos="45500" dir="5400000" sy="-100000" algn="bl" rotWithShape="0"/>
              </a:effectLst>
              <a:latin typeface="Arial" pitchFamily="34" charset="0"/>
              <a:ea typeface="汉仪超粗宋简" pitchFamily="49" charset="-122"/>
              <a:cs typeface="Arial" pitchFamily="34" charset="0"/>
            </a:endParaRPr>
          </a:p>
        </p:txBody>
      </p:sp>
      <p:sp>
        <p:nvSpPr>
          <p:cNvPr id="209" name="圆角矩形​​ 67"/>
          <p:cNvSpPr/>
          <p:nvPr/>
        </p:nvSpPr>
        <p:spPr bwMode="auto">
          <a:xfrm>
            <a:off x="4924260" y="2367878"/>
            <a:ext cx="1032064" cy="2016000"/>
          </a:xfrm>
          <a:prstGeom prst="roundRect">
            <a:avLst>
              <a:gd name="adj" fmla="val 3669"/>
            </a:avLst>
          </a:prstGeom>
          <a:solidFill>
            <a:schemeClr val="bg1">
              <a:lumMod val="95000"/>
            </a:schemeClr>
          </a:solidFill>
          <a:ln>
            <a:noFill/>
          </a:ln>
          <a:effectLst>
            <a:outerShdw blurRad="40000" dist="23000" dir="5400000" rotWithShape="0">
              <a:srgbClr val="000000">
                <a:alpha val="35000"/>
              </a:srgbClr>
            </a:outerShdw>
          </a:effectLst>
        </p:spPr>
        <p:txBody>
          <a:bodyPr lIns="0" rIns="0" anchor="ctr"/>
          <a:lstStyle/>
          <a:p>
            <a:pPr algn="ctr" fontAlgn="auto">
              <a:spcBef>
                <a:spcPts val="0"/>
              </a:spcBef>
              <a:spcAft>
                <a:spcPts val="0"/>
              </a:spcAft>
              <a:defRPr/>
            </a:pPr>
            <a:endParaRPr lang="zh-CN" altLang="en-US" sz="1500" kern="0" dirty="0">
              <a:solidFill>
                <a:srgbClr val="000000"/>
              </a:solidFill>
              <a:latin typeface="Arial" pitchFamily="34" charset="0"/>
              <a:ea typeface="华文细黑"/>
              <a:cs typeface="Arial" pitchFamily="34" charset="0"/>
              <a:sym typeface="Arial"/>
            </a:endParaRPr>
          </a:p>
        </p:txBody>
      </p:sp>
      <p:pic>
        <p:nvPicPr>
          <p:cNvPr id="210" name="Picture 31"/>
          <p:cNvPicPr>
            <a:picLocks noChangeAspect="1" noChangeArrowheads="1"/>
          </p:cNvPicPr>
          <p:nvPr/>
        </p:nvPicPr>
        <p:blipFill>
          <a:blip r:embed="rId73" cstate="print">
            <a:clrChange>
              <a:clrFrom>
                <a:srgbClr val="FFFFFF"/>
              </a:clrFrom>
              <a:clrTo>
                <a:srgbClr val="FFFFFF">
                  <a:alpha val="0"/>
                </a:srgbClr>
              </a:clrTo>
            </a:clrChange>
          </a:blip>
          <a:srcRect/>
          <a:stretch>
            <a:fillRect/>
          </a:stretch>
        </p:blipFill>
        <p:spPr bwMode="auto">
          <a:xfrm>
            <a:off x="5188921" y="2825852"/>
            <a:ext cx="389209" cy="173474"/>
          </a:xfrm>
          <a:prstGeom prst="rect">
            <a:avLst/>
          </a:prstGeom>
          <a:ln>
            <a:noFill/>
          </a:ln>
          <a:effectLst>
            <a:outerShdw blurRad="292100" dist="139700" dir="2700000" algn="tl" rotWithShape="0">
              <a:srgbClr val="333333">
                <a:alpha val="65000"/>
              </a:srgbClr>
            </a:outerShdw>
          </a:effectLst>
        </p:spPr>
      </p:pic>
      <p:pic>
        <p:nvPicPr>
          <p:cNvPr id="211" name="Picture 32"/>
          <p:cNvPicPr>
            <a:picLocks noChangeAspect="1" noChangeArrowheads="1"/>
          </p:cNvPicPr>
          <p:nvPr/>
        </p:nvPicPr>
        <p:blipFill>
          <a:blip r:embed="rId74" cstate="print">
            <a:clrChange>
              <a:clrFrom>
                <a:srgbClr val="FFFFFF"/>
              </a:clrFrom>
              <a:clrTo>
                <a:srgbClr val="FFFFFF">
                  <a:alpha val="0"/>
                </a:srgbClr>
              </a:clrTo>
            </a:clrChange>
          </a:blip>
          <a:srcRect/>
          <a:stretch>
            <a:fillRect/>
          </a:stretch>
        </p:blipFill>
        <p:spPr bwMode="auto">
          <a:xfrm>
            <a:off x="5199631" y="3020346"/>
            <a:ext cx="376060" cy="107580"/>
          </a:xfrm>
          <a:prstGeom prst="rect">
            <a:avLst/>
          </a:prstGeom>
          <a:ln>
            <a:noFill/>
          </a:ln>
          <a:effectLst>
            <a:outerShdw blurRad="292100" dist="139700" dir="2700000" algn="tl" rotWithShape="0">
              <a:srgbClr val="333333">
                <a:alpha val="65000"/>
              </a:srgbClr>
            </a:outerShdw>
          </a:effectLst>
        </p:spPr>
      </p:pic>
      <p:pic>
        <p:nvPicPr>
          <p:cNvPr id="212" name="Picture 33"/>
          <p:cNvPicPr>
            <a:picLocks noChangeAspect="1" noChangeArrowheads="1"/>
          </p:cNvPicPr>
          <p:nvPr/>
        </p:nvPicPr>
        <p:blipFill>
          <a:blip r:embed="rId75" cstate="print">
            <a:clrChange>
              <a:clrFrom>
                <a:srgbClr val="FFFFFF"/>
              </a:clrFrom>
              <a:clrTo>
                <a:srgbClr val="FFFFFF">
                  <a:alpha val="0"/>
                </a:srgbClr>
              </a:clrTo>
            </a:clrChange>
          </a:blip>
          <a:srcRect/>
          <a:stretch>
            <a:fillRect/>
          </a:stretch>
        </p:blipFill>
        <p:spPr bwMode="auto">
          <a:xfrm>
            <a:off x="5179731" y="3377147"/>
            <a:ext cx="491072" cy="110396"/>
          </a:xfrm>
          <a:prstGeom prst="rect">
            <a:avLst/>
          </a:prstGeom>
          <a:ln>
            <a:noFill/>
          </a:ln>
          <a:effectLst>
            <a:outerShdw blurRad="292100" dist="139700" dir="2700000" algn="tl" rotWithShape="0">
              <a:srgbClr val="333333">
                <a:alpha val="65000"/>
              </a:srgbClr>
            </a:outerShdw>
          </a:effectLst>
        </p:spPr>
      </p:pic>
      <p:pic>
        <p:nvPicPr>
          <p:cNvPr id="213" name="Picture 34"/>
          <p:cNvPicPr>
            <a:picLocks noChangeAspect="1" noChangeArrowheads="1"/>
          </p:cNvPicPr>
          <p:nvPr/>
        </p:nvPicPr>
        <p:blipFill>
          <a:blip r:embed="rId76" cstate="print">
            <a:clrChange>
              <a:clrFrom>
                <a:srgbClr val="FFFFFF"/>
              </a:clrFrom>
              <a:clrTo>
                <a:srgbClr val="FFFFFF">
                  <a:alpha val="0"/>
                </a:srgbClr>
              </a:clrTo>
            </a:clrChange>
          </a:blip>
          <a:srcRect/>
          <a:stretch>
            <a:fillRect/>
          </a:stretch>
        </p:blipFill>
        <p:spPr bwMode="auto">
          <a:xfrm>
            <a:off x="5179062" y="3492247"/>
            <a:ext cx="500169" cy="107281"/>
          </a:xfrm>
          <a:prstGeom prst="rect">
            <a:avLst/>
          </a:prstGeom>
          <a:ln>
            <a:noFill/>
          </a:ln>
          <a:effectLst>
            <a:outerShdw blurRad="292100" dist="139700" dir="2700000" algn="tl" rotWithShape="0">
              <a:srgbClr val="333333">
                <a:alpha val="65000"/>
              </a:srgbClr>
            </a:outerShdw>
          </a:effectLst>
        </p:spPr>
      </p:pic>
      <p:pic>
        <p:nvPicPr>
          <p:cNvPr id="214" name="Picture 35"/>
          <p:cNvPicPr>
            <a:picLocks noChangeAspect="1" noChangeArrowheads="1"/>
          </p:cNvPicPr>
          <p:nvPr/>
        </p:nvPicPr>
        <p:blipFill>
          <a:blip r:embed="rId77" cstate="print">
            <a:clrChange>
              <a:clrFrom>
                <a:srgbClr val="FFFFFF"/>
              </a:clrFrom>
              <a:clrTo>
                <a:srgbClr val="FFFFFF">
                  <a:alpha val="0"/>
                </a:srgbClr>
              </a:clrTo>
            </a:clrChange>
          </a:blip>
          <a:srcRect/>
          <a:stretch>
            <a:fillRect/>
          </a:stretch>
        </p:blipFill>
        <p:spPr bwMode="auto">
          <a:xfrm>
            <a:off x="5193737" y="4018160"/>
            <a:ext cx="453063" cy="171036"/>
          </a:xfrm>
          <a:prstGeom prst="rect">
            <a:avLst/>
          </a:prstGeom>
          <a:ln>
            <a:noFill/>
          </a:ln>
          <a:effectLst>
            <a:outerShdw blurRad="292100" dist="139700" dir="2700000" algn="tl" rotWithShape="0">
              <a:srgbClr val="333333">
                <a:alpha val="65000"/>
              </a:srgbClr>
            </a:outerShdw>
          </a:effectLst>
        </p:spPr>
      </p:pic>
      <p:pic>
        <p:nvPicPr>
          <p:cNvPr id="224" name="Picture 36"/>
          <p:cNvPicPr>
            <a:picLocks noChangeAspect="1" noChangeArrowheads="1"/>
          </p:cNvPicPr>
          <p:nvPr/>
        </p:nvPicPr>
        <p:blipFill>
          <a:blip r:embed="rId78" cstate="print">
            <a:clrChange>
              <a:clrFrom>
                <a:srgbClr val="FFFFFF"/>
              </a:clrFrom>
              <a:clrTo>
                <a:srgbClr val="FFFFFF">
                  <a:alpha val="0"/>
                </a:srgbClr>
              </a:clrTo>
            </a:clrChange>
          </a:blip>
          <a:srcRect/>
          <a:stretch>
            <a:fillRect/>
          </a:stretch>
        </p:blipFill>
        <p:spPr bwMode="auto">
          <a:xfrm>
            <a:off x="5215449" y="3855938"/>
            <a:ext cx="425697" cy="153932"/>
          </a:xfrm>
          <a:prstGeom prst="rect">
            <a:avLst/>
          </a:prstGeom>
          <a:ln>
            <a:noFill/>
          </a:ln>
          <a:effectLst>
            <a:outerShdw blurRad="292100" dist="139700" dir="2700000" algn="tl" rotWithShape="0">
              <a:srgbClr val="333333">
                <a:alpha val="65000"/>
              </a:srgbClr>
            </a:outerShdw>
          </a:effectLst>
        </p:spPr>
      </p:pic>
      <p:pic>
        <p:nvPicPr>
          <p:cNvPr id="225" name="Picture 43"/>
          <p:cNvPicPr>
            <a:picLocks noChangeAspect="1" noChangeArrowheads="1"/>
          </p:cNvPicPr>
          <p:nvPr/>
        </p:nvPicPr>
        <p:blipFill>
          <a:blip r:embed="rId79" cstate="print">
            <a:clrChange>
              <a:clrFrom>
                <a:srgbClr val="FFFFFF"/>
              </a:clrFrom>
              <a:clrTo>
                <a:srgbClr val="FFFFFF">
                  <a:alpha val="0"/>
                </a:srgbClr>
              </a:clrTo>
            </a:clrChange>
          </a:blip>
          <a:srcRect t="1377"/>
          <a:stretch>
            <a:fillRect/>
          </a:stretch>
        </p:blipFill>
        <p:spPr bwMode="auto">
          <a:xfrm>
            <a:off x="5221511" y="2408532"/>
            <a:ext cx="419882" cy="204431"/>
          </a:xfrm>
          <a:prstGeom prst="rect">
            <a:avLst/>
          </a:prstGeom>
          <a:ln>
            <a:noFill/>
          </a:ln>
          <a:effectLst>
            <a:outerShdw blurRad="292100" dist="139700" dir="2700000" algn="tl" rotWithShape="0">
              <a:srgbClr val="333333">
                <a:alpha val="65000"/>
              </a:srgbClr>
            </a:outerShdw>
          </a:effectLst>
        </p:spPr>
      </p:pic>
      <p:sp>
        <p:nvSpPr>
          <p:cNvPr id="226" name="Rectangle 44"/>
          <p:cNvSpPr>
            <a:spLocks noChangeArrowheads="1"/>
          </p:cNvSpPr>
          <p:nvPr/>
        </p:nvSpPr>
        <p:spPr bwMode="auto">
          <a:xfrm>
            <a:off x="5076239" y="2575543"/>
            <a:ext cx="846432" cy="240769"/>
          </a:xfrm>
          <a:prstGeom prst="rect">
            <a:avLst/>
          </a:prstGeom>
          <a:noFill/>
          <a:ln w="9525" algn="ctr">
            <a:noFill/>
            <a:miter lim="800000"/>
            <a:headEnd/>
            <a:tailEnd/>
          </a:ln>
        </p:spPr>
        <p:txBody>
          <a:bodyPr wrap="square" lIns="83443" tIns="41721" rIns="83443" bIns="41721">
            <a:spAutoFit/>
          </a:bodyPr>
          <a:lstStyle/>
          <a:p>
            <a:pPr defTabSz="835025"/>
            <a:r>
              <a:rPr lang="en-US" altLang="zh-CN" sz="500" b="1" dirty="0" smtClean="0">
                <a:solidFill>
                  <a:schemeClr val="tx2"/>
                </a:solidFill>
                <a:latin typeface="Arial" pitchFamily="34" charset="0"/>
                <a:ea typeface="华文细黑"/>
                <a:cs typeface="Arial" pitchFamily="34" charset="0"/>
                <a:sym typeface="Arial"/>
              </a:rPr>
              <a:t>AR 200  SOHO</a:t>
            </a:r>
            <a:r>
              <a:rPr lang="zh-CN" altLang="en-US" sz="500" b="1" dirty="0" smtClean="0">
                <a:solidFill>
                  <a:schemeClr val="tx2"/>
                </a:solidFill>
                <a:latin typeface="Arial" pitchFamily="34" charset="0"/>
                <a:ea typeface="华文细黑"/>
                <a:cs typeface="Arial" pitchFamily="34" charset="0"/>
                <a:sym typeface="Arial"/>
              </a:rPr>
              <a:t> </a:t>
            </a:r>
            <a:r>
              <a:rPr lang="en-US" altLang="zh-CN" sz="500" b="1" dirty="0" smtClean="0">
                <a:solidFill>
                  <a:schemeClr val="tx2"/>
                </a:solidFill>
                <a:latin typeface="Arial" pitchFamily="34" charset="0"/>
                <a:ea typeface="华文细黑"/>
                <a:cs typeface="Arial" pitchFamily="34" charset="0"/>
                <a:sym typeface="Arial"/>
              </a:rPr>
              <a:t>Branch</a:t>
            </a:r>
            <a:r>
              <a:rPr lang="zh-CN" altLang="en-US" sz="500" dirty="0" smtClean="0">
                <a:solidFill>
                  <a:schemeClr val="tx2"/>
                </a:solidFill>
                <a:latin typeface="Arial" pitchFamily="34" charset="0"/>
                <a:cs typeface="Arial" pitchFamily="34" charset="0"/>
                <a:sym typeface="Arial"/>
              </a:rPr>
              <a:t>（</a:t>
            </a:r>
            <a:r>
              <a:rPr lang="en-US" altLang="zh-CN" sz="500" dirty="0">
                <a:solidFill>
                  <a:schemeClr val="tx2"/>
                </a:solidFill>
                <a:latin typeface="Arial" pitchFamily="34" charset="0"/>
                <a:cs typeface="Arial" pitchFamily="34" charset="0"/>
                <a:sym typeface="Arial"/>
              </a:rPr>
              <a:t>3</a:t>
            </a:r>
            <a:r>
              <a:rPr lang="zh-CN" altLang="en-US" sz="500" dirty="0">
                <a:solidFill>
                  <a:schemeClr val="tx2"/>
                </a:solidFill>
                <a:latin typeface="Arial" pitchFamily="34" charset="0"/>
                <a:cs typeface="Arial" pitchFamily="34" charset="0"/>
                <a:sym typeface="Arial"/>
              </a:rPr>
              <a:t>～</a:t>
            </a:r>
            <a:r>
              <a:rPr lang="en-US" altLang="zh-CN" sz="500" dirty="0" smtClean="0">
                <a:solidFill>
                  <a:schemeClr val="tx2"/>
                </a:solidFill>
                <a:latin typeface="Arial" pitchFamily="34" charset="0"/>
                <a:cs typeface="Arial" pitchFamily="34" charset="0"/>
                <a:sym typeface="Arial"/>
              </a:rPr>
              <a:t>10</a:t>
            </a:r>
            <a:r>
              <a:rPr lang="en-US" sz="500" dirty="0" smtClean="0">
                <a:solidFill>
                  <a:schemeClr val="tx2"/>
                </a:solidFill>
                <a:latin typeface="Arial" pitchFamily="34" charset="0"/>
                <a:cs typeface="Arial" pitchFamily="34" charset="0"/>
                <a:sym typeface="Arial"/>
              </a:rPr>
              <a:t> staffs</a:t>
            </a:r>
            <a:r>
              <a:rPr lang="zh-CN" altLang="en-US" sz="500" dirty="0" smtClean="0">
                <a:solidFill>
                  <a:schemeClr val="tx2"/>
                </a:solidFill>
                <a:latin typeface="Arial" pitchFamily="34" charset="0"/>
                <a:cs typeface="Arial" pitchFamily="34" charset="0"/>
                <a:sym typeface="Arial"/>
              </a:rPr>
              <a:t>）</a:t>
            </a:r>
            <a:endParaRPr lang="zh-CN" altLang="en-US" sz="500" dirty="0">
              <a:solidFill>
                <a:schemeClr val="tx2"/>
              </a:solidFill>
              <a:latin typeface="Arial" pitchFamily="34" charset="0"/>
              <a:cs typeface="Arial" pitchFamily="34" charset="0"/>
              <a:sym typeface="Arial"/>
            </a:endParaRPr>
          </a:p>
        </p:txBody>
      </p:sp>
      <p:sp>
        <p:nvSpPr>
          <p:cNvPr id="245" name="Rectangle 45"/>
          <p:cNvSpPr>
            <a:spLocks noChangeArrowheads="1"/>
          </p:cNvSpPr>
          <p:nvPr/>
        </p:nvSpPr>
        <p:spPr bwMode="auto">
          <a:xfrm>
            <a:off x="5028176" y="3113693"/>
            <a:ext cx="976084" cy="240769"/>
          </a:xfrm>
          <a:prstGeom prst="rect">
            <a:avLst/>
          </a:prstGeom>
          <a:noFill/>
          <a:ln w="9525" algn="ctr">
            <a:noFill/>
            <a:miter lim="800000"/>
            <a:headEnd/>
            <a:tailEnd/>
          </a:ln>
        </p:spPr>
        <p:txBody>
          <a:bodyPr wrap="square" lIns="83443" tIns="41721" rIns="83443" bIns="41721">
            <a:spAutoFit/>
          </a:bodyPr>
          <a:lstStyle/>
          <a:p>
            <a:pPr defTabSz="835025"/>
            <a:r>
              <a:rPr lang="en-US" altLang="zh-CN" sz="500" b="1" dirty="0">
                <a:solidFill>
                  <a:schemeClr val="tx2"/>
                </a:solidFill>
                <a:latin typeface="Arial" pitchFamily="34" charset="0"/>
                <a:ea typeface="华文细黑"/>
                <a:cs typeface="Arial" pitchFamily="34" charset="0"/>
                <a:sym typeface="Arial"/>
              </a:rPr>
              <a:t>   </a:t>
            </a:r>
            <a:r>
              <a:rPr lang="en-US" altLang="zh-CN" sz="500" b="1" dirty="0" smtClean="0">
                <a:solidFill>
                  <a:schemeClr val="tx2"/>
                </a:solidFill>
                <a:latin typeface="Arial" pitchFamily="34" charset="0"/>
                <a:ea typeface="华文细黑"/>
                <a:cs typeface="Arial" pitchFamily="34" charset="0"/>
                <a:sym typeface="Arial"/>
              </a:rPr>
              <a:t>AR 1200</a:t>
            </a:r>
            <a:r>
              <a:rPr lang="zh-CN" altLang="en-US" sz="500" b="1" dirty="0" smtClean="0">
                <a:solidFill>
                  <a:schemeClr val="tx2"/>
                </a:solidFill>
                <a:latin typeface="Arial" pitchFamily="34" charset="0"/>
                <a:ea typeface="华文细黑"/>
                <a:cs typeface="Arial" pitchFamily="34" charset="0"/>
                <a:sym typeface="Arial"/>
              </a:rPr>
              <a:t> </a:t>
            </a:r>
            <a:r>
              <a:rPr lang="en-US" altLang="zh-CN" sz="500" b="1" dirty="0" smtClean="0">
                <a:solidFill>
                  <a:schemeClr val="tx2"/>
                </a:solidFill>
                <a:latin typeface="Arial" pitchFamily="34" charset="0"/>
                <a:ea typeface="华文细黑"/>
                <a:cs typeface="Arial" pitchFamily="34" charset="0"/>
                <a:sym typeface="Arial"/>
              </a:rPr>
              <a:t>Small branch</a:t>
            </a:r>
            <a:r>
              <a:rPr lang="zh-CN" altLang="en-US" sz="500" b="1" dirty="0" smtClean="0">
                <a:solidFill>
                  <a:schemeClr val="tx2"/>
                </a:solidFill>
                <a:latin typeface="Arial" pitchFamily="34" charset="0"/>
                <a:ea typeface="华文细黑"/>
                <a:cs typeface="Arial" pitchFamily="34" charset="0"/>
                <a:sym typeface="Arial"/>
              </a:rPr>
              <a:t> </a:t>
            </a:r>
            <a:r>
              <a:rPr lang="zh-CN" altLang="en-US" sz="500" dirty="0" smtClean="0">
                <a:solidFill>
                  <a:schemeClr val="tx2"/>
                </a:solidFill>
                <a:latin typeface="Arial" pitchFamily="34" charset="0"/>
                <a:cs typeface="Arial" pitchFamily="34" charset="0"/>
                <a:sym typeface="Arial"/>
              </a:rPr>
              <a:t> </a:t>
            </a:r>
            <a:r>
              <a:rPr lang="en-US" altLang="zh-CN" sz="500" dirty="0" smtClean="0">
                <a:solidFill>
                  <a:schemeClr val="tx2"/>
                </a:solidFill>
                <a:latin typeface="Arial" pitchFamily="34" charset="0"/>
                <a:cs typeface="Arial" pitchFamily="34" charset="0"/>
                <a:sym typeface="Arial"/>
              </a:rPr>
              <a:t>(10~50</a:t>
            </a:r>
            <a:r>
              <a:rPr lang="zh-CN" altLang="en-US" sz="500" dirty="0" smtClean="0">
                <a:solidFill>
                  <a:schemeClr val="tx2"/>
                </a:solidFill>
                <a:latin typeface="Arial" pitchFamily="34" charset="0"/>
                <a:cs typeface="Arial" pitchFamily="34" charset="0"/>
                <a:sym typeface="Arial"/>
              </a:rPr>
              <a:t> </a:t>
            </a:r>
            <a:r>
              <a:rPr lang="en-US" altLang="zh-CN" sz="500" dirty="0" smtClean="0">
                <a:solidFill>
                  <a:schemeClr val="tx2"/>
                </a:solidFill>
                <a:latin typeface="Arial" pitchFamily="34" charset="0"/>
                <a:cs typeface="Arial" pitchFamily="34" charset="0"/>
                <a:sym typeface="Arial"/>
              </a:rPr>
              <a:t>staffs)</a:t>
            </a:r>
            <a:endParaRPr lang="en-US" altLang="zh-CN" sz="500" dirty="0">
              <a:solidFill>
                <a:schemeClr val="tx2"/>
              </a:solidFill>
              <a:latin typeface="Arial" pitchFamily="34" charset="0"/>
              <a:cs typeface="Arial" pitchFamily="34" charset="0"/>
              <a:sym typeface="Arial"/>
            </a:endParaRPr>
          </a:p>
        </p:txBody>
      </p:sp>
      <p:sp>
        <p:nvSpPr>
          <p:cNvPr id="248" name="Rectangle 46"/>
          <p:cNvSpPr>
            <a:spLocks noChangeArrowheads="1"/>
          </p:cNvSpPr>
          <p:nvPr/>
        </p:nvSpPr>
        <p:spPr bwMode="auto">
          <a:xfrm>
            <a:off x="5076236" y="3589069"/>
            <a:ext cx="819550" cy="240769"/>
          </a:xfrm>
          <a:prstGeom prst="rect">
            <a:avLst/>
          </a:prstGeom>
          <a:noFill/>
          <a:ln w="9525" algn="ctr">
            <a:noFill/>
            <a:miter lim="800000"/>
            <a:headEnd/>
            <a:tailEnd/>
          </a:ln>
        </p:spPr>
        <p:txBody>
          <a:bodyPr wrap="square" lIns="83443" tIns="41721" rIns="83443" bIns="41721">
            <a:spAutoFit/>
          </a:bodyPr>
          <a:lstStyle/>
          <a:p>
            <a:pPr defTabSz="835025"/>
            <a:r>
              <a:rPr lang="en-US" altLang="zh-CN" sz="500" b="1" dirty="0">
                <a:solidFill>
                  <a:srgbClr val="000000"/>
                </a:solidFill>
                <a:latin typeface="Arial" pitchFamily="34" charset="0"/>
                <a:ea typeface="华文细黑"/>
                <a:cs typeface="Arial" pitchFamily="34" charset="0"/>
                <a:sym typeface="Arial"/>
              </a:rPr>
              <a:t>   </a:t>
            </a:r>
            <a:r>
              <a:rPr lang="en-US" altLang="zh-CN" sz="500" b="1" dirty="0" smtClean="0">
                <a:solidFill>
                  <a:schemeClr val="tx2"/>
                </a:solidFill>
                <a:latin typeface="Arial" pitchFamily="34" charset="0"/>
                <a:ea typeface="华文细黑"/>
                <a:cs typeface="Arial" pitchFamily="34" charset="0"/>
                <a:sym typeface="Arial"/>
              </a:rPr>
              <a:t>AR 2200 Middle </a:t>
            </a:r>
            <a:r>
              <a:rPr lang="en-US" altLang="zh-CN" sz="500" dirty="0" smtClean="0">
                <a:solidFill>
                  <a:schemeClr val="tx2"/>
                </a:solidFill>
                <a:latin typeface="Arial" pitchFamily="34" charset="0"/>
                <a:cs typeface="Arial" pitchFamily="34" charset="0"/>
                <a:sym typeface="Arial"/>
              </a:rPr>
              <a:t>(50~150 staffs)</a:t>
            </a:r>
            <a:r>
              <a:rPr lang="zh-CN" altLang="en-US" sz="500" dirty="0" smtClean="0">
                <a:solidFill>
                  <a:schemeClr val="tx2"/>
                </a:solidFill>
                <a:latin typeface="Arial" pitchFamily="34" charset="0"/>
                <a:cs typeface="Arial" pitchFamily="34" charset="0"/>
                <a:sym typeface="Arial"/>
              </a:rPr>
              <a:t> </a:t>
            </a:r>
            <a:endParaRPr lang="zh-CN" altLang="en-US" sz="500" dirty="0">
              <a:solidFill>
                <a:schemeClr val="tx2"/>
              </a:solidFill>
              <a:latin typeface="Arial" pitchFamily="34" charset="0"/>
              <a:cs typeface="Arial" pitchFamily="34" charset="0"/>
              <a:sym typeface="Arial"/>
            </a:endParaRPr>
          </a:p>
        </p:txBody>
      </p:sp>
      <p:cxnSp>
        <p:nvCxnSpPr>
          <p:cNvPr id="257" name="直接连接符 256"/>
          <p:cNvCxnSpPr/>
          <p:nvPr/>
        </p:nvCxnSpPr>
        <p:spPr bwMode="auto">
          <a:xfrm>
            <a:off x="4996965" y="2795600"/>
            <a:ext cx="891350" cy="0"/>
          </a:xfrm>
          <a:prstGeom prst="line">
            <a:avLst/>
          </a:prstGeom>
          <a:noFill/>
          <a:ln>
            <a:solidFill>
              <a:schemeClr val="tx1"/>
            </a:solidFill>
            <a:prstDash val="sysDot"/>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1" name="直接连接符 260"/>
          <p:cNvCxnSpPr/>
          <p:nvPr/>
        </p:nvCxnSpPr>
        <p:spPr bwMode="auto">
          <a:xfrm>
            <a:off x="5016162" y="3343194"/>
            <a:ext cx="891350" cy="0"/>
          </a:xfrm>
          <a:prstGeom prst="line">
            <a:avLst/>
          </a:prstGeom>
          <a:noFill/>
          <a:ln>
            <a:solidFill>
              <a:schemeClr val="tx1"/>
            </a:solidFill>
            <a:prstDash val="sysDot"/>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2" name="直接连接符 261"/>
          <p:cNvCxnSpPr/>
          <p:nvPr/>
        </p:nvCxnSpPr>
        <p:spPr bwMode="auto">
          <a:xfrm>
            <a:off x="5019849" y="3824841"/>
            <a:ext cx="891350" cy="0"/>
          </a:xfrm>
          <a:prstGeom prst="line">
            <a:avLst/>
          </a:prstGeom>
          <a:noFill/>
          <a:ln>
            <a:solidFill>
              <a:schemeClr val="tx1"/>
            </a:solidFill>
            <a:prstDash val="sysDot"/>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3" name="Rectangle 47"/>
          <p:cNvSpPr>
            <a:spLocks noChangeArrowheads="1"/>
          </p:cNvSpPr>
          <p:nvPr/>
        </p:nvSpPr>
        <p:spPr bwMode="auto">
          <a:xfrm>
            <a:off x="5076080" y="4155600"/>
            <a:ext cx="887807" cy="240769"/>
          </a:xfrm>
          <a:prstGeom prst="rect">
            <a:avLst/>
          </a:prstGeom>
          <a:noFill/>
          <a:ln w="9525" algn="ctr">
            <a:noFill/>
            <a:miter lim="800000"/>
            <a:headEnd/>
            <a:tailEnd/>
          </a:ln>
        </p:spPr>
        <p:txBody>
          <a:bodyPr wrap="square" lIns="83443" tIns="41721" rIns="83443" bIns="41721">
            <a:spAutoFit/>
          </a:bodyPr>
          <a:lstStyle/>
          <a:p>
            <a:pPr defTabSz="835025"/>
            <a:r>
              <a:rPr lang="en-US" altLang="zh-CN" sz="500" b="1" dirty="0" smtClean="0">
                <a:solidFill>
                  <a:schemeClr val="tx2"/>
                </a:solidFill>
                <a:latin typeface="Arial" pitchFamily="34" charset="0"/>
                <a:ea typeface="华文细黑"/>
                <a:cs typeface="Arial" pitchFamily="34" charset="0"/>
                <a:sym typeface="Arial"/>
              </a:rPr>
              <a:t>AR 3200</a:t>
            </a:r>
            <a:r>
              <a:rPr lang="en-US" sz="500" dirty="0" smtClean="0">
                <a:solidFill>
                  <a:schemeClr val="tx2"/>
                </a:solidFill>
                <a:latin typeface="Arial" pitchFamily="34" charset="0"/>
                <a:cs typeface="Arial" pitchFamily="34" charset="0"/>
                <a:sym typeface="Arial"/>
              </a:rPr>
              <a:t>  </a:t>
            </a:r>
            <a:r>
              <a:rPr lang="en-US" altLang="zh-CN" sz="500" b="1" dirty="0" smtClean="0">
                <a:solidFill>
                  <a:schemeClr val="tx2"/>
                </a:solidFill>
                <a:latin typeface="Arial" pitchFamily="34" charset="0"/>
                <a:ea typeface="华文细黑"/>
                <a:cs typeface="Arial" pitchFamily="34" charset="0"/>
                <a:sym typeface="Arial"/>
              </a:rPr>
              <a:t>Headquarter </a:t>
            </a:r>
            <a:r>
              <a:rPr lang="en-US" altLang="zh-CN" sz="500" dirty="0" smtClean="0">
                <a:solidFill>
                  <a:schemeClr val="tx2"/>
                </a:solidFill>
                <a:latin typeface="Arial" pitchFamily="34" charset="0"/>
                <a:cs typeface="Arial" pitchFamily="34" charset="0"/>
                <a:sym typeface="Arial"/>
              </a:rPr>
              <a:t>(150~500 staffs)</a:t>
            </a:r>
            <a:r>
              <a:rPr lang="zh-CN" altLang="en-US" sz="500" dirty="0" smtClean="0">
                <a:solidFill>
                  <a:schemeClr val="tx2"/>
                </a:solidFill>
                <a:latin typeface="Arial" pitchFamily="34" charset="0"/>
                <a:cs typeface="Arial" pitchFamily="34" charset="0"/>
                <a:sym typeface="Arial"/>
              </a:rPr>
              <a:t> </a:t>
            </a:r>
          </a:p>
        </p:txBody>
      </p:sp>
      <p:grpSp>
        <p:nvGrpSpPr>
          <p:cNvPr id="185" name="组合 100"/>
          <p:cNvGrpSpPr>
            <a:grpSpLocks noChangeAspect="1"/>
          </p:cNvGrpSpPr>
          <p:nvPr/>
        </p:nvGrpSpPr>
        <p:grpSpPr>
          <a:xfrm>
            <a:off x="7036199" y="2411350"/>
            <a:ext cx="1671073" cy="634258"/>
            <a:chOff x="6061583" y="1261220"/>
            <a:chExt cx="2459288" cy="1712073"/>
          </a:xfrm>
        </p:grpSpPr>
        <p:sp>
          <p:nvSpPr>
            <p:cNvPr id="241" name="Text Box 45"/>
            <p:cNvSpPr txBox="1">
              <a:spLocks noChangeArrowheads="1"/>
            </p:cNvSpPr>
            <p:nvPr/>
          </p:nvSpPr>
          <p:spPr bwMode="gray">
            <a:xfrm>
              <a:off x="7197992" y="1351831"/>
              <a:ext cx="1012129" cy="664632"/>
            </a:xfrm>
            <a:prstGeom prst="rect">
              <a:avLst/>
            </a:prstGeom>
            <a:noFill/>
            <a:ln w="0" algn="ctr">
              <a:noFill/>
              <a:miter lim="800000"/>
              <a:headEnd/>
              <a:tailEnd/>
            </a:ln>
            <a:effectLst/>
          </p:spPr>
          <p:txBody>
            <a:bodyPr wrap="square">
              <a:spAutoFit/>
            </a:bodyPr>
            <a:lstStyle/>
            <a:p>
              <a:r>
                <a:rPr lang="en-US" sz="500" dirty="0" smtClean="0">
                  <a:latin typeface="Arial" pitchFamily="34" charset="0"/>
                  <a:cs typeface="Arial" pitchFamily="34" charset="0"/>
                  <a:sym typeface="Arial"/>
                </a:rPr>
                <a:t>Performance</a:t>
              </a:r>
              <a:r>
                <a:rPr lang="zh-CN" altLang="en-US" sz="500" dirty="0" smtClean="0">
                  <a:latin typeface="Arial" pitchFamily="34" charset="0"/>
                  <a:cs typeface="Arial" pitchFamily="34" charset="0"/>
                  <a:sym typeface="Arial"/>
                </a:rPr>
                <a:t>（</a:t>
              </a:r>
              <a:r>
                <a:rPr lang="en-US" altLang="zh-CN" sz="500" dirty="0" smtClean="0">
                  <a:latin typeface="Arial" pitchFamily="34" charset="0"/>
                  <a:cs typeface="Arial" pitchFamily="34" charset="0"/>
                  <a:sym typeface="Arial"/>
                </a:rPr>
                <a:t>KPPS</a:t>
              </a:r>
              <a:r>
                <a:rPr lang="zh-CN" altLang="en-US" sz="500" dirty="0">
                  <a:latin typeface="Arial" pitchFamily="34" charset="0"/>
                  <a:cs typeface="Arial" pitchFamily="34" charset="0"/>
                  <a:sym typeface="Arial"/>
                </a:rPr>
                <a:t>）</a:t>
              </a:r>
            </a:p>
          </p:txBody>
        </p:sp>
        <p:sp>
          <p:nvSpPr>
            <p:cNvPr id="242" name="Text Box 51"/>
            <p:cNvSpPr txBox="1">
              <a:spLocks noChangeArrowheads="1"/>
            </p:cNvSpPr>
            <p:nvPr/>
          </p:nvSpPr>
          <p:spPr bwMode="gray">
            <a:xfrm>
              <a:off x="7889448" y="1994661"/>
              <a:ext cx="523111" cy="216109"/>
            </a:xfrm>
            <a:prstGeom prst="rect">
              <a:avLst/>
            </a:prstGeom>
            <a:noFill/>
            <a:ln w="0" algn="ctr">
              <a:noFill/>
              <a:miter lim="800000"/>
              <a:headEnd/>
              <a:tailEnd/>
            </a:ln>
            <a:effectLst/>
          </p:spPr>
          <p:txBody>
            <a:bodyPr wrap="square">
              <a:noAutofit/>
            </a:bodyPr>
            <a:lstStyle/>
            <a:p>
              <a:r>
                <a:rPr lang="en-US" altLang="zh-CN" sz="500" b="1" dirty="0" smtClean="0">
                  <a:solidFill>
                    <a:srgbClr val="B2B2B2"/>
                  </a:solidFill>
                  <a:latin typeface="Arial" pitchFamily="34" charset="0"/>
                  <a:cs typeface="Arial" pitchFamily="34" charset="0"/>
                  <a:sym typeface="Arial"/>
                </a:rPr>
                <a:t>980</a:t>
              </a:r>
              <a:endParaRPr lang="en-US" altLang="zh-CN" sz="500" b="1" dirty="0">
                <a:solidFill>
                  <a:srgbClr val="B2B2B2"/>
                </a:solidFill>
                <a:latin typeface="Arial" pitchFamily="34" charset="0"/>
                <a:cs typeface="Arial" pitchFamily="34" charset="0"/>
                <a:sym typeface="Arial"/>
              </a:endParaRPr>
            </a:p>
          </p:txBody>
        </p:sp>
        <p:sp>
          <p:nvSpPr>
            <p:cNvPr id="244" name="Text Box 52"/>
            <p:cNvSpPr txBox="1">
              <a:spLocks noChangeArrowheads="1"/>
            </p:cNvSpPr>
            <p:nvPr/>
          </p:nvSpPr>
          <p:spPr bwMode="gray">
            <a:xfrm>
              <a:off x="7440059" y="2265961"/>
              <a:ext cx="466176" cy="216109"/>
            </a:xfrm>
            <a:prstGeom prst="rect">
              <a:avLst/>
            </a:prstGeom>
            <a:noFill/>
            <a:ln w="0" algn="ctr">
              <a:noFill/>
              <a:miter lim="800000"/>
              <a:headEnd/>
              <a:tailEnd/>
            </a:ln>
            <a:effectLst/>
          </p:spPr>
          <p:txBody>
            <a:bodyPr wrap="square">
              <a:noAutofit/>
            </a:bodyPr>
            <a:lstStyle/>
            <a:p>
              <a:r>
                <a:rPr lang="en-US" altLang="zh-CN" sz="500" b="1" dirty="0" smtClean="0">
                  <a:solidFill>
                    <a:srgbClr val="B2B2B2"/>
                  </a:solidFill>
                  <a:latin typeface="Arial" pitchFamily="34" charset="0"/>
                  <a:cs typeface="Arial" pitchFamily="34" charset="0"/>
                  <a:sym typeface="Arial"/>
                </a:rPr>
                <a:t>580</a:t>
              </a:r>
              <a:endParaRPr lang="en-US" altLang="zh-CN" sz="500" b="1" dirty="0">
                <a:solidFill>
                  <a:srgbClr val="B2B2B2"/>
                </a:solidFill>
                <a:latin typeface="Arial" pitchFamily="34" charset="0"/>
                <a:cs typeface="Arial" pitchFamily="34" charset="0"/>
                <a:sym typeface="Arial"/>
              </a:endParaRPr>
            </a:p>
          </p:txBody>
        </p:sp>
        <p:sp>
          <p:nvSpPr>
            <p:cNvPr id="250" name="Text Box 53"/>
            <p:cNvSpPr txBox="1">
              <a:spLocks noChangeArrowheads="1"/>
            </p:cNvSpPr>
            <p:nvPr/>
          </p:nvSpPr>
          <p:spPr bwMode="gray">
            <a:xfrm>
              <a:off x="6982597" y="2384445"/>
              <a:ext cx="536073" cy="216109"/>
            </a:xfrm>
            <a:prstGeom prst="rect">
              <a:avLst/>
            </a:prstGeom>
            <a:noFill/>
            <a:ln w="0" algn="ctr">
              <a:noFill/>
              <a:miter lim="800000"/>
              <a:headEnd/>
              <a:tailEnd/>
            </a:ln>
            <a:effectLst/>
          </p:spPr>
          <p:txBody>
            <a:bodyPr wrap="square">
              <a:noAutofit/>
            </a:bodyPr>
            <a:lstStyle/>
            <a:p>
              <a:r>
                <a:rPr lang="en-US" altLang="zh-CN" sz="500" b="1" dirty="0" smtClean="0">
                  <a:solidFill>
                    <a:srgbClr val="B2B2B2"/>
                  </a:solidFill>
                  <a:latin typeface="Arial" pitchFamily="34" charset="0"/>
                  <a:cs typeface="Arial" pitchFamily="34" charset="0"/>
                  <a:sym typeface="Arial"/>
                </a:rPr>
                <a:t>480</a:t>
              </a:r>
              <a:endParaRPr lang="en-US" altLang="zh-CN" sz="500" b="1" dirty="0">
                <a:solidFill>
                  <a:srgbClr val="B2B2B2"/>
                </a:solidFill>
                <a:latin typeface="Arial" pitchFamily="34" charset="0"/>
                <a:cs typeface="Arial" pitchFamily="34" charset="0"/>
                <a:sym typeface="Arial"/>
              </a:endParaRPr>
            </a:p>
          </p:txBody>
        </p:sp>
        <p:sp>
          <p:nvSpPr>
            <p:cNvPr id="251" name="Text Box 54"/>
            <p:cNvSpPr txBox="1">
              <a:spLocks noChangeArrowheads="1"/>
            </p:cNvSpPr>
            <p:nvPr/>
          </p:nvSpPr>
          <p:spPr bwMode="gray">
            <a:xfrm>
              <a:off x="6531169" y="2446827"/>
              <a:ext cx="470915" cy="216109"/>
            </a:xfrm>
            <a:prstGeom prst="rect">
              <a:avLst/>
            </a:prstGeom>
            <a:noFill/>
            <a:ln w="0" algn="ctr">
              <a:noFill/>
              <a:miter lim="800000"/>
              <a:headEnd/>
              <a:tailEnd/>
            </a:ln>
            <a:effectLst/>
          </p:spPr>
          <p:txBody>
            <a:bodyPr wrap="square">
              <a:noAutofit/>
            </a:bodyPr>
            <a:lstStyle/>
            <a:p>
              <a:r>
                <a:rPr lang="en-US" altLang="zh-CN" sz="500" b="1" dirty="0" smtClean="0">
                  <a:solidFill>
                    <a:srgbClr val="B2B2B2"/>
                  </a:solidFill>
                  <a:latin typeface="Arial" pitchFamily="34" charset="0"/>
                  <a:cs typeface="Arial" pitchFamily="34" charset="0"/>
                  <a:sym typeface="Arial"/>
                </a:rPr>
                <a:t>350</a:t>
              </a:r>
              <a:endParaRPr lang="en-US" altLang="zh-CN" sz="500" b="1" dirty="0">
                <a:solidFill>
                  <a:srgbClr val="B2B2B2"/>
                </a:solidFill>
                <a:latin typeface="Arial" pitchFamily="34" charset="0"/>
                <a:cs typeface="Arial" pitchFamily="34" charset="0"/>
                <a:sym typeface="Arial"/>
              </a:endParaRPr>
            </a:p>
          </p:txBody>
        </p:sp>
        <p:sp>
          <p:nvSpPr>
            <p:cNvPr id="252" name="Text Box 55"/>
            <p:cNvSpPr txBox="1">
              <a:spLocks noChangeArrowheads="1"/>
            </p:cNvSpPr>
            <p:nvPr/>
          </p:nvSpPr>
          <p:spPr bwMode="gray">
            <a:xfrm>
              <a:off x="6061583" y="2537260"/>
              <a:ext cx="461845" cy="216109"/>
            </a:xfrm>
            <a:prstGeom prst="rect">
              <a:avLst/>
            </a:prstGeom>
            <a:noFill/>
            <a:ln w="0" algn="ctr">
              <a:noFill/>
              <a:miter lim="800000"/>
              <a:headEnd/>
              <a:tailEnd/>
            </a:ln>
            <a:effectLst/>
          </p:spPr>
          <p:txBody>
            <a:bodyPr wrap="square">
              <a:noAutofit/>
            </a:bodyPr>
            <a:lstStyle/>
            <a:p>
              <a:r>
                <a:rPr lang="en-US" altLang="zh-CN" sz="500" b="1" dirty="0" smtClean="0">
                  <a:solidFill>
                    <a:srgbClr val="B2B2B2"/>
                  </a:solidFill>
                  <a:latin typeface="Arial" pitchFamily="34" charset="0"/>
                  <a:cs typeface="Arial" pitchFamily="34" charset="0"/>
                  <a:sym typeface="Arial"/>
                </a:rPr>
                <a:t>100</a:t>
              </a:r>
              <a:endParaRPr lang="en-US" altLang="zh-CN" sz="500" b="1" dirty="0">
                <a:solidFill>
                  <a:srgbClr val="B2B2B2"/>
                </a:solidFill>
                <a:latin typeface="Arial" pitchFamily="34" charset="0"/>
                <a:cs typeface="Arial" pitchFamily="34" charset="0"/>
                <a:sym typeface="Arial"/>
              </a:endParaRPr>
            </a:p>
          </p:txBody>
        </p:sp>
        <p:sp>
          <p:nvSpPr>
            <p:cNvPr id="253" name="Text Box 56"/>
            <p:cNvSpPr txBox="1">
              <a:spLocks noChangeArrowheads="1"/>
            </p:cNvSpPr>
            <p:nvPr/>
          </p:nvSpPr>
          <p:spPr bwMode="gray">
            <a:xfrm>
              <a:off x="6228149" y="1442086"/>
              <a:ext cx="1041693" cy="456935"/>
            </a:xfrm>
            <a:prstGeom prst="rect">
              <a:avLst/>
            </a:prstGeom>
            <a:noFill/>
            <a:ln w="0" algn="ctr">
              <a:noFill/>
              <a:miter lim="800000"/>
              <a:headEnd/>
              <a:tailEnd/>
            </a:ln>
            <a:effectLst/>
          </p:spPr>
          <p:txBody>
            <a:bodyPr wrap="square">
              <a:spAutoFit/>
            </a:bodyPr>
            <a:lstStyle/>
            <a:p>
              <a:r>
                <a:rPr lang="en-US" sz="500" dirty="0" smtClean="0">
                  <a:latin typeface="Arial" pitchFamily="34" charset="0"/>
                  <a:cs typeface="Arial" pitchFamily="34" charset="0"/>
                  <a:sym typeface="Arial"/>
                </a:rPr>
                <a:t>Industry standards</a:t>
              </a:r>
              <a:endParaRPr lang="en-US" sz="500" dirty="0">
                <a:latin typeface="Arial" pitchFamily="34" charset="0"/>
                <a:cs typeface="Arial" pitchFamily="34" charset="0"/>
                <a:sym typeface="Arial"/>
              </a:endParaRPr>
            </a:p>
          </p:txBody>
        </p:sp>
        <p:sp>
          <p:nvSpPr>
            <p:cNvPr id="254" name="Rectangle 46"/>
            <p:cNvSpPr>
              <a:spLocks noChangeArrowheads="1"/>
            </p:cNvSpPr>
            <p:nvPr/>
          </p:nvSpPr>
          <p:spPr bwMode="auto">
            <a:xfrm>
              <a:off x="8014130" y="2245035"/>
              <a:ext cx="143120" cy="572417"/>
            </a:xfrm>
            <a:prstGeom prst="rect">
              <a:avLst/>
            </a:prstGeom>
            <a:gradFill rotWithShape="1">
              <a:gsLst>
                <a:gs pos="0">
                  <a:srgbClr val="00B0F0"/>
                </a:gs>
                <a:gs pos="100000">
                  <a:srgbClr val="002060"/>
                </a:gs>
              </a:gsLst>
              <a:lin ang="5400000" scaled="1"/>
            </a:gradFill>
            <a:ln w="9525" algn="ctr">
              <a:noFill/>
              <a:miter lim="800000"/>
              <a:headEnd/>
              <a:tailEnd/>
            </a:ln>
            <a:effectLst>
              <a:outerShdw blurRad="88900" sx="110000" sy="110000" algn="ctr" rotWithShape="0">
                <a:prstClr val="black">
                  <a:alpha val="40000"/>
                </a:prstClr>
              </a:outerShdw>
            </a:effectLst>
          </p:spPr>
          <p:txBody>
            <a:bodyPr lIns="79200" tIns="39600" rIns="79200" bIns="39600">
              <a:noAutofit/>
            </a:bodyPr>
            <a:lstStyle/>
            <a:p>
              <a:endParaRPr lang="zh-CN" altLang="en-US" sz="500" dirty="0">
                <a:solidFill>
                  <a:srgbClr val="B2B2B2"/>
                </a:solidFill>
                <a:latin typeface="Arial" pitchFamily="34" charset="0"/>
                <a:cs typeface="Arial" pitchFamily="34" charset="0"/>
                <a:sym typeface="Arial"/>
              </a:endParaRPr>
            </a:p>
          </p:txBody>
        </p:sp>
        <p:sp>
          <p:nvSpPr>
            <p:cNvPr id="255" name="Rectangle 47"/>
            <p:cNvSpPr>
              <a:spLocks noChangeArrowheads="1"/>
            </p:cNvSpPr>
            <p:nvPr/>
          </p:nvSpPr>
          <p:spPr bwMode="auto">
            <a:xfrm>
              <a:off x="7572841" y="2491257"/>
              <a:ext cx="134771" cy="423574"/>
            </a:xfrm>
            <a:prstGeom prst="rect">
              <a:avLst/>
            </a:prstGeom>
            <a:gradFill rotWithShape="1">
              <a:gsLst>
                <a:gs pos="0">
                  <a:srgbClr val="00B0F0"/>
                </a:gs>
                <a:gs pos="100000">
                  <a:srgbClr val="002060"/>
                </a:gs>
              </a:gsLst>
              <a:lin ang="5400000" scaled="1"/>
            </a:gradFill>
            <a:ln w="9525" algn="ctr">
              <a:noFill/>
              <a:miter lim="800000"/>
              <a:headEnd/>
              <a:tailEnd/>
            </a:ln>
            <a:effectLst>
              <a:outerShdw blurRad="88900" sx="110000" sy="110000" algn="ctr" rotWithShape="0">
                <a:prstClr val="black">
                  <a:alpha val="40000"/>
                </a:prstClr>
              </a:outerShdw>
            </a:effectLst>
          </p:spPr>
          <p:txBody>
            <a:bodyPr lIns="79200" tIns="39600" rIns="79200" bIns="39600">
              <a:spAutoFit/>
            </a:bodyPr>
            <a:lstStyle/>
            <a:p>
              <a:endParaRPr lang="zh-CN" altLang="en-US" sz="500" dirty="0">
                <a:solidFill>
                  <a:srgbClr val="B2B2B2"/>
                </a:solidFill>
                <a:latin typeface="Arial" pitchFamily="34" charset="0"/>
                <a:cs typeface="Arial" pitchFamily="34" charset="0"/>
                <a:sym typeface="Arial"/>
              </a:endParaRPr>
            </a:p>
          </p:txBody>
        </p:sp>
        <p:sp>
          <p:nvSpPr>
            <p:cNvPr id="264" name="Rectangle 48"/>
            <p:cNvSpPr>
              <a:spLocks noChangeArrowheads="1"/>
            </p:cNvSpPr>
            <p:nvPr/>
          </p:nvSpPr>
          <p:spPr bwMode="auto">
            <a:xfrm>
              <a:off x="7107170" y="2549719"/>
              <a:ext cx="133580" cy="423574"/>
            </a:xfrm>
            <a:prstGeom prst="rect">
              <a:avLst/>
            </a:prstGeom>
            <a:gradFill rotWithShape="1">
              <a:gsLst>
                <a:gs pos="0">
                  <a:srgbClr val="00B0F0"/>
                </a:gs>
                <a:gs pos="100000">
                  <a:srgbClr val="002060"/>
                </a:gs>
              </a:gsLst>
              <a:lin ang="5400000" scaled="1"/>
            </a:gradFill>
            <a:ln w="9525" algn="ctr">
              <a:noFill/>
              <a:miter lim="800000"/>
              <a:headEnd/>
              <a:tailEnd/>
            </a:ln>
            <a:effectLst>
              <a:outerShdw blurRad="88900" sx="110000" sy="110000" algn="ctr" rotWithShape="0">
                <a:prstClr val="black">
                  <a:alpha val="40000"/>
                </a:prstClr>
              </a:outerShdw>
            </a:effectLst>
          </p:spPr>
          <p:txBody>
            <a:bodyPr lIns="79200" tIns="39600" rIns="79200" bIns="39600">
              <a:spAutoFit/>
            </a:bodyPr>
            <a:lstStyle/>
            <a:p>
              <a:endParaRPr lang="zh-CN" altLang="en-US" sz="500" dirty="0">
                <a:solidFill>
                  <a:srgbClr val="B2B2B2"/>
                </a:solidFill>
                <a:latin typeface="Arial" pitchFamily="34" charset="0"/>
                <a:cs typeface="Arial" pitchFamily="34" charset="0"/>
                <a:sym typeface="Arial"/>
              </a:endParaRPr>
            </a:p>
          </p:txBody>
        </p:sp>
        <p:sp>
          <p:nvSpPr>
            <p:cNvPr id="265" name="Rectangle 49"/>
            <p:cNvSpPr>
              <a:spLocks noChangeArrowheads="1"/>
            </p:cNvSpPr>
            <p:nvPr/>
          </p:nvSpPr>
          <p:spPr bwMode="auto">
            <a:xfrm>
              <a:off x="6685763" y="2615662"/>
              <a:ext cx="121652" cy="201790"/>
            </a:xfrm>
            <a:prstGeom prst="rect">
              <a:avLst/>
            </a:prstGeom>
            <a:gradFill rotWithShape="1">
              <a:gsLst>
                <a:gs pos="0">
                  <a:srgbClr val="00B0F0"/>
                </a:gs>
                <a:gs pos="100000">
                  <a:srgbClr val="002060"/>
                </a:gs>
              </a:gsLst>
              <a:lin ang="5400000" scaled="1"/>
            </a:gradFill>
            <a:ln w="9525" algn="ctr">
              <a:noFill/>
              <a:miter lim="800000"/>
              <a:headEnd/>
              <a:tailEnd/>
            </a:ln>
            <a:effectLst>
              <a:outerShdw blurRad="88900" sx="110000" sy="110000" algn="ctr" rotWithShape="0">
                <a:prstClr val="black">
                  <a:alpha val="40000"/>
                </a:prstClr>
              </a:outerShdw>
            </a:effectLst>
          </p:spPr>
          <p:txBody>
            <a:bodyPr lIns="79200" tIns="39600" rIns="79200" bIns="39600">
              <a:noAutofit/>
            </a:bodyPr>
            <a:lstStyle/>
            <a:p>
              <a:endParaRPr lang="zh-CN" altLang="en-US" sz="500" dirty="0">
                <a:solidFill>
                  <a:srgbClr val="B2B2B2"/>
                </a:solidFill>
                <a:latin typeface="Arial" pitchFamily="34" charset="0"/>
                <a:cs typeface="Arial" pitchFamily="34" charset="0"/>
                <a:sym typeface="Arial"/>
              </a:endParaRPr>
            </a:p>
          </p:txBody>
        </p:sp>
        <p:sp>
          <p:nvSpPr>
            <p:cNvPr id="266" name="Rectangle 76"/>
            <p:cNvSpPr>
              <a:spLocks noChangeArrowheads="1"/>
            </p:cNvSpPr>
            <p:nvPr/>
          </p:nvSpPr>
          <p:spPr bwMode="auto">
            <a:xfrm>
              <a:off x="6223934" y="2731724"/>
              <a:ext cx="113304" cy="85728"/>
            </a:xfrm>
            <a:prstGeom prst="rect">
              <a:avLst/>
            </a:prstGeom>
            <a:gradFill rotWithShape="1">
              <a:gsLst>
                <a:gs pos="0">
                  <a:srgbClr val="00B0F0"/>
                </a:gs>
                <a:gs pos="100000">
                  <a:srgbClr val="002060"/>
                </a:gs>
              </a:gsLst>
              <a:lin ang="5400000" scaled="1"/>
            </a:gradFill>
            <a:ln w="9525" algn="ctr">
              <a:noFill/>
              <a:miter lim="800000"/>
              <a:headEnd/>
              <a:tailEnd/>
            </a:ln>
            <a:effectLst>
              <a:outerShdw blurRad="88900" sx="110000" sy="110000" algn="ctr" rotWithShape="0">
                <a:prstClr val="black">
                  <a:alpha val="40000"/>
                </a:prstClr>
              </a:outerShdw>
            </a:effectLst>
          </p:spPr>
          <p:txBody>
            <a:bodyPr lIns="79200" tIns="39600" rIns="79200" bIns="39600">
              <a:noAutofit/>
            </a:bodyPr>
            <a:lstStyle/>
            <a:p>
              <a:endParaRPr lang="zh-CN" altLang="en-US" sz="500" dirty="0">
                <a:solidFill>
                  <a:srgbClr val="B2B2B2"/>
                </a:solidFill>
                <a:latin typeface="Arial" pitchFamily="34" charset="0"/>
                <a:cs typeface="Arial" pitchFamily="34" charset="0"/>
                <a:sym typeface="Arial"/>
              </a:endParaRPr>
            </a:p>
          </p:txBody>
        </p:sp>
        <p:sp>
          <p:nvSpPr>
            <p:cNvPr id="267" name="Rectangle 7"/>
            <p:cNvSpPr>
              <a:spLocks noChangeArrowheads="1"/>
            </p:cNvSpPr>
            <p:nvPr/>
          </p:nvSpPr>
          <p:spPr bwMode="auto">
            <a:xfrm>
              <a:off x="8170634" y="1464821"/>
              <a:ext cx="149083" cy="1352631"/>
            </a:xfrm>
            <a:prstGeom prst="rect">
              <a:avLst/>
            </a:prstGeom>
            <a:gradFill rotWithShape="1">
              <a:gsLst>
                <a:gs pos="0">
                  <a:srgbClr val="990000"/>
                </a:gs>
                <a:gs pos="100000">
                  <a:schemeClr val="tx2">
                    <a:lumMod val="50000"/>
                  </a:schemeClr>
                </a:gs>
              </a:gsLst>
              <a:lin ang="5400000" scaled="1"/>
            </a:gradFill>
            <a:ln w="9525" algn="ctr">
              <a:noFill/>
              <a:miter lim="800000"/>
              <a:headEnd/>
              <a:tailEnd/>
            </a:ln>
            <a:effectLst>
              <a:outerShdw blurRad="88900" sx="110000" sy="110000" algn="ctr" rotWithShape="0">
                <a:prstClr val="black">
                  <a:alpha val="40000"/>
                </a:prstClr>
              </a:outerShdw>
            </a:effectLst>
          </p:spPr>
          <p:txBody>
            <a:bodyPr lIns="79200" tIns="39600" rIns="79200" bIns="39600">
              <a:noAutofit/>
            </a:bodyPr>
            <a:lstStyle/>
            <a:p>
              <a:endParaRPr lang="zh-CN" altLang="en-US" sz="500" b="1" dirty="0">
                <a:solidFill>
                  <a:srgbClr val="990000"/>
                </a:solidFill>
                <a:latin typeface="Arial" pitchFamily="34" charset="0"/>
                <a:cs typeface="Arial" pitchFamily="34" charset="0"/>
                <a:sym typeface="Arial"/>
              </a:endParaRPr>
            </a:p>
          </p:txBody>
        </p:sp>
        <p:sp>
          <p:nvSpPr>
            <p:cNvPr id="268" name="Rectangle 8"/>
            <p:cNvSpPr>
              <a:spLocks noChangeArrowheads="1"/>
            </p:cNvSpPr>
            <p:nvPr/>
          </p:nvSpPr>
          <p:spPr bwMode="auto">
            <a:xfrm>
              <a:off x="7719806" y="2074340"/>
              <a:ext cx="140734" cy="743112"/>
            </a:xfrm>
            <a:prstGeom prst="rect">
              <a:avLst/>
            </a:prstGeom>
            <a:gradFill rotWithShape="1">
              <a:gsLst>
                <a:gs pos="0">
                  <a:srgbClr val="990000"/>
                </a:gs>
                <a:gs pos="100000">
                  <a:schemeClr val="tx2">
                    <a:lumMod val="50000"/>
                  </a:schemeClr>
                </a:gs>
              </a:gsLst>
              <a:lin ang="5400000" scaled="1"/>
            </a:gradFill>
            <a:ln w="9525" algn="ctr">
              <a:noFill/>
              <a:miter lim="800000"/>
              <a:headEnd/>
              <a:tailEnd/>
            </a:ln>
            <a:effectLst>
              <a:outerShdw blurRad="88900" sx="110000" sy="110000" algn="ctr" rotWithShape="0">
                <a:prstClr val="black">
                  <a:alpha val="40000"/>
                </a:prstClr>
              </a:outerShdw>
            </a:effectLst>
          </p:spPr>
          <p:txBody>
            <a:bodyPr lIns="79200" tIns="39600" rIns="79200" bIns="39600">
              <a:noAutofit/>
            </a:bodyPr>
            <a:lstStyle/>
            <a:p>
              <a:endParaRPr lang="zh-CN" altLang="en-US" sz="500" b="1" dirty="0">
                <a:solidFill>
                  <a:srgbClr val="990000"/>
                </a:solidFill>
                <a:latin typeface="Arial" pitchFamily="34" charset="0"/>
                <a:cs typeface="Arial" pitchFamily="34" charset="0"/>
                <a:sym typeface="Arial"/>
              </a:endParaRPr>
            </a:p>
          </p:txBody>
        </p:sp>
        <p:sp>
          <p:nvSpPr>
            <p:cNvPr id="269" name="Rectangle 9"/>
            <p:cNvSpPr>
              <a:spLocks noChangeArrowheads="1"/>
            </p:cNvSpPr>
            <p:nvPr/>
          </p:nvSpPr>
          <p:spPr bwMode="auto">
            <a:xfrm>
              <a:off x="7259435" y="2365336"/>
              <a:ext cx="130001" cy="452116"/>
            </a:xfrm>
            <a:prstGeom prst="rect">
              <a:avLst/>
            </a:prstGeom>
            <a:gradFill rotWithShape="1">
              <a:gsLst>
                <a:gs pos="0">
                  <a:srgbClr val="990000"/>
                </a:gs>
                <a:gs pos="100000">
                  <a:schemeClr val="tx2">
                    <a:lumMod val="50000"/>
                  </a:schemeClr>
                </a:gs>
              </a:gsLst>
              <a:lin ang="5400000" scaled="1"/>
            </a:gradFill>
            <a:ln w="9525" algn="ctr">
              <a:noFill/>
              <a:miter lim="800000"/>
              <a:headEnd/>
              <a:tailEnd/>
            </a:ln>
            <a:effectLst>
              <a:outerShdw blurRad="88900" sx="110000" sy="110000" algn="ctr" rotWithShape="0">
                <a:prstClr val="black">
                  <a:alpha val="40000"/>
                </a:prstClr>
              </a:outerShdw>
            </a:effectLst>
          </p:spPr>
          <p:txBody>
            <a:bodyPr lIns="79200" tIns="39600" rIns="79200" bIns="39600">
              <a:noAutofit/>
            </a:bodyPr>
            <a:lstStyle/>
            <a:p>
              <a:endParaRPr lang="zh-CN" altLang="en-US" sz="500" b="1" dirty="0">
                <a:solidFill>
                  <a:srgbClr val="990000"/>
                </a:solidFill>
                <a:latin typeface="Arial" pitchFamily="34" charset="0"/>
                <a:cs typeface="Arial" pitchFamily="34" charset="0"/>
                <a:sym typeface="Arial"/>
              </a:endParaRPr>
            </a:p>
          </p:txBody>
        </p:sp>
        <p:sp>
          <p:nvSpPr>
            <p:cNvPr id="271" name="Rectangle 10"/>
            <p:cNvSpPr>
              <a:spLocks noChangeArrowheads="1"/>
            </p:cNvSpPr>
            <p:nvPr/>
          </p:nvSpPr>
          <p:spPr bwMode="auto">
            <a:xfrm>
              <a:off x="6797873" y="2527072"/>
              <a:ext cx="118074" cy="290380"/>
            </a:xfrm>
            <a:prstGeom prst="rect">
              <a:avLst/>
            </a:prstGeom>
            <a:gradFill rotWithShape="1">
              <a:gsLst>
                <a:gs pos="0">
                  <a:srgbClr val="990000"/>
                </a:gs>
                <a:gs pos="100000">
                  <a:schemeClr val="tx2">
                    <a:lumMod val="50000"/>
                  </a:schemeClr>
                </a:gs>
              </a:gsLst>
              <a:lin ang="5400000" scaled="1"/>
            </a:gradFill>
            <a:ln w="9525" algn="ctr">
              <a:noFill/>
              <a:miter lim="800000"/>
              <a:headEnd/>
              <a:tailEnd/>
            </a:ln>
            <a:effectLst>
              <a:outerShdw blurRad="88900" sx="110000" sy="110000" algn="ctr" rotWithShape="0">
                <a:prstClr val="black">
                  <a:alpha val="40000"/>
                </a:prstClr>
              </a:outerShdw>
            </a:effectLst>
          </p:spPr>
          <p:txBody>
            <a:bodyPr lIns="79200" tIns="39600" rIns="79200" bIns="39600">
              <a:noAutofit/>
            </a:bodyPr>
            <a:lstStyle/>
            <a:p>
              <a:endParaRPr lang="zh-CN" altLang="en-US" sz="500" b="1" dirty="0">
                <a:solidFill>
                  <a:srgbClr val="990000"/>
                </a:solidFill>
                <a:latin typeface="Arial" pitchFamily="34" charset="0"/>
                <a:cs typeface="Arial" pitchFamily="34" charset="0"/>
                <a:sym typeface="Arial"/>
              </a:endParaRPr>
            </a:p>
          </p:txBody>
        </p:sp>
        <p:sp>
          <p:nvSpPr>
            <p:cNvPr id="272" name="Rectangle 11"/>
            <p:cNvSpPr>
              <a:spLocks noChangeArrowheads="1"/>
            </p:cNvSpPr>
            <p:nvPr/>
          </p:nvSpPr>
          <p:spPr bwMode="auto">
            <a:xfrm>
              <a:off x="6344659" y="2682003"/>
              <a:ext cx="121652" cy="135449"/>
            </a:xfrm>
            <a:prstGeom prst="rect">
              <a:avLst/>
            </a:prstGeom>
            <a:gradFill rotWithShape="1">
              <a:gsLst>
                <a:gs pos="0">
                  <a:srgbClr val="990000"/>
                </a:gs>
                <a:gs pos="100000">
                  <a:schemeClr val="tx2">
                    <a:lumMod val="50000"/>
                  </a:schemeClr>
                </a:gs>
              </a:gsLst>
              <a:lin ang="5400000" scaled="1"/>
            </a:gradFill>
            <a:ln w="9525" algn="ctr">
              <a:noFill/>
              <a:miter lim="800000"/>
              <a:headEnd/>
              <a:tailEnd/>
            </a:ln>
            <a:effectLst>
              <a:outerShdw blurRad="88900" sx="110000" sy="110000" algn="ctr" rotWithShape="0">
                <a:prstClr val="black">
                  <a:alpha val="40000"/>
                </a:prstClr>
              </a:outerShdw>
            </a:effectLst>
          </p:spPr>
          <p:txBody>
            <a:bodyPr lIns="79200" tIns="39600" rIns="79200" bIns="39600">
              <a:noAutofit/>
            </a:bodyPr>
            <a:lstStyle/>
            <a:p>
              <a:endParaRPr lang="zh-CN" altLang="en-US" sz="500" b="1" dirty="0">
                <a:solidFill>
                  <a:srgbClr val="990000"/>
                </a:solidFill>
                <a:latin typeface="Arial" pitchFamily="34" charset="0"/>
                <a:cs typeface="Arial" pitchFamily="34" charset="0"/>
                <a:sym typeface="Arial"/>
              </a:endParaRPr>
            </a:p>
          </p:txBody>
        </p:sp>
        <p:sp>
          <p:nvSpPr>
            <p:cNvPr id="273" name="Text Box 13"/>
            <p:cNvSpPr txBox="1">
              <a:spLocks noChangeArrowheads="1"/>
            </p:cNvSpPr>
            <p:nvPr/>
          </p:nvSpPr>
          <p:spPr bwMode="gray">
            <a:xfrm>
              <a:off x="8034670" y="1261220"/>
              <a:ext cx="486201" cy="246221"/>
            </a:xfrm>
            <a:prstGeom prst="rect">
              <a:avLst/>
            </a:prstGeom>
            <a:noFill/>
            <a:ln w="0" algn="ctr">
              <a:noFill/>
              <a:miter lim="800000"/>
              <a:headEnd/>
              <a:tailEnd/>
            </a:ln>
            <a:effectLst/>
          </p:spPr>
          <p:txBody>
            <a:bodyPr wrap="square">
              <a:noAutofit/>
            </a:bodyPr>
            <a:lstStyle/>
            <a:p>
              <a:r>
                <a:rPr lang="en-US" altLang="zh-CN" sz="300" b="1" dirty="0" smtClean="0">
                  <a:solidFill>
                    <a:srgbClr val="B2B2B2"/>
                  </a:solidFill>
                  <a:latin typeface="Arial" pitchFamily="34" charset="0"/>
                  <a:cs typeface="Arial" pitchFamily="34" charset="0"/>
                  <a:sym typeface="Arial"/>
                </a:rPr>
                <a:t>3000</a:t>
              </a:r>
              <a:endParaRPr lang="en-US" altLang="zh-CN" sz="300" b="1" dirty="0">
                <a:solidFill>
                  <a:srgbClr val="B2B2B2"/>
                </a:solidFill>
                <a:latin typeface="Arial" pitchFamily="34" charset="0"/>
                <a:cs typeface="Arial" pitchFamily="34" charset="0"/>
                <a:sym typeface="Arial"/>
              </a:endParaRPr>
            </a:p>
          </p:txBody>
        </p:sp>
        <p:sp>
          <p:nvSpPr>
            <p:cNvPr id="274" name="Text Box 14"/>
            <p:cNvSpPr txBox="1">
              <a:spLocks noChangeArrowheads="1"/>
            </p:cNvSpPr>
            <p:nvPr/>
          </p:nvSpPr>
          <p:spPr bwMode="gray">
            <a:xfrm>
              <a:off x="7549380" y="1863549"/>
              <a:ext cx="555030" cy="216109"/>
            </a:xfrm>
            <a:prstGeom prst="rect">
              <a:avLst/>
            </a:prstGeom>
            <a:noFill/>
            <a:ln w="0" algn="ctr">
              <a:noFill/>
              <a:miter lim="800000"/>
              <a:headEnd/>
              <a:tailEnd/>
            </a:ln>
            <a:effectLst/>
          </p:spPr>
          <p:txBody>
            <a:bodyPr wrap="square">
              <a:noAutofit/>
            </a:bodyPr>
            <a:lstStyle/>
            <a:p>
              <a:r>
                <a:rPr lang="en-US" altLang="zh-CN" sz="300" b="1" dirty="0" smtClean="0">
                  <a:solidFill>
                    <a:srgbClr val="B2B2B2"/>
                  </a:solidFill>
                  <a:latin typeface="Arial" pitchFamily="34" charset="0"/>
                  <a:cs typeface="Arial" pitchFamily="34" charset="0"/>
                  <a:sym typeface="Arial"/>
                </a:rPr>
                <a:t>1500</a:t>
              </a:r>
              <a:endParaRPr lang="en-US" altLang="zh-CN" sz="300" b="1" dirty="0">
                <a:solidFill>
                  <a:srgbClr val="B2B2B2"/>
                </a:solidFill>
                <a:latin typeface="Arial" pitchFamily="34" charset="0"/>
                <a:cs typeface="Arial" pitchFamily="34" charset="0"/>
                <a:sym typeface="Arial"/>
              </a:endParaRPr>
            </a:p>
          </p:txBody>
        </p:sp>
        <p:sp>
          <p:nvSpPr>
            <p:cNvPr id="275" name="Text Box 15"/>
            <p:cNvSpPr txBox="1">
              <a:spLocks noChangeArrowheads="1"/>
            </p:cNvSpPr>
            <p:nvPr/>
          </p:nvSpPr>
          <p:spPr bwMode="gray">
            <a:xfrm>
              <a:off x="7168076" y="2165553"/>
              <a:ext cx="412664" cy="216109"/>
            </a:xfrm>
            <a:prstGeom prst="rect">
              <a:avLst/>
            </a:prstGeom>
            <a:noFill/>
            <a:ln w="0" algn="ctr">
              <a:noFill/>
              <a:miter lim="800000"/>
              <a:headEnd/>
              <a:tailEnd/>
            </a:ln>
            <a:effectLst/>
          </p:spPr>
          <p:txBody>
            <a:bodyPr>
              <a:noAutofit/>
            </a:bodyPr>
            <a:lstStyle/>
            <a:p>
              <a:r>
                <a:rPr lang="en-US" altLang="zh-CN" sz="300" b="1" dirty="0" smtClean="0">
                  <a:solidFill>
                    <a:srgbClr val="B2B2B2"/>
                  </a:solidFill>
                  <a:latin typeface="Arial" pitchFamily="34" charset="0"/>
                  <a:cs typeface="Arial" pitchFamily="34" charset="0"/>
                  <a:sym typeface="Arial"/>
                </a:rPr>
                <a:t>750</a:t>
              </a:r>
              <a:endParaRPr lang="en-US" altLang="zh-CN" sz="300" b="1" dirty="0">
                <a:solidFill>
                  <a:srgbClr val="B2B2B2"/>
                </a:solidFill>
                <a:latin typeface="Arial" pitchFamily="34" charset="0"/>
                <a:cs typeface="Arial" pitchFamily="34" charset="0"/>
                <a:sym typeface="Arial"/>
              </a:endParaRPr>
            </a:p>
          </p:txBody>
        </p:sp>
        <p:sp>
          <p:nvSpPr>
            <p:cNvPr id="276" name="Text Box 16"/>
            <p:cNvSpPr txBox="1">
              <a:spLocks noChangeArrowheads="1"/>
            </p:cNvSpPr>
            <p:nvPr/>
          </p:nvSpPr>
          <p:spPr bwMode="gray">
            <a:xfrm>
              <a:off x="6687143" y="2305960"/>
              <a:ext cx="413856" cy="216109"/>
            </a:xfrm>
            <a:prstGeom prst="rect">
              <a:avLst/>
            </a:prstGeom>
            <a:noFill/>
            <a:ln w="0" algn="ctr">
              <a:noFill/>
              <a:miter lim="800000"/>
              <a:headEnd/>
              <a:tailEnd/>
            </a:ln>
            <a:effectLst/>
          </p:spPr>
          <p:txBody>
            <a:bodyPr>
              <a:noAutofit/>
            </a:bodyPr>
            <a:lstStyle/>
            <a:p>
              <a:r>
                <a:rPr lang="en-US" altLang="zh-CN" sz="300" b="1" dirty="0" smtClean="0">
                  <a:solidFill>
                    <a:srgbClr val="B2B2B2"/>
                  </a:solidFill>
                  <a:latin typeface="Arial" pitchFamily="34" charset="0"/>
                  <a:cs typeface="Arial" pitchFamily="34" charset="0"/>
                  <a:sym typeface="Arial"/>
                </a:rPr>
                <a:t>500</a:t>
              </a:r>
              <a:endParaRPr lang="en-US" altLang="zh-CN" sz="300" b="1" dirty="0">
                <a:solidFill>
                  <a:srgbClr val="B2B2B2"/>
                </a:solidFill>
                <a:latin typeface="Arial" pitchFamily="34" charset="0"/>
                <a:cs typeface="Arial" pitchFamily="34" charset="0"/>
                <a:sym typeface="Arial"/>
              </a:endParaRPr>
            </a:p>
          </p:txBody>
        </p:sp>
        <p:sp>
          <p:nvSpPr>
            <p:cNvPr id="277" name="Text Box 17"/>
            <p:cNvSpPr txBox="1">
              <a:spLocks noChangeArrowheads="1"/>
            </p:cNvSpPr>
            <p:nvPr/>
          </p:nvSpPr>
          <p:spPr bwMode="gray">
            <a:xfrm>
              <a:off x="6232445" y="2492044"/>
              <a:ext cx="412664" cy="216109"/>
            </a:xfrm>
            <a:prstGeom prst="rect">
              <a:avLst/>
            </a:prstGeom>
            <a:noFill/>
            <a:ln w="0" algn="ctr">
              <a:noFill/>
              <a:miter lim="800000"/>
              <a:headEnd/>
              <a:tailEnd/>
            </a:ln>
            <a:effectLst/>
          </p:spPr>
          <p:txBody>
            <a:bodyPr>
              <a:noAutofit/>
            </a:bodyPr>
            <a:lstStyle/>
            <a:p>
              <a:r>
                <a:rPr lang="en-US" altLang="zh-CN" sz="300" b="1" dirty="0" smtClean="0">
                  <a:solidFill>
                    <a:srgbClr val="B2B2B2"/>
                  </a:solidFill>
                  <a:latin typeface="Arial" pitchFamily="34" charset="0"/>
                  <a:cs typeface="Arial" pitchFamily="34" charset="0"/>
                  <a:sym typeface="Arial"/>
                </a:rPr>
                <a:t>250</a:t>
              </a:r>
              <a:endParaRPr lang="en-US" altLang="zh-CN" sz="300" b="1" dirty="0">
                <a:solidFill>
                  <a:srgbClr val="B2B2B2"/>
                </a:solidFill>
                <a:latin typeface="Arial" pitchFamily="34" charset="0"/>
                <a:cs typeface="Arial" pitchFamily="34" charset="0"/>
                <a:sym typeface="Arial"/>
              </a:endParaRPr>
            </a:p>
          </p:txBody>
        </p:sp>
        <p:sp>
          <p:nvSpPr>
            <p:cNvPr id="278" name="Text Box 18"/>
            <p:cNvSpPr txBox="1">
              <a:spLocks noChangeArrowheads="1"/>
            </p:cNvSpPr>
            <p:nvPr/>
          </p:nvSpPr>
          <p:spPr bwMode="gray">
            <a:xfrm>
              <a:off x="6225393" y="1294735"/>
              <a:ext cx="1025068" cy="456935"/>
            </a:xfrm>
            <a:prstGeom prst="rect">
              <a:avLst/>
            </a:prstGeom>
            <a:noFill/>
            <a:ln w="0" algn="ctr">
              <a:noFill/>
              <a:miter lim="800000"/>
              <a:headEnd/>
              <a:tailEnd/>
            </a:ln>
            <a:effectLst/>
          </p:spPr>
          <p:txBody>
            <a:bodyPr wrap="square">
              <a:spAutoFit/>
            </a:bodyPr>
            <a:lstStyle/>
            <a:p>
              <a:r>
                <a:rPr lang="en-US" altLang="zh-CN" sz="500" dirty="0" err="1" smtClean="0">
                  <a:latin typeface="Arial" pitchFamily="34" charset="0"/>
                  <a:cs typeface="Arial" pitchFamily="34" charset="0"/>
                  <a:sym typeface="Arial"/>
                </a:rPr>
                <a:t>Huawei</a:t>
              </a:r>
              <a:r>
                <a:rPr lang="en-US" altLang="zh-CN" sz="500" dirty="0" smtClean="0">
                  <a:latin typeface="Arial" pitchFamily="34" charset="0"/>
                  <a:cs typeface="Arial" pitchFamily="34" charset="0"/>
                  <a:sym typeface="Arial"/>
                </a:rPr>
                <a:t> AR </a:t>
              </a:r>
              <a:r>
                <a:rPr lang="en-US" altLang="zh-CN" sz="500" dirty="0">
                  <a:latin typeface="Arial" pitchFamily="34" charset="0"/>
                  <a:cs typeface="Arial" pitchFamily="34" charset="0"/>
                  <a:sym typeface="Arial"/>
                </a:rPr>
                <a:t>G3</a:t>
              </a:r>
            </a:p>
          </p:txBody>
        </p:sp>
        <p:sp>
          <p:nvSpPr>
            <p:cNvPr id="279" name="Rectangle 11"/>
            <p:cNvSpPr>
              <a:spLocks noChangeArrowheads="1"/>
            </p:cNvSpPr>
            <p:nvPr/>
          </p:nvSpPr>
          <p:spPr bwMode="auto">
            <a:xfrm>
              <a:off x="6164566" y="1368952"/>
              <a:ext cx="143119" cy="135635"/>
            </a:xfrm>
            <a:prstGeom prst="rect">
              <a:avLst/>
            </a:prstGeom>
            <a:gradFill rotWithShape="1">
              <a:gsLst>
                <a:gs pos="0">
                  <a:srgbClr val="990000"/>
                </a:gs>
                <a:gs pos="100000">
                  <a:schemeClr val="tx2">
                    <a:lumMod val="50000"/>
                  </a:schemeClr>
                </a:gs>
              </a:gsLst>
              <a:lin ang="5400000" scaled="1"/>
            </a:gradFill>
            <a:ln w="9525" algn="ctr">
              <a:noFill/>
              <a:miter lim="800000"/>
              <a:headEnd/>
              <a:tailEnd/>
            </a:ln>
            <a:effectLst>
              <a:outerShdw blurRad="88900" sx="110000" sy="110000" algn="ctr" rotWithShape="0">
                <a:prstClr val="black">
                  <a:alpha val="40000"/>
                </a:prstClr>
              </a:outerShdw>
            </a:effectLst>
          </p:spPr>
          <p:txBody>
            <a:bodyPr lIns="79200" tIns="39600" rIns="79200" bIns="39600">
              <a:noAutofit/>
            </a:bodyPr>
            <a:lstStyle/>
            <a:p>
              <a:endParaRPr lang="zh-CN" altLang="en-US" sz="500" b="1" dirty="0">
                <a:solidFill>
                  <a:srgbClr val="990000"/>
                </a:solidFill>
                <a:latin typeface="Arial" pitchFamily="34" charset="0"/>
                <a:cs typeface="Arial" pitchFamily="34" charset="0"/>
                <a:sym typeface="Arial"/>
              </a:endParaRPr>
            </a:p>
          </p:txBody>
        </p:sp>
        <p:sp>
          <p:nvSpPr>
            <p:cNvPr id="280" name="Rectangle 76"/>
            <p:cNvSpPr>
              <a:spLocks noChangeArrowheads="1"/>
            </p:cNvSpPr>
            <p:nvPr/>
          </p:nvSpPr>
          <p:spPr bwMode="auto">
            <a:xfrm>
              <a:off x="6169337" y="1535945"/>
              <a:ext cx="128807" cy="423574"/>
            </a:xfrm>
            <a:prstGeom prst="rect">
              <a:avLst/>
            </a:prstGeom>
            <a:gradFill rotWithShape="1">
              <a:gsLst>
                <a:gs pos="0">
                  <a:srgbClr val="00B0F0"/>
                </a:gs>
                <a:gs pos="100000">
                  <a:srgbClr val="002060"/>
                </a:gs>
              </a:gsLst>
              <a:lin ang="5400000" scaled="1"/>
            </a:gradFill>
            <a:ln w="9525" algn="ctr">
              <a:noFill/>
              <a:miter lim="800000"/>
              <a:headEnd/>
              <a:tailEnd/>
            </a:ln>
            <a:effectLst>
              <a:outerShdw blurRad="88900" sx="110000" sy="110000" algn="ctr" rotWithShape="0">
                <a:prstClr val="black">
                  <a:alpha val="40000"/>
                </a:prstClr>
              </a:outerShdw>
            </a:effectLst>
          </p:spPr>
          <p:txBody>
            <a:bodyPr lIns="79200" tIns="39600" rIns="79200" bIns="39600">
              <a:spAutoFit/>
            </a:bodyPr>
            <a:lstStyle/>
            <a:p>
              <a:endParaRPr lang="zh-CN" altLang="en-US" sz="500">
                <a:solidFill>
                  <a:srgbClr val="B2B2B2"/>
                </a:solidFill>
                <a:latin typeface="Arial" pitchFamily="34" charset="0"/>
                <a:cs typeface="Arial" pitchFamily="34" charset="0"/>
                <a:sym typeface="Arial"/>
              </a:endParaRPr>
            </a:p>
          </p:txBody>
        </p:sp>
      </p:grpSp>
      <p:grpSp>
        <p:nvGrpSpPr>
          <p:cNvPr id="313" name="组合 39"/>
          <p:cNvGrpSpPr/>
          <p:nvPr/>
        </p:nvGrpSpPr>
        <p:grpSpPr>
          <a:xfrm>
            <a:off x="5959899" y="767368"/>
            <a:ext cx="904924" cy="1536793"/>
            <a:chOff x="330199" y="813282"/>
            <a:chExt cx="1248230" cy="3320645"/>
          </a:xfrm>
          <a:solidFill>
            <a:schemeClr val="tx1">
              <a:lumMod val="65000"/>
              <a:lumOff val="35000"/>
            </a:schemeClr>
          </a:solidFill>
        </p:grpSpPr>
        <p:sp>
          <p:nvSpPr>
            <p:cNvPr id="314" name="同侧圆角矩形 313"/>
            <p:cNvSpPr/>
            <p:nvPr/>
          </p:nvSpPr>
          <p:spPr bwMode="auto">
            <a:xfrm rot="5400000">
              <a:off x="409802" y="733679"/>
              <a:ext cx="1089024" cy="1248229"/>
            </a:xfrm>
            <a:prstGeom prst="round2SameRect">
              <a:avLst>
                <a:gd name="adj1" fmla="val 0"/>
                <a:gd name="adj2" fmla="val 0"/>
              </a:avLst>
            </a:prstGeom>
            <a:grp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315" name="同侧圆角矩形 314"/>
            <p:cNvSpPr/>
            <p:nvPr/>
          </p:nvSpPr>
          <p:spPr bwMode="auto">
            <a:xfrm rot="5400000">
              <a:off x="409802" y="1841393"/>
              <a:ext cx="1089024" cy="1248229"/>
            </a:xfrm>
            <a:prstGeom prst="round2SameRect">
              <a:avLst>
                <a:gd name="adj1" fmla="val 0"/>
                <a:gd name="adj2" fmla="val 0"/>
              </a:avLst>
            </a:prstGeom>
            <a:grp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316" name="同侧圆角矩形 315"/>
            <p:cNvSpPr/>
            <p:nvPr/>
          </p:nvSpPr>
          <p:spPr bwMode="auto">
            <a:xfrm rot="5400000">
              <a:off x="409802" y="2965300"/>
              <a:ext cx="1089025" cy="1248229"/>
            </a:xfrm>
            <a:prstGeom prst="round2SameRect">
              <a:avLst>
                <a:gd name="adj1" fmla="val 0"/>
                <a:gd name="adj2" fmla="val 0"/>
              </a:avLst>
            </a:prstGeom>
            <a:grp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grpSp>
      <p:sp>
        <p:nvSpPr>
          <p:cNvPr id="317" name="Rectangle 44"/>
          <p:cNvSpPr>
            <a:spLocks noChangeArrowheads="1"/>
          </p:cNvSpPr>
          <p:nvPr/>
        </p:nvSpPr>
        <p:spPr bwMode="auto">
          <a:xfrm>
            <a:off x="5946427" y="784051"/>
            <a:ext cx="846432" cy="468000"/>
          </a:xfrm>
          <a:prstGeom prst="rect">
            <a:avLst/>
          </a:prstGeom>
          <a:noFill/>
          <a:ln w="9525" algn="ctr">
            <a:noFill/>
            <a:miter lim="800000"/>
            <a:headEnd/>
            <a:tailEnd/>
          </a:ln>
        </p:spPr>
        <p:txBody>
          <a:bodyPr wrap="square" lIns="83443" tIns="41721" rIns="83443" bIns="41721" anchor="ctr">
            <a:noAutofit/>
          </a:bodyPr>
          <a:lstStyle/>
          <a:p>
            <a:pPr algn="ctr" defTabSz="835025"/>
            <a:r>
              <a:rPr lang="en-US" altLang="zh-CN" sz="800" b="1" dirty="0" smtClean="0">
                <a:solidFill>
                  <a:schemeClr val="bg1">
                    <a:lumMod val="95000"/>
                  </a:schemeClr>
                </a:solidFill>
                <a:latin typeface="Arial" pitchFamily="34" charset="0"/>
                <a:cs typeface="Arial" pitchFamily="34" charset="0"/>
              </a:rPr>
              <a:t>High Density &amp; Performance</a:t>
            </a:r>
            <a:endParaRPr lang="zh-CN" altLang="en-US" sz="800" dirty="0">
              <a:solidFill>
                <a:schemeClr val="bg1">
                  <a:lumMod val="95000"/>
                </a:schemeClr>
              </a:solidFill>
              <a:latin typeface="Arial" pitchFamily="34" charset="0"/>
              <a:cs typeface="Arial" pitchFamily="34" charset="0"/>
              <a:sym typeface="Arial"/>
            </a:endParaRPr>
          </a:p>
        </p:txBody>
      </p:sp>
      <p:sp>
        <p:nvSpPr>
          <p:cNvPr id="318" name="Rectangle 44"/>
          <p:cNvSpPr>
            <a:spLocks noChangeArrowheads="1"/>
          </p:cNvSpPr>
          <p:nvPr/>
        </p:nvSpPr>
        <p:spPr bwMode="auto">
          <a:xfrm>
            <a:off x="5946427" y="1289877"/>
            <a:ext cx="846432" cy="468000"/>
          </a:xfrm>
          <a:prstGeom prst="rect">
            <a:avLst/>
          </a:prstGeom>
          <a:noFill/>
          <a:ln w="9525" algn="ctr">
            <a:noFill/>
            <a:miter lim="800000"/>
            <a:headEnd/>
            <a:tailEnd/>
          </a:ln>
        </p:spPr>
        <p:txBody>
          <a:bodyPr wrap="square" lIns="83443" tIns="41721" rIns="83443" bIns="41721" anchor="ctr">
            <a:noAutofit/>
          </a:bodyPr>
          <a:lstStyle/>
          <a:p>
            <a:pPr algn="ctr" defTabSz="835025"/>
            <a:r>
              <a:rPr lang="en-US" altLang="zh-CN" sz="800" b="1" dirty="0" smtClean="0">
                <a:solidFill>
                  <a:schemeClr val="bg1">
                    <a:lumMod val="95000"/>
                  </a:schemeClr>
                </a:solidFill>
                <a:latin typeface="Arial" pitchFamily="34" charset="0"/>
                <a:cs typeface="Arial" pitchFamily="34" charset="0"/>
              </a:rPr>
              <a:t>Services Reliability</a:t>
            </a:r>
            <a:endParaRPr lang="zh-CN" altLang="en-US" sz="800" dirty="0">
              <a:solidFill>
                <a:schemeClr val="bg1">
                  <a:lumMod val="95000"/>
                </a:schemeClr>
              </a:solidFill>
              <a:latin typeface="Arial" pitchFamily="34" charset="0"/>
              <a:cs typeface="Arial" pitchFamily="34" charset="0"/>
              <a:sym typeface="Arial"/>
            </a:endParaRPr>
          </a:p>
        </p:txBody>
      </p:sp>
      <p:sp>
        <p:nvSpPr>
          <p:cNvPr id="319" name="Rectangle 44"/>
          <p:cNvSpPr>
            <a:spLocks noChangeArrowheads="1"/>
          </p:cNvSpPr>
          <p:nvPr/>
        </p:nvSpPr>
        <p:spPr bwMode="auto">
          <a:xfrm>
            <a:off x="5939603" y="1791956"/>
            <a:ext cx="846432" cy="468000"/>
          </a:xfrm>
          <a:prstGeom prst="rect">
            <a:avLst/>
          </a:prstGeom>
          <a:noFill/>
          <a:ln w="9525" algn="ctr">
            <a:noFill/>
            <a:miter lim="800000"/>
            <a:headEnd/>
            <a:tailEnd/>
          </a:ln>
        </p:spPr>
        <p:txBody>
          <a:bodyPr wrap="square" lIns="83443" tIns="41721" rIns="83443" bIns="41721" anchor="ctr">
            <a:noAutofit/>
          </a:bodyPr>
          <a:lstStyle/>
          <a:p>
            <a:pPr algn="ctr" defTabSz="835025"/>
            <a:r>
              <a:rPr lang="en-US" altLang="zh-CN" sz="800" b="1" dirty="0" smtClean="0">
                <a:solidFill>
                  <a:schemeClr val="bg1">
                    <a:lumMod val="95000"/>
                  </a:schemeClr>
                </a:solidFill>
                <a:latin typeface="Arial" pitchFamily="34" charset="0"/>
                <a:cs typeface="Arial" pitchFamily="34" charset="0"/>
              </a:rPr>
              <a:t>Green</a:t>
            </a:r>
            <a:endParaRPr lang="zh-CN" altLang="en-US" sz="800" dirty="0">
              <a:solidFill>
                <a:schemeClr val="bg1">
                  <a:lumMod val="95000"/>
                </a:schemeClr>
              </a:solidFill>
              <a:latin typeface="Arial" pitchFamily="34" charset="0"/>
              <a:cs typeface="Arial" pitchFamily="34" charset="0"/>
              <a:sym typeface="Arial"/>
            </a:endParaRPr>
          </a:p>
        </p:txBody>
      </p:sp>
      <p:grpSp>
        <p:nvGrpSpPr>
          <p:cNvPr id="320" name="组合 39"/>
          <p:cNvGrpSpPr/>
          <p:nvPr/>
        </p:nvGrpSpPr>
        <p:grpSpPr>
          <a:xfrm>
            <a:off x="5982646" y="2375656"/>
            <a:ext cx="904923" cy="2016000"/>
            <a:chOff x="330200" y="788988"/>
            <a:chExt cx="1248229" cy="3267074"/>
          </a:xfrm>
          <a:solidFill>
            <a:schemeClr val="tx1">
              <a:lumMod val="65000"/>
              <a:lumOff val="35000"/>
            </a:schemeClr>
          </a:solidFill>
        </p:grpSpPr>
        <p:sp>
          <p:nvSpPr>
            <p:cNvPr id="321" name="同侧圆角矩形 320"/>
            <p:cNvSpPr/>
            <p:nvPr/>
          </p:nvSpPr>
          <p:spPr bwMode="auto">
            <a:xfrm rot="5400000">
              <a:off x="423296" y="695892"/>
              <a:ext cx="1062037" cy="1248229"/>
            </a:xfrm>
            <a:prstGeom prst="round2SameRect">
              <a:avLst>
                <a:gd name="adj1" fmla="val 0"/>
                <a:gd name="adj2" fmla="val 0"/>
              </a:avLst>
            </a:prstGeom>
            <a:grp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322" name="同侧圆角矩形 321"/>
            <p:cNvSpPr/>
            <p:nvPr/>
          </p:nvSpPr>
          <p:spPr bwMode="auto">
            <a:xfrm rot="5400000">
              <a:off x="423296" y="1798411"/>
              <a:ext cx="1062037" cy="1248229"/>
            </a:xfrm>
            <a:prstGeom prst="round2SameRect">
              <a:avLst>
                <a:gd name="adj1" fmla="val 0"/>
                <a:gd name="adj2" fmla="val 0"/>
              </a:avLst>
            </a:prstGeom>
            <a:grp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323" name="同侧圆角矩形 322"/>
            <p:cNvSpPr/>
            <p:nvPr/>
          </p:nvSpPr>
          <p:spPr bwMode="auto">
            <a:xfrm rot="5400000">
              <a:off x="423296" y="2900929"/>
              <a:ext cx="1062037" cy="1248229"/>
            </a:xfrm>
            <a:prstGeom prst="round2SameRect">
              <a:avLst>
                <a:gd name="adj1" fmla="val 0"/>
                <a:gd name="adj2" fmla="val 0"/>
              </a:avLst>
            </a:prstGeom>
            <a:grp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grpSp>
      <p:sp>
        <p:nvSpPr>
          <p:cNvPr id="181" name="矩形 180"/>
          <p:cNvSpPr/>
          <p:nvPr/>
        </p:nvSpPr>
        <p:spPr>
          <a:xfrm>
            <a:off x="5994805" y="3118216"/>
            <a:ext cx="1110357" cy="338554"/>
          </a:xfrm>
          <a:prstGeom prst="rect">
            <a:avLst/>
          </a:prstGeom>
        </p:spPr>
        <p:txBody>
          <a:bodyPr wrap="square">
            <a:spAutoFit/>
          </a:bodyPr>
          <a:lstStyle/>
          <a:p>
            <a:endParaRPr lang="en-US" altLang="zh-CN" sz="800" b="1" dirty="0" smtClean="0">
              <a:solidFill>
                <a:schemeClr val="bg1">
                  <a:lumMod val="95000"/>
                </a:schemeClr>
              </a:solidFill>
              <a:latin typeface="Arial" pitchFamily="34" charset="0"/>
              <a:cs typeface="Arial" pitchFamily="34" charset="0"/>
            </a:endParaRPr>
          </a:p>
          <a:p>
            <a:r>
              <a:rPr lang="en-US" altLang="zh-CN" sz="800" b="1" dirty="0" err="1" smtClean="0">
                <a:solidFill>
                  <a:schemeClr val="bg1">
                    <a:lumMod val="95000"/>
                  </a:schemeClr>
                </a:solidFill>
                <a:latin typeface="Arial" pitchFamily="34" charset="0"/>
                <a:cs typeface="Arial" pitchFamily="34" charset="0"/>
              </a:rPr>
              <a:t>Multiservices</a:t>
            </a:r>
            <a:endParaRPr lang="en-US" altLang="zh-CN" sz="800" b="1" dirty="0" smtClean="0">
              <a:solidFill>
                <a:schemeClr val="bg1">
                  <a:lumMod val="95000"/>
                </a:schemeClr>
              </a:solidFill>
              <a:latin typeface="Arial" pitchFamily="34" charset="0"/>
              <a:cs typeface="Arial" pitchFamily="34" charset="0"/>
            </a:endParaRPr>
          </a:p>
        </p:txBody>
      </p:sp>
      <p:sp>
        <p:nvSpPr>
          <p:cNvPr id="182" name="矩形 181"/>
          <p:cNvSpPr/>
          <p:nvPr/>
        </p:nvSpPr>
        <p:spPr>
          <a:xfrm>
            <a:off x="6022101" y="3799655"/>
            <a:ext cx="3100349" cy="338554"/>
          </a:xfrm>
          <a:prstGeom prst="rect">
            <a:avLst/>
          </a:prstGeom>
        </p:spPr>
        <p:txBody>
          <a:bodyPr wrap="square">
            <a:spAutoFit/>
          </a:bodyPr>
          <a:lstStyle/>
          <a:p>
            <a:endParaRPr lang="en-US" altLang="zh-CN" sz="800" b="1" dirty="0" smtClean="0">
              <a:solidFill>
                <a:schemeClr val="bg1">
                  <a:lumMod val="95000"/>
                </a:schemeClr>
              </a:solidFill>
              <a:latin typeface="Arial" pitchFamily="34" charset="0"/>
              <a:cs typeface="Arial" pitchFamily="34" charset="0"/>
            </a:endParaRPr>
          </a:p>
          <a:p>
            <a:r>
              <a:rPr lang="en-US" altLang="zh-CN" sz="800" b="1" dirty="0" smtClean="0">
                <a:solidFill>
                  <a:schemeClr val="bg1">
                    <a:lumMod val="95000"/>
                  </a:schemeClr>
                </a:solidFill>
                <a:latin typeface="Arial" pitchFamily="34" charset="0"/>
                <a:cs typeface="Arial" pitchFamily="34" charset="0"/>
              </a:rPr>
              <a:t>Dual mode</a:t>
            </a:r>
          </a:p>
        </p:txBody>
      </p:sp>
      <p:sp>
        <p:nvSpPr>
          <p:cNvPr id="281" name="矩形 280"/>
          <p:cNvSpPr/>
          <p:nvPr/>
        </p:nvSpPr>
        <p:spPr>
          <a:xfrm>
            <a:off x="6022101" y="2478333"/>
            <a:ext cx="890489" cy="338554"/>
          </a:xfrm>
          <a:prstGeom prst="rect">
            <a:avLst/>
          </a:prstGeom>
        </p:spPr>
        <p:txBody>
          <a:bodyPr wrap="square">
            <a:spAutoFit/>
          </a:bodyPr>
          <a:lstStyle/>
          <a:p>
            <a:r>
              <a:rPr lang="en-US" altLang="zh-CN" sz="800" b="1" dirty="0" smtClean="0">
                <a:solidFill>
                  <a:schemeClr val="bg1">
                    <a:lumMod val="95000"/>
                  </a:schemeClr>
                </a:solidFill>
                <a:latin typeface="Arial" pitchFamily="34" charset="0"/>
                <a:cs typeface="Arial" pitchFamily="34" charset="0"/>
              </a:rPr>
              <a:t>Double Performance</a:t>
            </a:r>
            <a:endParaRPr lang="zh-CN" altLang="en-US" sz="800" dirty="0">
              <a:solidFill>
                <a:schemeClr val="bg1">
                  <a:lumMod val="95000"/>
                </a:schemeClr>
              </a:solidFill>
              <a:latin typeface="Arial" pitchFamily="34" charset="0"/>
              <a:cs typeface="Arial" pitchFamily="34" charset="0"/>
            </a:endParaRPr>
          </a:p>
        </p:txBody>
      </p:sp>
    </p:spTree>
  </p:cSld>
  <p:clrMapOvr>
    <a:masterClrMapping/>
  </p:clrMapOvr>
  <p:transition advClick="0" advTm="8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AutoShape 34"/>
          <p:cNvSpPr>
            <a:spLocks noChangeArrowheads="1"/>
          </p:cNvSpPr>
          <p:nvPr/>
        </p:nvSpPr>
        <p:spPr bwMode="auto">
          <a:xfrm rot="-484437">
            <a:off x="1014047" y="1358505"/>
            <a:ext cx="7606812" cy="611981"/>
          </a:xfrm>
          <a:prstGeom prst="rightArrow">
            <a:avLst>
              <a:gd name="adj1" fmla="val 71796"/>
              <a:gd name="adj2" fmla="val 105247"/>
            </a:avLst>
          </a:prstGeom>
          <a:gradFill rotWithShape="0">
            <a:gsLst>
              <a:gs pos="0">
                <a:srgbClr val="EB8F8F"/>
              </a:gs>
              <a:gs pos="100000">
                <a:srgbClr val="D20000"/>
              </a:gs>
            </a:gsLst>
            <a:lin ang="5400000" scaled="1"/>
          </a:gradFill>
          <a:ln w="9525">
            <a:miter lim="800000"/>
            <a:headEnd/>
            <a:tailEnd/>
          </a:ln>
          <a:scene3d>
            <a:camera prst="legacyObliqueBottom"/>
            <a:lightRig rig="legacyFlat3" dir="t"/>
          </a:scene3d>
          <a:sp3d extrusionH="227000" prstMaterial="legacyMatte">
            <a:bevelT w="13500" h="13500" prst="angle"/>
            <a:bevelB w="13500" h="13500" prst="angle"/>
            <a:extrusionClr>
              <a:srgbClr val="D20000"/>
            </a:extrusionClr>
          </a:sp3d>
        </p:spPr>
        <p:txBody>
          <a:bodyPr wrap="none" lIns="61212" tIns="30606" rIns="61212" bIns="30606" anchor="ctr">
            <a:flatTx/>
          </a:bodyPr>
          <a:lstStyle/>
          <a:p>
            <a:endParaRPr lang="zh-CN" altLang="en-US" sz="1200" dirty="0">
              <a:solidFill>
                <a:srgbClr val="FFFFFF"/>
              </a:solidFill>
              <a:ea typeface="MS PGothic" pitchFamily="34" charset="-128"/>
            </a:endParaRPr>
          </a:p>
        </p:txBody>
      </p:sp>
      <p:sp>
        <p:nvSpPr>
          <p:cNvPr id="128004" name="AutoShape 35"/>
          <p:cNvSpPr>
            <a:spLocks noChangeArrowheads="1"/>
          </p:cNvSpPr>
          <p:nvPr/>
        </p:nvSpPr>
        <p:spPr bwMode="auto">
          <a:xfrm rot="-484437">
            <a:off x="1141536" y="2475311"/>
            <a:ext cx="7605346" cy="554831"/>
          </a:xfrm>
          <a:prstGeom prst="rightArrow">
            <a:avLst>
              <a:gd name="adj1" fmla="val 71796"/>
              <a:gd name="adj2" fmla="val 105444"/>
            </a:avLst>
          </a:prstGeom>
          <a:gradFill rotWithShape="0">
            <a:gsLst>
              <a:gs pos="0">
                <a:srgbClr val="FBD78F"/>
              </a:gs>
              <a:gs pos="100000">
                <a:srgbClr val="F6A400"/>
              </a:gs>
            </a:gsLst>
            <a:lin ang="5400000" scaled="1"/>
          </a:gradFill>
          <a:ln w="9525">
            <a:miter lim="800000"/>
            <a:headEnd/>
            <a:tailEnd/>
          </a:ln>
          <a:scene3d>
            <a:camera prst="legacyObliqueBottom"/>
            <a:lightRig rig="legacyFlat3" dir="t"/>
          </a:scene3d>
          <a:sp3d extrusionH="227000" prstMaterial="legacyMatte">
            <a:bevelT w="13500" h="13500" prst="angle"/>
            <a:bevelB w="13500" h="13500" prst="angle"/>
            <a:extrusionClr>
              <a:srgbClr val="F6A400"/>
            </a:extrusionClr>
          </a:sp3d>
        </p:spPr>
        <p:txBody>
          <a:bodyPr wrap="none" lIns="61212" tIns="30606" rIns="61212" bIns="30606" anchor="ctr">
            <a:flatTx/>
          </a:bodyPr>
          <a:lstStyle/>
          <a:p>
            <a:endParaRPr lang="zh-CN" altLang="en-US" sz="1200" dirty="0">
              <a:solidFill>
                <a:srgbClr val="FFFFFF"/>
              </a:solidFill>
              <a:ea typeface="MS PGothic" pitchFamily="34" charset="-128"/>
            </a:endParaRPr>
          </a:p>
        </p:txBody>
      </p:sp>
      <p:sp>
        <p:nvSpPr>
          <p:cNvPr id="128005" name="AutoShape 36"/>
          <p:cNvSpPr>
            <a:spLocks noChangeArrowheads="1"/>
          </p:cNvSpPr>
          <p:nvPr/>
        </p:nvSpPr>
        <p:spPr bwMode="auto">
          <a:xfrm rot="-484437">
            <a:off x="1121020" y="3519489"/>
            <a:ext cx="7605346" cy="565547"/>
          </a:xfrm>
          <a:prstGeom prst="rightArrow">
            <a:avLst>
              <a:gd name="adj1" fmla="val 71796"/>
              <a:gd name="adj2" fmla="val 105115"/>
            </a:avLst>
          </a:prstGeom>
          <a:gradFill rotWithShape="0">
            <a:gsLst>
              <a:gs pos="0">
                <a:srgbClr val="C78F8F"/>
              </a:gs>
              <a:gs pos="100000">
                <a:srgbClr val="800000"/>
              </a:gs>
            </a:gsLst>
            <a:lin ang="5400000" scaled="1"/>
          </a:gradFill>
          <a:ln w="9525">
            <a:miter lim="800000"/>
            <a:headEnd/>
            <a:tailEnd/>
          </a:ln>
          <a:scene3d>
            <a:camera prst="legacyObliqueBottom"/>
            <a:lightRig rig="legacyFlat3" dir="t"/>
          </a:scene3d>
          <a:sp3d extrusionH="227000" prstMaterial="legacyMatte">
            <a:bevelT w="13500" h="13500" prst="angle"/>
            <a:bevelB w="13500" h="13500" prst="angle"/>
            <a:extrusionClr>
              <a:srgbClr val="800000"/>
            </a:extrusionClr>
          </a:sp3d>
        </p:spPr>
        <p:txBody>
          <a:bodyPr wrap="none" lIns="61212" tIns="30606" rIns="61212" bIns="30606" anchor="ctr">
            <a:flatTx/>
          </a:bodyPr>
          <a:lstStyle/>
          <a:p>
            <a:endParaRPr lang="zh-CN" altLang="en-US" sz="1200" dirty="0">
              <a:solidFill>
                <a:srgbClr val="FFFFFF"/>
              </a:solidFill>
              <a:ea typeface="MS PGothic" pitchFamily="34" charset="-128"/>
            </a:endParaRPr>
          </a:p>
        </p:txBody>
      </p:sp>
      <p:pic>
        <p:nvPicPr>
          <p:cNvPr id="128006" name="Picture 45"/>
          <p:cNvPicPr>
            <a:picLocks noChangeAspect="1" noChangeArrowheads="1"/>
          </p:cNvPicPr>
          <p:nvPr/>
        </p:nvPicPr>
        <p:blipFill>
          <a:blip r:embed="rId2" cstate="print"/>
          <a:srcRect/>
          <a:stretch>
            <a:fillRect/>
          </a:stretch>
        </p:blipFill>
        <p:spPr bwMode="gray">
          <a:xfrm>
            <a:off x="1480039" y="1657351"/>
            <a:ext cx="1302727" cy="751285"/>
          </a:xfrm>
          <a:prstGeom prst="rect">
            <a:avLst/>
          </a:prstGeom>
          <a:noFill/>
          <a:ln w="9525">
            <a:noFill/>
            <a:miter lim="800000"/>
            <a:headEnd/>
            <a:tailEnd/>
          </a:ln>
        </p:spPr>
      </p:pic>
      <p:pic>
        <p:nvPicPr>
          <p:cNvPr id="128007" name="Picture 46"/>
          <p:cNvPicPr>
            <a:picLocks noChangeAspect="1" noChangeArrowheads="1"/>
          </p:cNvPicPr>
          <p:nvPr/>
        </p:nvPicPr>
        <p:blipFill>
          <a:blip r:embed="rId2" cstate="print"/>
          <a:srcRect/>
          <a:stretch>
            <a:fillRect/>
          </a:stretch>
        </p:blipFill>
        <p:spPr bwMode="gray">
          <a:xfrm>
            <a:off x="1480039" y="2747964"/>
            <a:ext cx="1302727" cy="751285"/>
          </a:xfrm>
          <a:prstGeom prst="rect">
            <a:avLst/>
          </a:prstGeom>
          <a:noFill/>
          <a:ln w="9525">
            <a:noFill/>
            <a:miter lim="800000"/>
            <a:headEnd/>
            <a:tailEnd/>
          </a:ln>
        </p:spPr>
      </p:pic>
      <p:pic>
        <p:nvPicPr>
          <p:cNvPr id="128008" name="Picture 48"/>
          <p:cNvPicPr>
            <a:picLocks noChangeAspect="1" noChangeArrowheads="1"/>
          </p:cNvPicPr>
          <p:nvPr/>
        </p:nvPicPr>
        <p:blipFill>
          <a:blip r:embed="rId2" cstate="print"/>
          <a:srcRect/>
          <a:stretch>
            <a:fillRect/>
          </a:stretch>
        </p:blipFill>
        <p:spPr bwMode="gray">
          <a:xfrm>
            <a:off x="6545875" y="3100388"/>
            <a:ext cx="1302726" cy="751285"/>
          </a:xfrm>
          <a:prstGeom prst="rect">
            <a:avLst/>
          </a:prstGeom>
          <a:noFill/>
          <a:ln w="9525">
            <a:noFill/>
            <a:miter lim="800000"/>
            <a:headEnd/>
            <a:tailEnd/>
          </a:ln>
        </p:spPr>
      </p:pic>
      <p:pic>
        <p:nvPicPr>
          <p:cNvPr id="128009" name="Picture 49"/>
          <p:cNvPicPr>
            <a:picLocks noChangeAspect="1" noChangeArrowheads="1"/>
          </p:cNvPicPr>
          <p:nvPr/>
        </p:nvPicPr>
        <p:blipFill>
          <a:blip r:embed="rId2" cstate="print"/>
          <a:srcRect/>
          <a:stretch>
            <a:fillRect/>
          </a:stretch>
        </p:blipFill>
        <p:spPr bwMode="gray">
          <a:xfrm>
            <a:off x="4848959" y="3308748"/>
            <a:ext cx="1302726" cy="750094"/>
          </a:xfrm>
          <a:prstGeom prst="rect">
            <a:avLst/>
          </a:prstGeom>
          <a:noFill/>
          <a:ln w="9525">
            <a:noFill/>
            <a:miter lim="800000"/>
            <a:headEnd/>
            <a:tailEnd/>
          </a:ln>
        </p:spPr>
      </p:pic>
      <p:pic>
        <p:nvPicPr>
          <p:cNvPr id="128010" name="Picture 50"/>
          <p:cNvPicPr>
            <a:picLocks noChangeAspect="1" noChangeArrowheads="1"/>
          </p:cNvPicPr>
          <p:nvPr/>
        </p:nvPicPr>
        <p:blipFill>
          <a:blip r:embed="rId2" cstate="print"/>
          <a:srcRect/>
          <a:stretch>
            <a:fillRect/>
          </a:stretch>
        </p:blipFill>
        <p:spPr bwMode="gray">
          <a:xfrm>
            <a:off x="3137389" y="3571876"/>
            <a:ext cx="1304192" cy="751285"/>
          </a:xfrm>
          <a:prstGeom prst="rect">
            <a:avLst/>
          </a:prstGeom>
          <a:noFill/>
          <a:ln w="9525">
            <a:noFill/>
            <a:miter lim="800000"/>
            <a:headEnd/>
            <a:tailEnd/>
          </a:ln>
        </p:spPr>
      </p:pic>
      <p:pic>
        <p:nvPicPr>
          <p:cNvPr id="128011" name="Picture 51" descr="03-左侧30°，俯视15°"/>
          <p:cNvPicPr>
            <a:picLocks noChangeAspect="1" noChangeArrowheads="1"/>
          </p:cNvPicPr>
          <p:nvPr/>
        </p:nvPicPr>
        <p:blipFill>
          <a:blip r:embed="rId3" cstate="print">
            <a:clrChange>
              <a:clrFrom>
                <a:srgbClr val="FFFFFF"/>
              </a:clrFrom>
              <a:clrTo>
                <a:srgbClr val="FFFFFF">
                  <a:alpha val="0"/>
                </a:srgbClr>
              </a:clrTo>
            </a:clrChange>
          </a:blip>
          <a:srcRect l="3207" t="1233"/>
          <a:stretch>
            <a:fillRect/>
          </a:stretch>
        </p:blipFill>
        <p:spPr bwMode="auto">
          <a:xfrm>
            <a:off x="3364524" y="3192067"/>
            <a:ext cx="848458" cy="826294"/>
          </a:xfrm>
          <a:prstGeom prst="rect">
            <a:avLst/>
          </a:prstGeom>
          <a:noFill/>
          <a:ln w="9525">
            <a:noFill/>
            <a:miter lim="800000"/>
            <a:headEnd/>
            <a:tailEnd/>
          </a:ln>
        </p:spPr>
      </p:pic>
      <p:pic>
        <p:nvPicPr>
          <p:cNvPr id="128012" name="Picture 52" descr="03-左侧30°，俯视15°"/>
          <p:cNvPicPr>
            <a:picLocks noChangeAspect="1" noChangeArrowheads="1"/>
          </p:cNvPicPr>
          <p:nvPr/>
        </p:nvPicPr>
        <p:blipFill>
          <a:blip r:embed="rId4" cstate="print">
            <a:clrChange>
              <a:clrFrom>
                <a:srgbClr val="FFFFFF"/>
              </a:clrFrom>
              <a:clrTo>
                <a:srgbClr val="FFFFFF">
                  <a:alpha val="0"/>
                </a:srgbClr>
              </a:clrTo>
            </a:clrChange>
          </a:blip>
          <a:srcRect l="783" t="1697"/>
          <a:stretch>
            <a:fillRect/>
          </a:stretch>
        </p:blipFill>
        <p:spPr bwMode="auto">
          <a:xfrm>
            <a:off x="4947139" y="3039667"/>
            <a:ext cx="1106366" cy="597694"/>
          </a:xfrm>
          <a:prstGeom prst="rect">
            <a:avLst/>
          </a:prstGeom>
          <a:noFill/>
          <a:ln w="9525">
            <a:noFill/>
            <a:miter lim="800000"/>
            <a:headEnd/>
            <a:tailEnd/>
          </a:ln>
        </p:spPr>
      </p:pic>
      <p:pic>
        <p:nvPicPr>
          <p:cNvPr id="128013" name="Picture 53" descr="03-左侧30°，俯视15°"/>
          <p:cNvPicPr>
            <a:picLocks noChangeAspect="1" noChangeArrowheads="1"/>
          </p:cNvPicPr>
          <p:nvPr/>
        </p:nvPicPr>
        <p:blipFill>
          <a:blip r:embed="rId5" cstate="print">
            <a:clrChange>
              <a:clrFrom>
                <a:srgbClr val="FFFFFF"/>
              </a:clrFrom>
              <a:clrTo>
                <a:srgbClr val="FFFFFF">
                  <a:alpha val="0"/>
                </a:srgbClr>
              </a:clrTo>
            </a:clrChange>
          </a:blip>
          <a:srcRect l="877" t="1405"/>
          <a:stretch>
            <a:fillRect/>
          </a:stretch>
        </p:blipFill>
        <p:spPr bwMode="auto">
          <a:xfrm>
            <a:off x="6838951" y="2675336"/>
            <a:ext cx="718039" cy="778669"/>
          </a:xfrm>
          <a:prstGeom prst="rect">
            <a:avLst/>
          </a:prstGeom>
          <a:noFill/>
          <a:ln w="9525">
            <a:noFill/>
            <a:miter lim="800000"/>
            <a:headEnd/>
            <a:tailEnd/>
          </a:ln>
        </p:spPr>
      </p:pic>
      <p:pic>
        <p:nvPicPr>
          <p:cNvPr id="128014" name="Picture 55"/>
          <p:cNvPicPr>
            <a:picLocks noChangeAspect="1" noChangeArrowheads="1"/>
          </p:cNvPicPr>
          <p:nvPr/>
        </p:nvPicPr>
        <p:blipFill>
          <a:blip r:embed="rId2" cstate="print"/>
          <a:srcRect/>
          <a:stretch>
            <a:fillRect/>
          </a:stretch>
        </p:blipFill>
        <p:spPr bwMode="gray">
          <a:xfrm>
            <a:off x="5770685" y="2108597"/>
            <a:ext cx="1302727" cy="751284"/>
          </a:xfrm>
          <a:prstGeom prst="rect">
            <a:avLst/>
          </a:prstGeom>
          <a:noFill/>
          <a:ln w="9525">
            <a:noFill/>
            <a:miter lim="800000"/>
            <a:headEnd/>
            <a:tailEnd/>
          </a:ln>
        </p:spPr>
      </p:pic>
      <p:pic>
        <p:nvPicPr>
          <p:cNvPr id="128015" name="Picture 56"/>
          <p:cNvPicPr>
            <a:picLocks noChangeAspect="1" noChangeArrowheads="1"/>
          </p:cNvPicPr>
          <p:nvPr/>
        </p:nvPicPr>
        <p:blipFill>
          <a:blip r:embed="rId2" cstate="print"/>
          <a:srcRect/>
          <a:stretch>
            <a:fillRect/>
          </a:stretch>
        </p:blipFill>
        <p:spPr bwMode="gray">
          <a:xfrm>
            <a:off x="2844312" y="1460897"/>
            <a:ext cx="1304192" cy="751284"/>
          </a:xfrm>
          <a:prstGeom prst="rect">
            <a:avLst/>
          </a:prstGeom>
          <a:noFill/>
          <a:ln w="9525">
            <a:noFill/>
            <a:miter lim="800000"/>
            <a:headEnd/>
            <a:tailEnd/>
          </a:ln>
        </p:spPr>
      </p:pic>
      <p:pic>
        <p:nvPicPr>
          <p:cNvPr id="128016" name="Picture 58" descr="04-右侧30°，俯视15°"/>
          <p:cNvPicPr>
            <a:picLocks noChangeAspect="1" noChangeArrowheads="1"/>
          </p:cNvPicPr>
          <p:nvPr/>
        </p:nvPicPr>
        <p:blipFill>
          <a:blip r:embed="rId6" cstate="print">
            <a:clrChange>
              <a:clrFrom>
                <a:srgbClr val="FFFFFF"/>
              </a:clrFrom>
              <a:clrTo>
                <a:srgbClr val="FFFFFF">
                  <a:alpha val="0"/>
                </a:srgbClr>
              </a:clrTo>
            </a:clrChange>
          </a:blip>
          <a:srcRect l="1620" t="1610"/>
          <a:stretch>
            <a:fillRect/>
          </a:stretch>
        </p:blipFill>
        <p:spPr bwMode="auto">
          <a:xfrm>
            <a:off x="1768721" y="1251347"/>
            <a:ext cx="723900" cy="776288"/>
          </a:xfrm>
          <a:prstGeom prst="rect">
            <a:avLst/>
          </a:prstGeom>
          <a:noFill/>
          <a:ln w="9525">
            <a:noFill/>
            <a:miter lim="800000"/>
            <a:headEnd/>
            <a:tailEnd/>
          </a:ln>
        </p:spPr>
      </p:pic>
      <p:pic>
        <p:nvPicPr>
          <p:cNvPr id="128017" name="Picture 62"/>
          <p:cNvPicPr>
            <a:picLocks noChangeAspect="1" noChangeArrowheads="1"/>
          </p:cNvPicPr>
          <p:nvPr/>
        </p:nvPicPr>
        <p:blipFill>
          <a:blip r:embed="rId2" cstate="print"/>
          <a:srcRect/>
          <a:stretch>
            <a:fillRect/>
          </a:stretch>
        </p:blipFill>
        <p:spPr bwMode="gray">
          <a:xfrm>
            <a:off x="4270132" y="1238251"/>
            <a:ext cx="1305658" cy="751285"/>
          </a:xfrm>
          <a:prstGeom prst="rect">
            <a:avLst/>
          </a:prstGeom>
          <a:noFill/>
          <a:ln w="9525">
            <a:noFill/>
            <a:miter lim="800000"/>
            <a:headEnd/>
            <a:tailEnd/>
          </a:ln>
        </p:spPr>
      </p:pic>
      <p:pic>
        <p:nvPicPr>
          <p:cNvPr id="128018" name="Picture 65" descr="All"/>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246685" y="771526"/>
            <a:ext cx="1497623" cy="898922"/>
          </a:xfrm>
          <a:prstGeom prst="rect">
            <a:avLst/>
          </a:prstGeom>
          <a:noFill/>
          <a:ln w="9525">
            <a:noFill/>
            <a:miter lim="800000"/>
            <a:headEnd/>
            <a:tailEnd/>
          </a:ln>
        </p:spPr>
      </p:pic>
      <p:pic>
        <p:nvPicPr>
          <p:cNvPr id="128019" name="Picture 69" descr="All"/>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723792" y="1682355"/>
            <a:ext cx="1396512" cy="835819"/>
          </a:xfrm>
          <a:prstGeom prst="rect">
            <a:avLst/>
          </a:prstGeom>
          <a:noFill/>
          <a:ln w="9525">
            <a:noFill/>
            <a:miter lim="800000"/>
            <a:headEnd/>
            <a:tailEnd/>
          </a:ln>
        </p:spPr>
      </p:pic>
      <p:pic>
        <p:nvPicPr>
          <p:cNvPr id="128020" name="Picture 74" descr="02-正俯"/>
          <p:cNvPicPr>
            <a:picLocks noChangeAspect="1" noChangeArrowheads="1"/>
          </p:cNvPicPr>
          <p:nvPr/>
        </p:nvPicPr>
        <p:blipFill>
          <a:blip r:embed="rId9" cstate="print">
            <a:clrChange>
              <a:clrFrom>
                <a:srgbClr val="FFFFFF"/>
              </a:clrFrom>
              <a:clrTo>
                <a:srgbClr val="FFFFFF">
                  <a:alpha val="0"/>
                </a:srgbClr>
              </a:clrTo>
            </a:clrChange>
          </a:blip>
          <a:srcRect l="1675" t="1772"/>
          <a:stretch>
            <a:fillRect/>
          </a:stretch>
        </p:blipFill>
        <p:spPr bwMode="auto">
          <a:xfrm>
            <a:off x="1735015" y="2441973"/>
            <a:ext cx="791308" cy="615553"/>
          </a:xfrm>
          <a:prstGeom prst="rect">
            <a:avLst/>
          </a:prstGeom>
          <a:noFill/>
          <a:ln w="9525">
            <a:noFill/>
            <a:miter lim="800000"/>
            <a:headEnd/>
            <a:tailEnd/>
          </a:ln>
        </p:spPr>
      </p:pic>
      <p:sp>
        <p:nvSpPr>
          <p:cNvPr id="153" name="Text Box 80"/>
          <p:cNvSpPr txBox="1">
            <a:spLocks noChangeArrowheads="1"/>
          </p:cNvSpPr>
          <p:nvPr/>
        </p:nvSpPr>
        <p:spPr bwMode="auto">
          <a:xfrm>
            <a:off x="1786305" y="3046840"/>
            <a:ext cx="509264" cy="246398"/>
          </a:xfrm>
          <a:prstGeom prst="rect">
            <a:avLst/>
          </a:prstGeom>
          <a:noFill/>
          <a:ln w="31750" algn="ctr">
            <a:noFill/>
            <a:prstDash val="sysDot"/>
            <a:miter lim="800000"/>
            <a:headEnd/>
            <a:tailEnd/>
          </a:ln>
        </p:spPr>
        <p:txBody>
          <a:bodyPr wrap="none"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S5700</a:t>
            </a:r>
          </a:p>
        </p:txBody>
      </p:sp>
      <p:sp>
        <p:nvSpPr>
          <p:cNvPr id="154" name="Text Box 81"/>
          <p:cNvSpPr txBox="1">
            <a:spLocks noChangeArrowheads="1"/>
          </p:cNvSpPr>
          <p:nvPr/>
        </p:nvSpPr>
        <p:spPr bwMode="auto">
          <a:xfrm>
            <a:off x="3443654" y="3888613"/>
            <a:ext cx="509264" cy="246398"/>
          </a:xfrm>
          <a:prstGeom prst="rect">
            <a:avLst/>
          </a:prstGeom>
          <a:noFill/>
          <a:ln w="31750" algn="ctr">
            <a:noFill/>
            <a:prstDash val="sysDot"/>
            <a:miter lim="800000"/>
            <a:headEnd/>
            <a:tailEnd/>
          </a:ln>
        </p:spPr>
        <p:txBody>
          <a:bodyPr wrap="none"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S2700</a:t>
            </a:r>
          </a:p>
        </p:txBody>
      </p:sp>
      <p:sp>
        <p:nvSpPr>
          <p:cNvPr id="155" name="Text Box 87"/>
          <p:cNvSpPr txBox="1">
            <a:spLocks noChangeArrowheads="1"/>
          </p:cNvSpPr>
          <p:nvPr/>
        </p:nvSpPr>
        <p:spPr bwMode="auto">
          <a:xfrm>
            <a:off x="5155223" y="3604053"/>
            <a:ext cx="509264" cy="246398"/>
          </a:xfrm>
          <a:prstGeom prst="rect">
            <a:avLst/>
          </a:prstGeom>
          <a:noFill/>
          <a:ln w="31750" algn="ctr">
            <a:noFill/>
            <a:prstDash val="sysDot"/>
            <a:miter lim="800000"/>
            <a:headEnd/>
            <a:tailEnd/>
          </a:ln>
        </p:spPr>
        <p:txBody>
          <a:bodyPr wrap="none"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S3700</a:t>
            </a:r>
          </a:p>
        </p:txBody>
      </p:sp>
      <p:sp>
        <p:nvSpPr>
          <p:cNvPr id="156" name="Text Box 88"/>
          <p:cNvSpPr txBox="1">
            <a:spLocks noChangeArrowheads="1"/>
          </p:cNvSpPr>
          <p:nvPr/>
        </p:nvSpPr>
        <p:spPr bwMode="auto">
          <a:xfrm>
            <a:off x="6852139" y="3396884"/>
            <a:ext cx="509264" cy="246398"/>
          </a:xfrm>
          <a:prstGeom prst="rect">
            <a:avLst/>
          </a:prstGeom>
          <a:noFill/>
          <a:ln w="31750" algn="ctr">
            <a:noFill/>
            <a:prstDash val="sysDot"/>
            <a:miter lim="800000"/>
            <a:headEnd/>
            <a:tailEnd/>
          </a:ln>
        </p:spPr>
        <p:txBody>
          <a:bodyPr wrap="none"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S5700</a:t>
            </a:r>
          </a:p>
        </p:txBody>
      </p:sp>
      <p:sp>
        <p:nvSpPr>
          <p:cNvPr id="157" name="Text Box 90"/>
          <p:cNvSpPr txBox="1">
            <a:spLocks noChangeArrowheads="1"/>
          </p:cNvSpPr>
          <p:nvPr/>
        </p:nvSpPr>
        <p:spPr bwMode="auto">
          <a:xfrm>
            <a:off x="6093069" y="2400332"/>
            <a:ext cx="509264" cy="246398"/>
          </a:xfrm>
          <a:prstGeom prst="rect">
            <a:avLst/>
          </a:prstGeom>
          <a:noFill/>
          <a:ln w="31750" algn="ctr">
            <a:noFill/>
            <a:prstDash val="sysDot"/>
            <a:miter lim="800000"/>
            <a:headEnd/>
            <a:tailEnd/>
          </a:ln>
        </p:spPr>
        <p:txBody>
          <a:bodyPr wrap="none"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S9300</a:t>
            </a:r>
          </a:p>
        </p:txBody>
      </p:sp>
      <p:sp>
        <p:nvSpPr>
          <p:cNvPr id="158" name="Text Box 91"/>
          <p:cNvSpPr txBox="1">
            <a:spLocks noChangeArrowheads="1"/>
          </p:cNvSpPr>
          <p:nvPr/>
        </p:nvSpPr>
        <p:spPr bwMode="auto">
          <a:xfrm>
            <a:off x="1786305" y="1964563"/>
            <a:ext cx="509264" cy="246398"/>
          </a:xfrm>
          <a:prstGeom prst="rect">
            <a:avLst/>
          </a:prstGeom>
          <a:noFill/>
          <a:ln w="31750" algn="ctr">
            <a:noFill/>
            <a:prstDash val="sysDot"/>
            <a:miter lim="800000"/>
            <a:headEnd/>
            <a:tailEnd/>
          </a:ln>
        </p:spPr>
        <p:txBody>
          <a:bodyPr wrap="none"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S5700</a:t>
            </a:r>
          </a:p>
        </p:txBody>
      </p:sp>
      <p:sp>
        <p:nvSpPr>
          <p:cNvPr id="159" name="Text Box 92"/>
          <p:cNvSpPr txBox="1">
            <a:spLocks noChangeArrowheads="1"/>
          </p:cNvSpPr>
          <p:nvPr/>
        </p:nvSpPr>
        <p:spPr bwMode="auto">
          <a:xfrm>
            <a:off x="3140320" y="1763347"/>
            <a:ext cx="509264" cy="246398"/>
          </a:xfrm>
          <a:prstGeom prst="rect">
            <a:avLst/>
          </a:prstGeom>
          <a:noFill/>
          <a:ln w="31750" algn="ctr">
            <a:noFill/>
            <a:prstDash val="sysDot"/>
            <a:miter lim="800000"/>
            <a:headEnd/>
            <a:tailEnd/>
          </a:ln>
        </p:spPr>
        <p:txBody>
          <a:bodyPr wrap="none"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S6700</a:t>
            </a:r>
          </a:p>
        </p:txBody>
      </p:sp>
      <p:sp>
        <p:nvSpPr>
          <p:cNvPr id="160" name="Text Box 94"/>
          <p:cNvSpPr txBox="1">
            <a:spLocks noChangeArrowheads="1"/>
          </p:cNvSpPr>
          <p:nvPr/>
        </p:nvSpPr>
        <p:spPr bwMode="auto">
          <a:xfrm>
            <a:off x="4654062" y="1519269"/>
            <a:ext cx="509264" cy="246398"/>
          </a:xfrm>
          <a:prstGeom prst="rect">
            <a:avLst/>
          </a:prstGeom>
          <a:noFill/>
          <a:ln w="31750" algn="ctr">
            <a:noFill/>
            <a:prstDash val="sysDot"/>
            <a:miter lim="800000"/>
            <a:headEnd/>
            <a:tailEnd/>
          </a:ln>
        </p:spPr>
        <p:txBody>
          <a:bodyPr wrap="none"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S9300</a:t>
            </a:r>
          </a:p>
        </p:txBody>
      </p:sp>
      <p:pic>
        <p:nvPicPr>
          <p:cNvPr id="128030" name="Picture 99"/>
          <p:cNvPicPr>
            <a:picLocks noChangeAspect="1" noChangeArrowheads="1"/>
          </p:cNvPicPr>
          <p:nvPr/>
        </p:nvPicPr>
        <p:blipFill>
          <a:blip r:embed="rId2" cstate="print"/>
          <a:srcRect/>
          <a:stretch>
            <a:fillRect/>
          </a:stretch>
        </p:blipFill>
        <p:spPr bwMode="gray">
          <a:xfrm>
            <a:off x="1478574" y="3811192"/>
            <a:ext cx="1304192" cy="750094"/>
          </a:xfrm>
          <a:prstGeom prst="rect">
            <a:avLst/>
          </a:prstGeom>
          <a:noFill/>
          <a:ln w="9525">
            <a:noFill/>
            <a:miter lim="800000"/>
            <a:headEnd/>
            <a:tailEnd/>
          </a:ln>
        </p:spPr>
      </p:pic>
      <p:sp>
        <p:nvSpPr>
          <p:cNvPr id="163" name="Text Box 105"/>
          <p:cNvSpPr txBox="1">
            <a:spLocks noChangeArrowheads="1"/>
          </p:cNvSpPr>
          <p:nvPr/>
        </p:nvSpPr>
        <p:spPr bwMode="auto">
          <a:xfrm>
            <a:off x="1802424" y="4113640"/>
            <a:ext cx="509264" cy="246398"/>
          </a:xfrm>
          <a:prstGeom prst="rect">
            <a:avLst/>
          </a:prstGeom>
          <a:noFill/>
          <a:ln w="31750" algn="ctr">
            <a:noFill/>
            <a:prstDash val="sysDot"/>
            <a:miter lim="800000"/>
            <a:headEnd/>
            <a:tailEnd/>
          </a:ln>
        </p:spPr>
        <p:txBody>
          <a:bodyPr wrap="none"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S1700</a:t>
            </a:r>
          </a:p>
        </p:txBody>
      </p:sp>
      <p:grpSp>
        <p:nvGrpSpPr>
          <p:cNvPr id="2" name="Group 109"/>
          <p:cNvGrpSpPr>
            <a:grpSpLocks/>
          </p:cNvGrpSpPr>
          <p:nvPr/>
        </p:nvGrpSpPr>
        <p:grpSpPr bwMode="auto">
          <a:xfrm>
            <a:off x="1652955" y="3586163"/>
            <a:ext cx="955430" cy="495300"/>
            <a:chOff x="1282" y="3536"/>
            <a:chExt cx="759" cy="436"/>
          </a:xfrm>
        </p:grpSpPr>
        <p:pic>
          <p:nvPicPr>
            <p:cNvPr id="128062" name="Picture 101" descr="20101122446-1"/>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1282" y="3872"/>
              <a:ext cx="759" cy="100"/>
            </a:xfrm>
            <a:prstGeom prst="rect">
              <a:avLst/>
            </a:prstGeom>
            <a:noFill/>
            <a:ln w="9525">
              <a:noFill/>
              <a:miter lim="800000"/>
              <a:headEnd/>
              <a:tailEnd/>
            </a:ln>
          </p:spPr>
        </p:pic>
        <p:pic>
          <p:nvPicPr>
            <p:cNvPr id="128063" name="Picture 102" descr="20101122446-1"/>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1282" y="3812"/>
              <a:ext cx="759" cy="99"/>
            </a:xfrm>
            <a:prstGeom prst="rect">
              <a:avLst/>
            </a:prstGeom>
            <a:noFill/>
            <a:ln w="9525">
              <a:noFill/>
              <a:miter lim="800000"/>
              <a:headEnd/>
              <a:tailEnd/>
            </a:ln>
          </p:spPr>
        </p:pic>
        <p:pic>
          <p:nvPicPr>
            <p:cNvPr id="128064" name="Picture 103" descr="20101122446-1"/>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1282" y="3757"/>
              <a:ext cx="759" cy="99"/>
            </a:xfrm>
            <a:prstGeom prst="rect">
              <a:avLst/>
            </a:prstGeom>
            <a:noFill/>
            <a:ln w="9525">
              <a:noFill/>
              <a:miter lim="800000"/>
              <a:headEnd/>
              <a:tailEnd/>
            </a:ln>
          </p:spPr>
        </p:pic>
        <p:pic>
          <p:nvPicPr>
            <p:cNvPr id="128065" name="Picture 104" descr="20101122446-1"/>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1282" y="3698"/>
              <a:ext cx="759" cy="100"/>
            </a:xfrm>
            <a:prstGeom prst="rect">
              <a:avLst/>
            </a:prstGeom>
            <a:noFill/>
            <a:ln w="9525">
              <a:noFill/>
              <a:miter lim="800000"/>
              <a:headEnd/>
              <a:tailEnd/>
            </a:ln>
          </p:spPr>
        </p:pic>
        <p:pic>
          <p:nvPicPr>
            <p:cNvPr id="128066" name="Picture 108" descr="20101122446-1"/>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1282" y="3639"/>
              <a:ext cx="759" cy="100"/>
            </a:xfrm>
            <a:prstGeom prst="rect">
              <a:avLst/>
            </a:prstGeom>
            <a:noFill/>
            <a:ln w="9525">
              <a:noFill/>
              <a:miter lim="800000"/>
              <a:headEnd/>
              <a:tailEnd/>
            </a:ln>
          </p:spPr>
        </p:pic>
        <p:pic>
          <p:nvPicPr>
            <p:cNvPr id="128067" name="Picture 106" descr="20101122446-1"/>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1282" y="3581"/>
              <a:ext cx="759" cy="100"/>
            </a:xfrm>
            <a:prstGeom prst="rect">
              <a:avLst/>
            </a:prstGeom>
            <a:noFill/>
            <a:ln w="9525">
              <a:noFill/>
              <a:miter lim="800000"/>
              <a:headEnd/>
              <a:tailEnd/>
            </a:ln>
          </p:spPr>
        </p:pic>
        <p:pic>
          <p:nvPicPr>
            <p:cNvPr id="128068" name="Picture 107" descr="20101122446-1"/>
            <p:cNvPicPr>
              <a:picLocks noChangeAspect="1" noChangeArrowheads="1"/>
            </p:cNvPicPr>
            <p:nvPr/>
          </p:nvPicPr>
          <p:blipFill>
            <a:blip r:embed="rId10" cstate="print">
              <a:clrChange>
                <a:clrFrom>
                  <a:srgbClr val="FDFDFD"/>
                </a:clrFrom>
                <a:clrTo>
                  <a:srgbClr val="FDFDFD">
                    <a:alpha val="0"/>
                  </a:srgbClr>
                </a:clrTo>
              </a:clrChange>
            </a:blip>
            <a:srcRect t="13287"/>
            <a:stretch>
              <a:fillRect/>
            </a:stretch>
          </p:blipFill>
          <p:spPr bwMode="auto">
            <a:xfrm>
              <a:off x="1282" y="3536"/>
              <a:ext cx="759" cy="87"/>
            </a:xfrm>
            <a:prstGeom prst="rect">
              <a:avLst/>
            </a:prstGeom>
            <a:noFill/>
            <a:ln w="9525">
              <a:noFill/>
              <a:miter lim="800000"/>
              <a:headEnd/>
              <a:tailEnd/>
            </a:ln>
          </p:spPr>
        </p:pic>
      </p:grpSp>
      <p:grpSp>
        <p:nvGrpSpPr>
          <p:cNvPr id="3" name="Group 111"/>
          <p:cNvGrpSpPr>
            <a:grpSpLocks noChangeAspect="1"/>
          </p:cNvGrpSpPr>
          <p:nvPr/>
        </p:nvGrpSpPr>
        <p:grpSpPr bwMode="auto">
          <a:xfrm>
            <a:off x="2941029" y="1532336"/>
            <a:ext cx="1110761" cy="167878"/>
            <a:chOff x="1996" y="2676"/>
            <a:chExt cx="1263" cy="304"/>
          </a:xfrm>
        </p:grpSpPr>
        <p:pic>
          <p:nvPicPr>
            <p:cNvPr id="128060" name="Picture 112" descr="nEO_IMG_2010-11-25_11-27-31_207"/>
            <p:cNvPicPr preferRelativeResize="0">
              <a:picLocks noChangeAspect="1" noChangeArrowheads="1"/>
            </p:cNvPicPr>
            <p:nvPr/>
          </p:nvPicPr>
          <p:blipFill>
            <a:blip r:embed="rId11" cstate="print">
              <a:clrChange>
                <a:clrFrom>
                  <a:srgbClr val="FCFCFE"/>
                </a:clrFrom>
                <a:clrTo>
                  <a:srgbClr val="FCFCFE">
                    <a:alpha val="0"/>
                  </a:srgbClr>
                </a:clrTo>
              </a:clrChange>
            </a:blip>
            <a:srcRect/>
            <a:stretch>
              <a:fillRect/>
            </a:stretch>
          </p:blipFill>
          <p:spPr bwMode="auto">
            <a:xfrm>
              <a:off x="1996" y="2837"/>
              <a:ext cx="1263" cy="143"/>
            </a:xfrm>
            <a:prstGeom prst="rect">
              <a:avLst/>
            </a:prstGeom>
            <a:noFill/>
            <a:ln w="9525">
              <a:noFill/>
              <a:miter lim="800000"/>
              <a:headEnd/>
              <a:tailEnd/>
            </a:ln>
          </p:spPr>
        </p:pic>
        <p:pic>
          <p:nvPicPr>
            <p:cNvPr id="128061" name="Picture 113" descr="nEO_IMG_2010-11-25_11-29-18_957"/>
            <p:cNvPicPr>
              <a:picLocks noChangeAspect="1" noChangeArrowheads="1"/>
            </p:cNvPicPr>
            <p:nvPr/>
          </p:nvPicPr>
          <p:blipFill>
            <a:blip r:embed="rId12" cstate="print">
              <a:clrChange>
                <a:clrFrom>
                  <a:srgbClr val="FCFCFC"/>
                </a:clrFrom>
                <a:clrTo>
                  <a:srgbClr val="FCFCFC">
                    <a:alpha val="0"/>
                  </a:srgbClr>
                </a:clrTo>
              </a:clrChange>
            </a:blip>
            <a:srcRect/>
            <a:stretch>
              <a:fillRect/>
            </a:stretch>
          </p:blipFill>
          <p:spPr bwMode="auto">
            <a:xfrm>
              <a:off x="1997" y="2676"/>
              <a:ext cx="1261" cy="192"/>
            </a:xfrm>
            <a:prstGeom prst="rect">
              <a:avLst/>
            </a:prstGeom>
            <a:noFill/>
            <a:ln w="9525">
              <a:noFill/>
              <a:miter lim="800000"/>
              <a:headEnd/>
              <a:tailEnd/>
            </a:ln>
          </p:spPr>
        </p:pic>
      </p:grpSp>
      <p:sp>
        <p:nvSpPr>
          <p:cNvPr id="128035" name="标题 1"/>
          <p:cNvSpPr txBox="1">
            <a:spLocks/>
          </p:cNvSpPr>
          <p:nvPr/>
        </p:nvSpPr>
        <p:spPr bwMode="auto">
          <a:xfrm>
            <a:off x="211015" y="117873"/>
            <a:ext cx="8932985" cy="653653"/>
          </a:xfrm>
          <a:prstGeom prst="rect">
            <a:avLst/>
          </a:prstGeom>
          <a:noFill/>
          <a:ln w="9525">
            <a:noFill/>
            <a:miter lim="800000"/>
            <a:headEnd/>
            <a:tailEnd/>
          </a:ln>
        </p:spPr>
        <p:txBody>
          <a:bodyPr lIns="68390" tIns="34192" rIns="68390" bIns="34192"/>
          <a:lstStyle/>
          <a:p>
            <a:pPr defTabSz="683237"/>
            <a:r>
              <a:rPr lang="ru-RU" altLang="zh-CN" sz="2100" b="1" dirty="0">
                <a:solidFill>
                  <a:srgbClr val="990000"/>
                </a:solidFill>
                <a:ea typeface="黑体" pitchFamily="49" charset="-122"/>
                <a:cs typeface="Arial" pitchFamily="34" charset="0"/>
                <a:sym typeface="FrutigerNext LT Regular" pitchFamily="34" charset="0"/>
              </a:rPr>
              <a:t>Линейка</a:t>
            </a:r>
            <a:r>
              <a:rPr lang="en-US" altLang="zh-CN" sz="2100" b="1" dirty="0">
                <a:solidFill>
                  <a:srgbClr val="990000"/>
                </a:solidFill>
                <a:ea typeface="黑体" pitchFamily="49" charset="-122"/>
                <a:cs typeface="Arial" pitchFamily="34" charset="0"/>
                <a:sym typeface="FrutigerNext LT Regular" pitchFamily="34" charset="0"/>
              </a:rPr>
              <a:t> </a:t>
            </a:r>
            <a:r>
              <a:rPr lang="en-US" altLang="zh-CN" sz="2100" b="1" dirty="0" smtClean="0">
                <a:solidFill>
                  <a:srgbClr val="990000"/>
                </a:solidFill>
                <a:ea typeface="黑体" pitchFamily="49" charset="-122"/>
                <a:cs typeface="Arial" pitchFamily="34" charset="0"/>
                <a:sym typeface="FrutigerNext LT Regular" pitchFamily="34" charset="0"/>
              </a:rPr>
              <a:t>LAN </a:t>
            </a:r>
            <a:r>
              <a:rPr lang="ru-RU" altLang="zh-CN" sz="2100" b="1" dirty="0" smtClean="0">
                <a:solidFill>
                  <a:srgbClr val="990000"/>
                </a:solidFill>
                <a:ea typeface="黑体" pitchFamily="49" charset="-122"/>
                <a:cs typeface="Arial" pitchFamily="34" charset="0"/>
                <a:sym typeface="FrutigerNext LT Regular" pitchFamily="34" charset="0"/>
              </a:rPr>
              <a:t>коммутаторов</a:t>
            </a:r>
            <a:r>
              <a:rPr lang="en-US" altLang="zh-CN" sz="2100" b="1" dirty="0" smtClean="0">
                <a:solidFill>
                  <a:srgbClr val="990000"/>
                </a:solidFill>
                <a:ea typeface="黑体" pitchFamily="49" charset="-122"/>
                <a:cs typeface="Arial" pitchFamily="34" charset="0"/>
                <a:sym typeface="FrutigerNext LT Regular" pitchFamily="34" charset="0"/>
              </a:rPr>
              <a:t> Huawei Enterprise</a:t>
            </a:r>
          </a:p>
          <a:p>
            <a:pPr defTabSz="683237"/>
            <a:r>
              <a:rPr lang="ru-RU" altLang="zh-CN" sz="2100" b="1" dirty="0" smtClean="0">
                <a:solidFill>
                  <a:srgbClr val="990000"/>
                </a:solidFill>
                <a:ea typeface="黑体" pitchFamily="49" charset="-122"/>
                <a:cs typeface="Arial" pitchFamily="34" charset="0"/>
                <a:sym typeface="FrutigerNext LT Regular" pitchFamily="34" charset="0"/>
              </a:rPr>
              <a:t>Классификация по областям использования</a:t>
            </a:r>
            <a:endParaRPr lang="zh-CN" altLang="en-US" sz="2100" b="1" dirty="0" smtClean="0">
              <a:solidFill>
                <a:srgbClr val="990000"/>
              </a:solidFill>
              <a:ea typeface="黑体" pitchFamily="49" charset="-122"/>
              <a:cs typeface="Arial" pitchFamily="34" charset="0"/>
              <a:sym typeface="FrutigerNext LT Regular" pitchFamily="34" charset="0"/>
            </a:endParaRPr>
          </a:p>
        </p:txBody>
      </p:sp>
      <p:sp>
        <p:nvSpPr>
          <p:cNvPr id="128037" name="Text Box 78"/>
          <p:cNvSpPr txBox="1">
            <a:spLocks noChangeArrowheads="1"/>
          </p:cNvSpPr>
          <p:nvPr/>
        </p:nvSpPr>
        <p:spPr bwMode="auto">
          <a:xfrm>
            <a:off x="0" y="2988562"/>
            <a:ext cx="1332483" cy="615715"/>
          </a:xfrm>
          <a:prstGeom prst="rect">
            <a:avLst/>
          </a:prstGeom>
          <a:noFill/>
          <a:ln w="31750" algn="ctr">
            <a:noFill/>
            <a:prstDash val="sysDot"/>
            <a:miter lim="800000"/>
            <a:headEnd/>
            <a:tailEnd/>
          </a:ln>
        </p:spPr>
        <p:txBody>
          <a:bodyPr wrap="square" lIns="61123" tIns="30560" rIns="61123" bIns="30560" anchor="ctr" anchorCtr="1">
            <a:spAutoFit/>
          </a:bodyPr>
          <a:lstStyle/>
          <a:p>
            <a:pPr algn="ctr">
              <a:spcBef>
                <a:spcPct val="50000"/>
              </a:spcBef>
            </a:pPr>
            <a:r>
              <a:rPr lang="ru-RU" altLang="zh-CN" b="1" dirty="0" smtClean="0">
                <a:solidFill>
                  <a:srgbClr val="990000"/>
                </a:solidFill>
                <a:ea typeface="MS PGothic" pitchFamily="34" charset="-128"/>
              </a:rPr>
              <a:t>Агрегация и Ядро</a:t>
            </a:r>
            <a:endParaRPr lang="zh-CN" altLang="en-US" b="1" dirty="0">
              <a:solidFill>
                <a:srgbClr val="990000"/>
              </a:solidFill>
              <a:ea typeface="MS PGothic" pitchFamily="34" charset="-128"/>
            </a:endParaRPr>
          </a:p>
        </p:txBody>
      </p:sp>
      <p:sp>
        <p:nvSpPr>
          <p:cNvPr id="128038" name="Text Box 79"/>
          <p:cNvSpPr txBox="1">
            <a:spLocks noChangeArrowheads="1"/>
          </p:cNvSpPr>
          <p:nvPr/>
        </p:nvSpPr>
        <p:spPr bwMode="auto">
          <a:xfrm>
            <a:off x="358022" y="2051079"/>
            <a:ext cx="575872" cy="338716"/>
          </a:xfrm>
          <a:prstGeom prst="rect">
            <a:avLst/>
          </a:prstGeom>
          <a:noFill/>
          <a:ln w="31750" algn="ctr">
            <a:noFill/>
            <a:prstDash val="sysDot"/>
            <a:miter lim="800000"/>
            <a:headEnd/>
            <a:tailEnd/>
          </a:ln>
        </p:spPr>
        <p:txBody>
          <a:bodyPr wrap="none" lIns="61123" tIns="30560" rIns="61123" bIns="30560" anchor="ctr" anchorCtr="1">
            <a:spAutoFit/>
          </a:bodyPr>
          <a:lstStyle/>
          <a:p>
            <a:pPr algn="ctr">
              <a:spcBef>
                <a:spcPct val="50000"/>
              </a:spcBef>
            </a:pPr>
            <a:r>
              <a:rPr lang="ru-RU" altLang="zh-CN" b="1" dirty="0">
                <a:solidFill>
                  <a:srgbClr val="990000"/>
                </a:solidFill>
                <a:ea typeface="MS PGothic" pitchFamily="34" charset="-128"/>
              </a:rPr>
              <a:t>ЦОД</a:t>
            </a:r>
            <a:endParaRPr lang="zh-CN" altLang="en-US" b="1" dirty="0">
              <a:solidFill>
                <a:srgbClr val="990000"/>
              </a:solidFill>
              <a:ea typeface="MS PGothic" pitchFamily="34" charset="-128"/>
            </a:endParaRPr>
          </a:p>
        </p:txBody>
      </p:sp>
      <p:sp>
        <p:nvSpPr>
          <p:cNvPr id="128039" name="Text Box 77"/>
          <p:cNvSpPr txBox="1">
            <a:spLocks noChangeArrowheads="1"/>
          </p:cNvSpPr>
          <p:nvPr/>
        </p:nvSpPr>
        <p:spPr bwMode="auto">
          <a:xfrm>
            <a:off x="273566" y="4103307"/>
            <a:ext cx="819400" cy="338716"/>
          </a:xfrm>
          <a:prstGeom prst="rect">
            <a:avLst/>
          </a:prstGeom>
          <a:noFill/>
          <a:ln w="31750" algn="ctr">
            <a:noFill/>
            <a:prstDash val="sysDot"/>
            <a:miter lim="800000"/>
            <a:headEnd/>
            <a:tailEnd/>
          </a:ln>
        </p:spPr>
        <p:txBody>
          <a:bodyPr wrap="none" lIns="61123" tIns="30560" rIns="61123" bIns="30560" anchor="ctr" anchorCtr="1">
            <a:spAutoFit/>
          </a:bodyPr>
          <a:lstStyle/>
          <a:p>
            <a:pPr algn="ctr">
              <a:spcBef>
                <a:spcPct val="50000"/>
              </a:spcBef>
            </a:pPr>
            <a:r>
              <a:rPr lang="ru-RU" altLang="zh-CN" b="1" dirty="0">
                <a:solidFill>
                  <a:srgbClr val="990000"/>
                </a:solidFill>
                <a:ea typeface="MS PGothic" pitchFamily="34" charset="-128"/>
              </a:rPr>
              <a:t>Доступ</a:t>
            </a:r>
            <a:endParaRPr lang="zh-CN" altLang="en-US" b="1" dirty="0">
              <a:solidFill>
                <a:srgbClr val="990000"/>
              </a:solidFill>
              <a:ea typeface="MS PGothic" pitchFamily="34" charset="-128"/>
            </a:endParaRPr>
          </a:p>
        </p:txBody>
      </p:sp>
      <p:pic>
        <p:nvPicPr>
          <p:cNvPr id="128040" name="Picture 48"/>
          <p:cNvPicPr>
            <a:picLocks noChangeAspect="1" noChangeArrowheads="1"/>
          </p:cNvPicPr>
          <p:nvPr/>
        </p:nvPicPr>
        <p:blipFill>
          <a:blip r:embed="rId2" cstate="print"/>
          <a:srcRect/>
          <a:stretch>
            <a:fillRect/>
          </a:stretch>
        </p:blipFill>
        <p:spPr bwMode="gray">
          <a:xfrm>
            <a:off x="2916115" y="2496741"/>
            <a:ext cx="1302727" cy="751284"/>
          </a:xfrm>
          <a:prstGeom prst="rect">
            <a:avLst/>
          </a:prstGeom>
          <a:noFill/>
          <a:ln w="9525">
            <a:noFill/>
            <a:miter lim="800000"/>
            <a:headEnd/>
            <a:tailEnd/>
          </a:ln>
        </p:spPr>
      </p:pic>
      <p:sp>
        <p:nvSpPr>
          <p:cNvPr id="182" name="Text Box 92"/>
          <p:cNvSpPr txBox="1">
            <a:spLocks noChangeArrowheads="1"/>
          </p:cNvSpPr>
          <p:nvPr/>
        </p:nvSpPr>
        <p:spPr bwMode="auto">
          <a:xfrm>
            <a:off x="3212123" y="2800382"/>
            <a:ext cx="509264" cy="246398"/>
          </a:xfrm>
          <a:prstGeom prst="rect">
            <a:avLst/>
          </a:prstGeom>
          <a:noFill/>
          <a:ln w="31750" algn="ctr">
            <a:noFill/>
            <a:prstDash val="sysDot"/>
            <a:miter lim="800000"/>
            <a:headEnd/>
            <a:tailEnd/>
          </a:ln>
        </p:spPr>
        <p:txBody>
          <a:bodyPr wrap="none"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S6700</a:t>
            </a:r>
          </a:p>
        </p:txBody>
      </p:sp>
      <p:grpSp>
        <p:nvGrpSpPr>
          <p:cNvPr id="4" name="Group 111"/>
          <p:cNvGrpSpPr>
            <a:grpSpLocks noChangeAspect="1"/>
          </p:cNvGrpSpPr>
          <p:nvPr/>
        </p:nvGrpSpPr>
        <p:grpSpPr bwMode="auto">
          <a:xfrm>
            <a:off x="3002575" y="2570561"/>
            <a:ext cx="1110761" cy="167878"/>
            <a:chOff x="1996" y="2676"/>
            <a:chExt cx="1263" cy="304"/>
          </a:xfrm>
        </p:grpSpPr>
        <p:pic>
          <p:nvPicPr>
            <p:cNvPr id="128058" name="Picture 112" descr="nEO_IMG_2010-11-25_11-27-31_207"/>
            <p:cNvPicPr preferRelativeResize="0">
              <a:picLocks noChangeAspect="1" noChangeArrowheads="1"/>
            </p:cNvPicPr>
            <p:nvPr/>
          </p:nvPicPr>
          <p:blipFill>
            <a:blip r:embed="rId11" cstate="print">
              <a:clrChange>
                <a:clrFrom>
                  <a:srgbClr val="FCFCFE"/>
                </a:clrFrom>
                <a:clrTo>
                  <a:srgbClr val="FCFCFE">
                    <a:alpha val="0"/>
                  </a:srgbClr>
                </a:clrTo>
              </a:clrChange>
            </a:blip>
            <a:srcRect/>
            <a:stretch>
              <a:fillRect/>
            </a:stretch>
          </p:blipFill>
          <p:spPr bwMode="auto">
            <a:xfrm>
              <a:off x="1996" y="2837"/>
              <a:ext cx="1263" cy="143"/>
            </a:xfrm>
            <a:prstGeom prst="rect">
              <a:avLst/>
            </a:prstGeom>
            <a:noFill/>
            <a:ln w="9525">
              <a:noFill/>
              <a:miter lim="800000"/>
              <a:headEnd/>
              <a:tailEnd/>
            </a:ln>
          </p:spPr>
        </p:pic>
        <p:pic>
          <p:nvPicPr>
            <p:cNvPr id="128059" name="Picture 113" descr="nEO_IMG_2010-11-25_11-29-18_957"/>
            <p:cNvPicPr>
              <a:picLocks noChangeAspect="1" noChangeArrowheads="1"/>
            </p:cNvPicPr>
            <p:nvPr/>
          </p:nvPicPr>
          <p:blipFill>
            <a:blip r:embed="rId12" cstate="print">
              <a:clrChange>
                <a:clrFrom>
                  <a:srgbClr val="FCFCFC"/>
                </a:clrFrom>
                <a:clrTo>
                  <a:srgbClr val="FCFCFC">
                    <a:alpha val="0"/>
                  </a:srgbClr>
                </a:clrTo>
              </a:clrChange>
            </a:blip>
            <a:srcRect/>
            <a:stretch>
              <a:fillRect/>
            </a:stretch>
          </p:blipFill>
          <p:spPr bwMode="auto">
            <a:xfrm>
              <a:off x="1997" y="2676"/>
              <a:ext cx="1261" cy="192"/>
            </a:xfrm>
            <a:prstGeom prst="rect">
              <a:avLst/>
            </a:prstGeom>
            <a:noFill/>
            <a:ln w="9525">
              <a:noFill/>
              <a:miter lim="800000"/>
              <a:headEnd/>
              <a:tailEnd/>
            </a:ln>
          </p:spPr>
        </p:pic>
      </p:grpSp>
      <p:pic>
        <p:nvPicPr>
          <p:cNvPr id="128043" name="Picture 48"/>
          <p:cNvPicPr>
            <a:picLocks noChangeAspect="1" noChangeArrowheads="1"/>
          </p:cNvPicPr>
          <p:nvPr/>
        </p:nvPicPr>
        <p:blipFill>
          <a:blip r:embed="rId2" cstate="print"/>
          <a:srcRect/>
          <a:stretch>
            <a:fillRect/>
          </a:stretch>
        </p:blipFill>
        <p:spPr bwMode="gray">
          <a:xfrm>
            <a:off x="4356590" y="2308622"/>
            <a:ext cx="1302726" cy="751284"/>
          </a:xfrm>
          <a:prstGeom prst="rect">
            <a:avLst/>
          </a:prstGeom>
          <a:noFill/>
          <a:ln w="9525">
            <a:noFill/>
            <a:miter lim="800000"/>
            <a:headEnd/>
            <a:tailEnd/>
          </a:ln>
        </p:spPr>
      </p:pic>
      <p:pic>
        <p:nvPicPr>
          <p:cNvPr id="128044" name="图片 21" descr="1111 copy.jpg"/>
          <p:cNvPicPr>
            <a:picLocks noChangeAspect="1"/>
          </p:cNvPicPr>
          <p:nvPr/>
        </p:nvPicPr>
        <p:blipFill>
          <a:blip r:embed="rId13" cstate="print">
            <a:clrChange>
              <a:clrFrom>
                <a:srgbClr val="FFFFFF"/>
              </a:clrFrom>
              <a:clrTo>
                <a:srgbClr val="FFFFFF">
                  <a:alpha val="0"/>
                </a:srgbClr>
              </a:clrTo>
            </a:clrChange>
          </a:blip>
          <a:srcRect l="6825" t="38612" r="6857" b="10609"/>
          <a:stretch>
            <a:fillRect/>
          </a:stretch>
        </p:blipFill>
        <p:spPr bwMode="auto">
          <a:xfrm>
            <a:off x="4400551" y="1913336"/>
            <a:ext cx="1214804" cy="677465"/>
          </a:xfrm>
          <a:prstGeom prst="rect">
            <a:avLst/>
          </a:prstGeom>
          <a:noFill/>
          <a:ln w="9525">
            <a:noFill/>
            <a:miter lim="800000"/>
            <a:headEnd/>
            <a:tailEnd/>
          </a:ln>
        </p:spPr>
      </p:pic>
      <p:sp>
        <p:nvSpPr>
          <p:cNvPr id="188" name="Text Box 92"/>
          <p:cNvSpPr txBox="1">
            <a:spLocks noChangeArrowheads="1"/>
          </p:cNvSpPr>
          <p:nvPr/>
        </p:nvSpPr>
        <p:spPr bwMode="auto">
          <a:xfrm>
            <a:off x="4662854" y="2612262"/>
            <a:ext cx="509264" cy="246398"/>
          </a:xfrm>
          <a:prstGeom prst="rect">
            <a:avLst/>
          </a:prstGeom>
          <a:noFill/>
          <a:ln w="31750" algn="ctr">
            <a:noFill/>
            <a:prstDash val="sysDot"/>
            <a:miter lim="800000"/>
            <a:headEnd/>
            <a:tailEnd/>
          </a:ln>
        </p:spPr>
        <p:txBody>
          <a:bodyPr wrap="none"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S7700</a:t>
            </a:r>
          </a:p>
        </p:txBody>
      </p:sp>
      <p:sp>
        <p:nvSpPr>
          <p:cNvPr id="128046" name="圆角矩形 77"/>
          <p:cNvSpPr>
            <a:spLocks noChangeArrowheads="1"/>
          </p:cNvSpPr>
          <p:nvPr/>
        </p:nvSpPr>
        <p:spPr bwMode="auto">
          <a:xfrm>
            <a:off x="376605" y="1010842"/>
            <a:ext cx="1103434" cy="431095"/>
          </a:xfrm>
          <a:prstGeom prst="roundRect">
            <a:avLst>
              <a:gd name="adj" fmla="val 33551"/>
            </a:avLst>
          </a:prstGeom>
          <a:solidFill>
            <a:schemeClr val="tx2"/>
          </a:solidFill>
          <a:ln w="9525" algn="ctr">
            <a:solidFill>
              <a:schemeClr val="tx2"/>
            </a:solidFill>
            <a:round/>
            <a:headEnd/>
            <a:tailEnd/>
          </a:ln>
        </p:spPr>
        <p:txBody>
          <a:bodyPr lIns="69488" tIns="34741" rIns="69488" bIns="34741">
            <a:spAutoFit/>
          </a:bodyPr>
          <a:lstStyle/>
          <a:p>
            <a:pPr algn="ctr" defTabSz="702281"/>
            <a:r>
              <a:rPr lang="en-US" altLang="zh-CN" b="1" dirty="0">
                <a:solidFill>
                  <a:srgbClr val="FFFFFF"/>
                </a:solidFill>
                <a:ea typeface="宋体" pitchFamily="2" charset="-122"/>
              </a:rPr>
              <a:t>VRP</a:t>
            </a:r>
            <a:r>
              <a:rPr lang="en-US" altLang="zh-CN" b="1" baseline="30000" dirty="0">
                <a:solidFill>
                  <a:srgbClr val="FFFFFF"/>
                </a:solidFill>
                <a:ea typeface="宋体" pitchFamily="2" charset="-122"/>
              </a:rPr>
              <a:t>®</a:t>
            </a:r>
          </a:p>
        </p:txBody>
      </p:sp>
      <p:pic>
        <p:nvPicPr>
          <p:cNvPr id="128047" name="Picture 62"/>
          <p:cNvPicPr>
            <a:picLocks noChangeAspect="1" noChangeArrowheads="1"/>
          </p:cNvPicPr>
          <p:nvPr/>
        </p:nvPicPr>
        <p:blipFill>
          <a:blip r:embed="rId2" cstate="print"/>
          <a:srcRect/>
          <a:stretch>
            <a:fillRect/>
          </a:stretch>
        </p:blipFill>
        <p:spPr bwMode="gray">
          <a:xfrm>
            <a:off x="5723793" y="987029"/>
            <a:ext cx="1305658" cy="751284"/>
          </a:xfrm>
          <a:prstGeom prst="rect">
            <a:avLst/>
          </a:prstGeom>
          <a:noFill/>
          <a:ln w="9525">
            <a:noFill/>
            <a:miter lim="800000"/>
            <a:headEnd/>
            <a:tailEnd/>
          </a:ln>
        </p:spPr>
      </p:pic>
      <p:pic>
        <p:nvPicPr>
          <p:cNvPr id="128048" name="Picture 55"/>
          <p:cNvPicPr>
            <a:picLocks noChangeAspect="1" noChangeArrowheads="1"/>
          </p:cNvPicPr>
          <p:nvPr/>
        </p:nvPicPr>
        <p:blipFill>
          <a:blip r:embed="rId2" cstate="print"/>
          <a:srcRect/>
          <a:stretch>
            <a:fillRect/>
          </a:stretch>
        </p:blipFill>
        <p:spPr bwMode="gray">
          <a:xfrm>
            <a:off x="7164266" y="1840708"/>
            <a:ext cx="1393580" cy="802481"/>
          </a:xfrm>
          <a:prstGeom prst="rect">
            <a:avLst/>
          </a:prstGeom>
          <a:noFill/>
          <a:ln w="9525">
            <a:noFill/>
            <a:miter lim="800000"/>
            <a:headEnd/>
            <a:tailEnd/>
          </a:ln>
        </p:spPr>
      </p:pic>
      <p:pic>
        <p:nvPicPr>
          <p:cNvPr id="128049" name="Picture 69" descr="All"/>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234605" y="1408510"/>
            <a:ext cx="1491761" cy="894159"/>
          </a:xfrm>
          <a:prstGeom prst="rect">
            <a:avLst/>
          </a:prstGeom>
          <a:noFill/>
          <a:ln w="9525">
            <a:noFill/>
            <a:miter lim="800000"/>
            <a:headEnd/>
            <a:tailEnd/>
          </a:ln>
        </p:spPr>
      </p:pic>
      <p:sp>
        <p:nvSpPr>
          <p:cNvPr id="193" name="Text Box 90"/>
          <p:cNvSpPr txBox="1">
            <a:spLocks noChangeArrowheads="1"/>
          </p:cNvSpPr>
          <p:nvPr/>
        </p:nvSpPr>
        <p:spPr bwMode="auto">
          <a:xfrm>
            <a:off x="7486651" y="2178845"/>
            <a:ext cx="971550" cy="246460"/>
          </a:xfrm>
          <a:prstGeom prst="rect">
            <a:avLst/>
          </a:prstGeom>
          <a:noFill/>
          <a:ln w="31750" algn="ctr">
            <a:noFill/>
            <a:prstDash val="sysDot"/>
            <a:miter lim="800000"/>
            <a:headEnd/>
            <a:tailEnd/>
          </a:ln>
        </p:spPr>
        <p:txBody>
          <a:bodyPr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S9700</a:t>
            </a:r>
          </a:p>
        </p:txBody>
      </p:sp>
      <p:pic>
        <p:nvPicPr>
          <p:cNvPr id="128051" name="Picture 69" descr="All"/>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744309" y="483395"/>
            <a:ext cx="1491761" cy="894160"/>
          </a:xfrm>
          <a:prstGeom prst="rect">
            <a:avLst/>
          </a:prstGeom>
          <a:noFill/>
          <a:ln w="9525">
            <a:noFill/>
            <a:miter lim="800000"/>
            <a:headEnd/>
            <a:tailEnd/>
          </a:ln>
        </p:spPr>
      </p:pic>
      <p:sp>
        <p:nvSpPr>
          <p:cNvPr id="195" name="Text Box 90"/>
          <p:cNvSpPr txBox="1">
            <a:spLocks noChangeArrowheads="1"/>
          </p:cNvSpPr>
          <p:nvPr/>
        </p:nvSpPr>
        <p:spPr bwMode="auto">
          <a:xfrm>
            <a:off x="5996354" y="1254920"/>
            <a:ext cx="1033097" cy="246460"/>
          </a:xfrm>
          <a:prstGeom prst="rect">
            <a:avLst/>
          </a:prstGeom>
          <a:noFill/>
          <a:ln w="31750" algn="ctr">
            <a:noFill/>
            <a:prstDash val="sysDot"/>
            <a:miter lim="800000"/>
            <a:headEnd/>
            <a:tailEnd/>
          </a:ln>
        </p:spPr>
        <p:txBody>
          <a:bodyPr lIns="61123" tIns="30560" rIns="61123" bIns="30560" anchor="ctr" anchorCtr="1">
            <a:spAutoFit/>
          </a:bodyPr>
          <a:lstStyle/>
          <a:p>
            <a:pPr>
              <a:spcBef>
                <a:spcPct val="50000"/>
              </a:spcBef>
              <a:defRPr/>
            </a:pPr>
            <a:r>
              <a:rPr lang="en-US" altLang="zh-CN" sz="1200" b="1" dirty="0">
                <a:solidFill>
                  <a:srgbClr val="FFFFFF"/>
                </a:solidFill>
                <a:ea typeface="MS PGothic" pitchFamily="34" charset="-128"/>
              </a:rPr>
              <a:t>S9700</a:t>
            </a:r>
          </a:p>
        </p:txBody>
      </p:sp>
      <p:pic>
        <p:nvPicPr>
          <p:cNvPr id="128053" name="Picture 62"/>
          <p:cNvPicPr>
            <a:picLocks noChangeAspect="1" noChangeArrowheads="1"/>
          </p:cNvPicPr>
          <p:nvPr/>
        </p:nvPicPr>
        <p:blipFill>
          <a:blip r:embed="rId2" cstate="print"/>
          <a:srcRect/>
          <a:stretch>
            <a:fillRect/>
          </a:stretch>
        </p:blipFill>
        <p:spPr bwMode="gray">
          <a:xfrm>
            <a:off x="7164266" y="771526"/>
            <a:ext cx="1305657" cy="751285"/>
          </a:xfrm>
          <a:prstGeom prst="rect">
            <a:avLst/>
          </a:prstGeom>
          <a:noFill/>
          <a:ln w="9525">
            <a:noFill/>
            <a:miter lim="800000"/>
            <a:headEnd/>
            <a:tailEnd/>
          </a:ln>
        </p:spPr>
      </p:pic>
      <p:sp>
        <p:nvSpPr>
          <p:cNvPr id="197" name="Text Box 90"/>
          <p:cNvSpPr txBox="1">
            <a:spLocks noChangeArrowheads="1"/>
          </p:cNvSpPr>
          <p:nvPr/>
        </p:nvSpPr>
        <p:spPr bwMode="auto">
          <a:xfrm>
            <a:off x="7365024" y="1038226"/>
            <a:ext cx="1104900" cy="246460"/>
          </a:xfrm>
          <a:prstGeom prst="rect">
            <a:avLst/>
          </a:prstGeom>
          <a:noFill/>
          <a:ln w="31750" algn="ctr">
            <a:noFill/>
            <a:prstDash val="sysDot"/>
            <a:miter lim="800000"/>
            <a:headEnd/>
            <a:tailEnd/>
          </a:ln>
        </p:spPr>
        <p:txBody>
          <a:bodyPr lIns="61123" tIns="30560" rIns="61123" bIns="30560" anchor="ctr" anchorCtr="1">
            <a:spAutoFit/>
          </a:bodyPr>
          <a:lstStyle/>
          <a:p>
            <a:pPr>
              <a:spcBef>
                <a:spcPct val="50000"/>
              </a:spcBef>
              <a:defRPr/>
            </a:pPr>
            <a:r>
              <a:rPr lang="en-US" altLang="zh-CN" sz="1200" b="1" dirty="0" smtClean="0">
                <a:solidFill>
                  <a:srgbClr val="FFFFFF"/>
                </a:solidFill>
                <a:ea typeface="MS PGothic" pitchFamily="34" charset="-128"/>
              </a:rPr>
              <a:t>CE12800</a:t>
            </a:r>
            <a:endParaRPr lang="en-US" altLang="zh-CN" sz="1200" b="1" dirty="0">
              <a:solidFill>
                <a:srgbClr val="FFFFFF"/>
              </a:solidFill>
              <a:ea typeface="MS PGothic" pitchFamily="34" charset="-128"/>
            </a:endParaRPr>
          </a:p>
        </p:txBody>
      </p:sp>
      <p:pic>
        <p:nvPicPr>
          <p:cNvPr id="128055" name="Picture 4"/>
          <p:cNvPicPr>
            <a:picLocks noChangeAspect="1" noChangeArrowheads="1"/>
          </p:cNvPicPr>
          <p:nvPr/>
        </p:nvPicPr>
        <p:blipFill>
          <a:blip r:embed="rId14" cstate="print"/>
          <a:srcRect/>
          <a:stretch>
            <a:fillRect/>
          </a:stretch>
        </p:blipFill>
        <p:spPr bwMode="auto">
          <a:xfrm>
            <a:off x="7379678" y="278606"/>
            <a:ext cx="446943" cy="781050"/>
          </a:xfrm>
          <a:prstGeom prst="rect">
            <a:avLst/>
          </a:prstGeom>
          <a:noFill/>
          <a:ln w="9525">
            <a:noFill/>
            <a:miter lim="800000"/>
            <a:headEnd/>
            <a:tailEnd/>
          </a:ln>
        </p:spPr>
      </p:pic>
      <p:pic>
        <p:nvPicPr>
          <p:cNvPr id="128056" name="Picture 5"/>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7863254" y="490538"/>
            <a:ext cx="306266" cy="569119"/>
          </a:xfrm>
          <a:prstGeom prst="rect">
            <a:avLst/>
          </a:prstGeom>
          <a:noFill/>
          <a:ln w="9525">
            <a:noFill/>
            <a:miter lim="800000"/>
            <a:headEnd/>
            <a:tailEnd/>
          </a:ln>
        </p:spPr>
      </p:pic>
      <p:sp>
        <p:nvSpPr>
          <p:cNvPr id="128057" name="矩形 70"/>
          <p:cNvSpPr>
            <a:spLocks noChangeArrowheads="1"/>
          </p:cNvSpPr>
          <p:nvPr/>
        </p:nvSpPr>
        <p:spPr bwMode="auto">
          <a:xfrm>
            <a:off x="7307874" y="278606"/>
            <a:ext cx="936380" cy="781050"/>
          </a:xfrm>
          <a:prstGeom prst="rect">
            <a:avLst/>
          </a:prstGeom>
          <a:noFill/>
          <a:ln w="28575" algn="ctr">
            <a:solidFill>
              <a:srgbClr val="0000CC"/>
            </a:solidFill>
            <a:prstDash val="dash"/>
            <a:round/>
            <a:headEnd/>
            <a:tailEnd/>
          </a:ln>
        </p:spPr>
        <p:txBody>
          <a:bodyPr lIns="69493" tIns="34745" rIns="69493" bIns="34745"/>
          <a:lstStyle/>
          <a:p>
            <a:pPr defTabSz="702281"/>
            <a:endParaRPr lang="zh-CN" altLang="en-US" sz="1200" dirty="0">
              <a:solidFill>
                <a:srgbClr val="FF0000"/>
              </a:solidFill>
              <a:ea typeface="MS PGothic" pitchFamily="3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2645" y="141480"/>
            <a:ext cx="8584718" cy="432000"/>
          </a:xfrm>
          <a:noFill/>
          <a:ln w="9525">
            <a:noFill/>
            <a:miter lim="800000"/>
            <a:headEnd/>
            <a:tailEnd/>
          </a:ln>
        </p:spPr>
        <p:txBody>
          <a:bodyPr lIns="68390" tIns="34192" rIns="68390" bIns="34192"/>
          <a:lstStyle/>
          <a:p>
            <a:pPr defTabSz="683237" hangingPunct="1"/>
            <a:r>
              <a:rPr lang="ru-RU" altLang="zh-CN" sz="2100" kern="1200" dirty="0" smtClean="0">
                <a:latin typeface="+mn-lt"/>
                <a:cs typeface="Arial" pitchFamily="34" charset="0"/>
                <a:sym typeface="FrutigerNext LT Regular" pitchFamily="34" charset="0"/>
              </a:rPr>
              <a:t>Широкое </a:t>
            </a:r>
            <a:r>
              <a:rPr lang="ru-RU" altLang="zh-CN" sz="2100" kern="1200" dirty="0" err="1" smtClean="0">
                <a:latin typeface="+mn-lt"/>
                <a:cs typeface="Arial" pitchFamily="34" charset="0"/>
                <a:sym typeface="FrutigerNext LT Regular" pitchFamily="34" charset="0"/>
              </a:rPr>
              <a:t>портфолио</a:t>
            </a:r>
            <a:r>
              <a:rPr lang="ru-RU" altLang="zh-CN" sz="2100" kern="1200" dirty="0" smtClean="0">
                <a:latin typeface="+mn-lt"/>
                <a:cs typeface="Arial" pitchFamily="34" charset="0"/>
                <a:sym typeface="FrutigerNext LT Regular" pitchFamily="34" charset="0"/>
              </a:rPr>
              <a:t> коммутаторов </a:t>
            </a:r>
            <a:r>
              <a:rPr lang="en-US" altLang="zh-CN" sz="2100" kern="1200" dirty="0" smtClean="0">
                <a:latin typeface="+mn-lt"/>
                <a:cs typeface="Arial" pitchFamily="34" charset="0"/>
                <a:sym typeface="FrutigerNext LT Regular" pitchFamily="34" charset="0"/>
              </a:rPr>
              <a:t>Sx7 </a:t>
            </a:r>
            <a:r>
              <a:rPr lang="ru-RU" altLang="zh-CN" sz="2100" kern="1200" dirty="0" smtClean="0">
                <a:latin typeface="+mn-lt"/>
                <a:cs typeface="Arial" pitchFamily="34" charset="0"/>
                <a:sym typeface="FrutigerNext LT Regular" pitchFamily="34" charset="0"/>
              </a:rPr>
              <a:t>фиксированной конфигурации</a:t>
            </a:r>
            <a:endParaRPr lang="zh-CN" altLang="en-US" sz="2100" kern="1200" dirty="0">
              <a:latin typeface="+mn-lt"/>
              <a:cs typeface="Arial" pitchFamily="34" charset="0"/>
              <a:sym typeface="FrutigerNext LT Regular" pitchFamily="34" charset="0"/>
            </a:endParaRPr>
          </a:p>
        </p:txBody>
      </p:sp>
      <p:cxnSp>
        <p:nvCxnSpPr>
          <p:cNvPr id="194" name="直接箭头连接符 193"/>
          <p:cNvCxnSpPr/>
          <p:nvPr/>
        </p:nvCxnSpPr>
        <p:spPr bwMode="auto">
          <a:xfrm flipV="1">
            <a:off x="1053582" y="4090255"/>
            <a:ext cx="7780526" cy="65717"/>
          </a:xfrm>
          <a:prstGeom prst="straightConnector1">
            <a:avLst/>
          </a:prstGeom>
          <a:noFill/>
          <a:ln w="57150" cap="flat" cmpd="sng" algn="ctr">
            <a:solidFill>
              <a:srgbClr val="F9A350"/>
            </a:solidFill>
            <a:prstDash val="solid"/>
            <a:round/>
            <a:headEnd type="none" w="med" len="med"/>
            <a:tailEnd type="arrow"/>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5" name="直接箭头连接符 194"/>
          <p:cNvCxnSpPr/>
          <p:nvPr/>
        </p:nvCxnSpPr>
        <p:spPr bwMode="auto">
          <a:xfrm flipV="1">
            <a:off x="1475570" y="869162"/>
            <a:ext cx="0" cy="3679712"/>
          </a:xfrm>
          <a:prstGeom prst="straightConnector1">
            <a:avLst/>
          </a:prstGeom>
          <a:noFill/>
          <a:ln w="57150" cap="flat" cmpd="sng" algn="ctr">
            <a:solidFill>
              <a:srgbClr val="F9A350"/>
            </a:solidFill>
            <a:prstDash val="solid"/>
            <a:round/>
            <a:headEnd type="none" w="med" len="med"/>
            <a:tailEnd type="arrow"/>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96" name="TextBox 195"/>
          <p:cNvSpPr txBox="1"/>
          <p:nvPr/>
        </p:nvSpPr>
        <p:spPr>
          <a:xfrm>
            <a:off x="497831" y="3539219"/>
            <a:ext cx="1433545" cy="276999"/>
          </a:xfrm>
          <a:prstGeom prst="rect">
            <a:avLst/>
          </a:prstGeom>
          <a:noFill/>
        </p:spPr>
        <p:txBody>
          <a:bodyPr wrap="square" lIns="68562" tIns="34281" rIns="68562" bIns="34281" rtlCol="0">
            <a:spAutoFit/>
          </a:bodyPr>
          <a:lstStyle/>
          <a:p>
            <a:pPr defTabSz="685617" fontAlgn="auto">
              <a:spcBef>
                <a:spcPts val="0"/>
              </a:spcBef>
              <a:spcAft>
                <a:spcPts val="0"/>
              </a:spcAft>
              <a:defRPr/>
            </a:pPr>
            <a:r>
              <a:rPr lang="en-US" altLang="zh-CN" sz="1300" b="1" kern="0" dirty="0" smtClean="0">
                <a:solidFill>
                  <a:srgbClr val="2D2015"/>
                </a:solidFill>
                <a:latin typeface="Arial" pitchFamily="34" charset="0"/>
              </a:rPr>
              <a:t>L2FE</a:t>
            </a:r>
            <a:endParaRPr lang="zh-CN" altLang="en-US" sz="1300" b="1" kern="0" dirty="0">
              <a:solidFill>
                <a:srgbClr val="2D2015"/>
              </a:solidFill>
              <a:latin typeface="Arial" pitchFamily="34" charset="0"/>
            </a:endParaRPr>
          </a:p>
        </p:txBody>
      </p:sp>
      <p:sp>
        <p:nvSpPr>
          <p:cNvPr id="197" name="TextBox 196"/>
          <p:cNvSpPr txBox="1"/>
          <p:nvPr/>
        </p:nvSpPr>
        <p:spPr>
          <a:xfrm>
            <a:off x="497831" y="2850508"/>
            <a:ext cx="1433545" cy="276999"/>
          </a:xfrm>
          <a:prstGeom prst="rect">
            <a:avLst/>
          </a:prstGeom>
          <a:noFill/>
        </p:spPr>
        <p:txBody>
          <a:bodyPr wrap="square" lIns="68562" tIns="34281" rIns="68562" bIns="34281" rtlCol="0">
            <a:spAutoFit/>
          </a:bodyPr>
          <a:lstStyle/>
          <a:p>
            <a:pPr defTabSz="685617" fontAlgn="auto">
              <a:spcBef>
                <a:spcPts val="0"/>
              </a:spcBef>
              <a:spcAft>
                <a:spcPts val="0"/>
              </a:spcAft>
              <a:defRPr/>
            </a:pPr>
            <a:r>
              <a:rPr lang="en-US" altLang="zh-CN" sz="1300" b="1" kern="0" dirty="0" smtClean="0">
                <a:solidFill>
                  <a:srgbClr val="2D2015"/>
                </a:solidFill>
                <a:latin typeface="Arial" pitchFamily="34" charset="0"/>
              </a:rPr>
              <a:t>L3FE</a:t>
            </a:r>
            <a:endParaRPr lang="zh-CN" altLang="en-US" sz="1300" b="1" kern="0" dirty="0">
              <a:solidFill>
                <a:srgbClr val="2D2015"/>
              </a:solidFill>
              <a:latin typeface="Arial" pitchFamily="34" charset="0"/>
            </a:endParaRPr>
          </a:p>
        </p:txBody>
      </p:sp>
      <p:sp>
        <p:nvSpPr>
          <p:cNvPr id="198" name="TextBox 197"/>
          <p:cNvSpPr txBox="1"/>
          <p:nvPr/>
        </p:nvSpPr>
        <p:spPr>
          <a:xfrm>
            <a:off x="448191" y="2211700"/>
            <a:ext cx="1315421" cy="276999"/>
          </a:xfrm>
          <a:prstGeom prst="rect">
            <a:avLst/>
          </a:prstGeom>
          <a:noFill/>
        </p:spPr>
        <p:txBody>
          <a:bodyPr wrap="square" lIns="68562" tIns="34281" rIns="68562" bIns="34281" rtlCol="0">
            <a:spAutoFit/>
          </a:bodyPr>
          <a:lstStyle/>
          <a:p>
            <a:pPr defTabSz="685617" fontAlgn="auto">
              <a:spcBef>
                <a:spcPts val="0"/>
              </a:spcBef>
              <a:spcAft>
                <a:spcPts val="0"/>
              </a:spcAft>
              <a:defRPr/>
            </a:pPr>
            <a:r>
              <a:rPr lang="en-US" altLang="zh-CN" sz="1300" b="1" kern="0" dirty="0" smtClean="0">
                <a:solidFill>
                  <a:srgbClr val="2D2015"/>
                </a:solidFill>
                <a:latin typeface="Arial" pitchFamily="34" charset="0"/>
              </a:rPr>
              <a:t>L2GE</a:t>
            </a:r>
            <a:endParaRPr lang="zh-CN" altLang="en-US" sz="1300" b="1" kern="0" dirty="0">
              <a:solidFill>
                <a:srgbClr val="2D2015"/>
              </a:solidFill>
              <a:latin typeface="Arial" pitchFamily="34" charset="0"/>
            </a:endParaRPr>
          </a:p>
        </p:txBody>
      </p:sp>
      <p:sp>
        <p:nvSpPr>
          <p:cNvPr id="199" name="TextBox 198"/>
          <p:cNvSpPr txBox="1"/>
          <p:nvPr/>
        </p:nvSpPr>
        <p:spPr>
          <a:xfrm>
            <a:off x="448191" y="1563610"/>
            <a:ext cx="1315421" cy="276999"/>
          </a:xfrm>
          <a:prstGeom prst="rect">
            <a:avLst/>
          </a:prstGeom>
          <a:noFill/>
        </p:spPr>
        <p:txBody>
          <a:bodyPr wrap="square" lIns="68562" tIns="34281" rIns="68562" bIns="34281" rtlCol="0">
            <a:spAutoFit/>
          </a:bodyPr>
          <a:lstStyle/>
          <a:p>
            <a:pPr defTabSz="685617" fontAlgn="auto">
              <a:spcBef>
                <a:spcPts val="0"/>
              </a:spcBef>
              <a:spcAft>
                <a:spcPts val="0"/>
              </a:spcAft>
              <a:defRPr/>
            </a:pPr>
            <a:r>
              <a:rPr lang="en-US" altLang="zh-CN" sz="1300" b="1" kern="0" dirty="0" smtClean="0">
                <a:solidFill>
                  <a:srgbClr val="2D2015"/>
                </a:solidFill>
                <a:latin typeface="Arial" pitchFamily="34" charset="0"/>
              </a:rPr>
              <a:t>L3GE</a:t>
            </a:r>
            <a:endParaRPr lang="zh-CN" altLang="en-US" sz="1300" b="1" kern="0" dirty="0">
              <a:solidFill>
                <a:srgbClr val="2D2015"/>
              </a:solidFill>
              <a:latin typeface="Arial" pitchFamily="34" charset="0"/>
            </a:endParaRPr>
          </a:p>
        </p:txBody>
      </p:sp>
      <p:sp>
        <p:nvSpPr>
          <p:cNvPr id="200" name="右箭头 199"/>
          <p:cNvSpPr/>
          <p:nvPr/>
        </p:nvSpPr>
        <p:spPr bwMode="auto">
          <a:xfrm>
            <a:off x="1619592" y="3348509"/>
            <a:ext cx="6894819" cy="735452"/>
          </a:xfrm>
          <a:prstGeom prst="rightArrow">
            <a:avLst/>
          </a:prstGeom>
          <a:gradFill flip="none" rotWithShape="1">
            <a:gsLst>
              <a:gs pos="0">
                <a:srgbClr val="2D2015">
                  <a:lumMod val="25000"/>
                  <a:lumOff val="75000"/>
                </a:srgbClr>
              </a:gs>
              <a:gs pos="39999">
                <a:srgbClr val="85C2FF"/>
              </a:gs>
              <a:gs pos="70000">
                <a:srgbClr val="C4D6EB"/>
              </a:gs>
              <a:gs pos="100000">
                <a:srgbClr val="FFEBFA"/>
              </a:gs>
            </a:gsLst>
            <a:lin ang="10800000" scaled="1"/>
            <a:tileRect/>
          </a:gradFill>
          <a:ln w="9525" cap="flat" cmpd="sng" algn="ctr">
            <a:solidFill>
              <a:srgbClr val="FFFF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defRPr/>
            </a:pPr>
            <a:endParaRPr lang="zh-CN" altLang="en-US" sz="1300" kern="0" dirty="0" smtClean="0">
              <a:solidFill>
                <a:srgbClr val="B2B2B2"/>
              </a:solidFill>
              <a:latin typeface="Arial" charset="0"/>
            </a:endParaRPr>
          </a:p>
        </p:txBody>
      </p:sp>
      <p:sp>
        <p:nvSpPr>
          <p:cNvPr id="201" name="右箭头 200"/>
          <p:cNvSpPr/>
          <p:nvPr/>
        </p:nvSpPr>
        <p:spPr bwMode="auto">
          <a:xfrm>
            <a:off x="1617339" y="2668457"/>
            <a:ext cx="6894819" cy="735452"/>
          </a:xfrm>
          <a:prstGeom prst="rightArrow">
            <a:avLst/>
          </a:prstGeom>
          <a:gradFill flip="none" rotWithShape="1">
            <a:gsLst>
              <a:gs pos="0">
                <a:srgbClr val="2D2015">
                  <a:lumMod val="25000"/>
                  <a:lumOff val="75000"/>
                </a:srgbClr>
              </a:gs>
              <a:gs pos="39999">
                <a:srgbClr val="85C2FF"/>
              </a:gs>
              <a:gs pos="70000">
                <a:srgbClr val="C4D6EB"/>
              </a:gs>
              <a:gs pos="100000">
                <a:srgbClr val="FFEBFA"/>
              </a:gs>
            </a:gsLst>
            <a:lin ang="10800000" scaled="1"/>
            <a:tileRect/>
          </a:gradFill>
          <a:ln w="9525" cap="flat" cmpd="sng" algn="ctr">
            <a:solidFill>
              <a:srgbClr val="FFFF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defRPr/>
            </a:pPr>
            <a:endParaRPr lang="zh-CN" altLang="en-US" sz="1300" kern="0" dirty="0" smtClean="0">
              <a:solidFill>
                <a:srgbClr val="B2B2B2"/>
              </a:solidFill>
              <a:latin typeface="Arial" charset="0"/>
            </a:endParaRPr>
          </a:p>
        </p:txBody>
      </p:sp>
      <p:sp>
        <p:nvSpPr>
          <p:cNvPr id="202" name="右箭头 201"/>
          <p:cNvSpPr/>
          <p:nvPr/>
        </p:nvSpPr>
        <p:spPr bwMode="auto">
          <a:xfrm>
            <a:off x="1607503" y="2014885"/>
            <a:ext cx="6894819" cy="735452"/>
          </a:xfrm>
          <a:prstGeom prst="rightArrow">
            <a:avLst/>
          </a:prstGeom>
          <a:gradFill flip="none" rotWithShape="1">
            <a:gsLst>
              <a:gs pos="0">
                <a:srgbClr val="2D2015">
                  <a:lumMod val="25000"/>
                  <a:lumOff val="75000"/>
                </a:srgbClr>
              </a:gs>
              <a:gs pos="39999">
                <a:srgbClr val="85C2FF"/>
              </a:gs>
              <a:gs pos="70000">
                <a:srgbClr val="C4D6EB"/>
              </a:gs>
              <a:gs pos="100000">
                <a:srgbClr val="FFEBFA"/>
              </a:gs>
            </a:gsLst>
            <a:lin ang="10800000" scaled="1"/>
            <a:tileRect/>
          </a:gradFill>
          <a:ln w="9525" cap="flat" cmpd="sng" algn="ctr">
            <a:solidFill>
              <a:srgbClr val="FFFF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defRPr/>
            </a:pPr>
            <a:endParaRPr lang="zh-CN" altLang="en-US" sz="1300" kern="0" dirty="0" smtClean="0">
              <a:solidFill>
                <a:srgbClr val="B2B2B2"/>
              </a:solidFill>
              <a:latin typeface="Arial" charset="0"/>
            </a:endParaRPr>
          </a:p>
        </p:txBody>
      </p:sp>
      <p:sp>
        <p:nvSpPr>
          <p:cNvPr id="203" name="右箭头 202"/>
          <p:cNvSpPr/>
          <p:nvPr/>
        </p:nvSpPr>
        <p:spPr bwMode="auto">
          <a:xfrm>
            <a:off x="1611114" y="1338571"/>
            <a:ext cx="6894819" cy="735452"/>
          </a:xfrm>
          <a:prstGeom prst="rightArrow">
            <a:avLst/>
          </a:prstGeom>
          <a:gradFill flip="none" rotWithShape="1">
            <a:gsLst>
              <a:gs pos="0">
                <a:srgbClr val="2D2015">
                  <a:lumMod val="25000"/>
                  <a:lumOff val="75000"/>
                </a:srgbClr>
              </a:gs>
              <a:gs pos="39999">
                <a:srgbClr val="85C2FF"/>
              </a:gs>
              <a:gs pos="70000">
                <a:srgbClr val="C4D6EB"/>
              </a:gs>
              <a:gs pos="100000">
                <a:srgbClr val="FFEBFA"/>
              </a:gs>
            </a:gsLst>
            <a:lin ang="10800000" scaled="1"/>
            <a:tileRect/>
          </a:gradFill>
          <a:ln w="9525" cap="flat" cmpd="sng" algn="ctr">
            <a:solidFill>
              <a:srgbClr val="FFFF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defRPr/>
            </a:pPr>
            <a:endParaRPr lang="zh-CN" altLang="en-US" sz="1300" kern="0" dirty="0" smtClean="0">
              <a:solidFill>
                <a:srgbClr val="B2B2B2"/>
              </a:solidFill>
              <a:latin typeface="Arial" charset="0"/>
            </a:endParaRPr>
          </a:p>
        </p:txBody>
      </p:sp>
      <p:pic>
        <p:nvPicPr>
          <p:cNvPr id="204" name="Picture 51" descr="03-左侧30°，俯视1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82775" y="3363861"/>
            <a:ext cx="774290" cy="662500"/>
          </a:xfrm>
          <a:prstGeom prst="rect">
            <a:avLst/>
          </a:prstGeom>
          <a:noFill/>
          <a:ln w="9525">
            <a:noFill/>
            <a:miter lim="800000"/>
            <a:headEnd/>
            <a:tailEnd/>
          </a:ln>
        </p:spPr>
      </p:pic>
      <p:pic>
        <p:nvPicPr>
          <p:cNvPr id="205" name="Picture 52" descr="03-左侧30°，俯视1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95672" y="2812813"/>
            <a:ext cx="1008747" cy="479039"/>
          </a:xfrm>
          <a:prstGeom prst="rect">
            <a:avLst/>
          </a:prstGeom>
          <a:noFill/>
          <a:ln w="9525">
            <a:noFill/>
            <a:miter lim="800000"/>
            <a:headEnd/>
            <a:tailEnd/>
          </a:ln>
        </p:spPr>
      </p:pic>
      <p:grpSp>
        <p:nvGrpSpPr>
          <p:cNvPr id="3" name="组合 55"/>
          <p:cNvGrpSpPr/>
          <p:nvPr/>
        </p:nvGrpSpPr>
        <p:grpSpPr>
          <a:xfrm>
            <a:off x="7217643" y="1625569"/>
            <a:ext cx="810838" cy="288544"/>
            <a:chOff x="9198390" y="1588264"/>
            <a:chExt cx="1186178" cy="479382"/>
          </a:xfrm>
        </p:grpSpPr>
        <p:pic>
          <p:nvPicPr>
            <p:cNvPr id="253" name="图片 252" descr="02-正俯.jpg"/>
            <p:cNvPicPr>
              <a:picLocks noChangeAspect="1"/>
            </p:cNvPicPr>
            <p:nvPr/>
          </p:nvPicPr>
          <p:blipFill>
            <a:blip r:embed="rId4" cstate="print"/>
            <a:stretch>
              <a:fillRect/>
            </a:stretch>
          </p:blipFill>
          <p:spPr>
            <a:xfrm>
              <a:off x="9198390" y="1762854"/>
              <a:ext cx="1186178" cy="304792"/>
            </a:xfrm>
            <a:prstGeom prst="rect">
              <a:avLst/>
            </a:prstGeom>
          </p:spPr>
        </p:pic>
        <p:pic>
          <p:nvPicPr>
            <p:cNvPr id="254" name="图片 253" descr="02-正俯.jpg"/>
            <p:cNvPicPr>
              <a:picLocks noChangeAspect="1"/>
            </p:cNvPicPr>
            <p:nvPr/>
          </p:nvPicPr>
          <p:blipFill>
            <a:blip r:embed="rId5" cstate="print"/>
            <a:stretch>
              <a:fillRect/>
            </a:stretch>
          </p:blipFill>
          <p:spPr>
            <a:xfrm>
              <a:off x="9198390" y="1588264"/>
              <a:ext cx="1186178" cy="349180"/>
            </a:xfrm>
            <a:prstGeom prst="rect">
              <a:avLst/>
            </a:prstGeom>
          </p:spPr>
        </p:pic>
      </p:grpSp>
      <p:grpSp>
        <p:nvGrpSpPr>
          <p:cNvPr id="4" name="组合 256"/>
          <p:cNvGrpSpPr/>
          <p:nvPr/>
        </p:nvGrpSpPr>
        <p:grpSpPr>
          <a:xfrm>
            <a:off x="5364112" y="1563611"/>
            <a:ext cx="853153" cy="329231"/>
            <a:chOff x="7175327" y="1563610"/>
            <a:chExt cx="853153" cy="329231"/>
          </a:xfrm>
        </p:grpSpPr>
        <p:pic>
          <p:nvPicPr>
            <p:cNvPr id="208" name="图片 207" descr="02-正俯.jpg"/>
            <p:cNvPicPr>
              <a:picLocks noChangeAspect="1"/>
            </p:cNvPicPr>
            <p:nvPr/>
          </p:nvPicPr>
          <p:blipFill>
            <a:blip r:embed="rId6" cstate="print"/>
            <a:stretch>
              <a:fillRect/>
            </a:stretch>
          </p:blipFill>
          <p:spPr>
            <a:xfrm>
              <a:off x="7175327" y="1660178"/>
              <a:ext cx="838146" cy="232663"/>
            </a:xfrm>
            <a:prstGeom prst="rect">
              <a:avLst/>
            </a:prstGeom>
            <a:noFill/>
            <a:ln>
              <a:noFill/>
            </a:ln>
          </p:spPr>
        </p:pic>
        <p:pic>
          <p:nvPicPr>
            <p:cNvPr id="209" name="图片 208" descr="02-正俯.jpg"/>
            <p:cNvPicPr>
              <a:picLocks noChangeAspect="1"/>
            </p:cNvPicPr>
            <p:nvPr/>
          </p:nvPicPr>
          <p:blipFill>
            <a:blip r:embed="rId6" cstate="print"/>
            <a:stretch>
              <a:fillRect/>
            </a:stretch>
          </p:blipFill>
          <p:spPr>
            <a:xfrm>
              <a:off x="7190334" y="1563610"/>
              <a:ext cx="838146" cy="232663"/>
            </a:xfrm>
            <a:prstGeom prst="rect">
              <a:avLst/>
            </a:prstGeom>
            <a:noFill/>
            <a:ln>
              <a:noFill/>
            </a:ln>
          </p:spPr>
        </p:pic>
      </p:grpSp>
      <p:pic>
        <p:nvPicPr>
          <p:cNvPr id="210" name="图片 209" descr="02-正俯.jpg"/>
          <p:cNvPicPr>
            <a:picLocks noChangeAspect="1"/>
          </p:cNvPicPr>
          <p:nvPr/>
        </p:nvPicPr>
        <p:blipFill>
          <a:blip r:embed="rId6" cstate="print"/>
          <a:stretch>
            <a:fillRect/>
          </a:stretch>
        </p:blipFill>
        <p:spPr>
          <a:xfrm>
            <a:off x="6546073" y="2934800"/>
            <a:ext cx="838146" cy="232663"/>
          </a:xfrm>
          <a:prstGeom prst="rect">
            <a:avLst/>
          </a:prstGeom>
          <a:noFill/>
          <a:ln>
            <a:noFill/>
          </a:ln>
        </p:spPr>
      </p:pic>
      <p:grpSp>
        <p:nvGrpSpPr>
          <p:cNvPr id="5" name="组合 80"/>
          <p:cNvGrpSpPr/>
          <p:nvPr/>
        </p:nvGrpSpPr>
        <p:grpSpPr>
          <a:xfrm>
            <a:off x="2267680" y="2274318"/>
            <a:ext cx="857484" cy="297432"/>
            <a:chOff x="4098023" y="2957842"/>
            <a:chExt cx="1254417" cy="494149"/>
          </a:xfrm>
        </p:grpSpPr>
        <p:pic>
          <p:nvPicPr>
            <p:cNvPr id="251" name="图片 250" descr="IMG_1574.jpg"/>
            <p:cNvPicPr>
              <a:picLocks noChangeAspect="1"/>
            </p:cNvPicPr>
            <p:nvPr/>
          </p:nvPicPr>
          <p:blipFill>
            <a:blip r:embed="rId7" cstate="print"/>
            <a:stretch>
              <a:fillRect/>
            </a:stretch>
          </p:blipFill>
          <p:spPr>
            <a:xfrm>
              <a:off x="4111671" y="3112938"/>
              <a:ext cx="1227121" cy="339053"/>
            </a:xfrm>
            <a:prstGeom prst="rect">
              <a:avLst/>
            </a:prstGeom>
          </p:spPr>
        </p:pic>
        <p:pic>
          <p:nvPicPr>
            <p:cNvPr id="252" name="图片 251" descr="IMG_1570.jpg"/>
            <p:cNvPicPr>
              <a:picLocks noChangeAspect="1"/>
            </p:cNvPicPr>
            <p:nvPr/>
          </p:nvPicPr>
          <p:blipFill>
            <a:blip r:embed="rId8" cstate="print"/>
            <a:stretch>
              <a:fillRect/>
            </a:stretch>
          </p:blipFill>
          <p:spPr>
            <a:xfrm>
              <a:off x="4098023" y="2957842"/>
              <a:ext cx="1254417" cy="310192"/>
            </a:xfrm>
            <a:prstGeom prst="rect">
              <a:avLst/>
            </a:prstGeom>
          </p:spPr>
        </p:pic>
      </p:grpSp>
      <p:grpSp>
        <p:nvGrpSpPr>
          <p:cNvPr id="6" name="组合 78"/>
          <p:cNvGrpSpPr/>
          <p:nvPr/>
        </p:nvGrpSpPr>
        <p:grpSpPr>
          <a:xfrm>
            <a:off x="5652151" y="2139690"/>
            <a:ext cx="1002058" cy="551076"/>
            <a:chOff x="7194236" y="2536442"/>
            <a:chExt cx="1465915" cy="915549"/>
          </a:xfrm>
        </p:grpSpPr>
        <p:pic>
          <p:nvPicPr>
            <p:cNvPr id="247" name="Picture 3" descr="D:\产品资料\X7\照片\S2700&amp;S3700&amp;S5700系列照片\02-S2700&amp;S3700&amp;S5700\03-S5700C\01-S5700-28C-EI\03-市场主用(.jpg)-300.dpi\02-正俯.JPG"/>
            <p:cNvPicPr>
              <a:picLocks noChangeAspect="1" noChangeArrowheads="1"/>
            </p:cNvPicPr>
            <p:nvPr/>
          </p:nvPicPr>
          <p:blipFill>
            <a:blip r:embed="rId9" cstate="print"/>
            <a:srcRect/>
            <a:stretch>
              <a:fillRect/>
            </a:stretch>
          </p:blipFill>
          <p:spPr bwMode="auto">
            <a:xfrm>
              <a:off x="7194236" y="3018235"/>
              <a:ext cx="1465915" cy="433756"/>
            </a:xfrm>
            <a:prstGeom prst="rect">
              <a:avLst/>
            </a:prstGeom>
            <a:noFill/>
          </p:spPr>
        </p:pic>
        <p:pic>
          <p:nvPicPr>
            <p:cNvPr id="248" name="Picture 3" descr="D:\产品资料\X7\照片\S2700&amp;S3700&amp;S5700系列照片\02-S2700&amp;S3700&amp;S5700\03-S5700C\01-S5700-28C-EI\03-市场主用(.jpg)-300.dpi\02-正俯.JPG"/>
            <p:cNvPicPr>
              <a:picLocks noChangeAspect="1" noChangeArrowheads="1"/>
            </p:cNvPicPr>
            <p:nvPr/>
          </p:nvPicPr>
          <p:blipFill>
            <a:blip r:embed="rId10" cstate="print"/>
            <a:srcRect/>
            <a:stretch>
              <a:fillRect/>
            </a:stretch>
          </p:blipFill>
          <p:spPr bwMode="auto">
            <a:xfrm>
              <a:off x="7194237" y="2829750"/>
              <a:ext cx="1411064" cy="417526"/>
            </a:xfrm>
            <a:prstGeom prst="rect">
              <a:avLst/>
            </a:prstGeom>
            <a:noFill/>
          </p:spPr>
        </p:pic>
        <p:pic>
          <p:nvPicPr>
            <p:cNvPr id="249" name="Picture 4" descr="D:\产品资料\X7\照片\S2700&amp;S3700&amp;S5700系列照片\02-S2700&amp;S3700&amp;S5700\03-S5700C\03-S5700-52C-EI\03-市场主用(.jpg)-300.dpi\02-正俯.JPG"/>
            <p:cNvPicPr>
              <a:picLocks noChangeAspect="1" noChangeArrowheads="1"/>
            </p:cNvPicPr>
            <p:nvPr/>
          </p:nvPicPr>
          <p:blipFill>
            <a:blip r:embed="rId11" cstate="print"/>
            <a:srcRect/>
            <a:stretch>
              <a:fillRect/>
            </a:stretch>
          </p:blipFill>
          <p:spPr bwMode="auto">
            <a:xfrm>
              <a:off x="7194236" y="2683679"/>
              <a:ext cx="1411065" cy="396937"/>
            </a:xfrm>
            <a:prstGeom prst="rect">
              <a:avLst/>
            </a:prstGeom>
            <a:noFill/>
          </p:spPr>
        </p:pic>
        <p:pic>
          <p:nvPicPr>
            <p:cNvPr id="250" name="Picture 4" descr="D:\产品资料\X7\照片\S2700&amp;S3700&amp;S5700系列照片\02-S2700&amp;S3700&amp;S5700\03-S5700C\03-S5700-52C-EI\03-市场主用(.jpg)-300.dpi\02-正俯.JPG"/>
            <p:cNvPicPr>
              <a:picLocks noChangeAspect="1" noChangeArrowheads="1"/>
            </p:cNvPicPr>
            <p:nvPr/>
          </p:nvPicPr>
          <p:blipFill>
            <a:blip r:embed="rId11" cstate="print"/>
            <a:srcRect/>
            <a:stretch>
              <a:fillRect/>
            </a:stretch>
          </p:blipFill>
          <p:spPr bwMode="auto">
            <a:xfrm>
              <a:off x="7194237" y="2536442"/>
              <a:ext cx="1411065" cy="396937"/>
            </a:xfrm>
            <a:prstGeom prst="rect">
              <a:avLst/>
            </a:prstGeom>
            <a:noFill/>
          </p:spPr>
        </p:pic>
      </p:grpSp>
      <p:sp>
        <p:nvSpPr>
          <p:cNvPr id="213" name="矩形 212"/>
          <p:cNvSpPr/>
          <p:nvPr/>
        </p:nvSpPr>
        <p:spPr>
          <a:xfrm>
            <a:off x="3131801" y="4218698"/>
            <a:ext cx="1047821" cy="253916"/>
          </a:xfrm>
          <a:prstGeom prst="rect">
            <a:avLst/>
          </a:prstGeom>
          <a:noFill/>
        </p:spPr>
        <p:txBody>
          <a:bodyPr wrap="square" lIns="68562" tIns="34281" rIns="68562" bIns="34281">
            <a:spAutoFit/>
          </a:bodyPr>
          <a:lstStyle/>
          <a:p>
            <a:pPr algn="ctr" defTabSz="685617" fontAlgn="auto">
              <a:spcBef>
                <a:spcPts val="0"/>
              </a:spcBef>
              <a:spcAft>
                <a:spcPts val="0"/>
              </a:spcAft>
              <a:defRPr/>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S1700 </a:t>
            </a:r>
            <a:endParaRPr lang="zh-CN" altLang="en-US" sz="1200" b="1" kern="0" cap="all" dirty="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pic>
        <p:nvPicPr>
          <p:cNvPr id="214" name="Picture 51" descr="03-左侧30°，俯视1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89820" y="3349452"/>
            <a:ext cx="774290" cy="662500"/>
          </a:xfrm>
          <a:prstGeom prst="rect">
            <a:avLst/>
          </a:prstGeom>
          <a:noFill/>
          <a:ln w="9525">
            <a:noFill/>
            <a:miter lim="800000"/>
            <a:headEnd/>
            <a:tailEnd/>
          </a:ln>
        </p:spPr>
      </p:pic>
      <p:sp>
        <p:nvSpPr>
          <p:cNvPr id="215" name="矩形 214"/>
          <p:cNvSpPr/>
          <p:nvPr/>
        </p:nvSpPr>
        <p:spPr>
          <a:xfrm>
            <a:off x="5129302" y="3570608"/>
            <a:ext cx="1458981" cy="253916"/>
          </a:xfrm>
          <a:prstGeom prst="rect">
            <a:avLst/>
          </a:prstGeom>
          <a:noFill/>
        </p:spPr>
        <p:txBody>
          <a:bodyPr wrap="square" lIns="68562" tIns="34281" rIns="68562" bIns="34281">
            <a:spAutoFit/>
          </a:bodyPr>
          <a:lstStyle/>
          <a:p>
            <a:pPr algn="ctr" defTabSz="685617" fontAlgn="auto">
              <a:spcBef>
                <a:spcPts val="0"/>
              </a:spcBef>
              <a:spcAft>
                <a:spcPts val="0"/>
              </a:spcAft>
              <a:defRPr/>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S2700-eI</a:t>
            </a:r>
            <a:endParaRPr lang="zh-CN" altLang="en-US" sz="1200" b="1" kern="0" cap="all" dirty="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sp>
        <p:nvSpPr>
          <p:cNvPr id="216" name="矩形 215"/>
          <p:cNvSpPr/>
          <p:nvPr/>
        </p:nvSpPr>
        <p:spPr>
          <a:xfrm>
            <a:off x="3059790" y="2955975"/>
            <a:ext cx="1237188" cy="253916"/>
          </a:xfrm>
          <a:prstGeom prst="rect">
            <a:avLst/>
          </a:prstGeom>
          <a:noFill/>
        </p:spPr>
        <p:txBody>
          <a:bodyPr wrap="square" lIns="68562" tIns="34281" rIns="68562" bIns="34281">
            <a:spAutoFit/>
          </a:bodyPr>
          <a:lstStyle/>
          <a:p>
            <a:pPr algn="ctr" defTabSz="685617" fontAlgn="auto">
              <a:spcBef>
                <a:spcPts val="0"/>
              </a:spcBef>
              <a:spcAft>
                <a:spcPts val="0"/>
              </a:spcAft>
              <a:defRPr/>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S3700-SI</a:t>
            </a:r>
            <a:endParaRPr lang="zh-CN" altLang="en-US" sz="1200" b="1" kern="0" cap="all" dirty="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pic>
        <p:nvPicPr>
          <p:cNvPr id="217" name="Picture 52" descr="03-左侧30°，俯视1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55972" y="2812813"/>
            <a:ext cx="1008747" cy="479039"/>
          </a:xfrm>
          <a:prstGeom prst="rect">
            <a:avLst/>
          </a:prstGeom>
          <a:noFill/>
          <a:ln w="9525">
            <a:noFill/>
            <a:miter lim="800000"/>
            <a:headEnd/>
            <a:tailEnd/>
          </a:ln>
        </p:spPr>
      </p:pic>
      <p:sp>
        <p:nvSpPr>
          <p:cNvPr id="218" name="矩形 217"/>
          <p:cNvSpPr/>
          <p:nvPr/>
        </p:nvSpPr>
        <p:spPr>
          <a:xfrm>
            <a:off x="5220091" y="2964142"/>
            <a:ext cx="1368190" cy="253916"/>
          </a:xfrm>
          <a:prstGeom prst="rect">
            <a:avLst/>
          </a:prstGeom>
          <a:noFill/>
        </p:spPr>
        <p:txBody>
          <a:bodyPr wrap="square" lIns="68562" tIns="34281" rIns="68562" bIns="34281">
            <a:spAutoFit/>
          </a:bodyPr>
          <a:lstStyle/>
          <a:p>
            <a:pPr algn="ctr" defTabSz="685617" fontAlgn="auto">
              <a:spcBef>
                <a:spcPts val="0"/>
              </a:spcBef>
              <a:spcAft>
                <a:spcPts val="0"/>
              </a:spcAft>
              <a:defRPr/>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S3700-eI</a:t>
            </a:r>
            <a:endParaRPr lang="zh-CN" altLang="en-US" sz="1200" b="1" kern="0" cap="all" dirty="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sp>
        <p:nvSpPr>
          <p:cNvPr id="219" name="矩形 218"/>
          <p:cNvSpPr/>
          <p:nvPr/>
        </p:nvSpPr>
        <p:spPr>
          <a:xfrm>
            <a:off x="7308382" y="2931800"/>
            <a:ext cx="1161085" cy="253916"/>
          </a:xfrm>
          <a:prstGeom prst="rect">
            <a:avLst/>
          </a:prstGeom>
          <a:noFill/>
        </p:spPr>
        <p:txBody>
          <a:bodyPr wrap="square" lIns="68562" tIns="34281" rIns="68562" bIns="34281">
            <a:spAutoFit/>
          </a:bodyPr>
          <a:lstStyle/>
          <a:p>
            <a:pPr algn="ctr" defTabSz="685617" fontAlgn="auto">
              <a:spcBef>
                <a:spcPts val="0"/>
              </a:spcBef>
              <a:spcAft>
                <a:spcPts val="0"/>
              </a:spcAft>
              <a:defRPr/>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S3700-hI</a:t>
            </a:r>
            <a:endParaRPr lang="zh-CN" altLang="en-US" sz="1200" b="1" kern="0" cap="all" dirty="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sp>
        <p:nvSpPr>
          <p:cNvPr id="220" name="矩形 219"/>
          <p:cNvSpPr/>
          <p:nvPr/>
        </p:nvSpPr>
        <p:spPr>
          <a:xfrm>
            <a:off x="2987782" y="2305206"/>
            <a:ext cx="1436193" cy="253916"/>
          </a:xfrm>
          <a:prstGeom prst="rect">
            <a:avLst/>
          </a:prstGeom>
          <a:noFill/>
        </p:spPr>
        <p:txBody>
          <a:bodyPr wrap="square" lIns="68562" tIns="34281" rIns="68562" bIns="34281">
            <a:spAutoFit/>
          </a:bodyPr>
          <a:lstStyle/>
          <a:p>
            <a:pPr algn="ctr" defTabSz="685617" fontAlgn="auto">
              <a:spcBef>
                <a:spcPts val="0"/>
              </a:spcBef>
              <a:spcAft>
                <a:spcPts val="0"/>
              </a:spcAft>
              <a:defRPr/>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S5700s-lI</a:t>
            </a:r>
            <a:endParaRPr lang="zh-CN" altLang="en-US" sz="1200" b="1" kern="0" cap="all" dirty="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sp>
        <p:nvSpPr>
          <p:cNvPr id="221" name="矩形 220"/>
          <p:cNvSpPr/>
          <p:nvPr/>
        </p:nvSpPr>
        <p:spPr>
          <a:xfrm>
            <a:off x="6516272" y="2305206"/>
            <a:ext cx="2184309" cy="253916"/>
          </a:xfrm>
          <a:prstGeom prst="rect">
            <a:avLst/>
          </a:prstGeom>
          <a:noFill/>
        </p:spPr>
        <p:txBody>
          <a:bodyPr wrap="square" lIns="68562" tIns="34281" rIns="68562" bIns="34281">
            <a:spAutoFit/>
          </a:bodyPr>
          <a:lstStyle/>
          <a:p>
            <a:pPr algn="ctr" fontAlgn="auto">
              <a:spcBef>
                <a:spcPts val="0"/>
              </a:spcBef>
              <a:spcAft>
                <a:spcPts val="0"/>
              </a:spcAft>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S5700-lI/S5710-lI</a:t>
            </a:r>
            <a:endParaRPr lang="zh-CN" altLang="en-US"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sp>
        <p:nvSpPr>
          <p:cNvPr id="223" name="矩形 222"/>
          <p:cNvSpPr/>
          <p:nvPr/>
        </p:nvSpPr>
        <p:spPr>
          <a:xfrm>
            <a:off x="4283962" y="1652011"/>
            <a:ext cx="1281063" cy="253916"/>
          </a:xfrm>
          <a:prstGeom prst="rect">
            <a:avLst/>
          </a:prstGeom>
          <a:noFill/>
        </p:spPr>
        <p:txBody>
          <a:bodyPr wrap="square" lIns="68562" tIns="34281" rIns="68562" bIns="34281">
            <a:spAutoFit/>
          </a:bodyPr>
          <a:lstStyle/>
          <a:p>
            <a:pPr algn="ctr" defTabSz="685617" fontAlgn="auto">
              <a:spcBef>
                <a:spcPts val="0"/>
              </a:spcBef>
              <a:spcAft>
                <a:spcPts val="0"/>
              </a:spcAft>
              <a:defRPr/>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S5700-EI</a:t>
            </a:r>
            <a:endParaRPr lang="zh-CN" altLang="en-US" sz="1200" b="1" kern="0" cap="all" dirty="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sp>
        <p:nvSpPr>
          <p:cNvPr id="224" name="矩形 223"/>
          <p:cNvSpPr/>
          <p:nvPr/>
        </p:nvSpPr>
        <p:spPr>
          <a:xfrm>
            <a:off x="6055783" y="1652011"/>
            <a:ext cx="1180589" cy="253916"/>
          </a:xfrm>
          <a:prstGeom prst="rect">
            <a:avLst/>
          </a:prstGeom>
          <a:noFill/>
        </p:spPr>
        <p:txBody>
          <a:bodyPr wrap="square" lIns="68562" tIns="34281" rIns="68562" bIns="34281">
            <a:spAutoFit/>
          </a:bodyPr>
          <a:lstStyle/>
          <a:p>
            <a:pPr algn="ctr" defTabSz="685617" fontAlgn="auto">
              <a:spcBef>
                <a:spcPts val="0"/>
              </a:spcBef>
              <a:spcAft>
                <a:spcPts val="0"/>
              </a:spcAft>
              <a:defRPr/>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S5700-HI</a:t>
            </a:r>
            <a:endParaRPr lang="zh-CN" altLang="en-US" sz="1200" b="1" kern="0" cap="all" dirty="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sp>
        <p:nvSpPr>
          <p:cNvPr id="225" name="矩形 224"/>
          <p:cNvSpPr/>
          <p:nvPr/>
        </p:nvSpPr>
        <p:spPr>
          <a:xfrm>
            <a:off x="7812450" y="1671421"/>
            <a:ext cx="1313776" cy="253916"/>
          </a:xfrm>
          <a:prstGeom prst="rect">
            <a:avLst/>
          </a:prstGeom>
          <a:noFill/>
        </p:spPr>
        <p:txBody>
          <a:bodyPr wrap="square" lIns="68562" tIns="34281" rIns="68562" bIns="34281">
            <a:spAutoFit/>
          </a:bodyPr>
          <a:lstStyle/>
          <a:p>
            <a:pPr algn="ctr" defTabSz="685617" fontAlgn="auto">
              <a:spcBef>
                <a:spcPts val="0"/>
              </a:spcBef>
              <a:spcAft>
                <a:spcPts val="0"/>
              </a:spcAft>
              <a:defRPr/>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S5710-eI</a:t>
            </a:r>
            <a:endParaRPr lang="zh-CN" altLang="en-US" sz="1200" b="1" kern="0" cap="all" dirty="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sp>
        <p:nvSpPr>
          <p:cNvPr id="226" name="TextBox 225"/>
          <p:cNvSpPr txBox="1"/>
          <p:nvPr/>
        </p:nvSpPr>
        <p:spPr>
          <a:xfrm>
            <a:off x="395421" y="969237"/>
            <a:ext cx="1136857" cy="276999"/>
          </a:xfrm>
          <a:prstGeom prst="rect">
            <a:avLst/>
          </a:prstGeom>
          <a:noFill/>
        </p:spPr>
        <p:txBody>
          <a:bodyPr wrap="square" lIns="68562" tIns="34281" rIns="68562" bIns="34281" rtlCol="0">
            <a:spAutoFit/>
          </a:bodyPr>
          <a:lstStyle/>
          <a:p>
            <a:pPr defTabSz="685617" fontAlgn="auto">
              <a:spcBef>
                <a:spcPts val="0"/>
              </a:spcBef>
              <a:spcAft>
                <a:spcPts val="0"/>
              </a:spcAft>
              <a:defRPr/>
            </a:pPr>
            <a:r>
              <a:rPr lang="en-US" altLang="zh-CN" sz="1300" b="1" kern="0" dirty="0" smtClean="0">
                <a:solidFill>
                  <a:srgbClr val="2D2015"/>
                </a:solidFill>
                <a:latin typeface="Arial" pitchFamily="34" charset="0"/>
              </a:rPr>
              <a:t>L3 10GE</a:t>
            </a:r>
            <a:endParaRPr lang="zh-CN" altLang="en-US" sz="1300" b="1" kern="0" dirty="0">
              <a:solidFill>
                <a:srgbClr val="2D2015"/>
              </a:solidFill>
              <a:latin typeface="Arial" pitchFamily="34" charset="0"/>
            </a:endParaRPr>
          </a:p>
        </p:txBody>
      </p:sp>
      <p:sp>
        <p:nvSpPr>
          <p:cNvPr id="227" name="右箭头 226"/>
          <p:cNvSpPr/>
          <p:nvPr/>
        </p:nvSpPr>
        <p:spPr bwMode="auto">
          <a:xfrm>
            <a:off x="1611114" y="771502"/>
            <a:ext cx="6894819" cy="735452"/>
          </a:xfrm>
          <a:prstGeom prst="rightArrow">
            <a:avLst/>
          </a:prstGeom>
          <a:gradFill flip="none" rotWithShape="1">
            <a:gsLst>
              <a:gs pos="0">
                <a:srgbClr val="2D2015">
                  <a:lumMod val="25000"/>
                  <a:lumOff val="75000"/>
                </a:srgbClr>
              </a:gs>
              <a:gs pos="39999">
                <a:srgbClr val="85C2FF"/>
              </a:gs>
              <a:gs pos="70000">
                <a:srgbClr val="C4D6EB"/>
              </a:gs>
              <a:gs pos="100000">
                <a:srgbClr val="FFEBFA"/>
              </a:gs>
            </a:gsLst>
            <a:lin ang="10800000" scaled="1"/>
            <a:tileRect/>
          </a:gradFill>
          <a:ln w="9525" cap="flat" cmpd="sng" algn="ctr">
            <a:solidFill>
              <a:srgbClr val="FFFF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defRPr/>
            </a:pPr>
            <a:endParaRPr lang="zh-CN" altLang="en-US" sz="1300" kern="0" dirty="0" smtClean="0">
              <a:solidFill>
                <a:srgbClr val="B2B2B2"/>
              </a:solidFill>
              <a:latin typeface="Arial" charset="0"/>
            </a:endParaRPr>
          </a:p>
        </p:txBody>
      </p:sp>
      <p:sp>
        <p:nvSpPr>
          <p:cNvPr id="228" name="矩形 227"/>
          <p:cNvSpPr/>
          <p:nvPr/>
        </p:nvSpPr>
        <p:spPr>
          <a:xfrm>
            <a:off x="6372250" y="1059540"/>
            <a:ext cx="1463558" cy="253916"/>
          </a:xfrm>
          <a:prstGeom prst="rect">
            <a:avLst/>
          </a:prstGeom>
          <a:noFill/>
        </p:spPr>
        <p:txBody>
          <a:bodyPr wrap="square" lIns="68562" tIns="34281" rIns="68562" bIns="34281">
            <a:spAutoFit/>
          </a:bodyPr>
          <a:lstStyle/>
          <a:p>
            <a:pPr algn="ctr" defTabSz="685617" fontAlgn="auto">
              <a:spcBef>
                <a:spcPts val="0"/>
              </a:spcBef>
              <a:spcAft>
                <a:spcPts val="0"/>
              </a:spcAft>
              <a:defRPr/>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S6700-EI</a:t>
            </a:r>
            <a:endParaRPr lang="zh-CN" altLang="en-US" sz="1200" b="1" kern="0" cap="all" dirty="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grpSp>
        <p:nvGrpSpPr>
          <p:cNvPr id="7" name="组合 92"/>
          <p:cNvGrpSpPr/>
          <p:nvPr/>
        </p:nvGrpSpPr>
        <p:grpSpPr>
          <a:xfrm>
            <a:off x="5436122" y="843510"/>
            <a:ext cx="1331489" cy="482574"/>
            <a:chOff x="8624765" y="986523"/>
            <a:chExt cx="1947840" cy="568387"/>
          </a:xfrm>
        </p:grpSpPr>
        <p:pic>
          <p:nvPicPr>
            <p:cNvPr id="245" name="Picture 60" descr="D:\工作资料\LSW交换机\资料工作\产品照片\V1R6照片\已处理\6700-48-EI\IMG_0313.png"/>
            <p:cNvPicPr>
              <a:picLocks noChangeAspect="1" noChangeArrowheads="1"/>
            </p:cNvPicPr>
            <p:nvPr/>
          </p:nvPicPr>
          <p:blipFill>
            <a:blip r:embed="rId12" cstate="print"/>
            <a:srcRect/>
            <a:stretch>
              <a:fillRect/>
            </a:stretch>
          </p:blipFill>
          <p:spPr bwMode="auto">
            <a:xfrm>
              <a:off x="8624765" y="1269161"/>
              <a:ext cx="1947840" cy="285749"/>
            </a:xfrm>
            <a:prstGeom prst="rect">
              <a:avLst/>
            </a:prstGeom>
            <a:noFill/>
            <a:ln w="9525">
              <a:noFill/>
              <a:miter lim="800000"/>
              <a:headEnd/>
              <a:tailEnd/>
            </a:ln>
          </p:spPr>
        </p:pic>
        <p:pic>
          <p:nvPicPr>
            <p:cNvPr id="246" name="Picture 59" descr="D:\工作资料\LSW交换机\资料工作\产品照片\V1R6照片\已处理\6700-24-EI\IMG_0305.png"/>
            <p:cNvPicPr>
              <a:picLocks noChangeAspect="1" noChangeArrowheads="1"/>
            </p:cNvPicPr>
            <p:nvPr/>
          </p:nvPicPr>
          <p:blipFill>
            <a:blip r:embed="rId13" cstate="print"/>
            <a:srcRect/>
            <a:stretch>
              <a:fillRect/>
            </a:stretch>
          </p:blipFill>
          <p:spPr bwMode="auto">
            <a:xfrm>
              <a:off x="8624765" y="986523"/>
              <a:ext cx="1886442" cy="419100"/>
            </a:xfrm>
            <a:prstGeom prst="rect">
              <a:avLst/>
            </a:prstGeom>
            <a:noFill/>
            <a:ln w="9525">
              <a:noFill/>
              <a:miter lim="800000"/>
              <a:headEnd/>
              <a:tailEnd/>
            </a:ln>
          </p:spPr>
        </p:pic>
      </p:grpSp>
      <p:grpSp>
        <p:nvGrpSpPr>
          <p:cNvPr id="8" name="Group 109"/>
          <p:cNvGrpSpPr>
            <a:grpSpLocks/>
          </p:cNvGrpSpPr>
          <p:nvPr/>
        </p:nvGrpSpPr>
        <p:grpSpPr bwMode="auto">
          <a:xfrm>
            <a:off x="2331106" y="4231558"/>
            <a:ext cx="872704" cy="356474"/>
            <a:chOff x="1282" y="3536"/>
            <a:chExt cx="759" cy="436"/>
          </a:xfrm>
        </p:grpSpPr>
        <p:pic>
          <p:nvPicPr>
            <p:cNvPr id="238" name="Picture 101" descr="20101122446-1"/>
            <p:cNvPicPr>
              <a:picLocks noChangeAspect="1" noChangeArrowheads="1"/>
            </p:cNvPicPr>
            <p:nvPr/>
          </p:nvPicPr>
          <p:blipFill>
            <a:blip r:embed="rId14" cstate="print">
              <a:clrChange>
                <a:clrFrom>
                  <a:srgbClr val="FDFDFD"/>
                </a:clrFrom>
                <a:clrTo>
                  <a:srgbClr val="FDFDFD">
                    <a:alpha val="0"/>
                  </a:srgbClr>
                </a:clrTo>
              </a:clrChange>
            </a:blip>
            <a:srcRect/>
            <a:stretch>
              <a:fillRect/>
            </a:stretch>
          </p:blipFill>
          <p:spPr bwMode="auto">
            <a:xfrm>
              <a:off x="1282" y="3872"/>
              <a:ext cx="759" cy="100"/>
            </a:xfrm>
            <a:prstGeom prst="rect">
              <a:avLst/>
            </a:prstGeom>
            <a:noFill/>
            <a:ln w="9525">
              <a:noFill/>
              <a:miter lim="800000"/>
              <a:headEnd/>
              <a:tailEnd/>
            </a:ln>
          </p:spPr>
        </p:pic>
        <p:pic>
          <p:nvPicPr>
            <p:cNvPr id="239" name="Picture 102" descr="20101122446-1"/>
            <p:cNvPicPr>
              <a:picLocks noChangeAspect="1" noChangeArrowheads="1"/>
            </p:cNvPicPr>
            <p:nvPr/>
          </p:nvPicPr>
          <p:blipFill>
            <a:blip r:embed="rId14" cstate="print">
              <a:clrChange>
                <a:clrFrom>
                  <a:srgbClr val="FDFDFD"/>
                </a:clrFrom>
                <a:clrTo>
                  <a:srgbClr val="FDFDFD">
                    <a:alpha val="0"/>
                  </a:srgbClr>
                </a:clrTo>
              </a:clrChange>
            </a:blip>
            <a:srcRect/>
            <a:stretch>
              <a:fillRect/>
            </a:stretch>
          </p:blipFill>
          <p:spPr bwMode="auto">
            <a:xfrm>
              <a:off x="1282" y="3812"/>
              <a:ext cx="759" cy="99"/>
            </a:xfrm>
            <a:prstGeom prst="rect">
              <a:avLst/>
            </a:prstGeom>
            <a:noFill/>
            <a:ln w="9525">
              <a:noFill/>
              <a:miter lim="800000"/>
              <a:headEnd/>
              <a:tailEnd/>
            </a:ln>
          </p:spPr>
        </p:pic>
        <p:pic>
          <p:nvPicPr>
            <p:cNvPr id="240" name="Picture 103" descr="20101122446-1"/>
            <p:cNvPicPr>
              <a:picLocks noChangeAspect="1" noChangeArrowheads="1"/>
            </p:cNvPicPr>
            <p:nvPr/>
          </p:nvPicPr>
          <p:blipFill>
            <a:blip r:embed="rId14" cstate="print">
              <a:clrChange>
                <a:clrFrom>
                  <a:srgbClr val="FDFDFD"/>
                </a:clrFrom>
                <a:clrTo>
                  <a:srgbClr val="FDFDFD">
                    <a:alpha val="0"/>
                  </a:srgbClr>
                </a:clrTo>
              </a:clrChange>
            </a:blip>
            <a:srcRect/>
            <a:stretch>
              <a:fillRect/>
            </a:stretch>
          </p:blipFill>
          <p:spPr bwMode="auto">
            <a:xfrm>
              <a:off x="1282" y="3757"/>
              <a:ext cx="759" cy="99"/>
            </a:xfrm>
            <a:prstGeom prst="rect">
              <a:avLst/>
            </a:prstGeom>
            <a:noFill/>
            <a:ln w="9525">
              <a:noFill/>
              <a:miter lim="800000"/>
              <a:headEnd/>
              <a:tailEnd/>
            </a:ln>
          </p:spPr>
        </p:pic>
        <p:pic>
          <p:nvPicPr>
            <p:cNvPr id="241" name="Picture 104" descr="20101122446-1"/>
            <p:cNvPicPr>
              <a:picLocks noChangeAspect="1" noChangeArrowheads="1"/>
            </p:cNvPicPr>
            <p:nvPr/>
          </p:nvPicPr>
          <p:blipFill>
            <a:blip r:embed="rId14" cstate="print">
              <a:clrChange>
                <a:clrFrom>
                  <a:srgbClr val="FDFDFD"/>
                </a:clrFrom>
                <a:clrTo>
                  <a:srgbClr val="FDFDFD">
                    <a:alpha val="0"/>
                  </a:srgbClr>
                </a:clrTo>
              </a:clrChange>
            </a:blip>
            <a:srcRect/>
            <a:stretch>
              <a:fillRect/>
            </a:stretch>
          </p:blipFill>
          <p:spPr bwMode="auto">
            <a:xfrm>
              <a:off x="1282" y="3698"/>
              <a:ext cx="759" cy="100"/>
            </a:xfrm>
            <a:prstGeom prst="rect">
              <a:avLst/>
            </a:prstGeom>
            <a:noFill/>
            <a:ln w="9525">
              <a:noFill/>
              <a:miter lim="800000"/>
              <a:headEnd/>
              <a:tailEnd/>
            </a:ln>
          </p:spPr>
        </p:pic>
        <p:pic>
          <p:nvPicPr>
            <p:cNvPr id="242" name="Picture 108" descr="20101122446-1"/>
            <p:cNvPicPr>
              <a:picLocks noChangeAspect="1" noChangeArrowheads="1"/>
            </p:cNvPicPr>
            <p:nvPr/>
          </p:nvPicPr>
          <p:blipFill>
            <a:blip r:embed="rId14" cstate="print">
              <a:clrChange>
                <a:clrFrom>
                  <a:srgbClr val="FDFDFD"/>
                </a:clrFrom>
                <a:clrTo>
                  <a:srgbClr val="FDFDFD">
                    <a:alpha val="0"/>
                  </a:srgbClr>
                </a:clrTo>
              </a:clrChange>
            </a:blip>
            <a:srcRect/>
            <a:stretch>
              <a:fillRect/>
            </a:stretch>
          </p:blipFill>
          <p:spPr bwMode="auto">
            <a:xfrm>
              <a:off x="1282" y="3639"/>
              <a:ext cx="759" cy="100"/>
            </a:xfrm>
            <a:prstGeom prst="rect">
              <a:avLst/>
            </a:prstGeom>
            <a:noFill/>
            <a:ln w="9525">
              <a:noFill/>
              <a:miter lim="800000"/>
              <a:headEnd/>
              <a:tailEnd/>
            </a:ln>
          </p:spPr>
        </p:pic>
        <p:pic>
          <p:nvPicPr>
            <p:cNvPr id="243" name="Picture 106" descr="20101122446-1"/>
            <p:cNvPicPr>
              <a:picLocks noChangeAspect="1" noChangeArrowheads="1"/>
            </p:cNvPicPr>
            <p:nvPr/>
          </p:nvPicPr>
          <p:blipFill>
            <a:blip r:embed="rId14" cstate="print">
              <a:clrChange>
                <a:clrFrom>
                  <a:srgbClr val="FDFDFD"/>
                </a:clrFrom>
                <a:clrTo>
                  <a:srgbClr val="FDFDFD">
                    <a:alpha val="0"/>
                  </a:srgbClr>
                </a:clrTo>
              </a:clrChange>
            </a:blip>
            <a:srcRect/>
            <a:stretch>
              <a:fillRect/>
            </a:stretch>
          </p:blipFill>
          <p:spPr bwMode="auto">
            <a:xfrm>
              <a:off x="1282" y="3581"/>
              <a:ext cx="759" cy="100"/>
            </a:xfrm>
            <a:prstGeom prst="rect">
              <a:avLst/>
            </a:prstGeom>
            <a:noFill/>
            <a:ln w="9525">
              <a:noFill/>
              <a:miter lim="800000"/>
              <a:headEnd/>
              <a:tailEnd/>
            </a:ln>
          </p:spPr>
        </p:pic>
        <p:pic>
          <p:nvPicPr>
            <p:cNvPr id="244" name="Picture 107" descr="20101122446-1"/>
            <p:cNvPicPr>
              <a:picLocks noChangeAspect="1" noChangeArrowheads="1"/>
            </p:cNvPicPr>
            <p:nvPr/>
          </p:nvPicPr>
          <p:blipFill>
            <a:blip r:embed="rId15" cstate="print">
              <a:clrChange>
                <a:clrFrom>
                  <a:srgbClr val="FDFDFD"/>
                </a:clrFrom>
                <a:clrTo>
                  <a:srgbClr val="FDFDFD">
                    <a:alpha val="0"/>
                  </a:srgbClr>
                </a:clrTo>
              </a:clrChange>
            </a:blip>
            <a:srcRect/>
            <a:stretch>
              <a:fillRect/>
            </a:stretch>
          </p:blipFill>
          <p:spPr bwMode="auto">
            <a:xfrm>
              <a:off x="1282" y="3536"/>
              <a:ext cx="759" cy="87"/>
            </a:xfrm>
            <a:prstGeom prst="rect">
              <a:avLst/>
            </a:prstGeom>
            <a:noFill/>
            <a:ln w="9525">
              <a:noFill/>
              <a:miter lim="800000"/>
              <a:headEnd/>
              <a:tailEnd/>
            </a:ln>
          </p:spPr>
        </p:pic>
      </p:grpSp>
      <p:sp>
        <p:nvSpPr>
          <p:cNvPr id="231" name="矩形 230"/>
          <p:cNvSpPr/>
          <p:nvPr/>
        </p:nvSpPr>
        <p:spPr>
          <a:xfrm>
            <a:off x="2948101" y="3570608"/>
            <a:ext cx="1479881" cy="253916"/>
          </a:xfrm>
          <a:prstGeom prst="rect">
            <a:avLst/>
          </a:prstGeom>
          <a:noFill/>
        </p:spPr>
        <p:txBody>
          <a:bodyPr wrap="square" lIns="68562" tIns="34281" rIns="68562" bIns="34281">
            <a:spAutoFit/>
          </a:bodyPr>
          <a:lstStyle/>
          <a:p>
            <a:pPr algn="ctr" defTabSz="685617" fontAlgn="auto">
              <a:spcBef>
                <a:spcPts val="0"/>
              </a:spcBef>
              <a:spcAft>
                <a:spcPts val="0"/>
              </a:spcAft>
              <a:defRPr/>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S2700-SI</a:t>
            </a:r>
            <a:endParaRPr lang="zh-CN" altLang="en-US" sz="1200" b="1" kern="0" cap="all" dirty="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pic>
        <p:nvPicPr>
          <p:cNvPr id="232" name="Picture 53" descr="03-左侧30°，俯视15°"/>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2282775" y="1338570"/>
            <a:ext cx="654166" cy="625553"/>
          </a:xfrm>
          <a:prstGeom prst="rect">
            <a:avLst/>
          </a:prstGeom>
          <a:noFill/>
          <a:ln w="9525">
            <a:noFill/>
            <a:miter lim="800000"/>
            <a:headEnd/>
            <a:tailEnd/>
          </a:ln>
        </p:spPr>
      </p:pic>
      <p:sp>
        <p:nvSpPr>
          <p:cNvPr id="233" name="矩形 232"/>
          <p:cNvSpPr/>
          <p:nvPr/>
        </p:nvSpPr>
        <p:spPr>
          <a:xfrm>
            <a:off x="2720879" y="1625568"/>
            <a:ext cx="1203033" cy="253916"/>
          </a:xfrm>
          <a:prstGeom prst="rect">
            <a:avLst/>
          </a:prstGeom>
          <a:noFill/>
        </p:spPr>
        <p:txBody>
          <a:bodyPr wrap="square" lIns="68562" tIns="34281" rIns="68562" bIns="34281">
            <a:spAutoFit/>
          </a:bodyPr>
          <a:lstStyle/>
          <a:p>
            <a:pPr algn="ctr" defTabSz="685617" fontAlgn="auto">
              <a:spcBef>
                <a:spcPts val="0"/>
              </a:spcBef>
              <a:spcAft>
                <a:spcPts val="0"/>
              </a:spcAft>
              <a:defRPr/>
            </a:pPr>
            <a:r>
              <a:rPr lang="en-US" altLang="zh-CN" sz="1200" b="1" kern="0" cap="all" dirty="0" smtClean="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rPr>
              <a:t>S5700-sI</a:t>
            </a:r>
            <a:endParaRPr lang="zh-CN" altLang="en-US" sz="1200" b="1" kern="0" cap="all" dirty="0">
              <a:ln w="9000" cmpd="sng">
                <a:solidFill>
                  <a:srgbClr val="979797">
                    <a:shade val="50000"/>
                    <a:satMod val="120000"/>
                  </a:srgbClr>
                </a:solidFill>
                <a:prstDash val="solid"/>
              </a:ln>
              <a:solidFill>
                <a:srgbClr val="2D2015"/>
              </a:solidFill>
              <a:effectLst>
                <a:reflection blurRad="12700" stA="28000" endPos="45000" dist="1000" dir="5400000" sy="-100000" algn="bl" rotWithShape="0"/>
              </a:effectLst>
              <a:latin typeface="Arial" pitchFamily="34" charset="0"/>
            </a:endParaRPr>
          </a:p>
        </p:txBody>
      </p:sp>
      <p:sp>
        <p:nvSpPr>
          <p:cNvPr id="234" name="矩形 233"/>
          <p:cNvSpPr/>
          <p:nvPr/>
        </p:nvSpPr>
        <p:spPr>
          <a:xfrm>
            <a:off x="3302518" y="2029575"/>
            <a:ext cx="587989" cy="300083"/>
          </a:xfrm>
          <a:prstGeom prst="rect">
            <a:avLst/>
          </a:prstGeom>
          <a:noFill/>
        </p:spPr>
        <p:txBody>
          <a:bodyPr wrap="none" lIns="68562" tIns="34281" rIns="68562" bIns="34281">
            <a:spAutoFit/>
          </a:bodyPr>
          <a:lstStyle/>
          <a:p>
            <a:pPr algn="ctr" defTabSz="685617" fontAlgn="auto">
              <a:spcBef>
                <a:spcPts val="0"/>
              </a:spcBef>
              <a:spcAft>
                <a:spcPts val="0"/>
              </a:spcAft>
              <a:defRPr/>
            </a:pPr>
            <a:r>
              <a:rPr lang="en-US" altLang="zh-CN" sz="1500" b="1" kern="0" dirty="0" smtClean="0">
                <a:ln w="10541" cmpd="sng">
                  <a:solidFill>
                    <a:srgbClr val="CCCCFF">
                      <a:shade val="88000"/>
                      <a:satMod val="110000"/>
                    </a:srgbClr>
                  </a:solidFill>
                  <a:prstDash val="solid"/>
                </a:ln>
                <a:solidFill>
                  <a:srgbClr val="FF0000"/>
                </a:solidFill>
                <a:latin typeface="Arial" pitchFamily="34" charset="0"/>
              </a:rPr>
              <a:t>NEW</a:t>
            </a:r>
            <a:endParaRPr lang="zh-CN" altLang="en-US" sz="1500" b="1" kern="0" dirty="0">
              <a:ln w="10541" cmpd="sng">
                <a:solidFill>
                  <a:srgbClr val="CCCCFF">
                    <a:shade val="88000"/>
                    <a:satMod val="110000"/>
                  </a:srgbClr>
                </a:solidFill>
                <a:prstDash val="solid"/>
              </a:ln>
              <a:solidFill>
                <a:srgbClr val="FF0000"/>
              </a:solidFill>
              <a:latin typeface="Arial" pitchFamily="34" charset="0"/>
            </a:endParaRPr>
          </a:p>
        </p:txBody>
      </p:sp>
      <p:sp>
        <p:nvSpPr>
          <p:cNvPr id="237" name="矩形 236"/>
          <p:cNvSpPr/>
          <p:nvPr/>
        </p:nvSpPr>
        <p:spPr>
          <a:xfrm>
            <a:off x="7342393" y="1347580"/>
            <a:ext cx="587989" cy="300083"/>
          </a:xfrm>
          <a:prstGeom prst="rect">
            <a:avLst/>
          </a:prstGeom>
          <a:noFill/>
        </p:spPr>
        <p:txBody>
          <a:bodyPr wrap="none" lIns="68562" tIns="34281" rIns="68562" bIns="34281">
            <a:spAutoFit/>
          </a:bodyPr>
          <a:lstStyle/>
          <a:p>
            <a:pPr algn="ctr" defTabSz="685617" fontAlgn="auto">
              <a:spcBef>
                <a:spcPts val="0"/>
              </a:spcBef>
              <a:spcAft>
                <a:spcPts val="0"/>
              </a:spcAft>
              <a:defRPr/>
            </a:pPr>
            <a:r>
              <a:rPr lang="en-US" altLang="zh-CN" sz="1500" b="1" kern="0" dirty="0" smtClean="0">
                <a:ln w="10541" cmpd="sng">
                  <a:solidFill>
                    <a:srgbClr val="CCCCFF">
                      <a:shade val="88000"/>
                      <a:satMod val="110000"/>
                    </a:srgbClr>
                  </a:solidFill>
                  <a:prstDash val="solid"/>
                </a:ln>
                <a:solidFill>
                  <a:srgbClr val="FF0000"/>
                </a:solidFill>
                <a:latin typeface="Arial" pitchFamily="34" charset="0"/>
              </a:rPr>
              <a:t>NEW</a:t>
            </a:r>
            <a:endParaRPr lang="zh-CN" altLang="en-US" sz="1500" b="1" kern="0" dirty="0">
              <a:ln w="10541" cmpd="sng">
                <a:solidFill>
                  <a:srgbClr val="CCCCFF">
                    <a:shade val="88000"/>
                    <a:satMod val="110000"/>
                  </a:srgbClr>
                </a:solidFill>
                <a:prstDash val="solid"/>
              </a:ln>
              <a:solidFill>
                <a:srgbClr val="FF0000"/>
              </a:solidFill>
              <a:latin typeface="Arial" pitchFamily="34" charset="0"/>
            </a:endParaRPr>
          </a:p>
        </p:txBody>
      </p:sp>
      <p:pic>
        <p:nvPicPr>
          <p:cNvPr id="206" name="Picture 53" descr="03-左侧30°，俯视15°"/>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3851900" y="1296048"/>
            <a:ext cx="654166" cy="625553"/>
          </a:xfrm>
          <a:prstGeom prst="rect">
            <a:avLst/>
          </a:prstGeom>
          <a:noFill/>
          <a:ln w="9525">
            <a:noFill/>
            <a:miter lim="800000"/>
            <a:headEnd/>
            <a:tailEnd/>
          </a:ln>
        </p:spPr>
      </p:pic>
      <p:sp>
        <p:nvSpPr>
          <p:cNvPr id="256" name="矩形 255"/>
          <p:cNvSpPr/>
          <p:nvPr/>
        </p:nvSpPr>
        <p:spPr>
          <a:xfrm>
            <a:off x="7149721" y="2116179"/>
            <a:ext cx="587989" cy="300083"/>
          </a:xfrm>
          <a:prstGeom prst="rect">
            <a:avLst/>
          </a:prstGeom>
          <a:noFill/>
        </p:spPr>
        <p:txBody>
          <a:bodyPr wrap="none" lIns="68562" tIns="34281" rIns="68562" bIns="34281">
            <a:spAutoFit/>
          </a:bodyPr>
          <a:lstStyle/>
          <a:p>
            <a:pPr algn="ctr" defTabSz="685617" fontAlgn="auto">
              <a:spcBef>
                <a:spcPts val="0"/>
              </a:spcBef>
              <a:spcAft>
                <a:spcPts val="0"/>
              </a:spcAft>
              <a:defRPr/>
            </a:pPr>
            <a:r>
              <a:rPr lang="en-US" altLang="zh-CN" sz="1500" b="1" kern="0" dirty="0" smtClean="0">
                <a:ln w="10541" cmpd="sng">
                  <a:solidFill>
                    <a:srgbClr val="CCCCFF">
                      <a:shade val="88000"/>
                      <a:satMod val="110000"/>
                    </a:srgbClr>
                  </a:solidFill>
                  <a:prstDash val="solid"/>
                </a:ln>
                <a:solidFill>
                  <a:srgbClr val="FF0000"/>
                </a:solidFill>
                <a:latin typeface="Arial" pitchFamily="34" charset="0"/>
              </a:rPr>
              <a:t>NEW</a:t>
            </a:r>
            <a:endParaRPr lang="zh-CN" altLang="en-US" sz="1500" b="1" kern="0" dirty="0">
              <a:ln w="10541" cmpd="sng">
                <a:solidFill>
                  <a:srgbClr val="CCCCFF">
                    <a:shade val="88000"/>
                    <a:satMod val="110000"/>
                  </a:srgbClr>
                </a:solidFill>
                <a:prstDash val="solid"/>
              </a:ln>
              <a:solidFill>
                <a:srgbClr val="FF0000"/>
              </a:solidFill>
              <a:latin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txBox="1">
            <a:spLocks noChangeArrowheads="1"/>
          </p:cNvSpPr>
          <p:nvPr/>
        </p:nvSpPr>
        <p:spPr bwMode="auto">
          <a:xfrm>
            <a:off x="252644" y="98469"/>
            <a:ext cx="8686800" cy="475059"/>
          </a:xfrm>
          <a:prstGeom prst="rect">
            <a:avLst/>
          </a:prstGeom>
          <a:noFill/>
          <a:ln w="9525">
            <a:noFill/>
            <a:miter lim="800000"/>
            <a:headEnd/>
            <a:tailEnd/>
          </a:ln>
        </p:spPr>
        <p:txBody>
          <a:bodyPr lIns="68390" tIns="34192" rIns="68390" bIns="34192" anchor="ctr"/>
          <a:lstStyle/>
          <a:p>
            <a:pPr defTabSz="684427"/>
            <a:r>
              <a:rPr lang="ru-RU" altLang="zh-CN" b="1" dirty="0" smtClean="0">
                <a:solidFill>
                  <a:srgbClr val="990000"/>
                </a:solidFill>
                <a:ea typeface="黑体" pitchFamily="49" charset="-122"/>
                <a:cs typeface="Arial" pitchFamily="34" charset="0"/>
                <a:sym typeface="FrutigerNext LT Regular" pitchFamily="34" charset="0"/>
              </a:rPr>
              <a:t>Линейка </a:t>
            </a:r>
            <a:r>
              <a:rPr lang="en-US" altLang="zh-CN" b="1" dirty="0" smtClean="0">
                <a:solidFill>
                  <a:srgbClr val="990000"/>
                </a:solidFill>
                <a:ea typeface="黑体" pitchFamily="49" charset="-122"/>
                <a:cs typeface="Arial" pitchFamily="34" charset="0"/>
                <a:sym typeface="FrutigerNext LT Regular" pitchFamily="34" charset="0"/>
              </a:rPr>
              <a:t>LAN </a:t>
            </a:r>
            <a:r>
              <a:rPr lang="ru-RU" altLang="zh-CN" b="1" dirty="0" smtClean="0">
                <a:solidFill>
                  <a:srgbClr val="990000"/>
                </a:solidFill>
                <a:ea typeface="黑体" pitchFamily="49" charset="-122"/>
                <a:cs typeface="Arial" pitchFamily="34" charset="0"/>
                <a:sym typeface="FrutigerNext LT Regular" pitchFamily="34" charset="0"/>
              </a:rPr>
              <a:t>коммутаторов </a:t>
            </a:r>
            <a:r>
              <a:rPr lang="en-US" altLang="zh-CN" b="1" dirty="0" smtClean="0">
                <a:solidFill>
                  <a:srgbClr val="990000"/>
                </a:solidFill>
                <a:ea typeface="黑体" pitchFamily="49" charset="-122"/>
                <a:cs typeface="Arial" pitchFamily="34" charset="0"/>
                <a:sym typeface="FrutigerNext LT Regular" pitchFamily="34" charset="0"/>
              </a:rPr>
              <a:t>Huawei Enterprise</a:t>
            </a:r>
            <a:endParaRPr lang="ru-RU" altLang="zh-CN" b="1" dirty="0" smtClean="0">
              <a:solidFill>
                <a:srgbClr val="990000"/>
              </a:solidFill>
              <a:ea typeface="黑体" pitchFamily="49" charset="-122"/>
              <a:cs typeface="Arial" pitchFamily="34" charset="0"/>
              <a:sym typeface="FrutigerNext LT Regular" pitchFamily="34" charset="0"/>
            </a:endParaRPr>
          </a:p>
          <a:p>
            <a:pPr defTabSz="684427"/>
            <a:r>
              <a:rPr lang="ru-RU" altLang="zh-CN" b="1" dirty="0" smtClean="0">
                <a:solidFill>
                  <a:srgbClr val="990000"/>
                </a:solidFill>
                <a:ea typeface="黑体" pitchFamily="49" charset="-122"/>
                <a:cs typeface="Arial" pitchFamily="34" charset="0"/>
                <a:sym typeface="FrutigerNext LT Regular" pitchFamily="34" charset="0"/>
              </a:rPr>
              <a:t>Сравнительное позиционирование на рынке</a:t>
            </a:r>
            <a:endParaRPr lang="en-US" altLang="zh-CN" b="1" dirty="0">
              <a:solidFill>
                <a:srgbClr val="990000"/>
              </a:solidFill>
              <a:ea typeface="黑体" pitchFamily="49" charset="-122"/>
              <a:cs typeface="Arial" pitchFamily="34" charset="0"/>
              <a:sym typeface="FrutigerNext LT Regular" pitchFamily="34" charset="0"/>
            </a:endParaRPr>
          </a:p>
        </p:txBody>
      </p:sp>
      <p:sp>
        <p:nvSpPr>
          <p:cNvPr id="134148" name="Text Box 4"/>
          <p:cNvSpPr txBox="1">
            <a:spLocks noChangeArrowheads="1"/>
          </p:cNvSpPr>
          <p:nvPr/>
        </p:nvSpPr>
        <p:spPr bwMode="auto">
          <a:xfrm>
            <a:off x="0" y="2157412"/>
            <a:ext cx="1043354" cy="242888"/>
          </a:xfrm>
          <a:prstGeom prst="rect">
            <a:avLst/>
          </a:prstGeom>
          <a:noFill/>
          <a:ln w="19050" algn="ctr">
            <a:noFill/>
            <a:miter lim="800000"/>
            <a:headEnd/>
            <a:tailEnd/>
          </a:ln>
        </p:spPr>
        <p:txBody>
          <a:bodyPr lIns="79153" tIns="40210" rIns="80418" bIns="40210">
            <a:spAutoFit/>
          </a:bodyPr>
          <a:lstStyle/>
          <a:p>
            <a:pPr defTabSz="707043" fontAlgn="t" hangingPunct="0">
              <a:spcBef>
                <a:spcPct val="50000"/>
              </a:spcBef>
            </a:pPr>
            <a:r>
              <a:rPr lang="en-US" altLang="zh-CN" sz="1000" b="1" dirty="0">
                <a:solidFill>
                  <a:srgbClr val="000000"/>
                </a:solidFill>
              </a:rPr>
              <a:t>GE switch</a:t>
            </a:r>
            <a:endParaRPr lang="zh-CN" altLang="en-US" sz="1000" b="1" dirty="0">
              <a:solidFill>
                <a:srgbClr val="000000"/>
              </a:solidFill>
            </a:endParaRPr>
          </a:p>
        </p:txBody>
      </p:sp>
      <p:sp>
        <p:nvSpPr>
          <p:cNvPr id="5" name="Text Box 5"/>
          <p:cNvSpPr txBox="1">
            <a:spLocks noChangeArrowheads="1"/>
          </p:cNvSpPr>
          <p:nvPr/>
        </p:nvSpPr>
        <p:spPr bwMode="auto">
          <a:xfrm>
            <a:off x="1" y="3429000"/>
            <a:ext cx="971550" cy="242888"/>
          </a:xfrm>
          <a:prstGeom prst="rect">
            <a:avLst/>
          </a:prstGeom>
          <a:noFill/>
          <a:ln w="19050" algn="ctr">
            <a:noFill/>
            <a:miter lim="800000"/>
            <a:headEnd/>
            <a:tailEnd/>
          </a:ln>
        </p:spPr>
        <p:txBody>
          <a:bodyPr lIns="79153" tIns="40210" rIns="80418" bIns="40210">
            <a:spAutoFit/>
          </a:bodyPr>
          <a:lstStyle/>
          <a:p>
            <a:pPr defTabSz="707909" fontAlgn="t" hangingPunct="0">
              <a:spcBef>
                <a:spcPct val="50000"/>
              </a:spcBef>
              <a:defRPr/>
            </a:pPr>
            <a:r>
              <a:rPr lang="en-US" altLang="zh-CN" sz="1000" b="1" dirty="0">
                <a:solidFill>
                  <a:srgbClr val="000000"/>
                </a:solidFill>
                <a:ea typeface="宋体" charset="-122"/>
              </a:rPr>
              <a:t>FE switch</a:t>
            </a:r>
          </a:p>
        </p:txBody>
      </p:sp>
      <p:sp>
        <p:nvSpPr>
          <p:cNvPr id="6" name="AutoShape 6"/>
          <p:cNvSpPr>
            <a:spLocks noChangeArrowheads="1"/>
          </p:cNvSpPr>
          <p:nvPr/>
        </p:nvSpPr>
        <p:spPr bwMode="auto">
          <a:xfrm>
            <a:off x="1203081" y="4033839"/>
            <a:ext cx="1477108" cy="198835"/>
          </a:xfrm>
          <a:prstGeom prst="cube">
            <a:avLst>
              <a:gd name="adj" fmla="val 8333"/>
            </a:avLst>
          </a:prstGeom>
          <a:solidFill>
            <a:srgbClr val="CC00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S2700SI</a:t>
            </a:r>
          </a:p>
        </p:txBody>
      </p:sp>
      <p:sp>
        <p:nvSpPr>
          <p:cNvPr id="7" name="AutoShape 7"/>
          <p:cNvSpPr>
            <a:spLocks noChangeArrowheads="1"/>
          </p:cNvSpPr>
          <p:nvPr/>
        </p:nvSpPr>
        <p:spPr bwMode="auto">
          <a:xfrm>
            <a:off x="1185497" y="3743325"/>
            <a:ext cx="1509346" cy="215504"/>
          </a:xfrm>
          <a:prstGeom prst="cube">
            <a:avLst>
              <a:gd name="adj" fmla="val 8333"/>
            </a:avLst>
          </a:prstGeom>
          <a:solidFill>
            <a:srgbClr val="CC00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S2700EI</a:t>
            </a:r>
          </a:p>
        </p:txBody>
      </p:sp>
      <p:sp>
        <p:nvSpPr>
          <p:cNvPr id="8" name="AutoShape 8"/>
          <p:cNvSpPr>
            <a:spLocks noChangeArrowheads="1"/>
          </p:cNvSpPr>
          <p:nvPr/>
        </p:nvSpPr>
        <p:spPr bwMode="auto">
          <a:xfrm>
            <a:off x="1203081" y="2871789"/>
            <a:ext cx="1477108" cy="536972"/>
          </a:xfrm>
          <a:prstGeom prst="cube">
            <a:avLst>
              <a:gd name="adj" fmla="val 8333"/>
            </a:avLst>
          </a:prstGeom>
          <a:solidFill>
            <a:srgbClr val="CC00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S3700EI</a:t>
            </a:r>
          </a:p>
        </p:txBody>
      </p:sp>
      <p:sp>
        <p:nvSpPr>
          <p:cNvPr id="9" name="Line 10"/>
          <p:cNvSpPr>
            <a:spLocks noChangeShapeType="1"/>
          </p:cNvSpPr>
          <p:nvPr/>
        </p:nvSpPr>
        <p:spPr bwMode="auto">
          <a:xfrm>
            <a:off x="1043354" y="3643313"/>
            <a:ext cx="7416312" cy="0"/>
          </a:xfrm>
          <a:prstGeom prst="line">
            <a:avLst/>
          </a:prstGeom>
          <a:noFill/>
          <a:ln w="19050">
            <a:solidFill>
              <a:srgbClr val="777777"/>
            </a:solidFill>
            <a:round/>
            <a:headEnd/>
            <a:tailEnd/>
          </a:ln>
        </p:spPr>
        <p:txBody>
          <a:bodyPr lIns="79153" tIns="40210" rIns="80418" bIns="40210"/>
          <a:lstStyle/>
          <a:p>
            <a:pPr>
              <a:defRPr/>
            </a:pPr>
            <a:endParaRPr lang="zh-CN" altLang="en-US" sz="1200" dirty="0">
              <a:solidFill>
                <a:srgbClr val="FFFFFF"/>
              </a:solidFill>
              <a:ea typeface="宋体" charset="-122"/>
            </a:endParaRPr>
          </a:p>
        </p:txBody>
      </p:sp>
      <p:sp>
        <p:nvSpPr>
          <p:cNvPr id="10" name="Line 11"/>
          <p:cNvSpPr>
            <a:spLocks noChangeShapeType="1"/>
          </p:cNvSpPr>
          <p:nvPr/>
        </p:nvSpPr>
        <p:spPr bwMode="auto">
          <a:xfrm>
            <a:off x="1043354" y="2812256"/>
            <a:ext cx="7416312" cy="0"/>
          </a:xfrm>
          <a:prstGeom prst="line">
            <a:avLst/>
          </a:prstGeom>
          <a:noFill/>
          <a:ln w="19050">
            <a:solidFill>
              <a:srgbClr val="777777"/>
            </a:solidFill>
            <a:round/>
            <a:headEnd/>
            <a:tailEnd/>
          </a:ln>
        </p:spPr>
        <p:txBody>
          <a:bodyPr lIns="79153" tIns="40210" rIns="80418" bIns="40210"/>
          <a:lstStyle/>
          <a:p>
            <a:pPr>
              <a:defRPr/>
            </a:pPr>
            <a:endParaRPr lang="zh-CN" altLang="en-US" sz="1200" dirty="0">
              <a:solidFill>
                <a:srgbClr val="FFFFFF"/>
              </a:solidFill>
              <a:ea typeface="宋体" charset="-122"/>
            </a:endParaRPr>
          </a:p>
        </p:txBody>
      </p:sp>
      <p:sp>
        <p:nvSpPr>
          <p:cNvPr id="11" name="AutoShape 12"/>
          <p:cNvSpPr>
            <a:spLocks noChangeArrowheads="1"/>
          </p:cNvSpPr>
          <p:nvPr/>
        </p:nvSpPr>
        <p:spPr bwMode="auto">
          <a:xfrm>
            <a:off x="1204547" y="1779986"/>
            <a:ext cx="1493227" cy="215503"/>
          </a:xfrm>
          <a:prstGeom prst="cube">
            <a:avLst>
              <a:gd name="adj" fmla="val 8333"/>
            </a:avLst>
          </a:prstGeom>
          <a:solidFill>
            <a:srgbClr val="CC00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S5700EI</a:t>
            </a:r>
          </a:p>
        </p:txBody>
      </p:sp>
      <p:sp>
        <p:nvSpPr>
          <p:cNvPr id="12" name="AutoShape 13"/>
          <p:cNvSpPr>
            <a:spLocks noChangeArrowheads="1"/>
          </p:cNvSpPr>
          <p:nvPr/>
        </p:nvSpPr>
        <p:spPr bwMode="auto">
          <a:xfrm>
            <a:off x="1203081" y="2589610"/>
            <a:ext cx="1494692" cy="228600"/>
          </a:xfrm>
          <a:prstGeom prst="cube">
            <a:avLst>
              <a:gd name="adj" fmla="val 8333"/>
            </a:avLst>
          </a:prstGeom>
          <a:solidFill>
            <a:srgbClr val="CC00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S5700SI</a:t>
            </a:r>
          </a:p>
        </p:txBody>
      </p:sp>
      <p:sp>
        <p:nvSpPr>
          <p:cNvPr id="13" name="AutoShape 14"/>
          <p:cNvSpPr>
            <a:spLocks noChangeArrowheads="1"/>
          </p:cNvSpPr>
          <p:nvPr/>
        </p:nvSpPr>
        <p:spPr bwMode="auto">
          <a:xfrm>
            <a:off x="1203081" y="3434955"/>
            <a:ext cx="1494692" cy="192881"/>
          </a:xfrm>
          <a:prstGeom prst="cube">
            <a:avLst>
              <a:gd name="adj" fmla="val 8333"/>
            </a:avLst>
          </a:prstGeom>
          <a:solidFill>
            <a:srgbClr val="CC00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S3700SI</a:t>
            </a:r>
          </a:p>
        </p:txBody>
      </p:sp>
      <p:sp>
        <p:nvSpPr>
          <p:cNvPr id="134158" name="AutoShape 15"/>
          <p:cNvSpPr>
            <a:spLocks/>
          </p:cNvSpPr>
          <p:nvPr/>
        </p:nvSpPr>
        <p:spPr bwMode="auto">
          <a:xfrm>
            <a:off x="898281" y="1708549"/>
            <a:ext cx="145073" cy="1134665"/>
          </a:xfrm>
          <a:prstGeom prst="leftBrace">
            <a:avLst>
              <a:gd name="adj1" fmla="val 87305"/>
              <a:gd name="adj2" fmla="val 50000"/>
            </a:avLst>
          </a:prstGeom>
          <a:noFill/>
          <a:ln w="19050">
            <a:solidFill>
              <a:srgbClr val="777777"/>
            </a:solidFill>
            <a:round/>
            <a:headEnd/>
            <a:tailEnd/>
          </a:ln>
        </p:spPr>
        <p:txBody>
          <a:bodyPr wrap="none" lIns="79153" tIns="40210" rIns="80418" bIns="40210" anchor="ctr"/>
          <a:lstStyle/>
          <a:p>
            <a:endParaRPr lang="zh-CN" altLang="en-US" sz="1000" dirty="0">
              <a:solidFill>
                <a:srgbClr val="FFFFFF"/>
              </a:solidFill>
            </a:endParaRPr>
          </a:p>
        </p:txBody>
      </p:sp>
      <p:sp>
        <p:nvSpPr>
          <p:cNvPr id="134159" name="AutoShape 16"/>
          <p:cNvSpPr>
            <a:spLocks/>
          </p:cNvSpPr>
          <p:nvPr/>
        </p:nvSpPr>
        <p:spPr bwMode="auto">
          <a:xfrm>
            <a:off x="898281" y="2858691"/>
            <a:ext cx="145073" cy="1376363"/>
          </a:xfrm>
          <a:prstGeom prst="leftBrace">
            <a:avLst>
              <a:gd name="adj1" fmla="val 82819"/>
              <a:gd name="adj2" fmla="val 49449"/>
            </a:avLst>
          </a:prstGeom>
          <a:noFill/>
          <a:ln w="19050">
            <a:solidFill>
              <a:srgbClr val="777777"/>
            </a:solidFill>
            <a:round/>
            <a:headEnd/>
            <a:tailEnd/>
          </a:ln>
        </p:spPr>
        <p:txBody>
          <a:bodyPr wrap="none" lIns="79153" tIns="40210" rIns="80418" bIns="40210" anchor="ctr"/>
          <a:lstStyle/>
          <a:p>
            <a:endParaRPr lang="zh-CN" altLang="en-US" sz="1000" dirty="0">
              <a:solidFill>
                <a:srgbClr val="000000"/>
              </a:solidFill>
            </a:endParaRPr>
          </a:p>
        </p:txBody>
      </p:sp>
      <p:sp>
        <p:nvSpPr>
          <p:cNvPr id="16" name="Line 17"/>
          <p:cNvSpPr>
            <a:spLocks noChangeShapeType="1"/>
          </p:cNvSpPr>
          <p:nvPr/>
        </p:nvSpPr>
        <p:spPr bwMode="auto">
          <a:xfrm>
            <a:off x="1043354" y="2512219"/>
            <a:ext cx="7416312" cy="0"/>
          </a:xfrm>
          <a:prstGeom prst="line">
            <a:avLst/>
          </a:prstGeom>
          <a:noFill/>
          <a:ln w="19050">
            <a:solidFill>
              <a:srgbClr val="777777"/>
            </a:solidFill>
            <a:round/>
            <a:headEnd/>
            <a:tailEnd/>
          </a:ln>
        </p:spPr>
        <p:txBody>
          <a:bodyPr lIns="79153" tIns="40210" rIns="80418" bIns="40210"/>
          <a:lstStyle/>
          <a:p>
            <a:pPr>
              <a:defRPr/>
            </a:pPr>
            <a:endParaRPr lang="zh-CN" altLang="en-US" sz="1200" dirty="0">
              <a:solidFill>
                <a:srgbClr val="FFFFFF"/>
              </a:solidFill>
              <a:ea typeface="宋体" charset="-122"/>
            </a:endParaRPr>
          </a:p>
        </p:txBody>
      </p:sp>
      <p:sp>
        <p:nvSpPr>
          <p:cNvPr id="17" name="AutoShape 18"/>
          <p:cNvSpPr>
            <a:spLocks noChangeArrowheads="1"/>
          </p:cNvSpPr>
          <p:nvPr/>
        </p:nvSpPr>
        <p:spPr bwMode="auto">
          <a:xfrm>
            <a:off x="2858967" y="2884885"/>
            <a:ext cx="1984131" cy="742950"/>
          </a:xfrm>
          <a:prstGeom prst="cube">
            <a:avLst>
              <a:gd name="adj" fmla="val 8333"/>
            </a:avLst>
          </a:prstGeom>
          <a:solidFill>
            <a:srgbClr val="339966"/>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C3750/C3560</a:t>
            </a:r>
          </a:p>
        </p:txBody>
      </p:sp>
      <p:sp>
        <p:nvSpPr>
          <p:cNvPr id="18" name="AutoShape 19"/>
          <p:cNvSpPr>
            <a:spLocks noChangeArrowheads="1"/>
          </p:cNvSpPr>
          <p:nvPr/>
        </p:nvSpPr>
        <p:spPr bwMode="auto">
          <a:xfrm>
            <a:off x="2858966" y="4006453"/>
            <a:ext cx="2003181" cy="214313"/>
          </a:xfrm>
          <a:prstGeom prst="cube">
            <a:avLst>
              <a:gd name="adj" fmla="val 8333"/>
            </a:avLst>
          </a:prstGeom>
          <a:solidFill>
            <a:srgbClr val="339966"/>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C2960 LAN LITE</a:t>
            </a:r>
          </a:p>
        </p:txBody>
      </p:sp>
      <p:sp>
        <p:nvSpPr>
          <p:cNvPr id="19" name="AutoShape 20"/>
          <p:cNvSpPr>
            <a:spLocks noChangeArrowheads="1"/>
          </p:cNvSpPr>
          <p:nvPr/>
        </p:nvSpPr>
        <p:spPr bwMode="auto">
          <a:xfrm>
            <a:off x="2858966" y="3758803"/>
            <a:ext cx="2003181" cy="214313"/>
          </a:xfrm>
          <a:prstGeom prst="cube">
            <a:avLst>
              <a:gd name="adj" fmla="val 8333"/>
            </a:avLst>
          </a:prstGeom>
          <a:solidFill>
            <a:srgbClr val="339966"/>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C2960 LAN BASE</a:t>
            </a:r>
          </a:p>
        </p:txBody>
      </p:sp>
      <p:sp>
        <p:nvSpPr>
          <p:cNvPr id="20" name="AutoShape 22"/>
          <p:cNvSpPr>
            <a:spLocks noChangeArrowheads="1"/>
          </p:cNvSpPr>
          <p:nvPr/>
        </p:nvSpPr>
        <p:spPr bwMode="auto">
          <a:xfrm>
            <a:off x="2842847" y="2030017"/>
            <a:ext cx="2000250" cy="216694"/>
          </a:xfrm>
          <a:prstGeom prst="cube">
            <a:avLst>
              <a:gd name="adj" fmla="val 8333"/>
            </a:avLst>
          </a:prstGeom>
          <a:solidFill>
            <a:srgbClr val="339966"/>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C3750E/C3560E</a:t>
            </a:r>
          </a:p>
        </p:txBody>
      </p:sp>
      <p:sp>
        <p:nvSpPr>
          <p:cNvPr id="21" name="AutoShape 23"/>
          <p:cNvSpPr>
            <a:spLocks noChangeArrowheads="1"/>
          </p:cNvSpPr>
          <p:nvPr/>
        </p:nvSpPr>
        <p:spPr bwMode="auto">
          <a:xfrm>
            <a:off x="2844312" y="2282430"/>
            <a:ext cx="2000250" cy="216694"/>
          </a:xfrm>
          <a:prstGeom prst="cube">
            <a:avLst>
              <a:gd name="adj" fmla="val 8333"/>
            </a:avLst>
          </a:prstGeom>
          <a:solidFill>
            <a:srgbClr val="339966"/>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C3750G/3560G</a:t>
            </a:r>
          </a:p>
        </p:txBody>
      </p:sp>
      <p:sp>
        <p:nvSpPr>
          <p:cNvPr id="22" name="AutoShape 24"/>
          <p:cNvSpPr>
            <a:spLocks noChangeArrowheads="1"/>
          </p:cNvSpPr>
          <p:nvPr/>
        </p:nvSpPr>
        <p:spPr bwMode="auto">
          <a:xfrm>
            <a:off x="2845777" y="1779986"/>
            <a:ext cx="2000250" cy="215503"/>
          </a:xfrm>
          <a:prstGeom prst="cube">
            <a:avLst>
              <a:gd name="adj" fmla="val 8333"/>
            </a:avLst>
          </a:prstGeom>
          <a:solidFill>
            <a:srgbClr val="339966"/>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C3750X/3560X</a:t>
            </a:r>
          </a:p>
        </p:txBody>
      </p:sp>
      <p:sp>
        <p:nvSpPr>
          <p:cNvPr id="23" name="AutoShape 25"/>
          <p:cNvSpPr>
            <a:spLocks noChangeArrowheads="1"/>
          </p:cNvSpPr>
          <p:nvPr/>
        </p:nvSpPr>
        <p:spPr bwMode="auto">
          <a:xfrm>
            <a:off x="2858966" y="2603898"/>
            <a:ext cx="2000250" cy="215503"/>
          </a:xfrm>
          <a:prstGeom prst="cube">
            <a:avLst>
              <a:gd name="adj" fmla="val 8333"/>
            </a:avLst>
          </a:prstGeom>
          <a:solidFill>
            <a:srgbClr val="339966"/>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C2960G/C2960S</a:t>
            </a:r>
          </a:p>
        </p:txBody>
      </p:sp>
      <p:sp>
        <p:nvSpPr>
          <p:cNvPr id="24" name="Line 29"/>
          <p:cNvSpPr>
            <a:spLocks noChangeShapeType="1"/>
          </p:cNvSpPr>
          <p:nvPr/>
        </p:nvSpPr>
        <p:spPr bwMode="auto">
          <a:xfrm>
            <a:off x="1043354" y="1707356"/>
            <a:ext cx="7416312" cy="0"/>
          </a:xfrm>
          <a:prstGeom prst="line">
            <a:avLst/>
          </a:prstGeom>
          <a:noFill/>
          <a:ln w="19050">
            <a:solidFill>
              <a:srgbClr val="777777"/>
            </a:solidFill>
            <a:round/>
            <a:headEnd/>
            <a:tailEnd/>
          </a:ln>
        </p:spPr>
        <p:txBody>
          <a:bodyPr lIns="79153" tIns="40210" rIns="80418" bIns="40210"/>
          <a:lstStyle/>
          <a:p>
            <a:pPr>
              <a:defRPr/>
            </a:pPr>
            <a:endParaRPr lang="zh-CN" altLang="en-US" sz="1200" dirty="0">
              <a:solidFill>
                <a:srgbClr val="FFFFFF"/>
              </a:solidFill>
              <a:ea typeface="宋体" charset="-122"/>
            </a:endParaRPr>
          </a:p>
        </p:txBody>
      </p:sp>
      <p:sp>
        <p:nvSpPr>
          <p:cNvPr id="25" name="AutoShape 30"/>
          <p:cNvSpPr>
            <a:spLocks noChangeArrowheads="1"/>
          </p:cNvSpPr>
          <p:nvPr/>
        </p:nvSpPr>
        <p:spPr bwMode="auto">
          <a:xfrm>
            <a:off x="1203082" y="1022747"/>
            <a:ext cx="1491761" cy="433388"/>
          </a:xfrm>
          <a:prstGeom prst="cube">
            <a:avLst>
              <a:gd name="adj" fmla="val 8333"/>
            </a:avLst>
          </a:prstGeom>
          <a:solidFill>
            <a:srgbClr val="CC00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S9300/S9700</a:t>
            </a:r>
          </a:p>
        </p:txBody>
      </p:sp>
      <p:sp>
        <p:nvSpPr>
          <p:cNvPr id="26" name="AutoShape 31"/>
          <p:cNvSpPr>
            <a:spLocks noChangeArrowheads="1"/>
          </p:cNvSpPr>
          <p:nvPr/>
        </p:nvSpPr>
        <p:spPr bwMode="auto">
          <a:xfrm>
            <a:off x="2858966" y="1022747"/>
            <a:ext cx="2000250" cy="442913"/>
          </a:xfrm>
          <a:prstGeom prst="cube">
            <a:avLst>
              <a:gd name="adj" fmla="val 8333"/>
            </a:avLst>
          </a:prstGeom>
          <a:solidFill>
            <a:srgbClr val="339966"/>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C6500/C6500 E</a:t>
            </a:r>
          </a:p>
        </p:txBody>
      </p:sp>
      <p:sp>
        <p:nvSpPr>
          <p:cNvPr id="27" name="AutoShape 32"/>
          <p:cNvSpPr>
            <a:spLocks noChangeArrowheads="1"/>
          </p:cNvSpPr>
          <p:nvPr/>
        </p:nvSpPr>
        <p:spPr bwMode="auto">
          <a:xfrm>
            <a:off x="2858966" y="1491855"/>
            <a:ext cx="2000250" cy="216694"/>
          </a:xfrm>
          <a:prstGeom prst="cube">
            <a:avLst>
              <a:gd name="adj" fmla="val 8333"/>
            </a:avLst>
          </a:prstGeom>
          <a:solidFill>
            <a:srgbClr val="339966"/>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C4500/C4500E</a:t>
            </a:r>
          </a:p>
        </p:txBody>
      </p:sp>
      <p:sp>
        <p:nvSpPr>
          <p:cNvPr id="134172" name="Text Box 33"/>
          <p:cNvSpPr txBox="1">
            <a:spLocks noChangeArrowheads="1"/>
          </p:cNvSpPr>
          <p:nvPr/>
        </p:nvSpPr>
        <p:spPr bwMode="auto">
          <a:xfrm>
            <a:off x="0" y="1221600"/>
            <a:ext cx="970085" cy="242810"/>
          </a:xfrm>
          <a:prstGeom prst="rect">
            <a:avLst/>
          </a:prstGeom>
          <a:noFill/>
          <a:ln w="19050" algn="ctr">
            <a:noFill/>
            <a:miter lim="800000"/>
            <a:headEnd/>
            <a:tailEnd/>
          </a:ln>
        </p:spPr>
        <p:txBody>
          <a:bodyPr lIns="79153" tIns="40210" rIns="80418" bIns="40210">
            <a:spAutoFit/>
          </a:bodyPr>
          <a:lstStyle/>
          <a:p>
            <a:pPr defTabSz="707043" fontAlgn="t" hangingPunct="0">
              <a:spcBef>
                <a:spcPct val="50000"/>
              </a:spcBef>
            </a:pPr>
            <a:r>
              <a:rPr lang="en-US" altLang="zh-CN" sz="1000" b="1" dirty="0">
                <a:solidFill>
                  <a:srgbClr val="000000"/>
                </a:solidFill>
              </a:rPr>
              <a:t>Chassis switch</a:t>
            </a:r>
            <a:endParaRPr lang="zh-CN" altLang="en-US" sz="1000" b="1" dirty="0">
              <a:solidFill>
                <a:srgbClr val="000000"/>
              </a:solidFill>
            </a:endParaRPr>
          </a:p>
        </p:txBody>
      </p:sp>
      <p:sp>
        <p:nvSpPr>
          <p:cNvPr id="134173" name="AutoShape 34"/>
          <p:cNvSpPr>
            <a:spLocks/>
          </p:cNvSpPr>
          <p:nvPr/>
        </p:nvSpPr>
        <p:spPr bwMode="auto">
          <a:xfrm>
            <a:off x="898281" y="1108472"/>
            <a:ext cx="145073" cy="600075"/>
          </a:xfrm>
          <a:prstGeom prst="leftBrace">
            <a:avLst>
              <a:gd name="adj1" fmla="val 46148"/>
              <a:gd name="adj2" fmla="val 50000"/>
            </a:avLst>
          </a:prstGeom>
          <a:noFill/>
          <a:ln w="19050">
            <a:solidFill>
              <a:srgbClr val="777777"/>
            </a:solidFill>
            <a:round/>
            <a:headEnd/>
            <a:tailEnd/>
          </a:ln>
        </p:spPr>
        <p:txBody>
          <a:bodyPr wrap="none" lIns="79153" tIns="40210" rIns="80418" bIns="40210" anchor="ctr"/>
          <a:lstStyle/>
          <a:p>
            <a:endParaRPr lang="zh-CN" altLang="en-US" sz="1000" dirty="0">
              <a:solidFill>
                <a:srgbClr val="FFFFFF"/>
              </a:solidFill>
            </a:endParaRPr>
          </a:p>
        </p:txBody>
      </p:sp>
      <p:sp>
        <p:nvSpPr>
          <p:cNvPr id="30" name="AutoShape 49"/>
          <p:cNvSpPr>
            <a:spLocks noChangeArrowheads="1"/>
          </p:cNvSpPr>
          <p:nvPr/>
        </p:nvSpPr>
        <p:spPr bwMode="auto">
          <a:xfrm>
            <a:off x="5149363" y="3173017"/>
            <a:ext cx="1510812" cy="245269"/>
          </a:xfrm>
          <a:prstGeom prst="cube">
            <a:avLst>
              <a:gd name="adj" fmla="val 8333"/>
            </a:avLst>
          </a:prstGeom>
          <a:solidFill>
            <a:srgbClr val="FF99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A3600-EI</a:t>
            </a:r>
          </a:p>
        </p:txBody>
      </p:sp>
      <p:sp>
        <p:nvSpPr>
          <p:cNvPr id="31" name="AutoShape 50"/>
          <p:cNvSpPr>
            <a:spLocks noChangeArrowheads="1"/>
          </p:cNvSpPr>
          <p:nvPr/>
        </p:nvSpPr>
        <p:spPr bwMode="auto">
          <a:xfrm>
            <a:off x="5149363" y="3452813"/>
            <a:ext cx="1510812" cy="210741"/>
          </a:xfrm>
          <a:prstGeom prst="cube">
            <a:avLst>
              <a:gd name="adj" fmla="val 8333"/>
            </a:avLst>
          </a:prstGeom>
          <a:solidFill>
            <a:srgbClr val="FF99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A3600-SI</a:t>
            </a:r>
          </a:p>
        </p:txBody>
      </p:sp>
      <p:sp>
        <p:nvSpPr>
          <p:cNvPr id="32" name="AutoShape 52"/>
          <p:cNvSpPr>
            <a:spLocks noChangeArrowheads="1"/>
          </p:cNvSpPr>
          <p:nvPr/>
        </p:nvSpPr>
        <p:spPr bwMode="auto">
          <a:xfrm>
            <a:off x="5149363" y="3733800"/>
            <a:ext cx="1510812" cy="225029"/>
          </a:xfrm>
          <a:prstGeom prst="cube">
            <a:avLst>
              <a:gd name="adj" fmla="val 8333"/>
            </a:avLst>
          </a:prstGeom>
          <a:solidFill>
            <a:srgbClr val="FF99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A3100TP-EI</a:t>
            </a:r>
          </a:p>
        </p:txBody>
      </p:sp>
      <p:sp>
        <p:nvSpPr>
          <p:cNvPr id="33" name="AutoShape 53"/>
          <p:cNvSpPr>
            <a:spLocks noChangeArrowheads="1"/>
          </p:cNvSpPr>
          <p:nvPr/>
        </p:nvSpPr>
        <p:spPr bwMode="auto">
          <a:xfrm>
            <a:off x="5150828" y="2882503"/>
            <a:ext cx="1509346" cy="271463"/>
          </a:xfrm>
          <a:prstGeom prst="cube">
            <a:avLst>
              <a:gd name="adj" fmla="val 8333"/>
            </a:avLst>
          </a:prstGeom>
          <a:solidFill>
            <a:srgbClr val="FF99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A3610</a:t>
            </a:r>
          </a:p>
        </p:txBody>
      </p:sp>
      <p:sp>
        <p:nvSpPr>
          <p:cNvPr id="34" name="AutoShape 54"/>
          <p:cNvSpPr>
            <a:spLocks noChangeArrowheads="1"/>
          </p:cNvSpPr>
          <p:nvPr/>
        </p:nvSpPr>
        <p:spPr bwMode="auto">
          <a:xfrm>
            <a:off x="5149363" y="3992166"/>
            <a:ext cx="1510812" cy="228600"/>
          </a:xfrm>
          <a:prstGeom prst="cube">
            <a:avLst>
              <a:gd name="adj" fmla="val 8333"/>
            </a:avLst>
          </a:prstGeom>
          <a:solidFill>
            <a:srgbClr val="FF99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A3100TP-SI</a:t>
            </a:r>
            <a:endParaRPr lang="en-US" altLang="zh-CN" sz="1000" b="1" dirty="0">
              <a:solidFill>
                <a:srgbClr val="FFFFFF"/>
              </a:solidFill>
              <a:effectLst>
                <a:outerShdw blurRad="38100" dist="38100" dir="2700000" algn="tl">
                  <a:srgbClr val="FFFFFF"/>
                </a:outerShdw>
              </a:effectLst>
            </a:endParaRPr>
          </a:p>
        </p:txBody>
      </p:sp>
      <p:sp>
        <p:nvSpPr>
          <p:cNvPr id="35" name="AutoShape 55"/>
          <p:cNvSpPr>
            <a:spLocks noChangeArrowheads="1"/>
          </p:cNvSpPr>
          <p:nvPr/>
        </p:nvSpPr>
        <p:spPr bwMode="auto">
          <a:xfrm>
            <a:off x="5150828" y="2581275"/>
            <a:ext cx="1509346" cy="228600"/>
          </a:xfrm>
          <a:prstGeom prst="cube">
            <a:avLst>
              <a:gd name="adj" fmla="val 8333"/>
            </a:avLst>
          </a:prstGeom>
          <a:solidFill>
            <a:srgbClr val="FF99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A5120EI/SI</a:t>
            </a:r>
          </a:p>
        </p:txBody>
      </p:sp>
      <p:sp>
        <p:nvSpPr>
          <p:cNvPr id="36" name="AutoShape 57"/>
          <p:cNvSpPr>
            <a:spLocks noChangeArrowheads="1"/>
          </p:cNvSpPr>
          <p:nvPr/>
        </p:nvSpPr>
        <p:spPr bwMode="auto">
          <a:xfrm>
            <a:off x="5149363" y="1234680"/>
            <a:ext cx="1510812" cy="216694"/>
          </a:xfrm>
          <a:prstGeom prst="cube">
            <a:avLst>
              <a:gd name="adj" fmla="val 8333"/>
            </a:avLst>
          </a:prstGeom>
          <a:solidFill>
            <a:srgbClr val="FF9900"/>
          </a:solidFill>
          <a:ln w="9525">
            <a:noFill/>
            <a:miter lim="800000"/>
            <a:headEnd/>
            <a:tailEnd/>
          </a:ln>
          <a:effectLst/>
        </p:spPr>
        <p:txBody>
          <a:bodyPr wrap="none" lIns="80274" tIns="40138" rIns="80274" bIns="40138" anchor="ctr"/>
          <a:lstStyle/>
          <a:p>
            <a:pPr algn="ctr"/>
            <a:r>
              <a:rPr lang="en-US" altLang="zh-CN" sz="1000" b="1" dirty="0">
                <a:solidFill>
                  <a:srgbClr val="FFFFFF"/>
                </a:solidFill>
                <a:effectLst>
                  <a:outerShdw blurRad="38100" dist="38100" dir="2700000" algn="tl">
                    <a:srgbClr val="000000"/>
                  </a:outerShdw>
                </a:effectLst>
              </a:rPr>
              <a:t>A</a:t>
            </a:r>
            <a:r>
              <a:rPr lang="en-US" altLang="zh-CN" sz="1000" b="1" dirty="0">
                <a:solidFill>
                  <a:srgbClr val="FFFFFF"/>
                </a:solidFill>
                <a:effectLst>
                  <a:outerShdw blurRad="38100" dist="38100" dir="2700000" algn="tl">
                    <a:srgbClr val="000000"/>
                  </a:outerShdw>
                </a:effectLst>
                <a:cs typeface="宋体" pitchFamily="2" charset="-122"/>
              </a:rPr>
              <a:t>9500</a:t>
            </a:r>
            <a:endParaRPr lang="en-US" altLang="zh-CN" sz="1000" b="1" dirty="0">
              <a:solidFill>
                <a:srgbClr val="FFFFFF"/>
              </a:solidFill>
              <a:effectLst>
                <a:outerShdw blurRad="38100" dist="38100" dir="2700000" algn="tl">
                  <a:srgbClr val="000000"/>
                </a:outerShdw>
              </a:effectLst>
            </a:endParaRPr>
          </a:p>
        </p:txBody>
      </p:sp>
      <p:sp>
        <p:nvSpPr>
          <p:cNvPr id="37" name="AutoShape 59"/>
          <p:cNvSpPr>
            <a:spLocks noChangeArrowheads="1"/>
          </p:cNvSpPr>
          <p:nvPr/>
        </p:nvSpPr>
        <p:spPr bwMode="auto">
          <a:xfrm>
            <a:off x="5149363" y="996555"/>
            <a:ext cx="1510812" cy="216694"/>
          </a:xfrm>
          <a:prstGeom prst="cube">
            <a:avLst>
              <a:gd name="adj" fmla="val 8333"/>
            </a:avLst>
          </a:prstGeom>
          <a:solidFill>
            <a:srgbClr val="FF99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A10500</a:t>
            </a:r>
          </a:p>
        </p:txBody>
      </p:sp>
      <p:sp>
        <p:nvSpPr>
          <p:cNvPr id="38" name="AutoShape 60"/>
          <p:cNvSpPr>
            <a:spLocks noChangeArrowheads="1"/>
          </p:cNvSpPr>
          <p:nvPr/>
        </p:nvSpPr>
        <p:spPr bwMode="auto">
          <a:xfrm>
            <a:off x="5165481" y="1779986"/>
            <a:ext cx="1494692" cy="215503"/>
          </a:xfrm>
          <a:prstGeom prst="cube">
            <a:avLst>
              <a:gd name="adj" fmla="val 8333"/>
            </a:avLst>
          </a:prstGeom>
          <a:solidFill>
            <a:srgbClr val="FF99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A5500EI</a:t>
            </a:r>
          </a:p>
        </p:txBody>
      </p:sp>
      <p:sp>
        <p:nvSpPr>
          <p:cNvPr id="39" name="AutoShape 61"/>
          <p:cNvSpPr>
            <a:spLocks noChangeArrowheads="1"/>
          </p:cNvSpPr>
          <p:nvPr/>
        </p:nvSpPr>
        <p:spPr bwMode="auto">
          <a:xfrm>
            <a:off x="5150828" y="2262188"/>
            <a:ext cx="1509346" cy="228600"/>
          </a:xfrm>
          <a:prstGeom prst="cube">
            <a:avLst>
              <a:gd name="adj" fmla="val 8333"/>
            </a:avLst>
          </a:prstGeom>
          <a:solidFill>
            <a:srgbClr val="FF99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A5500SI</a:t>
            </a:r>
          </a:p>
        </p:txBody>
      </p:sp>
      <p:sp>
        <p:nvSpPr>
          <p:cNvPr id="40" name="AutoShape 30"/>
          <p:cNvSpPr>
            <a:spLocks noChangeArrowheads="1"/>
          </p:cNvSpPr>
          <p:nvPr/>
        </p:nvSpPr>
        <p:spPr bwMode="auto">
          <a:xfrm>
            <a:off x="1200150" y="1479947"/>
            <a:ext cx="1494692" cy="228600"/>
          </a:xfrm>
          <a:prstGeom prst="cube">
            <a:avLst>
              <a:gd name="adj" fmla="val 8333"/>
            </a:avLst>
          </a:prstGeom>
          <a:solidFill>
            <a:srgbClr val="CC00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S7700</a:t>
            </a:r>
          </a:p>
        </p:txBody>
      </p:sp>
      <p:sp>
        <p:nvSpPr>
          <p:cNvPr id="41" name="AutoShape 57"/>
          <p:cNvSpPr>
            <a:spLocks noChangeArrowheads="1"/>
          </p:cNvSpPr>
          <p:nvPr/>
        </p:nvSpPr>
        <p:spPr bwMode="auto">
          <a:xfrm>
            <a:off x="5147897" y="1487092"/>
            <a:ext cx="1512277" cy="216694"/>
          </a:xfrm>
          <a:prstGeom prst="cube">
            <a:avLst>
              <a:gd name="adj" fmla="val 8333"/>
            </a:avLst>
          </a:prstGeom>
          <a:solidFill>
            <a:srgbClr val="FF99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A7500</a:t>
            </a:r>
          </a:p>
        </p:txBody>
      </p:sp>
      <p:sp>
        <p:nvSpPr>
          <p:cNvPr id="42" name="AutoShape 13"/>
          <p:cNvSpPr>
            <a:spLocks noChangeArrowheads="1"/>
          </p:cNvSpPr>
          <p:nvPr/>
        </p:nvSpPr>
        <p:spPr bwMode="auto">
          <a:xfrm>
            <a:off x="1204546" y="2284810"/>
            <a:ext cx="1494692" cy="228600"/>
          </a:xfrm>
          <a:prstGeom prst="cube">
            <a:avLst>
              <a:gd name="adj" fmla="val 8333"/>
            </a:avLst>
          </a:prstGeom>
          <a:solidFill>
            <a:srgbClr val="CC00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S5700SI</a:t>
            </a:r>
          </a:p>
        </p:txBody>
      </p:sp>
      <p:pic>
        <p:nvPicPr>
          <p:cNvPr id="134187" name="Picture 4" descr="http://t1.baidu.com/it/u=3819983841,177505149&amp;fm=0&amp;gp=0.jpg">
            <a:hlinkClick r:id="rId2"/>
          </p:cNvPr>
          <p:cNvPicPr>
            <a:picLocks noChangeAspect="1" noChangeArrowheads="1"/>
          </p:cNvPicPr>
          <p:nvPr/>
        </p:nvPicPr>
        <p:blipFill>
          <a:blip r:embed="rId3" cstate="print"/>
          <a:srcRect/>
          <a:stretch>
            <a:fillRect/>
          </a:stretch>
        </p:blipFill>
        <p:spPr bwMode="auto">
          <a:xfrm>
            <a:off x="6434505" y="634603"/>
            <a:ext cx="740019" cy="336947"/>
          </a:xfrm>
          <a:prstGeom prst="rect">
            <a:avLst/>
          </a:prstGeom>
          <a:noFill/>
          <a:ln w="9525">
            <a:noFill/>
            <a:miter lim="800000"/>
            <a:headEnd/>
            <a:tailEnd/>
          </a:ln>
        </p:spPr>
      </p:pic>
      <p:pic>
        <p:nvPicPr>
          <p:cNvPr id="134188" name="Picture 6" descr="http://www.huawei.com/cn/ucmf/groups/public/documents/webasset/hw_000353.jpg"/>
          <p:cNvPicPr>
            <a:picLocks noChangeAspect="1" noChangeArrowheads="1"/>
          </p:cNvPicPr>
          <p:nvPr/>
        </p:nvPicPr>
        <p:blipFill>
          <a:blip r:embed="rId4" cstate="print"/>
          <a:srcRect/>
          <a:stretch>
            <a:fillRect/>
          </a:stretch>
        </p:blipFill>
        <p:spPr bwMode="auto">
          <a:xfrm>
            <a:off x="1185497" y="610791"/>
            <a:ext cx="1494692" cy="303609"/>
          </a:xfrm>
          <a:prstGeom prst="rect">
            <a:avLst/>
          </a:prstGeom>
          <a:noFill/>
          <a:ln w="9525">
            <a:noFill/>
            <a:miter lim="800000"/>
            <a:headEnd/>
            <a:tailEnd/>
          </a:ln>
        </p:spPr>
      </p:pic>
      <p:sp>
        <p:nvSpPr>
          <p:cNvPr id="45" name="AutoShape 49"/>
          <p:cNvSpPr>
            <a:spLocks noChangeArrowheads="1"/>
          </p:cNvSpPr>
          <p:nvPr/>
        </p:nvSpPr>
        <p:spPr bwMode="auto">
          <a:xfrm>
            <a:off x="6875585" y="3163492"/>
            <a:ext cx="1512277" cy="245269"/>
          </a:xfrm>
          <a:prstGeom prst="cube">
            <a:avLst>
              <a:gd name="adj" fmla="val 8333"/>
            </a:avLst>
          </a:prstGeom>
          <a:solidFill>
            <a:srgbClr val="0099CC"/>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E4500/E3500</a:t>
            </a:r>
          </a:p>
        </p:txBody>
      </p:sp>
      <p:sp>
        <p:nvSpPr>
          <p:cNvPr id="46" name="AutoShape 50"/>
          <p:cNvSpPr>
            <a:spLocks noChangeArrowheads="1"/>
          </p:cNvSpPr>
          <p:nvPr/>
        </p:nvSpPr>
        <p:spPr bwMode="auto">
          <a:xfrm>
            <a:off x="6875585" y="3443288"/>
            <a:ext cx="1512277" cy="210741"/>
          </a:xfrm>
          <a:prstGeom prst="cube">
            <a:avLst>
              <a:gd name="adj" fmla="val 8333"/>
            </a:avLst>
          </a:prstGeom>
          <a:solidFill>
            <a:srgbClr val="0099CC"/>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E3500</a:t>
            </a:r>
          </a:p>
        </p:txBody>
      </p:sp>
      <p:sp>
        <p:nvSpPr>
          <p:cNvPr id="47" name="AutoShape 52"/>
          <p:cNvSpPr>
            <a:spLocks noChangeArrowheads="1"/>
          </p:cNvSpPr>
          <p:nvPr/>
        </p:nvSpPr>
        <p:spPr bwMode="auto">
          <a:xfrm>
            <a:off x="6875585" y="3724275"/>
            <a:ext cx="1512277" cy="225029"/>
          </a:xfrm>
          <a:prstGeom prst="cube">
            <a:avLst>
              <a:gd name="adj" fmla="val 8333"/>
            </a:avLst>
          </a:prstGeom>
          <a:solidFill>
            <a:srgbClr val="0099CC"/>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E4210</a:t>
            </a:r>
          </a:p>
        </p:txBody>
      </p:sp>
      <p:sp>
        <p:nvSpPr>
          <p:cNvPr id="48" name="AutoShape 53"/>
          <p:cNvSpPr>
            <a:spLocks noChangeArrowheads="1"/>
          </p:cNvSpPr>
          <p:nvPr/>
        </p:nvSpPr>
        <p:spPr bwMode="auto">
          <a:xfrm>
            <a:off x="6878516" y="2871787"/>
            <a:ext cx="1509346" cy="271463"/>
          </a:xfrm>
          <a:prstGeom prst="cube">
            <a:avLst>
              <a:gd name="adj" fmla="val 8333"/>
            </a:avLst>
          </a:prstGeom>
          <a:solidFill>
            <a:srgbClr val="0099CC"/>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E5500</a:t>
            </a:r>
          </a:p>
        </p:txBody>
      </p:sp>
      <p:sp>
        <p:nvSpPr>
          <p:cNvPr id="49" name="AutoShape 54"/>
          <p:cNvSpPr>
            <a:spLocks noChangeArrowheads="1"/>
          </p:cNvSpPr>
          <p:nvPr/>
        </p:nvSpPr>
        <p:spPr bwMode="auto">
          <a:xfrm>
            <a:off x="6875585" y="3982641"/>
            <a:ext cx="1512277" cy="228600"/>
          </a:xfrm>
          <a:prstGeom prst="cube">
            <a:avLst>
              <a:gd name="adj" fmla="val 8333"/>
            </a:avLst>
          </a:prstGeom>
          <a:solidFill>
            <a:srgbClr val="0099CC"/>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E2600/E2500</a:t>
            </a:r>
            <a:endParaRPr lang="en-US" altLang="zh-CN" sz="1000" b="1" dirty="0">
              <a:solidFill>
                <a:srgbClr val="FFFFFF"/>
              </a:solidFill>
              <a:effectLst>
                <a:outerShdw blurRad="38100" dist="38100" dir="2700000" algn="tl">
                  <a:srgbClr val="FFFFFF"/>
                </a:outerShdw>
              </a:effectLst>
            </a:endParaRPr>
          </a:p>
        </p:txBody>
      </p:sp>
      <p:sp>
        <p:nvSpPr>
          <p:cNvPr id="50" name="AutoShape 55"/>
          <p:cNvSpPr>
            <a:spLocks noChangeArrowheads="1"/>
          </p:cNvSpPr>
          <p:nvPr/>
        </p:nvSpPr>
        <p:spPr bwMode="auto">
          <a:xfrm>
            <a:off x="6878516" y="2571750"/>
            <a:ext cx="1509346" cy="228600"/>
          </a:xfrm>
          <a:prstGeom prst="cube">
            <a:avLst>
              <a:gd name="adj" fmla="val 8333"/>
            </a:avLst>
          </a:prstGeom>
          <a:solidFill>
            <a:srgbClr val="0099CC"/>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E4200G/E2500G</a:t>
            </a:r>
          </a:p>
        </p:txBody>
      </p:sp>
      <p:sp>
        <p:nvSpPr>
          <p:cNvPr id="51" name="AutoShape 60"/>
          <p:cNvSpPr>
            <a:spLocks noChangeArrowheads="1"/>
          </p:cNvSpPr>
          <p:nvPr/>
        </p:nvSpPr>
        <p:spPr bwMode="auto">
          <a:xfrm>
            <a:off x="6891705" y="1779986"/>
            <a:ext cx="1496157" cy="215503"/>
          </a:xfrm>
          <a:prstGeom prst="cube">
            <a:avLst>
              <a:gd name="adj" fmla="val 8333"/>
            </a:avLst>
          </a:prstGeom>
          <a:solidFill>
            <a:srgbClr val="0099CC"/>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E5500G/E4800G</a:t>
            </a:r>
          </a:p>
        </p:txBody>
      </p:sp>
      <p:sp>
        <p:nvSpPr>
          <p:cNvPr id="52" name="AutoShape 61"/>
          <p:cNvSpPr>
            <a:spLocks noChangeArrowheads="1"/>
          </p:cNvSpPr>
          <p:nvPr/>
        </p:nvSpPr>
        <p:spPr bwMode="auto">
          <a:xfrm>
            <a:off x="6878516" y="2284810"/>
            <a:ext cx="1509346" cy="228600"/>
          </a:xfrm>
          <a:prstGeom prst="cube">
            <a:avLst>
              <a:gd name="adj" fmla="val 8333"/>
            </a:avLst>
          </a:prstGeom>
          <a:solidFill>
            <a:srgbClr val="0099CC"/>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E4510G/E4500G</a:t>
            </a:r>
          </a:p>
        </p:txBody>
      </p:sp>
      <p:sp>
        <p:nvSpPr>
          <p:cNvPr id="53" name="AutoShape 57"/>
          <p:cNvSpPr>
            <a:spLocks noChangeArrowheads="1"/>
          </p:cNvSpPr>
          <p:nvPr/>
        </p:nvSpPr>
        <p:spPr bwMode="auto">
          <a:xfrm>
            <a:off x="6875585" y="1477567"/>
            <a:ext cx="1512277" cy="216694"/>
          </a:xfrm>
          <a:prstGeom prst="cube">
            <a:avLst>
              <a:gd name="adj" fmla="val 8333"/>
            </a:avLst>
          </a:prstGeom>
          <a:solidFill>
            <a:srgbClr val="0099CC"/>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E8200zl/E5400zl</a:t>
            </a:r>
          </a:p>
        </p:txBody>
      </p:sp>
      <p:pic>
        <p:nvPicPr>
          <p:cNvPr id="134198" name="Picture 2" descr="http://t1.baidu.com/it/u=4114513595,171320908&amp;fm=0&amp;gp=0.jpg">
            <a:hlinkClick r:id="rId5"/>
          </p:cNvPr>
          <p:cNvPicPr>
            <a:picLocks noChangeAspect="1" noChangeArrowheads="1"/>
          </p:cNvPicPr>
          <p:nvPr/>
        </p:nvPicPr>
        <p:blipFill>
          <a:blip r:embed="rId6" cstate="print"/>
          <a:srcRect/>
          <a:stretch>
            <a:fillRect/>
          </a:stretch>
        </p:blipFill>
        <p:spPr bwMode="auto">
          <a:xfrm>
            <a:off x="3438169" y="648388"/>
            <a:ext cx="827942" cy="357188"/>
          </a:xfrm>
          <a:prstGeom prst="rect">
            <a:avLst/>
          </a:prstGeom>
          <a:noFill/>
          <a:ln w="9525">
            <a:noFill/>
            <a:miter lim="800000"/>
            <a:headEnd/>
            <a:tailEnd/>
          </a:ln>
        </p:spPr>
      </p:pic>
      <p:sp>
        <p:nvSpPr>
          <p:cNvPr id="55" name="Line 10"/>
          <p:cNvSpPr>
            <a:spLocks noChangeShapeType="1"/>
          </p:cNvSpPr>
          <p:nvPr/>
        </p:nvSpPr>
        <p:spPr bwMode="auto">
          <a:xfrm>
            <a:off x="1043354" y="4267200"/>
            <a:ext cx="7416312" cy="0"/>
          </a:xfrm>
          <a:prstGeom prst="line">
            <a:avLst/>
          </a:prstGeom>
          <a:noFill/>
          <a:ln w="19050">
            <a:solidFill>
              <a:srgbClr val="777777"/>
            </a:solidFill>
            <a:round/>
            <a:headEnd/>
            <a:tailEnd/>
          </a:ln>
        </p:spPr>
        <p:txBody>
          <a:bodyPr lIns="79153" tIns="40210" rIns="80418" bIns="40210"/>
          <a:lstStyle/>
          <a:p>
            <a:pPr>
              <a:defRPr/>
            </a:pPr>
            <a:endParaRPr lang="zh-CN" altLang="en-US" sz="1200" dirty="0">
              <a:solidFill>
                <a:srgbClr val="FFFFFF"/>
              </a:solidFill>
              <a:ea typeface="宋体" charset="-122"/>
            </a:endParaRPr>
          </a:p>
        </p:txBody>
      </p:sp>
      <p:sp>
        <p:nvSpPr>
          <p:cNvPr id="56" name="AutoShape 6"/>
          <p:cNvSpPr>
            <a:spLocks noChangeArrowheads="1"/>
          </p:cNvSpPr>
          <p:nvPr/>
        </p:nvSpPr>
        <p:spPr bwMode="auto">
          <a:xfrm>
            <a:off x="1185497" y="4358879"/>
            <a:ext cx="1513742" cy="228600"/>
          </a:xfrm>
          <a:prstGeom prst="cube">
            <a:avLst>
              <a:gd name="adj" fmla="val 8333"/>
            </a:avLst>
          </a:prstGeom>
          <a:solidFill>
            <a:srgbClr val="CC0000"/>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S1700</a:t>
            </a:r>
          </a:p>
        </p:txBody>
      </p:sp>
      <p:sp>
        <p:nvSpPr>
          <p:cNvPr id="57" name="AutoShape 54"/>
          <p:cNvSpPr>
            <a:spLocks noChangeArrowheads="1"/>
          </p:cNvSpPr>
          <p:nvPr/>
        </p:nvSpPr>
        <p:spPr bwMode="auto">
          <a:xfrm>
            <a:off x="6875585" y="4371975"/>
            <a:ext cx="1512277" cy="228600"/>
          </a:xfrm>
          <a:prstGeom prst="cube">
            <a:avLst>
              <a:gd name="adj" fmla="val 8333"/>
            </a:avLst>
          </a:prstGeom>
          <a:solidFill>
            <a:srgbClr val="0099CC"/>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V1900/V1400</a:t>
            </a:r>
            <a:endParaRPr lang="en-US" altLang="zh-CN" sz="1000" b="1" dirty="0">
              <a:solidFill>
                <a:srgbClr val="FFFFFF"/>
              </a:solidFill>
              <a:effectLst>
                <a:outerShdw blurRad="38100" dist="38100" dir="2700000" algn="tl">
                  <a:srgbClr val="FFFFFF"/>
                </a:outerShdw>
              </a:effectLst>
            </a:endParaRPr>
          </a:p>
        </p:txBody>
      </p:sp>
      <p:sp>
        <p:nvSpPr>
          <p:cNvPr id="58" name="Text Box 5"/>
          <p:cNvSpPr txBox="1">
            <a:spLocks noChangeArrowheads="1"/>
          </p:cNvSpPr>
          <p:nvPr/>
        </p:nvSpPr>
        <p:spPr bwMode="auto">
          <a:xfrm>
            <a:off x="263769" y="4351735"/>
            <a:ext cx="575897" cy="242888"/>
          </a:xfrm>
          <a:prstGeom prst="rect">
            <a:avLst/>
          </a:prstGeom>
          <a:noFill/>
          <a:ln w="19050" algn="ctr">
            <a:noFill/>
            <a:miter lim="800000"/>
            <a:headEnd/>
            <a:tailEnd/>
          </a:ln>
        </p:spPr>
        <p:txBody>
          <a:bodyPr lIns="79153" tIns="40210" rIns="80418" bIns="40210">
            <a:spAutoFit/>
          </a:bodyPr>
          <a:lstStyle/>
          <a:p>
            <a:pPr defTabSz="707909" fontAlgn="t" hangingPunct="0">
              <a:spcBef>
                <a:spcPct val="50000"/>
              </a:spcBef>
              <a:defRPr/>
            </a:pPr>
            <a:r>
              <a:rPr lang="en-US" altLang="zh-CN" sz="1000" b="1" dirty="0">
                <a:solidFill>
                  <a:srgbClr val="000000"/>
                </a:solidFill>
                <a:ea typeface="宋体" charset="-122"/>
              </a:rPr>
              <a:t>SMB</a:t>
            </a:r>
          </a:p>
        </p:txBody>
      </p:sp>
      <p:sp>
        <p:nvSpPr>
          <p:cNvPr id="134203" name="AutoShape 16"/>
          <p:cNvSpPr>
            <a:spLocks/>
          </p:cNvSpPr>
          <p:nvPr/>
        </p:nvSpPr>
        <p:spPr bwMode="auto">
          <a:xfrm>
            <a:off x="899747" y="4282678"/>
            <a:ext cx="152400" cy="376238"/>
          </a:xfrm>
          <a:prstGeom prst="leftBrace">
            <a:avLst>
              <a:gd name="adj1" fmla="val 82686"/>
              <a:gd name="adj2" fmla="val 49449"/>
            </a:avLst>
          </a:prstGeom>
          <a:noFill/>
          <a:ln w="19050">
            <a:solidFill>
              <a:srgbClr val="777777"/>
            </a:solidFill>
            <a:round/>
            <a:headEnd/>
            <a:tailEnd/>
          </a:ln>
        </p:spPr>
        <p:txBody>
          <a:bodyPr wrap="none" lIns="79153" tIns="40210" rIns="80418" bIns="40210" anchor="ctr"/>
          <a:lstStyle/>
          <a:p>
            <a:endParaRPr lang="zh-CN" altLang="en-US" sz="1000" dirty="0">
              <a:solidFill>
                <a:srgbClr val="000000"/>
              </a:solidFill>
            </a:endParaRPr>
          </a:p>
        </p:txBody>
      </p:sp>
      <p:sp>
        <p:nvSpPr>
          <p:cNvPr id="60" name="AutoShape 19"/>
          <p:cNvSpPr>
            <a:spLocks noChangeArrowheads="1"/>
          </p:cNvSpPr>
          <p:nvPr/>
        </p:nvSpPr>
        <p:spPr bwMode="auto">
          <a:xfrm>
            <a:off x="2844312" y="4373166"/>
            <a:ext cx="2003181" cy="214313"/>
          </a:xfrm>
          <a:prstGeom prst="cube">
            <a:avLst>
              <a:gd name="adj" fmla="val 8333"/>
            </a:avLst>
          </a:prstGeom>
          <a:solidFill>
            <a:srgbClr val="339966"/>
          </a:solidFill>
          <a:ln w="9525">
            <a:noFill/>
            <a:miter lim="800000"/>
            <a:headEnd/>
            <a:tailEnd/>
          </a:ln>
          <a:effectLst/>
        </p:spPr>
        <p:txBody>
          <a:bodyPr wrap="none" lIns="80274" tIns="40138" rIns="80274" bIns="40138" anchor="ctr"/>
          <a:lstStyle/>
          <a:p>
            <a:pPr algn="ctr" fontAlgn="auto">
              <a:spcBef>
                <a:spcPts val="0"/>
              </a:spcBef>
              <a:spcAft>
                <a:spcPts val="0"/>
              </a:spcAft>
              <a:defRPr/>
            </a:pPr>
            <a:r>
              <a:rPr lang="en-US" altLang="zh-CN" sz="1000" b="1" dirty="0">
                <a:solidFill>
                  <a:srgbClr val="FFFFFF"/>
                </a:solidFill>
                <a:effectLst>
                  <a:outerShdw blurRad="38100" dist="38100" dir="2700000" algn="tl">
                    <a:srgbClr val="000000"/>
                  </a:outerShdw>
                </a:effectLst>
              </a:rPr>
              <a:t>Cisco 100/200/300</a:t>
            </a:r>
          </a:p>
        </p:txBody>
      </p:sp>
    </p:spTree>
  </p:cSld>
  <p:clrMapOvr>
    <a:masterClrMapping/>
  </p:clrMapOvr>
  <p:transition advClick="0" advTm="8000">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67"/>
          <p:cNvSpPr>
            <a:spLocks noChangeArrowheads="1"/>
          </p:cNvSpPr>
          <p:nvPr/>
        </p:nvSpPr>
        <p:spPr bwMode="auto">
          <a:xfrm>
            <a:off x="3276193" y="3165817"/>
            <a:ext cx="2753589" cy="259556"/>
          </a:xfrm>
          <a:prstGeom prst="rect">
            <a:avLst/>
          </a:prstGeom>
          <a:solidFill>
            <a:srgbClr val="2FC9FF"/>
          </a:solidFill>
          <a:ln w="28575" algn="ctr">
            <a:solidFill>
              <a:srgbClr val="FFFFFF"/>
            </a:solidFill>
            <a:round/>
            <a:headEnd/>
            <a:tailEnd/>
          </a:ln>
        </p:spPr>
        <p:txBody>
          <a:bodyPr lIns="59384" tIns="29692" rIns="59384" bIns="29692"/>
          <a:lstStyle/>
          <a:p>
            <a:pPr algn="ctr" defTabSz="601106">
              <a:lnSpc>
                <a:spcPct val="120000"/>
              </a:lnSpc>
              <a:spcBef>
                <a:spcPct val="50000"/>
              </a:spcBef>
              <a:buClr>
                <a:srgbClr val="990000"/>
              </a:buClr>
              <a:buFontTx/>
              <a:buChar char="•"/>
            </a:pPr>
            <a:endParaRPr lang="zh-CN" altLang="en-US" sz="1200" b="1" dirty="0">
              <a:solidFill>
                <a:srgbClr val="2D2015"/>
              </a:solidFill>
            </a:endParaRPr>
          </a:p>
        </p:txBody>
      </p:sp>
      <p:sp>
        <p:nvSpPr>
          <p:cNvPr id="123910" name="TextBox 63"/>
          <p:cNvSpPr txBox="1">
            <a:spLocks noChangeArrowheads="1"/>
          </p:cNvSpPr>
          <p:nvPr/>
        </p:nvSpPr>
        <p:spPr bwMode="auto">
          <a:xfrm>
            <a:off x="3330185" y="3219822"/>
            <a:ext cx="2483629" cy="162019"/>
          </a:xfrm>
          <a:prstGeom prst="rect">
            <a:avLst/>
          </a:prstGeom>
          <a:solidFill>
            <a:srgbClr val="2FC9FF"/>
          </a:solidFill>
          <a:ln w="9525">
            <a:noFill/>
            <a:miter lim="800000"/>
            <a:headEnd/>
            <a:tailEnd/>
          </a:ln>
        </p:spPr>
        <p:txBody>
          <a:bodyPr wrap="none" lIns="68562" tIns="34281" rIns="68562" bIns="34281"/>
          <a:lstStyle/>
          <a:p>
            <a:pPr algn="ctr">
              <a:lnSpc>
                <a:spcPct val="120000"/>
              </a:lnSpc>
              <a:spcBef>
                <a:spcPct val="50000"/>
              </a:spcBef>
              <a:buClr>
                <a:srgbClr val="990000"/>
              </a:buClr>
              <a:buFontTx/>
              <a:buChar char="•"/>
            </a:pPr>
            <a:r>
              <a:rPr lang="ru-RU" altLang="zh-CN" sz="700" b="1" dirty="0">
                <a:solidFill>
                  <a:srgbClr val="2D2015"/>
                </a:solidFill>
              </a:rPr>
              <a:t> Высокая плотность  портов</a:t>
            </a:r>
            <a:r>
              <a:rPr lang="en-US" altLang="zh-CN" sz="700" b="1" dirty="0">
                <a:solidFill>
                  <a:srgbClr val="2D2015"/>
                </a:solidFill>
              </a:rPr>
              <a:t>, </a:t>
            </a:r>
            <a:r>
              <a:rPr lang="ru-RU" altLang="zh-CN" sz="700" b="1" dirty="0">
                <a:solidFill>
                  <a:srgbClr val="2D2015"/>
                </a:solidFill>
              </a:rPr>
              <a:t>безопасное решение</a:t>
            </a:r>
            <a:endParaRPr lang="zh-CN" altLang="en-US" sz="700" b="1" dirty="0">
              <a:solidFill>
                <a:srgbClr val="2D2015"/>
              </a:solidFill>
            </a:endParaRPr>
          </a:p>
        </p:txBody>
      </p:sp>
      <p:sp>
        <p:nvSpPr>
          <p:cNvPr id="123911" name="Rectangle 71"/>
          <p:cNvSpPr>
            <a:spLocks noChangeArrowheads="1"/>
          </p:cNvSpPr>
          <p:nvPr/>
        </p:nvSpPr>
        <p:spPr bwMode="auto">
          <a:xfrm>
            <a:off x="1548451" y="3435847"/>
            <a:ext cx="4481332" cy="259556"/>
          </a:xfrm>
          <a:prstGeom prst="rect">
            <a:avLst/>
          </a:prstGeom>
          <a:solidFill>
            <a:srgbClr val="2FC9FF"/>
          </a:solidFill>
          <a:ln w="28575" algn="ctr">
            <a:solidFill>
              <a:srgbClr val="FFFFFF"/>
            </a:solidFill>
            <a:round/>
            <a:headEnd/>
            <a:tailEnd/>
          </a:ln>
        </p:spPr>
        <p:txBody>
          <a:bodyPr lIns="59384" tIns="29692" rIns="59384" bIns="29692"/>
          <a:lstStyle/>
          <a:p>
            <a:pPr algn="ctr" defTabSz="601106">
              <a:lnSpc>
                <a:spcPct val="120000"/>
              </a:lnSpc>
              <a:spcBef>
                <a:spcPct val="50000"/>
              </a:spcBef>
              <a:buClr>
                <a:srgbClr val="990000"/>
              </a:buClr>
              <a:buFontTx/>
              <a:buChar char="•"/>
            </a:pPr>
            <a:endParaRPr lang="zh-CN" altLang="en-US" sz="1200" b="1" dirty="0">
              <a:solidFill>
                <a:srgbClr val="2D2015"/>
              </a:solidFill>
            </a:endParaRPr>
          </a:p>
        </p:txBody>
      </p:sp>
      <p:sp>
        <p:nvSpPr>
          <p:cNvPr id="123912" name="TextBox 65"/>
          <p:cNvSpPr txBox="1">
            <a:spLocks noChangeArrowheads="1"/>
          </p:cNvSpPr>
          <p:nvPr/>
        </p:nvSpPr>
        <p:spPr bwMode="auto">
          <a:xfrm>
            <a:off x="2142362" y="3489853"/>
            <a:ext cx="2955682" cy="162018"/>
          </a:xfrm>
          <a:prstGeom prst="rect">
            <a:avLst/>
          </a:prstGeom>
          <a:solidFill>
            <a:srgbClr val="2FC9FF"/>
          </a:solidFill>
          <a:ln w="9525">
            <a:noFill/>
            <a:miter lim="800000"/>
            <a:headEnd/>
            <a:tailEnd/>
          </a:ln>
        </p:spPr>
        <p:txBody>
          <a:bodyPr wrap="none" lIns="68562" tIns="34281" rIns="68562" bIns="34281"/>
          <a:lstStyle/>
          <a:p>
            <a:pPr algn="ctr">
              <a:lnSpc>
                <a:spcPct val="120000"/>
              </a:lnSpc>
              <a:spcBef>
                <a:spcPct val="50000"/>
              </a:spcBef>
              <a:buClr>
                <a:srgbClr val="990000"/>
              </a:buClr>
              <a:buFontTx/>
              <a:buChar char="•"/>
            </a:pPr>
            <a:r>
              <a:rPr lang="ru-RU" altLang="zh-CN" sz="700" b="1" dirty="0">
                <a:solidFill>
                  <a:srgbClr val="2D2015"/>
                </a:solidFill>
              </a:rPr>
              <a:t> Интегрированное решение Видео</a:t>
            </a:r>
            <a:r>
              <a:rPr lang="en-US" altLang="zh-CN" sz="700" b="1" dirty="0">
                <a:solidFill>
                  <a:srgbClr val="2D2015"/>
                </a:solidFill>
              </a:rPr>
              <a:t>, </a:t>
            </a:r>
            <a:r>
              <a:rPr lang="ru-RU" altLang="zh-CN" sz="700" b="1" dirty="0">
                <a:solidFill>
                  <a:srgbClr val="2D2015"/>
                </a:solidFill>
              </a:rPr>
              <a:t>Голос</a:t>
            </a:r>
            <a:r>
              <a:rPr lang="en-US" altLang="zh-CN" sz="700" b="1" dirty="0">
                <a:solidFill>
                  <a:srgbClr val="2D2015"/>
                </a:solidFill>
              </a:rPr>
              <a:t>, </a:t>
            </a:r>
            <a:r>
              <a:rPr lang="ru-RU" altLang="zh-CN" sz="700" b="1" dirty="0">
                <a:solidFill>
                  <a:srgbClr val="2D2015"/>
                </a:solidFill>
              </a:rPr>
              <a:t>Данные</a:t>
            </a:r>
            <a:r>
              <a:rPr lang="en-US" altLang="zh-CN" sz="700" b="1" dirty="0">
                <a:solidFill>
                  <a:srgbClr val="2D2015"/>
                </a:solidFill>
              </a:rPr>
              <a:t>, </a:t>
            </a:r>
            <a:r>
              <a:rPr lang="ru-RU" altLang="zh-CN" sz="700" b="1" dirty="0">
                <a:solidFill>
                  <a:srgbClr val="2D2015"/>
                </a:solidFill>
              </a:rPr>
              <a:t>Безопасность</a:t>
            </a:r>
            <a:endParaRPr lang="zh-CN" altLang="en-US" sz="700" b="1" dirty="0">
              <a:solidFill>
                <a:srgbClr val="2D2015"/>
              </a:solidFill>
            </a:endParaRPr>
          </a:p>
        </p:txBody>
      </p:sp>
      <p:sp>
        <p:nvSpPr>
          <p:cNvPr id="123913" name="Rectangle 76"/>
          <p:cNvSpPr>
            <a:spLocks noChangeArrowheads="1"/>
          </p:cNvSpPr>
          <p:nvPr/>
        </p:nvSpPr>
        <p:spPr bwMode="auto">
          <a:xfrm>
            <a:off x="846556" y="3705877"/>
            <a:ext cx="5183226" cy="259556"/>
          </a:xfrm>
          <a:prstGeom prst="rect">
            <a:avLst/>
          </a:prstGeom>
          <a:solidFill>
            <a:srgbClr val="2FC9FF"/>
          </a:solidFill>
          <a:ln w="28575" algn="ctr">
            <a:solidFill>
              <a:srgbClr val="FFFFFF"/>
            </a:solidFill>
            <a:round/>
            <a:headEnd/>
            <a:tailEnd/>
          </a:ln>
        </p:spPr>
        <p:txBody>
          <a:bodyPr lIns="59384" tIns="29692" rIns="59384" bIns="29692"/>
          <a:lstStyle/>
          <a:p>
            <a:pPr algn="ctr" defTabSz="601106">
              <a:lnSpc>
                <a:spcPct val="120000"/>
              </a:lnSpc>
              <a:spcBef>
                <a:spcPct val="50000"/>
              </a:spcBef>
              <a:buClr>
                <a:srgbClr val="990000"/>
              </a:buClr>
              <a:buFontTx/>
              <a:buChar char="•"/>
            </a:pPr>
            <a:endParaRPr lang="zh-CN" altLang="en-US" sz="1200" b="1" dirty="0">
              <a:solidFill>
                <a:srgbClr val="2D2015"/>
              </a:solidFill>
            </a:endParaRPr>
          </a:p>
        </p:txBody>
      </p:sp>
      <p:sp>
        <p:nvSpPr>
          <p:cNvPr id="123914" name="TextBox 67"/>
          <p:cNvSpPr txBox="1">
            <a:spLocks noChangeArrowheads="1"/>
          </p:cNvSpPr>
          <p:nvPr/>
        </p:nvSpPr>
        <p:spPr bwMode="auto">
          <a:xfrm>
            <a:off x="2142362" y="3759882"/>
            <a:ext cx="2967403" cy="162018"/>
          </a:xfrm>
          <a:prstGeom prst="rect">
            <a:avLst/>
          </a:prstGeom>
          <a:solidFill>
            <a:srgbClr val="2FC9FF"/>
          </a:solidFill>
          <a:ln w="9525">
            <a:noFill/>
            <a:miter lim="800000"/>
            <a:headEnd/>
            <a:tailEnd/>
          </a:ln>
        </p:spPr>
        <p:txBody>
          <a:bodyPr wrap="none" lIns="68562" tIns="34281" rIns="68562" bIns="34281"/>
          <a:lstStyle/>
          <a:p>
            <a:pPr algn="ctr">
              <a:lnSpc>
                <a:spcPct val="120000"/>
              </a:lnSpc>
              <a:spcBef>
                <a:spcPct val="50000"/>
              </a:spcBef>
              <a:buClr>
                <a:srgbClr val="990000"/>
              </a:buClr>
              <a:buFontTx/>
              <a:buChar char="•"/>
            </a:pPr>
            <a:r>
              <a:rPr lang="ru-RU" altLang="zh-CN" sz="700" b="1" dirty="0">
                <a:solidFill>
                  <a:srgbClr val="2D2015"/>
                </a:solidFill>
              </a:rPr>
              <a:t>Интегрированное решение Данные, </a:t>
            </a:r>
            <a:r>
              <a:rPr lang="en-US" altLang="zh-CN" sz="700" b="1" dirty="0" err="1">
                <a:solidFill>
                  <a:srgbClr val="2D2015"/>
                </a:solidFill>
              </a:rPr>
              <a:t>WiFi</a:t>
            </a:r>
            <a:r>
              <a:rPr lang="en-US" altLang="zh-CN" sz="700" b="1" dirty="0">
                <a:solidFill>
                  <a:srgbClr val="2D2015"/>
                </a:solidFill>
              </a:rPr>
              <a:t>, </a:t>
            </a:r>
            <a:r>
              <a:rPr lang="ru-RU" altLang="zh-CN" sz="700" b="1" dirty="0">
                <a:solidFill>
                  <a:srgbClr val="2D2015"/>
                </a:solidFill>
              </a:rPr>
              <a:t>базовый функционал по безопасности</a:t>
            </a:r>
            <a:endParaRPr lang="zh-CN" altLang="en-US" sz="700" b="1" dirty="0">
              <a:solidFill>
                <a:srgbClr val="2D2015"/>
              </a:solidFill>
            </a:endParaRPr>
          </a:p>
        </p:txBody>
      </p:sp>
      <p:grpSp>
        <p:nvGrpSpPr>
          <p:cNvPr id="2" name="Group 87"/>
          <p:cNvGrpSpPr>
            <a:grpSpLocks/>
          </p:cNvGrpSpPr>
          <p:nvPr/>
        </p:nvGrpSpPr>
        <p:grpSpPr bwMode="auto">
          <a:xfrm>
            <a:off x="252645" y="681540"/>
            <a:ext cx="5777137" cy="2808740"/>
            <a:chOff x="2260328" y="1616088"/>
            <a:chExt cx="6193110" cy="3358073"/>
          </a:xfrm>
        </p:grpSpPr>
        <p:sp>
          <p:nvSpPr>
            <p:cNvPr id="123923" name="Rectangle 75"/>
            <p:cNvSpPr>
              <a:spLocks noChangeArrowheads="1"/>
            </p:cNvSpPr>
            <p:nvPr/>
          </p:nvSpPr>
          <p:spPr bwMode="auto">
            <a:xfrm>
              <a:off x="5501028" y="1616088"/>
              <a:ext cx="2952410" cy="999815"/>
            </a:xfrm>
            <a:prstGeom prst="rect">
              <a:avLst/>
            </a:prstGeom>
            <a:solidFill>
              <a:srgbClr val="E4F8E9"/>
            </a:solidFill>
            <a:ln w="28575" algn="ctr">
              <a:solidFill>
                <a:srgbClr val="FFFFFF"/>
              </a:solidFill>
              <a:round/>
              <a:headEnd/>
              <a:tailEnd/>
            </a:ln>
          </p:spPr>
          <p:txBody>
            <a:bodyPr lIns="79200" tIns="39600" rIns="79200" bIns="39600"/>
            <a:lstStyle/>
            <a:p>
              <a:pPr algn="ctr" defTabSz="601106">
                <a:lnSpc>
                  <a:spcPct val="120000"/>
                </a:lnSpc>
                <a:spcBef>
                  <a:spcPct val="50000"/>
                </a:spcBef>
                <a:buClr>
                  <a:srgbClr val="990000"/>
                </a:buClr>
                <a:buFontTx/>
                <a:buChar char="•"/>
              </a:pPr>
              <a:endParaRPr lang="zh-CN" altLang="en-US" sz="1200" dirty="0">
                <a:solidFill>
                  <a:srgbClr val="2D2015"/>
                </a:solidFill>
              </a:endParaRPr>
            </a:p>
          </p:txBody>
        </p:sp>
        <p:sp>
          <p:nvSpPr>
            <p:cNvPr id="123924" name="Rectangle 81"/>
            <p:cNvSpPr>
              <a:spLocks noChangeArrowheads="1"/>
            </p:cNvSpPr>
            <p:nvPr/>
          </p:nvSpPr>
          <p:spPr bwMode="auto">
            <a:xfrm>
              <a:off x="3229316" y="1916304"/>
              <a:ext cx="2266277" cy="999815"/>
            </a:xfrm>
            <a:prstGeom prst="rect">
              <a:avLst/>
            </a:prstGeom>
            <a:solidFill>
              <a:srgbClr val="E4F8E9"/>
            </a:solidFill>
            <a:ln w="28575" algn="ctr">
              <a:solidFill>
                <a:srgbClr val="FFFFFF"/>
              </a:solidFill>
              <a:round/>
              <a:headEnd/>
              <a:tailEnd/>
            </a:ln>
          </p:spPr>
          <p:txBody>
            <a:bodyPr lIns="79200" tIns="39600" rIns="79200" bIns="39600"/>
            <a:lstStyle/>
            <a:p>
              <a:pPr algn="ctr" defTabSz="601106">
                <a:lnSpc>
                  <a:spcPct val="120000"/>
                </a:lnSpc>
                <a:spcBef>
                  <a:spcPct val="50000"/>
                </a:spcBef>
                <a:buClr>
                  <a:srgbClr val="990000"/>
                </a:buClr>
                <a:buFontTx/>
                <a:buChar char="•"/>
              </a:pPr>
              <a:endParaRPr lang="zh-CN" altLang="en-US" sz="1200" dirty="0">
                <a:solidFill>
                  <a:srgbClr val="2D2015"/>
                </a:solidFill>
              </a:endParaRPr>
            </a:p>
          </p:txBody>
        </p:sp>
        <p:sp>
          <p:nvSpPr>
            <p:cNvPr id="123925" name="Rectangle 74"/>
            <p:cNvSpPr>
              <a:spLocks noChangeArrowheads="1"/>
            </p:cNvSpPr>
            <p:nvPr/>
          </p:nvSpPr>
          <p:spPr bwMode="auto">
            <a:xfrm>
              <a:off x="5501028" y="2615903"/>
              <a:ext cx="2952410" cy="1001173"/>
            </a:xfrm>
            <a:prstGeom prst="rect">
              <a:avLst/>
            </a:prstGeom>
            <a:solidFill>
              <a:srgbClr val="C9E5F7"/>
            </a:solidFill>
            <a:ln w="28575" algn="ctr">
              <a:solidFill>
                <a:srgbClr val="FFFFFF"/>
              </a:solidFill>
              <a:round/>
              <a:headEnd/>
              <a:tailEnd/>
            </a:ln>
          </p:spPr>
          <p:txBody>
            <a:bodyPr lIns="79200" tIns="39600" rIns="79200" bIns="39600"/>
            <a:lstStyle/>
            <a:p>
              <a:pPr algn="ctr" defTabSz="601106">
                <a:lnSpc>
                  <a:spcPct val="120000"/>
                </a:lnSpc>
                <a:spcBef>
                  <a:spcPct val="50000"/>
                </a:spcBef>
                <a:buClr>
                  <a:srgbClr val="990000"/>
                </a:buClr>
                <a:buFontTx/>
                <a:buChar char="•"/>
              </a:pPr>
              <a:endParaRPr lang="zh-CN" altLang="en-US" sz="1200" dirty="0">
                <a:solidFill>
                  <a:srgbClr val="2D2015"/>
                </a:solidFill>
              </a:endParaRPr>
            </a:p>
          </p:txBody>
        </p:sp>
        <p:sp>
          <p:nvSpPr>
            <p:cNvPr id="123926" name="Rectangle 80"/>
            <p:cNvSpPr>
              <a:spLocks noChangeArrowheads="1"/>
            </p:cNvSpPr>
            <p:nvPr/>
          </p:nvSpPr>
          <p:spPr bwMode="auto">
            <a:xfrm>
              <a:off x="3229316" y="2916119"/>
              <a:ext cx="2266277" cy="1001173"/>
            </a:xfrm>
            <a:prstGeom prst="rect">
              <a:avLst/>
            </a:prstGeom>
            <a:solidFill>
              <a:srgbClr val="C9E5F7"/>
            </a:solidFill>
            <a:ln w="28575" algn="ctr">
              <a:solidFill>
                <a:srgbClr val="FFFFFF"/>
              </a:solidFill>
              <a:round/>
              <a:headEnd/>
              <a:tailEnd/>
            </a:ln>
          </p:spPr>
          <p:txBody>
            <a:bodyPr lIns="79200" tIns="39600" rIns="79200" bIns="39600"/>
            <a:lstStyle/>
            <a:p>
              <a:pPr algn="ctr" defTabSz="601106">
                <a:lnSpc>
                  <a:spcPct val="120000"/>
                </a:lnSpc>
                <a:spcBef>
                  <a:spcPct val="50000"/>
                </a:spcBef>
                <a:buClr>
                  <a:srgbClr val="990000"/>
                </a:buClr>
                <a:buFontTx/>
                <a:buChar char="•"/>
              </a:pPr>
              <a:endParaRPr lang="zh-CN" altLang="en-US" sz="1200" dirty="0">
                <a:solidFill>
                  <a:srgbClr val="2D2015"/>
                </a:solidFill>
              </a:endParaRPr>
            </a:p>
          </p:txBody>
        </p:sp>
        <p:sp>
          <p:nvSpPr>
            <p:cNvPr id="123927" name="Rectangle 73"/>
            <p:cNvSpPr>
              <a:spLocks noChangeArrowheads="1"/>
            </p:cNvSpPr>
            <p:nvPr/>
          </p:nvSpPr>
          <p:spPr bwMode="auto">
            <a:xfrm>
              <a:off x="5501028" y="3617076"/>
              <a:ext cx="2952410" cy="999815"/>
            </a:xfrm>
            <a:prstGeom prst="rect">
              <a:avLst/>
            </a:prstGeom>
            <a:solidFill>
              <a:srgbClr val="CCFFFF"/>
            </a:solidFill>
            <a:ln w="28575" algn="ctr">
              <a:solidFill>
                <a:srgbClr val="FFFFFF"/>
              </a:solidFill>
              <a:round/>
              <a:headEnd/>
              <a:tailEnd/>
            </a:ln>
          </p:spPr>
          <p:txBody>
            <a:bodyPr lIns="79200" tIns="39600" rIns="79200" bIns="39600"/>
            <a:lstStyle/>
            <a:p>
              <a:pPr algn="ctr" defTabSz="601106">
                <a:lnSpc>
                  <a:spcPct val="120000"/>
                </a:lnSpc>
                <a:spcBef>
                  <a:spcPct val="50000"/>
                </a:spcBef>
                <a:buClr>
                  <a:srgbClr val="990000"/>
                </a:buClr>
                <a:buFontTx/>
                <a:buChar char="•"/>
              </a:pPr>
              <a:endParaRPr lang="zh-CN" altLang="en-US" sz="1200" dirty="0">
                <a:solidFill>
                  <a:srgbClr val="2D2015"/>
                </a:solidFill>
              </a:endParaRPr>
            </a:p>
          </p:txBody>
        </p:sp>
        <p:sp>
          <p:nvSpPr>
            <p:cNvPr id="123928" name="Rectangle 79"/>
            <p:cNvSpPr>
              <a:spLocks noChangeArrowheads="1"/>
            </p:cNvSpPr>
            <p:nvPr/>
          </p:nvSpPr>
          <p:spPr bwMode="auto">
            <a:xfrm>
              <a:off x="3229316" y="3917292"/>
              <a:ext cx="2266277" cy="999815"/>
            </a:xfrm>
            <a:prstGeom prst="rect">
              <a:avLst/>
            </a:prstGeom>
            <a:solidFill>
              <a:srgbClr val="CCFFFF"/>
            </a:solidFill>
            <a:ln w="28575" algn="ctr">
              <a:solidFill>
                <a:srgbClr val="FFFFFF"/>
              </a:solidFill>
              <a:round/>
              <a:headEnd/>
              <a:tailEnd/>
            </a:ln>
          </p:spPr>
          <p:txBody>
            <a:bodyPr lIns="79200" tIns="39600" rIns="79200" bIns="39600"/>
            <a:lstStyle/>
            <a:p>
              <a:pPr algn="ctr" defTabSz="601106">
                <a:lnSpc>
                  <a:spcPct val="120000"/>
                </a:lnSpc>
                <a:spcBef>
                  <a:spcPct val="50000"/>
                </a:spcBef>
                <a:buClr>
                  <a:srgbClr val="990000"/>
                </a:buClr>
                <a:buFontTx/>
                <a:buChar char="•"/>
              </a:pPr>
              <a:endParaRPr lang="zh-CN" altLang="en-US" sz="1200" dirty="0">
                <a:solidFill>
                  <a:srgbClr val="2D2015"/>
                </a:solidFill>
              </a:endParaRPr>
            </a:p>
          </p:txBody>
        </p:sp>
        <p:pic>
          <p:nvPicPr>
            <p:cNvPr id="123929" name="Picture 2" descr="MKJ03539.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113588" y="2803538"/>
              <a:ext cx="1173162" cy="484187"/>
            </a:xfrm>
            <a:prstGeom prst="rect">
              <a:avLst/>
            </a:prstGeom>
            <a:noFill/>
            <a:ln w="9525">
              <a:noFill/>
              <a:miter lim="800000"/>
              <a:headEnd/>
              <a:tailEnd/>
            </a:ln>
          </p:spPr>
        </p:pic>
        <p:sp>
          <p:nvSpPr>
            <p:cNvPr id="123930" name="TextBox 34"/>
            <p:cNvSpPr txBox="1">
              <a:spLocks noChangeArrowheads="1"/>
            </p:cNvSpPr>
            <p:nvPr/>
          </p:nvSpPr>
          <p:spPr bwMode="auto">
            <a:xfrm>
              <a:off x="7331169" y="3339954"/>
              <a:ext cx="823360" cy="277123"/>
            </a:xfrm>
            <a:prstGeom prst="rect">
              <a:avLst/>
            </a:prstGeom>
            <a:noFill/>
            <a:ln w="9525">
              <a:noFill/>
              <a:miter lim="800000"/>
              <a:headEnd/>
              <a:tailEnd/>
            </a:ln>
          </p:spPr>
          <p:txBody>
            <a:bodyPr wrap="none"/>
            <a:lstStyle/>
            <a:p>
              <a:pPr algn="ctr">
                <a:lnSpc>
                  <a:spcPct val="120000"/>
                </a:lnSpc>
                <a:spcBef>
                  <a:spcPct val="50000"/>
                </a:spcBef>
                <a:buClr>
                  <a:srgbClr val="990000"/>
                </a:buClr>
                <a:buFontTx/>
                <a:buChar char="•"/>
              </a:pPr>
              <a:r>
                <a:rPr lang="en-US" altLang="zh-CN" sz="900" dirty="0">
                  <a:solidFill>
                    <a:srgbClr val="002060"/>
                  </a:solidFill>
                </a:rPr>
                <a:t>ISR 3900</a:t>
              </a:r>
              <a:endParaRPr lang="zh-CN" altLang="en-US" sz="900" dirty="0">
                <a:solidFill>
                  <a:srgbClr val="002060"/>
                </a:solidFill>
              </a:endParaRPr>
            </a:p>
          </p:txBody>
        </p:sp>
        <p:pic>
          <p:nvPicPr>
            <p:cNvPr id="123931" name="Picture 4" descr="HKJ03538.jpg"/>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5619750" y="2801950"/>
              <a:ext cx="1214438" cy="557213"/>
            </a:xfrm>
            <a:prstGeom prst="rect">
              <a:avLst/>
            </a:prstGeom>
            <a:noFill/>
            <a:ln w="9525">
              <a:noFill/>
              <a:miter lim="800000"/>
              <a:headEnd/>
              <a:tailEnd/>
            </a:ln>
          </p:spPr>
        </p:pic>
        <p:sp>
          <p:nvSpPr>
            <p:cNvPr id="123932" name="TextBox 33"/>
            <p:cNvSpPr txBox="1">
              <a:spLocks noChangeArrowheads="1"/>
            </p:cNvSpPr>
            <p:nvPr/>
          </p:nvSpPr>
          <p:spPr bwMode="auto">
            <a:xfrm>
              <a:off x="5824393" y="3339954"/>
              <a:ext cx="824719" cy="277123"/>
            </a:xfrm>
            <a:prstGeom prst="rect">
              <a:avLst/>
            </a:prstGeom>
            <a:noFill/>
            <a:ln w="9525">
              <a:noFill/>
              <a:miter lim="800000"/>
              <a:headEnd/>
              <a:tailEnd/>
            </a:ln>
          </p:spPr>
          <p:txBody>
            <a:bodyPr wrap="none"/>
            <a:lstStyle/>
            <a:p>
              <a:pPr algn="ctr">
                <a:lnSpc>
                  <a:spcPct val="120000"/>
                </a:lnSpc>
                <a:spcBef>
                  <a:spcPct val="50000"/>
                </a:spcBef>
                <a:buClr>
                  <a:srgbClr val="990000"/>
                </a:buClr>
                <a:buFontTx/>
                <a:buChar char="•"/>
              </a:pPr>
              <a:r>
                <a:rPr lang="en-US" altLang="zh-CN" sz="900" dirty="0">
                  <a:solidFill>
                    <a:srgbClr val="002060"/>
                  </a:solidFill>
                </a:rPr>
                <a:t>ISR 2900</a:t>
              </a:r>
              <a:endParaRPr lang="zh-CN" altLang="en-US" sz="900" dirty="0">
                <a:solidFill>
                  <a:srgbClr val="002060"/>
                </a:solidFill>
              </a:endParaRPr>
            </a:p>
          </p:txBody>
        </p:sp>
        <p:pic>
          <p:nvPicPr>
            <p:cNvPr id="123933" name="Picture 6" descr="fig01"/>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4357688" y="3073413"/>
              <a:ext cx="1143000" cy="571500"/>
            </a:xfrm>
            <a:prstGeom prst="rect">
              <a:avLst/>
            </a:prstGeom>
            <a:noFill/>
            <a:ln w="9525">
              <a:noFill/>
              <a:miter lim="800000"/>
              <a:headEnd/>
              <a:tailEnd/>
            </a:ln>
          </p:spPr>
        </p:pic>
        <p:sp>
          <p:nvSpPr>
            <p:cNvPr id="123934" name="TextBox 32"/>
            <p:cNvSpPr txBox="1">
              <a:spLocks noChangeArrowheads="1"/>
            </p:cNvSpPr>
            <p:nvPr/>
          </p:nvSpPr>
          <p:spPr bwMode="auto">
            <a:xfrm>
              <a:off x="4533648" y="3626585"/>
              <a:ext cx="826077" cy="275765"/>
            </a:xfrm>
            <a:prstGeom prst="rect">
              <a:avLst/>
            </a:prstGeom>
            <a:noFill/>
            <a:ln w="9525">
              <a:noFill/>
              <a:miter lim="800000"/>
              <a:headEnd/>
              <a:tailEnd/>
            </a:ln>
          </p:spPr>
          <p:txBody>
            <a:bodyPr wrap="none"/>
            <a:lstStyle/>
            <a:p>
              <a:pPr algn="ctr">
                <a:lnSpc>
                  <a:spcPct val="120000"/>
                </a:lnSpc>
                <a:spcBef>
                  <a:spcPct val="50000"/>
                </a:spcBef>
                <a:buClr>
                  <a:srgbClr val="990000"/>
                </a:buClr>
                <a:buFontTx/>
                <a:buChar char="•"/>
              </a:pPr>
              <a:r>
                <a:rPr lang="en-US" altLang="zh-CN" sz="900" dirty="0">
                  <a:solidFill>
                    <a:srgbClr val="002060"/>
                  </a:solidFill>
                </a:rPr>
                <a:t>ISR 1900</a:t>
              </a:r>
              <a:endParaRPr lang="zh-CN" altLang="en-US" sz="900" dirty="0">
                <a:solidFill>
                  <a:srgbClr val="002060"/>
                </a:solidFill>
              </a:endParaRPr>
            </a:p>
          </p:txBody>
        </p:sp>
        <p:pic>
          <p:nvPicPr>
            <p:cNvPr id="123935" name="Picture 8" descr="http://www.cisco.com/en/US/prod/collateral/routers/ps380/images/data_sheet_c78-519930-03.jpg"/>
            <p:cNvPicPr>
              <a:picLocks noChangeAspect="1" noChangeArrowheads="1"/>
            </p:cNvPicPr>
            <p:nvPr/>
          </p:nvPicPr>
          <p:blipFill>
            <a:blip r:embed="rId5" cstate="print">
              <a:clrChange>
                <a:clrFrom>
                  <a:srgbClr val="FBFBFB"/>
                </a:clrFrom>
                <a:clrTo>
                  <a:srgbClr val="FBFBFB">
                    <a:alpha val="0"/>
                  </a:srgbClr>
                </a:clrTo>
              </a:clrChange>
            </a:blip>
            <a:srcRect/>
            <a:stretch>
              <a:fillRect/>
            </a:stretch>
          </p:blipFill>
          <p:spPr bwMode="auto">
            <a:xfrm>
              <a:off x="3279775" y="3044828"/>
              <a:ext cx="941388" cy="423863"/>
            </a:xfrm>
            <a:prstGeom prst="rect">
              <a:avLst/>
            </a:prstGeom>
            <a:noFill/>
            <a:ln w="9525">
              <a:noFill/>
              <a:miter lim="800000"/>
              <a:headEnd/>
              <a:tailEnd/>
            </a:ln>
          </p:spPr>
        </p:pic>
        <p:sp>
          <p:nvSpPr>
            <p:cNvPr id="123936" name="TextBox 31"/>
            <p:cNvSpPr txBox="1">
              <a:spLocks noChangeArrowheads="1"/>
            </p:cNvSpPr>
            <p:nvPr/>
          </p:nvSpPr>
          <p:spPr bwMode="auto">
            <a:xfrm>
              <a:off x="3362466" y="3449987"/>
              <a:ext cx="796186" cy="461871"/>
            </a:xfrm>
            <a:prstGeom prst="rect">
              <a:avLst/>
            </a:prstGeom>
            <a:noFill/>
            <a:ln w="9525">
              <a:noFill/>
              <a:miter lim="800000"/>
              <a:headEnd/>
              <a:tailEnd/>
            </a:ln>
          </p:spPr>
          <p:txBody>
            <a:bodyPr wrap="none"/>
            <a:lstStyle/>
            <a:p>
              <a:pPr algn="ctr">
                <a:buClr>
                  <a:srgbClr val="990000"/>
                </a:buClr>
                <a:buFontTx/>
                <a:buChar char="•"/>
              </a:pPr>
              <a:r>
                <a:rPr lang="en-US" altLang="zh-CN" sz="900" dirty="0">
                  <a:solidFill>
                    <a:srgbClr val="002060"/>
                  </a:solidFill>
                </a:rPr>
                <a:t>ISR 800</a:t>
              </a:r>
            </a:p>
            <a:p>
              <a:pPr algn="ctr">
                <a:buClr>
                  <a:srgbClr val="990000"/>
                </a:buClr>
                <a:buFontTx/>
                <a:buChar char="•"/>
              </a:pPr>
              <a:r>
                <a:rPr lang="en-US" altLang="zh-CN" sz="900" dirty="0">
                  <a:solidFill>
                    <a:srgbClr val="002060"/>
                  </a:solidFill>
                </a:rPr>
                <a:t>SRP 500</a:t>
              </a:r>
              <a:endParaRPr lang="zh-CN" altLang="en-US" sz="900" dirty="0">
                <a:solidFill>
                  <a:srgbClr val="002060"/>
                </a:solidFill>
              </a:endParaRPr>
            </a:p>
          </p:txBody>
        </p:sp>
        <p:pic>
          <p:nvPicPr>
            <p:cNvPr id="123937" name="Picture 32" descr="MSR50-60_F_060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072313" y="3687775"/>
              <a:ext cx="1285875" cy="496888"/>
            </a:xfrm>
            <a:prstGeom prst="rect">
              <a:avLst/>
            </a:prstGeom>
            <a:noFill/>
            <a:ln w="9525">
              <a:noFill/>
              <a:miter lim="800000"/>
              <a:headEnd/>
              <a:tailEnd/>
            </a:ln>
          </p:spPr>
        </p:pic>
        <p:pic>
          <p:nvPicPr>
            <p:cNvPr id="123938" name="Picture 34" descr="http://www.h3c.com/portal/res/201001/05/20100105_898945_image001_194437_57_0.pn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572125" y="3759213"/>
              <a:ext cx="1285875" cy="450850"/>
            </a:xfrm>
            <a:prstGeom prst="rect">
              <a:avLst/>
            </a:prstGeom>
            <a:noFill/>
            <a:ln w="9525">
              <a:noFill/>
              <a:miter lim="800000"/>
              <a:headEnd/>
              <a:tailEnd/>
            </a:ln>
          </p:spPr>
        </p:pic>
        <p:pic>
          <p:nvPicPr>
            <p:cNvPr id="123939" name="Picture 36" descr="image00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352925" y="4056075"/>
              <a:ext cx="1147763" cy="546100"/>
            </a:xfrm>
            <a:prstGeom prst="rect">
              <a:avLst/>
            </a:prstGeom>
            <a:noFill/>
            <a:ln w="9525">
              <a:noFill/>
              <a:miter lim="800000"/>
              <a:headEnd/>
              <a:tailEnd/>
            </a:ln>
          </p:spPr>
        </p:pic>
        <p:pic>
          <p:nvPicPr>
            <p:cNvPr id="123940" name="Picture 38" descr="http://www.h3c.com/portal/res/200909/23/20090923_849591_image001_649534_57_0.pn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214688" y="4051313"/>
              <a:ext cx="1000125" cy="479425"/>
            </a:xfrm>
            <a:prstGeom prst="rect">
              <a:avLst/>
            </a:prstGeom>
            <a:noFill/>
            <a:ln w="9525">
              <a:noFill/>
              <a:miter lim="800000"/>
              <a:headEnd/>
              <a:tailEnd/>
            </a:ln>
          </p:spPr>
        </p:pic>
        <p:sp>
          <p:nvSpPr>
            <p:cNvPr id="123941" name="TextBox 35"/>
            <p:cNvSpPr txBox="1">
              <a:spLocks noChangeArrowheads="1"/>
            </p:cNvSpPr>
            <p:nvPr/>
          </p:nvSpPr>
          <p:spPr bwMode="auto">
            <a:xfrm>
              <a:off x="7271387" y="4172679"/>
              <a:ext cx="944282" cy="461871"/>
            </a:xfrm>
            <a:prstGeom prst="rect">
              <a:avLst/>
            </a:prstGeom>
            <a:noFill/>
            <a:ln w="9525">
              <a:noFill/>
              <a:miter lim="800000"/>
              <a:headEnd/>
              <a:tailEnd/>
            </a:ln>
          </p:spPr>
          <p:txBody>
            <a:bodyPr wrap="none"/>
            <a:lstStyle/>
            <a:p>
              <a:pPr algn="ctr">
                <a:buClr>
                  <a:srgbClr val="990000"/>
                </a:buClr>
                <a:buFontTx/>
                <a:buChar char="•"/>
              </a:pPr>
              <a:r>
                <a:rPr lang="en-US" altLang="zh-CN" sz="900" dirty="0">
                  <a:solidFill>
                    <a:srgbClr val="002060"/>
                  </a:solidFill>
                </a:rPr>
                <a:t>MSR 50</a:t>
              </a:r>
            </a:p>
            <a:p>
              <a:pPr algn="ctr">
                <a:buClr>
                  <a:srgbClr val="990000"/>
                </a:buClr>
                <a:buFontTx/>
                <a:buChar char="•"/>
              </a:pPr>
              <a:r>
                <a:rPr lang="en-US" altLang="zh-CN" sz="900" dirty="0">
                  <a:solidFill>
                    <a:srgbClr val="002060"/>
                  </a:solidFill>
                </a:rPr>
                <a:t>(ICG 5000)</a:t>
              </a:r>
              <a:endParaRPr lang="zh-CN" altLang="en-US" sz="900" dirty="0">
                <a:solidFill>
                  <a:srgbClr val="002060"/>
                </a:solidFill>
              </a:endParaRPr>
            </a:p>
          </p:txBody>
        </p:sp>
        <p:sp>
          <p:nvSpPr>
            <p:cNvPr id="123942" name="TextBox 36"/>
            <p:cNvSpPr txBox="1">
              <a:spLocks noChangeArrowheads="1"/>
            </p:cNvSpPr>
            <p:nvPr/>
          </p:nvSpPr>
          <p:spPr bwMode="auto">
            <a:xfrm>
              <a:off x="5571679" y="4172679"/>
              <a:ext cx="1327430" cy="461871"/>
            </a:xfrm>
            <a:prstGeom prst="rect">
              <a:avLst/>
            </a:prstGeom>
            <a:noFill/>
            <a:ln w="9525">
              <a:noFill/>
              <a:miter lim="800000"/>
              <a:headEnd/>
              <a:tailEnd/>
            </a:ln>
          </p:spPr>
          <p:txBody>
            <a:bodyPr wrap="none"/>
            <a:lstStyle/>
            <a:p>
              <a:pPr algn="ctr">
                <a:buClr>
                  <a:srgbClr val="990000"/>
                </a:buClr>
                <a:buFontTx/>
                <a:buChar char="•"/>
              </a:pPr>
              <a:r>
                <a:rPr lang="en-US" altLang="zh-CN" sz="900" dirty="0">
                  <a:solidFill>
                    <a:srgbClr val="002060"/>
                  </a:solidFill>
                </a:rPr>
                <a:t>MSR 30</a:t>
              </a:r>
            </a:p>
            <a:p>
              <a:pPr algn="ctr">
                <a:buClr>
                  <a:srgbClr val="990000"/>
                </a:buClr>
                <a:buFontTx/>
                <a:buChar char="•"/>
              </a:pPr>
              <a:r>
                <a:rPr lang="en-US" altLang="zh-CN" sz="900" dirty="0">
                  <a:solidFill>
                    <a:srgbClr val="002060"/>
                  </a:solidFill>
                </a:rPr>
                <a:t>(ICG 3000/2200)</a:t>
              </a:r>
              <a:endParaRPr lang="zh-CN" altLang="en-US" sz="900" dirty="0">
                <a:solidFill>
                  <a:srgbClr val="002060"/>
                </a:solidFill>
              </a:endParaRPr>
            </a:p>
          </p:txBody>
        </p:sp>
        <p:sp>
          <p:nvSpPr>
            <p:cNvPr id="123943" name="TextBox 37"/>
            <p:cNvSpPr txBox="1">
              <a:spLocks noChangeArrowheads="1"/>
            </p:cNvSpPr>
            <p:nvPr/>
          </p:nvSpPr>
          <p:spPr bwMode="auto">
            <a:xfrm>
              <a:off x="4577126" y="4513649"/>
              <a:ext cx="739122" cy="275764"/>
            </a:xfrm>
            <a:prstGeom prst="rect">
              <a:avLst/>
            </a:prstGeom>
            <a:noFill/>
            <a:ln w="9525">
              <a:noFill/>
              <a:miter lim="800000"/>
              <a:headEnd/>
              <a:tailEnd/>
            </a:ln>
          </p:spPr>
          <p:txBody>
            <a:bodyPr wrap="none"/>
            <a:lstStyle/>
            <a:p>
              <a:pPr algn="ctr">
                <a:lnSpc>
                  <a:spcPct val="120000"/>
                </a:lnSpc>
                <a:spcBef>
                  <a:spcPct val="50000"/>
                </a:spcBef>
                <a:buClr>
                  <a:srgbClr val="990000"/>
                </a:buClr>
                <a:buFontTx/>
                <a:buChar char="•"/>
              </a:pPr>
              <a:r>
                <a:rPr lang="en-US" altLang="zh-CN" sz="900" dirty="0">
                  <a:solidFill>
                    <a:srgbClr val="002060"/>
                  </a:solidFill>
                </a:rPr>
                <a:t>MSR 20</a:t>
              </a:r>
              <a:endParaRPr lang="zh-CN" altLang="en-US" sz="900" dirty="0">
                <a:solidFill>
                  <a:srgbClr val="002060"/>
                </a:solidFill>
              </a:endParaRPr>
            </a:p>
          </p:txBody>
        </p:sp>
        <p:sp>
          <p:nvSpPr>
            <p:cNvPr id="123944" name="TextBox 38"/>
            <p:cNvSpPr txBox="1">
              <a:spLocks noChangeArrowheads="1"/>
            </p:cNvSpPr>
            <p:nvPr/>
          </p:nvSpPr>
          <p:spPr bwMode="auto">
            <a:xfrm>
              <a:off x="3188555" y="4512290"/>
              <a:ext cx="1088303" cy="461871"/>
            </a:xfrm>
            <a:prstGeom prst="rect">
              <a:avLst/>
            </a:prstGeom>
            <a:noFill/>
            <a:ln w="9525">
              <a:noFill/>
              <a:miter lim="800000"/>
              <a:headEnd/>
              <a:tailEnd/>
            </a:ln>
          </p:spPr>
          <p:txBody>
            <a:bodyPr wrap="none"/>
            <a:lstStyle/>
            <a:p>
              <a:pPr algn="ctr">
                <a:buClr>
                  <a:srgbClr val="990000"/>
                </a:buClr>
                <a:buFontTx/>
                <a:buChar char="•"/>
              </a:pPr>
              <a:r>
                <a:rPr lang="en-US" altLang="zh-CN" sz="900" dirty="0">
                  <a:solidFill>
                    <a:srgbClr val="002060"/>
                  </a:solidFill>
                </a:rPr>
                <a:t>MSR 900</a:t>
              </a:r>
            </a:p>
            <a:p>
              <a:pPr algn="ctr">
                <a:buClr>
                  <a:srgbClr val="990000"/>
                </a:buClr>
                <a:buFontTx/>
                <a:buChar char="•"/>
              </a:pPr>
              <a:r>
                <a:rPr lang="en-US" altLang="zh-CN" sz="900" dirty="0">
                  <a:solidFill>
                    <a:srgbClr val="002060"/>
                  </a:solidFill>
                </a:rPr>
                <a:t>(</a:t>
              </a:r>
              <a:r>
                <a:rPr lang="en-US" altLang="zh-CN" sz="900" dirty="0" err="1">
                  <a:solidFill>
                    <a:srgbClr val="002060"/>
                  </a:solidFill>
                </a:rPr>
                <a:t>Nav</a:t>
              </a:r>
              <a:r>
                <a:rPr lang="en-US" altLang="zh-CN" sz="900" dirty="0">
                  <a:solidFill>
                    <a:srgbClr val="002060"/>
                  </a:solidFill>
                </a:rPr>
                <a:t> 1-2/2-1)</a:t>
              </a:r>
              <a:endParaRPr lang="zh-CN" altLang="en-US" sz="900" dirty="0">
                <a:solidFill>
                  <a:srgbClr val="002060"/>
                </a:solidFill>
              </a:endParaRPr>
            </a:p>
          </p:txBody>
        </p:sp>
        <p:pic>
          <p:nvPicPr>
            <p:cNvPr id="123945" name="Picture 41"/>
            <p:cNvPicPr>
              <a:picLocks noChangeAspect="1" noChangeArrowheads="1"/>
            </p:cNvPicPr>
            <p:nvPr/>
          </p:nvPicPr>
          <p:blipFill>
            <a:blip r:embed="rId10" cstate="print"/>
            <a:srcRect/>
            <a:stretch>
              <a:fillRect/>
            </a:stretch>
          </p:blipFill>
          <p:spPr bwMode="auto">
            <a:xfrm>
              <a:off x="7021513" y="1816113"/>
              <a:ext cx="1336675" cy="500062"/>
            </a:xfrm>
            <a:prstGeom prst="rect">
              <a:avLst/>
            </a:prstGeom>
            <a:noFill/>
            <a:ln w="9525" algn="ctr">
              <a:noFill/>
              <a:miter lim="800000"/>
              <a:headEnd/>
              <a:tailEnd/>
            </a:ln>
          </p:spPr>
        </p:pic>
        <p:pic>
          <p:nvPicPr>
            <p:cNvPr id="123946" name="Picture 39"/>
            <p:cNvPicPr>
              <a:picLocks noChangeAspect="1" noChangeArrowheads="1"/>
            </p:cNvPicPr>
            <p:nvPr/>
          </p:nvPicPr>
          <p:blipFill>
            <a:blip r:embed="rId11" cstate="print"/>
            <a:srcRect/>
            <a:stretch>
              <a:fillRect/>
            </a:stretch>
          </p:blipFill>
          <p:spPr bwMode="auto">
            <a:xfrm>
              <a:off x="5634038" y="1958988"/>
              <a:ext cx="1152525" cy="357187"/>
            </a:xfrm>
            <a:prstGeom prst="rect">
              <a:avLst/>
            </a:prstGeom>
            <a:noFill/>
            <a:ln w="9525" algn="ctr">
              <a:noFill/>
              <a:miter lim="800000"/>
              <a:headEnd/>
              <a:tailEnd/>
            </a:ln>
          </p:spPr>
        </p:pic>
        <p:pic>
          <p:nvPicPr>
            <p:cNvPr id="123947" name="Picture 38"/>
            <p:cNvPicPr>
              <a:picLocks noChangeAspect="1" noChangeArrowheads="1"/>
            </p:cNvPicPr>
            <p:nvPr/>
          </p:nvPicPr>
          <p:blipFill>
            <a:blip r:embed="rId12" cstate="print"/>
            <a:srcRect/>
            <a:stretch>
              <a:fillRect/>
            </a:stretch>
          </p:blipFill>
          <p:spPr bwMode="auto">
            <a:xfrm>
              <a:off x="4385692" y="2238611"/>
              <a:ext cx="1042988" cy="146050"/>
            </a:xfrm>
            <a:prstGeom prst="rect">
              <a:avLst/>
            </a:prstGeom>
            <a:noFill/>
            <a:ln w="9525" algn="ctr">
              <a:noFill/>
              <a:miter lim="800000"/>
              <a:headEnd/>
              <a:tailEnd/>
            </a:ln>
          </p:spPr>
        </p:pic>
        <p:sp>
          <p:nvSpPr>
            <p:cNvPr id="123948" name="TextBox 37"/>
            <p:cNvSpPr txBox="1">
              <a:spLocks noChangeArrowheads="1"/>
            </p:cNvSpPr>
            <p:nvPr/>
          </p:nvSpPr>
          <p:spPr bwMode="auto">
            <a:xfrm>
              <a:off x="7328452" y="2340139"/>
              <a:ext cx="779882" cy="275764"/>
            </a:xfrm>
            <a:prstGeom prst="rect">
              <a:avLst/>
            </a:prstGeom>
            <a:noFill/>
            <a:ln w="9525">
              <a:noFill/>
              <a:miter lim="800000"/>
              <a:headEnd/>
              <a:tailEnd/>
            </a:ln>
          </p:spPr>
          <p:txBody>
            <a:bodyPr wrap="none"/>
            <a:lstStyle/>
            <a:p>
              <a:pPr algn="ctr">
                <a:lnSpc>
                  <a:spcPct val="120000"/>
                </a:lnSpc>
                <a:spcBef>
                  <a:spcPct val="50000"/>
                </a:spcBef>
                <a:buClr>
                  <a:srgbClr val="990000"/>
                </a:buClr>
                <a:buFontTx/>
                <a:buChar char="•"/>
              </a:pPr>
              <a:r>
                <a:rPr lang="en-US" altLang="zh-CN" sz="900" dirty="0">
                  <a:solidFill>
                    <a:srgbClr val="002060"/>
                  </a:solidFill>
                </a:rPr>
                <a:t>AR 3200</a:t>
              </a:r>
              <a:endParaRPr lang="zh-CN" altLang="en-US" sz="900" dirty="0">
                <a:solidFill>
                  <a:srgbClr val="002060"/>
                </a:solidFill>
              </a:endParaRPr>
            </a:p>
          </p:txBody>
        </p:sp>
        <p:sp>
          <p:nvSpPr>
            <p:cNvPr id="123949" name="TextBox 37"/>
            <p:cNvSpPr txBox="1">
              <a:spLocks noChangeArrowheads="1"/>
            </p:cNvSpPr>
            <p:nvPr/>
          </p:nvSpPr>
          <p:spPr bwMode="auto">
            <a:xfrm>
              <a:off x="5821676" y="2340139"/>
              <a:ext cx="781241" cy="275764"/>
            </a:xfrm>
            <a:prstGeom prst="rect">
              <a:avLst/>
            </a:prstGeom>
            <a:noFill/>
            <a:ln w="9525">
              <a:noFill/>
              <a:miter lim="800000"/>
              <a:headEnd/>
              <a:tailEnd/>
            </a:ln>
          </p:spPr>
          <p:txBody>
            <a:bodyPr wrap="none"/>
            <a:lstStyle/>
            <a:p>
              <a:pPr algn="ctr">
                <a:lnSpc>
                  <a:spcPct val="120000"/>
                </a:lnSpc>
                <a:spcBef>
                  <a:spcPct val="50000"/>
                </a:spcBef>
                <a:buClr>
                  <a:srgbClr val="990000"/>
                </a:buClr>
                <a:buFontTx/>
                <a:buChar char="•"/>
              </a:pPr>
              <a:r>
                <a:rPr lang="en-US" altLang="zh-CN" sz="900" dirty="0">
                  <a:solidFill>
                    <a:srgbClr val="002060"/>
                  </a:solidFill>
                </a:rPr>
                <a:t>AR 2200</a:t>
              </a:r>
              <a:endParaRPr lang="zh-CN" altLang="en-US" sz="900" dirty="0">
                <a:solidFill>
                  <a:srgbClr val="002060"/>
                </a:solidFill>
              </a:endParaRPr>
            </a:p>
          </p:txBody>
        </p:sp>
        <p:sp>
          <p:nvSpPr>
            <p:cNvPr id="123950" name="TextBox 37"/>
            <p:cNvSpPr txBox="1">
              <a:spLocks noChangeArrowheads="1"/>
            </p:cNvSpPr>
            <p:nvPr/>
          </p:nvSpPr>
          <p:spPr bwMode="auto">
            <a:xfrm>
              <a:off x="4501040" y="2382250"/>
              <a:ext cx="781241" cy="277123"/>
            </a:xfrm>
            <a:prstGeom prst="rect">
              <a:avLst/>
            </a:prstGeom>
            <a:noFill/>
            <a:ln w="9525">
              <a:noFill/>
              <a:miter lim="800000"/>
              <a:headEnd/>
              <a:tailEnd/>
            </a:ln>
          </p:spPr>
          <p:txBody>
            <a:bodyPr wrap="none"/>
            <a:lstStyle/>
            <a:p>
              <a:pPr algn="ctr">
                <a:lnSpc>
                  <a:spcPct val="120000"/>
                </a:lnSpc>
                <a:spcBef>
                  <a:spcPct val="50000"/>
                </a:spcBef>
                <a:buClr>
                  <a:srgbClr val="990000"/>
                </a:buClr>
                <a:buFontTx/>
                <a:buChar char="•"/>
              </a:pPr>
              <a:r>
                <a:rPr lang="en-US" altLang="zh-CN" sz="900" dirty="0">
                  <a:solidFill>
                    <a:srgbClr val="002060"/>
                  </a:solidFill>
                </a:rPr>
                <a:t>AR 1200</a:t>
              </a:r>
              <a:endParaRPr lang="zh-CN" altLang="en-US" sz="900" dirty="0">
                <a:solidFill>
                  <a:srgbClr val="002060"/>
                </a:solidFill>
              </a:endParaRPr>
            </a:p>
          </p:txBody>
        </p:sp>
        <p:pic>
          <p:nvPicPr>
            <p:cNvPr id="123951" name="Picture 2" descr="http://www.google.com.hk/images?q=tbn:DeFXnfP1exLTmM::d2eosjbgw49cu5.cloudfront.net/wangtam.com/imgname--cisco_2009_caee---50226711--cisco_Logo.png&amp;t=1&amp;h=68&amp;w=128&amp;usg=__C3CtSLVsgaW7QVv3JlCAwwWXb6Q=">
              <a:hlinkClick r:id="rId13"/>
            </p:cNvPr>
            <p:cNvPicPr>
              <a:picLocks noChangeAspect="1" noChangeArrowheads="1"/>
            </p:cNvPicPr>
            <p:nvPr/>
          </p:nvPicPr>
          <p:blipFill>
            <a:blip r:embed="rId14" cstate="print"/>
            <a:srcRect/>
            <a:stretch>
              <a:fillRect/>
            </a:stretch>
          </p:blipFill>
          <p:spPr bwMode="auto">
            <a:xfrm>
              <a:off x="2260328" y="3317913"/>
              <a:ext cx="813654" cy="432048"/>
            </a:xfrm>
            <a:prstGeom prst="rect">
              <a:avLst/>
            </a:prstGeom>
            <a:noFill/>
            <a:ln w="9525">
              <a:noFill/>
              <a:miter lim="800000"/>
              <a:headEnd/>
              <a:tailEnd/>
            </a:ln>
          </p:spPr>
        </p:pic>
        <p:pic>
          <p:nvPicPr>
            <p:cNvPr id="123952" name="Picture 4" descr="http://www.google.com.hk/images?q=tbn:XlsvIUfCpXSSzM::e-learning.h3c.com/public/images/logo.gif&amp;t=1&amp;h=40&amp;w=103&amp;usg=__kUuWInzjVh0DHqeQX8Xol_DGKZU=">
              <a:hlinkClick r:id="rId15"/>
            </p:cNvPr>
            <p:cNvPicPr>
              <a:picLocks noChangeAspect="1" noChangeArrowheads="1"/>
            </p:cNvPicPr>
            <p:nvPr/>
          </p:nvPicPr>
          <p:blipFill>
            <a:blip r:embed="rId16" cstate="print"/>
            <a:srcRect/>
            <a:stretch>
              <a:fillRect/>
            </a:stretch>
          </p:blipFill>
          <p:spPr bwMode="auto">
            <a:xfrm>
              <a:off x="2260328" y="4326025"/>
              <a:ext cx="936104" cy="364457"/>
            </a:xfrm>
            <a:prstGeom prst="rect">
              <a:avLst/>
            </a:prstGeom>
            <a:noFill/>
            <a:ln w="9525">
              <a:noFill/>
              <a:miter lim="800000"/>
              <a:headEnd/>
              <a:tailEnd/>
            </a:ln>
          </p:spPr>
        </p:pic>
        <p:pic>
          <p:nvPicPr>
            <p:cNvPr id="123953" name="Picture 6" descr="http://www.google.com.hk/images?q=tbn:NLZqCKkOX-KpUM::www.kuncar.net/blog/wp-content/uploads/2009/03/huawei_logo_001.jpg&amp;t=1&amp;h=94&amp;w=94&amp;usg=__Kedbq2e3rBv9d4aOWcWkniLsg1k=">
              <a:hlinkClick r:id="rId17"/>
            </p:cNvPr>
            <p:cNvPicPr>
              <a:picLocks noChangeAspect="1" noChangeArrowheads="1"/>
            </p:cNvPicPr>
            <p:nvPr/>
          </p:nvPicPr>
          <p:blipFill>
            <a:blip r:embed="rId18" cstate="print"/>
            <a:srcRect/>
            <a:stretch>
              <a:fillRect/>
            </a:stretch>
          </p:blipFill>
          <p:spPr bwMode="auto">
            <a:xfrm>
              <a:off x="2332336" y="2094595"/>
              <a:ext cx="648072" cy="648072"/>
            </a:xfrm>
            <a:prstGeom prst="rect">
              <a:avLst/>
            </a:prstGeom>
            <a:noFill/>
            <a:ln w="9525">
              <a:noFill/>
              <a:miter lim="800000"/>
              <a:headEnd/>
              <a:tailEnd/>
            </a:ln>
          </p:spPr>
        </p:pic>
        <p:sp>
          <p:nvSpPr>
            <p:cNvPr id="123954" name="TextBox 37"/>
            <p:cNvSpPr txBox="1">
              <a:spLocks noChangeArrowheads="1"/>
            </p:cNvSpPr>
            <p:nvPr/>
          </p:nvSpPr>
          <p:spPr bwMode="auto">
            <a:xfrm>
              <a:off x="3360038" y="2520046"/>
              <a:ext cx="839664" cy="277123"/>
            </a:xfrm>
            <a:prstGeom prst="rect">
              <a:avLst/>
            </a:prstGeom>
            <a:noFill/>
            <a:ln w="9525">
              <a:noFill/>
              <a:miter lim="800000"/>
              <a:headEnd/>
              <a:tailEnd/>
            </a:ln>
          </p:spPr>
          <p:txBody>
            <a:bodyPr/>
            <a:lstStyle/>
            <a:p>
              <a:pPr>
                <a:buClr>
                  <a:srgbClr val="990000"/>
                </a:buClr>
                <a:buFontTx/>
                <a:buChar char="•"/>
              </a:pPr>
              <a:r>
                <a:rPr lang="en-US" altLang="zh-CN" sz="900" dirty="0">
                  <a:solidFill>
                    <a:srgbClr val="002060"/>
                  </a:solidFill>
                </a:rPr>
                <a:t>AR 150</a:t>
              </a:r>
            </a:p>
            <a:p>
              <a:pPr>
                <a:buClr>
                  <a:srgbClr val="990000"/>
                </a:buClr>
                <a:buFontTx/>
                <a:buChar char="•"/>
              </a:pPr>
              <a:r>
                <a:rPr lang="en-US" altLang="zh-CN" sz="900" dirty="0">
                  <a:solidFill>
                    <a:srgbClr val="002060"/>
                  </a:solidFill>
                </a:rPr>
                <a:t>AR 200</a:t>
              </a:r>
              <a:endParaRPr lang="zh-CN" altLang="en-US" sz="900" dirty="0">
                <a:solidFill>
                  <a:srgbClr val="002060"/>
                </a:solidFill>
              </a:endParaRPr>
            </a:p>
          </p:txBody>
        </p:sp>
      </p:grpSp>
      <p:pic>
        <p:nvPicPr>
          <p:cNvPr id="123918" name="Picture 8" descr="02-正俯"/>
          <p:cNvPicPr>
            <a:picLocks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1332484" y="1167595"/>
            <a:ext cx="621305" cy="196349"/>
          </a:xfrm>
          <a:prstGeom prst="rect">
            <a:avLst/>
          </a:prstGeom>
          <a:noFill/>
          <a:ln w="9525">
            <a:noFill/>
            <a:miter lim="800000"/>
            <a:headEnd/>
            <a:tailEnd/>
          </a:ln>
        </p:spPr>
      </p:pic>
      <p:sp>
        <p:nvSpPr>
          <p:cNvPr id="59" name="Rectangle 58"/>
          <p:cNvSpPr/>
          <p:nvPr/>
        </p:nvSpPr>
        <p:spPr>
          <a:xfrm>
            <a:off x="846556" y="4353948"/>
            <a:ext cx="5183226" cy="324036"/>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ru-RU"/>
          </a:p>
        </p:txBody>
      </p:sp>
      <p:cxnSp>
        <p:nvCxnSpPr>
          <p:cNvPr id="61" name="Straight Connector 60"/>
          <p:cNvCxnSpPr/>
          <p:nvPr/>
        </p:nvCxnSpPr>
        <p:spPr>
          <a:xfrm>
            <a:off x="4679984" y="4353948"/>
            <a:ext cx="0" cy="32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494459" y="4353948"/>
            <a:ext cx="0" cy="32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142362" y="4353948"/>
            <a:ext cx="0" cy="32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330185" y="4353948"/>
            <a:ext cx="0" cy="324036"/>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733975" y="4407955"/>
            <a:ext cx="1241815" cy="207749"/>
          </a:xfrm>
          <a:prstGeom prst="rect">
            <a:avLst/>
          </a:prstGeom>
          <a:noFill/>
        </p:spPr>
        <p:txBody>
          <a:bodyPr wrap="square" lIns="68562" tIns="34281" rIns="68562" bIns="34281" rtlCol="0">
            <a:spAutoFit/>
          </a:bodyPr>
          <a:lstStyle/>
          <a:p>
            <a:pPr algn="ctr"/>
            <a:r>
              <a:rPr lang="ru-RU" sz="900" b="1" dirty="0" smtClean="0">
                <a:solidFill>
                  <a:srgbClr val="C00000"/>
                </a:solidFill>
              </a:rPr>
              <a:t>250 – 500 польз.</a:t>
            </a:r>
            <a:endParaRPr lang="ru-RU" sz="900" b="1" dirty="0">
              <a:solidFill>
                <a:srgbClr val="C00000"/>
              </a:solidFill>
            </a:endParaRPr>
          </a:p>
        </p:txBody>
      </p:sp>
      <p:sp>
        <p:nvSpPr>
          <p:cNvPr id="66" name="TextBox 65"/>
          <p:cNvSpPr txBox="1"/>
          <p:nvPr/>
        </p:nvSpPr>
        <p:spPr>
          <a:xfrm>
            <a:off x="3384177" y="4407955"/>
            <a:ext cx="1241815" cy="207749"/>
          </a:xfrm>
          <a:prstGeom prst="rect">
            <a:avLst/>
          </a:prstGeom>
          <a:noFill/>
        </p:spPr>
        <p:txBody>
          <a:bodyPr wrap="square" lIns="68562" tIns="34281" rIns="68562" bIns="34281" rtlCol="0">
            <a:spAutoFit/>
          </a:bodyPr>
          <a:lstStyle/>
          <a:p>
            <a:pPr algn="ctr"/>
            <a:r>
              <a:rPr lang="ru-RU" sz="900" b="1" dirty="0" smtClean="0">
                <a:solidFill>
                  <a:srgbClr val="C00000"/>
                </a:solidFill>
              </a:rPr>
              <a:t>50 - 250 польз.</a:t>
            </a:r>
            <a:endParaRPr lang="ru-RU" sz="900" b="1" dirty="0">
              <a:solidFill>
                <a:srgbClr val="C00000"/>
              </a:solidFill>
            </a:endParaRPr>
          </a:p>
        </p:txBody>
      </p:sp>
      <p:sp>
        <p:nvSpPr>
          <p:cNvPr id="67" name="TextBox 66"/>
          <p:cNvSpPr txBox="1"/>
          <p:nvPr/>
        </p:nvSpPr>
        <p:spPr>
          <a:xfrm>
            <a:off x="2196354" y="4407955"/>
            <a:ext cx="1079839" cy="207749"/>
          </a:xfrm>
          <a:prstGeom prst="rect">
            <a:avLst/>
          </a:prstGeom>
          <a:noFill/>
        </p:spPr>
        <p:txBody>
          <a:bodyPr wrap="square" lIns="68562" tIns="34281" rIns="68562" bIns="34281" rtlCol="0">
            <a:spAutoFit/>
          </a:bodyPr>
          <a:lstStyle/>
          <a:p>
            <a:pPr algn="ctr"/>
            <a:r>
              <a:rPr lang="ru-RU" sz="900" b="1" dirty="0" smtClean="0">
                <a:solidFill>
                  <a:srgbClr val="C00000"/>
                </a:solidFill>
              </a:rPr>
              <a:t>10 – 50 польз.</a:t>
            </a:r>
            <a:endParaRPr lang="ru-RU" sz="900" b="1" dirty="0">
              <a:solidFill>
                <a:srgbClr val="C00000"/>
              </a:solidFill>
            </a:endParaRPr>
          </a:p>
        </p:txBody>
      </p:sp>
      <p:sp>
        <p:nvSpPr>
          <p:cNvPr id="68" name="TextBox 67"/>
          <p:cNvSpPr txBox="1"/>
          <p:nvPr/>
        </p:nvSpPr>
        <p:spPr>
          <a:xfrm>
            <a:off x="1494459" y="4407955"/>
            <a:ext cx="647903" cy="207731"/>
          </a:xfrm>
          <a:prstGeom prst="rect">
            <a:avLst/>
          </a:prstGeom>
          <a:noFill/>
        </p:spPr>
        <p:txBody>
          <a:bodyPr wrap="square" lIns="68562" tIns="34281" rIns="68562" bIns="34281" rtlCol="0">
            <a:spAutoFit/>
          </a:bodyPr>
          <a:lstStyle/>
          <a:p>
            <a:pPr algn="ctr"/>
            <a:r>
              <a:rPr lang="en-US" sz="900" b="1" dirty="0" smtClean="0">
                <a:solidFill>
                  <a:srgbClr val="C00000"/>
                </a:solidFill>
              </a:rPr>
              <a:t>&lt;10 </a:t>
            </a:r>
            <a:r>
              <a:rPr lang="ru-RU" sz="900" b="1" dirty="0" smtClean="0">
                <a:solidFill>
                  <a:srgbClr val="C00000"/>
                </a:solidFill>
              </a:rPr>
              <a:t>полз.</a:t>
            </a:r>
            <a:endParaRPr lang="ru-RU" sz="900" b="1" dirty="0">
              <a:solidFill>
                <a:srgbClr val="C00000"/>
              </a:solidFill>
            </a:endParaRPr>
          </a:p>
        </p:txBody>
      </p:sp>
      <p:sp>
        <p:nvSpPr>
          <p:cNvPr id="69" name="TextBox 68"/>
          <p:cNvSpPr txBox="1"/>
          <p:nvPr/>
        </p:nvSpPr>
        <p:spPr>
          <a:xfrm>
            <a:off x="846556" y="4407955"/>
            <a:ext cx="647903" cy="207731"/>
          </a:xfrm>
          <a:prstGeom prst="rect">
            <a:avLst/>
          </a:prstGeom>
          <a:noFill/>
        </p:spPr>
        <p:txBody>
          <a:bodyPr wrap="square" lIns="68562" tIns="34281" rIns="68562" bIns="34281" rtlCol="0">
            <a:spAutoFit/>
          </a:bodyPr>
          <a:lstStyle/>
          <a:p>
            <a:pPr algn="ctr"/>
            <a:r>
              <a:rPr lang="en-US" sz="900" b="1" dirty="0" smtClean="0">
                <a:solidFill>
                  <a:srgbClr val="C00000"/>
                </a:solidFill>
              </a:rPr>
              <a:t>&lt;10 </a:t>
            </a:r>
            <a:r>
              <a:rPr lang="ru-RU" sz="900" b="1" dirty="0" smtClean="0">
                <a:solidFill>
                  <a:srgbClr val="C00000"/>
                </a:solidFill>
              </a:rPr>
              <a:t>полз.</a:t>
            </a:r>
            <a:endParaRPr lang="ru-RU" sz="900" b="1" dirty="0">
              <a:solidFill>
                <a:srgbClr val="C00000"/>
              </a:solidFill>
            </a:endParaRPr>
          </a:p>
        </p:txBody>
      </p:sp>
      <p:sp>
        <p:nvSpPr>
          <p:cNvPr id="70" name="Rectangle 69"/>
          <p:cNvSpPr/>
          <p:nvPr/>
        </p:nvSpPr>
        <p:spPr>
          <a:xfrm>
            <a:off x="846556" y="3975906"/>
            <a:ext cx="5183226" cy="32403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ru-RU"/>
          </a:p>
        </p:txBody>
      </p:sp>
      <p:cxnSp>
        <p:nvCxnSpPr>
          <p:cNvPr id="71" name="Straight Connector 70"/>
          <p:cNvCxnSpPr/>
          <p:nvPr/>
        </p:nvCxnSpPr>
        <p:spPr>
          <a:xfrm>
            <a:off x="1494459" y="3975906"/>
            <a:ext cx="0" cy="324036"/>
          </a:xfrm>
          <a:prstGeom prst="line">
            <a:avLst/>
          </a:prstGeom>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900548" y="3975906"/>
            <a:ext cx="539919" cy="346249"/>
          </a:xfrm>
          <a:prstGeom prst="rect">
            <a:avLst/>
          </a:prstGeom>
          <a:noFill/>
        </p:spPr>
        <p:txBody>
          <a:bodyPr wrap="square" lIns="68562" tIns="34281" rIns="68562" bIns="34281" rtlCol="0">
            <a:spAutoFit/>
          </a:bodyPr>
          <a:lstStyle/>
          <a:p>
            <a:pPr algn="ctr"/>
            <a:r>
              <a:rPr lang="ru-RU" sz="900" b="1" dirty="0" smtClean="0">
                <a:solidFill>
                  <a:srgbClr val="C00000"/>
                </a:solidFill>
              </a:rPr>
              <a:t>ШПД рутер</a:t>
            </a:r>
            <a:endParaRPr lang="ru-RU" sz="900" b="1" dirty="0">
              <a:solidFill>
                <a:srgbClr val="C00000"/>
              </a:solidFill>
            </a:endParaRPr>
          </a:p>
        </p:txBody>
      </p:sp>
      <p:sp>
        <p:nvSpPr>
          <p:cNvPr id="73" name="TextBox 72"/>
          <p:cNvSpPr txBox="1"/>
          <p:nvPr/>
        </p:nvSpPr>
        <p:spPr>
          <a:xfrm>
            <a:off x="1548451" y="4029912"/>
            <a:ext cx="4427339" cy="346230"/>
          </a:xfrm>
          <a:prstGeom prst="rect">
            <a:avLst/>
          </a:prstGeom>
          <a:noFill/>
        </p:spPr>
        <p:txBody>
          <a:bodyPr wrap="square" lIns="68562" tIns="34281" rIns="68562" bIns="34281" rtlCol="0">
            <a:spAutoFit/>
          </a:bodyPr>
          <a:lstStyle/>
          <a:p>
            <a:pPr algn="ctr"/>
            <a:r>
              <a:rPr lang="ru-RU" dirty="0" smtClean="0">
                <a:solidFill>
                  <a:srgbClr val="C00000"/>
                </a:solidFill>
              </a:rPr>
              <a:t>Мультисервисный рутер</a:t>
            </a:r>
            <a:endParaRPr lang="ru-RU" dirty="0">
              <a:solidFill>
                <a:srgbClr val="C00000"/>
              </a:solidFill>
            </a:endParaRPr>
          </a:p>
        </p:txBody>
      </p:sp>
      <p:sp>
        <p:nvSpPr>
          <p:cNvPr id="75" name="TextBox 74"/>
          <p:cNvSpPr txBox="1"/>
          <p:nvPr/>
        </p:nvSpPr>
        <p:spPr>
          <a:xfrm>
            <a:off x="6083774" y="465516"/>
            <a:ext cx="2915565" cy="5978542"/>
          </a:xfrm>
          <a:prstGeom prst="rect">
            <a:avLst/>
          </a:prstGeom>
          <a:noFill/>
        </p:spPr>
        <p:txBody>
          <a:bodyPr wrap="square" lIns="68562" tIns="34281" rIns="68562" bIns="34281" rtlCol="0">
            <a:spAutoFit/>
          </a:bodyPr>
          <a:lstStyle/>
          <a:p>
            <a:r>
              <a:rPr lang="ru-RU" b="1" dirty="0" smtClean="0">
                <a:solidFill>
                  <a:srgbClr val="C00000"/>
                </a:solidFill>
                <a:effectLst>
                  <a:outerShdw blurRad="38100" dist="38100" dir="2700000" algn="tl">
                    <a:srgbClr val="000000">
                      <a:alpha val="43137"/>
                    </a:srgbClr>
                  </a:outerShdw>
                </a:effectLst>
              </a:rPr>
              <a:t>Архитектура 3-го поколения, ведущая производительность</a:t>
            </a:r>
          </a:p>
          <a:p>
            <a:pPr marL="135695" indent="-135695">
              <a:buFont typeface="Wingdings" pitchFamily="2" charset="2"/>
              <a:buChar char="ü"/>
            </a:pPr>
            <a:r>
              <a:rPr lang="ru-RU" sz="1000" dirty="0" smtClean="0"/>
              <a:t>Многоядерный процессор, производительность превышает среднюю по отрасли в 2 раза</a:t>
            </a:r>
          </a:p>
          <a:p>
            <a:pPr marL="135695" indent="-135695">
              <a:buFont typeface="Wingdings" pitchFamily="2" charset="2"/>
              <a:buChar char="ü"/>
            </a:pPr>
            <a:r>
              <a:rPr lang="ru-RU" sz="1000" dirty="0" smtClean="0"/>
              <a:t>Ёмкость коммутации </a:t>
            </a:r>
            <a:r>
              <a:rPr lang="en-US" sz="1000" dirty="0" smtClean="0"/>
              <a:t>160G</a:t>
            </a:r>
            <a:r>
              <a:rPr lang="ru-RU" sz="1000" dirty="0" smtClean="0"/>
              <a:t>, неблокируемая пересылка пакетов. </a:t>
            </a:r>
            <a:endParaRPr lang="en-US" sz="1000" dirty="0" smtClean="0"/>
          </a:p>
          <a:p>
            <a:pPr marL="135695" indent="-135695">
              <a:buFont typeface="Wingdings" pitchFamily="2" charset="2"/>
              <a:buChar char="ü"/>
            </a:pPr>
            <a:r>
              <a:rPr lang="ru-RU" sz="1000" dirty="0" smtClean="0"/>
              <a:t>Сдвоенный источник питания, горячая замена модулей, надежность операторского класса</a:t>
            </a:r>
            <a:endParaRPr lang="en-US" sz="1000" dirty="0" smtClean="0"/>
          </a:p>
          <a:p>
            <a:r>
              <a:rPr lang="ru-RU" b="1" dirty="0" smtClean="0">
                <a:solidFill>
                  <a:srgbClr val="C00000"/>
                </a:solidFill>
                <a:effectLst>
                  <a:outerShdw blurRad="38100" dist="38100" dir="2700000" algn="tl">
                    <a:srgbClr val="000000">
                      <a:alpha val="43137"/>
                    </a:srgbClr>
                  </a:outerShdw>
                </a:effectLst>
              </a:rPr>
              <a:t>Двойной режим подключения к сети, гибкий доступ</a:t>
            </a:r>
            <a:endParaRPr lang="en-US" b="1" dirty="0" smtClean="0">
              <a:solidFill>
                <a:srgbClr val="C00000"/>
              </a:solidFill>
              <a:effectLst>
                <a:outerShdw blurRad="38100" dist="38100" dir="2700000" algn="tl">
                  <a:srgbClr val="000000">
                    <a:alpha val="43137"/>
                  </a:srgbClr>
                </a:outerShdw>
              </a:effectLst>
            </a:endParaRPr>
          </a:p>
          <a:p>
            <a:pPr marL="135695" indent="-135695">
              <a:buFont typeface="Wingdings" pitchFamily="2" charset="2"/>
              <a:buChar char="ü"/>
            </a:pPr>
            <a:r>
              <a:rPr lang="ru-RU" sz="1000" dirty="0" smtClean="0"/>
              <a:t>Подключение через оптоволокно и сеть 3</a:t>
            </a:r>
            <a:r>
              <a:rPr lang="en-US" sz="1000" dirty="0" smtClean="0"/>
              <a:t>G</a:t>
            </a:r>
            <a:r>
              <a:rPr lang="ru-RU" sz="1000" dirty="0" smtClean="0"/>
              <a:t> (2 </a:t>
            </a:r>
            <a:r>
              <a:rPr lang="en-US" sz="1000" dirty="0" smtClean="0"/>
              <a:t>SIM </a:t>
            </a:r>
            <a:r>
              <a:rPr lang="ru-RU" sz="1000" dirty="0" smtClean="0"/>
              <a:t>карты), резервирование и разделение нагрузки</a:t>
            </a:r>
          </a:p>
          <a:p>
            <a:pPr marL="135695" indent="-135695">
              <a:buFont typeface="Wingdings" pitchFamily="2" charset="2"/>
              <a:buChar char="ü"/>
            </a:pPr>
            <a:r>
              <a:rPr lang="en-US" sz="1000" dirty="0" smtClean="0"/>
              <a:t>Ethernet, </a:t>
            </a:r>
            <a:r>
              <a:rPr lang="en-US" sz="1000" dirty="0" err="1" smtClean="0"/>
              <a:t>xDSL</a:t>
            </a:r>
            <a:r>
              <a:rPr lang="en-US" sz="1000" dirty="0" smtClean="0"/>
              <a:t>, E1/T1, </a:t>
            </a:r>
            <a:r>
              <a:rPr lang="ru-RU" sz="1000" dirty="0" smtClean="0"/>
              <a:t>и уникальный интерфейс </a:t>
            </a:r>
            <a:r>
              <a:rPr lang="en-US" sz="1000" dirty="0" smtClean="0"/>
              <a:t>PON </a:t>
            </a:r>
            <a:r>
              <a:rPr lang="ru-RU" sz="1000" dirty="0" smtClean="0"/>
              <a:t>для гибкого доступа</a:t>
            </a:r>
            <a:endParaRPr lang="en-US" sz="1000" dirty="0" smtClean="0"/>
          </a:p>
          <a:p>
            <a:pPr marL="135695" indent="-135695">
              <a:buFont typeface="Wingdings" pitchFamily="2" charset="2"/>
              <a:buChar char="ü"/>
            </a:pPr>
            <a:r>
              <a:rPr lang="ru-RU" sz="1000" dirty="0" smtClean="0"/>
              <a:t>Беспроводной доступ </a:t>
            </a:r>
            <a:r>
              <a:rPr lang="en-US" sz="1000" dirty="0" smtClean="0"/>
              <a:t>Wireless 3G </a:t>
            </a:r>
            <a:r>
              <a:rPr lang="ru-RU" sz="1000" dirty="0" smtClean="0"/>
              <a:t>и </a:t>
            </a:r>
            <a:r>
              <a:rPr lang="en-US" sz="1000" dirty="0" err="1" smtClean="0"/>
              <a:t>WiFi</a:t>
            </a:r>
            <a:r>
              <a:rPr lang="en-US" sz="1000" dirty="0" smtClean="0"/>
              <a:t>, </a:t>
            </a:r>
            <a:r>
              <a:rPr lang="ru-RU" sz="1000" dirty="0" smtClean="0"/>
              <a:t>интегрированная точка доступа </a:t>
            </a:r>
            <a:r>
              <a:rPr lang="en-US" sz="1000" dirty="0" smtClean="0"/>
              <a:t>WLAN AC</a:t>
            </a:r>
          </a:p>
          <a:p>
            <a:r>
              <a:rPr lang="ru-RU" b="1" dirty="0" smtClean="0">
                <a:solidFill>
                  <a:srgbClr val="C00000"/>
                </a:solidFill>
                <a:effectLst>
                  <a:outerShdw blurRad="38100" dist="38100" dir="2700000" algn="tl">
                    <a:srgbClr val="000000">
                      <a:alpha val="43137"/>
                    </a:srgbClr>
                  </a:outerShdw>
                </a:effectLst>
              </a:rPr>
              <a:t>Мультисервисная платформа </a:t>
            </a:r>
            <a:r>
              <a:rPr lang="en-US" b="1" dirty="0" smtClean="0">
                <a:effectLst>
                  <a:outerShdw blurRad="38100" dist="38100" dir="2700000" algn="tl">
                    <a:srgbClr val="000000">
                      <a:alpha val="43137"/>
                    </a:srgbClr>
                  </a:outerShdw>
                </a:effectLst>
              </a:rPr>
              <a:t>All-in-One</a:t>
            </a:r>
            <a:r>
              <a:rPr lang="ru-RU" b="1" dirty="0" smtClean="0"/>
              <a:t>, </a:t>
            </a:r>
            <a:r>
              <a:rPr lang="ru-RU" b="1" dirty="0" smtClean="0">
                <a:solidFill>
                  <a:srgbClr val="C00000"/>
                </a:solidFill>
                <a:effectLst>
                  <a:outerShdw blurRad="38100" dist="38100" dir="2700000" algn="tl">
                    <a:srgbClr val="000000">
                      <a:alpha val="43137"/>
                    </a:srgbClr>
                  </a:outerShdw>
                </a:effectLst>
              </a:rPr>
              <a:t>конвергенция и открытость </a:t>
            </a:r>
          </a:p>
          <a:p>
            <a:pPr marL="135695" indent="-135695">
              <a:buFont typeface="Wingdings" pitchFamily="2" charset="2"/>
              <a:buChar char="ü"/>
            </a:pPr>
            <a:r>
              <a:rPr lang="ru-RU" sz="1000" dirty="0" smtClean="0"/>
              <a:t>Унифицированная интеллектуальная платформа снижает </a:t>
            </a:r>
            <a:r>
              <a:rPr lang="en-US" sz="1000" dirty="0" smtClean="0"/>
              <a:t> TCO</a:t>
            </a:r>
          </a:p>
          <a:p>
            <a:pPr marL="135695" indent="-135695">
              <a:buFont typeface="Wingdings" pitchFamily="2" charset="2"/>
              <a:buChar char="ü"/>
            </a:pPr>
            <a:r>
              <a:rPr lang="en-US" sz="1000" dirty="0" smtClean="0"/>
              <a:t>OSP (Open Service Platform), </a:t>
            </a:r>
            <a:r>
              <a:rPr lang="ru-RU" sz="1000" dirty="0" smtClean="0"/>
              <a:t>развертывание услуг по  требованию</a:t>
            </a:r>
            <a:endParaRPr lang="en-US" sz="1000" dirty="0" smtClean="0"/>
          </a:p>
          <a:p>
            <a:pPr marL="135695" indent="-135695">
              <a:buFont typeface="Wingdings" pitchFamily="2" charset="2"/>
              <a:buChar char="ü"/>
            </a:pPr>
            <a:r>
              <a:rPr lang="ru-RU" sz="1000" dirty="0" smtClean="0"/>
              <a:t>Унифицированная платформа </a:t>
            </a:r>
            <a:r>
              <a:rPr lang="en-US" sz="1000" dirty="0" smtClean="0"/>
              <a:t>VRP, </a:t>
            </a:r>
            <a:r>
              <a:rPr lang="ru-RU" sz="1000" dirty="0" smtClean="0"/>
              <a:t>зрелая и стабильная</a:t>
            </a:r>
            <a:endParaRPr lang="en-US" sz="1000" dirty="0" smtClean="0"/>
          </a:p>
          <a:p>
            <a:pPr marL="135695" indent="-135695"/>
            <a:endParaRPr lang="en-US" sz="1000" dirty="0" smtClean="0"/>
          </a:p>
          <a:p>
            <a:endParaRPr lang="ru-RU" sz="1200" dirty="0"/>
          </a:p>
        </p:txBody>
      </p:sp>
      <p:sp>
        <p:nvSpPr>
          <p:cNvPr id="77" name="Rectangle 76"/>
          <p:cNvSpPr/>
          <p:nvPr/>
        </p:nvSpPr>
        <p:spPr>
          <a:xfrm>
            <a:off x="144660" y="0"/>
            <a:ext cx="7342904" cy="623229"/>
          </a:xfrm>
          <a:prstGeom prst="rect">
            <a:avLst/>
          </a:prstGeom>
        </p:spPr>
        <p:txBody>
          <a:bodyPr wrap="square" lIns="68562" tIns="34281" rIns="68562" bIns="34281">
            <a:spAutoFit/>
          </a:bodyPr>
          <a:lstStyle/>
          <a:p>
            <a:pPr defTabSz="601019">
              <a:defRPr sz="1800" b="0" i="0" u="none" strike="noStrike" kern="0" cap="none" spc="0" baseline="0">
                <a:solidFill>
                  <a:srgbClr val="000000"/>
                </a:solidFill>
                <a:uFillTx/>
              </a:defRPr>
            </a:pPr>
            <a:r>
              <a:rPr lang="ru-RU" b="1" dirty="0" smtClean="0">
                <a:solidFill>
                  <a:srgbClr val="990000"/>
                </a:solidFill>
                <a:ea typeface="宋体"/>
                <a:cs typeface="Arial" pitchFamily="34"/>
              </a:rPr>
              <a:t>Мультисервисные  маршрутизаторы доступа </a:t>
            </a:r>
            <a:r>
              <a:rPr lang="en-US" b="1" dirty="0" smtClean="0">
                <a:solidFill>
                  <a:srgbClr val="990000"/>
                </a:solidFill>
                <a:ea typeface="宋体"/>
                <a:cs typeface="Arial" pitchFamily="34"/>
              </a:rPr>
              <a:t>AR G3</a:t>
            </a:r>
            <a:endParaRPr lang="ru-RU" b="1" dirty="0" smtClean="0">
              <a:solidFill>
                <a:srgbClr val="990000"/>
              </a:solidFill>
              <a:ea typeface="宋体"/>
              <a:cs typeface="Arial" pitchFamily="34"/>
            </a:endParaRPr>
          </a:p>
          <a:p>
            <a:pPr defTabSz="601019">
              <a:defRPr sz="1800" b="0" i="0" u="none" strike="noStrike" kern="0" cap="none" spc="0" baseline="0">
                <a:solidFill>
                  <a:srgbClr val="000000"/>
                </a:solidFill>
                <a:uFillTx/>
              </a:defRPr>
            </a:pPr>
            <a:r>
              <a:rPr lang="ru-RU" b="1" dirty="0" smtClean="0">
                <a:solidFill>
                  <a:srgbClr val="990000"/>
                </a:solidFill>
                <a:ea typeface="宋体"/>
                <a:cs typeface="Arial" pitchFamily="34"/>
              </a:rPr>
              <a:t>Позиционирование и достоинства</a:t>
            </a:r>
            <a:r>
              <a:rPr lang="en-US" b="1" dirty="0" smtClean="0">
                <a:solidFill>
                  <a:srgbClr val="990000"/>
                </a:solidFill>
                <a:ea typeface="宋体"/>
                <a:cs typeface="Arial" pitchFamily="34"/>
              </a:rPr>
              <a:t>/</a:t>
            </a:r>
            <a:r>
              <a:rPr lang="ru-RU" b="1" dirty="0" smtClean="0">
                <a:solidFill>
                  <a:srgbClr val="990000"/>
                </a:solidFill>
                <a:ea typeface="宋体"/>
                <a:cs typeface="Arial" pitchFamily="34"/>
              </a:rPr>
              <a:t>преимущества</a:t>
            </a:r>
            <a:endParaRPr lang="en-US" b="1" dirty="0" smtClean="0">
              <a:solidFill>
                <a:srgbClr val="990000"/>
              </a:solidFill>
              <a:ea typeface="宋体"/>
              <a:cs typeface="Arial" pitchFamily="34"/>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01"/>
          <p:cNvPicPr>
            <a:picLocks noChangeAspect="1"/>
          </p:cNvPicPr>
          <p:nvPr/>
        </p:nvPicPr>
        <p:blipFill>
          <a:blip r:embed="rId2" cstate="print"/>
          <a:stretch>
            <a:fillRect/>
          </a:stretch>
        </p:blipFill>
        <p:spPr>
          <a:xfrm>
            <a:off x="493649" y="627534"/>
            <a:ext cx="8149756" cy="4177632"/>
          </a:xfrm>
          <a:prstGeom prst="rect">
            <a:avLst/>
          </a:prstGeom>
          <a:noFill/>
          <a:ln>
            <a:noFill/>
          </a:ln>
        </p:spPr>
      </p:pic>
      <p:grpSp>
        <p:nvGrpSpPr>
          <p:cNvPr id="3" name="组合 475"/>
          <p:cNvGrpSpPr/>
          <p:nvPr/>
        </p:nvGrpSpPr>
        <p:grpSpPr>
          <a:xfrm>
            <a:off x="729749" y="3611362"/>
            <a:ext cx="750837" cy="1072714"/>
            <a:chOff x="973250" y="4815148"/>
            <a:chExt cx="1001377" cy="1430285"/>
          </a:xfrm>
        </p:grpSpPr>
        <p:sp>
          <p:nvSpPr>
            <p:cNvPr id="4" name="矩形 28"/>
            <p:cNvSpPr/>
            <p:nvPr/>
          </p:nvSpPr>
          <p:spPr>
            <a:xfrm>
              <a:off x="986893" y="4815148"/>
              <a:ext cx="974082" cy="1422961"/>
            </a:xfrm>
            <a:prstGeom prst="rect">
              <a:avLst/>
            </a:prstGeom>
            <a:solidFill>
              <a:srgbClr val="FFF5E0"/>
            </a:solidFill>
            <a:ln w="9528">
              <a:solidFill>
                <a:srgbClr val="FFF5E0"/>
              </a:solidFill>
              <a:prstDash val="solid"/>
            </a:ln>
            <a:effectLst>
              <a:outerShdw dist="19997" dir="5400000" algn="tl">
                <a:srgbClr val="000000">
                  <a:alpha val="38000"/>
                </a:srgbClr>
              </a:outerShdw>
            </a:effectLst>
          </p:spPr>
          <p:txBody>
            <a:bodyPr vert="horz" wrap="square" lIns="91440" tIns="45720" rIns="91440" bIns="45720" anchor="t" anchorCtr="0" compatLnSpc="1"/>
            <a:lstStyle/>
            <a:p>
              <a:pPr algn="ctr" defTabSz="685617" fontAlgn="auto">
                <a:spcBef>
                  <a:spcPts val="0"/>
                </a:spcBef>
                <a:spcAft>
                  <a:spcPts val="0"/>
                </a:spcAft>
                <a:defRPr sz="1800" b="0" i="0" u="none" strike="noStrike" kern="0" cap="none" spc="0" baseline="0">
                  <a:solidFill>
                    <a:srgbClr val="000000"/>
                  </a:solidFill>
                  <a:uFillTx/>
                </a:defRPr>
              </a:pPr>
              <a:r>
                <a:rPr lang="ru-RU" sz="700" b="1" kern="0" dirty="0">
                  <a:solidFill>
                    <a:srgbClr val="000000"/>
                  </a:solidFill>
                  <a:ea typeface="华文细黑"/>
                  <a:cs typeface="FrutigerNext LT Medium"/>
                </a:rPr>
                <a:t>Госсектор</a:t>
              </a:r>
              <a:endParaRPr lang="en-US" sz="700" b="1" kern="0" dirty="0">
                <a:solidFill>
                  <a:srgbClr val="000000"/>
                </a:solidFill>
                <a:ea typeface="华文细黑"/>
                <a:cs typeface="FrutigerNext LT Medium"/>
              </a:endParaRPr>
            </a:p>
            <a:p>
              <a:pPr defTabSz="685617" fontAlgn="auto">
                <a:spcBef>
                  <a:spcPts val="0"/>
                </a:spcBef>
                <a:spcAft>
                  <a:spcPts val="0"/>
                </a:spcAft>
                <a:buClr>
                  <a:srgbClr val="CC9900"/>
                </a:buClr>
                <a:buSzPct val="100000"/>
                <a:buFont typeface="Wingdings" pitchFamily="2"/>
                <a:buChar char="n"/>
                <a:defRPr sz="1800" b="0" i="0" u="none" strike="noStrike" kern="0" cap="none" spc="0" baseline="0">
                  <a:solidFill>
                    <a:srgbClr val="000000"/>
                  </a:solidFill>
                  <a:uFillTx/>
                </a:defRPr>
              </a:pPr>
              <a:endParaRPr lang="en-US" sz="1300" dirty="0">
                <a:solidFill>
                  <a:srgbClr val="000000"/>
                </a:solidFill>
                <a:ea typeface="宋体"/>
                <a:cs typeface="宋体"/>
              </a:endParaRPr>
            </a:p>
          </p:txBody>
        </p:sp>
        <p:pic>
          <p:nvPicPr>
            <p:cNvPr id="5" name="图片 29"/>
            <p:cNvPicPr>
              <a:picLocks noChangeAspect="1"/>
            </p:cNvPicPr>
            <p:nvPr/>
          </p:nvPicPr>
          <p:blipFill>
            <a:blip r:embed="rId3" cstate="print"/>
            <a:stretch>
              <a:fillRect/>
            </a:stretch>
          </p:blipFill>
          <p:spPr>
            <a:xfrm>
              <a:off x="973250" y="5203667"/>
              <a:ext cx="1001377" cy="1041766"/>
            </a:xfrm>
            <a:prstGeom prst="rect">
              <a:avLst/>
            </a:prstGeom>
            <a:noFill/>
            <a:ln>
              <a:noFill/>
            </a:ln>
          </p:spPr>
        </p:pic>
      </p:grpSp>
      <p:grpSp>
        <p:nvGrpSpPr>
          <p:cNvPr id="6" name="组合 476"/>
          <p:cNvGrpSpPr/>
          <p:nvPr/>
        </p:nvGrpSpPr>
        <p:grpSpPr>
          <a:xfrm>
            <a:off x="1733991" y="3611362"/>
            <a:ext cx="871391" cy="1090277"/>
            <a:chOff x="2312590" y="4815148"/>
            <a:chExt cx="1162156" cy="1453703"/>
          </a:xfrm>
        </p:grpSpPr>
        <p:sp>
          <p:nvSpPr>
            <p:cNvPr id="7" name="矩形 30"/>
            <p:cNvSpPr/>
            <p:nvPr/>
          </p:nvSpPr>
          <p:spPr>
            <a:xfrm>
              <a:off x="2312590" y="4815148"/>
              <a:ext cx="1162156" cy="1422961"/>
            </a:xfrm>
            <a:prstGeom prst="rect">
              <a:avLst/>
            </a:prstGeom>
            <a:solidFill>
              <a:srgbClr val="FFF5E0"/>
            </a:solidFill>
            <a:ln w="9528">
              <a:solidFill>
                <a:srgbClr val="FFF5E0"/>
              </a:solidFill>
              <a:prstDash val="solid"/>
            </a:ln>
            <a:effectLst>
              <a:outerShdw dist="19997" dir="5400000" algn="tl">
                <a:srgbClr val="000000">
                  <a:alpha val="38000"/>
                </a:srgbClr>
              </a:outerShdw>
            </a:effectLst>
          </p:spPr>
          <p:txBody>
            <a:bodyPr vert="horz" wrap="square" lIns="91440" tIns="45720" rIns="91440" bIns="45720" anchor="t" anchorCtr="1" compatLnSpc="1"/>
            <a:lstStyle/>
            <a:p>
              <a:pPr algn="ctr" defTabSz="685617" fontAlgn="auto">
                <a:spcBef>
                  <a:spcPts val="0"/>
                </a:spcBef>
                <a:spcAft>
                  <a:spcPts val="0"/>
                </a:spcAft>
                <a:defRPr sz="1800" b="0" i="0" u="none" strike="noStrike" kern="0" cap="none" spc="0" baseline="0">
                  <a:solidFill>
                    <a:srgbClr val="000000"/>
                  </a:solidFill>
                  <a:uFillTx/>
                </a:defRPr>
              </a:pPr>
              <a:r>
                <a:rPr lang="ru-RU" sz="700" b="1" kern="0" dirty="0">
                  <a:solidFill>
                    <a:srgbClr val="000000"/>
                  </a:solidFill>
                  <a:ea typeface="华文细黑"/>
                  <a:cs typeface="FrutigerNext LT Medium"/>
                </a:rPr>
                <a:t>Нефтегазовый сектор</a:t>
              </a:r>
              <a:endParaRPr lang="en-US" sz="700" b="1" kern="0" dirty="0">
                <a:solidFill>
                  <a:srgbClr val="000000"/>
                </a:solidFill>
                <a:ea typeface="华文细黑"/>
                <a:cs typeface="FrutigerNext LT Medium"/>
              </a:endParaRPr>
            </a:p>
          </p:txBody>
        </p:sp>
        <p:pic>
          <p:nvPicPr>
            <p:cNvPr id="8" name="图片 31"/>
            <p:cNvPicPr>
              <a:picLocks noChangeAspect="1"/>
            </p:cNvPicPr>
            <p:nvPr/>
          </p:nvPicPr>
          <p:blipFill>
            <a:blip r:embed="rId4" cstate="print"/>
            <a:stretch>
              <a:fillRect/>
            </a:stretch>
          </p:blipFill>
          <p:spPr>
            <a:xfrm>
              <a:off x="2384938" y="5210214"/>
              <a:ext cx="974082" cy="1058637"/>
            </a:xfrm>
            <a:prstGeom prst="rect">
              <a:avLst/>
            </a:prstGeom>
            <a:noFill/>
            <a:ln>
              <a:noFill/>
            </a:ln>
          </p:spPr>
        </p:pic>
      </p:grpSp>
      <p:grpSp>
        <p:nvGrpSpPr>
          <p:cNvPr id="9" name="组合 474"/>
          <p:cNvGrpSpPr/>
          <p:nvPr/>
        </p:nvGrpSpPr>
        <p:grpSpPr>
          <a:xfrm>
            <a:off x="2834813" y="3610073"/>
            <a:ext cx="750837" cy="1074716"/>
            <a:chOff x="3780733" y="4813429"/>
            <a:chExt cx="1001377" cy="1432955"/>
          </a:xfrm>
        </p:grpSpPr>
        <p:sp>
          <p:nvSpPr>
            <p:cNvPr id="10" name="矩形 32"/>
            <p:cNvSpPr/>
            <p:nvPr/>
          </p:nvSpPr>
          <p:spPr>
            <a:xfrm>
              <a:off x="3793434" y="4813429"/>
              <a:ext cx="974082" cy="1422961"/>
            </a:xfrm>
            <a:prstGeom prst="rect">
              <a:avLst/>
            </a:prstGeom>
            <a:solidFill>
              <a:srgbClr val="FFF5E0"/>
            </a:solidFill>
            <a:ln w="9528">
              <a:solidFill>
                <a:srgbClr val="FFF5E0"/>
              </a:solidFill>
              <a:prstDash val="solid"/>
            </a:ln>
            <a:effectLst>
              <a:outerShdw dist="19997" dir="5400000" algn="tl">
                <a:srgbClr val="000000">
                  <a:alpha val="38000"/>
                </a:srgbClr>
              </a:outerShdw>
            </a:effectLst>
          </p:spPr>
          <p:txBody>
            <a:bodyPr vert="horz" wrap="square" lIns="91440" tIns="45720" rIns="91440" bIns="45720" anchor="t" anchorCtr="1" compatLnSpc="1"/>
            <a:lstStyle/>
            <a:p>
              <a:pPr algn="ctr" defTabSz="685617" fontAlgn="auto">
                <a:spcBef>
                  <a:spcPts val="0"/>
                </a:spcBef>
                <a:spcAft>
                  <a:spcPts val="0"/>
                </a:spcAft>
                <a:defRPr sz="1800" b="0" i="0" u="none" strike="noStrike" kern="0" cap="none" spc="0" baseline="0">
                  <a:solidFill>
                    <a:srgbClr val="000000"/>
                  </a:solidFill>
                  <a:uFillTx/>
                </a:defRPr>
              </a:pPr>
              <a:r>
                <a:rPr lang="ru-RU" sz="700" b="1" kern="0" dirty="0">
                  <a:solidFill>
                    <a:srgbClr val="000000"/>
                  </a:solidFill>
                  <a:ea typeface="华文细黑"/>
                  <a:cs typeface="FrutigerNext LT Medium"/>
                </a:rPr>
                <a:t>Энергетика</a:t>
              </a:r>
              <a:endParaRPr lang="en-US" sz="700" b="1" kern="0" dirty="0">
                <a:solidFill>
                  <a:srgbClr val="000000"/>
                </a:solidFill>
                <a:ea typeface="华文细黑"/>
                <a:cs typeface="FrutigerNext LT Medium"/>
              </a:endParaRPr>
            </a:p>
          </p:txBody>
        </p:sp>
        <p:pic>
          <p:nvPicPr>
            <p:cNvPr id="11" name="图片 33"/>
            <p:cNvPicPr>
              <a:picLocks noChangeAspect="1"/>
            </p:cNvPicPr>
            <p:nvPr/>
          </p:nvPicPr>
          <p:blipFill>
            <a:blip r:embed="rId5" cstate="print"/>
            <a:stretch>
              <a:fillRect/>
            </a:stretch>
          </p:blipFill>
          <p:spPr>
            <a:xfrm>
              <a:off x="3780733" y="5183870"/>
              <a:ext cx="1001377" cy="1062514"/>
            </a:xfrm>
            <a:prstGeom prst="rect">
              <a:avLst/>
            </a:prstGeom>
            <a:noFill/>
            <a:ln>
              <a:noFill/>
            </a:ln>
          </p:spPr>
        </p:pic>
      </p:grpSp>
      <p:grpSp>
        <p:nvGrpSpPr>
          <p:cNvPr id="12" name="组合 473"/>
          <p:cNvGrpSpPr/>
          <p:nvPr/>
        </p:nvGrpSpPr>
        <p:grpSpPr>
          <a:xfrm>
            <a:off x="3855840" y="3609119"/>
            <a:ext cx="822457" cy="1077460"/>
            <a:chOff x="5142457" y="4812158"/>
            <a:chExt cx="1096895" cy="1436613"/>
          </a:xfrm>
        </p:grpSpPr>
        <p:sp>
          <p:nvSpPr>
            <p:cNvPr id="13" name="矩形 34"/>
            <p:cNvSpPr/>
            <p:nvPr/>
          </p:nvSpPr>
          <p:spPr>
            <a:xfrm>
              <a:off x="5148803" y="4812158"/>
              <a:ext cx="1089855" cy="1422961"/>
            </a:xfrm>
            <a:prstGeom prst="rect">
              <a:avLst/>
            </a:prstGeom>
            <a:solidFill>
              <a:srgbClr val="FFF5E0"/>
            </a:solidFill>
            <a:ln w="9528">
              <a:solidFill>
                <a:srgbClr val="FFF5E0"/>
              </a:solidFill>
              <a:prstDash val="solid"/>
            </a:ln>
            <a:effectLst>
              <a:outerShdw dist="19997" dir="5400000" algn="tl">
                <a:srgbClr val="000000">
                  <a:alpha val="38000"/>
                </a:srgbClr>
              </a:outerShdw>
            </a:effectLst>
          </p:spPr>
          <p:txBody>
            <a:bodyPr vert="horz" wrap="square" lIns="91440" tIns="45720" rIns="91440" bIns="45720" anchor="t" anchorCtr="1" compatLnSpc="1"/>
            <a:lstStyle/>
            <a:p>
              <a:pPr algn="ctr" defTabSz="685617" fontAlgn="auto">
                <a:spcBef>
                  <a:spcPts val="0"/>
                </a:spcBef>
                <a:spcAft>
                  <a:spcPts val="0"/>
                </a:spcAft>
                <a:defRPr sz="1800" b="0" i="0" u="none" strike="noStrike" kern="0" cap="none" spc="0" baseline="0">
                  <a:solidFill>
                    <a:srgbClr val="000000"/>
                  </a:solidFill>
                  <a:uFillTx/>
                </a:defRPr>
              </a:pPr>
              <a:r>
                <a:rPr lang="ru-RU" sz="700" b="1" kern="0" dirty="0">
                  <a:solidFill>
                    <a:srgbClr val="000000"/>
                  </a:solidFill>
                  <a:ea typeface="华文细黑"/>
                  <a:cs typeface="FrutigerNext LT Medium"/>
                </a:rPr>
                <a:t>Транспорт</a:t>
              </a:r>
              <a:endParaRPr lang="en-US" sz="700" b="1" kern="0" dirty="0">
                <a:solidFill>
                  <a:srgbClr val="000000"/>
                </a:solidFill>
                <a:ea typeface="华文细黑"/>
                <a:cs typeface="FrutigerNext LT Medium"/>
              </a:endParaRPr>
            </a:p>
          </p:txBody>
        </p:sp>
        <p:pic>
          <p:nvPicPr>
            <p:cNvPr id="14" name="图片 35"/>
            <p:cNvPicPr>
              <a:picLocks noChangeAspect="1"/>
            </p:cNvPicPr>
            <p:nvPr/>
          </p:nvPicPr>
          <p:blipFill>
            <a:blip r:embed="rId6" cstate="print"/>
            <a:stretch>
              <a:fillRect/>
            </a:stretch>
          </p:blipFill>
          <p:spPr>
            <a:xfrm>
              <a:off x="5142457" y="5209894"/>
              <a:ext cx="1096895" cy="1038877"/>
            </a:xfrm>
            <a:prstGeom prst="rect">
              <a:avLst/>
            </a:prstGeom>
            <a:noFill/>
            <a:ln>
              <a:noFill/>
            </a:ln>
          </p:spPr>
        </p:pic>
      </p:grpSp>
      <p:grpSp>
        <p:nvGrpSpPr>
          <p:cNvPr id="15" name="组合 479"/>
          <p:cNvGrpSpPr/>
          <p:nvPr/>
        </p:nvGrpSpPr>
        <p:grpSpPr>
          <a:xfrm>
            <a:off x="4849702" y="3611554"/>
            <a:ext cx="847559" cy="1070245"/>
            <a:chOff x="6467953" y="4815404"/>
            <a:chExt cx="1130372" cy="1426993"/>
          </a:xfrm>
        </p:grpSpPr>
        <p:sp>
          <p:nvSpPr>
            <p:cNvPr id="16" name="矩形 36"/>
            <p:cNvSpPr/>
            <p:nvPr/>
          </p:nvSpPr>
          <p:spPr>
            <a:xfrm>
              <a:off x="6473449" y="4815404"/>
              <a:ext cx="1124876" cy="1422961"/>
            </a:xfrm>
            <a:prstGeom prst="rect">
              <a:avLst/>
            </a:prstGeom>
            <a:solidFill>
              <a:srgbClr val="FFF5E0"/>
            </a:solidFill>
            <a:ln w="9528">
              <a:solidFill>
                <a:srgbClr val="FFF5E0"/>
              </a:solidFill>
              <a:prstDash val="solid"/>
            </a:ln>
            <a:effectLst>
              <a:outerShdw dist="19997" dir="5400000" algn="tl">
                <a:srgbClr val="000000">
                  <a:alpha val="38000"/>
                </a:srgbClr>
              </a:outerShdw>
            </a:effectLst>
          </p:spPr>
          <p:txBody>
            <a:bodyPr vert="horz" wrap="square" lIns="91440" tIns="45720" rIns="91440" bIns="45720" anchor="t" anchorCtr="1" compatLnSpc="1"/>
            <a:lstStyle/>
            <a:p>
              <a:pPr algn="ctr" defTabSz="685617" fontAlgn="auto">
                <a:spcBef>
                  <a:spcPts val="0"/>
                </a:spcBef>
                <a:spcAft>
                  <a:spcPts val="0"/>
                </a:spcAft>
                <a:defRPr sz="1800" b="0" i="0" u="none" strike="noStrike" kern="0" cap="none" spc="0" baseline="0">
                  <a:solidFill>
                    <a:srgbClr val="000000"/>
                  </a:solidFill>
                  <a:uFillTx/>
                </a:defRPr>
              </a:pPr>
              <a:r>
                <a:rPr lang="ru-RU" sz="700" b="1" kern="0" dirty="0">
                  <a:solidFill>
                    <a:srgbClr val="000000"/>
                  </a:solidFill>
                  <a:ea typeface="华文细黑"/>
                  <a:cs typeface="FrutigerNext LT Medium"/>
                </a:rPr>
                <a:t>Финансовый сектор</a:t>
              </a:r>
              <a:endParaRPr lang="en-US" sz="700" b="1" kern="0" dirty="0">
                <a:solidFill>
                  <a:srgbClr val="000000"/>
                </a:solidFill>
                <a:ea typeface="华文细黑"/>
                <a:cs typeface="FrutigerNext LT Medium"/>
              </a:endParaRPr>
            </a:p>
          </p:txBody>
        </p:sp>
        <p:pic>
          <p:nvPicPr>
            <p:cNvPr id="17" name="图片 37"/>
            <p:cNvPicPr>
              <a:picLocks noChangeAspect="1"/>
            </p:cNvPicPr>
            <p:nvPr/>
          </p:nvPicPr>
          <p:blipFill>
            <a:blip r:embed="rId7" cstate="print"/>
            <a:stretch>
              <a:fillRect/>
            </a:stretch>
          </p:blipFill>
          <p:spPr>
            <a:xfrm>
              <a:off x="6467953" y="5158468"/>
              <a:ext cx="979587" cy="1083929"/>
            </a:xfrm>
            <a:prstGeom prst="rect">
              <a:avLst/>
            </a:prstGeom>
            <a:noFill/>
            <a:ln>
              <a:noFill/>
            </a:ln>
          </p:spPr>
        </p:pic>
      </p:grpSp>
      <p:sp>
        <p:nvSpPr>
          <p:cNvPr id="18" name="矩形 38"/>
          <p:cNvSpPr/>
          <p:nvPr/>
        </p:nvSpPr>
        <p:spPr>
          <a:xfrm>
            <a:off x="7706789" y="3611554"/>
            <a:ext cx="730371" cy="1067221"/>
          </a:xfrm>
          <a:prstGeom prst="rect">
            <a:avLst/>
          </a:prstGeom>
          <a:solidFill>
            <a:srgbClr val="FFF5E0"/>
          </a:solidFill>
          <a:ln w="9528">
            <a:solidFill>
              <a:srgbClr val="FFF5E0"/>
            </a:solidFill>
            <a:prstDash val="solid"/>
          </a:ln>
          <a:effectLst>
            <a:outerShdw dist="19997" dir="5400000" algn="tl">
              <a:srgbClr val="000000">
                <a:alpha val="38000"/>
              </a:srgbClr>
            </a:outerShdw>
          </a:effectLst>
        </p:spPr>
        <p:txBody>
          <a:bodyPr vert="horz" wrap="square" lIns="68562" tIns="34281" rIns="68562" bIns="34281" anchor="t" anchorCtr="1" compatLnSpc="1"/>
          <a:lstStyle/>
          <a:p>
            <a:pPr algn="ctr" defTabSz="685617" fontAlgn="auto">
              <a:spcBef>
                <a:spcPts val="0"/>
              </a:spcBef>
              <a:spcAft>
                <a:spcPts val="0"/>
              </a:spcAft>
              <a:defRPr sz="1800" b="0" i="0" u="none" strike="noStrike" kern="0" cap="none" spc="0" baseline="0">
                <a:solidFill>
                  <a:srgbClr val="000000"/>
                </a:solidFill>
                <a:uFillTx/>
              </a:defRPr>
            </a:pPr>
            <a:r>
              <a:rPr lang="ru-RU" sz="700" b="1" dirty="0">
                <a:solidFill>
                  <a:srgbClr val="000000"/>
                </a:solidFill>
                <a:ea typeface="华文细黑"/>
                <a:cs typeface="宋体"/>
              </a:rPr>
              <a:t>Корпорации</a:t>
            </a:r>
            <a:endParaRPr lang="en-US" sz="700" b="1" dirty="0">
              <a:solidFill>
                <a:srgbClr val="000000"/>
              </a:solidFill>
              <a:ea typeface="华文细黑"/>
              <a:cs typeface="宋体"/>
            </a:endParaRPr>
          </a:p>
        </p:txBody>
      </p:sp>
      <p:pic>
        <p:nvPicPr>
          <p:cNvPr id="19" name="图片 39"/>
          <p:cNvPicPr>
            <a:picLocks noChangeAspect="1"/>
          </p:cNvPicPr>
          <p:nvPr/>
        </p:nvPicPr>
        <p:blipFill>
          <a:blip r:embed="rId8" cstate="print"/>
          <a:stretch>
            <a:fillRect/>
          </a:stretch>
        </p:blipFill>
        <p:spPr>
          <a:xfrm>
            <a:off x="7706789" y="3924079"/>
            <a:ext cx="730371" cy="786276"/>
          </a:xfrm>
          <a:prstGeom prst="rect">
            <a:avLst/>
          </a:prstGeom>
          <a:noFill/>
          <a:ln>
            <a:noFill/>
          </a:ln>
        </p:spPr>
      </p:pic>
      <p:sp>
        <p:nvSpPr>
          <p:cNvPr id="20" name="标题 1"/>
          <p:cNvSpPr txBox="1"/>
          <p:nvPr/>
        </p:nvSpPr>
        <p:spPr>
          <a:xfrm>
            <a:off x="135691" y="0"/>
            <a:ext cx="8241272" cy="742947"/>
          </a:xfrm>
          <a:prstGeom prst="rect">
            <a:avLst/>
          </a:prstGeom>
          <a:noFill/>
          <a:ln>
            <a:noFill/>
          </a:ln>
        </p:spPr>
        <p:txBody>
          <a:bodyPr vert="horz" wrap="square" lIns="68562" tIns="34281" rIns="68562" bIns="34281" anchor="t" anchorCtr="0" compatLnSpc="1"/>
          <a:lstStyle/>
          <a:p>
            <a:pPr defTabSz="685617" fontAlgn="auto" hangingPunct="0">
              <a:spcBef>
                <a:spcPts val="0"/>
              </a:spcBef>
              <a:spcAft>
                <a:spcPts val="0"/>
              </a:spcAft>
              <a:defRPr sz="1800" b="0" i="0" u="none" strike="noStrike" kern="0" cap="none" spc="0" baseline="0">
                <a:solidFill>
                  <a:srgbClr val="000000"/>
                </a:solidFill>
                <a:uFillTx/>
              </a:defRPr>
            </a:pPr>
            <a:endParaRPr lang="en-US" sz="2400" b="1" kern="0" dirty="0">
              <a:solidFill>
                <a:srgbClr val="990000"/>
              </a:solidFill>
              <a:ea typeface="华文细黑"/>
              <a:cs typeface="宋体"/>
            </a:endParaRPr>
          </a:p>
        </p:txBody>
      </p:sp>
      <p:grpSp>
        <p:nvGrpSpPr>
          <p:cNvPr id="21" name="组合 478"/>
          <p:cNvGrpSpPr/>
          <p:nvPr/>
        </p:nvGrpSpPr>
        <p:grpSpPr>
          <a:xfrm>
            <a:off x="5828839" y="3611596"/>
            <a:ext cx="780395" cy="1088528"/>
            <a:chOff x="7773808" y="4815459"/>
            <a:chExt cx="1040797" cy="1451371"/>
          </a:xfrm>
        </p:grpSpPr>
        <p:sp>
          <p:nvSpPr>
            <p:cNvPr id="22" name="矩形 41"/>
            <p:cNvSpPr/>
            <p:nvPr/>
          </p:nvSpPr>
          <p:spPr>
            <a:xfrm>
              <a:off x="7773808" y="4815459"/>
              <a:ext cx="1040797" cy="1422961"/>
            </a:xfrm>
            <a:prstGeom prst="rect">
              <a:avLst/>
            </a:prstGeom>
            <a:solidFill>
              <a:srgbClr val="FFF5E0"/>
            </a:solidFill>
            <a:ln w="9528">
              <a:solidFill>
                <a:srgbClr val="FFF5E0"/>
              </a:solidFill>
              <a:prstDash val="solid"/>
            </a:ln>
            <a:effectLst>
              <a:outerShdw dist="19997" dir="5400000" algn="tl">
                <a:srgbClr val="000000">
                  <a:alpha val="38000"/>
                </a:srgbClr>
              </a:outerShdw>
            </a:effectLst>
          </p:spPr>
          <p:txBody>
            <a:bodyPr vert="horz" wrap="square" lIns="91440" tIns="45720" rIns="91440" bIns="45720" anchor="t" anchorCtr="1" compatLnSpc="1"/>
            <a:lstStyle/>
            <a:p>
              <a:pPr algn="ctr" defTabSz="685617" fontAlgn="auto">
                <a:spcBef>
                  <a:spcPts val="0"/>
                </a:spcBef>
                <a:spcAft>
                  <a:spcPts val="0"/>
                </a:spcAft>
                <a:defRPr sz="1800" b="0" i="0" u="none" strike="noStrike" kern="0" cap="none" spc="0" baseline="0">
                  <a:solidFill>
                    <a:srgbClr val="000000"/>
                  </a:solidFill>
                  <a:uFillTx/>
                </a:defRPr>
              </a:pPr>
              <a:r>
                <a:rPr lang="ru-RU" sz="700" b="1" dirty="0">
                  <a:solidFill>
                    <a:srgbClr val="000000"/>
                  </a:solidFill>
                  <a:ea typeface="华文细黑"/>
                  <a:cs typeface="宋体"/>
                </a:rPr>
                <a:t>Образование </a:t>
              </a:r>
              <a:endParaRPr lang="en-US" sz="700" b="1" dirty="0">
                <a:solidFill>
                  <a:srgbClr val="000000"/>
                </a:solidFill>
                <a:ea typeface="华文细黑"/>
                <a:cs typeface="宋体"/>
              </a:endParaRPr>
            </a:p>
            <a:p>
              <a:pPr algn="ctr" defTabSz="685617" fontAlgn="auto">
                <a:spcBef>
                  <a:spcPts val="0"/>
                </a:spcBef>
                <a:spcAft>
                  <a:spcPts val="0"/>
                </a:spcAft>
                <a:defRPr sz="1800" b="0" i="0" u="none" strike="noStrike" kern="0" cap="none" spc="0" baseline="0">
                  <a:solidFill>
                    <a:srgbClr val="000000"/>
                  </a:solidFill>
                  <a:uFillTx/>
                </a:defRPr>
              </a:pPr>
              <a:endParaRPr lang="en-US" sz="700" b="1" kern="0" dirty="0">
                <a:solidFill>
                  <a:srgbClr val="000000"/>
                </a:solidFill>
                <a:ea typeface="华文细黑"/>
                <a:cs typeface="FrutigerNext LT Medium"/>
              </a:endParaRPr>
            </a:p>
          </p:txBody>
        </p:sp>
        <p:pic>
          <p:nvPicPr>
            <p:cNvPr id="23" name="图片 162" descr="pur200708140087_N.JPG"/>
            <p:cNvPicPr>
              <a:picLocks noChangeAspect="1"/>
            </p:cNvPicPr>
            <p:nvPr/>
          </p:nvPicPr>
          <p:blipFill>
            <a:blip r:embed="rId9" cstate="print"/>
            <a:srcRect/>
            <a:stretch>
              <a:fillRect/>
            </a:stretch>
          </p:blipFill>
          <p:spPr>
            <a:xfrm>
              <a:off x="7773808" y="5204810"/>
              <a:ext cx="1040797" cy="1062020"/>
            </a:xfrm>
            <a:prstGeom prst="rect">
              <a:avLst/>
            </a:prstGeom>
            <a:noFill/>
            <a:ln>
              <a:noFill/>
            </a:ln>
          </p:spPr>
        </p:pic>
      </p:grpSp>
      <p:grpSp>
        <p:nvGrpSpPr>
          <p:cNvPr id="24" name="组合 477"/>
          <p:cNvGrpSpPr/>
          <p:nvPr/>
        </p:nvGrpSpPr>
        <p:grpSpPr>
          <a:xfrm>
            <a:off x="6812685" y="3610313"/>
            <a:ext cx="822169" cy="1080662"/>
            <a:chOff x="9085944" y="4813749"/>
            <a:chExt cx="1096511" cy="1440883"/>
          </a:xfrm>
        </p:grpSpPr>
        <p:sp>
          <p:nvSpPr>
            <p:cNvPr id="25" name="矩形 46"/>
            <p:cNvSpPr/>
            <p:nvPr/>
          </p:nvSpPr>
          <p:spPr>
            <a:xfrm>
              <a:off x="9085944" y="4813749"/>
              <a:ext cx="1096511" cy="1422961"/>
            </a:xfrm>
            <a:prstGeom prst="rect">
              <a:avLst/>
            </a:prstGeom>
            <a:solidFill>
              <a:srgbClr val="FFF5E0"/>
            </a:solidFill>
            <a:ln w="9528">
              <a:solidFill>
                <a:srgbClr val="FFF5E0"/>
              </a:solidFill>
              <a:prstDash val="solid"/>
            </a:ln>
            <a:effectLst>
              <a:outerShdw dist="19997" dir="5400000" algn="tl">
                <a:srgbClr val="000000">
                  <a:alpha val="38000"/>
                </a:srgbClr>
              </a:outerShdw>
            </a:effectLst>
          </p:spPr>
          <p:txBody>
            <a:bodyPr vert="horz" wrap="square" lIns="91440" tIns="45720" rIns="91440" bIns="45720" anchor="t" anchorCtr="1" compatLnSpc="1"/>
            <a:lstStyle/>
            <a:p>
              <a:pPr algn="ctr" defTabSz="685617" fontAlgn="auto">
                <a:spcBef>
                  <a:spcPts val="0"/>
                </a:spcBef>
                <a:spcAft>
                  <a:spcPts val="0"/>
                </a:spcAft>
                <a:defRPr sz="1800" b="0" i="0" u="none" strike="noStrike" kern="0" cap="none" spc="0" baseline="0">
                  <a:solidFill>
                    <a:srgbClr val="000000"/>
                  </a:solidFill>
                  <a:uFillTx/>
                </a:defRPr>
              </a:pPr>
              <a:r>
                <a:rPr lang="ru-RU" sz="700" b="1" dirty="0">
                  <a:solidFill>
                    <a:srgbClr val="000000"/>
                  </a:solidFill>
                  <a:ea typeface="华文细黑"/>
                  <a:cs typeface="宋体"/>
                </a:rPr>
                <a:t>Здравоохра-нение</a:t>
              </a:r>
              <a:endParaRPr lang="en-US" sz="700" b="1" dirty="0">
                <a:solidFill>
                  <a:srgbClr val="000000"/>
                </a:solidFill>
                <a:ea typeface="华文细黑"/>
                <a:cs typeface="宋体"/>
              </a:endParaRPr>
            </a:p>
            <a:p>
              <a:pPr algn="ctr" defTabSz="685617" fontAlgn="auto">
                <a:spcBef>
                  <a:spcPts val="0"/>
                </a:spcBef>
                <a:spcAft>
                  <a:spcPts val="0"/>
                </a:spcAft>
                <a:defRPr sz="1800" b="0" i="0" u="none" strike="noStrike" kern="0" cap="none" spc="0" baseline="0">
                  <a:solidFill>
                    <a:srgbClr val="000000"/>
                  </a:solidFill>
                  <a:uFillTx/>
                </a:defRPr>
              </a:pPr>
              <a:endParaRPr lang="en-US" sz="700" b="1" kern="0" dirty="0">
                <a:solidFill>
                  <a:srgbClr val="000000"/>
                </a:solidFill>
                <a:ea typeface="华文细黑"/>
                <a:cs typeface="FrutigerNext LT Medium"/>
              </a:endParaRPr>
            </a:p>
          </p:txBody>
        </p:sp>
        <p:pic>
          <p:nvPicPr>
            <p:cNvPr id="26" name="图片 154" descr="ImageListServlet555.jpg"/>
            <p:cNvPicPr>
              <a:picLocks noChangeAspect="1"/>
            </p:cNvPicPr>
            <p:nvPr/>
          </p:nvPicPr>
          <p:blipFill>
            <a:blip r:embed="rId10" cstate="print"/>
            <a:srcRect l="9479" r="4282"/>
            <a:stretch>
              <a:fillRect/>
            </a:stretch>
          </p:blipFill>
          <p:spPr>
            <a:xfrm>
              <a:off x="9094018" y="5219413"/>
              <a:ext cx="953307" cy="1035219"/>
            </a:xfrm>
            <a:prstGeom prst="rect">
              <a:avLst/>
            </a:prstGeom>
            <a:noFill/>
            <a:ln>
              <a:noFill/>
            </a:ln>
          </p:spPr>
        </p:pic>
      </p:grpSp>
      <p:grpSp>
        <p:nvGrpSpPr>
          <p:cNvPr id="27" name="组合 100"/>
          <p:cNvGrpSpPr/>
          <p:nvPr/>
        </p:nvGrpSpPr>
        <p:grpSpPr>
          <a:xfrm>
            <a:off x="2191871" y="1455234"/>
            <a:ext cx="1570251" cy="1486842"/>
            <a:chOff x="2923254" y="1940311"/>
            <a:chExt cx="2094213" cy="1982457"/>
          </a:xfrm>
        </p:grpSpPr>
        <p:sp>
          <p:nvSpPr>
            <p:cNvPr id="28" name="Line 62"/>
            <p:cNvSpPr/>
            <p:nvPr/>
          </p:nvSpPr>
          <p:spPr>
            <a:xfrm>
              <a:off x="3887086" y="2782738"/>
              <a:ext cx="434257" cy="21674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pic>
          <p:nvPicPr>
            <p:cNvPr id="29" name="Picture 82" descr="10-背面左侧30°，俯视15"/>
            <p:cNvPicPr>
              <a:picLocks noChangeAspect="1"/>
            </p:cNvPicPr>
            <p:nvPr/>
          </p:nvPicPr>
          <p:blipFill>
            <a:blip r:embed="rId11" cstate="print"/>
            <a:srcRect/>
            <a:stretch>
              <a:fillRect/>
            </a:stretch>
          </p:blipFill>
          <p:spPr>
            <a:xfrm>
              <a:off x="4187842" y="2999488"/>
              <a:ext cx="434632" cy="196193"/>
            </a:xfrm>
            <a:prstGeom prst="rect">
              <a:avLst/>
            </a:prstGeom>
            <a:noFill/>
            <a:ln>
              <a:noFill/>
            </a:ln>
          </p:spPr>
        </p:pic>
        <p:sp>
          <p:nvSpPr>
            <p:cNvPr id="30" name="Line 62"/>
            <p:cNvSpPr/>
            <p:nvPr/>
          </p:nvSpPr>
          <p:spPr>
            <a:xfrm>
              <a:off x="3797100" y="2232498"/>
              <a:ext cx="12984" cy="4444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3333CC"/>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pic>
          <p:nvPicPr>
            <p:cNvPr id="31" name="Picture 20" descr="图片777"/>
            <p:cNvPicPr>
              <a:picLocks noChangeAspect="1"/>
            </p:cNvPicPr>
            <p:nvPr/>
          </p:nvPicPr>
          <p:blipFill>
            <a:blip r:embed="rId12" cstate="print"/>
            <a:srcRect/>
            <a:stretch>
              <a:fillRect/>
            </a:stretch>
          </p:blipFill>
          <p:spPr>
            <a:xfrm>
              <a:off x="3235997" y="2545817"/>
              <a:ext cx="1116994" cy="291181"/>
            </a:xfrm>
            <a:prstGeom prst="rect">
              <a:avLst/>
            </a:prstGeom>
            <a:noFill/>
            <a:ln>
              <a:noFill/>
            </a:ln>
          </p:spPr>
        </p:pic>
        <p:sp>
          <p:nvSpPr>
            <p:cNvPr id="32" name="Text Box 21"/>
            <p:cNvSpPr txBox="1"/>
            <p:nvPr/>
          </p:nvSpPr>
          <p:spPr>
            <a:xfrm>
              <a:off x="3608002" y="2577967"/>
              <a:ext cx="438701" cy="369332"/>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WAN</a:t>
              </a:r>
            </a:p>
          </p:txBody>
        </p:sp>
        <p:sp>
          <p:nvSpPr>
            <p:cNvPr id="33" name="Line 62"/>
            <p:cNvSpPr/>
            <p:nvPr/>
          </p:nvSpPr>
          <p:spPr>
            <a:xfrm flipH="1">
              <a:off x="3240130" y="2787813"/>
              <a:ext cx="497625" cy="2516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34" name="Line 62"/>
            <p:cNvSpPr/>
            <p:nvPr/>
          </p:nvSpPr>
          <p:spPr>
            <a:xfrm>
              <a:off x="3804013" y="2816589"/>
              <a:ext cx="6208" cy="22286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pic>
          <p:nvPicPr>
            <p:cNvPr id="35" name="Picture 597" descr="企业内部网"/>
            <p:cNvPicPr>
              <a:picLocks noChangeAspect="1"/>
            </p:cNvPicPr>
            <p:nvPr/>
          </p:nvPicPr>
          <p:blipFill>
            <a:blip r:embed="rId13" cstate="print"/>
            <a:srcRect/>
            <a:stretch>
              <a:fillRect/>
            </a:stretch>
          </p:blipFill>
          <p:spPr>
            <a:xfrm>
              <a:off x="3359222" y="1960985"/>
              <a:ext cx="399720" cy="413235"/>
            </a:xfrm>
            <a:prstGeom prst="rect">
              <a:avLst/>
            </a:prstGeom>
            <a:noFill/>
            <a:ln>
              <a:noFill/>
            </a:ln>
          </p:spPr>
        </p:pic>
        <p:pic>
          <p:nvPicPr>
            <p:cNvPr id="36" name="Picture 21" descr="未标题-2"/>
            <p:cNvPicPr>
              <a:picLocks noChangeAspect="1"/>
            </p:cNvPicPr>
            <p:nvPr/>
          </p:nvPicPr>
          <p:blipFill>
            <a:blip r:embed="rId14" cstate="print"/>
            <a:srcRect/>
            <a:stretch>
              <a:fillRect/>
            </a:stretch>
          </p:blipFill>
          <p:spPr>
            <a:xfrm rot="187426">
              <a:off x="2923254" y="3109262"/>
              <a:ext cx="531120" cy="281744"/>
            </a:xfrm>
            <a:prstGeom prst="rect">
              <a:avLst/>
            </a:prstGeom>
            <a:noFill/>
            <a:ln>
              <a:noFill/>
            </a:ln>
          </p:spPr>
        </p:pic>
        <p:pic>
          <p:nvPicPr>
            <p:cNvPr id="37" name="Picture 14" descr="Compaq Presario 1400-Wireless Internet SMALLER"/>
            <p:cNvPicPr>
              <a:picLocks noChangeAspect="1"/>
            </p:cNvPicPr>
            <p:nvPr/>
          </p:nvPicPr>
          <p:blipFill>
            <a:blip r:embed="rId15" cstate="print"/>
            <a:srcRect/>
            <a:stretch>
              <a:fillRect/>
            </a:stretch>
          </p:blipFill>
          <p:spPr>
            <a:xfrm>
              <a:off x="2933111" y="3212040"/>
              <a:ext cx="151808" cy="107496"/>
            </a:xfrm>
            <a:prstGeom prst="rect">
              <a:avLst/>
            </a:prstGeom>
            <a:noFill/>
            <a:ln>
              <a:noFill/>
            </a:ln>
          </p:spPr>
        </p:pic>
        <p:pic>
          <p:nvPicPr>
            <p:cNvPr id="38" name="Picture 15" descr="Phone2"/>
            <p:cNvPicPr>
              <a:picLocks noChangeAspect="1"/>
            </p:cNvPicPr>
            <p:nvPr/>
          </p:nvPicPr>
          <p:blipFill>
            <a:blip r:embed="rId16" cstate="print"/>
            <a:srcRect/>
            <a:stretch>
              <a:fillRect/>
            </a:stretch>
          </p:blipFill>
          <p:spPr>
            <a:xfrm>
              <a:off x="3308811" y="3182249"/>
              <a:ext cx="165945" cy="84527"/>
            </a:xfrm>
            <a:prstGeom prst="rect">
              <a:avLst/>
            </a:prstGeom>
            <a:noFill/>
            <a:ln>
              <a:noFill/>
            </a:ln>
          </p:spPr>
        </p:pic>
        <p:grpSp>
          <p:nvGrpSpPr>
            <p:cNvPr id="39" name="Group 16"/>
            <p:cNvGrpSpPr/>
            <p:nvPr/>
          </p:nvGrpSpPr>
          <p:grpSpPr>
            <a:xfrm>
              <a:off x="3237835" y="3293120"/>
              <a:ext cx="182303" cy="105356"/>
              <a:chOff x="3237835" y="3293120"/>
              <a:chExt cx="182303" cy="105356"/>
            </a:xfrm>
          </p:grpSpPr>
          <p:pic>
            <p:nvPicPr>
              <p:cNvPr id="40" name="Picture 17" descr="6374"/>
              <p:cNvPicPr>
                <a:picLocks noChangeAspect="1"/>
              </p:cNvPicPr>
              <p:nvPr/>
            </p:nvPicPr>
            <p:blipFill>
              <a:blip r:embed="rId17" cstate="print"/>
              <a:srcRect/>
              <a:stretch>
                <a:fillRect/>
              </a:stretch>
            </p:blipFill>
            <p:spPr>
              <a:xfrm>
                <a:off x="3237835" y="3300910"/>
                <a:ext cx="182303" cy="97566"/>
              </a:xfrm>
              <a:prstGeom prst="rect">
                <a:avLst/>
              </a:prstGeom>
              <a:noFill/>
              <a:ln>
                <a:noFill/>
              </a:ln>
            </p:spPr>
          </p:pic>
          <p:pic>
            <p:nvPicPr>
              <p:cNvPr id="41" name="Picture 18" descr="LKF06343"/>
              <p:cNvPicPr>
                <a:picLocks noChangeAspect="1"/>
              </p:cNvPicPr>
              <p:nvPr/>
            </p:nvPicPr>
            <p:blipFill>
              <a:blip r:embed="rId18" cstate="print"/>
              <a:srcRect l="23996" r="23996" b="9995"/>
              <a:stretch>
                <a:fillRect/>
              </a:stretch>
            </p:blipFill>
            <p:spPr>
              <a:xfrm>
                <a:off x="3305373" y="3293120"/>
                <a:ext cx="21214" cy="15115"/>
              </a:xfrm>
              <a:prstGeom prst="rect">
                <a:avLst/>
              </a:prstGeom>
              <a:noFill/>
              <a:ln>
                <a:noFill/>
              </a:ln>
            </p:spPr>
          </p:pic>
          <p:sp>
            <p:nvSpPr>
              <p:cNvPr id="42" name="Freeform 19"/>
              <p:cNvSpPr/>
              <p:nvPr/>
            </p:nvSpPr>
            <p:spPr>
              <a:xfrm>
                <a:off x="3270187" y="3315468"/>
                <a:ext cx="101141" cy="39346"/>
              </a:xfrm>
              <a:custGeom>
                <a:avLst/>
                <a:gdLst>
                  <a:gd name="f0" fmla="val 10800000"/>
                  <a:gd name="f1" fmla="val 5400000"/>
                  <a:gd name="f2" fmla="val 180"/>
                  <a:gd name="f3" fmla="val w"/>
                  <a:gd name="f4" fmla="val h"/>
                  <a:gd name="f5" fmla="val 0"/>
                  <a:gd name="f6" fmla="val 1470"/>
                  <a:gd name="f7" fmla="val 1098"/>
                  <a:gd name="f8" fmla="val 1452"/>
                  <a:gd name="f9" fmla="val 1032"/>
                  <a:gd name="f10" fmla="val 1458"/>
                  <a:gd name="f11" fmla="val 1080"/>
                  <a:gd name="f12" fmla="val 1422"/>
                  <a:gd name="f13" fmla="val 24"/>
                  <a:gd name="f14" fmla="val 1050"/>
                  <a:gd name="f15" fmla="val 12"/>
                  <a:gd name="f16" fmla="val 90"/>
                  <a:gd name="f17" fmla="val 42"/>
                  <a:gd name="f18" fmla="val 6"/>
                  <a:gd name="f19" fmla="val 1404"/>
                  <a:gd name="f20" fmla="+- 0 0 -90"/>
                  <a:gd name="f21" fmla="*/ f3 1 1470"/>
                  <a:gd name="f22" fmla="*/ f4 1 1098"/>
                  <a:gd name="f23" fmla="val f5"/>
                  <a:gd name="f24" fmla="val f6"/>
                  <a:gd name="f25" fmla="val f7"/>
                  <a:gd name="f26" fmla="*/ f20 f0 1"/>
                  <a:gd name="f27" fmla="+- f25 0 f23"/>
                  <a:gd name="f28" fmla="+- f24 0 f23"/>
                  <a:gd name="f29" fmla="*/ f26 1 f2"/>
                  <a:gd name="f30" fmla="*/ f28 1 1470"/>
                  <a:gd name="f31" fmla="*/ f27 1 1098"/>
                  <a:gd name="f32" fmla="+- f29 0 f1"/>
                  <a:gd name="f33" fmla="*/ 1452 1 f30"/>
                  <a:gd name="f34" fmla="*/ 0 1 f31"/>
                  <a:gd name="f35" fmla="*/ 1470 1 f30"/>
                  <a:gd name="f36" fmla="*/ 1032 1 f31"/>
                  <a:gd name="f37" fmla="*/ 1458 1 f30"/>
                  <a:gd name="f38" fmla="*/ 1080 1 f31"/>
                  <a:gd name="f39" fmla="*/ 1422 1 f30"/>
                  <a:gd name="f40" fmla="*/ 1098 1 f31"/>
                  <a:gd name="f41" fmla="*/ 24 1 f30"/>
                  <a:gd name="f42" fmla="*/ 0 1 f30"/>
                  <a:gd name="f43" fmla="*/ 1050 1 f31"/>
                  <a:gd name="f44" fmla="*/ 12 1 f30"/>
                  <a:gd name="f45" fmla="*/ 90 1 f31"/>
                  <a:gd name="f46" fmla="*/ 42 1 f30"/>
                  <a:gd name="f47" fmla="*/ 6 1 f31"/>
                  <a:gd name="f48" fmla="*/ 1404 1 f30"/>
                  <a:gd name="f49" fmla="*/ f24 1 f30"/>
                  <a:gd name="f50" fmla="*/ f25 1 f31"/>
                  <a:gd name="f51" fmla="*/ f42 f21 1"/>
                  <a:gd name="f52" fmla="*/ f49 f21 1"/>
                  <a:gd name="f53" fmla="*/ f50 f22 1"/>
                  <a:gd name="f54" fmla="*/ f34 f22 1"/>
                  <a:gd name="f55" fmla="*/ f33 f21 1"/>
                  <a:gd name="f56" fmla="*/ f35 f21 1"/>
                  <a:gd name="f57" fmla="*/ f36 f22 1"/>
                  <a:gd name="f58" fmla="*/ f37 f21 1"/>
                  <a:gd name="f59" fmla="*/ f38 f22 1"/>
                  <a:gd name="f60" fmla="*/ f39 f21 1"/>
                  <a:gd name="f61" fmla="*/ f40 f22 1"/>
                  <a:gd name="f62" fmla="*/ f41 f21 1"/>
                  <a:gd name="f63" fmla="*/ f43 f22 1"/>
                  <a:gd name="f64" fmla="*/ f44 f21 1"/>
                  <a:gd name="f65" fmla="*/ f45 f22 1"/>
                  <a:gd name="f66" fmla="*/ f46 f21 1"/>
                  <a:gd name="f67" fmla="*/ f47 f22 1"/>
                  <a:gd name="f68" fmla="*/ f48 f21 1"/>
                </a:gdLst>
                <a:ahLst/>
                <a:cxnLst>
                  <a:cxn ang="3cd4">
                    <a:pos x="hc" y="t"/>
                  </a:cxn>
                  <a:cxn ang="0">
                    <a:pos x="r" y="vc"/>
                  </a:cxn>
                  <a:cxn ang="cd4">
                    <a:pos x="hc" y="b"/>
                  </a:cxn>
                  <a:cxn ang="cd2">
                    <a:pos x="l" y="vc"/>
                  </a:cxn>
                  <a:cxn ang="f32">
                    <a:pos x="f55" y="f54"/>
                  </a:cxn>
                  <a:cxn ang="f32">
                    <a:pos x="f56" y="f57"/>
                  </a:cxn>
                  <a:cxn ang="f32">
                    <a:pos x="f58" y="f59"/>
                  </a:cxn>
                  <a:cxn ang="f32">
                    <a:pos x="f60" y="f61"/>
                  </a:cxn>
                  <a:cxn ang="f32">
                    <a:pos x="f62" y="f61"/>
                  </a:cxn>
                  <a:cxn ang="f32">
                    <a:pos x="f51" y="f63"/>
                  </a:cxn>
                  <a:cxn ang="f32">
                    <a:pos x="f64" y="f65"/>
                  </a:cxn>
                  <a:cxn ang="f32">
                    <a:pos x="f66" y="f67"/>
                  </a:cxn>
                  <a:cxn ang="f32">
                    <a:pos x="f68" y="f54"/>
                  </a:cxn>
                  <a:cxn ang="f32">
                    <a:pos x="f55" y="f54"/>
                  </a:cxn>
                </a:cxnLst>
                <a:rect l="f51" t="f54" r="f52" b="f53"/>
                <a:pathLst>
                  <a:path w="1470" h="1098">
                    <a:moveTo>
                      <a:pt x="f8" y="f5"/>
                    </a:moveTo>
                    <a:lnTo>
                      <a:pt x="f6" y="f9"/>
                    </a:lnTo>
                    <a:lnTo>
                      <a:pt x="f10" y="f11"/>
                    </a:lnTo>
                    <a:lnTo>
                      <a:pt x="f12" y="f7"/>
                    </a:lnTo>
                    <a:lnTo>
                      <a:pt x="f13" y="f7"/>
                    </a:lnTo>
                    <a:lnTo>
                      <a:pt x="f5" y="f14"/>
                    </a:lnTo>
                    <a:lnTo>
                      <a:pt x="f15" y="f16"/>
                    </a:lnTo>
                    <a:lnTo>
                      <a:pt x="f17" y="f18"/>
                    </a:lnTo>
                    <a:lnTo>
                      <a:pt x="f19" y="f5"/>
                    </a:lnTo>
                    <a:lnTo>
                      <a:pt x="f8" y="f5"/>
                    </a:lnTo>
                    <a:close/>
                  </a:path>
                </a:pathLst>
              </a:custGeom>
              <a:solidFill>
                <a:srgbClr val="1CACB0"/>
              </a:solidFill>
              <a:ln>
                <a:noFill/>
                <a:prstDash val="solid"/>
              </a:ln>
            </p:spPr>
            <p:txBody>
              <a:bodyPr vert="horz" wrap="square" lIns="73023" tIns="36511" rIns="73023" bIns="36511"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pic>
            <p:nvPicPr>
              <p:cNvPr id="43" name="Picture 20" descr="hub_open2"/>
              <p:cNvPicPr>
                <a:picLocks noChangeAspect="1"/>
              </p:cNvPicPr>
              <p:nvPr/>
            </p:nvPicPr>
            <p:blipFill>
              <a:blip r:embed="rId19" cstate="print"/>
              <a:srcRect/>
              <a:stretch>
                <a:fillRect/>
              </a:stretch>
            </p:blipFill>
            <p:spPr>
              <a:xfrm>
                <a:off x="3323587" y="3315184"/>
                <a:ext cx="45976" cy="36054"/>
              </a:xfrm>
              <a:prstGeom prst="rect">
                <a:avLst/>
              </a:prstGeom>
              <a:noFill/>
              <a:ln>
                <a:noFill/>
              </a:ln>
            </p:spPr>
          </p:pic>
          <p:pic>
            <p:nvPicPr>
              <p:cNvPr id="44" name="Picture 21" descr="session_video"/>
              <p:cNvPicPr>
                <a:picLocks noChangeAspect="1"/>
              </p:cNvPicPr>
              <p:nvPr/>
            </p:nvPicPr>
            <p:blipFill>
              <a:blip r:embed="rId20" cstate="print"/>
              <a:srcRect/>
              <a:stretch>
                <a:fillRect/>
              </a:stretch>
            </p:blipFill>
            <p:spPr>
              <a:xfrm>
                <a:off x="3270543" y="3315559"/>
                <a:ext cx="45793" cy="25639"/>
              </a:xfrm>
              <a:prstGeom prst="rect">
                <a:avLst/>
              </a:prstGeom>
              <a:noFill/>
              <a:ln>
                <a:noFill/>
              </a:ln>
            </p:spPr>
          </p:pic>
        </p:grpSp>
        <p:grpSp>
          <p:nvGrpSpPr>
            <p:cNvPr id="45" name="Group 22"/>
            <p:cNvGrpSpPr/>
            <p:nvPr/>
          </p:nvGrpSpPr>
          <p:grpSpPr>
            <a:xfrm>
              <a:off x="3056281" y="3319052"/>
              <a:ext cx="131719" cy="93159"/>
              <a:chOff x="3056281" y="3319052"/>
              <a:chExt cx="131719" cy="93159"/>
            </a:xfrm>
          </p:grpSpPr>
          <p:pic>
            <p:nvPicPr>
              <p:cNvPr id="46" name="Picture 23" descr="server"/>
              <p:cNvPicPr>
                <a:picLocks noChangeAspect="1"/>
              </p:cNvPicPr>
              <p:nvPr/>
            </p:nvPicPr>
            <p:blipFill>
              <a:blip r:embed="rId21" cstate="print"/>
              <a:srcRect/>
              <a:stretch>
                <a:fillRect/>
              </a:stretch>
            </p:blipFill>
            <p:spPr>
              <a:xfrm>
                <a:off x="3100474" y="3319052"/>
                <a:ext cx="87526" cy="87892"/>
              </a:xfrm>
              <a:prstGeom prst="rect">
                <a:avLst/>
              </a:prstGeom>
              <a:noFill/>
              <a:ln>
                <a:noFill/>
              </a:ln>
            </p:spPr>
          </p:pic>
          <p:pic>
            <p:nvPicPr>
              <p:cNvPr id="47" name="Picture 24" descr="PC Blue"/>
              <p:cNvPicPr>
                <a:picLocks noChangeAspect="1"/>
              </p:cNvPicPr>
              <p:nvPr/>
            </p:nvPicPr>
            <p:blipFill>
              <a:blip r:embed="rId22" cstate="print"/>
              <a:srcRect/>
              <a:stretch>
                <a:fillRect/>
              </a:stretch>
            </p:blipFill>
            <p:spPr>
              <a:xfrm>
                <a:off x="3056281" y="3361444"/>
                <a:ext cx="78949" cy="50767"/>
              </a:xfrm>
              <a:prstGeom prst="rect">
                <a:avLst/>
              </a:prstGeom>
              <a:noFill/>
              <a:ln>
                <a:noFill/>
              </a:ln>
            </p:spPr>
          </p:pic>
        </p:grpSp>
        <p:pic>
          <p:nvPicPr>
            <p:cNvPr id="48" name="Picture 21" descr="未标题-2"/>
            <p:cNvPicPr>
              <a:picLocks noChangeAspect="1"/>
            </p:cNvPicPr>
            <p:nvPr/>
          </p:nvPicPr>
          <p:blipFill>
            <a:blip r:embed="rId14" cstate="print"/>
            <a:srcRect/>
            <a:stretch>
              <a:fillRect/>
            </a:stretch>
          </p:blipFill>
          <p:spPr>
            <a:xfrm rot="187426">
              <a:off x="3514295" y="3119951"/>
              <a:ext cx="531120" cy="281744"/>
            </a:xfrm>
            <a:prstGeom prst="rect">
              <a:avLst/>
            </a:prstGeom>
            <a:noFill/>
            <a:ln>
              <a:noFill/>
            </a:ln>
          </p:spPr>
        </p:pic>
        <p:pic>
          <p:nvPicPr>
            <p:cNvPr id="49" name="Picture 14" descr="Compaq Presario 1400-Wireless Internet SMALLER"/>
            <p:cNvPicPr>
              <a:picLocks noChangeAspect="1"/>
            </p:cNvPicPr>
            <p:nvPr/>
          </p:nvPicPr>
          <p:blipFill>
            <a:blip r:embed="rId15" cstate="print"/>
            <a:srcRect/>
            <a:stretch>
              <a:fillRect/>
            </a:stretch>
          </p:blipFill>
          <p:spPr>
            <a:xfrm>
              <a:off x="3524143" y="3222729"/>
              <a:ext cx="151808" cy="107496"/>
            </a:xfrm>
            <a:prstGeom prst="rect">
              <a:avLst/>
            </a:prstGeom>
            <a:noFill/>
            <a:ln>
              <a:noFill/>
            </a:ln>
          </p:spPr>
        </p:pic>
        <p:pic>
          <p:nvPicPr>
            <p:cNvPr id="50" name="Picture 15" descr="Phone2"/>
            <p:cNvPicPr>
              <a:picLocks noChangeAspect="1"/>
            </p:cNvPicPr>
            <p:nvPr/>
          </p:nvPicPr>
          <p:blipFill>
            <a:blip r:embed="rId16" cstate="print"/>
            <a:srcRect/>
            <a:stretch>
              <a:fillRect/>
            </a:stretch>
          </p:blipFill>
          <p:spPr>
            <a:xfrm>
              <a:off x="3899842" y="3192938"/>
              <a:ext cx="165945" cy="84527"/>
            </a:xfrm>
            <a:prstGeom prst="rect">
              <a:avLst/>
            </a:prstGeom>
            <a:noFill/>
            <a:ln>
              <a:noFill/>
            </a:ln>
          </p:spPr>
        </p:pic>
        <p:grpSp>
          <p:nvGrpSpPr>
            <p:cNvPr id="51" name="Group 16"/>
            <p:cNvGrpSpPr/>
            <p:nvPr/>
          </p:nvGrpSpPr>
          <p:grpSpPr>
            <a:xfrm>
              <a:off x="3828867" y="3303809"/>
              <a:ext cx="182303" cy="105357"/>
              <a:chOff x="3828867" y="3303809"/>
              <a:chExt cx="182303" cy="105357"/>
            </a:xfrm>
          </p:grpSpPr>
          <p:pic>
            <p:nvPicPr>
              <p:cNvPr id="52" name="Picture 17" descr="6374"/>
              <p:cNvPicPr>
                <a:picLocks noChangeAspect="1"/>
              </p:cNvPicPr>
              <p:nvPr/>
            </p:nvPicPr>
            <p:blipFill>
              <a:blip r:embed="rId17" cstate="print"/>
              <a:srcRect/>
              <a:stretch>
                <a:fillRect/>
              </a:stretch>
            </p:blipFill>
            <p:spPr>
              <a:xfrm>
                <a:off x="3828867" y="3311600"/>
                <a:ext cx="182303" cy="97566"/>
              </a:xfrm>
              <a:prstGeom prst="rect">
                <a:avLst/>
              </a:prstGeom>
              <a:noFill/>
              <a:ln>
                <a:noFill/>
              </a:ln>
            </p:spPr>
          </p:pic>
          <p:pic>
            <p:nvPicPr>
              <p:cNvPr id="53" name="Picture 18" descr="LKF06343"/>
              <p:cNvPicPr>
                <a:picLocks noChangeAspect="1"/>
              </p:cNvPicPr>
              <p:nvPr/>
            </p:nvPicPr>
            <p:blipFill>
              <a:blip r:embed="rId18" cstate="print"/>
              <a:srcRect l="23996" r="23996" b="9995"/>
              <a:stretch>
                <a:fillRect/>
              </a:stretch>
            </p:blipFill>
            <p:spPr>
              <a:xfrm>
                <a:off x="3896404" y="3303809"/>
                <a:ext cx="21214" cy="15115"/>
              </a:xfrm>
              <a:prstGeom prst="rect">
                <a:avLst/>
              </a:prstGeom>
              <a:noFill/>
              <a:ln>
                <a:noFill/>
              </a:ln>
            </p:spPr>
          </p:pic>
          <p:sp>
            <p:nvSpPr>
              <p:cNvPr id="54" name="Freeform 19"/>
              <p:cNvSpPr/>
              <p:nvPr/>
            </p:nvSpPr>
            <p:spPr>
              <a:xfrm>
                <a:off x="3861218" y="3326157"/>
                <a:ext cx="101141" cy="39346"/>
              </a:xfrm>
              <a:custGeom>
                <a:avLst/>
                <a:gdLst>
                  <a:gd name="f0" fmla="val 10800000"/>
                  <a:gd name="f1" fmla="val 5400000"/>
                  <a:gd name="f2" fmla="val 180"/>
                  <a:gd name="f3" fmla="val w"/>
                  <a:gd name="f4" fmla="val h"/>
                  <a:gd name="f5" fmla="val 0"/>
                  <a:gd name="f6" fmla="val 1470"/>
                  <a:gd name="f7" fmla="val 1098"/>
                  <a:gd name="f8" fmla="val 1452"/>
                  <a:gd name="f9" fmla="val 1032"/>
                  <a:gd name="f10" fmla="val 1458"/>
                  <a:gd name="f11" fmla="val 1080"/>
                  <a:gd name="f12" fmla="val 1422"/>
                  <a:gd name="f13" fmla="val 24"/>
                  <a:gd name="f14" fmla="val 1050"/>
                  <a:gd name="f15" fmla="val 12"/>
                  <a:gd name="f16" fmla="val 90"/>
                  <a:gd name="f17" fmla="val 42"/>
                  <a:gd name="f18" fmla="val 6"/>
                  <a:gd name="f19" fmla="val 1404"/>
                  <a:gd name="f20" fmla="+- 0 0 -90"/>
                  <a:gd name="f21" fmla="*/ f3 1 1470"/>
                  <a:gd name="f22" fmla="*/ f4 1 1098"/>
                  <a:gd name="f23" fmla="val f5"/>
                  <a:gd name="f24" fmla="val f6"/>
                  <a:gd name="f25" fmla="val f7"/>
                  <a:gd name="f26" fmla="*/ f20 f0 1"/>
                  <a:gd name="f27" fmla="+- f25 0 f23"/>
                  <a:gd name="f28" fmla="+- f24 0 f23"/>
                  <a:gd name="f29" fmla="*/ f26 1 f2"/>
                  <a:gd name="f30" fmla="*/ f28 1 1470"/>
                  <a:gd name="f31" fmla="*/ f27 1 1098"/>
                  <a:gd name="f32" fmla="+- f29 0 f1"/>
                  <a:gd name="f33" fmla="*/ 1452 1 f30"/>
                  <a:gd name="f34" fmla="*/ 0 1 f31"/>
                  <a:gd name="f35" fmla="*/ 1470 1 f30"/>
                  <a:gd name="f36" fmla="*/ 1032 1 f31"/>
                  <a:gd name="f37" fmla="*/ 1458 1 f30"/>
                  <a:gd name="f38" fmla="*/ 1080 1 f31"/>
                  <a:gd name="f39" fmla="*/ 1422 1 f30"/>
                  <a:gd name="f40" fmla="*/ 1098 1 f31"/>
                  <a:gd name="f41" fmla="*/ 24 1 f30"/>
                  <a:gd name="f42" fmla="*/ 0 1 f30"/>
                  <a:gd name="f43" fmla="*/ 1050 1 f31"/>
                  <a:gd name="f44" fmla="*/ 12 1 f30"/>
                  <a:gd name="f45" fmla="*/ 90 1 f31"/>
                  <a:gd name="f46" fmla="*/ 42 1 f30"/>
                  <a:gd name="f47" fmla="*/ 6 1 f31"/>
                  <a:gd name="f48" fmla="*/ 1404 1 f30"/>
                  <a:gd name="f49" fmla="*/ f24 1 f30"/>
                  <a:gd name="f50" fmla="*/ f25 1 f31"/>
                  <a:gd name="f51" fmla="*/ f42 f21 1"/>
                  <a:gd name="f52" fmla="*/ f49 f21 1"/>
                  <a:gd name="f53" fmla="*/ f50 f22 1"/>
                  <a:gd name="f54" fmla="*/ f34 f22 1"/>
                  <a:gd name="f55" fmla="*/ f33 f21 1"/>
                  <a:gd name="f56" fmla="*/ f35 f21 1"/>
                  <a:gd name="f57" fmla="*/ f36 f22 1"/>
                  <a:gd name="f58" fmla="*/ f37 f21 1"/>
                  <a:gd name="f59" fmla="*/ f38 f22 1"/>
                  <a:gd name="f60" fmla="*/ f39 f21 1"/>
                  <a:gd name="f61" fmla="*/ f40 f22 1"/>
                  <a:gd name="f62" fmla="*/ f41 f21 1"/>
                  <a:gd name="f63" fmla="*/ f43 f22 1"/>
                  <a:gd name="f64" fmla="*/ f44 f21 1"/>
                  <a:gd name="f65" fmla="*/ f45 f22 1"/>
                  <a:gd name="f66" fmla="*/ f46 f21 1"/>
                  <a:gd name="f67" fmla="*/ f47 f22 1"/>
                  <a:gd name="f68" fmla="*/ f48 f21 1"/>
                </a:gdLst>
                <a:ahLst/>
                <a:cxnLst>
                  <a:cxn ang="3cd4">
                    <a:pos x="hc" y="t"/>
                  </a:cxn>
                  <a:cxn ang="0">
                    <a:pos x="r" y="vc"/>
                  </a:cxn>
                  <a:cxn ang="cd4">
                    <a:pos x="hc" y="b"/>
                  </a:cxn>
                  <a:cxn ang="cd2">
                    <a:pos x="l" y="vc"/>
                  </a:cxn>
                  <a:cxn ang="f32">
                    <a:pos x="f55" y="f54"/>
                  </a:cxn>
                  <a:cxn ang="f32">
                    <a:pos x="f56" y="f57"/>
                  </a:cxn>
                  <a:cxn ang="f32">
                    <a:pos x="f58" y="f59"/>
                  </a:cxn>
                  <a:cxn ang="f32">
                    <a:pos x="f60" y="f61"/>
                  </a:cxn>
                  <a:cxn ang="f32">
                    <a:pos x="f62" y="f61"/>
                  </a:cxn>
                  <a:cxn ang="f32">
                    <a:pos x="f51" y="f63"/>
                  </a:cxn>
                  <a:cxn ang="f32">
                    <a:pos x="f64" y="f65"/>
                  </a:cxn>
                  <a:cxn ang="f32">
                    <a:pos x="f66" y="f67"/>
                  </a:cxn>
                  <a:cxn ang="f32">
                    <a:pos x="f68" y="f54"/>
                  </a:cxn>
                  <a:cxn ang="f32">
                    <a:pos x="f55" y="f54"/>
                  </a:cxn>
                </a:cxnLst>
                <a:rect l="f51" t="f54" r="f52" b="f53"/>
                <a:pathLst>
                  <a:path w="1470" h="1098">
                    <a:moveTo>
                      <a:pt x="f8" y="f5"/>
                    </a:moveTo>
                    <a:lnTo>
                      <a:pt x="f6" y="f9"/>
                    </a:lnTo>
                    <a:lnTo>
                      <a:pt x="f10" y="f11"/>
                    </a:lnTo>
                    <a:lnTo>
                      <a:pt x="f12" y="f7"/>
                    </a:lnTo>
                    <a:lnTo>
                      <a:pt x="f13" y="f7"/>
                    </a:lnTo>
                    <a:lnTo>
                      <a:pt x="f5" y="f14"/>
                    </a:lnTo>
                    <a:lnTo>
                      <a:pt x="f15" y="f16"/>
                    </a:lnTo>
                    <a:lnTo>
                      <a:pt x="f17" y="f18"/>
                    </a:lnTo>
                    <a:lnTo>
                      <a:pt x="f19" y="f5"/>
                    </a:lnTo>
                    <a:lnTo>
                      <a:pt x="f8" y="f5"/>
                    </a:lnTo>
                    <a:close/>
                  </a:path>
                </a:pathLst>
              </a:custGeom>
              <a:solidFill>
                <a:srgbClr val="1CACB0"/>
              </a:solidFill>
              <a:ln>
                <a:noFill/>
                <a:prstDash val="solid"/>
              </a:ln>
            </p:spPr>
            <p:txBody>
              <a:bodyPr vert="horz" wrap="square" lIns="73023" tIns="36511" rIns="73023" bIns="36511"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pic>
            <p:nvPicPr>
              <p:cNvPr id="55" name="Picture 20" descr="hub_open2"/>
              <p:cNvPicPr>
                <a:picLocks noChangeAspect="1"/>
              </p:cNvPicPr>
              <p:nvPr/>
            </p:nvPicPr>
            <p:blipFill>
              <a:blip r:embed="rId19" cstate="print"/>
              <a:srcRect/>
              <a:stretch>
                <a:fillRect/>
              </a:stretch>
            </p:blipFill>
            <p:spPr>
              <a:xfrm>
                <a:off x="3914619" y="3325873"/>
                <a:ext cx="45976" cy="36054"/>
              </a:xfrm>
              <a:prstGeom prst="rect">
                <a:avLst/>
              </a:prstGeom>
              <a:noFill/>
              <a:ln>
                <a:noFill/>
              </a:ln>
            </p:spPr>
          </p:pic>
          <p:pic>
            <p:nvPicPr>
              <p:cNvPr id="56" name="Picture 21" descr="session_video"/>
              <p:cNvPicPr>
                <a:picLocks noChangeAspect="1"/>
              </p:cNvPicPr>
              <p:nvPr/>
            </p:nvPicPr>
            <p:blipFill>
              <a:blip r:embed="rId20" cstate="print"/>
              <a:srcRect/>
              <a:stretch>
                <a:fillRect/>
              </a:stretch>
            </p:blipFill>
            <p:spPr>
              <a:xfrm>
                <a:off x="3861575" y="3326248"/>
                <a:ext cx="45793" cy="25639"/>
              </a:xfrm>
              <a:prstGeom prst="rect">
                <a:avLst/>
              </a:prstGeom>
              <a:noFill/>
              <a:ln>
                <a:noFill/>
              </a:ln>
            </p:spPr>
          </p:pic>
        </p:grpSp>
        <p:grpSp>
          <p:nvGrpSpPr>
            <p:cNvPr id="57" name="Group 22"/>
            <p:cNvGrpSpPr/>
            <p:nvPr/>
          </p:nvGrpSpPr>
          <p:grpSpPr>
            <a:xfrm>
              <a:off x="3647313" y="3329741"/>
              <a:ext cx="131718" cy="93159"/>
              <a:chOff x="3647313" y="3329741"/>
              <a:chExt cx="131718" cy="93159"/>
            </a:xfrm>
          </p:grpSpPr>
          <p:pic>
            <p:nvPicPr>
              <p:cNvPr id="58" name="Picture 23" descr="server"/>
              <p:cNvPicPr>
                <a:picLocks noChangeAspect="1"/>
              </p:cNvPicPr>
              <p:nvPr/>
            </p:nvPicPr>
            <p:blipFill>
              <a:blip r:embed="rId21" cstate="print"/>
              <a:srcRect/>
              <a:stretch>
                <a:fillRect/>
              </a:stretch>
            </p:blipFill>
            <p:spPr>
              <a:xfrm>
                <a:off x="3691505" y="3329741"/>
                <a:ext cx="87526" cy="87892"/>
              </a:xfrm>
              <a:prstGeom prst="rect">
                <a:avLst/>
              </a:prstGeom>
              <a:noFill/>
              <a:ln>
                <a:noFill/>
              </a:ln>
            </p:spPr>
          </p:pic>
          <p:pic>
            <p:nvPicPr>
              <p:cNvPr id="59" name="Picture 24" descr="PC Blue"/>
              <p:cNvPicPr>
                <a:picLocks noChangeAspect="1"/>
              </p:cNvPicPr>
              <p:nvPr/>
            </p:nvPicPr>
            <p:blipFill>
              <a:blip r:embed="rId22" cstate="print"/>
              <a:srcRect/>
              <a:stretch>
                <a:fillRect/>
              </a:stretch>
            </p:blipFill>
            <p:spPr>
              <a:xfrm>
                <a:off x="3647313" y="3372133"/>
                <a:ext cx="78949" cy="50767"/>
              </a:xfrm>
              <a:prstGeom prst="rect">
                <a:avLst/>
              </a:prstGeom>
              <a:noFill/>
              <a:ln>
                <a:noFill/>
              </a:ln>
            </p:spPr>
          </p:pic>
        </p:grpSp>
        <p:pic>
          <p:nvPicPr>
            <p:cNvPr id="60" name="Picture 81" descr="10-背面左侧30°，俯视15"/>
            <p:cNvPicPr>
              <a:picLocks noChangeAspect="1"/>
            </p:cNvPicPr>
            <p:nvPr/>
          </p:nvPicPr>
          <p:blipFill>
            <a:blip r:embed="rId23" cstate="print"/>
            <a:srcRect/>
            <a:stretch>
              <a:fillRect/>
            </a:stretch>
          </p:blipFill>
          <p:spPr>
            <a:xfrm>
              <a:off x="3572396" y="3035725"/>
              <a:ext cx="368850" cy="123407"/>
            </a:xfrm>
            <a:prstGeom prst="rect">
              <a:avLst/>
            </a:prstGeom>
            <a:noFill/>
            <a:ln>
              <a:noFill/>
            </a:ln>
          </p:spPr>
        </p:pic>
        <p:pic>
          <p:nvPicPr>
            <p:cNvPr id="61" name="Picture 21" descr="未标题-2"/>
            <p:cNvPicPr>
              <a:picLocks noChangeAspect="1"/>
            </p:cNvPicPr>
            <p:nvPr/>
          </p:nvPicPr>
          <p:blipFill>
            <a:blip r:embed="rId14" cstate="print"/>
            <a:srcRect/>
            <a:stretch>
              <a:fillRect/>
            </a:stretch>
          </p:blipFill>
          <p:spPr>
            <a:xfrm rot="187426">
              <a:off x="4183882" y="3124294"/>
              <a:ext cx="531120" cy="281744"/>
            </a:xfrm>
            <a:prstGeom prst="rect">
              <a:avLst/>
            </a:prstGeom>
            <a:noFill/>
            <a:ln>
              <a:noFill/>
            </a:ln>
          </p:spPr>
        </p:pic>
        <p:pic>
          <p:nvPicPr>
            <p:cNvPr id="62" name="Picture 14" descr="Compaq Presario 1400-Wireless Internet SMALLER"/>
            <p:cNvPicPr>
              <a:picLocks noChangeAspect="1"/>
            </p:cNvPicPr>
            <p:nvPr/>
          </p:nvPicPr>
          <p:blipFill>
            <a:blip r:embed="rId15" cstate="print"/>
            <a:srcRect/>
            <a:stretch>
              <a:fillRect/>
            </a:stretch>
          </p:blipFill>
          <p:spPr>
            <a:xfrm>
              <a:off x="4193731" y="3227073"/>
              <a:ext cx="151808" cy="107496"/>
            </a:xfrm>
            <a:prstGeom prst="rect">
              <a:avLst/>
            </a:prstGeom>
            <a:noFill/>
            <a:ln>
              <a:noFill/>
            </a:ln>
          </p:spPr>
        </p:pic>
        <p:grpSp>
          <p:nvGrpSpPr>
            <p:cNvPr id="63" name="Group 16"/>
            <p:cNvGrpSpPr/>
            <p:nvPr/>
          </p:nvGrpSpPr>
          <p:grpSpPr>
            <a:xfrm>
              <a:off x="4498454" y="3308152"/>
              <a:ext cx="182303" cy="105357"/>
              <a:chOff x="4498454" y="3308152"/>
              <a:chExt cx="182303" cy="105357"/>
            </a:xfrm>
          </p:grpSpPr>
          <p:pic>
            <p:nvPicPr>
              <p:cNvPr id="64" name="Picture 17" descr="6374"/>
              <p:cNvPicPr>
                <a:picLocks noChangeAspect="1"/>
              </p:cNvPicPr>
              <p:nvPr/>
            </p:nvPicPr>
            <p:blipFill>
              <a:blip r:embed="rId17" cstate="print"/>
              <a:srcRect/>
              <a:stretch>
                <a:fillRect/>
              </a:stretch>
            </p:blipFill>
            <p:spPr>
              <a:xfrm>
                <a:off x="4498454" y="3315943"/>
                <a:ext cx="182303" cy="97566"/>
              </a:xfrm>
              <a:prstGeom prst="rect">
                <a:avLst/>
              </a:prstGeom>
              <a:noFill/>
              <a:ln>
                <a:noFill/>
              </a:ln>
            </p:spPr>
          </p:pic>
          <p:pic>
            <p:nvPicPr>
              <p:cNvPr id="65" name="Picture 18" descr="LKF06343"/>
              <p:cNvPicPr>
                <a:picLocks noChangeAspect="1"/>
              </p:cNvPicPr>
              <p:nvPr/>
            </p:nvPicPr>
            <p:blipFill>
              <a:blip r:embed="rId18" cstate="print"/>
              <a:srcRect l="23996" r="23996" b="9995"/>
              <a:stretch>
                <a:fillRect/>
              </a:stretch>
            </p:blipFill>
            <p:spPr>
              <a:xfrm>
                <a:off x="4566001" y="3308152"/>
                <a:ext cx="21214" cy="15115"/>
              </a:xfrm>
              <a:prstGeom prst="rect">
                <a:avLst/>
              </a:prstGeom>
              <a:noFill/>
              <a:ln>
                <a:noFill/>
              </a:ln>
            </p:spPr>
          </p:pic>
          <p:sp>
            <p:nvSpPr>
              <p:cNvPr id="66" name="Freeform 19"/>
              <p:cNvSpPr/>
              <p:nvPr/>
            </p:nvSpPr>
            <p:spPr>
              <a:xfrm>
                <a:off x="4530815" y="3330500"/>
                <a:ext cx="101141" cy="39346"/>
              </a:xfrm>
              <a:custGeom>
                <a:avLst/>
                <a:gdLst>
                  <a:gd name="f0" fmla="val 10800000"/>
                  <a:gd name="f1" fmla="val 5400000"/>
                  <a:gd name="f2" fmla="val 180"/>
                  <a:gd name="f3" fmla="val w"/>
                  <a:gd name="f4" fmla="val h"/>
                  <a:gd name="f5" fmla="val 0"/>
                  <a:gd name="f6" fmla="val 1470"/>
                  <a:gd name="f7" fmla="val 1098"/>
                  <a:gd name="f8" fmla="val 1452"/>
                  <a:gd name="f9" fmla="val 1032"/>
                  <a:gd name="f10" fmla="val 1458"/>
                  <a:gd name="f11" fmla="val 1080"/>
                  <a:gd name="f12" fmla="val 1422"/>
                  <a:gd name="f13" fmla="val 24"/>
                  <a:gd name="f14" fmla="val 1050"/>
                  <a:gd name="f15" fmla="val 12"/>
                  <a:gd name="f16" fmla="val 90"/>
                  <a:gd name="f17" fmla="val 42"/>
                  <a:gd name="f18" fmla="val 6"/>
                  <a:gd name="f19" fmla="val 1404"/>
                  <a:gd name="f20" fmla="+- 0 0 -90"/>
                  <a:gd name="f21" fmla="*/ f3 1 1470"/>
                  <a:gd name="f22" fmla="*/ f4 1 1098"/>
                  <a:gd name="f23" fmla="val f5"/>
                  <a:gd name="f24" fmla="val f6"/>
                  <a:gd name="f25" fmla="val f7"/>
                  <a:gd name="f26" fmla="*/ f20 f0 1"/>
                  <a:gd name="f27" fmla="+- f25 0 f23"/>
                  <a:gd name="f28" fmla="+- f24 0 f23"/>
                  <a:gd name="f29" fmla="*/ f26 1 f2"/>
                  <a:gd name="f30" fmla="*/ f28 1 1470"/>
                  <a:gd name="f31" fmla="*/ f27 1 1098"/>
                  <a:gd name="f32" fmla="+- f29 0 f1"/>
                  <a:gd name="f33" fmla="*/ 1452 1 f30"/>
                  <a:gd name="f34" fmla="*/ 0 1 f31"/>
                  <a:gd name="f35" fmla="*/ 1470 1 f30"/>
                  <a:gd name="f36" fmla="*/ 1032 1 f31"/>
                  <a:gd name="f37" fmla="*/ 1458 1 f30"/>
                  <a:gd name="f38" fmla="*/ 1080 1 f31"/>
                  <a:gd name="f39" fmla="*/ 1422 1 f30"/>
                  <a:gd name="f40" fmla="*/ 1098 1 f31"/>
                  <a:gd name="f41" fmla="*/ 24 1 f30"/>
                  <a:gd name="f42" fmla="*/ 0 1 f30"/>
                  <a:gd name="f43" fmla="*/ 1050 1 f31"/>
                  <a:gd name="f44" fmla="*/ 12 1 f30"/>
                  <a:gd name="f45" fmla="*/ 90 1 f31"/>
                  <a:gd name="f46" fmla="*/ 42 1 f30"/>
                  <a:gd name="f47" fmla="*/ 6 1 f31"/>
                  <a:gd name="f48" fmla="*/ 1404 1 f30"/>
                  <a:gd name="f49" fmla="*/ f24 1 f30"/>
                  <a:gd name="f50" fmla="*/ f25 1 f31"/>
                  <a:gd name="f51" fmla="*/ f42 f21 1"/>
                  <a:gd name="f52" fmla="*/ f49 f21 1"/>
                  <a:gd name="f53" fmla="*/ f50 f22 1"/>
                  <a:gd name="f54" fmla="*/ f34 f22 1"/>
                  <a:gd name="f55" fmla="*/ f33 f21 1"/>
                  <a:gd name="f56" fmla="*/ f35 f21 1"/>
                  <a:gd name="f57" fmla="*/ f36 f22 1"/>
                  <a:gd name="f58" fmla="*/ f37 f21 1"/>
                  <a:gd name="f59" fmla="*/ f38 f22 1"/>
                  <a:gd name="f60" fmla="*/ f39 f21 1"/>
                  <a:gd name="f61" fmla="*/ f40 f22 1"/>
                  <a:gd name="f62" fmla="*/ f41 f21 1"/>
                  <a:gd name="f63" fmla="*/ f43 f22 1"/>
                  <a:gd name="f64" fmla="*/ f44 f21 1"/>
                  <a:gd name="f65" fmla="*/ f45 f22 1"/>
                  <a:gd name="f66" fmla="*/ f46 f21 1"/>
                  <a:gd name="f67" fmla="*/ f47 f22 1"/>
                  <a:gd name="f68" fmla="*/ f48 f21 1"/>
                </a:gdLst>
                <a:ahLst/>
                <a:cxnLst>
                  <a:cxn ang="3cd4">
                    <a:pos x="hc" y="t"/>
                  </a:cxn>
                  <a:cxn ang="0">
                    <a:pos x="r" y="vc"/>
                  </a:cxn>
                  <a:cxn ang="cd4">
                    <a:pos x="hc" y="b"/>
                  </a:cxn>
                  <a:cxn ang="cd2">
                    <a:pos x="l" y="vc"/>
                  </a:cxn>
                  <a:cxn ang="f32">
                    <a:pos x="f55" y="f54"/>
                  </a:cxn>
                  <a:cxn ang="f32">
                    <a:pos x="f56" y="f57"/>
                  </a:cxn>
                  <a:cxn ang="f32">
                    <a:pos x="f58" y="f59"/>
                  </a:cxn>
                  <a:cxn ang="f32">
                    <a:pos x="f60" y="f61"/>
                  </a:cxn>
                  <a:cxn ang="f32">
                    <a:pos x="f62" y="f61"/>
                  </a:cxn>
                  <a:cxn ang="f32">
                    <a:pos x="f51" y="f63"/>
                  </a:cxn>
                  <a:cxn ang="f32">
                    <a:pos x="f64" y="f65"/>
                  </a:cxn>
                  <a:cxn ang="f32">
                    <a:pos x="f66" y="f67"/>
                  </a:cxn>
                  <a:cxn ang="f32">
                    <a:pos x="f68" y="f54"/>
                  </a:cxn>
                  <a:cxn ang="f32">
                    <a:pos x="f55" y="f54"/>
                  </a:cxn>
                </a:cxnLst>
                <a:rect l="f51" t="f54" r="f52" b="f53"/>
                <a:pathLst>
                  <a:path w="1470" h="1098">
                    <a:moveTo>
                      <a:pt x="f8" y="f5"/>
                    </a:moveTo>
                    <a:lnTo>
                      <a:pt x="f6" y="f9"/>
                    </a:lnTo>
                    <a:lnTo>
                      <a:pt x="f10" y="f11"/>
                    </a:lnTo>
                    <a:lnTo>
                      <a:pt x="f12" y="f7"/>
                    </a:lnTo>
                    <a:lnTo>
                      <a:pt x="f13" y="f7"/>
                    </a:lnTo>
                    <a:lnTo>
                      <a:pt x="f5" y="f14"/>
                    </a:lnTo>
                    <a:lnTo>
                      <a:pt x="f15" y="f16"/>
                    </a:lnTo>
                    <a:lnTo>
                      <a:pt x="f17" y="f18"/>
                    </a:lnTo>
                    <a:lnTo>
                      <a:pt x="f19" y="f5"/>
                    </a:lnTo>
                    <a:lnTo>
                      <a:pt x="f8" y="f5"/>
                    </a:lnTo>
                    <a:close/>
                  </a:path>
                </a:pathLst>
              </a:custGeom>
              <a:solidFill>
                <a:srgbClr val="1CACB0"/>
              </a:solidFill>
              <a:ln>
                <a:noFill/>
                <a:prstDash val="solid"/>
              </a:ln>
            </p:spPr>
            <p:txBody>
              <a:bodyPr vert="horz" wrap="square" lIns="73023" tIns="36511" rIns="73023" bIns="36511"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pic>
            <p:nvPicPr>
              <p:cNvPr id="67" name="Picture 20" descr="hub_open2"/>
              <p:cNvPicPr>
                <a:picLocks noChangeAspect="1"/>
              </p:cNvPicPr>
              <p:nvPr/>
            </p:nvPicPr>
            <p:blipFill>
              <a:blip r:embed="rId19" cstate="print"/>
              <a:srcRect/>
              <a:stretch>
                <a:fillRect/>
              </a:stretch>
            </p:blipFill>
            <p:spPr>
              <a:xfrm>
                <a:off x="4584207" y="3330217"/>
                <a:ext cx="45976" cy="36054"/>
              </a:xfrm>
              <a:prstGeom prst="rect">
                <a:avLst/>
              </a:prstGeom>
              <a:noFill/>
              <a:ln>
                <a:noFill/>
              </a:ln>
            </p:spPr>
          </p:pic>
          <p:pic>
            <p:nvPicPr>
              <p:cNvPr id="68" name="Picture 21" descr="session_video"/>
              <p:cNvPicPr>
                <a:picLocks noChangeAspect="1"/>
              </p:cNvPicPr>
              <p:nvPr/>
            </p:nvPicPr>
            <p:blipFill>
              <a:blip r:embed="rId20" cstate="print"/>
              <a:srcRect/>
              <a:stretch>
                <a:fillRect/>
              </a:stretch>
            </p:blipFill>
            <p:spPr>
              <a:xfrm>
                <a:off x="4531162" y="3330592"/>
                <a:ext cx="45793" cy="25639"/>
              </a:xfrm>
              <a:prstGeom prst="rect">
                <a:avLst/>
              </a:prstGeom>
              <a:noFill/>
              <a:ln>
                <a:noFill/>
              </a:ln>
            </p:spPr>
          </p:pic>
        </p:grpSp>
        <p:grpSp>
          <p:nvGrpSpPr>
            <p:cNvPr id="69" name="Group 22"/>
            <p:cNvGrpSpPr/>
            <p:nvPr/>
          </p:nvGrpSpPr>
          <p:grpSpPr>
            <a:xfrm>
              <a:off x="4316909" y="3334085"/>
              <a:ext cx="131719" cy="93158"/>
              <a:chOff x="4316909" y="3334085"/>
              <a:chExt cx="131719" cy="93158"/>
            </a:xfrm>
          </p:grpSpPr>
          <p:pic>
            <p:nvPicPr>
              <p:cNvPr id="70" name="Picture 23" descr="server"/>
              <p:cNvPicPr>
                <a:picLocks noChangeAspect="1"/>
              </p:cNvPicPr>
              <p:nvPr/>
            </p:nvPicPr>
            <p:blipFill>
              <a:blip r:embed="rId21" cstate="print"/>
              <a:srcRect/>
              <a:stretch>
                <a:fillRect/>
              </a:stretch>
            </p:blipFill>
            <p:spPr>
              <a:xfrm>
                <a:off x="4361102" y="3334085"/>
                <a:ext cx="87526" cy="87892"/>
              </a:xfrm>
              <a:prstGeom prst="rect">
                <a:avLst/>
              </a:prstGeom>
              <a:noFill/>
              <a:ln>
                <a:noFill/>
              </a:ln>
            </p:spPr>
          </p:pic>
          <p:pic>
            <p:nvPicPr>
              <p:cNvPr id="71" name="Picture 24" descr="PC Blue"/>
              <p:cNvPicPr>
                <a:picLocks noChangeAspect="1"/>
              </p:cNvPicPr>
              <p:nvPr/>
            </p:nvPicPr>
            <p:blipFill>
              <a:blip r:embed="rId22" cstate="print"/>
              <a:srcRect/>
              <a:stretch>
                <a:fillRect/>
              </a:stretch>
            </p:blipFill>
            <p:spPr>
              <a:xfrm>
                <a:off x="4316909" y="3376476"/>
                <a:ext cx="78949" cy="50767"/>
              </a:xfrm>
              <a:prstGeom prst="rect">
                <a:avLst/>
              </a:prstGeom>
              <a:noFill/>
              <a:ln>
                <a:noFill/>
              </a:ln>
            </p:spPr>
          </p:pic>
        </p:grpSp>
        <p:sp>
          <p:nvSpPr>
            <p:cNvPr id="72" name="Text Box 21"/>
            <p:cNvSpPr txBox="1"/>
            <p:nvPr/>
          </p:nvSpPr>
          <p:spPr>
            <a:xfrm>
              <a:off x="3146084" y="2332268"/>
              <a:ext cx="866550" cy="246221"/>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Headquarter</a:t>
              </a:r>
            </a:p>
          </p:txBody>
        </p:sp>
        <p:sp>
          <p:nvSpPr>
            <p:cNvPr id="73" name="Text Box 21"/>
            <p:cNvSpPr txBox="1"/>
            <p:nvPr/>
          </p:nvSpPr>
          <p:spPr>
            <a:xfrm>
              <a:off x="2943307" y="3430325"/>
              <a:ext cx="563701" cy="492443"/>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华文细黑"/>
                  <a:cs typeface="宋体"/>
                </a:rPr>
                <a:t>Малый офис </a:t>
              </a:r>
              <a:endParaRPr lang="en-US" sz="600" b="1" dirty="0">
                <a:solidFill>
                  <a:srgbClr val="000000"/>
                </a:solidFill>
                <a:ea typeface="华文细黑"/>
                <a:cs typeface="宋体"/>
              </a:endParaRPr>
            </a:p>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(0~50 </a:t>
              </a:r>
              <a:r>
                <a:rPr lang="ru-RU" sz="600" b="1" dirty="0">
                  <a:solidFill>
                    <a:srgbClr val="000000"/>
                  </a:solidFill>
                  <a:ea typeface="华文细黑"/>
                  <a:cs typeface="宋体"/>
                </a:rPr>
                <a:t>)</a:t>
              </a:r>
              <a:endParaRPr lang="en-US" sz="600" b="1" dirty="0">
                <a:solidFill>
                  <a:srgbClr val="000000"/>
                </a:solidFill>
                <a:ea typeface="华文细黑"/>
                <a:cs typeface="宋体"/>
              </a:endParaRPr>
            </a:p>
          </p:txBody>
        </p:sp>
        <p:sp>
          <p:nvSpPr>
            <p:cNvPr id="74" name="Text Box 21"/>
            <p:cNvSpPr txBox="1"/>
            <p:nvPr/>
          </p:nvSpPr>
          <p:spPr>
            <a:xfrm>
              <a:off x="3493538" y="3425305"/>
              <a:ext cx="698180" cy="492443"/>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华文细黑"/>
                  <a:cs typeface="宋体"/>
                </a:rPr>
                <a:t>Средний офис</a:t>
              </a:r>
              <a:endParaRPr lang="en-US" sz="600" b="1" dirty="0">
                <a:solidFill>
                  <a:srgbClr val="000000"/>
                </a:solidFill>
                <a:ea typeface="华文细黑"/>
                <a:cs typeface="宋体"/>
              </a:endParaRPr>
            </a:p>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(50~350 )</a:t>
              </a:r>
            </a:p>
          </p:txBody>
        </p:sp>
        <p:sp>
          <p:nvSpPr>
            <p:cNvPr id="75" name="Text Box 21"/>
            <p:cNvSpPr txBox="1"/>
            <p:nvPr/>
          </p:nvSpPr>
          <p:spPr>
            <a:xfrm>
              <a:off x="4137961" y="3428900"/>
              <a:ext cx="879506" cy="369332"/>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华文细黑"/>
                  <a:cs typeface="宋体"/>
                </a:rPr>
                <a:t>Бльшой офис</a:t>
              </a:r>
              <a:endParaRPr lang="en-US" sz="600" b="1" dirty="0">
                <a:solidFill>
                  <a:srgbClr val="000000"/>
                </a:solidFill>
                <a:ea typeface="华文细黑"/>
                <a:cs typeface="宋体"/>
              </a:endParaRPr>
            </a:p>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(350~1000)</a:t>
              </a:r>
            </a:p>
          </p:txBody>
        </p:sp>
        <p:pic>
          <p:nvPicPr>
            <p:cNvPr id="76" name="Picture 14" descr="三人看电脑"/>
            <p:cNvPicPr>
              <a:picLocks noChangeAspect="1"/>
            </p:cNvPicPr>
            <p:nvPr/>
          </p:nvPicPr>
          <p:blipFill>
            <a:blip r:embed="rId24" cstate="print"/>
            <a:srcRect/>
            <a:stretch>
              <a:fillRect/>
            </a:stretch>
          </p:blipFill>
          <p:spPr>
            <a:xfrm>
              <a:off x="3743791" y="1940311"/>
              <a:ext cx="537648" cy="308445"/>
            </a:xfrm>
            <a:prstGeom prst="rect">
              <a:avLst/>
            </a:prstGeom>
            <a:noFill/>
            <a:ln>
              <a:noFill/>
            </a:ln>
          </p:spPr>
        </p:pic>
        <p:pic>
          <p:nvPicPr>
            <p:cNvPr id="77" name="Picture 80" descr="10-背面左侧30°，俯视15"/>
            <p:cNvPicPr>
              <a:picLocks noChangeAspect="1"/>
            </p:cNvPicPr>
            <p:nvPr/>
          </p:nvPicPr>
          <p:blipFill>
            <a:blip r:embed="rId25" cstate="print"/>
            <a:srcRect/>
            <a:stretch>
              <a:fillRect/>
            </a:stretch>
          </p:blipFill>
          <p:spPr>
            <a:xfrm>
              <a:off x="3673044" y="2738125"/>
              <a:ext cx="277227" cy="130494"/>
            </a:xfrm>
            <a:prstGeom prst="rect">
              <a:avLst/>
            </a:prstGeom>
            <a:noFill/>
            <a:ln>
              <a:noFill/>
            </a:ln>
          </p:spPr>
        </p:pic>
        <p:pic>
          <p:nvPicPr>
            <p:cNvPr id="78" name="Picture 80" descr="10-背面左侧30°，俯视15"/>
            <p:cNvPicPr>
              <a:picLocks noChangeAspect="1"/>
            </p:cNvPicPr>
            <p:nvPr/>
          </p:nvPicPr>
          <p:blipFill>
            <a:blip r:embed="rId25" cstate="print"/>
            <a:srcRect/>
            <a:stretch>
              <a:fillRect/>
            </a:stretch>
          </p:blipFill>
          <p:spPr>
            <a:xfrm>
              <a:off x="3196175" y="2663244"/>
              <a:ext cx="277227" cy="130494"/>
            </a:xfrm>
            <a:prstGeom prst="rect">
              <a:avLst/>
            </a:prstGeom>
            <a:noFill/>
            <a:ln>
              <a:noFill/>
            </a:ln>
          </p:spPr>
        </p:pic>
        <p:pic>
          <p:nvPicPr>
            <p:cNvPr id="79" name="Picture 80" descr="10-背面左侧30°，俯视15"/>
            <p:cNvPicPr>
              <a:picLocks noChangeAspect="1"/>
            </p:cNvPicPr>
            <p:nvPr/>
          </p:nvPicPr>
          <p:blipFill>
            <a:blip r:embed="rId25" cstate="print"/>
            <a:srcRect/>
            <a:stretch>
              <a:fillRect/>
            </a:stretch>
          </p:blipFill>
          <p:spPr>
            <a:xfrm>
              <a:off x="4128003" y="2637870"/>
              <a:ext cx="277227" cy="130494"/>
            </a:xfrm>
            <a:prstGeom prst="rect">
              <a:avLst/>
            </a:prstGeom>
            <a:noFill/>
            <a:ln>
              <a:noFill/>
            </a:ln>
          </p:spPr>
        </p:pic>
        <p:sp>
          <p:nvSpPr>
            <p:cNvPr id="80" name="Text Box 21"/>
            <p:cNvSpPr txBox="1"/>
            <p:nvPr/>
          </p:nvSpPr>
          <p:spPr>
            <a:xfrm>
              <a:off x="4029605" y="2749417"/>
              <a:ext cx="975793" cy="369332"/>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Edge aggregation </a:t>
              </a:r>
            </a:p>
          </p:txBody>
        </p:sp>
        <p:pic>
          <p:nvPicPr>
            <p:cNvPr id="81" name="Picture 209" descr="05"/>
            <p:cNvPicPr>
              <a:picLocks noChangeAspect="1"/>
            </p:cNvPicPr>
            <p:nvPr/>
          </p:nvPicPr>
          <p:blipFill>
            <a:blip r:embed="rId26" cstate="print"/>
            <a:srcRect/>
            <a:stretch>
              <a:fillRect/>
            </a:stretch>
          </p:blipFill>
          <p:spPr>
            <a:xfrm>
              <a:off x="3707882" y="2230843"/>
              <a:ext cx="197117" cy="140369"/>
            </a:xfrm>
            <a:prstGeom prst="rect">
              <a:avLst/>
            </a:prstGeom>
            <a:noFill/>
            <a:ln>
              <a:noFill/>
            </a:ln>
          </p:spPr>
        </p:pic>
        <p:pic>
          <p:nvPicPr>
            <p:cNvPr id="82" name="Picture 83" descr="10-背面左侧30°，俯视15"/>
            <p:cNvPicPr>
              <a:picLocks noChangeAspect="1"/>
            </p:cNvPicPr>
            <p:nvPr/>
          </p:nvPicPr>
          <p:blipFill>
            <a:blip r:embed="rId27" cstate="print"/>
            <a:srcRect/>
            <a:stretch>
              <a:fillRect/>
            </a:stretch>
          </p:blipFill>
          <p:spPr>
            <a:xfrm>
              <a:off x="3050520" y="3051828"/>
              <a:ext cx="352729" cy="109252"/>
            </a:xfrm>
            <a:prstGeom prst="rect">
              <a:avLst/>
            </a:prstGeom>
            <a:noFill/>
            <a:ln>
              <a:noFill/>
            </a:ln>
          </p:spPr>
        </p:pic>
      </p:grpSp>
      <p:grpSp>
        <p:nvGrpSpPr>
          <p:cNvPr id="83" name="组合 159"/>
          <p:cNvGrpSpPr/>
          <p:nvPr/>
        </p:nvGrpSpPr>
        <p:grpSpPr>
          <a:xfrm>
            <a:off x="661921" y="1453251"/>
            <a:ext cx="1342570" cy="1669833"/>
            <a:chOff x="882789" y="1937668"/>
            <a:chExt cx="1790559" cy="2226444"/>
          </a:xfrm>
        </p:grpSpPr>
        <p:sp>
          <p:nvSpPr>
            <p:cNvPr id="84" name="AutoShape 8"/>
            <p:cNvSpPr/>
            <p:nvPr/>
          </p:nvSpPr>
          <p:spPr>
            <a:xfrm>
              <a:off x="989792" y="1937668"/>
              <a:ext cx="1430578" cy="727103"/>
            </a:xfrm>
            <a:custGeom>
              <a:avLst>
                <a:gd name="f0" fmla="val 2211"/>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gdRefY="" minY="0" maxY="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3399FF"/>
                </a:gs>
                <a:gs pos="100000">
                  <a:srgbClr val="FFFFFF"/>
                </a:gs>
              </a:gsLst>
              <a:lin ang="5400000"/>
            </a:gradFill>
            <a:ln w="28575">
              <a:solidFill>
                <a:srgbClr val="557BBE"/>
              </a:solidFill>
              <a:prstDash val="solid"/>
              <a:round/>
            </a:ln>
          </p:spPr>
          <p:txBody>
            <a:bodyPr vert="horz" wrap="none" lIns="78327" tIns="39163" rIns="78327" bIns="39163" anchor="ctr" anchorCtr="1" compatLnSpc="1"/>
            <a:lstStyle/>
            <a:p>
              <a:pPr algn="ctr" defTabSz="588013" fontAlgn="auto">
                <a:spcBef>
                  <a:spcPts val="0"/>
                </a:spcBef>
                <a:spcAft>
                  <a:spcPts val="0"/>
                </a:spcAft>
                <a:defRPr sz="1800" b="0" i="0" u="none" strike="noStrike" kern="0" cap="none" spc="0" baseline="0">
                  <a:solidFill>
                    <a:srgbClr val="000000"/>
                  </a:solidFill>
                  <a:uFillTx/>
                </a:defRPr>
              </a:pPr>
              <a:endParaRPr lang="zh-CN" altLang="en-US" sz="600" b="1" kern="0" dirty="0">
                <a:solidFill>
                  <a:srgbClr val="000000"/>
                </a:solidFill>
                <a:ea typeface="华文细黑"/>
                <a:cs typeface="宋体"/>
              </a:endParaRPr>
            </a:p>
          </p:txBody>
        </p:sp>
        <p:sp>
          <p:nvSpPr>
            <p:cNvPr id="85" name="AutoShape 8"/>
            <p:cNvSpPr/>
            <p:nvPr/>
          </p:nvSpPr>
          <p:spPr>
            <a:xfrm>
              <a:off x="882789" y="2947266"/>
              <a:ext cx="1713841" cy="1216846"/>
            </a:xfrm>
            <a:custGeom>
              <a:avLst>
                <a:gd name="f0" fmla="val 2211"/>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gdRefY="" minY="0" maxY="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F9933"/>
                </a:gs>
                <a:gs pos="100000">
                  <a:srgbClr val="FFFFFF"/>
                </a:gs>
              </a:gsLst>
              <a:lin ang="5400000"/>
            </a:gradFill>
            <a:ln w="28575">
              <a:solidFill>
                <a:srgbClr val="E27100"/>
              </a:solidFill>
              <a:prstDash val="solid"/>
              <a:round/>
            </a:ln>
          </p:spPr>
          <p:txBody>
            <a:bodyPr vert="horz" wrap="none" lIns="91366" tIns="45683" rIns="91366" bIns="45683" anchor="ctr" anchorCtr="0" compatLnSpc="1"/>
            <a:lstStyle/>
            <a:p>
              <a:pPr defTabSz="588013" fontAlgn="auto" hangingPunct="0">
                <a:spcBef>
                  <a:spcPts val="0"/>
                </a:spcBef>
                <a:spcAft>
                  <a:spcPts val="0"/>
                </a:spcAft>
                <a:defRPr sz="1800" b="0" i="0" u="none" strike="noStrike" kern="0" cap="none" spc="0" baseline="0">
                  <a:solidFill>
                    <a:srgbClr val="000000"/>
                  </a:solidFill>
                  <a:uFillTx/>
                </a:defRPr>
              </a:pPr>
              <a:endParaRPr lang="zh-CN" altLang="en-US" sz="600" b="1" dirty="0">
                <a:solidFill>
                  <a:srgbClr val="000000"/>
                </a:solidFill>
                <a:ea typeface="华文细黑"/>
                <a:cs typeface="Arial" pitchFamily="34"/>
              </a:endParaRPr>
            </a:p>
          </p:txBody>
        </p:sp>
        <p:sp>
          <p:nvSpPr>
            <p:cNvPr id="86" name="Line 62"/>
            <p:cNvSpPr/>
            <p:nvPr/>
          </p:nvSpPr>
          <p:spPr>
            <a:xfrm>
              <a:off x="1702795" y="2286685"/>
              <a:ext cx="13624" cy="5958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3333CC"/>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87" name="Line 53"/>
            <p:cNvSpPr/>
            <p:nvPr/>
          </p:nvSpPr>
          <p:spPr>
            <a:xfrm>
              <a:off x="1112669" y="3535811"/>
              <a:ext cx="0" cy="17722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88" name="Line 61"/>
            <p:cNvSpPr/>
            <p:nvPr/>
          </p:nvSpPr>
          <p:spPr>
            <a:xfrm>
              <a:off x="1936159" y="3542833"/>
              <a:ext cx="0" cy="17722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89" name="Line 63"/>
            <p:cNvSpPr/>
            <p:nvPr/>
          </p:nvSpPr>
          <p:spPr>
            <a:xfrm>
              <a:off x="2312590" y="3549865"/>
              <a:ext cx="0" cy="17722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pic>
          <p:nvPicPr>
            <p:cNvPr id="90" name="Picture 41" descr="图片345"/>
            <p:cNvPicPr>
              <a:picLocks noChangeAspect="1"/>
            </p:cNvPicPr>
            <p:nvPr/>
          </p:nvPicPr>
          <p:blipFill>
            <a:blip r:embed="rId28" cstate="print"/>
            <a:srcRect/>
            <a:stretch>
              <a:fillRect/>
            </a:stretch>
          </p:blipFill>
          <p:spPr>
            <a:xfrm>
              <a:off x="893350" y="3674781"/>
              <a:ext cx="338648" cy="386471"/>
            </a:xfrm>
            <a:prstGeom prst="rect">
              <a:avLst/>
            </a:prstGeom>
            <a:noFill/>
            <a:ln>
              <a:noFill/>
            </a:ln>
          </p:spPr>
        </p:pic>
        <p:pic>
          <p:nvPicPr>
            <p:cNvPr id="91" name="Picture 42" descr="图片325"/>
            <p:cNvPicPr>
              <a:picLocks noChangeAspect="1"/>
            </p:cNvPicPr>
            <p:nvPr/>
          </p:nvPicPr>
          <p:blipFill>
            <a:blip r:embed="rId29" cstate="print"/>
            <a:srcRect/>
            <a:stretch>
              <a:fillRect/>
            </a:stretch>
          </p:blipFill>
          <p:spPr>
            <a:xfrm>
              <a:off x="1230672" y="3700549"/>
              <a:ext cx="337980" cy="329476"/>
            </a:xfrm>
            <a:prstGeom prst="rect">
              <a:avLst/>
            </a:prstGeom>
            <a:noFill/>
            <a:ln>
              <a:noFill/>
            </a:ln>
          </p:spPr>
        </p:pic>
        <p:pic>
          <p:nvPicPr>
            <p:cNvPr id="92" name="Picture 43" descr="图片345"/>
            <p:cNvPicPr>
              <a:picLocks noChangeAspect="1"/>
            </p:cNvPicPr>
            <p:nvPr/>
          </p:nvPicPr>
          <p:blipFill>
            <a:blip r:embed="rId28" cstate="print"/>
            <a:srcRect/>
            <a:stretch>
              <a:fillRect/>
            </a:stretch>
          </p:blipFill>
          <p:spPr>
            <a:xfrm>
              <a:off x="1738841" y="3673227"/>
              <a:ext cx="338648" cy="386471"/>
            </a:xfrm>
            <a:prstGeom prst="rect">
              <a:avLst/>
            </a:prstGeom>
            <a:noFill/>
            <a:ln>
              <a:noFill/>
            </a:ln>
          </p:spPr>
        </p:pic>
        <p:pic>
          <p:nvPicPr>
            <p:cNvPr id="93" name="Picture 44" descr="图片325"/>
            <p:cNvPicPr>
              <a:picLocks noChangeAspect="1"/>
            </p:cNvPicPr>
            <p:nvPr/>
          </p:nvPicPr>
          <p:blipFill>
            <a:blip r:embed="rId29" cstate="print"/>
            <a:srcRect/>
            <a:stretch>
              <a:fillRect/>
            </a:stretch>
          </p:blipFill>
          <p:spPr>
            <a:xfrm>
              <a:off x="2049270" y="3701326"/>
              <a:ext cx="337980" cy="329476"/>
            </a:xfrm>
            <a:prstGeom prst="rect">
              <a:avLst/>
            </a:prstGeom>
            <a:noFill/>
            <a:ln>
              <a:noFill/>
            </a:ln>
          </p:spPr>
        </p:pic>
        <p:sp>
          <p:nvSpPr>
            <p:cNvPr id="94" name="Line 51"/>
            <p:cNvSpPr/>
            <p:nvPr/>
          </p:nvSpPr>
          <p:spPr>
            <a:xfrm>
              <a:off x="1110675" y="3545183"/>
              <a:ext cx="1209248"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95" name="Line 60"/>
            <p:cNvSpPr/>
            <p:nvPr/>
          </p:nvSpPr>
          <p:spPr>
            <a:xfrm>
              <a:off x="1501993" y="3552206"/>
              <a:ext cx="0" cy="17722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96" name="Line 62"/>
            <p:cNvSpPr/>
            <p:nvPr/>
          </p:nvSpPr>
          <p:spPr>
            <a:xfrm>
              <a:off x="1606555" y="3059390"/>
              <a:ext cx="1508" cy="47765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pic>
          <p:nvPicPr>
            <p:cNvPr id="97" name="Picture 20" descr="图片777"/>
            <p:cNvPicPr>
              <a:picLocks noChangeAspect="1"/>
            </p:cNvPicPr>
            <p:nvPr/>
          </p:nvPicPr>
          <p:blipFill>
            <a:blip r:embed="rId12" cstate="print"/>
            <a:srcRect/>
            <a:stretch>
              <a:fillRect/>
            </a:stretch>
          </p:blipFill>
          <p:spPr>
            <a:xfrm>
              <a:off x="1339925" y="2257571"/>
              <a:ext cx="727953" cy="390375"/>
            </a:xfrm>
            <a:prstGeom prst="rect">
              <a:avLst/>
            </a:prstGeom>
            <a:noFill/>
            <a:ln>
              <a:noFill/>
            </a:ln>
          </p:spPr>
        </p:pic>
        <p:sp>
          <p:nvSpPr>
            <p:cNvPr id="98" name="Text Box 21"/>
            <p:cNvSpPr txBox="1"/>
            <p:nvPr/>
          </p:nvSpPr>
          <p:spPr>
            <a:xfrm>
              <a:off x="1483154" y="2355943"/>
              <a:ext cx="460298" cy="369332"/>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WAN</a:t>
              </a:r>
            </a:p>
          </p:txBody>
        </p:sp>
        <p:grpSp>
          <p:nvGrpSpPr>
            <p:cNvPr id="99" name="Group 5"/>
            <p:cNvGrpSpPr/>
            <p:nvPr/>
          </p:nvGrpSpPr>
          <p:grpSpPr>
            <a:xfrm>
              <a:off x="1255864" y="2004017"/>
              <a:ext cx="312450" cy="352236"/>
              <a:chOff x="1255864" y="2004017"/>
              <a:chExt cx="312450" cy="352236"/>
            </a:xfrm>
          </p:grpSpPr>
          <p:pic>
            <p:nvPicPr>
              <p:cNvPr id="100" name="Picture 6"/>
              <p:cNvPicPr>
                <a:picLocks noChangeAspect="1"/>
              </p:cNvPicPr>
              <p:nvPr/>
            </p:nvPicPr>
            <p:blipFill>
              <a:blip r:embed="rId30" cstate="print"/>
              <a:srcRect/>
              <a:stretch>
                <a:fillRect/>
              </a:stretch>
            </p:blipFill>
            <p:spPr>
              <a:xfrm>
                <a:off x="1255864" y="2004017"/>
                <a:ext cx="155356" cy="352236"/>
              </a:xfrm>
              <a:prstGeom prst="rect">
                <a:avLst/>
              </a:prstGeom>
              <a:noFill/>
              <a:ln>
                <a:noFill/>
              </a:ln>
            </p:spPr>
          </p:pic>
          <p:grpSp>
            <p:nvGrpSpPr>
              <p:cNvPr id="101" name="Group 7"/>
              <p:cNvGrpSpPr/>
              <p:nvPr/>
            </p:nvGrpSpPr>
            <p:grpSpPr>
              <a:xfrm>
                <a:off x="1319159" y="2127470"/>
                <a:ext cx="249155" cy="224037"/>
                <a:chOff x="1319159" y="2127470"/>
                <a:chExt cx="249155" cy="224037"/>
              </a:xfrm>
            </p:grpSpPr>
            <p:sp>
              <p:nvSpPr>
                <p:cNvPr id="102" name="Freeform 8"/>
                <p:cNvSpPr/>
                <p:nvPr/>
              </p:nvSpPr>
              <p:spPr>
                <a:xfrm>
                  <a:off x="1512765" y="2210031"/>
                  <a:ext cx="55549" cy="47795"/>
                </a:xfrm>
                <a:custGeom>
                  <a:avLst/>
                  <a:gdLst>
                    <a:gd name="f0" fmla="val 10800000"/>
                    <a:gd name="f1" fmla="val 5400000"/>
                    <a:gd name="f2" fmla="val 180"/>
                    <a:gd name="f3" fmla="val w"/>
                    <a:gd name="f4" fmla="val h"/>
                    <a:gd name="f5" fmla="val 0"/>
                    <a:gd name="f6" fmla="val 169"/>
                    <a:gd name="f7" fmla="val 99"/>
                    <a:gd name="f8" fmla="val 124"/>
                    <a:gd name="f9" fmla="val 59"/>
                    <a:gd name="f10" fmla="+- 0 0 -90"/>
                    <a:gd name="f11" fmla="*/ f3 1 169"/>
                    <a:gd name="f12" fmla="*/ f4 1 99"/>
                    <a:gd name="f13" fmla="val f5"/>
                    <a:gd name="f14" fmla="val f6"/>
                    <a:gd name="f15" fmla="val f7"/>
                    <a:gd name="f16" fmla="*/ f10 f0 1"/>
                    <a:gd name="f17" fmla="+- f15 0 f13"/>
                    <a:gd name="f18" fmla="+- f14 0 f13"/>
                    <a:gd name="f19" fmla="*/ f16 1 f2"/>
                    <a:gd name="f20" fmla="*/ f18 1 169"/>
                    <a:gd name="f21" fmla="*/ f17 1 99"/>
                    <a:gd name="f22" fmla="+- f19 0 f1"/>
                    <a:gd name="f23" fmla="*/ 124 1 f20"/>
                    <a:gd name="f24" fmla="*/ 0 1 f21"/>
                    <a:gd name="f25" fmla="*/ 169 1 f20"/>
                    <a:gd name="f26" fmla="*/ 99 1 f21"/>
                    <a:gd name="f27" fmla="*/ 59 1 f20"/>
                    <a:gd name="f28" fmla="*/ 0 1 f20"/>
                    <a:gd name="f29" fmla="*/ f14 1 f20"/>
                    <a:gd name="f30" fmla="*/ f15 1 f21"/>
                    <a:gd name="f31" fmla="*/ f28 f11 1"/>
                    <a:gd name="f32" fmla="*/ f29 f11 1"/>
                    <a:gd name="f33" fmla="*/ f30 f12 1"/>
                    <a:gd name="f34" fmla="*/ f24 f12 1"/>
                    <a:gd name="f35" fmla="*/ f23 f11 1"/>
                    <a:gd name="f36" fmla="*/ f25 f11 1"/>
                    <a:gd name="f37" fmla="*/ f26 f12 1"/>
                    <a:gd name="f38" fmla="*/ f27 f11 1"/>
                  </a:gdLst>
                  <a:ahLst/>
                  <a:cxnLst>
                    <a:cxn ang="3cd4">
                      <a:pos x="hc" y="t"/>
                    </a:cxn>
                    <a:cxn ang="0">
                      <a:pos x="r" y="vc"/>
                    </a:cxn>
                    <a:cxn ang="cd4">
                      <a:pos x="hc" y="b"/>
                    </a:cxn>
                    <a:cxn ang="cd2">
                      <a:pos x="l" y="vc"/>
                    </a:cxn>
                    <a:cxn ang="f22">
                      <a:pos x="f35" y="f34"/>
                    </a:cxn>
                    <a:cxn ang="f22">
                      <a:pos x="f36" y="f37"/>
                    </a:cxn>
                    <a:cxn ang="f22">
                      <a:pos x="f38" y="f37"/>
                    </a:cxn>
                    <a:cxn ang="f22">
                      <a:pos x="f31" y="f34"/>
                    </a:cxn>
                    <a:cxn ang="f22">
                      <a:pos x="f35" y="f34"/>
                    </a:cxn>
                  </a:cxnLst>
                  <a:rect l="f31" t="f34" r="f32" b="f33"/>
                  <a:pathLst>
                    <a:path w="169" h="99">
                      <a:moveTo>
                        <a:pt x="f8" y="f5"/>
                      </a:moveTo>
                      <a:lnTo>
                        <a:pt x="f6" y="f7"/>
                      </a:lnTo>
                      <a:lnTo>
                        <a:pt x="f9" y="f7"/>
                      </a:lnTo>
                      <a:lnTo>
                        <a:pt x="f5" y="f5"/>
                      </a:lnTo>
                      <a:lnTo>
                        <a:pt x="f8" y="f5"/>
                      </a:lnTo>
                      <a:close/>
                    </a:path>
                  </a:pathLst>
                </a:custGeom>
                <a:solidFill>
                  <a:srgbClr val="C9C9B6"/>
                </a:solid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03" name="Freeform 9"/>
                <p:cNvSpPr/>
                <p:nvPr/>
              </p:nvSpPr>
              <p:spPr>
                <a:xfrm>
                  <a:off x="1319159" y="2209071"/>
                  <a:ext cx="68698" cy="40078"/>
                </a:xfrm>
                <a:custGeom>
                  <a:avLst/>
                  <a:gdLst>
                    <a:gd name="f0" fmla="val 10800000"/>
                    <a:gd name="f1" fmla="val 5400000"/>
                    <a:gd name="f2" fmla="val 180"/>
                    <a:gd name="f3" fmla="val w"/>
                    <a:gd name="f4" fmla="val h"/>
                    <a:gd name="f5" fmla="val 0"/>
                    <a:gd name="f6" fmla="val 209"/>
                    <a:gd name="f7" fmla="val 83"/>
                    <a:gd name="f8" fmla="val 126"/>
                    <a:gd name="f9" fmla="+- 0 0 -90"/>
                    <a:gd name="f10" fmla="*/ f3 1 209"/>
                    <a:gd name="f11" fmla="*/ f4 1 83"/>
                    <a:gd name="f12" fmla="val f5"/>
                    <a:gd name="f13" fmla="val f6"/>
                    <a:gd name="f14" fmla="val f7"/>
                    <a:gd name="f15" fmla="*/ f9 f0 1"/>
                    <a:gd name="f16" fmla="+- f14 0 f12"/>
                    <a:gd name="f17" fmla="+- f13 0 f12"/>
                    <a:gd name="f18" fmla="*/ f15 1 f2"/>
                    <a:gd name="f19" fmla="*/ f17 1 209"/>
                    <a:gd name="f20" fmla="*/ f16 1 83"/>
                    <a:gd name="f21" fmla="+- f18 0 f1"/>
                    <a:gd name="f22" fmla="*/ 83 1 f19"/>
                    <a:gd name="f23" fmla="*/ 0 1 f20"/>
                    <a:gd name="f24" fmla="*/ 0 1 f19"/>
                    <a:gd name="f25" fmla="*/ 83 1 f20"/>
                    <a:gd name="f26" fmla="*/ 126 1 f19"/>
                    <a:gd name="f27" fmla="*/ 209 1 f19"/>
                    <a:gd name="f28" fmla="*/ f13 1 f19"/>
                    <a:gd name="f29" fmla="*/ f14 1 f20"/>
                    <a:gd name="f30" fmla="*/ f24 f10 1"/>
                    <a:gd name="f31" fmla="*/ f28 f10 1"/>
                    <a:gd name="f32" fmla="*/ f29 f11 1"/>
                    <a:gd name="f33" fmla="*/ f23 f11 1"/>
                    <a:gd name="f34" fmla="*/ f22 f10 1"/>
                    <a:gd name="f35" fmla="*/ f25 f11 1"/>
                    <a:gd name="f36" fmla="*/ f26 f10 1"/>
                    <a:gd name="f37" fmla="*/ f27 f10 1"/>
                  </a:gdLst>
                  <a:ahLst/>
                  <a:cxnLst>
                    <a:cxn ang="3cd4">
                      <a:pos x="hc" y="t"/>
                    </a:cxn>
                    <a:cxn ang="0">
                      <a:pos x="r" y="vc"/>
                    </a:cxn>
                    <a:cxn ang="cd4">
                      <a:pos x="hc" y="b"/>
                    </a:cxn>
                    <a:cxn ang="cd2">
                      <a:pos x="l" y="vc"/>
                    </a:cxn>
                    <a:cxn ang="f21">
                      <a:pos x="f34" y="f33"/>
                    </a:cxn>
                    <a:cxn ang="f21">
                      <a:pos x="f30" y="f35"/>
                    </a:cxn>
                    <a:cxn ang="f21">
                      <a:pos x="f36" y="f35"/>
                    </a:cxn>
                    <a:cxn ang="f21">
                      <a:pos x="f37" y="f33"/>
                    </a:cxn>
                    <a:cxn ang="f21">
                      <a:pos x="f34" y="f33"/>
                    </a:cxn>
                  </a:cxnLst>
                  <a:rect l="f30" t="f33" r="f31" b="f32"/>
                  <a:pathLst>
                    <a:path w="209" h="83">
                      <a:moveTo>
                        <a:pt x="f7" y="f5"/>
                      </a:moveTo>
                      <a:lnTo>
                        <a:pt x="f5" y="f7"/>
                      </a:lnTo>
                      <a:lnTo>
                        <a:pt x="f8" y="f7"/>
                      </a:lnTo>
                      <a:lnTo>
                        <a:pt x="f6" y="f5"/>
                      </a:lnTo>
                      <a:lnTo>
                        <a:pt x="f7" y="f5"/>
                      </a:lnTo>
                      <a:close/>
                    </a:path>
                  </a:pathLst>
                </a:custGeom>
                <a:solidFill>
                  <a:srgbClr val="C9C9B6"/>
                </a:solidFill>
                <a:ln>
                  <a:noFill/>
                  <a:prstDash val="soli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04" name="Freeform 10"/>
                <p:cNvSpPr/>
                <p:nvPr/>
              </p:nvSpPr>
              <p:spPr>
                <a:xfrm>
                  <a:off x="1319159" y="2209071"/>
                  <a:ext cx="68698" cy="40078"/>
                </a:xfrm>
                <a:custGeom>
                  <a:avLst/>
                  <a:gdLst>
                    <a:gd name="f0" fmla="val 10800000"/>
                    <a:gd name="f1" fmla="val 5400000"/>
                    <a:gd name="f2" fmla="val 180"/>
                    <a:gd name="f3" fmla="val w"/>
                    <a:gd name="f4" fmla="val h"/>
                    <a:gd name="f5" fmla="val 0"/>
                    <a:gd name="f6" fmla="val 209"/>
                    <a:gd name="f7" fmla="val 83"/>
                    <a:gd name="f8" fmla="val 126"/>
                    <a:gd name="f9" fmla="+- 0 0 -90"/>
                    <a:gd name="f10" fmla="*/ f3 1 209"/>
                    <a:gd name="f11" fmla="*/ f4 1 83"/>
                    <a:gd name="f12" fmla="val f5"/>
                    <a:gd name="f13" fmla="val f6"/>
                    <a:gd name="f14" fmla="val f7"/>
                    <a:gd name="f15" fmla="*/ f9 f0 1"/>
                    <a:gd name="f16" fmla="+- f14 0 f12"/>
                    <a:gd name="f17" fmla="+- f13 0 f12"/>
                    <a:gd name="f18" fmla="*/ f15 1 f2"/>
                    <a:gd name="f19" fmla="*/ f17 1 209"/>
                    <a:gd name="f20" fmla="*/ f16 1 83"/>
                    <a:gd name="f21" fmla="+- f18 0 f1"/>
                    <a:gd name="f22" fmla="*/ 83 1 f19"/>
                    <a:gd name="f23" fmla="*/ 0 1 f20"/>
                    <a:gd name="f24" fmla="*/ 0 1 f19"/>
                    <a:gd name="f25" fmla="*/ 83 1 f20"/>
                    <a:gd name="f26" fmla="*/ 126 1 f19"/>
                    <a:gd name="f27" fmla="*/ 209 1 f19"/>
                    <a:gd name="f28" fmla="*/ f13 1 f19"/>
                    <a:gd name="f29" fmla="*/ f14 1 f20"/>
                    <a:gd name="f30" fmla="*/ f24 f10 1"/>
                    <a:gd name="f31" fmla="*/ f28 f10 1"/>
                    <a:gd name="f32" fmla="*/ f29 f11 1"/>
                    <a:gd name="f33" fmla="*/ f23 f11 1"/>
                    <a:gd name="f34" fmla="*/ f22 f10 1"/>
                    <a:gd name="f35" fmla="*/ f25 f11 1"/>
                    <a:gd name="f36" fmla="*/ f26 f10 1"/>
                    <a:gd name="f37" fmla="*/ f27 f10 1"/>
                  </a:gdLst>
                  <a:ahLst/>
                  <a:cxnLst>
                    <a:cxn ang="3cd4">
                      <a:pos x="hc" y="t"/>
                    </a:cxn>
                    <a:cxn ang="0">
                      <a:pos x="r" y="vc"/>
                    </a:cxn>
                    <a:cxn ang="cd4">
                      <a:pos x="hc" y="b"/>
                    </a:cxn>
                    <a:cxn ang="cd2">
                      <a:pos x="l" y="vc"/>
                    </a:cxn>
                    <a:cxn ang="f21">
                      <a:pos x="f34" y="f33"/>
                    </a:cxn>
                    <a:cxn ang="f21">
                      <a:pos x="f30" y="f35"/>
                    </a:cxn>
                    <a:cxn ang="f21">
                      <a:pos x="f36" y="f35"/>
                    </a:cxn>
                    <a:cxn ang="f21">
                      <a:pos x="f37" y="f33"/>
                    </a:cxn>
                    <a:cxn ang="f21">
                      <a:pos x="f34" y="f33"/>
                    </a:cxn>
                  </a:cxnLst>
                  <a:rect l="f30" t="f33" r="f31" b="f32"/>
                  <a:pathLst>
                    <a:path w="209" h="83">
                      <a:moveTo>
                        <a:pt x="f7" y="f5"/>
                      </a:moveTo>
                      <a:lnTo>
                        <a:pt x="f5" y="f7"/>
                      </a:lnTo>
                      <a:lnTo>
                        <a:pt x="f8" y="f7"/>
                      </a:lnTo>
                      <a:lnTo>
                        <a:pt x="f6" y="f5"/>
                      </a:lnTo>
                      <a:lnTo>
                        <a:pt x="f7" y="f5"/>
                      </a:lnTo>
                      <a:close/>
                    </a:path>
                  </a:pathLst>
                </a:custGeom>
                <a:solidFill>
                  <a:srgbClr val="C9C9B6"/>
                </a:solid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05" name="Freeform 11"/>
                <p:cNvSpPr/>
                <p:nvPr/>
              </p:nvSpPr>
              <p:spPr>
                <a:xfrm>
                  <a:off x="1442420" y="2129399"/>
                  <a:ext cx="27285" cy="157404"/>
                </a:xfrm>
                <a:custGeom>
                  <a:avLst/>
                  <a:gdLst>
                    <a:gd name="f0" fmla="val 10800000"/>
                    <a:gd name="f1" fmla="val 5400000"/>
                    <a:gd name="f2" fmla="val 180"/>
                    <a:gd name="f3" fmla="val w"/>
                    <a:gd name="f4" fmla="val h"/>
                    <a:gd name="f5" fmla="val 0"/>
                    <a:gd name="f6" fmla="val 83"/>
                    <a:gd name="f7" fmla="val 326"/>
                    <a:gd name="f8" fmla="val 236"/>
                    <a:gd name="f9" fmla="+- 0 0 -90"/>
                    <a:gd name="f10" fmla="*/ f3 1 83"/>
                    <a:gd name="f11" fmla="*/ f4 1 326"/>
                    <a:gd name="f12" fmla="val f5"/>
                    <a:gd name="f13" fmla="val f6"/>
                    <a:gd name="f14" fmla="val f7"/>
                    <a:gd name="f15" fmla="*/ f9 f0 1"/>
                    <a:gd name="f16" fmla="+- f14 0 f12"/>
                    <a:gd name="f17" fmla="+- f13 0 f12"/>
                    <a:gd name="f18" fmla="*/ f15 1 f2"/>
                    <a:gd name="f19" fmla="*/ f17 1 83"/>
                    <a:gd name="f20" fmla="*/ f16 1 326"/>
                    <a:gd name="f21" fmla="+- f18 0 f1"/>
                    <a:gd name="f22" fmla="*/ 0 1 f19"/>
                    <a:gd name="f23" fmla="*/ 83 1 f20"/>
                    <a:gd name="f24" fmla="*/ 83 1 f19"/>
                    <a:gd name="f25" fmla="*/ 0 1 f20"/>
                    <a:gd name="f26" fmla="*/ 236 1 f20"/>
                    <a:gd name="f27" fmla="*/ 326 1 f20"/>
                    <a:gd name="f28" fmla="*/ f13 1 f19"/>
                    <a:gd name="f29" fmla="*/ f14 1 f20"/>
                    <a:gd name="f30" fmla="*/ f22 f10 1"/>
                    <a:gd name="f31" fmla="*/ f28 f10 1"/>
                    <a:gd name="f32" fmla="*/ f29 f11 1"/>
                    <a:gd name="f33" fmla="*/ f25 f11 1"/>
                    <a:gd name="f34" fmla="*/ f23 f11 1"/>
                    <a:gd name="f35" fmla="*/ f24 f10 1"/>
                    <a:gd name="f36" fmla="*/ f26 f11 1"/>
                    <a:gd name="f37" fmla="*/ f27 f11 1"/>
                  </a:gdLst>
                  <a:ahLst/>
                  <a:cxnLst>
                    <a:cxn ang="3cd4">
                      <a:pos x="hc" y="t"/>
                    </a:cxn>
                    <a:cxn ang="0">
                      <a:pos x="r" y="vc"/>
                    </a:cxn>
                    <a:cxn ang="cd4">
                      <a:pos x="hc" y="b"/>
                    </a:cxn>
                    <a:cxn ang="cd2">
                      <a:pos x="l" y="vc"/>
                    </a:cxn>
                    <a:cxn ang="f21">
                      <a:pos x="f30" y="f34"/>
                    </a:cxn>
                    <a:cxn ang="f21">
                      <a:pos x="f35" y="f33"/>
                    </a:cxn>
                    <a:cxn ang="f21">
                      <a:pos x="f35" y="f36"/>
                    </a:cxn>
                    <a:cxn ang="f21">
                      <a:pos x="f30" y="f37"/>
                    </a:cxn>
                    <a:cxn ang="f21">
                      <a:pos x="f30" y="f34"/>
                    </a:cxn>
                  </a:cxnLst>
                  <a:rect l="f30" t="f33" r="f31" b="f32"/>
                  <a:pathLst>
                    <a:path w="83" h="326">
                      <a:moveTo>
                        <a:pt x="f5" y="f6"/>
                      </a:moveTo>
                      <a:lnTo>
                        <a:pt x="f6" y="f5"/>
                      </a:lnTo>
                      <a:lnTo>
                        <a:pt x="f6" y="f8"/>
                      </a:lnTo>
                      <a:lnTo>
                        <a:pt x="f5" y="f7"/>
                      </a:lnTo>
                      <a:lnTo>
                        <a:pt x="f5" y="f6"/>
                      </a:lnTo>
                      <a:close/>
                    </a:path>
                  </a:pathLst>
                </a:custGeom>
                <a:solidFill>
                  <a:srgbClr val="7A7A5A"/>
                </a:solidFill>
                <a:ln>
                  <a:noFill/>
                  <a:prstDash val="soli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06" name="Freeform 12"/>
                <p:cNvSpPr/>
                <p:nvPr/>
              </p:nvSpPr>
              <p:spPr>
                <a:xfrm>
                  <a:off x="1442420" y="2129399"/>
                  <a:ext cx="27285" cy="157404"/>
                </a:xfrm>
                <a:custGeom>
                  <a:avLst/>
                  <a:gdLst>
                    <a:gd name="f0" fmla="val 10800000"/>
                    <a:gd name="f1" fmla="val 5400000"/>
                    <a:gd name="f2" fmla="val 180"/>
                    <a:gd name="f3" fmla="val w"/>
                    <a:gd name="f4" fmla="val h"/>
                    <a:gd name="f5" fmla="val 0"/>
                    <a:gd name="f6" fmla="val 83"/>
                    <a:gd name="f7" fmla="val 326"/>
                    <a:gd name="f8" fmla="val 236"/>
                    <a:gd name="f9" fmla="+- 0 0 -90"/>
                    <a:gd name="f10" fmla="*/ f3 1 83"/>
                    <a:gd name="f11" fmla="*/ f4 1 326"/>
                    <a:gd name="f12" fmla="val f5"/>
                    <a:gd name="f13" fmla="val f6"/>
                    <a:gd name="f14" fmla="val f7"/>
                    <a:gd name="f15" fmla="*/ f9 f0 1"/>
                    <a:gd name="f16" fmla="+- f14 0 f12"/>
                    <a:gd name="f17" fmla="+- f13 0 f12"/>
                    <a:gd name="f18" fmla="*/ f15 1 f2"/>
                    <a:gd name="f19" fmla="*/ f17 1 83"/>
                    <a:gd name="f20" fmla="*/ f16 1 326"/>
                    <a:gd name="f21" fmla="+- f18 0 f1"/>
                    <a:gd name="f22" fmla="*/ 0 1 f19"/>
                    <a:gd name="f23" fmla="*/ 83 1 f20"/>
                    <a:gd name="f24" fmla="*/ 83 1 f19"/>
                    <a:gd name="f25" fmla="*/ 0 1 f20"/>
                    <a:gd name="f26" fmla="*/ 236 1 f20"/>
                    <a:gd name="f27" fmla="*/ 326 1 f20"/>
                    <a:gd name="f28" fmla="*/ f13 1 f19"/>
                    <a:gd name="f29" fmla="*/ f14 1 f20"/>
                    <a:gd name="f30" fmla="*/ f22 f10 1"/>
                    <a:gd name="f31" fmla="*/ f28 f10 1"/>
                    <a:gd name="f32" fmla="*/ f29 f11 1"/>
                    <a:gd name="f33" fmla="*/ f25 f11 1"/>
                    <a:gd name="f34" fmla="*/ f23 f11 1"/>
                    <a:gd name="f35" fmla="*/ f24 f10 1"/>
                    <a:gd name="f36" fmla="*/ f26 f11 1"/>
                    <a:gd name="f37" fmla="*/ f27 f11 1"/>
                  </a:gdLst>
                  <a:ahLst/>
                  <a:cxnLst>
                    <a:cxn ang="3cd4">
                      <a:pos x="hc" y="t"/>
                    </a:cxn>
                    <a:cxn ang="0">
                      <a:pos x="r" y="vc"/>
                    </a:cxn>
                    <a:cxn ang="cd4">
                      <a:pos x="hc" y="b"/>
                    </a:cxn>
                    <a:cxn ang="cd2">
                      <a:pos x="l" y="vc"/>
                    </a:cxn>
                    <a:cxn ang="f21">
                      <a:pos x="f30" y="f34"/>
                    </a:cxn>
                    <a:cxn ang="f21">
                      <a:pos x="f35" y="f33"/>
                    </a:cxn>
                    <a:cxn ang="f21">
                      <a:pos x="f35" y="f36"/>
                    </a:cxn>
                    <a:cxn ang="f21">
                      <a:pos x="f30" y="f37"/>
                    </a:cxn>
                    <a:cxn ang="f21">
                      <a:pos x="f30" y="f34"/>
                    </a:cxn>
                  </a:cxnLst>
                  <a:rect l="f30" t="f33" r="f31" b="f32"/>
                  <a:pathLst>
                    <a:path w="83" h="326">
                      <a:moveTo>
                        <a:pt x="f5" y="f6"/>
                      </a:moveTo>
                      <a:lnTo>
                        <a:pt x="f6" y="f5"/>
                      </a:lnTo>
                      <a:lnTo>
                        <a:pt x="f6" y="f8"/>
                      </a:lnTo>
                      <a:lnTo>
                        <a:pt x="f5" y="f7"/>
                      </a:lnTo>
                      <a:lnTo>
                        <a:pt x="f5" y="f6"/>
                      </a:lnTo>
                      <a:close/>
                    </a:path>
                  </a:pathLst>
                </a:custGeom>
                <a:solidFill>
                  <a:srgbClr val="7A7A5A"/>
                </a:solid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07" name="Freeform 13"/>
                <p:cNvSpPr/>
                <p:nvPr/>
              </p:nvSpPr>
              <p:spPr>
                <a:xfrm>
                  <a:off x="1442420" y="2172861"/>
                  <a:ext cx="68698" cy="40078"/>
                </a:xfrm>
                <a:custGeom>
                  <a:avLst/>
                  <a:gdLst>
                    <a:gd name="f0" fmla="val 10800000"/>
                    <a:gd name="f1" fmla="val 5400000"/>
                    <a:gd name="f2" fmla="val 180"/>
                    <a:gd name="f3" fmla="val w"/>
                    <a:gd name="f4" fmla="val h"/>
                    <a:gd name="f5" fmla="val 0"/>
                    <a:gd name="f6" fmla="val 209"/>
                    <a:gd name="f7" fmla="val 83"/>
                    <a:gd name="f8" fmla="val 79"/>
                    <a:gd name="f9" fmla="val 130"/>
                    <a:gd name="f10" fmla="+- 0 0 -90"/>
                    <a:gd name="f11" fmla="*/ f3 1 209"/>
                    <a:gd name="f12" fmla="*/ f4 1 83"/>
                    <a:gd name="f13" fmla="val f5"/>
                    <a:gd name="f14" fmla="val f6"/>
                    <a:gd name="f15" fmla="val f7"/>
                    <a:gd name="f16" fmla="*/ f10 f0 1"/>
                    <a:gd name="f17" fmla="+- f15 0 f13"/>
                    <a:gd name="f18" fmla="+- f14 0 f13"/>
                    <a:gd name="f19" fmla="*/ f16 1 f2"/>
                    <a:gd name="f20" fmla="*/ f18 1 209"/>
                    <a:gd name="f21" fmla="*/ f17 1 83"/>
                    <a:gd name="f22" fmla="+- f19 0 f1"/>
                    <a:gd name="f23" fmla="*/ 79 1 f20"/>
                    <a:gd name="f24" fmla="*/ 0 1 f21"/>
                    <a:gd name="f25" fmla="*/ 0 1 f20"/>
                    <a:gd name="f26" fmla="*/ 83 1 f21"/>
                    <a:gd name="f27" fmla="*/ 130 1 f20"/>
                    <a:gd name="f28" fmla="*/ 209 1 f20"/>
                    <a:gd name="f29" fmla="*/ f14 1 f20"/>
                    <a:gd name="f30" fmla="*/ f15 1 f21"/>
                    <a:gd name="f31" fmla="*/ f25 f11 1"/>
                    <a:gd name="f32" fmla="*/ f29 f11 1"/>
                    <a:gd name="f33" fmla="*/ f30 f12 1"/>
                    <a:gd name="f34" fmla="*/ f24 f12 1"/>
                    <a:gd name="f35" fmla="*/ f23 f11 1"/>
                    <a:gd name="f36" fmla="*/ f26 f12 1"/>
                    <a:gd name="f37" fmla="*/ f27 f11 1"/>
                    <a:gd name="f38" fmla="*/ f28 f11 1"/>
                  </a:gdLst>
                  <a:ahLst/>
                  <a:cxnLst>
                    <a:cxn ang="3cd4">
                      <a:pos x="hc" y="t"/>
                    </a:cxn>
                    <a:cxn ang="0">
                      <a:pos x="r" y="vc"/>
                    </a:cxn>
                    <a:cxn ang="cd4">
                      <a:pos x="hc" y="b"/>
                    </a:cxn>
                    <a:cxn ang="cd2">
                      <a:pos x="l" y="vc"/>
                    </a:cxn>
                    <a:cxn ang="f22">
                      <a:pos x="f35" y="f34"/>
                    </a:cxn>
                    <a:cxn ang="f22">
                      <a:pos x="f31" y="f36"/>
                    </a:cxn>
                    <a:cxn ang="f22">
                      <a:pos x="f37" y="f36"/>
                    </a:cxn>
                    <a:cxn ang="f22">
                      <a:pos x="f38" y="f34"/>
                    </a:cxn>
                    <a:cxn ang="f22">
                      <a:pos x="f35" y="f34"/>
                    </a:cxn>
                  </a:cxnLst>
                  <a:rect l="f31" t="f34" r="f32" b="f33"/>
                  <a:pathLst>
                    <a:path w="209" h="83">
                      <a:moveTo>
                        <a:pt x="f8" y="f5"/>
                      </a:moveTo>
                      <a:lnTo>
                        <a:pt x="f5" y="f7"/>
                      </a:lnTo>
                      <a:lnTo>
                        <a:pt x="f9" y="f7"/>
                      </a:lnTo>
                      <a:lnTo>
                        <a:pt x="f6" y="f5"/>
                      </a:lnTo>
                      <a:lnTo>
                        <a:pt x="f8" y="f5"/>
                      </a:lnTo>
                      <a:close/>
                    </a:path>
                  </a:pathLst>
                </a:custGeom>
                <a:solidFill>
                  <a:srgbClr val="C9C9B6"/>
                </a:solidFill>
                <a:ln>
                  <a:noFill/>
                  <a:prstDash val="soli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08" name="Freeform 14"/>
                <p:cNvSpPr/>
                <p:nvPr/>
              </p:nvSpPr>
              <p:spPr>
                <a:xfrm>
                  <a:off x="1442420" y="2172861"/>
                  <a:ext cx="68698" cy="40078"/>
                </a:xfrm>
                <a:custGeom>
                  <a:avLst/>
                  <a:gdLst>
                    <a:gd name="f0" fmla="val 10800000"/>
                    <a:gd name="f1" fmla="val 5400000"/>
                    <a:gd name="f2" fmla="val 180"/>
                    <a:gd name="f3" fmla="val w"/>
                    <a:gd name="f4" fmla="val h"/>
                    <a:gd name="f5" fmla="val 0"/>
                    <a:gd name="f6" fmla="val 209"/>
                    <a:gd name="f7" fmla="val 83"/>
                    <a:gd name="f8" fmla="val 79"/>
                    <a:gd name="f9" fmla="val 130"/>
                    <a:gd name="f10" fmla="+- 0 0 -90"/>
                    <a:gd name="f11" fmla="*/ f3 1 209"/>
                    <a:gd name="f12" fmla="*/ f4 1 83"/>
                    <a:gd name="f13" fmla="val f5"/>
                    <a:gd name="f14" fmla="val f6"/>
                    <a:gd name="f15" fmla="val f7"/>
                    <a:gd name="f16" fmla="*/ f10 f0 1"/>
                    <a:gd name="f17" fmla="+- f15 0 f13"/>
                    <a:gd name="f18" fmla="+- f14 0 f13"/>
                    <a:gd name="f19" fmla="*/ f16 1 f2"/>
                    <a:gd name="f20" fmla="*/ f18 1 209"/>
                    <a:gd name="f21" fmla="*/ f17 1 83"/>
                    <a:gd name="f22" fmla="+- f19 0 f1"/>
                    <a:gd name="f23" fmla="*/ 79 1 f20"/>
                    <a:gd name="f24" fmla="*/ 0 1 f21"/>
                    <a:gd name="f25" fmla="*/ 0 1 f20"/>
                    <a:gd name="f26" fmla="*/ 83 1 f21"/>
                    <a:gd name="f27" fmla="*/ 130 1 f20"/>
                    <a:gd name="f28" fmla="*/ 209 1 f20"/>
                    <a:gd name="f29" fmla="*/ f14 1 f20"/>
                    <a:gd name="f30" fmla="*/ f15 1 f21"/>
                    <a:gd name="f31" fmla="*/ f25 f11 1"/>
                    <a:gd name="f32" fmla="*/ f29 f11 1"/>
                    <a:gd name="f33" fmla="*/ f30 f12 1"/>
                    <a:gd name="f34" fmla="*/ f24 f12 1"/>
                    <a:gd name="f35" fmla="*/ f23 f11 1"/>
                    <a:gd name="f36" fmla="*/ f26 f12 1"/>
                    <a:gd name="f37" fmla="*/ f27 f11 1"/>
                    <a:gd name="f38" fmla="*/ f28 f11 1"/>
                  </a:gdLst>
                  <a:ahLst/>
                  <a:cxnLst>
                    <a:cxn ang="3cd4">
                      <a:pos x="hc" y="t"/>
                    </a:cxn>
                    <a:cxn ang="0">
                      <a:pos x="r" y="vc"/>
                    </a:cxn>
                    <a:cxn ang="cd4">
                      <a:pos x="hc" y="b"/>
                    </a:cxn>
                    <a:cxn ang="cd2">
                      <a:pos x="l" y="vc"/>
                    </a:cxn>
                    <a:cxn ang="f22">
                      <a:pos x="f35" y="f34"/>
                    </a:cxn>
                    <a:cxn ang="f22">
                      <a:pos x="f31" y="f36"/>
                    </a:cxn>
                    <a:cxn ang="f22">
                      <a:pos x="f37" y="f36"/>
                    </a:cxn>
                    <a:cxn ang="f22">
                      <a:pos x="f38" y="f34"/>
                    </a:cxn>
                    <a:cxn ang="f22">
                      <a:pos x="f35" y="f34"/>
                    </a:cxn>
                  </a:cxnLst>
                  <a:rect l="f31" t="f34" r="f32" b="f33"/>
                  <a:pathLst>
                    <a:path w="209" h="83">
                      <a:moveTo>
                        <a:pt x="f8" y="f5"/>
                      </a:moveTo>
                      <a:lnTo>
                        <a:pt x="f5" y="f7"/>
                      </a:lnTo>
                      <a:lnTo>
                        <a:pt x="f9" y="f7"/>
                      </a:lnTo>
                      <a:lnTo>
                        <a:pt x="f6" y="f5"/>
                      </a:lnTo>
                      <a:lnTo>
                        <a:pt x="f8" y="f5"/>
                      </a:lnTo>
                      <a:close/>
                    </a:path>
                  </a:pathLst>
                </a:custGeom>
                <a:solidFill>
                  <a:srgbClr val="C9C9B6"/>
                </a:solid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09" name="Freeform 15"/>
                <p:cNvSpPr/>
                <p:nvPr/>
              </p:nvSpPr>
              <p:spPr>
                <a:xfrm>
                  <a:off x="1485150" y="2172861"/>
                  <a:ext cx="27285" cy="178646"/>
                </a:xfrm>
                <a:custGeom>
                  <a:avLst/>
                  <a:gdLst>
                    <a:gd name="f0" fmla="val 10800000"/>
                    <a:gd name="f1" fmla="val 5400000"/>
                    <a:gd name="f2" fmla="val 180"/>
                    <a:gd name="f3" fmla="val w"/>
                    <a:gd name="f4" fmla="val h"/>
                    <a:gd name="f5" fmla="val 0"/>
                    <a:gd name="f6" fmla="val 83"/>
                    <a:gd name="f7" fmla="val 370"/>
                    <a:gd name="f8" fmla="val 284"/>
                    <a:gd name="f9" fmla="+- 0 0 -90"/>
                    <a:gd name="f10" fmla="*/ f3 1 83"/>
                    <a:gd name="f11" fmla="*/ f4 1 370"/>
                    <a:gd name="f12" fmla="val f5"/>
                    <a:gd name="f13" fmla="val f6"/>
                    <a:gd name="f14" fmla="val f7"/>
                    <a:gd name="f15" fmla="*/ f9 f0 1"/>
                    <a:gd name="f16" fmla="+- f14 0 f12"/>
                    <a:gd name="f17" fmla="+- f13 0 f12"/>
                    <a:gd name="f18" fmla="*/ f15 1 f2"/>
                    <a:gd name="f19" fmla="*/ f17 1 83"/>
                    <a:gd name="f20" fmla="*/ f16 1 370"/>
                    <a:gd name="f21" fmla="+- f18 0 f1"/>
                    <a:gd name="f22" fmla="*/ 0 1 f19"/>
                    <a:gd name="f23" fmla="*/ 83 1 f20"/>
                    <a:gd name="f24" fmla="*/ 83 1 f19"/>
                    <a:gd name="f25" fmla="*/ 0 1 f20"/>
                    <a:gd name="f26" fmla="*/ 284 1 f20"/>
                    <a:gd name="f27" fmla="*/ 370 1 f20"/>
                    <a:gd name="f28" fmla="*/ f13 1 f19"/>
                    <a:gd name="f29" fmla="*/ f14 1 f20"/>
                    <a:gd name="f30" fmla="*/ f22 f10 1"/>
                    <a:gd name="f31" fmla="*/ f28 f10 1"/>
                    <a:gd name="f32" fmla="*/ f29 f11 1"/>
                    <a:gd name="f33" fmla="*/ f25 f11 1"/>
                    <a:gd name="f34" fmla="*/ f23 f11 1"/>
                    <a:gd name="f35" fmla="*/ f24 f10 1"/>
                    <a:gd name="f36" fmla="*/ f26 f11 1"/>
                    <a:gd name="f37" fmla="*/ f27 f11 1"/>
                  </a:gdLst>
                  <a:ahLst/>
                  <a:cxnLst>
                    <a:cxn ang="3cd4">
                      <a:pos x="hc" y="t"/>
                    </a:cxn>
                    <a:cxn ang="0">
                      <a:pos x="r" y="vc"/>
                    </a:cxn>
                    <a:cxn ang="cd4">
                      <a:pos x="hc" y="b"/>
                    </a:cxn>
                    <a:cxn ang="cd2">
                      <a:pos x="l" y="vc"/>
                    </a:cxn>
                    <a:cxn ang="f21">
                      <a:pos x="f30" y="f34"/>
                    </a:cxn>
                    <a:cxn ang="f21">
                      <a:pos x="f35" y="f33"/>
                    </a:cxn>
                    <a:cxn ang="f21">
                      <a:pos x="f35" y="f36"/>
                    </a:cxn>
                    <a:cxn ang="f21">
                      <a:pos x="f30" y="f37"/>
                    </a:cxn>
                    <a:cxn ang="f21">
                      <a:pos x="f30" y="f34"/>
                    </a:cxn>
                  </a:cxnLst>
                  <a:rect l="f30" t="f33" r="f31" b="f32"/>
                  <a:pathLst>
                    <a:path w="83" h="370">
                      <a:moveTo>
                        <a:pt x="f5" y="f6"/>
                      </a:moveTo>
                      <a:lnTo>
                        <a:pt x="f6" y="f5"/>
                      </a:lnTo>
                      <a:lnTo>
                        <a:pt x="f6" y="f8"/>
                      </a:lnTo>
                      <a:lnTo>
                        <a:pt x="f5" y="f7"/>
                      </a:lnTo>
                      <a:lnTo>
                        <a:pt x="f5" y="f6"/>
                      </a:lnTo>
                      <a:close/>
                    </a:path>
                  </a:pathLst>
                </a:custGeom>
                <a:solidFill>
                  <a:srgbClr val="7A7A5A"/>
                </a:solidFill>
                <a:ln>
                  <a:noFill/>
                  <a:prstDash val="soli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10" name="Freeform 16"/>
                <p:cNvSpPr/>
                <p:nvPr/>
              </p:nvSpPr>
              <p:spPr>
                <a:xfrm>
                  <a:off x="1485150" y="2172861"/>
                  <a:ext cx="27285" cy="178646"/>
                </a:xfrm>
                <a:custGeom>
                  <a:avLst/>
                  <a:gdLst>
                    <a:gd name="f0" fmla="val 10800000"/>
                    <a:gd name="f1" fmla="val 5400000"/>
                    <a:gd name="f2" fmla="val 180"/>
                    <a:gd name="f3" fmla="val w"/>
                    <a:gd name="f4" fmla="val h"/>
                    <a:gd name="f5" fmla="val 0"/>
                    <a:gd name="f6" fmla="val 83"/>
                    <a:gd name="f7" fmla="val 370"/>
                    <a:gd name="f8" fmla="val 284"/>
                    <a:gd name="f9" fmla="+- 0 0 -90"/>
                    <a:gd name="f10" fmla="*/ f3 1 83"/>
                    <a:gd name="f11" fmla="*/ f4 1 370"/>
                    <a:gd name="f12" fmla="val f5"/>
                    <a:gd name="f13" fmla="val f6"/>
                    <a:gd name="f14" fmla="val f7"/>
                    <a:gd name="f15" fmla="*/ f9 f0 1"/>
                    <a:gd name="f16" fmla="+- f14 0 f12"/>
                    <a:gd name="f17" fmla="+- f13 0 f12"/>
                    <a:gd name="f18" fmla="*/ f15 1 f2"/>
                    <a:gd name="f19" fmla="*/ f17 1 83"/>
                    <a:gd name="f20" fmla="*/ f16 1 370"/>
                    <a:gd name="f21" fmla="+- f18 0 f1"/>
                    <a:gd name="f22" fmla="*/ 0 1 f19"/>
                    <a:gd name="f23" fmla="*/ 83 1 f20"/>
                    <a:gd name="f24" fmla="*/ 83 1 f19"/>
                    <a:gd name="f25" fmla="*/ 0 1 f20"/>
                    <a:gd name="f26" fmla="*/ 284 1 f20"/>
                    <a:gd name="f27" fmla="*/ 370 1 f20"/>
                    <a:gd name="f28" fmla="*/ f13 1 f19"/>
                    <a:gd name="f29" fmla="*/ f14 1 f20"/>
                    <a:gd name="f30" fmla="*/ f22 f10 1"/>
                    <a:gd name="f31" fmla="*/ f28 f10 1"/>
                    <a:gd name="f32" fmla="*/ f29 f11 1"/>
                    <a:gd name="f33" fmla="*/ f25 f11 1"/>
                    <a:gd name="f34" fmla="*/ f23 f11 1"/>
                    <a:gd name="f35" fmla="*/ f24 f10 1"/>
                    <a:gd name="f36" fmla="*/ f26 f11 1"/>
                    <a:gd name="f37" fmla="*/ f27 f11 1"/>
                  </a:gdLst>
                  <a:ahLst/>
                  <a:cxnLst>
                    <a:cxn ang="3cd4">
                      <a:pos x="hc" y="t"/>
                    </a:cxn>
                    <a:cxn ang="0">
                      <a:pos x="r" y="vc"/>
                    </a:cxn>
                    <a:cxn ang="cd4">
                      <a:pos x="hc" y="b"/>
                    </a:cxn>
                    <a:cxn ang="cd2">
                      <a:pos x="l" y="vc"/>
                    </a:cxn>
                    <a:cxn ang="f21">
                      <a:pos x="f30" y="f34"/>
                    </a:cxn>
                    <a:cxn ang="f21">
                      <a:pos x="f35" y="f33"/>
                    </a:cxn>
                    <a:cxn ang="f21">
                      <a:pos x="f35" y="f36"/>
                    </a:cxn>
                    <a:cxn ang="f21">
                      <a:pos x="f30" y="f37"/>
                    </a:cxn>
                    <a:cxn ang="f21">
                      <a:pos x="f30" y="f34"/>
                    </a:cxn>
                  </a:cxnLst>
                  <a:rect l="f30" t="f33" r="f31" b="f32"/>
                  <a:pathLst>
                    <a:path w="83" h="370">
                      <a:moveTo>
                        <a:pt x="f5" y="f6"/>
                      </a:moveTo>
                      <a:lnTo>
                        <a:pt x="f6" y="f5"/>
                      </a:lnTo>
                      <a:lnTo>
                        <a:pt x="f6" y="f8"/>
                      </a:lnTo>
                      <a:lnTo>
                        <a:pt x="f5" y="f7"/>
                      </a:lnTo>
                      <a:lnTo>
                        <a:pt x="f5" y="f6"/>
                      </a:lnTo>
                      <a:close/>
                    </a:path>
                  </a:pathLst>
                </a:custGeom>
                <a:solidFill>
                  <a:srgbClr val="7A7A5A"/>
                </a:solid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11" name="Freeform 17"/>
                <p:cNvSpPr/>
                <p:nvPr/>
              </p:nvSpPr>
              <p:spPr>
                <a:xfrm>
                  <a:off x="1361889" y="2127470"/>
                  <a:ext cx="107816" cy="40078"/>
                </a:xfrm>
                <a:custGeom>
                  <a:avLst/>
                  <a:gdLst>
                    <a:gd name="f0" fmla="val 10800000"/>
                    <a:gd name="f1" fmla="val 5400000"/>
                    <a:gd name="f2" fmla="val 180"/>
                    <a:gd name="f3" fmla="val w"/>
                    <a:gd name="f4" fmla="val h"/>
                    <a:gd name="f5" fmla="val 0"/>
                    <a:gd name="f6" fmla="val 328"/>
                    <a:gd name="f7" fmla="val 83"/>
                    <a:gd name="f8" fmla="val 245"/>
                    <a:gd name="f9" fmla="+- 0 0 -90"/>
                    <a:gd name="f10" fmla="*/ f3 1 328"/>
                    <a:gd name="f11" fmla="*/ f4 1 83"/>
                    <a:gd name="f12" fmla="val f5"/>
                    <a:gd name="f13" fmla="val f6"/>
                    <a:gd name="f14" fmla="val f7"/>
                    <a:gd name="f15" fmla="*/ f9 f0 1"/>
                    <a:gd name="f16" fmla="+- f14 0 f12"/>
                    <a:gd name="f17" fmla="+- f13 0 f12"/>
                    <a:gd name="f18" fmla="*/ f15 1 f2"/>
                    <a:gd name="f19" fmla="*/ f17 1 328"/>
                    <a:gd name="f20" fmla="*/ f16 1 83"/>
                    <a:gd name="f21" fmla="+- f18 0 f1"/>
                    <a:gd name="f22" fmla="*/ 83 1 f19"/>
                    <a:gd name="f23" fmla="*/ 0 1 f20"/>
                    <a:gd name="f24" fmla="*/ 0 1 f19"/>
                    <a:gd name="f25" fmla="*/ 83 1 f20"/>
                    <a:gd name="f26" fmla="*/ 245 1 f19"/>
                    <a:gd name="f27" fmla="*/ 328 1 f19"/>
                    <a:gd name="f28" fmla="*/ f13 1 f19"/>
                    <a:gd name="f29" fmla="*/ f14 1 f20"/>
                    <a:gd name="f30" fmla="*/ f24 f10 1"/>
                    <a:gd name="f31" fmla="*/ f28 f10 1"/>
                    <a:gd name="f32" fmla="*/ f29 f11 1"/>
                    <a:gd name="f33" fmla="*/ f23 f11 1"/>
                    <a:gd name="f34" fmla="*/ f22 f10 1"/>
                    <a:gd name="f35" fmla="*/ f25 f11 1"/>
                    <a:gd name="f36" fmla="*/ f26 f10 1"/>
                    <a:gd name="f37" fmla="*/ f27 f10 1"/>
                  </a:gdLst>
                  <a:ahLst/>
                  <a:cxnLst>
                    <a:cxn ang="3cd4">
                      <a:pos x="hc" y="t"/>
                    </a:cxn>
                    <a:cxn ang="0">
                      <a:pos x="r" y="vc"/>
                    </a:cxn>
                    <a:cxn ang="cd4">
                      <a:pos x="hc" y="b"/>
                    </a:cxn>
                    <a:cxn ang="cd2">
                      <a:pos x="l" y="vc"/>
                    </a:cxn>
                    <a:cxn ang="f21">
                      <a:pos x="f34" y="f33"/>
                    </a:cxn>
                    <a:cxn ang="f21">
                      <a:pos x="f30" y="f35"/>
                    </a:cxn>
                    <a:cxn ang="f21">
                      <a:pos x="f30" y="f35"/>
                    </a:cxn>
                    <a:cxn ang="f21">
                      <a:pos x="f36" y="f35"/>
                    </a:cxn>
                    <a:cxn ang="f21">
                      <a:pos x="f37" y="f33"/>
                    </a:cxn>
                    <a:cxn ang="f21">
                      <a:pos x="f34" y="f33"/>
                    </a:cxn>
                    <a:cxn ang="f21">
                      <a:pos x="f34" y="f33"/>
                    </a:cxn>
                  </a:cxnLst>
                  <a:rect l="f30" t="f33" r="f31" b="f32"/>
                  <a:pathLst>
                    <a:path w="328" h="83">
                      <a:moveTo>
                        <a:pt x="f7" y="f5"/>
                      </a:moveTo>
                      <a:lnTo>
                        <a:pt x="f5" y="f7"/>
                      </a:lnTo>
                      <a:lnTo>
                        <a:pt x="f5" y="f7"/>
                      </a:lnTo>
                      <a:lnTo>
                        <a:pt x="f8" y="f7"/>
                      </a:lnTo>
                      <a:lnTo>
                        <a:pt x="f6" y="f5"/>
                      </a:lnTo>
                      <a:lnTo>
                        <a:pt x="f7" y="f5"/>
                      </a:lnTo>
                      <a:lnTo>
                        <a:pt x="f7" y="f5"/>
                      </a:lnTo>
                      <a:close/>
                    </a:path>
                  </a:pathLst>
                </a:custGeom>
                <a:solidFill>
                  <a:srgbClr val="C9C9B6"/>
                </a:solidFill>
                <a:ln>
                  <a:noFill/>
                  <a:prstDash val="soli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12" name="Freeform 18"/>
                <p:cNvSpPr/>
                <p:nvPr/>
              </p:nvSpPr>
              <p:spPr>
                <a:xfrm>
                  <a:off x="1361889" y="2127470"/>
                  <a:ext cx="107816" cy="40078"/>
                </a:xfrm>
                <a:custGeom>
                  <a:avLst/>
                  <a:gdLst>
                    <a:gd name="f0" fmla="val 10800000"/>
                    <a:gd name="f1" fmla="val 5400000"/>
                    <a:gd name="f2" fmla="val 180"/>
                    <a:gd name="f3" fmla="val w"/>
                    <a:gd name="f4" fmla="val h"/>
                    <a:gd name="f5" fmla="val 0"/>
                    <a:gd name="f6" fmla="val 328"/>
                    <a:gd name="f7" fmla="val 83"/>
                    <a:gd name="f8" fmla="val 245"/>
                    <a:gd name="f9" fmla="+- 0 0 -90"/>
                    <a:gd name="f10" fmla="*/ f3 1 328"/>
                    <a:gd name="f11" fmla="*/ f4 1 83"/>
                    <a:gd name="f12" fmla="val f5"/>
                    <a:gd name="f13" fmla="val f6"/>
                    <a:gd name="f14" fmla="val f7"/>
                    <a:gd name="f15" fmla="*/ f9 f0 1"/>
                    <a:gd name="f16" fmla="+- f14 0 f12"/>
                    <a:gd name="f17" fmla="+- f13 0 f12"/>
                    <a:gd name="f18" fmla="*/ f15 1 f2"/>
                    <a:gd name="f19" fmla="*/ f17 1 328"/>
                    <a:gd name="f20" fmla="*/ f16 1 83"/>
                    <a:gd name="f21" fmla="+- f18 0 f1"/>
                    <a:gd name="f22" fmla="*/ 83 1 f19"/>
                    <a:gd name="f23" fmla="*/ 0 1 f20"/>
                    <a:gd name="f24" fmla="*/ 0 1 f19"/>
                    <a:gd name="f25" fmla="*/ 83 1 f20"/>
                    <a:gd name="f26" fmla="*/ 245 1 f19"/>
                    <a:gd name="f27" fmla="*/ 328 1 f19"/>
                    <a:gd name="f28" fmla="*/ f13 1 f19"/>
                    <a:gd name="f29" fmla="*/ f14 1 f20"/>
                    <a:gd name="f30" fmla="*/ f24 f10 1"/>
                    <a:gd name="f31" fmla="*/ f28 f10 1"/>
                    <a:gd name="f32" fmla="*/ f29 f11 1"/>
                    <a:gd name="f33" fmla="*/ f23 f11 1"/>
                    <a:gd name="f34" fmla="*/ f22 f10 1"/>
                    <a:gd name="f35" fmla="*/ f25 f11 1"/>
                    <a:gd name="f36" fmla="*/ f26 f10 1"/>
                    <a:gd name="f37" fmla="*/ f27 f10 1"/>
                  </a:gdLst>
                  <a:ahLst/>
                  <a:cxnLst>
                    <a:cxn ang="3cd4">
                      <a:pos x="hc" y="t"/>
                    </a:cxn>
                    <a:cxn ang="0">
                      <a:pos x="r" y="vc"/>
                    </a:cxn>
                    <a:cxn ang="cd4">
                      <a:pos x="hc" y="b"/>
                    </a:cxn>
                    <a:cxn ang="cd2">
                      <a:pos x="l" y="vc"/>
                    </a:cxn>
                    <a:cxn ang="f21">
                      <a:pos x="f34" y="f33"/>
                    </a:cxn>
                    <a:cxn ang="f21">
                      <a:pos x="f30" y="f35"/>
                    </a:cxn>
                    <a:cxn ang="f21">
                      <a:pos x="f36" y="f35"/>
                    </a:cxn>
                    <a:cxn ang="f21">
                      <a:pos x="f37" y="f33"/>
                    </a:cxn>
                    <a:cxn ang="f21">
                      <a:pos x="f34" y="f33"/>
                    </a:cxn>
                  </a:cxnLst>
                  <a:rect l="f30" t="f33" r="f31" b="f32"/>
                  <a:pathLst>
                    <a:path w="328" h="83">
                      <a:moveTo>
                        <a:pt x="f7" y="f5"/>
                      </a:moveTo>
                      <a:lnTo>
                        <a:pt x="f5" y="f7"/>
                      </a:lnTo>
                      <a:lnTo>
                        <a:pt x="f8" y="f7"/>
                      </a:lnTo>
                      <a:lnTo>
                        <a:pt x="f6" y="f5"/>
                      </a:lnTo>
                      <a:lnTo>
                        <a:pt x="f7" y="f5"/>
                      </a:lnTo>
                      <a:close/>
                    </a:path>
                  </a:pathLst>
                </a:custGeom>
                <a:solidFill>
                  <a:srgbClr val="C9C9B6"/>
                </a:solid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13" name="Freeform 19"/>
                <p:cNvSpPr/>
                <p:nvPr/>
              </p:nvSpPr>
              <p:spPr>
                <a:xfrm>
                  <a:off x="1319159" y="2167548"/>
                  <a:ext cx="165991" cy="183958"/>
                </a:xfrm>
                <a:custGeom>
                  <a:avLst/>
                  <a:gdLst>
                    <a:gd name="f0" fmla="val 10800000"/>
                    <a:gd name="f1" fmla="val 5400000"/>
                    <a:gd name="f2" fmla="val 180"/>
                    <a:gd name="f3" fmla="val w"/>
                    <a:gd name="f4" fmla="val h"/>
                    <a:gd name="f5" fmla="val 0"/>
                    <a:gd name="f6" fmla="val 505"/>
                    <a:gd name="f7" fmla="val 381"/>
                    <a:gd name="f8" fmla="val 169"/>
                    <a:gd name="f9" fmla="val 130"/>
                    <a:gd name="f10" fmla="val 375"/>
                    <a:gd name="f11" fmla="val 94"/>
                    <a:gd name="f12" fmla="+- 0 0 -90"/>
                    <a:gd name="f13" fmla="*/ f3 1 505"/>
                    <a:gd name="f14" fmla="*/ f4 1 381"/>
                    <a:gd name="f15" fmla="val f5"/>
                    <a:gd name="f16" fmla="val f6"/>
                    <a:gd name="f17" fmla="val f7"/>
                    <a:gd name="f18" fmla="*/ f12 f0 1"/>
                    <a:gd name="f19" fmla="+- f17 0 f15"/>
                    <a:gd name="f20" fmla="+- f16 0 f15"/>
                    <a:gd name="f21" fmla="*/ f18 1 f2"/>
                    <a:gd name="f22" fmla="*/ f20 1 505"/>
                    <a:gd name="f23" fmla="*/ f19 1 381"/>
                    <a:gd name="f24" fmla="+- f21 0 f1"/>
                    <a:gd name="f25" fmla="*/ 0 1 f22"/>
                    <a:gd name="f26" fmla="*/ 381 1 f23"/>
                    <a:gd name="f27" fmla="*/ 169 1 f23"/>
                    <a:gd name="f28" fmla="*/ 130 1 f22"/>
                    <a:gd name="f29" fmla="*/ 0 1 f23"/>
                    <a:gd name="f30" fmla="*/ 375 1 f22"/>
                    <a:gd name="f31" fmla="*/ 94 1 f23"/>
                    <a:gd name="f32" fmla="*/ 505 1 f22"/>
                    <a:gd name="f33" fmla="*/ f16 1 f22"/>
                    <a:gd name="f34" fmla="*/ f17 1 f23"/>
                    <a:gd name="f35" fmla="*/ f25 f13 1"/>
                    <a:gd name="f36" fmla="*/ f33 f13 1"/>
                    <a:gd name="f37" fmla="*/ f34 f14 1"/>
                    <a:gd name="f38" fmla="*/ f29 f14 1"/>
                    <a:gd name="f39" fmla="*/ f26 f14 1"/>
                    <a:gd name="f40" fmla="*/ f27 f14 1"/>
                    <a:gd name="f41" fmla="*/ f28 f13 1"/>
                    <a:gd name="f42" fmla="*/ f30 f13 1"/>
                    <a:gd name="f43" fmla="*/ f31 f14 1"/>
                    <a:gd name="f44" fmla="*/ f32 f13 1"/>
                  </a:gdLst>
                  <a:ahLst/>
                  <a:cxnLst>
                    <a:cxn ang="3cd4">
                      <a:pos x="hc" y="t"/>
                    </a:cxn>
                    <a:cxn ang="0">
                      <a:pos x="r" y="vc"/>
                    </a:cxn>
                    <a:cxn ang="cd4">
                      <a:pos x="hc" y="b"/>
                    </a:cxn>
                    <a:cxn ang="cd2">
                      <a:pos x="l" y="vc"/>
                    </a:cxn>
                    <a:cxn ang="f24">
                      <a:pos x="f35" y="f39"/>
                    </a:cxn>
                    <a:cxn ang="f24">
                      <a:pos x="f35" y="f40"/>
                    </a:cxn>
                    <a:cxn ang="f24">
                      <a:pos x="f41" y="f40"/>
                    </a:cxn>
                    <a:cxn ang="f24">
                      <a:pos x="f41" y="f38"/>
                    </a:cxn>
                    <a:cxn ang="f24">
                      <a:pos x="f42" y="f38"/>
                    </a:cxn>
                    <a:cxn ang="f24">
                      <a:pos x="f42" y="f43"/>
                    </a:cxn>
                    <a:cxn ang="f24">
                      <a:pos x="f44" y="f43"/>
                    </a:cxn>
                    <a:cxn ang="f24">
                      <a:pos x="f44" y="f39"/>
                    </a:cxn>
                    <a:cxn ang="f24">
                      <a:pos x="f35" y="f39"/>
                    </a:cxn>
                  </a:cxnLst>
                  <a:rect l="f35" t="f38" r="f36" b="f37"/>
                  <a:pathLst>
                    <a:path w="505" h="381">
                      <a:moveTo>
                        <a:pt x="f5" y="f7"/>
                      </a:moveTo>
                      <a:lnTo>
                        <a:pt x="f5" y="f8"/>
                      </a:lnTo>
                      <a:lnTo>
                        <a:pt x="f9" y="f8"/>
                      </a:lnTo>
                      <a:lnTo>
                        <a:pt x="f9" y="f5"/>
                      </a:lnTo>
                      <a:lnTo>
                        <a:pt x="f10" y="f5"/>
                      </a:lnTo>
                      <a:lnTo>
                        <a:pt x="f10" y="f11"/>
                      </a:lnTo>
                      <a:lnTo>
                        <a:pt x="f6" y="f11"/>
                      </a:lnTo>
                      <a:lnTo>
                        <a:pt x="f6" y="f7"/>
                      </a:lnTo>
                      <a:lnTo>
                        <a:pt x="f5" y="f7"/>
                      </a:lnTo>
                      <a:close/>
                    </a:path>
                  </a:pathLst>
                </a:custGeom>
                <a:solidFill>
                  <a:srgbClr val="B7B79D"/>
                </a:solidFill>
                <a:ln>
                  <a:noFill/>
                  <a:prstDash val="soli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14" name="Freeform 20"/>
                <p:cNvSpPr/>
                <p:nvPr/>
              </p:nvSpPr>
              <p:spPr>
                <a:xfrm>
                  <a:off x="1319159" y="2167548"/>
                  <a:ext cx="165991" cy="183958"/>
                </a:xfrm>
                <a:custGeom>
                  <a:avLst/>
                  <a:gdLst>
                    <a:gd name="f0" fmla="val 10800000"/>
                    <a:gd name="f1" fmla="val 5400000"/>
                    <a:gd name="f2" fmla="val 180"/>
                    <a:gd name="f3" fmla="val w"/>
                    <a:gd name="f4" fmla="val h"/>
                    <a:gd name="f5" fmla="val 0"/>
                    <a:gd name="f6" fmla="val 505"/>
                    <a:gd name="f7" fmla="val 381"/>
                    <a:gd name="f8" fmla="val 169"/>
                    <a:gd name="f9" fmla="val 130"/>
                    <a:gd name="f10" fmla="val 375"/>
                    <a:gd name="f11" fmla="val 94"/>
                    <a:gd name="f12" fmla="+- 0 0 -90"/>
                    <a:gd name="f13" fmla="*/ f3 1 505"/>
                    <a:gd name="f14" fmla="*/ f4 1 381"/>
                    <a:gd name="f15" fmla="val f5"/>
                    <a:gd name="f16" fmla="val f6"/>
                    <a:gd name="f17" fmla="val f7"/>
                    <a:gd name="f18" fmla="*/ f12 f0 1"/>
                    <a:gd name="f19" fmla="+- f17 0 f15"/>
                    <a:gd name="f20" fmla="+- f16 0 f15"/>
                    <a:gd name="f21" fmla="*/ f18 1 f2"/>
                    <a:gd name="f22" fmla="*/ f20 1 505"/>
                    <a:gd name="f23" fmla="*/ f19 1 381"/>
                    <a:gd name="f24" fmla="+- f21 0 f1"/>
                    <a:gd name="f25" fmla="*/ 0 1 f22"/>
                    <a:gd name="f26" fmla="*/ 381 1 f23"/>
                    <a:gd name="f27" fmla="*/ 169 1 f23"/>
                    <a:gd name="f28" fmla="*/ 130 1 f22"/>
                    <a:gd name="f29" fmla="*/ 0 1 f23"/>
                    <a:gd name="f30" fmla="*/ 375 1 f22"/>
                    <a:gd name="f31" fmla="*/ 94 1 f23"/>
                    <a:gd name="f32" fmla="*/ 505 1 f22"/>
                    <a:gd name="f33" fmla="*/ f16 1 f22"/>
                    <a:gd name="f34" fmla="*/ f17 1 f23"/>
                    <a:gd name="f35" fmla="*/ f25 f13 1"/>
                    <a:gd name="f36" fmla="*/ f33 f13 1"/>
                    <a:gd name="f37" fmla="*/ f34 f14 1"/>
                    <a:gd name="f38" fmla="*/ f29 f14 1"/>
                    <a:gd name="f39" fmla="*/ f26 f14 1"/>
                    <a:gd name="f40" fmla="*/ f27 f14 1"/>
                    <a:gd name="f41" fmla="*/ f28 f13 1"/>
                    <a:gd name="f42" fmla="*/ f30 f13 1"/>
                    <a:gd name="f43" fmla="*/ f31 f14 1"/>
                    <a:gd name="f44" fmla="*/ f32 f13 1"/>
                  </a:gdLst>
                  <a:ahLst/>
                  <a:cxnLst>
                    <a:cxn ang="3cd4">
                      <a:pos x="hc" y="t"/>
                    </a:cxn>
                    <a:cxn ang="0">
                      <a:pos x="r" y="vc"/>
                    </a:cxn>
                    <a:cxn ang="cd4">
                      <a:pos x="hc" y="b"/>
                    </a:cxn>
                    <a:cxn ang="cd2">
                      <a:pos x="l" y="vc"/>
                    </a:cxn>
                    <a:cxn ang="f24">
                      <a:pos x="f35" y="f39"/>
                    </a:cxn>
                    <a:cxn ang="f24">
                      <a:pos x="f35" y="f40"/>
                    </a:cxn>
                    <a:cxn ang="f24">
                      <a:pos x="f41" y="f40"/>
                    </a:cxn>
                    <a:cxn ang="f24">
                      <a:pos x="f41" y="f38"/>
                    </a:cxn>
                    <a:cxn ang="f24">
                      <a:pos x="f42" y="f38"/>
                    </a:cxn>
                    <a:cxn ang="f24">
                      <a:pos x="f42" y="f43"/>
                    </a:cxn>
                    <a:cxn ang="f24">
                      <a:pos x="f44" y="f43"/>
                    </a:cxn>
                    <a:cxn ang="f24">
                      <a:pos x="f44" y="f39"/>
                    </a:cxn>
                    <a:cxn ang="f24">
                      <a:pos x="f35" y="f39"/>
                    </a:cxn>
                  </a:cxnLst>
                  <a:rect l="f35" t="f38" r="f36" b="f37"/>
                  <a:pathLst>
                    <a:path w="505" h="381">
                      <a:moveTo>
                        <a:pt x="f5" y="f7"/>
                      </a:moveTo>
                      <a:lnTo>
                        <a:pt x="f5" y="f8"/>
                      </a:lnTo>
                      <a:lnTo>
                        <a:pt x="f9" y="f8"/>
                      </a:lnTo>
                      <a:lnTo>
                        <a:pt x="f9" y="f5"/>
                      </a:lnTo>
                      <a:lnTo>
                        <a:pt x="f10" y="f5"/>
                      </a:lnTo>
                      <a:lnTo>
                        <a:pt x="f10" y="f11"/>
                      </a:lnTo>
                      <a:lnTo>
                        <a:pt x="f6" y="f11"/>
                      </a:lnTo>
                      <a:lnTo>
                        <a:pt x="f6" y="f7"/>
                      </a:lnTo>
                      <a:lnTo>
                        <a:pt x="f5" y="f7"/>
                      </a:lnTo>
                      <a:close/>
                    </a:path>
                  </a:pathLst>
                </a:custGeom>
                <a:solidFill>
                  <a:srgbClr val="B7B79D"/>
                </a:solid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15" name="Line 21"/>
                <p:cNvSpPr/>
                <p:nvPr/>
              </p:nvSpPr>
              <p:spPr>
                <a:xfrm flipV="1">
                  <a:off x="1361559" y="2250594"/>
                  <a:ext cx="658" cy="994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16" name="Line 22"/>
                <p:cNvSpPr/>
                <p:nvPr/>
              </p:nvSpPr>
              <p:spPr>
                <a:xfrm flipV="1">
                  <a:off x="1441761" y="2214859"/>
                  <a:ext cx="329" cy="13470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17" name="Rectangle 23"/>
                <p:cNvSpPr/>
                <p:nvPr/>
              </p:nvSpPr>
              <p:spPr>
                <a:xfrm>
                  <a:off x="1366488" y="2181548"/>
                  <a:ext cx="12819" cy="20756"/>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18" name="Rectangle 24"/>
                <p:cNvSpPr/>
                <p:nvPr/>
              </p:nvSpPr>
              <p:spPr>
                <a:xfrm>
                  <a:off x="1386541" y="2181548"/>
                  <a:ext cx="11832" cy="20756"/>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19" name="Rectangle 25"/>
                <p:cNvSpPr/>
                <p:nvPr/>
              </p:nvSpPr>
              <p:spPr>
                <a:xfrm>
                  <a:off x="1405935" y="2181548"/>
                  <a:ext cx="13149" cy="20756"/>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20" name="Rectangle 26"/>
                <p:cNvSpPr/>
                <p:nvPr/>
              </p:nvSpPr>
              <p:spPr>
                <a:xfrm>
                  <a:off x="1425000" y="2181548"/>
                  <a:ext cx="11503" cy="20756"/>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21" name="Rectangle 27"/>
                <p:cNvSpPr/>
                <p:nvPr/>
              </p:nvSpPr>
              <p:spPr>
                <a:xfrm>
                  <a:off x="1366488" y="2210031"/>
                  <a:ext cx="31885" cy="44906"/>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22" name="Rectangle 28"/>
                <p:cNvSpPr/>
                <p:nvPr/>
              </p:nvSpPr>
              <p:spPr>
                <a:xfrm>
                  <a:off x="1405935" y="2210031"/>
                  <a:ext cx="30568" cy="44906"/>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23" name="Rectangle 29"/>
                <p:cNvSpPr/>
                <p:nvPr/>
              </p:nvSpPr>
              <p:spPr>
                <a:xfrm>
                  <a:off x="1366488" y="2265078"/>
                  <a:ext cx="71003" cy="85944"/>
                </a:xfrm>
                <a:prstGeom prst="rect">
                  <a:avLst/>
                </a:prstGeom>
                <a:solidFill>
                  <a:srgbClr val="7A7A5A"/>
                </a:solidFill>
                <a:ln w="6345">
                  <a:solidFill>
                    <a:srgbClr val="494936"/>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24" name="Rectangle 30"/>
                <p:cNvSpPr/>
                <p:nvPr/>
              </p:nvSpPr>
              <p:spPr>
                <a:xfrm>
                  <a:off x="1325075" y="2267007"/>
                  <a:ext cx="12819" cy="20756"/>
                </a:xfrm>
                <a:prstGeom prst="rect">
                  <a:avLst/>
                </a:prstGeom>
                <a:solidFill>
                  <a:srgbClr val="E5E5DD"/>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25" name="Rectangle 31"/>
                <p:cNvSpPr/>
                <p:nvPr/>
              </p:nvSpPr>
              <p:spPr>
                <a:xfrm>
                  <a:off x="1344469" y="2267007"/>
                  <a:ext cx="11503" cy="20756"/>
                </a:xfrm>
                <a:prstGeom prst="rect">
                  <a:avLst/>
                </a:prstGeom>
                <a:solidFill>
                  <a:srgbClr val="E5E5DD"/>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26" name="Rectangle 32"/>
                <p:cNvSpPr/>
                <p:nvPr/>
              </p:nvSpPr>
              <p:spPr>
                <a:xfrm>
                  <a:off x="1325075" y="2318671"/>
                  <a:ext cx="29580" cy="30897"/>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27" name="Rectangle 33"/>
                <p:cNvSpPr/>
                <p:nvPr/>
              </p:nvSpPr>
              <p:spPr>
                <a:xfrm>
                  <a:off x="1449653" y="2227414"/>
                  <a:ext cx="11503" cy="20756"/>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28" name="Rectangle 34"/>
                <p:cNvSpPr/>
                <p:nvPr/>
              </p:nvSpPr>
              <p:spPr>
                <a:xfrm>
                  <a:off x="1467730" y="2227414"/>
                  <a:ext cx="11503" cy="20756"/>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29" name="Rectangle 35"/>
                <p:cNvSpPr/>
                <p:nvPr/>
              </p:nvSpPr>
              <p:spPr>
                <a:xfrm>
                  <a:off x="1449653" y="2261210"/>
                  <a:ext cx="11503" cy="20756"/>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30" name="Rectangle 36"/>
                <p:cNvSpPr/>
                <p:nvPr/>
              </p:nvSpPr>
              <p:spPr>
                <a:xfrm>
                  <a:off x="1467730" y="2261210"/>
                  <a:ext cx="11503" cy="20756"/>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31" name="Rectangle 37"/>
                <p:cNvSpPr/>
                <p:nvPr/>
              </p:nvSpPr>
              <p:spPr>
                <a:xfrm>
                  <a:off x="1449653" y="2295491"/>
                  <a:ext cx="11503" cy="20756"/>
                </a:xfrm>
                <a:prstGeom prst="rect">
                  <a:avLst/>
                </a:prstGeom>
                <a:solidFill>
                  <a:srgbClr val="E5E5DD"/>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32" name="Rectangle 38"/>
                <p:cNvSpPr/>
                <p:nvPr/>
              </p:nvSpPr>
              <p:spPr>
                <a:xfrm>
                  <a:off x="1467730" y="2295491"/>
                  <a:ext cx="11503" cy="20756"/>
                </a:xfrm>
                <a:prstGeom prst="rect">
                  <a:avLst/>
                </a:prstGeom>
                <a:solidFill>
                  <a:srgbClr val="E5E5DD"/>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33" name="Freeform 39"/>
                <p:cNvSpPr/>
                <p:nvPr/>
              </p:nvSpPr>
              <p:spPr>
                <a:xfrm>
                  <a:off x="1366488" y="2330741"/>
                  <a:ext cx="71003" cy="20281"/>
                </a:xfrm>
                <a:custGeom>
                  <a:avLst/>
                  <a:gdLst>
                    <a:gd name="f0" fmla="val 10800000"/>
                    <a:gd name="f1" fmla="val 5400000"/>
                    <a:gd name="f2" fmla="val 180"/>
                    <a:gd name="f3" fmla="val w"/>
                    <a:gd name="f4" fmla="val h"/>
                    <a:gd name="f5" fmla="val 0"/>
                    <a:gd name="f6" fmla="val 216"/>
                    <a:gd name="f7" fmla="val 42"/>
                    <a:gd name="f8" fmla="val 48"/>
                    <a:gd name="f9" fmla="+- 0 0 -90"/>
                    <a:gd name="f10" fmla="*/ f3 1 216"/>
                    <a:gd name="f11" fmla="*/ f4 1 42"/>
                    <a:gd name="f12" fmla="val f5"/>
                    <a:gd name="f13" fmla="val f6"/>
                    <a:gd name="f14" fmla="val f7"/>
                    <a:gd name="f15" fmla="*/ f9 f0 1"/>
                    <a:gd name="f16" fmla="+- f14 0 f12"/>
                    <a:gd name="f17" fmla="+- f13 0 f12"/>
                    <a:gd name="f18" fmla="*/ f15 1 f2"/>
                    <a:gd name="f19" fmla="*/ f17 1 216"/>
                    <a:gd name="f20" fmla="*/ f16 1 42"/>
                    <a:gd name="f21" fmla="+- f18 0 f1"/>
                    <a:gd name="f22" fmla="*/ 0 1 f19"/>
                    <a:gd name="f23" fmla="*/ 42 1 f20"/>
                    <a:gd name="f24" fmla="*/ 48 1 f19"/>
                    <a:gd name="f25" fmla="*/ 0 1 f20"/>
                    <a:gd name="f26" fmla="*/ 216 1 f19"/>
                    <a:gd name="f27" fmla="*/ f13 1 f19"/>
                    <a:gd name="f28" fmla="*/ f14 1 f20"/>
                    <a:gd name="f29" fmla="*/ f22 f10 1"/>
                    <a:gd name="f30" fmla="*/ f27 f10 1"/>
                    <a:gd name="f31" fmla="*/ f28 f11 1"/>
                    <a:gd name="f32" fmla="*/ f25 f11 1"/>
                    <a:gd name="f33" fmla="*/ f23 f11 1"/>
                    <a:gd name="f34" fmla="*/ f24 f10 1"/>
                    <a:gd name="f35" fmla="*/ f26 f10 1"/>
                  </a:gdLst>
                  <a:ahLst/>
                  <a:cxnLst>
                    <a:cxn ang="3cd4">
                      <a:pos x="hc" y="t"/>
                    </a:cxn>
                    <a:cxn ang="0">
                      <a:pos x="r" y="vc"/>
                    </a:cxn>
                    <a:cxn ang="cd4">
                      <a:pos x="hc" y="b"/>
                    </a:cxn>
                    <a:cxn ang="cd2">
                      <a:pos x="l" y="vc"/>
                    </a:cxn>
                    <a:cxn ang="f21">
                      <a:pos x="f29" y="f33"/>
                    </a:cxn>
                    <a:cxn ang="f21">
                      <a:pos x="f34" y="f32"/>
                    </a:cxn>
                    <a:cxn ang="f21">
                      <a:pos x="f35" y="f32"/>
                    </a:cxn>
                    <a:cxn ang="f21">
                      <a:pos x="f35" y="f33"/>
                    </a:cxn>
                    <a:cxn ang="f21">
                      <a:pos x="f29" y="f33"/>
                    </a:cxn>
                  </a:cxnLst>
                  <a:rect l="f29" t="f32" r="f30" b="f31"/>
                  <a:pathLst>
                    <a:path w="216" h="42">
                      <a:moveTo>
                        <a:pt x="f5" y="f7"/>
                      </a:moveTo>
                      <a:lnTo>
                        <a:pt x="f8" y="f5"/>
                      </a:lnTo>
                      <a:lnTo>
                        <a:pt x="f6" y="f5"/>
                      </a:lnTo>
                      <a:lnTo>
                        <a:pt x="f6" y="f7"/>
                      </a:lnTo>
                      <a:lnTo>
                        <a:pt x="f5" y="f7"/>
                      </a:lnTo>
                      <a:close/>
                    </a:path>
                  </a:pathLst>
                </a:custGeom>
                <a:solidFill>
                  <a:srgbClr val="C9C9B6"/>
                </a:solid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34" name="Rectangle 40"/>
                <p:cNvSpPr/>
                <p:nvPr/>
              </p:nvSpPr>
              <p:spPr>
                <a:xfrm>
                  <a:off x="1382271" y="2308046"/>
                  <a:ext cx="55220" cy="22695"/>
                </a:xfrm>
                <a:prstGeom prst="rect">
                  <a:avLst/>
                </a:prstGeom>
                <a:solidFill>
                  <a:srgbClr val="95946E"/>
                </a:solidFill>
                <a:ln w="6345">
                  <a:solidFill>
                    <a:srgbClr val="2B2B19"/>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35" name="Rectangle 41"/>
                <p:cNvSpPr/>
                <p:nvPr/>
              </p:nvSpPr>
              <p:spPr>
                <a:xfrm>
                  <a:off x="1391469" y="2265078"/>
                  <a:ext cx="46021" cy="29452"/>
                </a:xfrm>
                <a:prstGeom prst="rect">
                  <a:avLst/>
                </a:prstGeom>
                <a:solidFill>
                  <a:srgbClr val="7A7A5A"/>
                </a:solidFill>
                <a:ln w="6345">
                  <a:solidFill>
                    <a:srgbClr val="494936"/>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36" name="Freeform 42"/>
                <p:cNvSpPr/>
                <p:nvPr/>
              </p:nvSpPr>
              <p:spPr>
                <a:xfrm>
                  <a:off x="1485479" y="2210031"/>
                  <a:ext cx="67382" cy="88358"/>
                </a:xfrm>
                <a:custGeom>
                  <a:avLst/>
                  <a:gdLst>
                    <a:gd name="f0" fmla="val 10800000"/>
                    <a:gd name="f1" fmla="val 5400000"/>
                    <a:gd name="f2" fmla="val 180"/>
                    <a:gd name="f3" fmla="val w"/>
                    <a:gd name="f4" fmla="val h"/>
                    <a:gd name="f5" fmla="val 0"/>
                    <a:gd name="f6" fmla="val 209"/>
                    <a:gd name="f7" fmla="val 83"/>
                    <a:gd name="f8" fmla="val 126"/>
                    <a:gd name="f9" fmla="+- 0 0 -90"/>
                    <a:gd name="f10" fmla="*/ f3 1 209"/>
                    <a:gd name="f11" fmla="*/ f4 1 83"/>
                    <a:gd name="f12" fmla="val f5"/>
                    <a:gd name="f13" fmla="val f6"/>
                    <a:gd name="f14" fmla="val f7"/>
                    <a:gd name="f15" fmla="*/ f9 f0 1"/>
                    <a:gd name="f16" fmla="+- f14 0 f12"/>
                    <a:gd name="f17" fmla="+- f13 0 f12"/>
                    <a:gd name="f18" fmla="*/ f15 1 f2"/>
                    <a:gd name="f19" fmla="*/ f17 1 209"/>
                    <a:gd name="f20" fmla="*/ f16 1 83"/>
                    <a:gd name="f21" fmla="+- f18 0 f1"/>
                    <a:gd name="f22" fmla="*/ 83 1 f19"/>
                    <a:gd name="f23" fmla="*/ 0 1 f20"/>
                    <a:gd name="f24" fmla="*/ 0 1 f19"/>
                    <a:gd name="f25" fmla="*/ 83 1 f20"/>
                    <a:gd name="f26" fmla="*/ 126 1 f19"/>
                    <a:gd name="f27" fmla="*/ 209 1 f19"/>
                    <a:gd name="f28" fmla="*/ f13 1 f19"/>
                    <a:gd name="f29" fmla="*/ f14 1 f20"/>
                    <a:gd name="f30" fmla="*/ f24 f10 1"/>
                    <a:gd name="f31" fmla="*/ f28 f10 1"/>
                    <a:gd name="f32" fmla="*/ f29 f11 1"/>
                    <a:gd name="f33" fmla="*/ f23 f11 1"/>
                    <a:gd name="f34" fmla="*/ f22 f10 1"/>
                    <a:gd name="f35" fmla="*/ f25 f11 1"/>
                    <a:gd name="f36" fmla="*/ f26 f10 1"/>
                    <a:gd name="f37" fmla="*/ f27 f10 1"/>
                  </a:gdLst>
                  <a:ahLst/>
                  <a:cxnLst>
                    <a:cxn ang="3cd4">
                      <a:pos x="hc" y="t"/>
                    </a:cxn>
                    <a:cxn ang="0">
                      <a:pos x="r" y="vc"/>
                    </a:cxn>
                    <a:cxn ang="cd4">
                      <a:pos x="hc" y="b"/>
                    </a:cxn>
                    <a:cxn ang="cd2">
                      <a:pos x="l" y="vc"/>
                    </a:cxn>
                    <a:cxn ang="f21">
                      <a:pos x="f34" y="f33"/>
                    </a:cxn>
                    <a:cxn ang="f21">
                      <a:pos x="f30" y="f35"/>
                    </a:cxn>
                    <a:cxn ang="f21">
                      <a:pos x="f36" y="f35"/>
                    </a:cxn>
                    <a:cxn ang="f21">
                      <a:pos x="f37" y="f33"/>
                    </a:cxn>
                    <a:cxn ang="f21">
                      <a:pos x="f34" y="f33"/>
                    </a:cxn>
                  </a:cxnLst>
                  <a:rect l="f30" t="f33" r="f31" b="f32"/>
                  <a:pathLst>
                    <a:path w="209" h="83">
                      <a:moveTo>
                        <a:pt x="f7" y="f5"/>
                      </a:moveTo>
                      <a:lnTo>
                        <a:pt x="f5" y="f7"/>
                      </a:lnTo>
                      <a:lnTo>
                        <a:pt x="f8" y="f7"/>
                      </a:lnTo>
                      <a:lnTo>
                        <a:pt x="f6" y="f5"/>
                      </a:lnTo>
                      <a:lnTo>
                        <a:pt x="f7" y="f5"/>
                      </a:lnTo>
                      <a:close/>
                    </a:path>
                  </a:pathLst>
                </a:custGeom>
                <a:solidFill>
                  <a:srgbClr val="C9C9B6"/>
                </a:solid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37" name="Rectangle 43"/>
                <p:cNvSpPr/>
                <p:nvPr/>
              </p:nvSpPr>
              <p:spPr>
                <a:xfrm>
                  <a:off x="1485479" y="2296945"/>
                  <a:ext cx="41083" cy="54562"/>
                </a:xfrm>
                <a:prstGeom prst="rect">
                  <a:avLst/>
                </a:prstGeom>
                <a:solidFill>
                  <a:srgbClr val="B7B79D"/>
                </a:solidFill>
                <a:ln w="6345">
                  <a:solidFill>
                    <a:srgbClr val="494936"/>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38" name="Freeform 44"/>
                <p:cNvSpPr/>
                <p:nvPr/>
              </p:nvSpPr>
              <p:spPr>
                <a:xfrm>
                  <a:off x="1526892" y="2210516"/>
                  <a:ext cx="40754" cy="140982"/>
                </a:xfrm>
                <a:custGeom>
                  <a:avLst/>
                  <a:gdLst>
                    <a:gd name="f0" fmla="val 10800000"/>
                    <a:gd name="f1" fmla="val 5400000"/>
                    <a:gd name="f2" fmla="val 180"/>
                    <a:gd name="f3" fmla="val w"/>
                    <a:gd name="f4" fmla="val h"/>
                    <a:gd name="f5" fmla="val 0"/>
                    <a:gd name="f6" fmla="val 124"/>
                    <a:gd name="f7" fmla="val 292"/>
                    <a:gd name="f8" fmla="val 178"/>
                    <a:gd name="f9" fmla="val 138"/>
                    <a:gd name="f10" fmla="val 96"/>
                    <a:gd name="f11" fmla="val 78"/>
                    <a:gd name="f12" fmla="+- 0 0 -90"/>
                    <a:gd name="f13" fmla="*/ f3 1 124"/>
                    <a:gd name="f14" fmla="*/ f4 1 292"/>
                    <a:gd name="f15" fmla="val f5"/>
                    <a:gd name="f16" fmla="val f6"/>
                    <a:gd name="f17" fmla="val f7"/>
                    <a:gd name="f18" fmla="*/ f12 f0 1"/>
                    <a:gd name="f19" fmla="+- f17 0 f15"/>
                    <a:gd name="f20" fmla="+- f16 0 f15"/>
                    <a:gd name="f21" fmla="*/ f18 1 f2"/>
                    <a:gd name="f22" fmla="*/ f20 1 124"/>
                    <a:gd name="f23" fmla="*/ f19 1 292"/>
                    <a:gd name="f24" fmla="+- f21 0 f1"/>
                    <a:gd name="f25" fmla="*/ 0 1 f22"/>
                    <a:gd name="f26" fmla="*/ 178 1 f23"/>
                    <a:gd name="f27" fmla="*/ 292 1 f23"/>
                    <a:gd name="f28" fmla="*/ 124 1 f22"/>
                    <a:gd name="f29" fmla="*/ 138 1 f23"/>
                    <a:gd name="f30" fmla="*/ 96 1 f23"/>
                    <a:gd name="f31" fmla="*/ 78 1 f22"/>
                    <a:gd name="f32" fmla="*/ 0 1 f23"/>
                    <a:gd name="f33" fmla="*/ f16 1 f22"/>
                    <a:gd name="f34" fmla="*/ f17 1 f23"/>
                    <a:gd name="f35" fmla="*/ f25 f13 1"/>
                    <a:gd name="f36" fmla="*/ f33 f13 1"/>
                    <a:gd name="f37" fmla="*/ f34 f14 1"/>
                    <a:gd name="f38" fmla="*/ f32 f14 1"/>
                    <a:gd name="f39" fmla="*/ f26 f14 1"/>
                    <a:gd name="f40" fmla="*/ f27 f14 1"/>
                    <a:gd name="f41" fmla="*/ f28 f13 1"/>
                    <a:gd name="f42" fmla="*/ f29 f14 1"/>
                    <a:gd name="f43" fmla="*/ f30 f14 1"/>
                    <a:gd name="f44" fmla="*/ f31 f13 1"/>
                  </a:gdLst>
                  <a:ahLst/>
                  <a:cxnLst>
                    <a:cxn ang="3cd4">
                      <a:pos x="hc" y="t"/>
                    </a:cxn>
                    <a:cxn ang="0">
                      <a:pos x="r" y="vc"/>
                    </a:cxn>
                    <a:cxn ang="cd4">
                      <a:pos x="hc" y="b"/>
                    </a:cxn>
                    <a:cxn ang="cd2">
                      <a:pos x="l" y="vc"/>
                    </a:cxn>
                    <a:cxn ang="f24">
                      <a:pos x="f35" y="f39"/>
                    </a:cxn>
                    <a:cxn ang="f24">
                      <a:pos x="f35" y="f40"/>
                    </a:cxn>
                    <a:cxn ang="f24">
                      <a:pos x="f41" y="f42"/>
                    </a:cxn>
                    <a:cxn ang="f24">
                      <a:pos x="f41" y="f43"/>
                    </a:cxn>
                    <a:cxn ang="f24">
                      <a:pos x="f44" y="f38"/>
                    </a:cxn>
                    <a:cxn ang="f24">
                      <a:pos x="f35" y="f39"/>
                    </a:cxn>
                  </a:cxnLst>
                  <a:rect l="f35" t="f38" r="f36" b="f37"/>
                  <a:pathLst>
                    <a:path w="124" h="292">
                      <a:moveTo>
                        <a:pt x="f5" y="f8"/>
                      </a:moveTo>
                      <a:lnTo>
                        <a:pt x="f5" y="f7"/>
                      </a:lnTo>
                      <a:lnTo>
                        <a:pt x="f6" y="f9"/>
                      </a:lnTo>
                      <a:lnTo>
                        <a:pt x="f6" y="f10"/>
                      </a:lnTo>
                      <a:lnTo>
                        <a:pt x="f11" y="f5"/>
                      </a:lnTo>
                      <a:lnTo>
                        <a:pt x="f5" y="f8"/>
                      </a:lnTo>
                      <a:close/>
                    </a:path>
                  </a:pathLst>
                </a:custGeom>
                <a:solidFill>
                  <a:srgbClr val="C9C9B6"/>
                </a:solid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39" name="Rectangle 45"/>
                <p:cNvSpPr/>
                <p:nvPr/>
              </p:nvSpPr>
              <p:spPr>
                <a:xfrm>
                  <a:off x="1395749" y="2269906"/>
                  <a:ext cx="15453" cy="22695"/>
                </a:xfrm>
                <a:prstGeom prst="rect">
                  <a:avLst/>
                </a:prstGeom>
                <a:solidFill>
                  <a:srgbClr val="3F3F2F"/>
                </a:solidFill>
                <a:ln w="6345">
                  <a:solidFill>
                    <a:srgbClr val="494936"/>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40" name="Freeform 46"/>
                <p:cNvSpPr/>
                <p:nvPr/>
              </p:nvSpPr>
              <p:spPr>
                <a:xfrm>
                  <a:off x="1491395" y="2260250"/>
                  <a:ext cx="23335" cy="30422"/>
                </a:xfrm>
                <a:custGeom>
                  <a:avLst/>
                  <a:gdLst>
                    <a:gd name="f0" fmla="val 10800000"/>
                    <a:gd name="f1" fmla="val 5400000"/>
                    <a:gd name="f2" fmla="val 180"/>
                    <a:gd name="f3" fmla="val w"/>
                    <a:gd name="f4" fmla="val h"/>
                    <a:gd name="f5" fmla="val 0"/>
                    <a:gd name="f6" fmla="val 209"/>
                    <a:gd name="f7" fmla="val 83"/>
                    <a:gd name="f8" fmla="val 126"/>
                    <a:gd name="f9" fmla="+- 0 0 -90"/>
                    <a:gd name="f10" fmla="*/ f3 1 209"/>
                    <a:gd name="f11" fmla="*/ f4 1 83"/>
                    <a:gd name="f12" fmla="val f5"/>
                    <a:gd name="f13" fmla="val f6"/>
                    <a:gd name="f14" fmla="val f7"/>
                    <a:gd name="f15" fmla="*/ f9 f0 1"/>
                    <a:gd name="f16" fmla="+- f14 0 f12"/>
                    <a:gd name="f17" fmla="+- f13 0 f12"/>
                    <a:gd name="f18" fmla="*/ f15 1 f2"/>
                    <a:gd name="f19" fmla="*/ f17 1 209"/>
                    <a:gd name="f20" fmla="*/ f16 1 83"/>
                    <a:gd name="f21" fmla="+- f18 0 f1"/>
                    <a:gd name="f22" fmla="*/ 83 1 f19"/>
                    <a:gd name="f23" fmla="*/ 0 1 f20"/>
                    <a:gd name="f24" fmla="*/ 0 1 f19"/>
                    <a:gd name="f25" fmla="*/ 83 1 f20"/>
                    <a:gd name="f26" fmla="*/ 126 1 f19"/>
                    <a:gd name="f27" fmla="*/ 209 1 f19"/>
                    <a:gd name="f28" fmla="*/ f13 1 f19"/>
                    <a:gd name="f29" fmla="*/ f14 1 f20"/>
                    <a:gd name="f30" fmla="*/ f24 f10 1"/>
                    <a:gd name="f31" fmla="*/ f28 f10 1"/>
                    <a:gd name="f32" fmla="*/ f29 f11 1"/>
                    <a:gd name="f33" fmla="*/ f23 f11 1"/>
                    <a:gd name="f34" fmla="*/ f22 f10 1"/>
                    <a:gd name="f35" fmla="*/ f25 f11 1"/>
                    <a:gd name="f36" fmla="*/ f26 f10 1"/>
                    <a:gd name="f37" fmla="*/ f27 f10 1"/>
                  </a:gdLst>
                  <a:ahLst/>
                  <a:cxnLst>
                    <a:cxn ang="3cd4">
                      <a:pos x="hc" y="t"/>
                    </a:cxn>
                    <a:cxn ang="0">
                      <a:pos x="r" y="vc"/>
                    </a:cxn>
                    <a:cxn ang="cd4">
                      <a:pos x="hc" y="b"/>
                    </a:cxn>
                    <a:cxn ang="cd2">
                      <a:pos x="l" y="vc"/>
                    </a:cxn>
                    <a:cxn ang="f21">
                      <a:pos x="f34" y="f33"/>
                    </a:cxn>
                    <a:cxn ang="f21">
                      <a:pos x="f30" y="f35"/>
                    </a:cxn>
                    <a:cxn ang="f21">
                      <a:pos x="f36" y="f35"/>
                    </a:cxn>
                    <a:cxn ang="f21">
                      <a:pos x="f37" y="f33"/>
                    </a:cxn>
                    <a:cxn ang="f21">
                      <a:pos x="f34" y="f33"/>
                    </a:cxn>
                  </a:cxnLst>
                  <a:rect l="f30" t="f33" r="f31" b="f32"/>
                  <a:pathLst>
                    <a:path w="209" h="83">
                      <a:moveTo>
                        <a:pt x="f7" y="f5"/>
                      </a:moveTo>
                      <a:lnTo>
                        <a:pt x="f5" y="f7"/>
                      </a:lnTo>
                      <a:lnTo>
                        <a:pt x="f8" y="f7"/>
                      </a:lnTo>
                      <a:lnTo>
                        <a:pt x="f6" y="f5"/>
                      </a:lnTo>
                      <a:lnTo>
                        <a:pt x="f7" y="f5"/>
                      </a:lnTo>
                      <a:close/>
                    </a:path>
                  </a:pathLst>
                </a:custGeom>
                <a:solidFill>
                  <a:srgbClr val="E5E5DD"/>
                </a:solidFill>
                <a:ln w="6345">
                  <a:solidFill>
                    <a:srgbClr val="93936C"/>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41" name="Freeform 47"/>
                <p:cNvSpPr/>
                <p:nvPr/>
              </p:nvSpPr>
              <p:spPr>
                <a:xfrm>
                  <a:off x="1503886" y="2219687"/>
                  <a:ext cx="23335" cy="30422"/>
                </a:xfrm>
                <a:custGeom>
                  <a:avLst/>
                  <a:gdLst>
                    <a:gd name="f0" fmla="val 10800000"/>
                    <a:gd name="f1" fmla="val 5400000"/>
                    <a:gd name="f2" fmla="val 180"/>
                    <a:gd name="f3" fmla="val w"/>
                    <a:gd name="f4" fmla="val h"/>
                    <a:gd name="f5" fmla="val 0"/>
                    <a:gd name="f6" fmla="val 209"/>
                    <a:gd name="f7" fmla="val 83"/>
                    <a:gd name="f8" fmla="val 126"/>
                    <a:gd name="f9" fmla="+- 0 0 -90"/>
                    <a:gd name="f10" fmla="*/ f3 1 209"/>
                    <a:gd name="f11" fmla="*/ f4 1 83"/>
                    <a:gd name="f12" fmla="val f5"/>
                    <a:gd name="f13" fmla="val f6"/>
                    <a:gd name="f14" fmla="val f7"/>
                    <a:gd name="f15" fmla="*/ f9 f0 1"/>
                    <a:gd name="f16" fmla="+- f14 0 f12"/>
                    <a:gd name="f17" fmla="+- f13 0 f12"/>
                    <a:gd name="f18" fmla="*/ f15 1 f2"/>
                    <a:gd name="f19" fmla="*/ f17 1 209"/>
                    <a:gd name="f20" fmla="*/ f16 1 83"/>
                    <a:gd name="f21" fmla="+- f18 0 f1"/>
                    <a:gd name="f22" fmla="*/ 83 1 f19"/>
                    <a:gd name="f23" fmla="*/ 0 1 f20"/>
                    <a:gd name="f24" fmla="*/ 0 1 f19"/>
                    <a:gd name="f25" fmla="*/ 83 1 f20"/>
                    <a:gd name="f26" fmla="*/ 126 1 f19"/>
                    <a:gd name="f27" fmla="*/ 209 1 f19"/>
                    <a:gd name="f28" fmla="*/ f13 1 f19"/>
                    <a:gd name="f29" fmla="*/ f14 1 f20"/>
                    <a:gd name="f30" fmla="*/ f24 f10 1"/>
                    <a:gd name="f31" fmla="*/ f28 f10 1"/>
                    <a:gd name="f32" fmla="*/ f29 f11 1"/>
                    <a:gd name="f33" fmla="*/ f23 f11 1"/>
                    <a:gd name="f34" fmla="*/ f22 f10 1"/>
                    <a:gd name="f35" fmla="*/ f25 f11 1"/>
                    <a:gd name="f36" fmla="*/ f26 f10 1"/>
                    <a:gd name="f37" fmla="*/ f27 f10 1"/>
                  </a:gdLst>
                  <a:ahLst/>
                  <a:cxnLst>
                    <a:cxn ang="3cd4">
                      <a:pos x="hc" y="t"/>
                    </a:cxn>
                    <a:cxn ang="0">
                      <a:pos x="r" y="vc"/>
                    </a:cxn>
                    <a:cxn ang="cd4">
                      <a:pos x="hc" y="b"/>
                    </a:cxn>
                    <a:cxn ang="cd2">
                      <a:pos x="l" y="vc"/>
                    </a:cxn>
                    <a:cxn ang="f21">
                      <a:pos x="f34" y="f33"/>
                    </a:cxn>
                    <a:cxn ang="f21">
                      <a:pos x="f30" y="f35"/>
                    </a:cxn>
                    <a:cxn ang="f21">
                      <a:pos x="f36" y="f35"/>
                    </a:cxn>
                    <a:cxn ang="f21">
                      <a:pos x="f37" y="f33"/>
                    </a:cxn>
                    <a:cxn ang="f21">
                      <a:pos x="f34" y="f33"/>
                    </a:cxn>
                  </a:cxnLst>
                  <a:rect l="f30" t="f33" r="f31" b="f32"/>
                  <a:pathLst>
                    <a:path w="209" h="83">
                      <a:moveTo>
                        <a:pt x="f7" y="f5"/>
                      </a:moveTo>
                      <a:lnTo>
                        <a:pt x="f5" y="f7"/>
                      </a:lnTo>
                      <a:lnTo>
                        <a:pt x="f8" y="f7"/>
                      </a:lnTo>
                      <a:lnTo>
                        <a:pt x="f6" y="f5"/>
                      </a:lnTo>
                      <a:lnTo>
                        <a:pt x="f7" y="f5"/>
                      </a:lnTo>
                      <a:close/>
                    </a:path>
                  </a:pathLst>
                </a:custGeom>
                <a:solidFill>
                  <a:srgbClr val="E5E5DD"/>
                </a:solidFill>
                <a:ln w="6345">
                  <a:solidFill>
                    <a:srgbClr val="93936C"/>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42" name="Freeform 48"/>
                <p:cNvSpPr/>
                <p:nvPr/>
              </p:nvSpPr>
              <p:spPr>
                <a:xfrm>
                  <a:off x="1509144" y="2260250"/>
                  <a:ext cx="23335" cy="30422"/>
                </a:xfrm>
                <a:custGeom>
                  <a:avLst/>
                  <a:gdLst>
                    <a:gd name="f0" fmla="val 10800000"/>
                    <a:gd name="f1" fmla="val 5400000"/>
                    <a:gd name="f2" fmla="val 180"/>
                    <a:gd name="f3" fmla="val w"/>
                    <a:gd name="f4" fmla="val h"/>
                    <a:gd name="f5" fmla="val 0"/>
                    <a:gd name="f6" fmla="val 209"/>
                    <a:gd name="f7" fmla="val 83"/>
                    <a:gd name="f8" fmla="val 126"/>
                    <a:gd name="f9" fmla="+- 0 0 -90"/>
                    <a:gd name="f10" fmla="*/ f3 1 209"/>
                    <a:gd name="f11" fmla="*/ f4 1 83"/>
                    <a:gd name="f12" fmla="val f5"/>
                    <a:gd name="f13" fmla="val f6"/>
                    <a:gd name="f14" fmla="val f7"/>
                    <a:gd name="f15" fmla="*/ f9 f0 1"/>
                    <a:gd name="f16" fmla="+- f14 0 f12"/>
                    <a:gd name="f17" fmla="+- f13 0 f12"/>
                    <a:gd name="f18" fmla="*/ f15 1 f2"/>
                    <a:gd name="f19" fmla="*/ f17 1 209"/>
                    <a:gd name="f20" fmla="*/ f16 1 83"/>
                    <a:gd name="f21" fmla="+- f18 0 f1"/>
                    <a:gd name="f22" fmla="*/ 83 1 f19"/>
                    <a:gd name="f23" fmla="*/ 0 1 f20"/>
                    <a:gd name="f24" fmla="*/ 0 1 f19"/>
                    <a:gd name="f25" fmla="*/ 83 1 f20"/>
                    <a:gd name="f26" fmla="*/ 126 1 f19"/>
                    <a:gd name="f27" fmla="*/ 209 1 f19"/>
                    <a:gd name="f28" fmla="*/ f13 1 f19"/>
                    <a:gd name="f29" fmla="*/ f14 1 f20"/>
                    <a:gd name="f30" fmla="*/ f24 f10 1"/>
                    <a:gd name="f31" fmla="*/ f28 f10 1"/>
                    <a:gd name="f32" fmla="*/ f29 f11 1"/>
                    <a:gd name="f33" fmla="*/ f23 f11 1"/>
                    <a:gd name="f34" fmla="*/ f22 f10 1"/>
                    <a:gd name="f35" fmla="*/ f25 f11 1"/>
                    <a:gd name="f36" fmla="*/ f26 f10 1"/>
                    <a:gd name="f37" fmla="*/ f27 f10 1"/>
                  </a:gdLst>
                  <a:ahLst/>
                  <a:cxnLst>
                    <a:cxn ang="3cd4">
                      <a:pos x="hc" y="t"/>
                    </a:cxn>
                    <a:cxn ang="0">
                      <a:pos x="r" y="vc"/>
                    </a:cxn>
                    <a:cxn ang="cd4">
                      <a:pos x="hc" y="b"/>
                    </a:cxn>
                    <a:cxn ang="cd2">
                      <a:pos x="l" y="vc"/>
                    </a:cxn>
                    <a:cxn ang="f21">
                      <a:pos x="f34" y="f33"/>
                    </a:cxn>
                    <a:cxn ang="f21">
                      <a:pos x="f30" y="f35"/>
                    </a:cxn>
                    <a:cxn ang="f21">
                      <a:pos x="f36" y="f35"/>
                    </a:cxn>
                    <a:cxn ang="f21">
                      <a:pos x="f37" y="f33"/>
                    </a:cxn>
                    <a:cxn ang="f21">
                      <a:pos x="f34" y="f33"/>
                    </a:cxn>
                  </a:cxnLst>
                  <a:rect l="f30" t="f33" r="f31" b="f32"/>
                  <a:pathLst>
                    <a:path w="209" h="83">
                      <a:moveTo>
                        <a:pt x="f7" y="f5"/>
                      </a:moveTo>
                      <a:lnTo>
                        <a:pt x="f5" y="f7"/>
                      </a:lnTo>
                      <a:lnTo>
                        <a:pt x="f8" y="f7"/>
                      </a:lnTo>
                      <a:lnTo>
                        <a:pt x="f6" y="f5"/>
                      </a:lnTo>
                      <a:lnTo>
                        <a:pt x="f7" y="f5"/>
                      </a:lnTo>
                      <a:close/>
                    </a:path>
                  </a:pathLst>
                </a:custGeom>
                <a:solidFill>
                  <a:srgbClr val="E5E5DD"/>
                </a:solidFill>
                <a:ln w="6345">
                  <a:solidFill>
                    <a:srgbClr val="93936C"/>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43" name="Freeform 49"/>
                <p:cNvSpPr/>
                <p:nvPr/>
              </p:nvSpPr>
              <p:spPr>
                <a:xfrm>
                  <a:off x="1521634" y="2219687"/>
                  <a:ext cx="23335" cy="30422"/>
                </a:xfrm>
                <a:custGeom>
                  <a:avLst/>
                  <a:gdLst>
                    <a:gd name="f0" fmla="val 10800000"/>
                    <a:gd name="f1" fmla="val 5400000"/>
                    <a:gd name="f2" fmla="val 180"/>
                    <a:gd name="f3" fmla="val w"/>
                    <a:gd name="f4" fmla="val h"/>
                    <a:gd name="f5" fmla="val 0"/>
                    <a:gd name="f6" fmla="val 209"/>
                    <a:gd name="f7" fmla="val 83"/>
                    <a:gd name="f8" fmla="val 126"/>
                    <a:gd name="f9" fmla="+- 0 0 -90"/>
                    <a:gd name="f10" fmla="*/ f3 1 209"/>
                    <a:gd name="f11" fmla="*/ f4 1 83"/>
                    <a:gd name="f12" fmla="val f5"/>
                    <a:gd name="f13" fmla="val f6"/>
                    <a:gd name="f14" fmla="val f7"/>
                    <a:gd name="f15" fmla="*/ f9 f0 1"/>
                    <a:gd name="f16" fmla="+- f14 0 f12"/>
                    <a:gd name="f17" fmla="+- f13 0 f12"/>
                    <a:gd name="f18" fmla="*/ f15 1 f2"/>
                    <a:gd name="f19" fmla="*/ f17 1 209"/>
                    <a:gd name="f20" fmla="*/ f16 1 83"/>
                    <a:gd name="f21" fmla="+- f18 0 f1"/>
                    <a:gd name="f22" fmla="*/ 83 1 f19"/>
                    <a:gd name="f23" fmla="*/ 0 1 f20"/>
                    <a:gd name="f24" fmla="*/ 0 1 f19"/>
                    <a:gd name="f25" fmla="*/ 83 1 f20"/>
                    <a:gd name="f26" fmla="*/ 126 1 f19"/>
                    <a:gd name="f27" fmla="*/ 209 1 f19"/>
                    <a:gd name="f28" fmla="*/ f13 1 f19"/>
                    <a:gd name="f29" fmla="*/ f14 1 f20"/>
                    <a:gd name="f30" fmla="*/ f24 f10 1"/>
                    <a:gd name="f31" fmla="*/ f28 f10 1"/>
                    <a:gd name="f32" fmla="*/ f29 f11 1"/>
                    <a:gd name="f33" fmla="*/ f23 f11 1"/>
                    <a:gd name="f34" fmla="*/ f22 f10 1"/>
                    <a:gd name="f35" fmla="*/ f25 f11 1"/>
                    <a:gd name="f36" fmla="*/ f26 f10 1"/>
                    <a:gd name="f37" fmla="*/ f27 f10 1"/>
                  </a:gdLst>
                  <a:ahLst/>
                  <a:cxnLst>
                    <a:cxn ang="3cd4">
                      <a:pos x="hc" y="t"/>
                    </a:cxn>
                    <a:cxn ang="0">
                      <a:pos x="r" y="vc"/>
                    </a:cxn>
                    <a:cxn ang="cd4">
                      <a:pos x="hc" y="b"/>
                    </a:cxn>
                    <a:cxn ang="cd2">
                      <a:pos x="l" y="vc"/>
                    </a:cxn>
                    <a:cxn ang="f21">
                      <a:pos x="f34" y="f33"/>
                    </a:cxn>
                    <a:cxn ang="f21">
                      <a:pos x="f30" y="f35"/>
                    </a:cxn>
                    <a:cxn ang="f21">
                      <a:pos x="f36" y="f35"/>
                    </a:cxn>
                    <a:cxn ang="f21">
                      <a:pos x="f37" y="f33"/>
                    </a:cxn>
                    <a:cxn ang="f21">
                      <a:pos x="f34" y="f33"/>
                    </a:cxn>
                  </a:cxnLst>
                  <a:rect l="f30" t="f33" r="f31" b="f32"/>
                  <a:pathLst>
                    <a:path w="209" h="83">
                      <a:moveTo>
                        <a:pt x="f7" y="f5"/>
                      </a:moveTo>
                      <a:lnTo>
                        <a:pt x="f5" y="f7"/>
                      </a:lnTo>
                      <a:lnTo>
                        <a:pt x="f8" y="f7"/>
                      </a:lnTo>
                      <a:lnTo>
                        <a:pt x="f6" y="f5"/>
                      </a:lnTo>
                      <a:lnTo>
                        <a:pt x="f7" y="f5"/>
                      </a:lnTo>
                      <a:close/>
                    </a:path>
                  </a:pathLst>
                </a:custGeom>
                <a:solidFill>
                  <a:srgbClr val="E5E5DD"/>
                </a:solidFill>
                <a:ln w="6345">
                  <a:solidFill>
                    <a:srgbClr val="93936C"/>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44" name="Freeform 50"/>
                <p:cNvSpPr/>
                <p:nvPr/>
              </p:nvSpPr>
              <p:spPr>
                <a:xfrm>
                  <a:off x="1381612" y="2293562"/>
                  <a:ext cx="55220" cy="13999"/>
                </a:xfrm>
                <a:custGeom>
                  <a:avLst/>
                  <a:gdLst>
                    <a:gd name="f0" fmla="val 10800000"/>
                    <a:gd name="f1" fmla="val 5400000"/>
                    <a:gd name="f2" fmla="val 180"/>
                    <a:gd name="f3" fmla="val w"/>
                    <a:gd name="f4" fmla="val h"/>
                    <a:gd name="f5" fmla="val 0"/>
                    <a:gd name="f6" fmla="val 168"/>
                    <a:gd name="f7" fmla="val 29"/>
                    <a:gd name="f8" fmla="val 30"/>
                    <a:gd name="f9" fmla="+- 0 0 -90"/>
                    <a:gd name="f10" fmla="*/ f3 1 168"/>
                    <a:gd name="f11" fmla="*/ f4 1 29"/>
                    <a:gd name="f12" fmla="val f5"/>
                    <a:gd name="f13" fmla="val f6"/>
                    <a:gd name="f14" fmla="val f7"/>
                    <a:gd name="f15" fmla="*/ f9 f0 1"/>
                    <a:gd name="f16" fmla="+- f14 0 f12"/>
                    <a:gd name="f17" fmla="+- f13 0 f12"/>
                    <a:gd name="f18" fmla="*/ f15 1 f2"/>
                    <a:gd name="f19" fmla="*/ f17 1 168"/>
                    <a:gd name="f20" fmla="*/ f16 1 29"/>
                    <a:gd name="f21" fmla="+- f18 0 f1"/>
                    <a:gd name="f22" fmla="*/ 0 1 f19"/>
                    <a:gd name="f23" fmla="*/ 29 1 f20"/>
                    <a:gd name="f24" fmla="*/ 30 1 f19"/>
                    <a:gd name="f25" fmla="*/ 0 1 f20"/>
                    <a:gd name="f26" fmla="*/ 168 1 f19"/>
                    <a:gd name="f27" fmla="*/ f13 1 f19"/>
                    <a:gd name="f28" fmla="*/ f14 1 f20"/>
                    <a:gd name="f29" fmla="*/ f22 f10 1"/>
                    <a:gd name="f30" fmla="*/ f27 f10 1"/>
                    <a:gd name="f31" fmla="*/ f28 f11 1"/>
                    <a:gd name="f32" fmla="*/ f25 f11 1"/>
                    <a:gd name="f33" fmla="*/ f23 f11 1"/>
                    <a:gd name="f34" fmla="*/ f24 f10 1"/>
                    <a:gd name="f35" fmla="*/ f26 f10 1"/>
                  </a:gdLst>
                  <a:ahLst/>
                  <a:cxnLst>
                    <a:cxn ang="3cd4">
                      <a:pos x="hc" y="t"/>
                    </a:cxn>
                    <a:cxn ang="0">
                      <a:pos x="r" y="vc"/>
                    </a:cxn>
                    <a:cxn ang="cd4">
                      <a:pos x="hc" y="b"/>
                    </a:cxn>
                    <a:cxn ang="cd2">
                      <a:pos x="l" y="vc"/>
                    </a:cxn>
                    <a:cxn ang="f21">
                      <a:pos x="f29" y="f33"/>
                    </a:cxn>
                    <a:cxn ang="f21">
                      <a:pos x="f34" y="f32"/>
                    </a:cxn>
                    <a:cxn ang="f21">
                      <a:pos x="f35" y="f32"/>
                    </a:cxn>
                    <a:cxn ang="f21">
                      <a:pos x="f35" y="f33"/>
                    </a:cxn>
                    <a:cxn ang="f21">
                      <a:pos x="f29" y="f33"/>
                    </a:cxn>
                  </a:cxnLst>
                  <a:rect l="f29" t="f32" r="f30" b="f31"/>
                  <a:pathLst>
                    <a:path w="168" h="29">
                      <a:moveTo>
                        <a:pt x="f5" y="f7"/>
                      </a:moveTo>
                      <a:lnTo>
                        <a:pt x="f8" y="f5"/>
                      </a:lnTo>
                      <a:lnTo>
                        <a:pt x="f6" y="f5"/>
                      </a:lnTo>
                      <a:lnTo>
                        <a:pt x="f6" y="f7"/>
                      </a:lnTo>
                      <a:lnTo>
                        <a:pt x="f5" y="f7"/>
                      </a:lnTo>
                      <a:close/>
                    </a:path>
                  </a:pathLst>
                </a:custGeom>
                <a:solidFill>
                  <a:srgbClr val="C9C9B6"/>
                </a:solidFill>
                <a:ln w="6345">
                  <a:solidFill>
                    <a:srgbClr val="494936"/>
                  </a:solidFill>
                  <a:prstDash val="solid"/>
                  <a:round/>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45" name="Rectangle 51"/>
                <p:cNvSpPr/>
                <p:nvPr/>
              </p:nvSpPr>
              <p:spPr>
                <a:xfrm>
                  <a:off x="1491066" y="2305632"/>
                  <a:ext cx="11503" cy="20756"/>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46" name="Rectangle 52"/>
                <p:cNvSpPr/>
                <p:nvPr/>
              </p:nvSpPr>
              <p:spPr>
                <a:xfrm>
                  <a:off x="1509144" y="2305632"/>
                  <a:ext cx="11503" cy="20756"/>
                </a:xfrm>
                <a:prstGeom prst="rect">
                  <a:avLst/>
                </a:prstGeom>
                <a:solidFill>
                  <a:srgbClr val="C9C9B6"/>
                </a:solidFill>
                <a:ln w="6345">
                  <a:solidFill>
                    <a:srgbClr val="93936C"/>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147" name="Rectangle 53"/>
                <p:cNvSpPr/>
                <p:nvPr/>
              </p:nvSpPr>
              <p:spPr>
                <a:xfrm>
                  <a:off x="1418755" y="2269906"/>
                  <a:ext cx="15453" cy="22695"/>
                </a:xfrm>
                <a:prstGeom prst="rect">
                  <a:avLst/>
                </a:prstGeom>
                <a:solidFill>
                  <a:srgbClr val="3F3F2F"/>
                </a:solidFill>
                <a:ln w="6345">
                  <a:solidFill>
                    <a:srgbClr val="494936"/>
                  </a:solidFill>
                  <a:prstDash val="solid"/>
                  <a:miter/>
                </a:ln>
              </p:spPr>
              <p:txBody>
                <a:bodyPr vert="horz" wrap="square" lIns="92354" tIns="46177" rIns="92354" bIns="46177"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grpSp>
        </p:grpSp>
        <p:sp>
          <p:nvSpPr>
            <p:cNvPr id="148" name="Text Box 21"/>
            <p:cNvSpPr txBox="1"/>
            <p:nvPr/>
          </p:nvSpPr>
          <p:spPr>
            <a:xfrm>
              <a:off x="1389293" y="1959065"/>
              <a:ext cx="574783" cy="287259"/>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ru-RU" sz="800" b="1" dirty="0">
                  <a:solidFill>
                    <a:srgbClr val="000000"/>
                  </a:solidFill>
                  <a:ea typeface="华文细黑"/>
                  <a:cs typeface="宋体"/>
                </a:rPr>
                <a:t>ШК</a:t>
              </a:r>
              <a:endParaRPr lang="en-US" sz="600" b="1" dirty="0">
                <a:solidFill>
                  <a:srgbClr val="000000"/>
                </a:solidFill>
                <a:ea typeface="华文细黑"/>
                <a:cs typeface="宋体"/>
              </a:endParaRPr>
            </a:p>
          </p:txBody>
        </p:sp>
        <p:pic>
          <p:nvPicPr>
            <p:cNvPr id="149" name="Picture 3" descr="地球"/>
            <p:cNvPicPr>
              <a:picLocks noChangeAspect="1"/>
            </p:cNvPicPr>
            <p:nvPr/>
          </p:nvPicPr>
          <p:blipFill>
            <a:blip r:embed="rId31" cstate="print"/>
            <a:srcRect/>
            <a:stretch>
              <a:fillRect/>
            </a:stretch>
          </p:blipFill>
          <p:spPr>
            <a:xfrm>
              <a:off x="1922571" y="2022844"/>
              <a:ext cx="251981" cy="295122"/>
            </a:xfrm>
            <a:prstGeom prst="rect">
              <a:avLst/>
            </a:prstGeom>
            <a:noFill/>
            <a:ln>
              <a:noFill/>
            </a:ln>
          </p:spPr>
        </p:pic>
        <p:sp>
          <p:nvSpPr>
            <p:cNvPr id="150" name="Text Box 21"/>
            <p:cNvSpPr txBox="1"/>
            <p:nvPr/>
          </p:nvSpPr>
          <p:spPr>
            <a:xfrm>
              <a:off x="2056532" y="2762649"/>
              <a:ext cx="546966" cy="246221"/>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AR G3</a:t>
              </a:r>
            </a:p>
          </p:txBody>
        </p:sp>
        <p:sp>
          <p:nvSpPr>
            <p:cNvPr id="151" name="Text Box 21"/>
            <p:cNvSpPr txBox="1"/>
            <p:nvPr/>
          </p:nvSpPr>
          <p:spPr>
            <a:xfrm>
              <a:off x="942380" y="2961705"/>
              <a:ext cx="514917" cy="246221"/>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FF0000"/>
                  </a:solidFill>
                  <a:ea typeface="华文细黑"/>
                  <a:cs typeface="宋体"/>
                </a:rPr>
                <a:t>LAN</a:t>
              </a:r>
            </a:p>
          </p:txBody>
        </p:sp>
        <p:sp>
          <p:nvSpPr>
            <p:cNvPr id="152" name="Line 69"/>
            <p:cNvSpPr/>
            <p:nvPr/>
          </p:nvSpPr>
          <p:spPr>
            <a:xfrm>
              <a:off x="1999719" y="3264398"/>
              <a:ext cx="305821"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a:solidFill>
                <a:srgbClr val="000000"/>
              </a:solidFill>
              <a:prstDash val="solid"/>
              <a:round/>
            </a:ln>
          </p:spPr>
          <p:txBody>
            <a:bodyPr vert="horz" wrap="square" lIns="91440" tIns="45720" rIns="91440" bIns="45720"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53" name="Line 70"/>
            <p:cNvSpPr/>
            <p:nvPr/>
          </p:nvSpPr>
          <p:spPr>
            <a:xfrm flipH="1">
              <a:off x="2068098" y="3197044"/>
              <a:ext cx="34994" cy="6735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a:solidFill>
                <a:srgbClr val="000000"/>
              </a:solidFill>
              <a:prstDash val="solid"/>
              <a:round/>
            </a:ln>
          </p:spPr>
          <p:txBody>
            <a:bodyPr vert="horz" wrap="square" lIns="91440" tIns="45720" rIns="91440" bIns="45720"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54" name="Line 71"/>
            <p:cNvSpPr/>
            <p:nvPr/>
          </p:nvSpPr>
          <p:spPr>
            <a:xfrm flipV="1">
              <a:off x="2206474" y="3194529"/>
              <a:ext cx="27998" cy="6986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528">
              <a:solidFill>
                <a:srgbClr val="000000"/>
              </a:solidFill>
              <a:prstDash val="solid"/>
              <a:round/>
            </a:ln>
          </p:spPr>
          <p:txBody>
            <a:bodyPr vert="horz" wrap="square" lIns="91440" tIns="45720" rIns="91440" bIns="45720"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nvGrpSpPr>
            <p:cNvPr id="155" name="Group 135"/>
            <p:cNvGrpSpPr/>
            <p:nvPr/>
          </p:nvGrpSpPr>
          <p:grpSpPr>
            <a:xfrm>
              <a:off x="2051410" y="3105146"/>
              <a:ext cx="89382" cy="135962"/>
              <a:chOff x="2051410" y="3105146"/>
              <a:chExt cx="89382" cy="135962"/>
            </a:xfrm>
          </p:grpSpPr>
          <p:grpSp>
            <p:nvGrpSpPr>
              <p:cNvPr id="156" name="Group 136"/>
              <p:cNvGrpSpPr/>
              <p:nvPr/>
            </p:nvGrpSpPr>
            <p:grpSpPr>
              <a:xfrm>
                <a:off x="2051410" y="3188092"/>
                <a:ext cx="89382" cy="53016"/>
                <a:chOff x="2051410" y="3188092"/>
                <a:chExt cx="89382" cy="53016"/>
              </a:xfrm>
            </p:grpSpPr>
            <p:sp>
              <p:nvSpPr>
                <p:cNvPr id="157" name="Oval 137"/>
                <p:cNvSpPr/>
                <p:nvPr/>
              </p:nvSpPr>
              <p:spPr>
                <a:xfrm>
                  <a:off x="2051410" y="3190442"/>
                  <a:ext cx="89382" cy="5066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00AFD8"/>
                    </a:gs>
                    <a:gs pos="50000">
                      <a:srgbClr val="7575AD"/>
                    </a:gs>
                    <a:gs pos="100000">
                      <a:srgbClr val="00AFD8"/>
                    </a:gs>
                  </a:gsLst>
                  <a:lin ang="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58" name="Oval 138"/>
                <p:cNvSpPr/>
                <p:nvPr/>
              </p:nvSpPr>
              <p:spPr>
                <a:xfrm>
                  <a:off x="2051410" y="3188092"/>
                  <a:ext cx="89382" cy="4476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57DFFF"/>
                    </a:gs>
                    <a:gs pos="50000">
                      <a:srgbClr val="00AFD8"/>
                    </a:gs>
                    <a:gs pos="100000">
                      <a:srgbClr val="57DFFF"/>
                    </a:gs>
                  </a:gsLst>
                  <a:lin ang="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grpSp>
            <p:nvGrpSpPr>
              <p:cNvPr id="159" name="Group 139"/>
              <p:cNvGrpSpPr/>
              <p:nvPr/>
            </p:nvGrpSpPr>
            <p:grpSpPr>
              <a:xfrm>
                <a:off x="2051410" y="3173004"/>
                <a:ext cx="89382" cy="53025"/>
                <a:chOff x="2051410" y="3173004"/>
                <a:chExt cx="89382" cy="53025"/>
              </a:xfrm>
            </p:grpSpPr>
            <p:sp>
              <p:nvSpPr>
                <p:cNvPr id="160" name="Oval 140"/>
                <p:cNvSpPr/>
                <p:nvPr/>
              </p:nvSpPr>
              <p:spPr>
                <a:xfrm>
                  <a:off x="2051410" y="3175363"/>
                  <a:ext cx="89382" cy="5066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00AFD8"/>
                    </a:gs>
                    <a:gs pos="50000">
                      <a:srgbClr val="7575AD"/>
                    </a:gs>
                    <a:gs pos="100000">
                      <a:srgbClr val="00AFD8"/>
                    </a:gs>
                  </a:gsLst>
                  <a:lin ang="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61" name="Oval 141"/>
                <p:cNvSpPr/>
                <p:nvPr/>
              </p:nvSpPr>
              <p:spPr>
                <a:xfrm>
                  <a:off x="2051410" y="3173004"/>
                  <a:ext cx="89382" cy="4476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57DFFF"/>
                    </a:gs>
                    <a:gs pos="50000">
                      <a:srgbClr val="00AFD8"/>
                    </a:gs>
                    <a:gs pos="100000">
                      <a:srgbClr val="57DFFF"/>
                    </a:gs>
                  </a:gsLst>
                  <a:lin ang="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grpSp>
            <p:nvGrpSpPr>
              <p:cNvPr id="162" name="Group 142"/>
              <p:cNvGrpSpPr/>
              <p:nvPr/>
            </p:nvGrpSpPr>
            <p:grpSpPr>
              <a:xfrm>
                <a:off x="2051410" y="3158163"/>
                <a:ext cx="89382" cy="53026"/>
                <a:chOff x="2051410" y="3158163"/>
                <a:chExt cx="89382" cy="53026"/>
              </a:xfrm>
            </p:grpSpPr>
            <p:sp>
              <p:nvSpPr>
                <p:cNvPr id="163" name="Oval 143"/>
                <p:cNvSpPr/>
                <p:nvPr/>
              </p:nvSpPr>
              <p:spPr>
                <a:xfrm>
                  <a:off x="2051410" y="3160523"/>
                  <a:ext cx="89382" cy="5066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00AFD8"/>
                    </a:gs>
                    <a:gs pos="50000">
                      <a:srgbClr val="7575AD"/>
                    </a:gs>
                    <a:gs pos="100000">
                      <a:srgbClr val="00AFD8"/>
                    </a:gs>
                  </a:gsLst>
                  <a:lin ang="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64" name="Oval 144"/>
                <p:cNvSpPr/>
                <p:nvPr/>
              </p:nvSpPr>
              <p:spPr>
                <a:xfrm>
                  <a:off x="2051410" y="3158163"/>
                  <a:ext cx="89382" cy="4476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57DFFF"/>
                    </a:gs>
                    <a:gs pos="50000">
                      <a:srgbClr val="00AFD8"/>
                    </a:gs>
                    <a:gs pos="100000">
                      <a:srgbClr val="57DFFF"/>
                    </a:gs>
                  </a:gsLst>
                  <a:lin ang="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grpSp>
            <p:nvGrpSpPr>
              <p:cNvPr id="165" name="Group 145"/>
              <p:cNvGrpSpPr/>
              <p:nvPr/>
            </p:nvGrpSpPr>
            <p:grpSpPr>
              <a:xfrm>
                <a:off x="2051410" y="3141668"/>
                <a:ext cx="89382" cy="53025"/>
                <a:chOff x="2051410" y="3141668"/>
                <a:chExt cx="89382" cy="53025"/>
              </a:xfrm>
            </p:grpSpPr>
            <p:sp>
              <p:nvSpPr>
                <p:cNvPr id="166" name="Oval 146"/>
                <p:cNvSpPr/>
                <p:nvPr/>
              </p:nvSpPr>
              <p:spPr>
                <a:xfrm>
                  <a:off x="2051410" y="3144027"/>
                  <a:ext cx="89382" cy="5066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00AFD8"/>
                    </a:gs>
                    <a:gs pos="50000">
                      <a:srgbClr val="7575AD"/>
                    </a:gs>
                    <a:gs pos="100000">
                      <a:srgbClr val="00AFD8"/>
                    </a:gs>
                  </a:gsLst>
                  <a:lin ang="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67" name="Oval 147"/>
                <p:cNvSpPr/>
                <p:nvPr/>
              </p:nvSpPr>
              <p:spPr>
                <a:xfrm>
                  <a:off x="2051410" y="3141668"/>
                  <a:ext cx="89382" cy="4476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57DFFF"/>
                    </a:gs>
                    <a:gs pos="50000">
                      <a:srgbClr val="00AFD8"/>
                    </a:gs>
                    <a:gs pos="100000">
                      <a:srgbClr val="57DFFF"/>
                    </a:gs>
                  </a:gsLst>
                  <a:lin ang="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grpSp>
            <p:nvGrpSpPr>
              <p:cNvPr id="168" name="Group 148"/>
              <p:cNvGrpSpPr/>
              <p:nvPr/>
            </p:nvGrpSpPr>
            <p:grpSpPr>
              <a:xfrm>
                <a:off x="2051410" y="3125172"/>
                <a:ext cx="89382" cy="53025"/>
                <a:chOff x="2051410" y="3125172"/>
                <a:chExt cx="89382" cy="53025"/>
              </a:xfrm>
            </p:grpSpPr>
            <p:sp>
              <p:nvSpPr>
                <p:cNvPr id="169" name="Oval 149"/>
                <p:cNvSpPr/>
                <p:nvPr/>
              </p:nvSpPr>
              <p:spPr>
                <a:xfrm>
                  <a:off x="2051410" y="3127531"/>
                  <a:ext cx="89382" cy="5066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00AFD8"/>
                    </a:gs>
                    <a:gs pos="50000">
                      <a:srgbClr val="7575AD"/>
                    </a:gs>
                    <a:gs pos="100000">
                      <a:srgbClr val="00AFD8"/>
                    </a:gs>
                  </a:gsLst>
                  <a:lin ang="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70" name="Oval 150"/>
                <p:cNvSpPr/>
                <p:nvPr/>
              </p:nvSpPr>
              <p:spPr>
                <a:xfrm>
                  <a:off x="2051410" y="3125172"/>
                  <a:ext cx="89382" cy="4476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57DFFF"/>
                    </a:gs>
                    <a:gs pos="50000">
                      <a:srgbClr val="00AFD8"/>
                    </a:gs>
                    <a:gs pos="100000">
                      <a:srgbClr val="57DFFF"/>
                    </a:gs>
                  </a:gsLst>
                  <a:lin ang="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grpSp>
            <p:nvGrpSpPr>
              <p:cNvPr id="171" name="Group 151"/>
              <p:cNvGrpSpPr/>
              <p:nvPr/>
            </p:nvGrpSpPr>
            <p:grpSpPr>
              <a:xfrm>
                <a:off x="2051410" y="3105146"/>
                <a:ext cx="89382" cy="53016"/>
                <a:chOff x="2051410" y="3105146"/>
                <a:chExt cx="89382" cy="53016"/>
              </a:xfrm>
            </p:grpSpPr>
            <p:sp>
              <p:nvSpPr>
                <p:cNvPr id="172" name="Oval 152"/>
                <p:cNvSpPr/>
                <p:nvPr/>
              </p:nvSpPr>
              <p:spPr>
                <a:xfrm>
                  <a:off x="2051410" y="3107496"/>
                  <a:ext cx="89382" cy="5066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57DFFF"/>
                    </a:gs>
                    <a:gs pos="50000">
                      <a:srgbClr val="008EB0"/>
                    </a:gs>
                    <a:gs pos="100000">
                      <a:srgbClr val="57DFFF"/>
                    </a:gs>
                  </a:gsLst>
                  <a:lin ang="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73" name="Oval 153"/>
                <p:cNvSpPr/>
                <p:nvPr/>
              </p:nvSpPr>
              <p:spPr>
                <a:xfrm>
                  <a:off x="2051410" y="3105146"/>
                  <a:ext cx="89382" cy="4476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CCFFFF"/>
                    </a:gs>
                    <a:gs pos="50000">
                      <a:srgbClr val="57DFFF"/>
                    </a:gs>
                    <a:gs pos="100000">
                      <a:srgbClr val="CCFFFF"/>
                    </a:gs>
                  </a:gsLst>
                  <a:lin ang="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grpSp>
        <p:grpSp>
          <p:nvGrpSpPr>
            <p:cNvPr id="174" name="Group 66"/>
            <p:cNvGrpSpPr/>
            <p:nvPr/>
          </p:nvGrpSpPr>
          <p:grpSpPr>
            <a:xfrm>
              <a:off x="2284015" y="3045976"/>
              <a:ext cx="207285" cy="253041"/>
              <a:chOff x="2284015" y="3045976"/>
              <a:chExt cx="207285" cy="253041"/>
            </a:xfrm>
          </p:grpSpPr>
          <p:pic>
            <p:nvPicPr>
              <p:cNvPr id="175" name="Picture 67" descr="server"/>
              <p:cNvPicPr>
                <a:picLocks noChangeAspect="1"/>
              </p:cNvPicPr>
              <p:nvPr/>
            </p:nvPicPr>
            <p:blipFill>
              <a:blip r:embed="rId32" cstate="print"/>
              <a:srcRect/>
              <a:stretch>
                <a:fillRect/>
              </a:stretch>
            </p:blipFill>
            <p:spPr>
              <a:xfrm>
                <a:off x="2353555" y="3045976"/>
                <a:ext cx="137745" cy="238740"/>
              </a:xfrm>
              <a:prstGeom prst="rect">
                <a:avLst/>
              </a:prstGeom>
              <a:noFill/>
              <a:ln>
                <a:noFill/>
              </a:ln>
            </p:spPr>
          </p:pic>
          <p:pic>
            <p:nvPicPr>
              <p:cNvPr id="176" name="Picture 68" descr="PC Blue"/>
              <p:cNvPicPr>
                <a:picLocks noChangeAspect="1"/>
              </p:cNvPicPr>
              <p:nvPr/>
            </p:nvPicPr>
            <p:blipFill>
              <a:blip r:embed="rId33" cstate="print"/>
              <a:srcRect/>
              <a:stretch>
                <a:fillRect/>
              </a:stretch>
            </p:blipFill>
            <p:spPr>
              <a:xfrm>
                <a:off x="2284015" y="3161126"/>
                <a:ext cx="124239" cy="137891"/>
              </a:xfrm>
              <a:prstGeom prst="rect">
                <a:avLst/>
              </a:prstGeom>
              <a:noFill/>
              <a:ln>
                <a:noFill/>
              </a:ln>
            </p:spPr>
          </p:pic>
        </p:grpSp>
        <p:grpSp>
          <p:nvGrpSpPr>
            <p:cNvPr id="177" name="Group 173"/>
            <p:cNvGrpSpPr/>
            <p:nvPr/>
          </p:nvGrpSpPr>
          <p:grpSpPr>
            <a:xfrm>
              <a:off x="2179554" y="3120883"/>
              <a:ext cx="94759" cy="128409"/>
              <a:chOff x="2179554" y="3120883"/>
              <a:chExt cx="94759" cy="128409"/>
            </a:xfrm>
          </p:grpSpPr>
          <p:grpSp>
            <p:nvGrpSpPr>
              <p:cNvPr id="178" name="Group 174"/>
              <p:cNvGrpSpPr/>
              <p:nvPr/>
            </p:nvGrpSpPr>
            <p:grpSpPr>
              <a:xfrm>
                <a:off x="2179554" y="3186729"/>
                <a:ext cx="94759" cy="62563"/>
                <a:chOff x="2179554" y="3186729"/>
                <a:chExt cx="94759" cy="62563"/>
              </a:xfrm>
            </p:grpSpPr>
            <p:sp>
              <p:nvSpPr>
                <p:cNvPr id="179" name="Oval 175"/>
                <p:cNvSpPr/>
                <p:nvPr/>
              </p:nvSpPr>
              <p:spPr>
                <a:xfrm>
                  <a:off x="2179554" y="3192783"/>
                  <a:ext cx="94759" cy="5650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B2B2B2"/>
                </a:soli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80" name="Oval 176"/>
                <p:cNvSpPr/>
                <p:nvPr/>
              </p:nvSpPr>
              <p:spPr>
                <a:xfrm>
                  <a:off x="2179554" y="3186729"/>
                  <a:ext cx="94759" cy="5650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B2B2B2"/>
                    </a:gs>
                    <a:gs pos="100000">
                      <a:srgbClr val="767676"/>
                    </a:gs>
                  </a:gsLst>
                  <a:lin ang="270000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grpSp>
            <p:nvGrpSpPr>
              <p:cNvPr id="181" name="Group 177"/>
              <p:cNvGrpSpPr/>
              <p:nvPr/>
            </p:nvGrpSpPr>
            <p:grpSpPr>
              <a:xfrm>
                <a:off x="2179554" y="3173562"/>
                <a:ext cx="94759" cy="62562"/>
                <a:chOff x="2179554" y="3173562"/>
                <a:chExt cx="94759" cy="62562"/>
              </a:xfrm>
            </p:grpSpPr>
            <p:sp>
              <p:nvSpPr>
                <p:cNvPr id="182" name="Oval 178"/>
                <p:cNvSpPr/>
                <p:nvPr/>
              </p:nvSpPr>
              <p:spPr>
                <a:xfrm>
                  <a:off x="2179554" y="3179615"/>
                  <a:ext cx="94759" cy="5650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B2B2B2"/>
                </a:soli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83" name="Oval 179"/>
                <p:cNvSpPr/>
                <p:nvPr/>
              </p:nvSpPr>
              <p:spPr>
                <a:xfrm>
                  <a:off x="2179554" y="3173562"/>
                  <a:ext cx="94759" cy="5650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B2B2B2"/>
                    </a:gs>
                    <a:gs pos="100000">
                      <a:srgbClr val="767676"/>
                    </a:gs>
                  </a:gsLst>
                  <a:lin ang="270000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grpSp>
            <p:nvGrpSpPr>
              <p:cNvPr id="184" name="Group 180"/>
              <p:cNvGrpSpPr/>
              <p:nvPr/>
            </p:nvGrpSpPr>
            <p:grpSpPr>
              <a:xfrm>
                <a:off x="2179554" y="3160394"/>
                <a:ext cx="94759" cy="62563"/>
                <a:chOff x="2179554" y="3160394"/>
                <a:chExt cx="94759" cy="62563"/>
              </a:xfrm>
            </p:grpSpPr>
            <p:sp>
              <p:nvSpPr>
                <p:cNvPr id="185" name="Oval 181"/>
                <p:cNvSpPr/>
                <p:nvPr/>
              </p:nvSpPr>
              <p:spPr>
                <a:xfrm>
                  <a:off x="2179554" y="3166448"/>
                  <a:ext cx="94759" cy="5650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B2B2B2"/>
                </a:soli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86" name="Oval 182"/>
                <p:cNvSpPr/>
                <p:nvPr/>
              </p:nvSpPr>
              <p:spPr>
                <a:xfrm>
                  <a:off x="2179554" y="3160394"/>
                  <a:ext cx="94759" cy="5650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B2B2B2"/>
                    </a:gs>
                    <a:gs pos="100000">
                      <a:srgbClr val="767676"/>
                    </a:gs>
                  </a:gsLst>
                  <a:lin ang="270000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grpSp>
            <p:nvGrpSpPr>
              <p:cNvPr id="187" name="Group 183"/>
              <p:cNvGrpSpPr/>
              <p:nvPr/>
            </p:nvGrpSpPr>
            <p:grpSpPr>
              <a:xfrm>
                <a:off x="2179554" y="3147218"/>
                <a:ext cx="94759" cy="62562"/>
                <a:chOff x="2179554" y="3147218"/>
                <a:chExt cx="94759" cy="62562"/>
              </a:xfrm>
            </p:grpSpPr>
            <p:sp>
              <p:nvSpPr>
                <p:cNvPr id="188" name="Oval 184"/>
                <p:cNvSpPr/>
                <p:nvPr/>
              </p:nvSpPr>
              <p:spPr>
                <a:xfrm>
                  <a:off x="2179554" y="3153271"/>
                  <a:ext cx="94759" cy="5650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B2B2B2"/>
                </a:soli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89" name="Oval 185"/>
                <p:cNvSpPr/>
                <p:nvPr/>
              </p:nvSpPr>
              <p:spPr>
                <a:xfrm>
                  <a:off x="2179554" y="3147218"/>
                  <a:ext cx="94759" cy="5650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B2B2B2"/>
                    </a:gs>
                    <a:gs pos="100000">
                      <a:srgbClr val="767676"/>
                    </a:gs>
                  </a:gsLst>
                  <a:lin ang="270000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grpSp>
            <p:nvGrpSpPr>
              <p:cNvPr id="190" name="Group 186"/>
              <p:cNvGrpSpPr/>
              <p:nvPr/>
            </p:nvGrpSpPr>
            <p:grpSpPr>
              <a:xfrm>
                <a:off x="2179554" y="3134051"/>
                <a:ext cx="94759" cy="62562"/>
                <a:chOff x="2179554" y="3134051"/>
                <a:chExt cx="94759" cy="62562"/>
              </a:xfrm>
            </p:grpSpPr>
            <p:sp>
              <p:nvSpPr>
                <p:cNvPr id="191" name="Oval 187"/>
                <p:cNvSpPr/>
                <p:nvPr/>
              </p:nvSpPr>
              <p:spPr>
                <a:xfrm>
                  <a:off x="2179554" y="3140104"/>
                  <a:ext cx="94759" cy="5650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B2B2B2"/>
                </a:soli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92" name="Oval 188"/>
                <p:cNvSpPr/>
                <p:nvPr/>
              </p:nvSpPr>
              <p:spPr>
                <a:xfrm>
                  <a:off x="2179554" y="3134051"/>
                  <a:ext cx="94759" cy="5650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B2B2B2"/>
                    </a:gs>
                    <a:gs pos="100000">
                      <a:srgbClr val="767676"/>
                    </a:gs>
                  </a:gsLst>
                  <a:lin ang="270000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grpSp>
            <p:nvGrpSpPr>
              <p:cNvPr id="193" name="Group 189"/>
              <p:cNvGrpSpPr/>
              <p:nvPr/>
            </p:nvGrpSpPr>
            <p:grpSpPr>
              <a:xfrm>
                <a:off x="2179554" y="3120883"/>
                <a:ext cx="94759" cy="62563"/>
                <a:chOff x="2179554" y="3120883"/>
                <a:chExt cx="94759" cy="62563"/>
              </a:xfrm>
            </p:grpSpPr>
            <p:sp>
              <p:nvSpPr>
                <p:cNvPr id="194" name="Oval 190"/>
                <p:cNvSpPr/>
                <p:nvPr/>
              </p:nvSpPr>
              <p:spPr>
                <a:xfrm>
                  <a:off x="2179554" y="3126937"/>
                  <a:ext cx="94759" cy="5650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B2B2B2"/>
                </a:soli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sp>
              <p:nvSpPr>
                <p:cNvPr id="195" name="Oval 191"/>
                <p:cNvSpPr/>
                <p:nvPr/>
              </p:nvSpPr>
              <p:spPr>
                <a:xfrm>
                  <a:off x="2179554" y="3120883"/>
                  <a:ext cx="94759" cy="5650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gradFill>
                  <a:gsLst>
                    <a:gs pos="0">
                      <a:srgbClr val="B2B2B2"/>
                    </a:gs>
                    <a:gs pos="100000">
                      <a:srgbClr val="767676"/>
                    </a:gs>
                  </a:gsLst>
                  <a:lin ang="2700000"/>
                </a:gra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kern="0" dirty="0">
                    <a:solidFill>
                      <a:srgbClr val="000000"/>
                    </a:solidFill>
                    <a:ea typeface="华文细黑"/>
                    <a:cs typeface="宋体"/>
                  </a:endParaRPr>
                </a:p>
              </p:txBody>
            </p:sp>
          </p:grpSp>
        </p:grpSp>
        <p:sp>
          <p:nvSpPr>
            <p:cNvPr id="196" name="Line 62"/>
            <p:cNvSpPr/>
            <p:nvPr/>
          </p:nvSpPr>
          <p:spPr>
            <a:xfrm>
              <a:off x="1847563" y="2991907"/>
              <a:ext cx="144776" cy="15481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197" name="Text Box 21"/>
            <p:cNvSpPr txBox="1"/>
            <p:nvPr/>
          </p:nvSpPr>
          <p:spPr>
            <a:xfrm>
              <a:off x="1552861" y="3318028"/>
              <a:ext cx="1120487" cy="246221"/>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华文细黑"/>
                  <a:cs typeface="宋体"/>
                </a:rPr>
                <a:t>Серверная ферма</a:t>
              </a:r>
              <a:endParaRPr lang="en-US" sz="600" b="1" dirty="0">
                <a:solidFill>
                  <a:srgbClr val="000000"/>
                </a:solidFill>
                <a:ea typeface="华文细黑"/>
                <a:cs typeface="宋体"/>
              </a:endParaRPr>
            </a:p>
          </p:txBody>
        </p:sp>
      </p:grpSp>
      <p:grpSp>
        <p:nvGrpSpPr>
          <p:cNvPr id="198" name="组合 277"/>
          <p:cNvGrpSpPr/>
          <p:nvPr/>
        </p:nvGrpSpPr>
        <p:grpSpPr>
          <a:xfrm>
            <a:off x="3748656" y="1367479"/>
            <a:ext cx="1748033" cy="1826938"/>
            <a:chOff x="4999508" y="1823304"/>
            <a:chExt cx="2331318" cy="2435918"/>
          </a:xfrm>
        </p:grpSpPr>
        <p:sp>
          <p:nvSpPr>
            <p:cNvPr id="200" name="Line 62"/>
            <p:cNvSpPr/>
            <p:nvPr/>
          </p:nvSpPr>
          <p:spPr>
            <a:xfrm flipH="1">
              <a:off x="5360505" y="2908861"/>
              <a:ext cx="818195" cy="3706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C00000"/>
              </a:solidFill>
              <a:custDash>
                <a:ds d="299976" sp="299976"/>
              </a:custDash>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201" name="Line 62"/>
            <p:cNvSpPr/>
            <p:nvPr/>
          </p:nvSpPr>
          <p:spPr>
            <a:xfrm flipH="1">
              <a:off x="5908066" y="2902241"/>
              <a:ext cx="295808" cy="35081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C00000"/>
              </a:solidFill>
              <a:custDash>
                <a:ds d="299976" sp="299976"/>
              </a:custDash>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202" name="Line 62"/>
            <p:cNvSpPr/>
            <p:nvPr/>
          </p:nvSpPr>
          <p:spPr>
            <a:xfrm>
              <a:off x="6203874" y="2902241"/>
              <a:ext cx="264343" cy="29745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C00000"/>
              </a:solidFill>
              <a:custDash>
                <a:ds d="299976" sp="299976"/>
              </a:custDash>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pic>
          <p:nvPicPr>
            <p:cNvPr id="203" name="Picture 20" descr="图片777"/>
            <p:cNvPicPr>
              <a:picLocks noChangeAspect="1"/>
            </p:cNvPicPr>
            <p:nvPr/>
          </p:nvPicPr>
          <p:blipFill>
            <a:blip r:embed="rId12" cstate="print"/>
            <a:srcRect/>
            <a:stretch>
              <a:fillRect/>
            </a:stretch>
          </p:blipFill>
          <p:spPr>
            <a:xfrm>
              <a:off x="5329031" y="2639552"/>
              <a:ext cx="648547" cy="342122"/>
            </a:xfrm>
            <a:prstGeom prst="rect">
              <a:avLst/>
            </a:prstGeom>
            <a:noFill/>
            <a:ln>
              <a:noFill/>
            </a:ln>
          </p:spPr>
        </p:pic>
        <p:sp>
          <p:nvSpPr>
            <p:cNvPr id="204" name="Text Box 21"/>
            <p:cNvSpPr txBox="1"/>
            <p:nvPr/>
          </p:nvSpPr>
          <p:spPr>
            <a:xfrm>
              <a:off x="5417601" y="2693721"/>
              <a:ext cx="772384" cy="246221"/>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WAN</a:t>
              </a:r>
            </a:p>
          </p:txBody>
        </p:sp>
        <p:sp>
          <p:nvSpPr>
            <p:cNvPr id="205" name="Line 62"/>
            <p:cNvSpPr/>
            <p:nvPr/>
          </p:nvSpPr>
          <p:spPr>
            <a:xfrm flipH="1">
              <a:off x="5333384" y="2975055"/>
              <a:ext cx="203344" cy="29513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206" name="Line 62"/>
            <p:cNvSpPr/>
            <p:nvPr/>
          </p:nvSpPr>
          <p:spPr>
            <a:xfrm>
              <a:off x="5700369" y="2941963"/>
              <a:ext cx="251752" cy="45666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pic>
          <p:nvPicPr>
            <p:cNvPr id="207" name="Picture 597" descr="企业内部网"/>
            <p:cNvPicPr>
              <a:picLocks noChangeAspect="1"/>
            </p:cNvPicPr>
            <p:nvPr/>
          </p:nvPicPr>
          <p:blipFill>
            <a:blip r:embed="rId34" cstate="print"/>
            <a:srcRect/>
            <a:stretch>
              <a:fillRect/>
            </a:stretch>
          </p:blipFill>
          <p:spPr>
            <a:xfrm>
              <a:off x="5458867" y="1850260"/>
              <a:ext cx="421172" cy="539002"/>
            </a:xfrm>
            <a:prstGeom prst="rect">
              <a:avLst/>
            </a:prstGeom>
            <a:noFill/>
            <a:ln>
              <a:noFill/>
            </a:ln>
          </p:spPr>
        </p:pic>
        <p:pic>
          <p:nvPicPr>
            <p:cNvPr id="208" name="Picture 21" descr="未标题-2"/>
            <p:cNvPicPr>
              <a:picLocks noChangeAspect="1"/>
            </p:cNvPicPr>
            <p:nvPr/>
          </p:nvPicPr>
          <p:blipFill>
            <a:blip r:embed="rId35" cstate="print"/>
            <a:srcRect/>
            <a:stretch>
              <a:fillRect/>
            </a:stretch>
          </p:blipFill>
          <p:spPr>
            <a:xfrm rot="187426">
              <a:off x="4999508" y="3348002"/>
              <a:ext cx="559621" cy="367488"/>
            </a:xfrm>
            <a:prstGeom prst="rect">
              <a:avLst/>
            </a:prstGeom>
            <a:noFill/>
            <a:ln>
              <a:noFill/>
            </a:ln>
          </p:spPr>
        </p:pic>
        <p:pic>
          <p:nvPicPr>
            <p:cNvPr id="209" name="Picture 14" descr="Compaq Presario 1400-Wireless Internet SMALLER"/>
            <p:cNvPicPr>
              <a:picLocks noChangeAspect="1"/>
            </p:cNvPicPr>
            <p:nvPr/>
          </p:nvPicPr>
          <p:blipFill>
            <a:blip r:embed="rId36" cstate="print"/>
            <a:srcRect/>
            <a:stretch>
              <a:fillRect/>
            </a:stretch>
          </p:blipFill>
          <p:spPr>
            <a:xfrm>
              <a:off x="5009887" y="3482062"/>
              <a:ext cx="159955" cy="140214"/>
            </a:xfrm>
            <a:prstGeom prst="rect">
              <a:avLst/>
            </a:prstGeom>
            <a:noFill/>
            <a:ln>
              <a:noFill/>
            </a:ln>
          </p:spPr>
        </p:pic>
        <p:pic>
          <p:nvPicPr>
            <p:cNvPr id="210" name="Picture 15" descr="Phone2"/>
            <p:cNvPicPr>
              <a:picLocks noChangeAspect="1"/>
            </p:cNvPicPr>
            <p:nvPr/>
          </p:nvPicPr>
          <p:blipFill>
            <a:blip r:embed="rId37" cstate="print"/>
            <a:srcRect/>
            <a:stretch>
              <a:fillRect/>
            </a:stretch>
          </p:blipFill>
          <p:spPr>
            <a:xfrm>
              <a:off x="5405749" y="3443200"/>
              <a:ext cx="174851" cy="110249"/>
            </a:xfrm>
            <a:prstGeom prst="rect">
              <a:avLst/>
            </a:prstGeom>
            <a:noFill/>
            <a:ln>
              <a:noFill/>
            </a:ln>
          </p:spPr>
        </p:pic>
        <p:grpSp>
          <p:nvGrpSpPr>
            <p:cNvPr id="199" name="Group 16"/>
            <p:cNvGrpSpPr/>
            <p:nvPr/>
          </p:nvGrpSpPr>
          <p:grpSpPr>
            <a:xfrm>
              <a:off x="5330970" y="3587812"/>
              <a:ext cx="192088" cy="137426"/>
              <a:chOff x="5330970" y="3587812"/>
              <a:chExt cx="192088" cy="137426"/>
            </a:xfrm>
          </p:grpSpPr>
          <p:pic>
            <p:nvPicPr>
              <p:cNvPr id="212" name="Picture 17" descr="6374"/>
              <p:cNvPicPr>
                <a:picLocks noChangeAspect="1"/>
              </p:cNvPicPr>
              <p:nvPr/>
            </p:nvPicPr>
            <p:blipFill>
              <a:blip r:embed="rId38" cstate="print"/>
              <a:srcRect/>
              <a:stretch>
                <a:fillRect/>
              </a:stretch>
            </p:blipFill>
            <p:spPr>
              <a:xfrm>
                <a:off x="5330970" y="3597981"/>
                <a:ext cx="192088" cy="127257"/>
              </a:xfrm>
              <a:prstGeom prst="rect">
                <a:avLst/>
              </a:prstGeom>
              <a:noFill/>
              <a:ln>
                <a:noFill/>
              </a:ln>
            </p:spPr>
          </p:pic>
          <p:pic>
            <p:nvPicPr>
              <p:cNvPr id="213" name="Picture 18" descr="LKF06343"/>
              <p:cNvPicPr>
                <a:picLocks noChangeAspect="1"/>
              </p:cNvPicPr>
              <p:nvPr/>
            </p:nvPicPr>
            <p:blipFill>
              <a:blip r:embed="rId39" cstate="print"/>
              <a:srcRect l="23996" r="23996" b="9995"/>
              <a:stretch>
                <a:fillRect/>
              </a:stretch>
            </p:blipFill>
            <p:spPr>
              <a:xfrm>
                <a:off x="5402138" y="3587812"/>
                <a:ext cx="22357" cy="19714"/>
              </a:xfrm>
              <a:prstGeom prst="rect">
                <a:avLst/>
              </a:prstGeom>
              <a:noFill/>
              <a:ln>
                <a:noFill/>
              </a:ln>
            </p:spPr>
          </p:pic>
          <p:sp>
            <p:nvSpPr>
              <p:cNvPr id="214" name="Freeform 19"/>
              <p:cNvSpPr/>
              <p:nvPr/>
            </p:nvSpPr>
            <p:spPr>
              <a:xfrm>
                <a:off x="5365059" y="3616964"/>
                <a:ext cx="106573" cy="51316"/>
              </a:xfrm>
              <a:custGeom>
                <a:avLst/>
                <a:gdLst>
                  <a:gd name="f0" fmla="val 10800000"/>
                  <a:gd name="f1" fmla="val 5400000"/>
                  <a:gd name="f2" fmla="val 180"/>
                  <a:gd name="f3" fmla="val w"/>
                  <a:gd name="f4" fmla="val h"/>
                  <a:gd name="f5" fmla="val 0"/>
                  <a:gd name="f6" fmla="val 1470"/>
                  <a:gd name="f7" fmla="val 1098"/>
                  <a:gd name="f8" fmla="val 1452"/>
                  <a:gd name="f9" fmla="val 1032"/>
                  <a:gd name="f10" fmla="val 1458"/>
                  <a:gd name="f11" fmla="val 1080"/>
                  <a:gd name="f12" fmla="val 1422"/>
                  <a:gd name="f13" fmla="val 24"/>
                  <a:gd name="f14" fmla="val 1050"/>
                  <a:gd name="f15" fmla="val 12"/>
                  <a:gd name="f16" fmla="val 90"/>
                  <a:gd name="f17" fmla="val 42"/>
                  <a:gd name="f18" fmla="val 6"/>
                  <a:gd name="f19" fmla="val 1404"/>
                  <a:gd name="f20" fmla="+- 0 0 -90"/>
                  <a:gd name="f21" fmla="*/ f3 1 1470"/>
                  <a:gd name="f22" fmla="*/ f4 1 1098"/>
                  <a:gd name="f23" fmla="val f5"/>
                  <a:gd name="f24" fmla="val f6"/>
                  <a:gd name="f25" fmla="val f7"/>
                  <a:gd name="f26" fmla="*/ f20 f0 1"/>
                  <a:gd name="f27" fmla="+- f25 0 f23"/>
                  <a:gd name="f28" fmla="+- f24 0 f23"/>
                  <a:gd name="f29" fmla="*/ f26 1 f2"/>
                  <a:gd name="f30" fmla="*/ f28 1 1470"/>
                  <a:gd name="f31" fmla="*/ f27 1 1098"/>
                  <a:gd name="f32" fmla="+- f29 0 f1"/>
                  <a:gd name="f33" fmla="*/ 1452 1 f30"/>
                  <a:gd name="f34" fmla="*/ 0 1 f31"/>
                  <a:gd name="f35" fmla="*/ 1470 1 f30"/>
                  <a:gd name="f36" fmla="*/ 1032 1 f31"/>
                  <a:gd name="f37" fmla="*/ 1458 1 f30"/>
                  <a:gd name="f38" fmla="*/ 1080 1 f31"/>
                  <a:gd name="f39" fmla="*/ 1422 1 f30"/>
                  <a:gd name="f40" fmla="*/ 1098 1 f31"/>
                  <a:gd name="f41" fmla="*/ 24 1 f30"/>
                  <a:gd name="f42" fmla="*/ 0 1 f30"/>
                  <a:gd name="f43" fmla="*/ 1050 1 f31"/>
                  <a:gd name="f44" fmla="*/ 12 1 f30"/>
                  <a:gd name="f45" fmla="*/ 90 1 f31"/>
                  <a:gd name="f46" fmla="*/ 42 1 f30"/>
                  <a:gd name="f47" fmla="*/ 6 1 f31"/>
                  <a:gd name="f48" fmla="*/ 1404 1 f30"/>
                  <a:gd name="f49" fmla="*/ f24 1 f30"/>
                  <a:gd name="f50" fmla="*/ f25 1 f31"/>
                  <a:gd name="f51" fmla="*/ f42 f21 1"/>
                  <a:gd name="f52" fmla="*/ f49 f21 1"/>
                  <a:gd name="f53" fmla="*/ f50 f22 1"/>
                  <a:gd name="f54" fmla="*/ f34 f22 1"/>
                  <a:gd name="f55" fmla="*/ f33 f21 1"/>
                  <a:gd name="f56" fmla="*/ f35 f21 1"/>
                  <a:gd name="f57" fmla="*/ f36 f22 1"/>
                  <a:gd name="f58" fmla="*/ f37 f21 1"/>
                  <a:gd name="f59" fmla="*/ f38 f22 1"/>
                  <a:gd name="f60" fmla="*/ f39 f21 1"/>
                  <a:gd name="f61" fmla="*/ f40 f22 1"/>
                  <a:gd name="f62" fmla="*/ f41 f21 1"/>
                  <a:gd name="f63" fmla="*/ f43 f22 1"/>
                  <a:gd name="f64" fmla="*/ f44 f21 1"/>
                  <a:gd name="f65" fmla="*/ f45 f22 1"/>
                  <a:gd name="f66" fmla="*/ f46 f21 1"/>
                  <a:gd name="f67" fmla="*/ f47 f22 1"/>
                  <a:gd name="f68" fmla="*/ f48 f21 1"/>
                </a:gdLst>
                <a:ahLst/>
                <a:cxnLst>
                  <a:cxn ang="3cd4">
                    <a:pos x="hc" y="t"/>
                  </a:cxn>
                  <a:cxn ang="0">
                    <a:pos x="r" y="vc"/>
                  </a:cxn>
                  <a:cxn ang="cd4">
                    <a:pos x="hc" y="b"/>
                  </a:cxn>
                  <a:cxn ang="cd2">
                    <a:pos x="l" y="vc"/>
                  </a:cxn>
                  <a:cxn ang="f32">
                    <a:pos x="f55" y="f54"/>
                  </a:cxn>
                  <a:cxn ang="f32">
                    <a:pos x="f56" y="f57"/>
                  </a:cxn>
                  <a:cxn ang="f32">
                    <a:pos x="f58" y="f59"/>
                  </a:cxn>
                  <a:cxn ang="f32">
                    <a:pos x="f60" y="f61"/>
                  </a:cxn>
                  <a:cxn ang="f32">
                    <a:pos x="f62" y="f61"/>
                  </a:cxn>
                  <a:cxn ang="f32">
                    <a:pos x="f51" y="f63"/>
                  </a:cxn>
                  <a:cxn ang="f32">
                    <a:pos x="f64" y="f65"/>
                  </a:cxn>
                  <a:cxn ang="f32">
                    <a:pos x="f66" y="f67"/>
                  </a:cxn>
                  <a:cxn ang="f32">
                    <a:pos x="f68" y="f54"/>
                  </a:cxn>
                  <a:cxn ang="f32">
                    <a:pos x="f55" y="f54"/>
                  </a:cxn>
                </a:cxnLst>
                <a:rect l="f51" t="f54" r="f52" b="f53"/>
                <a:pathLst>
                  <a:path w="1470" h="1098">
                    <a:moveTo>
                      <a:pt x="f8" y="f5"/>
                    </a:moveTo>
                    <a:lnTo>
                      <a:pt x="f6" y="f9"/>
                    </a:lnTo>
                    <a:lnTo>
                      <a:pt x="f10" y="f11"/>
                    </a:lnTo>
                    <a:lnTo>
                      <a:pt x="f12" y="f7"/>
                    </a:lnTo>
                    <a:lnTo>
                      <a:pt x="f13" y="f7"/>
                    </a:lnTo>
                    <a:lnTo>
                      <a:pt x="f5" y="f14"/>
                    </a:lnTo>
                    <a:lnTo>
                      <a:pt x="f15" y="f16"/>
                    </a:lnTo>
                    <a:lnTo>
                      <a:pt x="f17" y="f18"/>
                    </a:lnTo>
                    <a:lnTo>
                      <a:pt x="f19" y="f5"/>
                    </a:lnTo>
                    <a:lnTo>
                      <a:pt x="f8" y="f5"/>
                    </a:lnTo>
                    <a:close/>
                  </a:path>
                </a:pathLst>
              </a:custGeom>
              <a:solidFill>
                <a:srgbClr val="1CACB0"/>
              </a:solidFill>
              <a:ln>
                <a:noFill/>
                <a:prstDash val="solid"/>
              </a:ln>
            </p:spPr>
            <p:txBody>
              <a:bodyPr vert="horz" wrap="square" lIns="73023" tIns="36511" rIns="73023" bIns="36511"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pic>
            <p:nvPicPr>
              <p:cNvPr id="215" name="Picture 20" descr="hub_open2"/>
              <p:cNvPicPr>
                <a:picLocks noChangeAspect="1"/>
              </p:cNvPicPr>
              <p:nvPr/>
            </p:nvPicPr>
            <p:blipFill>
              <a:blip r:embed="rId40" cstate="print"/>
              <a:srcRect/>
              <a:stretch>
                <a:fillRect/>
              </a:stretch>
            </p:blipFill>
            <p:spPr>
              <a:xfrm>
                <a:off x="5421331" y="3616598"/>
                <a:ext cx="48444" cy="47036"/>
              </a:xfrm>
              <a:prstGeom prst="rect">
                <a:avLst/>
              </a:prstGeom>
              <a:noFill/>
              <a:ln>
                <a:noFill/>
              </a:ln>
            </p:spPr>
          </p:pic>
          <p:pic>
            <p:nvPicPr>
              <p:cNvPr id="216" name="Picture 21" descr="session_video"/>
              <p:cNvPicPr>
                <a:picLocks noChangeAspect="1"/>
              </p:cNvPicPr>
              <p:nvPr/>
            </p:nvPicPr>
            <p:blipFill>
              <a:blip r:embed="rId41" cstate="print"/>
              <a:srcRect/>
              <a:stretch>
                <a:fillRect/>
              </a:stretch>
            </p:blipFill>
            <p:spPr>
              <a:xfrm>
                <a:off x="5365434" y="3617082"/>
                <a:ext cx="48252" cy="33439"/>
              </a:xfrm>
              <a:prstGeom prst="rect">
                <a:avLst/>
              </a:prstGeom>
              <a:noFill/>
              <a:ln>
                <a:noFill/>
              </a:ln>
            </p:spPr>
          </p:pic>
        </p:grpSp>
        <p:grpSp>
          <p:nvGrpSpPr>
            <p:cNvPr id="211" name="Group 22"/>
            <p:cNvGrpSpPr/>
            <p:nvPr/>
          </p:nvGrpSpPr>
          <p:grpSpPr>
            <a:xfrm>
              <a:off x="5139668" y="3621636"/>
              <a:ext cx="138797" cy="121505"/>
              <a:chOff x="5139668" y="3621636"/>
              <a:chExt cx="138797" cy="121505"/>
            </a:xfrm>
          </p:grpSpPr>
          <p:pic>
            <p:nvPicPr>
              <p:cNvPr id="218" name="Picture 23" descr="server"/>
              <p:cNvPicPr>
                <a:picLocks noChangeAspect="1"/>
              </p:cNvPicPr>
              <p:nvPr/>
            </p:nvPicPr>
            <p:blipFill>
              <a:blip r:embed="rId42" cstate="print"/>
              <a:srcRect/>
              <a:stretch>
                <a:fillRect/>
              </a:stretch>
            </p:blipFill>
            <p:spPr>
              <a:xfrm>
                <a:off x="5186239" y="3621636"/>
                <a:ext cx="92226" cy="114638"/>
              </a:xfrm>
              <a:prstGeom prst="rect">
                <a:avLst/>
              </a:prstGeom>
              <a:noFill/>
              <a:ln>
                <a:noFill/>
              </a:ln>
            </p:spPr>
          </p:pic>
          <p:pic>
            <p:nvPicPr>
              <p:cNvPr id="219" name="Picture 24" descr="PC Blue"/>
              <p:cNvPicPr>
                <a:picLocks noChangeAspect="1"/>
              </p:cNvPicPr>
              <p:nvPr/>
            </p:nvPicPr>
            <p:blipFill>
              <a:blip r:embed="rId43" cstate="print"/>
              <a:srcRect/>
              <a:stretch>
                <a:fillRect/>
              </a:stretch>
            </p:blipFill>
            <p:spPr>
              <a:xfrm>
                <a:off x="5139668" y="3676930"/>
                <a:ext cx="83182" cy="66211"/>
              </a:xfrm>
              <a:prstGeom prst="rect">
                <a:avLst/>
              </a:prstGeom>
              <a:noFill/>
              <a:ln>
                <a:noFill/>
              </a:ln>
            </p:spPr>
          </p:pic>
        </p:grpSp>
        <p:pic>
          <p:nvPicPr>
            <p:cNvPr id="220" name="Picture 21" descr="未标题-2"/>
            <p:cNvPicPr>
              <a:picLocks noChangeAspect="1"/>
            </p:cNvPicPr>
            <p:nvPr/>
          </p:nvPicPr>
          <p:blipFill>
            <a:blip r:embed="rId35" cstate="print"/>
            <a:srcRect/>
            <a:stretch>
              <a:fillRect/>
            </a:stretch>
          </p:blipFill>
          <p:spPr>
            <a:xfrm rot="187426">
              <a:off x="5574639" y="3361947"/>
              <a:ext cx="559621" cy="367488"/>
            </a:xfrm>
            <a:prstGeom prst="rect">
              <a:avLst/>
            </a:prstGeom>
            <a:noFill/>
            <a:ln>
              <a:noFill/>
            </a:ln>
          </p:spPr>
        </p:pic>
        <p:pic>
          <p:nvPicPr>
            <p:cNvPr id="221" name="Picture 14" descr="Compaq Presario 1400-Wireless Internet SMALLER"/>
            <p:cNvPicPr>
              <a:picLocks noChangeAspect="1"/>
            </p:cNvPicPr>
            <p:nvPr/>
          </p:nvPicPr>
          <p:blipFill>
            <a:blip r:embed="rId36" cstate="print"/>
            <a:srcRect/>
            <a:stretch>
              <a:fillRect/>
            </a:stretch>
          </p:blipFill>
          <p:spPr>
            <a:xfrm>
              <a:off x="5632639" y="3496007"/>
              <a:ext cx="159955" cy="140214"/>
            </a:xfrm>
            <a:prstGeom prst="rect">
              <a:avLst/>
            </a:prstGeom>
            <a:noFill/>
            <a:ln>
              <a:noFill/>
            </a:ln>
          </p:spPr>
        </p:pic>
        <p:pic>
          <p:nvPicPr>
            <p:cNvPr id="222" name="Picture 15" descr="Phone2"/>
            <p:cNvPicPr>
              <a:picLocks noChangeAspect="1"/>
            </p:cNvPicPr>
            <p:nvPr/>
          </p:nvPicPr>
          <p:blipFill>
            <a:blip r:embed="rId37" cstate="print"/>
            <a:srcRect/>
            <a:stretch>
              <a:fillRect/>
            </a:stretch>
          </p:blipFill>
          <p:spPr>
            <a:xfrm>
              <a:off x="6028502" y="3457145"/>
              <a:ext cx="174851" cy="110249"/>
            </a:xfrm>
            <a:prstGeom prst="rect">
              <a:avLst/>
            </a:prstGeom>
            <a:noFill/>
            <a:ln>
              <a:noFill/>
            </a:ln>
          </p:spPr>
        </p:pic>
        <p:grpSp>
          <p:nvGrpSpPr>
            <p:cNvPr id="217" name="Group 16"/>
            <p:cNvGrpSpPr/>
            <p:nvPr/>
          </p:nvGrpSpPr>
          <p:grpSpPr>
            <a:xfrm>
              <a:off x="5953713" y="3601757"/>
              <a:ext cx="192088" cy="137425"/>
              <a:chOff x="5953713" y="3601757"/>
              <a:chExt cx="192088" cy="137425"/>
            </a:xfrm>
          </p:grpSpPr>
          <p:pic>
            <p:nvPicPr>
              <p:cNvPr id="224" name="Picture 17" descr="6374"/>
              <p:cNvPicPr>
                <a:picLocks noChangeAspect="1"/>
              </p:cNvPicPr>
              <p:nvPr/>
            </p:nvPicPr>
            <p:blipFill>
              <a:blip r:embed="rId38" cstate="print"/>
              <a:srcRect/>
              <a:stretch>
                <a:fillRect/>
              </a:stretch>
            </p:blipFill>
            <p:spPr>
              <a:xfrm>
                <a:off x="5953713" y="3611925"/>
                <a:ext cx="192088" cy="127257"/>
              </a:xfrm>
              <a:prstGeom prst="rect">
                <a:avLst/>
              </a:prstGeom>
              <a:noFill/>
              <a:ln>
                <a:noFill/>
              </a:ln>
            </p:spPr>
          </p:pic>
          <p:pic>
            <p:nvPicPr>
              <p:cNvPr id="225" name="Picture 18" descr="LKF06343"/>
              <p:cNvPicPr>
                <a:picLocks noChangeAspect="1"/>
              </p:cNvPicPr>
              <p:nvPr/>
            </p:nvPicPr>
            <p:blipFill>
              <a:blip r:embed="rId39" cstate="print"/>
              <a:srcRect l="23996" r="23996" b="9995"/>
              <a:stretch>
                <a:fillRect/>
              </a:stretch>
            </p:blipFill>
            <p:spPr>
              <a:xfrm>
                <a:off x="6024890" y="3601757"/>
                <a:ext cx="22357" cy="19714"/>
              </a:xfrm>
              <a:prstGeom prst="rect">
                <a:avLst/>
              </a:prstGeom>
              <a:noFill/>
              <a:ln>
                <a:noFill/>
              </a:ln>
            </p:spPr>
          </p:pic>
          <p:sp>
            <p:nvSpPr>
              <p:cNvPr id="226" name="Freeform 19"/>
              <p:cNvSpPr/>
              <p:nvPr/>
            </p:nvSpPr>
            <p:spPr>
              <a:xfrm>
                <a:off x="5987811" y="3630908"/>
                <a:ext cx="106573" cy="51316"/>
              </a:xfrm>
              <a:custGeom>
                <a:avLst/>
                <a:gdLst>
                  <a:gd name="f0" fmla="val 10800000"/>
                  <a:gd name="f1" fmla="val 5400000"/>
                  <a:gd name="f2" fmla="val 180"/>
                  <a:gd name="f3" fmla="val w"/>
                  <a:gd name="f4" fmla="val h"/>
                  <a:gd name="f5" fmla="val 0"/>
                  <a:gd name="f6" fmla="val 1470"/>
                  <a:gd name="f7" fmla="val 1098"/>
                  <a:gd name="f8" fmla="val 1452"/>
                  <a:gd name="f9" fmla="val 1032"/>
                  <a:gd name="f10" fmla="val 1458"/>
                  <a:gd name="f11" fmla="val 1080"/>
                  <a:gd name="f12" fmla="val 1422"/>
                  <a:gd name="f13" fmla="val 24"/>
                  <a:gd name="f14" fmla="val 1050"/>
                  <a:gd name="f15" fmla="val 12"/>
                  <a:gd name="f16" fmla="val 90"/>
                  <a:gd name="f17" fmla="val 42"/>
                  <a:gd name="f18" fmla="val 6"/>
                  <a:gd name="f19" fmla="val 1404"/>
                  <a:gd name="f20" fmla="+- 0 0 -90"/>
                  <a:gd name="f21" fmla="*/ f3 1 1470"/>
                  <a:gd name="f22" fmla="*/ f4 1 1098"/>
                  <a:gd name="f23" fmla="val f5"/>
                  <a:gd name="f24" fmla="val f6"/>
                  <a:gd name="f25" fmla="val f7"/>
                  <a:gd name="f26" fmla="*/ f20 f0 1"/>
                  <a:gd name="f27" fmla="+- f25 0 f23"/>
                  <a:gd name="f28" fmla="+- f24 0 f23"/>
                  <a:gd name="f29" fmla="*/ f26 1 f2"/>
                  <a:gd name="f30" fmla="*/ f28 1 1470"/>
                  <a:gd name="f31" fmla="*/ f27 1 1098"/>
                  <a:gd name="f32" fmla="+- f29 0 f1"/>
                  <a:gd name="f33" fmla="*/ 1452 1 f30"/>
                  <a:gd name="f34" fmla="*/ 0 1 f31"/>
                  <a:gd name="f35" fmla="*/ 1470 1 f30"/>
                  <a:gd name="f36" fmla="*/ 1032 1 f31"/>
                  <a:gd name="f37" fmla="*/ 1458 1 f30"/>
                  <a:gd name="f38" fmla="*/ 1080 1 f31"/>
                  <a:gd name="f39" fmla="*/ 1422 1 f30"/>
                  <a:gd name="f40" fmla="*/ 1098 1 f31"/>
                  <a:gd name="f41" fmla="*/ 24 1 f30"/>
                  <a:gd name="f42" fmla="*/ 0 1 f30"/>
                  <a:gd name="f43" fmla="*/ 1050 1 f31"/>
                  <a:gd name="f44" fmla="*/ 12 1 f30"/>
                  <a:gd name="f45" fmla="*/ 90 1 f31"/>
                  <a:gd name="f46" fmla="*/ 42 1 f30"/>
                  <a:gd name="f47" fmla="*/ 6 1 f31"/>
                  <a:gd name="f48" fmla="*/ 1404 1 f30"/>
                  <a:gd name="f49" fmla="*/ f24 1 f30"/>
                  <a:gd name="f50" fmla="*/ f25 1 f31"/>
                  <a:gd name="f51" fmla="*/ f42 f21 1"/>
                  <a:gd name="f52" fmla="*/ f49 f21 1"/>
                  <a:gd name="f53" fmla="*/ f50 f22 1"/>
                  <a:gd name="f54" fmla="*/ f34 f22 1"/>
                  <a:gd name="f55" fmla="*/ f33 f21 1"/>
                  <a:gd name="f56" fmla="*/ f35 f21 1"/>
                  <a:gd name="f57" fmla="*/ f36 f22 1"/>
                  <a:gd name="f58" fmla="*/ f37 f21 1"/>
                  <a:gd name="f59" fmla="*/ f38 f22 1"/>
                  <a:gd name="f60" fmla="*/ f39 f21 1"/>
                  <a:gd name="f61" fmla="*/ f40 f22 1"/>
                  <a:gd name="f62" fmla="*/ f41 f21 1"/>
                  <a:gd name="f63" fmla="*/ f43 f22 1"/>
                  <a:gd name="f64" fmla="*/ f44 f21 1"/>
                  <a:gd name="f65" fmla="*/ f45 f22 1"/>
                  <a:gd name="f66" fmla="*/ f46 f21 1"/>
                  <a:gd name="f67" fmla="*/ f47 f22 1"/>
                  <a:gd name="f68" fmla="*/ f48 f21 1"/>
                </a:gdLst>
                <a:ahLst/>
                <a:cxnLst>
                  <a:cxn ang="3cd4">
                    <a:pos x="hc" y="t"/>
                  </a:cxn>
                  <a:cxn ang="0">
                    <a:pos x="r" y="vc"/>
                  </a:cxn>
                  <a:cxn ang="cd4">
                    <a:pos x="hc" y="b"/>
                  </a:cxn>
                  <a:cxn ang="cd2">
                    <a:pos x="l" y="vc"/>
                  </a:cxn>
                  <a:cxn ang="f32">
                    <a:pos x="f55" y="f54"/>
                  </a:cxn>
                  <a:cxn ang="f32">
                    <a:pos x="f56" y="f57"/>
                  </a:cxn>
                  <a:cxn ang="f32">
                    <a:pos x="f58" y="f59"/>
                  </a:cxn>
                  <a:cxn ang="f32">
                    <a:pos x="f60" y="f61"/>
                  </a:cxn>
                  <a:cxn ang="f32">
                    <a:pos x="f62" y="f61"/>
                  </a:cxn>
                  <a:cxn ang="f32">
                    <a:pos x="f51" y="f63"/>
                  </a:cxn>
                  <a:cxn ang="f32">
                    <a:pos x="f64" y="f65"/>
                  </a:cxn>
                  <a:cxn ang="f32">
                    <a:pos x="f66" y="f67"/>
                  </a:cxn>
                  <a:cxn ang="f32">
                    <a:pos x="f68" y="f54"/>
                  </a:cxn>
                  <a:cxn ang="f32">
                    <a:pos x="f55" y="f54"/>
                  </a:cxn>
                </a:cxnLst>
                <a:rect l="f51" t="f54" r="f52" b="f53"/>
                <a:pathLst>
                  <a:path w="1470" h="1098">
                    <a:moveTo>
                      <a:pt x="f8" y="f5"/>
                    </a:moveTo>
                    <a:lnTo>
                      <a:pt x="f6" y="f9"/>
                    </a:lnTo>
                    <a:lnTo>
                      <a:pt x="f10" y="f11"/>
                    </a:lnTo>
                    <a:lnTo>
                      <a:pt x="f12" y="f7"/>
                    </a:lnTo>
                    <a:lnTo>
                      <a:pt x="f13" y="f7"/>
                    </a:lnTo>
                    <a:lnTo>
                      <a:pt x="f5" y="f14"/>
                    </a:lnTo>
                    <a:lnTo>
                      <a:pt x="f15" y="f16"/>
                    </a:lnTo>
                    <a:lnTo>
                      <a:pt x="f17" y="f18"/>
                    </a:lnTo>
                    <a:lnTo>
                      <a:pt x="f19" y="f5"/>
                    </a:lnTo>
                    <a:lnTo>
                      <a:pt x="f8" y="f5"/>
                    </a:lnTo>
                    <a:close/>
                  </a:path>
                </a:pathLst>
              </a:custGeom>
              <a:solidFill>
                <a:srgbClr val="1CACB0"/>
              </a:solidFill>
              <a:ln>
                <a:noFill/>
                <a:prstDash val="solid"/>
              </a:ln>
            </p:spPr>
            <p:txBody>
              <a:bodyPr vert="horz" wrap="square" lIns="73023" tIns="36511" rIns="73023" bIns="36511"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pic>
            <p:nvPicPr>
              <p:cNvPr id="227" name="Picture 20" descr="hub_open2"/>
              <p:cNvPicPr>
                <a:picLocks noChangeAspect="1"/>
              </p:cNvPicPr>
              <p:nvPr/>
            </p:nvPicPr>
            <p:blipFill>
              <a:blip r:embed="rId40" cstate="print"/>
              <a:srcRect/>
              <a:stretch>
                <a:fillRect/>
              </a:stretch>
            </p:blipFill>
            <p:spPr>
              <a:xfrm>
                <a:off x="6044074" y="3630542"/>
                <a:ext cx="48435" cy="47036"/>
              </a:xfrm>
              <a:prstGeom prst="rect">
                <a:avLst/>
              </a:prstGeom>
              <a:noFill/>
              <a:ln>
                <a:noFill/>
              </a:ln>
            </p:spPr>
          </p:pic>
          <p:pic>
            <p:nvPicPr>
              <p:cNvPr id="228" name="Picture 21" descr="session_video"/>
              <p:cNvPicPr>
                <a:picLocks noChangeAspect="1"/>
              </p:cNvPicPr>
              <p:nvPr/>
            </p:nvPicPr>
            <p:blipFill>
              <a:blip r:embed="rId41" cstate="print"/>
              <a:srcRect/>
              <a:stretch>
                <a:fillRect/>
              </a:stretch>
            </p:blipFill>
            <p:spPr>
              <a:xfrm>
                <a:off x="5988186" y="3631027"/>
                <a:ext cx="48252" cy="33439"/>
              </a:xfrm>
              <a:prstGeom prst="rect">
                <a:avLst/>
              </a:prstGeom>
              <a:noFill/>
              <a:ln>
                <a:noFill/>
              </a:ln>
            </p:spPr>
          </p:pic>
        </p:grpSp>
        <p:grpSp>
          <p:nvGrpSpPr>
            <p:cNvPr id="223" name="Group 22"/>
            <p:cNvGrpSpPr/>
            <p:nvPr/>
          </p:nvGrpSpPr>
          <p:grpSpPr>
            <a:xfrm>
              <a:off x="5762420" y="3635581"/>
              <a:ext cx="138797" cy="121505"/>
              <a:chOff x="5762420" y="3635581"/>
              <a:chExt cx="138797" cy="121505"/>
            </a:xfrm>
          </p:grpSpPr>
          <p:pic>
            <p:nvPicPr>
              <p:cNvPr id="230" name="Picture 23" descr="server"/>
              <p:cNvPicPr>
                <a:picLocks noChangeAspect="1"/>
              </p:cNvPicPr>
              <p:nvPr/>
            </p:nvPicPr>
            <p:blipFill>
              <a:blip r:embed="rId42" cstate="print"/>
              <a:srcRect/>
              <a:stretch>
                <a:fillRect/>
              </a:stretch>
            </p:blipFill>
            <p:spPr>
              <a:xfrm>
                <a:off x="5808991" y="3635581"/>
                <a:ext cx="92226" cy="114638"/>
              </a:xfrm>
              <a:prstGeom prst="rect">
                <a:avLst/>
              </a:prstGeom>
              <a:noFill/>
              <a:ln>
                <a:noFill/>
              </a:ln>
            </p:spPr>
          </p:pic>
          <p:pic>
            <p:nvPicPr>
              <p:cNvPr id="231" name="Picture 24" descr="PC Blue"/>
              <p:cNvPicPr>
                <a:picLocks noChangeAspect="1"/>
              </p:cNvPicPr>
              <p:nvPr/>
            </p:nvPicPr>
            <p:blipFill>
              <a:blip r:embed="rId43" cstate="print"/>
              <a:srcRect/>
              <a:stretch>
                <a:fillRect/>
              </a:stretch>
            </p:blipFill>
            <p:spPr>
              <a:xfrm>
                <a:off x="5762420" y="3690875"/>
                <a:ext cx="83182" cy="66211"/>
              </a:xfrm>
              <a:prstGeom prst="rect">
                <a:avLst/>
              </a:prstGeom>
              <a:noFill/>
              <a:ln>
                <a:noFill/>
              </a:ln>
            </p:spPr>
          </p:pic>
        </p:grpSp>
        <p:pic>
          <p:nvPicPr>
            <p:cNvPr id="232" name="Picture 81" descr="10-背面左侧30°，俯视15"/>
            <p:cNvPicPr>
              <a:picLocks noChangeAspect="1"/>
            </p:cNvPicPr>
            <p:nvPr/>
          </p:nvPicPr>
          <p:blipFill>
            <a:blip r:embed="rId44" cstate="print"/>
            <a:srcRect/>
            <a:stretch>
              <a:fillRect/>
            </a:stretch>
          </p:blipFill>
          <p:spPr>
            <a:xfrm>
              <a:off x="5683480" y="3252091"/>
              <a:ext cx="388638" cy="160970"/>
            </a:xfrm>
            <a:prstGeom prst="rect">
              <a:avLst/>
            </a:prstGeom>
            <a:noFill/>
            <a:ln>
              <a:noFill/>
            </a:ln>
          </p:spPr>
        </p:pic>
        <p:pic>
          <p:nvPicPr>
            <p:cNvPr id="233" name="Picture 21" descr="未标题-2"/>
            <p:cNvPicPr>
              <a:picLocks noChangeAspect="1"/>
            </p:cNvPicPr>
            <p:nvPr/>
          </p:nvPicPr>
          <p:blipFill>
            <a:blip r:embed="rId35" cstate="print"/>
            <a:srcRect/>
            <a:stretch>
              <a:fillRect/>
            </a:stretch>
          </p:blipFill>
          <p:spPr>
            <a:xfrm rot="187426">
              <a:off x="6327784" y="3367616"/>
              <a:ext cx="559621" cy="367488"/>
            </a:xfrm>
            <a:prstGeom prst="rect">
              <a:avLst/>
            </a:prstGeom>
            <a:noFill/>
            <a:ln>
              <a:noFill/>
            </a:ln>
          </p:spPr>
        </p:pic>
        <p:pic>
          <p:nvPicPr>
            <p:cNvPr id="234" name="Picture 14" descr="Compaq Presario 1400-Wireless Internet SMALLER"/>
            <p:cNvPicPr>
              <a:picLocks noChangeAspect="1"/>
            </p:cNvPicPr>
            <p:nvPr/>
          </p:nvPicPr>
          <p:blipFill>
            <a:blip r:embed="rId36" cstate="print"/>
            <a:srcRect/>
            <a:stretch>
              <a:fillRect/>
            </a:stretch>
          </p:blipFill>
          <p:spPr>
            <a:xfrm>
              <a:off x="6338163" y="3501676"/>
              <a:ext cx="159955" cy="140214"/>
            </a:xfrm>
            <a:prstGeom prst="rect">
              <a:avLst/>
            </a:prstGeom>
            <a:noFill/>
            <a:ln>
              <a:noFill/>
            </a:ln>
          </p:spPr>
        </p:pic>
        <p:pic>
          <p:nvPicPr>
            <p:cNvPr id="235" name="Picture 15" descr="Phone2"/>
            <p:cNvPicPr>
              <a:picLocks noChangeAspect="1"/>
            </p:cNvPicPr>
            <p:nvPr/>
          </p:nvPicPr>
          <p:blipFill>
            <a:blip r:embed="rId37" cstate="print"/>
            <a:srcRect/>
            <a:stretch>
              <a:fillRect/>
            </a:stretch>
          </p:blipFill>
          <p:spPr>
            <a:xfrm>
              <a:off x="6734025" y="3462814"/>
              <a:ext cx="174851" cy="110249"/>
            </a:xfrm>
            <a:prstGeom prst="rect">
              <a:avLst/>
            </a:prstGeom>
            <a:noFill/>
            <a:ln>
              <a:noFill/>
            </a:ln>
          </p:spPr>
        </p:pic>
        <p:grpSp>
          <p:nvGrpSpPr>
            <p:cNvPr id="229" name="Group 16"/>
            <p:cNvGrpSpPr/>
            <p:nvPr/>
          </p:nvGrpSpPr>
          <p:grpSpPr>
            <a:xfrm>
              <a:off x="6659246" y="3607417"/>
              <a:ext cx="192088" cy="137425"/>
              <a:chOff x="6659246" y="3607417"/>
              <a:chExt cx="192088" cy="137425"/>
            </a:xfrm>
          </p:grpSpPr>
          <p:pic>
            <p:nvPicPr>
              <p:cNvPr id="237" name="Picture 17" descr="6374"/>
              <p:cNvPicPr>
                <a:picLocks noChangeAspect="1"/>
              </p:cNvPicPr>
              <p:nvPr/>
            </p:nvPicPr>
            <p:blipFill>
              <a:blip r:embed="rId38" cstate="print"/>
              <a:srcRect/>
              <a:stretch>
                <a:fillRect/>
              </a:stretch>
            </p:blipFill>
            <p:spPr>
              <a:xfrm>
                <a:off x="6659246" y="3617585"/>
                <a:ext cx="192088" cy="127257"/>
              </a:xfrm>
              <a:prstGeom prst="rect">
                <a:avLst/>
              </a:prstGeom>
              <a:noFill/>
              <a:ln>
                <a:noFill/>
              </a:ln>
            </p:spPr>
          </p:pic>
          <p:pic>
            <p:nvPicPr>
              <p:cNvPr id="238" name="Picture 18" descr="LKF06343"/>
              <p:cNvPicPr>
                <a:picLocks noChangeAspect="1"/>
              </p:cNvPicPr>
              <p:nvPr/>
            </p:nvPicPr>
            <p:blipFill>
              <a:blip r:embed="rId39" cstate="print"/>
              <a:srcRect l="23996" r="23996" b="9995"/>
              <a:stretch>
                <a:fillRect/>
              </a:stretch>
            </p:blipFill>
            <p:spPr>
              <a:xfrm>
                <a:off x="6730413" y="3607417"/>
                <a:ext cx="22357" cy="19714"/>
              </a:xfrm>
              <a:prstGeom prst="rect">
                <a:avLst/>
              </a:prstGeom>
              <a:noFill/>
              <a:ln>
                <a:noFill/>
              </a:ln>
            </p:spPr>
          </p:pic>
          <p:sp>
            <p:nvSpPr>
              <p:cNvPr id="239" name="Freeform 19"/>
              <p:cNvSpPr/>
              <p:nvPr/>
            </p:nvSpPr>
            <p:spPr>
              <a:xfrm>
                <a:off x="6693334" y="3636568"/>
                <a:ext cx="106573" cy="51316"/>
              </a:xfrm>
              <a:custGeom>
                <a:avLst/>
                <a:gdLst>
                  <a:gd name="f0" fmla="val 10800000"/>
                  <a:gd name="f1" fmla="val 5400000"/>
                  <a:gd name="f2" fmla="val 180"/>
                  <a:gd name="f3" fmla="val w"/>
                  <a:gd name="f4" fmla="val h"/>
                  <a:gd name="f5" fmla="val 0"/>
                  <a:gd name="f6" fmla="val 1470"/>
                  <a:gd name="f7" fmla="val 1098"/>
                  <a:gd name="f8" fmla="val 1452"/>
                  <a:gd name="f9" fmla="val 1032"/>
                  <a:gd name="f10" fmla="val 1458"/>
                  <a:gd name="f11" fmla="val 1080"/>
                  <a:gd name="f12" fmla="val 1422"/>
                  <a:gd name="f13" fmla="val 24"/>
                  <a:gd name="f14" fmla="val 1050"/>
                  <a:gd name="f15" fmla="val 12"/>
                  <a:gd name="f16" fmla="val 90"/>
                  <a:gd name="f17" fmla="val 42"/>
                  <a:gd name="f18" fmla="val 6"/>
                  <a:gd name="f19" fmla="val 1404"/>
                  <a:gd name="f20" fmla="+- 0 0 -90"/>
                  <a:gd name="f21" fmla="*/ f3 1 1470"/>
                  <a:gd name="f22" fmla="*/ f4 1 1098"/>
                  <a:gd name="f23" fmla="val f5"/>
                  <a:gd name="f24" fmla="val f6"/>
                  <a:gd name="f25" fmla="val f7"/>
                  <a:gd name="f26" fmla="*/ f20 f0 1"/>
                  <a:gd name="f27" fmla="+- f25 0 f23"/>
                  <a:gd name="f28" fmla="+- f24 0 f23"/>
                  <a:gd name="f29" fmla="*/ f26 1 f2"/>
                  <a:gd name="f30" fmla="*/ f28 1 1470"/>
                  <a:gd name="f31" fmla="*/ f27 1 1098"/>
                  <a:gd name="f32" fmla="+- f29 0 f1"/>
                  <a:gd name="f33" fmla="*/ 1452 1 f30"/>
                  <a:gd name="f34" fmla="*/ 0 1 f31"/>
                  <a:gd name="f35" fmla="*/ 1470 1 f30"/>
                  <a:gd name="f36" fmla="*/ 1032 1 f31"/>
                  <a:gd name="f37" fmla="*/ 1458 1 f30"/>
                  <a:gd name="f38" fmla="*/ 1080 1 f31"/>
                  <a:gd name="f39" fmla="*/ 1422 1 f30"/>
                  <a:gd name="f40" fmla="*/ 1098 1 f31"/>
                  <a:gd name="f41" fmla="*/ 24 1 f30"/>
                  <a:gd name="f42" fmla="*/ 0 1 f30"/>
                  <a:gd name="f43" fmla="*/ 1050 1 f31"/>
                  <a:gd name="f44" fmla="*/ 12 1 f30"/>
                  <a:gd name="f45" fmla="*/ 90 1 f31"/>
                  <a:gd name="f46" fmla="*/ 42 1 f30"/>
                  <a:gd name="f47" fmla="*/ 6 1 f31"/>
                  <a:gd name="f48" fmla="*/ 1404 1 f30"/>
                  <a:gd name="f49" fmla="*/ f24 1 f30"/>
                  <a:gd name="f50" fmla="*/ f25 1 f31"/>
                  <a:gd name="f51" fmla="*/ f42 f21 1"/>
                  <a:gd name="f52" fmla="*/ f49 f21 1"/>
                  <a:gd name="f53" fmla="*/ f50 f22 1"/>
                  <a:gd name="f54" fmla="*/ f34 f22 1"/>
                  <a:gd name="f55" fmla="*/ f33 f21 1"/>
                  <a:gd name="f56" fmla="*/ f35 f21 1"/>
                  <a:gd name="f57" fmla="*/ f36 f22 1"/>
                  <a:gd name="f58" fmla="*/ f37 f21 1"/>
                  <a:gd name="f59" fmla="*/ f38 f22 1"/>
                  <a:gd name="f60" fmla="*/ f39 f21 1"/>
                  <a:gd name="f61" fmla="*/ f40 f22 1"/>
                  <a:gd name="f62" fmla="*/ f41 f21 1"/>
                  <a:gd name="f63" fmla="*/ f43 f22 1"/>
                  <a:gd name="f64" fmla="*/ f44 f21 1"/>
                  <a:gd name="f65" fmla="*/ f45 f22 1"/>
                  <a:gd name="f66" fmla="*/ f46 f21 1"/>
                  <a:gd name="f67" fmla="*/ f47 f22 1"/>
                  <a:gd name="f68" fmla="*/ f48 f21 1"/>
                </a:gdLst>
                <a:ahLst/>
                <a:cxnLst>
                  <a:cxn ang="3cd4">
                    <a:pos x="hc" y="t"/>
                  </a:cxn>
                  <a:cxn ang="0">
                    <a:pos x="r" y="vc"/>
                  </a:cxn>
                  <a:cxn ang="cd4">
                    <a:pos x="hc" y="b"/>
                  </a:cxn>
                  <a:cxn ang="cd2">
                    <a:pos x="l" y="vc"/>
                  </a:cxn>
                  <a:cxn ang="f32">
                    <a:pos x="f55" y="f54"/>
                  </a:cxn>
                  <a:cxn ang="f32">
                    <a:pos x="f56" y="f57"/>
                  </a:cxn>
                  <a:cxn ang="f32">
                    <a:pos x="f58" y="f59"/>
                  </a:cxn>
                  <a:cxn ang="f32">
                    <a:pos x="f60" y="f61"/>
                  </a:cxn>
                  <a:cxn ang="f32">
                    <a:pos x="f62" y="f61"/>
                  </a:cxn>
                  <a:cxn ang="f32">
                    <a:pos x="f51" y="f63"/>
                  </a:cxn>
                  <a:cxn ang="f32">
                    <a:pos x="f64" y="f65"/>
                  </a:cxn>
                  <a:cxn ang="f32">
                    <a:pos x="f66" y="f67"/>
                  </a:cxn>
                  <a:cxn ang="f32">
                    <a:pos x="f68" y="f54"/>
                  </a:cxn>
                  <a:cxn ang="f32">
                    <a:pos x="f55" y="f54"/>
                  </a:cxn>
                </a:cxnLst>
                <a:rect l="f51" t="f54" r="f52" b="f53"/>
                <a:pathLst>
                  <a:path w="1470" h="1098">
                    <a:moveTo>
                      <a:pt x="f8" y="f5"/>
                    </a:moveTo>
                    <a:lnTo>
                      <a:pt x="f6" y="f9"/>
                    </a:lnTo>
                    <a:lnTo>
                      <a:pt x="f10" y="f11"/>
                    </a:lnTo>
                    <a:lnTo>
                      <a:pt x="f12" y="f7"/>
                    </a:lnTo>
                    <a:lnTo>
                      <a:pt x="f13" y="f7"/>
                    </a:lnTo>
                    <a:lnTo>
                      <a:pt x="f5" y="f14"/>
                    </a:lnTo>
                    <a:lnTo>
                      <a:pt x="f15" y="f16"/>
                    </a:lnTo>
                    <a:lnTo>
                      <a:pt x="f17" y="f18"/>
                    </a:lnTo>
                    <a:lnTo>
                      <a:pt x="f19" y="f5"/>
                    </a:lnTo>
                    <a:lnTo>
                      <a:pt x="f8" y="f5"/>
                    </a:lnTo>
                    <a:close/>
                  </a:path>
                </a:pathLst>
              </a:custGeom>
              <a:solidFill>
                <a:srgbClr val="1CACB0"/>
              </a:solidFill>
              <a:ln>
                <a:noFill/>
                <a:prstDash val="solid"/>
              </a:ln>
            </p:spPr>
            <p:txBody>
              <a:bodyPr vert="horz" wrap="square" lIns="73023" tIns="36511" rIns="73023" bIns="36511"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pic>
            <p:nvPicPr>
              <p:cNvPr id="240" name="Picture 20" descr="hub_open2"/>
              <p:cNvPicPr>
                <a:picLocks noChangeAspect="1"/>
              </p:cNvPicPr>
              <p:nvPr/>
            </p:nvPicPr>
            <p:blipFill>
              <a:blip r:embed="rId40" cstate="print"/>
              <a:srcRect/>
              <a:stretch>
                <a:fillRect/>
              </a:stretch>
            </p:blipFill>
            <p:spPr>
              <a:xfrm>
                <a:off x="6749607" y="3636203"/>
                <a:ext cx="48435" cy="47036"/>
              </a:xfrm>
              <a:prstGeom prst="rect">
                <a:avLst/>
              </a:prstGeom>
              <a:noFill/>
              <a:ln>
                <a:noFill/>
              </a:ln>
            </p:spPr>
          </p:pic>
          <p:pic>
            <p:nvPicPr>
              <p:cNvPr id="241" name="Picture 21" descr="session_video"/>
              <p:cNvPicPr>
                <a:picLocks noChangeAspect="1"/>
              </p:cNvPicPr>
              <p:nvPr/>
            </p:nvPicPr>
            <p:blipFill>
              <a:blip r:embed="rId41" cstate="print"/>
              <a:srcRect/>
              <a:stretch>
                <a:fillRect/>
              </a:stretch>
            </p:blipFill>
            <p:spPr>
              <a:xfrm>
                <a:off x="6693709" y="3636696"/>
                <a:ext cx="48252" cy="33439"/>
              </a:xfrm>
              <a:prstGeom prst="rect">
                <a:avLst/>
              </a:prstGeom>
              <a:noFill/>
              <a:ln>
                <a:noFill/>
              </a:ln>
            </p:spPr>
          </p:pic>
        </p:grpSp>
        <p:grpSp>
          <p:nvGrpSpPr>
            <p:cNvPr id="236" name="Group 22"/>
            <p:cNvGrpSpPr/>
            <p:nvPr/>
          </p:nvGrpSpPr>
          <p:grpSpPr>
            <a:xfrm>
              <a:off x="6467953" y="3641241"/>
              <a:ext cx="138787" cy="121505"/>
              <a:chOff x="6467953" y="3641241"/>
              <a:chExt cx="138787" cy="121505"/>
            </a:xfrm>
          </p:grpSpPr>
          <p:pic>
            <p:nvPicPr>
              <p:cNvPr id="243" name="Picture 23" descr="server"/>
              <p:cNvPicPr>
                <a:picLocks noChangeAspect="1"/>
              </p:cNvPicPr>
              <p:nvPr/>
            </p:nvPicPr>
            <p:blipFill>
              <a:blip r:embed="rId42" cstate="print"/>
              <a:srcRect/>
              <a:stretch>
                <a:fillRect/>
              </a:stretch>
            </p:blipFill>
            <p:spPr>
              <a:xfrm>
                <a:off x="6514514" y="3641241"/>
                <a:ext cx="92226" cy="114638"/>
              </a:xfrm>
              <a:prstGeom prst="rect">
                <a:avLst/>
              </a:prstGeom>
              <a:noFill/>
              <a:ln>
                <a:noFill/>
              </a:ln>
            </p:spPr>
          </p:pic>
          <p:pic>
            <p:nvPicPr>
              <p:cNvPr id="244" name="Picture 24" descr="PC Blue"/>
              <p:cNvPicPr>
                <a:picLocks noChangeAspect="1"/>
              </p:cNvPicPr>
              <p:nvPr/>
            </p:nvPicPr>
            <p:blipFill>
              <a:blip r:embed="rId43" cstate="print"/>
              <a:srcRect/>
              <a:stretch>
                <a:fillRect/>
              </a:stretch>
            </p:blipFill>
            <p:spPr>
              <a:xfrm>
                <a:off x="6467953" y="3696535"/>
                <a:ext cx="83182" cy="66211"/>
              </a:xfrm>
              <a:prstGeom prst="rect">
                <a:avLst/>
              </a:prstGeom>
              <a:noFill/>
              <a:ln>
                <a:noFill/>
              </a:ln>
            </p:spPr>
          </p:pic>
        </p:grpSp>
        <p:sp>
          <p:nvSpPr>
            <p:cNvPr id="245" name="Text Box 21"/>
            <p:cNvSpPr txBox="1"/>
            <p:nvPr/>
          </p:nvSpPr>
          <p:spPr>
            <a:xfrm>
              <a:off x="5234300" y="2334536"/>
              <a:ext cx="913055" cy="246221"/>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Headquarter</a:t>
              </a:r>
            </a:p>
          </p:txBody>
        </p:sp>
        <p:sp>
          <p:nvSpPr>
            <p:cNvPr id="246" name="Text Box 21"/>
            <p:cNvSpPr txBox="1"/>
            <p:nvPr/>
          </p:nvSpPr>
          <p:spPr>
            <a:xfrm>
              <a:off x="5020642" y="3766779"/>
              <a:ext cx="662847" cy="492443"/>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华文细黑"/>
                  <a:cs typeface="宋体"/>
                </a:rPr>
                <a:t>Малый офис</a:t>
              </a:r>
              <a:endParaRPr lang="en-US" sz="600" b="1" dirty="0">
                <a:solidFill>
                  <a:srgbClr val="000000"/>
                </a:solidFill>
                <a:ea typeface="华文细黑"/>
                <a:cs typeface="宋体"/>
              </a:endParaRPr>
            </a:p>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(0~50 )</a:t>
              </a:r>
            </a:p>
          </p:txBody>
        </p:sp>
        <p:sp>
          <p:nvSpPr>
            <p:cNvPr id="247" name="Text Box 21"/>
            <p:cNvSpPr txBox="1"/>
            <p:nvPr/>
          </p:nvSpPr>
          <p:spPr>
            <a:xfrm>
              <a:off x="5600390" y="3760233"/>
              <a:ext cx="735653" cy="369332"/>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华文细黑"/>
                  <a:cs typeface="宋体"/>
                </a:rPr>
                <a:t>Средний </a:t>
              </a:r>
              <a:r>
                <a:rPr lang="en-US" sz="600" b="1" dirty="0">
                  <a:solidFill>
                    <a:srgbClr val="000000"/>
                  </a:solidFill>
                  <a:ea typeface="华文细黑"/>
                  <a:cs typeface="宋体"/>
                </a:rPr>
                <a:t>(50~350 )</a:t>
              </a:r>
            </a:p>
          </p:txBody>
        </p:sp>
        <p:sp>
          <p:nvSpPr>
            <p:cNvPr id="248" name="Text Box 21"/>
            <p:cNvSpPr txBox="1"/>
            <p:nvPr/>
          </p:nvSpPr>
          <p:spPr>
            <a:xfrm>
              <a:off x="6279404" y="3764914"/>
              <a:ext cx="898303" cy="369332"/>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华文细黑"/>
                  <a:cs typeface="宋体"/>
                </a:rPr>
                <a:t>Большой офис </a:t>
              </a:r>
              <a:endParaRPr lang="en-US" sz="600" b="1" dirty="0">
                <a:solidFill>
                  <a:srgbClr val="000000"/>
                </a:solidFill>
                <a:ea typeface="华文细黑"/>
                <a:cs typeface="宋体"/>
              </a:endParaRPr>
            </a:p>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(350~1000</a:t>
              </a:r>
              <a:r>
                <a:rPr lang="ru-RU" sz="600" b="1" dirty="0">
                  <a:solidFill>
                    <a:srgbClr val="000000"/>
                  </a:solidFill>
                  <a:ea typeface="华文细黑"/>
                  <a:cs typeface="宋体"/>
                </a:rPr>
                <a:t> </a:t>
              </a:r>
              <a:r>
                <a:rPr lang="en-US" sz="600" b="1" dirty="0">
                  <a:solidFill>
                    <a:srgbClr val="000000"/>
                  </a:solidFill>
                  <a:ea typeface="华文细黑"/>
                  <a:cs typeface="宋体"/>
                </a:rPr>
                <a:t>)</a:t>
              </a:r>
            </a:p>
          </p:txBody>
        </p:sp>
        <p:pic>
          <p:nvPicPr>
            <p:cNvPr id="249" name="Picture 14" descr="三人看电脑"/>
            <p:cNvPicPr>
              <a:picLocks noChangeAspect="1"/>
            </p:cNvPicPr>
            <p:nvPr/>
          </p:nvPicPr>
          <p:blipFill>
            <a:blip r:embed="rId45" cstate="print"/>
            <a:srcRect/>
            <a:stretch>
              <a:fillRect/>
            </a:stretch>
          </p:blipFill>
          <p:spPr>
            <a:xfrm>
              <a:off x="5864074" y="1823304"/>
              <a:ext cx="566507" cy="402317"/>
            </a:xfrm>
            <a:prstGeom prst="rect">
              <a:avLst/>
            </a:prstGeom>
            <a:noFill/>
            <a:ln>
              <a:noFill/>
            </a:ln>
          </p:spPr>
        </p:pic>
        <p:pic>
          <p:nvPicPr>
            <p:cNvPr id="250" name="Picture 209" descr="05"/>
            <p:cNvPicPr>
              <a:picLocks noChangeAspect="1"/>
            </p:cNvPicPr>
            <p:nvPr/>
          </p:nvPicPr>
          <p:blipFill>
            <a:blip r:embed="rId26" cstate="print"/>
            <a:srcRect/>
            <a:stretch>
              <a:fillRect/>
            </a:stretch>
          </p:blipFill>
          <p:spPr>
            <a:xfrm>
              <a:off x="5826245" y="2202240"/>
              <a:ext cx="207696" cy="183090"/>
            </a:xfrm>
            <a:prstGeom prst="rect">
              <a:avLst/>
            </a:prstGeom>
            <a:noFill/>
            <a:ln>
              <a:noFill/>
            </a:ln>
          </p:spPr>
        </p:pic>
        <p:pic>
          <p:nvPicPr>
            <p:cNvPr id="251" name="Picture 83" descr="10-背面左侧30°，俯视15"/>
            <p:cNvPicPr>
              <a:picLocks noChangeAspect="1"/>
            </p:cNvPicPr>
            <p:nvPr/>
          </p:nvPicPr>
          <p:blipFill>
            <a:blip r:embed="rId46" cstate="print"/>
            <a:srcRect/>
            <a:stretch>
              <a:fillRect/>
            </a:stretch>
          </p:blipFill>
          <p:spPr>
            <a:xfrm>
              <a:off x="5133597" y="3273094"/>
              <a:ext cx="371667" cy="142490"/>
            </a:xfrm>
            <a:prstGeom prst="rect">
              <a:avLst/>
            </a:prstGeom>
            <a:noFill/>
            <a:ln>
              <a:noFill/>
            </a:ln>
          </p:spPr>
        </p:pic>
        <p:sp>
          <p:nvSpPr>
            <p:cNvPr id="252" name="Line 62"/>
            <p:cNvSpPr/>
            <p:nvPr/>
          </p:nvSpPr>
          <p:spPr>
            <a:xfrm>
              <a:off x="5864010" y="2928722"/>
              <a:ext cx="604208" cy="31772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pic>
          <p:nvPicPr>
            <p:cNvPr id="253" name="Picture 82" descr="10-背面左侧30°，俯视15"/>
            <p:cNvPicPr>
              <a:picLocks noChangeAspect="1"/>
            </p:cNvPicPr>
            <p:nvPr/>
          </p:nvPicPr>
          <p:blipFill>
            <a:blip r:embed="rId47" cstate="print"/>
            <a:srcRect/>
            <a:stretch>
              <a:fillRect/>
            </a:stretch>
          </p:blipFill>
          <p:spPr>
            <a:xfrm>
              <a:off x="6331963" y="3204816"/>
              <a:ext cx="457958" cy="255903"/>
            </a:xfrm>
            <a:prstGeom prst="rect">
              <a:avLst/>
            </a:prstGeom>
            <a:noFill/>
            <a:ln>
              <a:noFill/>
            </a:ln>
          </p:spPr>
        </p:pic>
        <p:pic>
          <p:nvPicPr>
            <p:cNvPr id="254" name="Picture 33" descr="蜂窝和天线"/>
            <p:cNvPicPr>
              <a:picLocks noChangeAspect="1"/>
            </p:cNvPicPr>
            <p:nvPr/>
          </p:nvPicPr>
          <p:blipFill>
            <a:blip r:embed="rId48" cstate="print"/>
            <a:srcRect/>
            <a:stretch>
              <a:fillRect/>
            </a:stretch>
          </p:blipFill>
          <p:spPr>
            <a:xfrm>
              <a:off x="6039886" y="2484497"/>
              <a:ext cx="381926" cy="514532"/>
            </a:xfrm>
            <a:prstGeom prst="rect">
              <a:avLst/>
            </a:prstGeom>
            <a:noFill/>
            <a:ln>
              <a:noFill/>
            </a:ln>
          </p:spPr>
        </p:pic>
        <p:sp>
          <p:nvSpPr>
            <p:cNvPr id="255" name="Line 62"/>
            <p:cNvSpPr/>
            <p:nvPr/>
          </p:nvSpPr>
          <p:spPr>
            <a:xfrm flipH="1">
              <a:off x="5769598" y="2366083"/>
              <a:ext cx="138467" cy="25815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3333CC"/>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256" name="Line 62"/>
            <p:cNvSpPr/>
            <p:nvPr/>
          </p:nvSpPr>
          <p:spPr>
            <a:xfrm>
              <a:off x="5977295" y="2379323"/>
              <a:ext cx="163641" cy="22505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C00000"/>
              </a:solidFill>
              <a:custDash>
                <a:ds d="299976" sp="299976"/>
              </a:custDash>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257" name="Line 62"/>
            <p:cNvSpPr/>
            <p:nvPr/>
          </p:nvSpPr>
          <p:spPr>
            <a:xfrm flipH="1" flipV="1">
              <a:off x="6166119" y="2293269"/>
              <a:ext cx="170983" cy="110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3333CC"/>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258" name="Line 62"/>
            <p:cNvSpPr/>
            <p:nvPr/>
          </p:nvSpPr>
          <p:spPr>
            <a:xfrm flipH="1" flipV="1">
              <a:off x="6160870" y="2413522"/>
              <a:ext cx="170983" cy="110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C00000"/>
              </a:solidFill>
              <a:custDash>
                <a:ds d="299976" sp="299976"/>
              </a:custDash>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259" name="Text Box 21"/>
            <p:cNvSpPr txBox="1"/>
            <p:nvPr/>
          </p:nvSpPr>
          <p:spPr>
            <a:xfrm>
              <a:off x="6245699" y="2178311"/>
              <a:ext cx="913055" cy="369332"/>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wired ( primary)</a:t>
              </a:r>
            </a:p>
          </p:txBody>
        </p:sp>
        <p:sp>
          <p:nvSpPr>
            <p:cNvPr id="260" name="Text Box 21"/>
            <p:cNvSpPr txBox="1"/>
            <p:nvPr/>
          </p:nvSpPr>
          <p:spPr>
            <a:xfrm>
              <a:off x="6253041" y="2293671"/>
              <a:ext cx="1077785" cy="246221"/>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wireless( backup)</a:t>
              </a:r>
            </a:p>
          </p:txBody>
        </p:sp>
      </p:grpSp>
      <p:grpSp>
        <p:nvGrpSpPr>
          <p:cNvPr id="242" name="组合 343"/>
          <p:cNvGrpSpPr/>
          <p:nvPr/>
        </p:nvGrpSpPr>
        <p:grpSpPr>
          <a:xfrm>
            <a:off x="5312737" y="1352631"/>
            <a:ext cx="1796884" cy="1956956"/>
            <a:chOff x="7085493" y="1803507"/>
            <a:chExt cx="2396470" cy="2609274"/>
          </a:xfrm>
        </p:grpSpPr>
        <p:sp>
          <p:nvSpPr>
            <p:cNvPr id="262" name="Line 62"/>
            <p:cNvSpPr/>
            <p:nvPr/>
          </p:nvSpPr>
          <p:spPr>
            <a:xfrm>
              <a:off x="8420563" y="2889970"/>
              <a:ext cx="201478" cy="33076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pic>
          <p:nvPicPr>
            <p:cNvPr id="263" name="Picture 82" descr="10-背面左侧30°，俯视15"/>
            <p:cNvPicPr>
              <a:picLocks noChangeAspect="1"/>
            </p:cNvPicPr>
            <p:nvPr/>
          </p:nvPicPr>
          <p:blipFill>
            <a:blip r:embed="rId49" cstate="print"/>
            <a:srcRect/>
            <a:stretch>
              <a:fillRect/>
            </a:stretch>
          </p:blipFill>
          <p:spPr>
            <a:xfrm>
              <a:off x="8479999" y="3220736"/>
              <a:ext cx="462457" cy="262515"/>
            </a:xfrm>
            <a:prstGeom prst="rect">
              <a:avLst/>
            </a:prstGeom>
            <a:noFill/>
            <a:ln>
              <a:noFill/>
            </a:ln>
          </p:spPr>
        </p:pic>
        <p:sp>
          <p:nvSpPr>
            <p:cNvPr id="264" name="Line 62"/>
            <p:cNvSpPr/>
            <p:nvPr/>
          </p:nvSpPr>
          <p:spPr>
            <a:xfrm>
              <a:off x="8064239" y="2194468"/>
              <a:ext cx="13816" cy="59470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3333CC"/>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pic>
          <p:nvPicPr>
            <p:cNvPr id="265" name="Picture 20" descr="图片777"/>
            <p:cNvPicPr>
              <a:picLocks noChangeAspect="1"/>
            </p:cNvPicPr>
            <p:nvPr/>
          </p:nvPicPr>
          <p:blipFill>
            <a:blip r:embed="rId12" cstate="print"/>
            <a:srcRect/>
            <a:stretch>
              <a:fillRect/>
            </a:stretch>
          </p:blipFill>
          <p:spPr>
            <a:xfrm>
              <a:off x="7467219" y="2613702"/>
              <a:ext cx="1188500" cy="389607"/>
            </a:xfrm>
            <a:prstGeom prst="rect">
              <a:avLst/>
            </a:prstGeom>
            <a:noFill/>
            <a:ln>
              <a:noFill/>
            </a:ln>
          </p:spPr>
        </p:pic>
        <p:sp>
          <p:nvSpPr>
            <p:cNvPr id="266" name="Line 62"/>
            <p:cNvSpPr/>
            <p:nvPr/>
          </p:nvSpPr>
          <p:spPr>
            <a:xfrm flipH="1">
              <a:off x="7471617" y="2937510"/>
              <a:ext cx="243477" cy="33670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sp>
          <p:nvSpPr>
            <p:cNvPr id="267" name="Line 62"/>
            <p:cNvSpPr/>
            <p:nvPr/>
          </p:nvSpPr>
          <p:spPr>
            <a:xfrm>
              <a:off x="8071600" y="2976015"/>
              <a:ext cx="24825" cy="44355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0000FF"/>
              </a:solidFill>
              <a:prstDash val="solid"/>
              <a:round/>
            </a:ln>
          </p:spPr>
          <p:txBody>
            <a:bodyPr vert="horz" wrap="squar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Arial" pitchFamily="34"/>
              </a:endParaRPr>
            </a:p>
          </p:txBody>
        </p:sp>
        <p:pic>
          <p:nvPicPr>
            <p:cNvPr id="268" name="Picture 597" descr="企业内部网"/>
            <p:cNvPicPr>
              <a:picLocks noChangeAspect="1"/>
            </p:cNvPicPr>
            <p:nvPr/>
          </p:nvPicPr>
          <p:blipFill>
            <a:blip r:embed="rId50" cstate="print"/>
            <a:srcRect/>
            <a:stretch>
              <a:fillRect/>
            </a:stretch>
          </p:blipFill>
          <p:spPr>
            <a:xfrm>
              <a:off x="7598334" y="1831168"/>
              <a:ext cx="425305" cy="552928"/>
            </a:xfrm>
            <a:prstGeom prst="rect">
              <a:avLst/>
            </a:prstGeom>
            <a:noFill/>
            <a:ln>
              <a:noFill/>
            </a:ln>
          </p:spPr>
        </p:pic>
        <p:pic>
          <p:nvPicPr>
            <p:cNvPr id="269" name="Picture 21" descr="未标题-2"/>
            <p:cNvPicPr>
              <a:picLocks noChangeAspect="1"/>
            </p:cNvPicPr>
            <p:nvPr/>
          </p:nvPicPr>
          <p:blipFill>
            <a:blip r:embed="rId51" cstate="print"/>
            <a:srcRect/>
            <a:stretch>
              <a:fillRect/>
            </a:stretch>
          </p:blipFill>
          <p:spPr>
            <a:xfrm rot="187426">
              <a:off x="7134460" y="3367616"/>
              <a:ext cx="565117" cy="376988"/>
            </a:xfrm>
            <a:prstGeom prst="rect">
              <a:avLst/>
            </a:prstGeom>
            <a:noFill/>
            <a:ln>
              <a:noFill/>
            </a:ln>
          </p:spPr>
        </p:pic>
        <p:pic>
          <p:nvPicPr>
            <p:cNvPr id="270" name="Picture 14" descr="Compaq Presario 1400-Wireless Internet SMALLER"/>
            <p:cNvPicPr>
              <a:picLocks noChangeAspect="1"/>
            </p:cNvPicPr>
            <p:nvPr/>
          </p:nvPicPr>
          <p:blipFill>
            <a:blip r:embed="rId52" cstate="print"/>
            <a:srcRect/>
            <a:stretch>
              <a:fillRect/>
            </a:stretch>
          </p:blipFill>
          <p:spPr>
            <a:xfrm>
              <a:off x="7144947" y="3505151"/>
              <a:ext cx="161528" cy="143835"/>
            </a:xfrm>
            <a:prstGeom prst="rect">
              <a:avLst/>
            </a:prstGeom>
            <a:noFill/>
            <a:ln>
              <a:noFill/>
            </a:ln>
          </p:spPr>
        </p:pic>
        <p:pic>
          <p:nvPicPr>
            <p:cNvPr id="271" name="Picture 15" descr="Phone2"/>
            <p:cNvPicPr>
              <a:picLocks noChangeAspect="1"/>
            </p:cNvPicPr>
            <p:nvPr/>
          </p:nvPicPr>
          <p:blipFill>
            <a:blip r:embed="rId37" cstate="print"/>
            <a:srcRect/>
            <a:stretch>
              <a:fillRect/>
            </a:stretch>
          </p:blipFill>
          <p:spPr>
            <a:xfrm>
              <a:off x="7544686" y="3465283"/>
              <a:ext cx="176570" cy="113102"/>
            </a:xfrm>
            <a:prstGeom prst="rect">
              <a:avLst/>
            </a:prstGeom>
            <a:noFill/>
            <a:ln>
              <a:noFill/>
            </a:ln>
          </p:spPr>
        </p:pic>
        <p:grpSp>
          <p:nvGrpSpPr>
            <p:cNvPr id="261" name="Group 16"/>
            <p:cNvGrpSpPr/>
            <p:nvPr/>
          </p:nvGrpSpPr>
          <p:grpSpPr>
            <a:xfrm>
              <a:off x="7469166" y="3613635"/>
              <a:ext cx="193971" cy="140972"/>
              <a:chOff x="7469166" y="3613635"/>
              <a:chExt cx="193971" cy="140972"/>
            </a:xfrm>
          </p:grpSpPr>
          <p:pic>
            <p:nvPicPr>
              <p:cNvPr id="273" name="Picture 17" descr="6374"/>
              <p:cNvPicPr>
                <a:picLocks noChangeAspect="1"/>
              </p:cNvPicPr>
              <p:nvPr/>
            </p:nvPicPr>
            <p:blipFill>
              <a:blip r:embed="rId53" cstate="print"/>
              <a:srcRect/>
              <a:stretch>
                <a:fillRect/>
              </a:stretch>
            </p:blipFill>
            <p:spPr>
              <a:xfrm>
                <a:off x="7469166" y="3624059"/>
                <a:ext cx="193971" cy="130548"/>
              </a:xfrm>
              <a:prstGeom prst="rect">
                <a:avLst/>
              </a:prstGeom>
              <a:noFill/>
              <a:ln>
                <a:noFill/>
              </a:ln>
            </p:spPr>
          </p:pic>
          <p:pic>
            <p:nvPicPr>
              <p:cNvPr id="274" name="Picture 18" descr="LKF06343"/>
              <p:cNvPicPr>
                <a:picLocks noChangeAspect="1"/>
              </p:cNvPicPr>
              <p:nvPr/>
            </p:nvPicPr>
            <p:blipFill>
              <a:blip r:embed="rId39" cstate="print"/>
              <a:srcRect l="23996" r="23996" b="9995"/>
              <a:stretch>
                <a:fillRect/>
              </a:stretch>
            </p:blipFill>
            <p:spPr>
              <a:xfrm>
                <a:off x="7541038" y="3613635"/>
                <a:ext cx="22576" cy="20226"/>
              </a:xfrm>
              <a:prstGeom prst="rect">
                <a:avLst/>
              </a:prstGeom>
              <a:noFill/>
              <a:ln>
                <a:noFill/>
              </a:ln>
            </p:spPr>
          </p:pic>
          <p:sp>
            <p:nvSpPr>
              <p:cNvPr id="275" name="Freeform 19"/>
              <p:cNvSpPr/>
              <p:nvPr/>
            </p:nvSpPr>
            <p:spPr>
              <a:xfrm>
                <a:off x="7503602" y="3643536"/>
                <a:ext cx="107615" cy="52642"/>
              </a:xfrm>
              <a:custGeom>
                <a:avLst/>
                <a:gdLst>
                  <a:gd name="f0" fmla="val 10800000"/>
                  <a:gd name="f1" fmla="val 5400000"/>
                  <a:gd name="f2" fmla="val 180"/>
                  <a:gd name="f3" fmla="val w"/>
                  <a:gd name="f4" fmla="val h"/>
                  <a:gd name="f5" fmla="val 0"/>
                  <a:gd name="f6" fmla="val 1470"/>
                  <a:gd name="f7" fmla="val 1098"/>
                  <a:gd name="f8" fmla="val 1452"/>
                  <a:gd name="f9" fmla="val 1032"/>
                  <a:gd name="f10" fmla="val 1458"/>
                  <a:gd name="f11" fmla="val 1080"/>
                  <a:gd name="f12" fmla="val 1422"/>
                  <a:gd name="f13" fmla="val 24"/>
                  <a:gd name="f14" fmla="val 1050"/>
                  <a:gd name="f15" fmla="val 12"/>
                  <a:gd name="f16" fmla="val 90"/>
                  <a:gd name="f17" fmla="val 42"/>
                  <a:gd name="f18" fmla="val 6"/>
                  <a:gd name="f19" fmla="val 1404"/>
                  <a:gd name="f20" fmla="+- 0 0 -90"/>
                  <a:gd name="f21" fmla="*/ f3 1 1470"/>
                  <a:gd name="f22" fmla="*/ f4 1 1098"/>
                  <a:gd name="f23" fmla="val f5"/>
                  <a:gd name="f24" fmla="val f6"/>
                  <a:gd name="f25" fmla="val f7"/>
                  <a:gd name="f26" fmla="*/ f20 f0 1"/>
                  <a:gd name="f27" fmla="+- f25 0 f23"/>
                  <a:gd name="f28" fmla="+- f24 0 f23"/>
                  <a:gd name="f29" fmla="*/ f26 1 f2"/>
                  <a:gd name="f30" fmla="*/ f28 1 1470"/>
                  <a:gd name="f31" fmla="*/ f27 1 1098"/>
                  <a:gd name="f32" fmla="+- f29 0 f1"/>
                  <a:gd name="f33" fmla="*/ 1452 1 f30"/>
                  <a:gd name="f34" fmla="*/ 0 1 f31"/>
                  <a:gd name="f35" fmla="*/ 1470 1 f30"/>
                  <a:gd name="f36" fmla="*/ 1032 1 f31"/>
                  <a:gd name="f37" fmla="*/ 1458 1 f30"/>
                  <a:gd name="f38" fmla="*/ 1080 1 f31"/>
                  <a:gd name="f39" fmla="*/ 1422 1 f30"/>
                  <a:gd name="f40" fmla="*/ 1098 1 f31"/>
                  <a:gd name="f41" fmla="*/ 24 1 f30"/>
                  <a:gd name="f42" fmla="*/ 0 1 f30"/>
                  <a:gd name="f43" fmla="*/ 1050 1 f31"/>
                  <a:gd name="f44" fmla="*/ 12 1 f30"/>
                  <a:gd name="f45" fmla="*/ 90 1 f31"/>
                  <a:gd name="f46" fmla="*/ 42 1 f30"/>
                  <a:gd name="f47" fmla="*/ 6 1 f31"/>
                  <a:gd name="f48" fmla="*/ 1404 1 f30"/>
                  <a:gd name="f49" fmla="*/ f24 1 f30"/>
                  <a:gd name="f50" fmla="*/ f25 1 f31"/>
                  <a:gd name="f51" fmla="*/ f42 f21 1"/>
                  <a:gd name="f52" fmla="*/ f49 f21 1"/>
                  <a:gd name="f53" fmla="*/ f50 f22 1"/>
                  <a:gd name="f54" fmla="*/ f34 f22 1"/>
                  <a:gd name="f55" fmla="*/ f33 f21 1"/>
                  <a:gd name="f56" fmla="*/ f35 f21 1"/>
                  <a:gd name="f57" fmla="*/ f36 f22 1"/>
                  <a:gd name="f58" fmla="*/ f37 f21 1"/>
                  <a:gd name="f59" fmla="*/ f38 f22 1"/>
                  <a:gd name="f60" fmla="*/ f39 f21 1"/>
                  <a:gd name="f61" fmla="*/ f40 f22 1"/>
                  <a:gd name="f62" fmla="*/ f41 f21 1"/>
                  <a:gd name="f63" fmla="*/ f43 f22 1"/>
                  <a:gd name="f64" fmla="*/ f44 f21 1"/>
                  <a:gd name="f65" fmla="*/ f45 f22 1"/>
                  <a:gd name="f66" fmla="*/ f46 f21 1"/>
                  <a:gd name="f67" fmla="*/ f47 f22 1"/>
                  <a:gd name="f68" fmla="*/ f48 f21 1"/>
                </a:gdLst>
                <a:ahLst/>
                <a:cxnLst>
                  <a:cxn ang="3cd4">
                    <a:pos x="hc" y="t"/>
                  </a:cxn>
                  <a:cxn ang="0">
                    <a:pos x="r" y="vc"/>
                  </a:cxn>
                  <a:cxn ang="cd4">
                    <a:pos x="hc" y="b"/>
                  </a:cxn>
                  <a:cxn ang="cd2">
                    <a:pos x="l" y="vc"/>
                  </a:cxn>
                  <a:cxn ang="f32">
                    <a:pos x="f55" y="f54"/>
                  </a:cxn>
                  <a:cxn ang="f32">
                    <a:pos x="f56" y="f57"/>
                  </a:cxn>
                  <a:cxn ang="f32">
                    <a:pos x="f58" y="f59"/>
                  </a:cxn>
                  <a:cxn ang="f32">
                    <a:pos x="f60" y="f61"/>
                  </a:cxn>
                  <a:cxn ang="f32">
                    <a:pos x="f62" y="f61"/>
                  </a:cxn>
                  <a:cxn ang="f32">
                    <a:pos x="f51" y="f63"/>
                  </a:cxn>
                  <a:cxn ang="f32">
                    <a:pos x="f64" y="f65"/>
                  </a:cxn>
                  <a:cxn ang="f32">
                    <a:pos x="f66" y="f67"/>
                  </a:cxn>
                  <a:cxn ang="f32">
                    <a:pos x="f68" y="f54"/>
                  </a:cxn>
                  <a:cxn ang="f32">
                    <a:pos x="f55" y="f54"/>
                  </a:cxn>
                </a:cxnLst>
                <a:rect l="f51" t="f54" r="f52" b="f53"/>
                <a:pathLst>
                  <a:path w="1470" h="1098">
                    <a:moveTo>
                      <a:pt x="f8" y="f5"/>
                    </a:moveTo>
                    <a:lnTo>
                      <a:pt x="f6" y="f9"/>
                    </a:lnTo>
                    <a:lnTo>
                      <a:pt x="f10" y="f11"/>
                    </a:lnTo>
                    <a:lnTo>
                      <a:pt x="f12" y="f7"/>
                    </a:lnTo>
                    <a:lnTo>
                      <a:pt x="f13" y="f7"/>
                    </a:lnTo>
                    <a:lnTo>
                      <a:pt x="f5" y="f14"/>
                    </a:lnTo>
                    <a:lnTo>
                      <a:pt x="f15" y="f16"/>
                    </a:lnTo>
                    <a:lnTo>
                      <a:pt x="f17" y="f18"/>
                    </a:lnTo>
                    <a:lnTo>
                      <a:pt x="f19" y="f5"/>
                    </a:lnTo>
                    <a:lnTo>
                      <a:pt x="f8" y="f5"/>
                    </a:lnTo>
                    <a:close/>
                  </a:path>
                </a:pathLst>
              </a:custGeom>
              <a:solidFill>
                <a:srgbClr val="1CACB0"/>
              </a:solidFill>
              <a:ln>
                <a:noFill/>
                <a:prstDash val="solid"/>
              </a:ln>
            </p:spPr>
            <p:txBody>
              <a:bodyPr vert="horz" wrap="square" lIns="73023" tIns="36511" rIns="73023" bIns="36511"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pic>
            <p:nvPicPr>
              <p:cNvPr id="276" name="Picture 20" descr="hub_open2"/>
              <p:cNvPicPr>
                <a:picLocks noChangeAspect="1"/>
              </p:cNvPicPr>
              <p:nvPr/>
            </p:nvPicPr>
            <p:blipFill>
              <a:blip r:embed="rId54" cstate="print"/>
              <a:srcRect/>
              <a:stretch>
                <a:fillRect/>
              </a:stretch>
            </p:blipFill>
            <p:spPr>
              <a:xfrm>
                <a:off x="7560414" y="3643161"/>
                <a:ext cx="48920" cy="48252"/>
              </a:xfrm>
              <a:prstGeom prst="rect">
                <a:avLst/>
              </a:prstGeom>
              <a:noFill/>
              <a:ln>
                <a:noFill/>
              </a:ln>
            </p:spPr>
          </p:pic>
          <p:pic>
            <p:nvPicPr>
              <p:cNvPr id="277" name="Picture 21" descr="session_video"/>
              <p:cNvPicPr>
                <a:picLocks noChangeAspect="1"/>
              </p:cNvPicPr>
              <p:nvPr/>
            </p:nvPicPr>
            <p:blipFill>
              <a:blip r:embed="rId41" cstate="print"/>
              <a:srcRect/>
              <a:stretch>
                <a:fillRect/>
              </a:stretch>
            </p:blipFill>
            <p:spPr>
              <a:xfrm>
                <a:off x="7503977" y="3643664"/>
                <a:ext cx="48728" cy="34299"/>
              </a:xfrm>
              <a:prstGeom prst="rect">
                <a:avLst/>
              </a:prstGeom>
              <a:noFill/>
              <a:ln>
                <a:noFill/>
              </a:ln>
            </p:spPr>
          </p:pic>
        </p:grpSp>
        <p:grpSp>
          <p:nvGrpSpPr>
            <p:cNvPr id="272" name="Group 22"/>
            <p:cNvGrpSpPr/>
            <p:nvPr/>
          </p:nvGrpSpPr>
          <p:grpSpPr>
            <a:xfrm>
              <a:off x="7275999" y="3648327"/>
              <a:ext cx="140150" cy="124651"/>
              <a:chOff x="7275999" y="3648327"/>
              <a:chExt cx="140150" cy="124651"/>
            </a:xfrm>
          </p:grpSpPr>
          <p:pic>
            <p:nvPicPr>
              <p:cNvPr id="279" name="Picture 23" descr="server"/>
              <p:cNvPicPr>
                <a:picLocks noChangeAspect="1"/>
              </p:cNvPicPr>
              <p:nvPr/>
            </p:nvPicPr>
            <p:blipFill>
              <a:blip r:embed="rId42" cstate="print"/>
              <a:srcRect/>
              <a:stretch>
                <a:fillRect/>
              </a:stretch>
            </p:blipFill>
            <p:spPr>
              <a:xfrm>
                <a:off x="7323018" y="3648327"/>
                <a:ext cx="93131" cy="117600"/>
              </a:xfrm>
              <a:prstGeom prst="rect">
                <a:avLst/>
              </a:prstGeom>
              <a:noFill/>
              <a:ln>
                <a:noFill/>
              </a:ln>
            </p:spPr>
          </p:pic>
          <p:pic>
            <p:nvPicPr>
              <p:cNvPr id="280" name="Picture 24" descr="PC Blue"/>
              <p:cNvPicPr>
                <a:picLocks noChangeAspect="1"/>
              </p:cNvPicPr>
              <p:nvPr/>
            </p:nvPicPr>
            <p:blipFill>
              <a:blip r:embed="rId43" cstate="print"/>
              <a:srcRect/>
              <a:stretch>
                <a:fillRect/>
              </a:stretch>
            </p:blipFill>
            <p:spPr>
              <a:xfrm>
                <a:off x="7275999" y="3705057"/>
                <a:ext cx="83996" cy="67921"/>
              </a:xfrm>
              <a:prstGeom prst="rect">
                <a:avLst/>
              </a:prstGeom>
              <a:noFill/>
              <a:ln>
                <a:noFill/>
              </a:ln>
            </p:spPr>
          </p:pic>
        </p:grpSp>
        <p:pic>
          <p:nvPicPr>
            <p:cNvPr id="281" name="Picture 21" descr="未标题-2"/>
            <p:cNvPicPr>
              <a:picLocks noChangeAspect="1"/>
            </p:cNvPicPr>
            <p:nvPr/>
          </p:nvPicPr>
          <p:blipFill>
            <a:blip r:embed="rId51" cstate="print"/>
            <a:srcRect/>
            <a:stretch>
              <a:fillRect/>
            </a:stretch>
          </p:blipFill>
          <p:spPr>
            <a:xfrm rot="187426">
              <a:off x="7763329" y="3381927"/>
              <a:ext cx="565117" cy="376988"/>
            </a:xfrm>
            <a:prstGeom prst="rect">
              <a:avLst/>
            </a:prstGeom>
            <a:noFill/>
            <a:ln>
              <a:noFill/>
            </a:ln>
          </p:spPr>
        </p:pic>
        <p:pic>
          <p:nvPicPr>
            <p:cNvPr id="282" name="Picture 14" descr="Compaq Presario 1400-Wireless Internet SMALLER"/>
            <p:cNvPicPr>
              <a:picLocks noChangeAspect="1"/>
            </p:cNvPicPr>
            <p:nvPr/>
          </p:nvPicPr>
          <p:blipFill>
            <a:blip r:embed="rId52" cstate="print"/>
            <a:srcRect/>
            <a:stretch>
              <a:fillRect/>
            </a:stretch>
          </p:blipFill>
          <p:spPr>
            <a:xfrm>
              <a:off x="7773808" y="3519452"/>
              <a:ext cx="161528" cy="143835"/>
            </a:xfrm>
            <a:prstGeom prst="rect">
              <a:avLst/>
            </a:prstGeom>
            <a:noFill/>
            <a:ln>
              <a:noFill/>
            </a:ln>
          </p:spPr>
        </p:pic>
        <p:pic>
          <p:nvPicPr>
            <p:cNvPr id="283" name="Picture 15" descr="Phone2"/>
            <p:cNvPicPr>
              <a:picLocks noChangeAspect="1"/>
            </p:cNvPicPr>
            <p:nvPr/>
          </p:nvPicPr>
          <p:blipFill>
            <a:blip r:embed="rId37" cstate="print"/>
            <a:srcRect/>
            <a:stretch>
              <a:fillRect/>
            </a:stretch>
          </p:blipFill>
          <p:spPr>
            <a:xfrm>
              <a:off x="8173556" y="3479593"/>
              <a:ext cx="176570" cy="113102"/>
            </a:xfrm>
            <a:prstGeom prst="rect">
              <a:avLst/>
            </a:prstGeom>
            <a:noFill/>
            <a:ln>
              <a:noFill/>
            </a:ln>
          </p:spPr>
        </p:pic>
        <p:grpSp>
          <p:nvGrpSpPr>
            <p:cNvPr id="278" name="Group 16"/>
            <p:cNvGrpSpPr/>
            <p:nvPr/>
          </p:nvGrpSpPr>
          <p:grpSpPr>
            <a:xfrm>
              <a:off x="8098036" y="3627936"/>
              <a:ext cx="193971" cy="140982"/>
              <a:chOff x="8098036" y="3627936"/>
              <a:chExt cx="193971" cy="140982"/>
            </a:xfrm>
          </p:grpSpPr>
          <p:pic>
            <p:nvPicPr>
              <p:cNvPr id="285" name="Picture 17" descr="6374"/>
              <p:cNvPicPr>
                <a:picLocks noChangeAspect="1"/>
              </p:cNvPicPr>
              <p:nvPr/>
            </p:nvPicPr>
            <p:blipFill>
              <a:blip r:embed="rId53" cstate="print"/>
              <a:srcRect/>
              <a:stretch>
                <a:fillRect/>
              </a:stretch>
            </p:blipFill>
            <p:spPr>
              <a:xfrm>
                <a:off x="8098036" y="3638370"/>
                <a:ext cx="193971" cy="130548"/>
              </a:xfrm>
              <a:prstGeom prst="rect">
                <a:avLst/>
              </a:prstGeom>
              <a:noFill/>
              <a:ln>
                <a:noFill/>
              </a:ln>
            </p:spPr>
          </p:pic>
          <p:pic>
            <p:nvPicPr>
              <p:cNvPr id="286" name="Picture 18" descr="LKF06343"/>
              <p:cNvPicPr>
                <a:picLocks noChangeAspect="1"/>
              </p:cNvPicPr>
              <p:nvPr/>
            </p:nvPicPr>
            <p:blipFill>
              <a:blip r:embed="rId39" cstate="print"/>
              <a:srcRect l="23996" r="23996" b="9995"/>
              <a:stretch>
                <a:fillRect/>
              </a:stretch>
            </p:blipFill>
            <p:spPr>
              <a:xfrm>
                <a:off x="8169907" y="3627936"/>
                <a:ext cx="22576" cy="20226"/>
              </a:xfrm>
              <a:prstGeom prst="rect">
                <a:avLst/>
              </a:prstGeom>
              <a:noFill/>
              <a:ln>
                <a:noFill/>
              </a:ln>
            </p:spPr>
          </p:pic>
          <p:sp>
            <p:nvSpPr>
              <p:cNvPr id="287" name="Freeform 19"/>
              <p:cNvSpPr/>
              <p:nvPr/>
            </p:nvSpPr>
            <p:spPr>
              <a:xfrm>
                <a:off x="8132463" y="3657837"/>
                <a:ext cx="107615" cy="52642"/>
              </a:xfrm>
              <a:custGeom>
                <a:avLst/>
                <a:gdLst>
                  <a:gd name="f0" fmla="val 10800000"/>
                  <a:gd name="f1" fmla="val 5400000"/>
                  <a:gd name="f2" fmla="val 180"/>
                  <a:gd name="f3" fmla="val w"/>
                  <a:gd name="f4" fmla="val h"/>
                  <a:gd name="f5" fmla="val 0"/>
                  <a:gd name="f6" fmla="val 1470"/>
                  <a:gd name="f7" fmla="val 1098"/>
                  <a:gd name="f8" fmla="val 1452"/>
                  <a:gd name="f9" fmla="val 1032"/>
                  <a:gd name="f10" fmla="val 1458"/>
                  <a:gd name="f11" fmla="val 1080"/>
                  <a:gd name="f12" fmla="val 1422"/>
                  <a:gd name="f13" fmla="val 24"/>
                  <a:gd name="f14" fmla="val 1050"/>
                  <a:gd name="f15" fmla="val 12"/>
                  <a:gd name="f16" fmla="val 90"/>
                  <a:gd name="f17" fmla="val 42"/>
                  <a:gd name="f18" fmla="val 6"/>
                  <a:gd name="f19" fmla="val 1404"/>
                  <a:gd name="f20" fmla="+- 0 0 -90"/>
                  <a:gd name="f21" fmla="*/ f3 1 1470"/>
                  <a:gd name="f22" fmla="*/ f4 1 1098"/>
                  <a:gd name="f23" fmla="val f5"/>
                  <a:gd name="f24" fmla="val f6"/>
                  <a:gd name="f25" fmla="val f7"/>
                  <a:gd name="f26" fmla="*/ f20 f0 1"/>
                  <a:gd name="f27" fmla="+- f25 0 f23"/>
                  <a:gd name="f28" fmla="+- f24 0 f23"/>
                  <a:gd name="f29" fmla="*/ f26 1 f2"/>
                  <a:gd name="f30" fmla="*/ f28 1 1470"/>
                  <a:gd name="f31" fmla="*/ f27 1 1098"/>
                  <a:gd name="f32" fmla="+- f29 0 f1"/>
                  <a:gd name="f33" fmla="*/ 1452 1 f30"/>
                  <a:gd name="f34" fmla="*/ 0 1 f31"/>
                  <a:gd name="f35" fmla="*/ 1470 1 f30"/>
                  <a:gd name="f36" fmla="*/ 1032 1 f31"/>
                  <a:gd name="f37" fmla="*/ 1458 1 f30"/>
                  <a:gd name="f38" fmla="*/ 1080 1 f31"/>
                  <a:gd name="f39" fmla="*/ 1422 1 f30"/>
                  <a:gd name="f40" fmla="*/ 1098 1 f31"/>
                  <a:gd name="f41" fmla="*/ 24 1 f30"/>
                  <a:gd name="f42" fmla="*/ 0 1 f30"/>
                  <a:gd name="f43" fmla="*/ 1050 1 f31"/>
                  <a:gd name="f44" fmla="*/ 12 1 f30"/>
                  <a:gd name="f45" fmla="*/ 90 1 f31"/>
                  <a:gd name="f46" fmla="*/ 42 1 f30"/>
                  <a:gd name="f47" fmla="*/ 6 1 f31"/>
                  <a:gd name="f48" fmla="*/ 1404 1 f30"/>
                  <a:gd name="f49" fmla="*/ f24 1 f30"/>
                  <a:gd name="f50" fmla="*/ f25 1 f31"/>
                  <a:gd name="f51" fmla="*/ f42 f21 1"/>
                  <a:gd name="f52" fmla="*/ f49 f21 1"/>
                  <a:gd name="f53" fmla="*/ f50 f22 1"/>
                  <a:gd name="f54" fmla="*/ f34 f22 1"/>
                  <a:gd name="f55" fmla="*/ f33 f21 1"/>
                  <a:gd name="f56" fmla="*/ f35 f21 1"/>
                  <a:gd name="f57" fmla="*/ f36 f22 1"/>
                  <a:gd name="f58" fmla="*/ f37 f21 1"/>
                  <a:gd name="f59" fmla="*/ f38 f22 1"/>
                  <a:gd name="f60" fmla="*/ f39 f21 1"/>
                  <a:gd name="f61" fmla="*/ f40 f22 1"/>
                  <a:gd name="f62" fmla="*/ f41 f21 1"/>
                  <a:gd name="f63" fmla="*/ f43 f22 1"/>
                  <a:gd name="f64" fmla="*/ f44 f21 1"/>
                  <a:gd name="f65" fmla="*/ f45 f22 1"/>
                  <a:gd name="f66" fmla="*/ f46 f21 1"/>
                  <a:gd name="f67" fmla="*/ f47 f22 1"/>
                  <a:gd name="f68" fmla="*/ f48 f21 1"/>
                </a:gdLst>
                <a:ahLst/>
                <a:cxnLst>
                  <a:cxn ang="3cd4">
                    <a:pos x="hc" y="t"/>
                  </a:cxn>
                  <a:cxn ang="0">
                    <a:pos x="r" y="vc"/>
                  </a:cxn>
                  <a:cxn ang="cd4">
                    <a:pos x="hc" y="b"/>
                  </a:cxn>
                  <a:cxn ang="cd2">
                    <a:pos x="l" y="vc"/>
                  </a:cxn>
                  <a:cxn ang="f32">
                    <a:pos x="f55" y="f54"/>
                  </a:cxn>
                  <a:cxn ang="f32">
                    <a:pos x="f56" y="f57"/>
                  </a:cxn>
                  <a:cxn ang="f32">
                    <a:pos x="f58" y="f59"/>
                  </a:cxn>
                  <a:cxn ang="f32">
                    <a:pos x="f60" y="f61"/>
                  </a:cxn>
                  <a:cxn ang="f32">
                    <a:pos x="f62" y="f61"/>
                  </a:cxn>
                  <a:cxn ang="f32">
                    <a:pos x="f51" y="f63"/>
                  </a:cxn>
                  <a:cxn ang="f32">
                    <a:pos x="f64" y="f65"/>
                  </a:cxn>
                  <a:cxn ang="f32">
                    <a:pos x="f66" y="f67"/>
                  </a:cxn>
                  <a:cxn ang="f32">
                    <a:pos x="f68" y="f54"/>
                  </a:cxn>
                  <a:cxn ang="f32">
                    <a:pos x="f55" y="f54"/>
                  </a:cxn>
                </a:cxnLst>
                <a:rect l="f51" t="f54" r="f52" b="f53"/>
                <a:pathLst>
                  <a:path w="1470" h="1098">
                    <a:moveTo>
                      <a:pt x="f8" y="f5"/>
                    </a:moveTo>
                    <a:lnTo>
                      <a:pt x="f6" y="f9"/>
                    </a:lnTo>
                    <a:lnTo>
                      <a:pt x="f10" y="f11"/>
                    </a:lnTo>
                    <a:lnTo>
                      <a:pt x="f12" y="f7"/>
                    </a:lnTo>
                    <a:lnTo>
                      <a:pt x="f13" y="f7"/>
                    </a:lnTo>
                    <a:lnTo>
                      <a:pt x="f5" y="f14"/>
                    </a:lnTo>
                    <a:lnTo>
                      <a:pt x="f15" y="f16"/>
                    </a:lnTo>
                    <a:lnTo>
                      <a:pt x="f17" y="f18"/>
                    </a:lnTo>
                    <a:lnTo>
                      <a:pt x="f19" y="f5"/>
                    </a:lnTo>
                    <a:lnTo>
                      <a:pt x="f8" y="f5"/>
                    </a:lnTo>
                    <a:close/>
                  </a:path>
                </a:pathLst>
              </a:custGeom>
              <a:solidFill>
                <a:srgbClr val="1CACB0"/>
              </a:solidFill>
              <a:ln>
                <a:noFill/>
                <a:prstDash val="solid"/>
              </a:ln>
            </p:spPr>
            <p:txBody>
              <a:bodyPr vert="horz" wrap="square" lIns="73023" tIns="36511" rIns="73023" bIns="36511"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pic>
            <p:nvPicPr>
              <p:cNvPr id="288" name="Picture 20" descr="hub_open2"/>
              <p:cNvPicPr>
                <a:picLocks noChangeAspect="1"/>
              </p:cNvPicPr>
              <p:nvPr/>
            </p:nvPicPr>
            <p:blipFill>
              <a:blip r:embed="rId54" cstate="print"/>
              <a:srcRect/>
              <a:stretch>
                <a:fillRect/>
              </a:stretch>
            </p:blipFill>
            <p:spPr>
              <a:xfrm>
                <a:off x="8189284" y="3657462"/>
                <a:ext cx="48920" cy="48252"/>
              </a:xfrm>
              <a:prstGeom prst="rect">
                <a:avLst/>
              </a:prstGeom>
              <a:noFill/>
              <a:ln>
                <a:noFill/>
              </a:ln>
            </p:spPr>
          </p:pic>
          <p:pic>
            <p:nvPicPr>
              <p:cNvPr id="289" name="Picture 21" descr="session_video"/>
              <p:cNvPicPr>
                <a:picLocks noChangeAspect="1"/>
              </p:cNvPicPr>
              <p:nvPr/>
            </p:nvPicPr>
            <p:blipFill>
              <a:blip r:embed="rId41" cstate="print"/>
              <a:srcRect/>
              <a:stretch>
                <a:fillRect/>
              </a:stretch>
            </p:blipFill>
            <p:spPr>
              <a:xfrm>
                <a:off x="8132838" y="3657965"/>
                <a:ext cx="48728" cy="34299"/>
              </a:xfrm>
              <a:prstGeom prst="rect">
                <a:avLst/>
              </a:prstGeom>
              <a:noFill/>
              <a:ln>
                <a:noFill/>
              </a:ln>
            </p:spPr>
          </p:pic>
        </p:grpSp>
        <p:grpSp>
          <p:nvGrpSpPr>
            <p:cNvPr id="284" name="Group 22"/>
            <p:cNvGrpSpPr/>
            <p:nvPr/>
          </p:nvGrpSpPr>
          <p:grpSpPr>
            <a:xfrm>
              <a:off x="7904859" y="3662638"/>
              <a:ext cx="140159" cy="124641"/>
              <a:chOff x="7904859" y="3662638"/>
              <a:chExt cx="140159" cy="124641"/>
            </a:xfrm>
          </p:grpSpPr>
          <p:pic>
            <p:nvPicPr>
              <p:cNvPr id="291" name="Picture 23" descr="server"/>
              <p:cNvPicPr>
                <a:picLocks noChangeAspect="1"/>
              </p:cNvPicPr>
              <p:nvPr/>
            </p:nvPicPr>
            <p:blipFill>
              <a:blip r:embed="rId42" cstate="print"/>
              <a:srcRect/>
              <a:stretch>
                <a:fillRect/>
              </a:stretch>
            </p:blipFill>
            <p:spPr>
              <a:xfrm>
                <a:off x="7951887" y="3662638"/>
                <a:ext cx="93131" cy="117600"/>
              </a:xfrm>
              <a:prstGeom prst="rect">
                <a:avLst/>
              </a:prstGeom>
              <a:noFill/>
              <a:ln>
                <a:noFill/>
              </a:ln>
            </p:spPr>
          </p:pic>
          <p:pic>
            <p:nvPicPr>
              <p:cNvPr id="292" name="Picture 24" descr="PC Blue"/>
              <p:cNvPicPr>
                <a:picLocks noChangeAspect="1"/>
              </p:cNvPicPr>
              <p:nvPr/>
            </p:nvPicPr>
            <p:blipFill>
              <a:blip r:embed="rId43" cstate="print"/>
              <a:srcRect/>
              <a:stretch>
                <a:fillRect/>
              </a:stretch>
            </p:blipFill>
            <p:spPr>
              <a:xfrm>
                <a:off x="7904859" y="3719358"/>
                <a:ext cx="83996" cy="67921"/>
              </a:xfrm>
              <a:prstGeom prst="rect">
                <a:avLst/>
              </a:prstGeom>
              <a:noFill/>
              <a:ln>
                <a:noFill/>
              </a:ln>
            </p:spPr>
          </p:pic>
        </p:grpSp>
        <p:pic>
          <p:nvPicPr>
            <p:cNvPr id="293" name="Picture 81" descr="10-背面左侧30°，俯视15"/>
            <p:cNvPicPr>
              <a:picLocks noChangeAspect="1"/>
            </p:cNvPicPr>
            <p:nvPr/>
          </p:nvPicPr>
          <p:blipFill>
            <a:blip r:embed="rId55" cstate="print"/>
            <a:srcRect/>
            <a:stretch>
              <a:fillRect/>
            </a:stretch>
          </p:blipFill>
          <p:spPr>
            <a:xfrm>
              <a:off x="7825151" y="3269226"/>
              <a:ext cx="392460" cy="165131"/>
            </a:xfrm>
            <a:prstGeom prst="rect">
              <a:avLst/>
            </a:prstGeom>
            <a:noFill/>
            <a:ln>
              <a:noFill/>
            </a:ln>
          </p:spPr>
        </p:pic>
        <p:pic>
          <p:nvPicPr>
            <p:cNvPr id="294" name="Picture 21" descr="未标题-2"/>
            <p:cNvPicPr>
              <a:picLocks noChangeAspect="1"/>
            </p:cNvPicPr>
            <p:nvPr/>
          </p:nvPicPr>
          <p:blipFill>
            <a:blip r:embed="rId51" cstate="print"/>
            <a:srcRect/>
            <a:stretch>
              <a:fillRect/>
            </a:stretch>
          </p:blipFill>
          <p:spPr>
            <a:xfrm rot="187426">
              <a:off x="8475784" y="3387733"/>
              <a:ext cx="565117" cy="376988"/>
            </a:xfrm>
            <a:prstGeom prst="rect">
              <a:avLst/>
            </a:prstGeom>
            <a:noFill/>
            <a:ln>
              <a:noFill/>
            </a:ln>
          </p:spPr>
        </p:pic>
        <p:pic>
          <p:nvPicPr>
            <p:cNvPr id="295" name="Picture 14" descr="Compaq Presario 1400-Wireless Internet SMALLER"/>
            <p:cNvPicPr>
              <a:picLocks noChangeAspect="1"/>
            </p:cNvPicPr>
            <p:nvPr/>
          </p:nvPicPr>
          <p:blipFill>
            <a:blip r:embed="rId52" cstate="print"/>
            <a:srcRect/>
            <a:stretch>
              <a:fillRect/>
            </a:stretch>
          </p:blipFill>
          <p:spPr>
            <a:xfrm>
              <a:off x="8486262" y="3525268"/>
              <a:ext cx="161528" cy="143835"/>
            </a:xfrm>
            <a:prstGeom prst="rect">
              <a:avLst/>
            </a:prstGeom>
            <a:noFill/>
            <a:ln>
              <a:noFill/>
            </a:ln>
          </p:spPr>
        </p:pic>
        <p:pic>
          <p:nvPicPr>
            <p:cNvPr id="296" name="Picture 15" descr="Phone2"/>
            <p:cNvPicPr>
              <a:picLocks noChangeAspect="1"/>
            </p:cNvPicPr>
            <p:nvPr/>
          </p:nvPicPr>
          <p:blipFill>
            <a:blip r:embed="rId37" cstate="print"/>
            <a:srcRect/>
            <a:stretch>
              <a:fillRect/>
            </a:stretch>
          </p:blipFill>
          <p:spPr>
            <a:xfrm>
              <a:off x="8886011" y="3485400"/>
              <a:ext cx="176570" cy="113102"/>
            </a:xfrm>
            <a:prstGeom prst="rect">
              <a:avLst/>
            </a:prstGeom>
            <a:noFill/>
            <a:ln>
              <a:noFill/>
            </a:ln>
          </p:spPr>
        </p:pic>
        <p:grpSp>
          <p:nvGrpSpPr>
            <p:cNvPr id="290" name="Group 16"/>
            <p:cNvGrpSpPr/>
            <p:nvPr/>
          </p:nvGrpSpPr>
          <p:grpSpPr>
            <a:xfrm>
              <a:off x="8810490" y="3633752"/>
              <a:ext cx="193971" cy="140972"/>
              <a:chOff x="8810490" y="3633752"/>
              <a:chExt cx="193971" cy="140972"/>
            </a:xfrm>
          </p:grpSpPr>
          <p:pic>
            <p:nvPicPr>
              <p:cNvPr id="298" name="Picture 17" descr="6374"/>
              <p:cNvPicPr>
                <a:picLocks noChangeAspect="1"/>
              </p:cNvPicPr>
              <p:nvPr/>
            </p:nvPicPr>
            <p:blipFill>
              <a:blip r:embed="rId53" cstate="print"/>
              <a:srcRect/>
              <a:stretch>
                <a:fillRect/>
              </a:stretch>
            </p:blipFill>
            <p:spPr>
              <a:xfrm>
                <a:off x="8810490" y="3644176"/>
                <a:ext cx="193971" cy="130548"/>
              </a:xfrm>
              <a:prstGeom prst="rect">
                <a:avLst/>
              </a:prstGeom>
              <a:noFill/>
              <a:ln>
                <a:noFill/>
              </a:ln>
            </p:spPr>
          </p:pic>
          <p:pic>
            <p:nvPicPr>
              <p:cNvPr id="299" name="Picture 18" descr="LKF06343"/>
              <p:cNvPicPr>
                <a:picLocks noChangeAspect="1"/>
              </p:cNvPicPr>
              <p:nvPr/>
            </p:nvPicPr>
            <p:blipFill>
              <a:blip r:embed="rId39" cstate="print"/>
              <a:srcRect l="23996" r="23996" b="9995"/>
              <a:stretch>
                <a:fillRect/>
              </a:stretch>
            </p:blipFill>
            <p:spPr>
              <a:xfrm>
                <a:off x="8882353" y="3633752"/>
                <a:ext cx="22576" cy="20226"/>
              </a:xfrm>
              <a:prstGeom prst="rect">
                <a:avLst/>
              </a:prstGeom>
              <a:noFill/>
              <a:ln>
                <a:noFill/>
              </a:ln>
            </p:spPr>
          </p:pic>
          <p:sp>
            <p:nvSpPr>
              <p:cNvPr id="300" name="Freeform 19"/>
              <p:cNvSpPr/>
              <p:nvPr/>
            </p:nvSpPr>
            <p:spPr>
              <a:xfrm>
                <a:off x="8844918" y="3663653"/>
                <a:ext cx="107615" cy="52642"/>
              </a:xfrm>
              <a:custGeom>
                <a:avLst/>
                <a:gdLst>
                  <a:gd name="f0" fmla="val 10800000"/>
                  <a:gd name="f1" fmla="val 5400000"/>
                  <a:gd name="f2" fmla="val 180"/>
                  <a:gd name="f3" fmla="val w"/>
                  <a:gd name="f4" fmla="val h"/>
                  <a:gd name="f5" fmla="val 0"/>
                  <a:gd name="f6" fmla="val 1470"/>
                  <a:gd name="f7" fmla="val 1098"/>
                  <a:gd name="f8" fmla="val 1452"/>
                  <a:gd name="f9" fmla="val 1032"/>
                  <a:gd name="f10" fmla="val 1458"/>
                  <a:gd name="f11" fmla="val 1080"/>
                  <a:gd name="f12" fmla="val 1422"/>
                  <a:gd name="f13" fmla="val 24"/>
                  <a:gd name="f14" fmla="val 1050"/>
                  <a:gd name="f15" fmla="val 12"/>
                  <a:gd name="f16" fmla="val 90"/>
                  <a:gd name="f17" fmla="val 42"/>
                  <a:gd name="f18" fmla="val 6"/>
                  <a:gd name="f19" fmla="val 1404"/>
                  <a:gd name="f20" fmla="+- 0 0 -90"/>
                  <a:gd name="f21" fmla="*/ f3 1 1470"/>
                  <a:gd name="f22" fmla="*/ f4 1 1098"/>
                  <a:gd name="f23" fmla="val f5"/>
                  <a:gd name="f24" fmla="val f6"/>
                  <a:gd name="f25" fmla="val f7"/>
                  <a:gd name="f26" fmla="*/ f20 f0 1"/>
                  <a:gd name="f27" fmla="+- f25 0 f23"/>
                  <a:gd name="f28" fmla="+- f24 0 f23"/>
                  <a:gd name="f29" fmla="*/ f26 1 f2"/>
                  <a:gd name="f30" fmla="*/ f28 1 1470"/>
                  <a:gd name="f31" fmla="*/ f27 1 1098"/>
                  <a:gd name="f32" fmla="+- f29 0 f1"/>
                  <a:gd name="f33" fmla="*/ 1452 1 f30"/>
                  <a:gd name="f34" fmla="*/ 0 1 f31"/>
                  <a:gd name="f35" fmla="*/ 1470 1 f30"/>
                  <a:gd name="f36" fmla="*/ 1032 1 f31"/>
                  <a:gd name="f37" fmla="*/ 1458 1 f30"/>
                  <a:gd name="f38" fmla="*/ 1080 1 f31"/>
                  <a:gd name="f39" fmla="*/ 1422 1 f30"/>
                  <a:gd name="f40" fmla="*/ 1098 1 f31"/>
                  <a:gd name="f41" fmla="*/ 24 1 f30"/>
                  <a:gd name="f42" fmla="*/ 0 1 f30"/>
                  <a:gd name="f43" fmla="*/ 1050 1 f31"/>
                  <a:gd name="f44" fmla="*/ 12 1 f30"/>
                  <a:gd name="f45" fmla="*/ 90 1 f31"/>
                  <a:gd name="f46" fmla="*/ 42 1 f30"/>
                  <a:gd name="f47" fmla="*/ 6 1 f31"/>
                  <a:gd name="f48" fmla="*/ 1404 1 f30"/>
                  <a:gd name="f49" fmla="*/ f24 1 f30"/>
                  <a:gd name="f50" fmla="*/ f25 1 f31"/>
                  <a:gd name="f51" fmla="*/ f42 f21 1"/>
                  <a:gd name="f52" fmla="*/ f49 f21 1"/>
                  <a:gd name="f53" fmla="*/ f50 f22 1"/>
                  <a:gd name="f54" fmla="*/ f34 f22 1"/>
                  <a:gd name="f55" fmla="*/ f33 f21 1"/>
                  <a:gd name="f56" fmla="*/ f35 f21 1"/>
                  <a:gd name="f57" fmla="*/ f36 f22 1"/>
                  <a:gd name="f58" fmla="*/ f37 f21 1"/>
                  <a:gd name="f59" fmla="*/ f38 f22 1"/>
                  <a:gd name="f60" fmla="*/ f39 f21 1"/>
                  <a:gd name="f61" fmla="*/ f40 f22 1"/>
                  <a:gd name="f62" fmla="*/ f41 f21 1"/>
                  <a:gd name="f63" fmla="*/ f43 f22 1"/>
                  <a:gd name="f64" fmla="*/ f44 f21 1"/>
                  <a:gd name="f65" fmla="*/ f45 f22 1"/>
                  <a:gd name="f66" fmla="*/ f46 f21 1"/>
                  <a:gd name="f67" fmla="*/ f47 f22 1"/>
                  <a:gd name="f68" fmla="*/ f48 f21 1"/>
                </a:gdLst>
                <a:ahLst/>
                <a:cxnLst>
                  <a:cxn ang="3cd4">
                    <a:pos x="hc" y="t"/>
                  </a:cxn>
                  <a:cxn ang="0">
                    <a:pos x="r" y="vc"/>
                  </a:cxn>
                  <a:cxn ang="cd4">
                    <a:pos x="hc" y="b"/>
                  </a:cxn>
                  <a:cxn ang="cd2">
                    <a:pos x="l" y="vc"/>
                  </a:cxn>
                  <a:cxn ang="f32">
                    <a:pos x="f55" y="f54"/>
                  </a:cxn>
                  <a:cxn ang="f32">
                    <a:pos x="f56" y="f57"/>
                  </a:cxn>
                  <a:cxn ang="f32">
                    <a:pos x="f58" y="f59"/>
                  </a:cxn>
                  <a:cxn ang="f32">
                    <a:pos x="f60" y="f61"/>
                  </a:cxn>
                  <a:cxn ang="f32">
                    <a:pos x="f62" y="f61"/>
                  </a:cxn>
                  <a:cxn ang="f32">
                    <a:pos x="f51" y="f63"/>
                  </a:cxn>
                  <a:cxn ang="f32">
                    <a:pos x="f64" y="f65"/>
                  </a:cxn>
                  <a:cxn ang="f32">
                    <a:pos x="f66" y="f67"/>
                  </a:cxn>
                  <a:cxn ang="f32">
                    <a:pos x="f68" y="f54"/>
                  </a:cxn>
                  <a:cxn ang="f32">
                    <a:pos x="f55" y="f54"/>
                  </a:cxn>
                </a:cxnLst>
                <a:rect l="f51" t="f54" r="f52" b="f53"/>
                <a:pathLst>
                  <a:path w="1470" h="1098">
                    <a:moveTo>
                      <a:pt x="f8" y="f5"/>
                    </a:moveTo>
                    <a:lnTo>
                      <a:pt x="f6" y="f9"/>
                    </a:lnTo>
                    <a:lnTo>
                      <a:pt x="f10" y="f11"/>
                    </a:lnTo>
                    <a:lnTo>
                      <a:pt x="f12" y="f7"/>
                    </a:lnTo>
                    <a:lnTo>
                      <a:pt x="f13" y="f7"/>
                    </a:lnTo>
                    <a:lnTo>
                      <a:pt x="f5" y="f14"/>
                    </a:lnTo>
                    <a:lnTo>
                      <a:pt x="f15" y="f16"/>
                    </a:lnTo>
                    <a:lnTo>
                      <a:pt x="f17" y="f18"/>
                    </a:lnTo>
                    <a:lnTo>
                      <a:pt x="f19" y="f5"/>
                    </a:lnTo>
                    <a:lnTo>
                      <a:pt x="f8" y="f5"/>
                    </a:lnTo>
                    <a:close/>
                  </a:path>
                </a:pathLst>
              </a:custGeom>
              <a:solidFill>
                <a:srgbClr val="1CACB0"/>
              </a:solidFill>
              <a:ln>
                <a:noFill/>
                <a:prstDash val="solid"/>
              </a:ln>
            </p:spPr>
            <p:txBody>
              <a:bodyPr vert="horz" wrap="square" lIns="73023" tIns="36511" rIns="73023" bIns="36511"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pic>
            <p:nvPicPr>
              <p:cNvPr id="301" name="Picture 20" descr="hub_open2"/>
              <p:cNvPicPr>
                <a:picLocks noChangeAspect="1"/>
              </p:cNvPicPr>
              <p:nvPr/>
            </p:nvPicPr>
            <p:blipFill>
              <a:blip r:embed="rId54" cstate="print"/>
              <a:srcRect/>
              <a:stretch>
                <a:fillRect/>
              </a:stretch>
            </p:blipFill>
            <p:spPr>
              <a:xfrm>
                <a:off x="8901729" y="3663278"/>
                <a:ext cx="48920" cy="48252"/>
              </a:xfrm>
              <a:prstGeom prst="rect">
                <a:avLst/>
              </a:prstGeom>
              <a:noFill/>
              <a:ln>
                <a:noFill/>
              </a:ln>
            </p:spPr>
          </p:pic>
          <p:pic>
            <p:nvPicPr>
              <p:cNvPr id="302" name="Picture 21" descr="session_video"/>
              <p:cNvPicPr>
                <a:picLocks noChangeAspect="1"/>
              </p:cNvPicPr>
              <p:nvPr/>
            </p:nvPicPr>
            <p:blipFill>
              <a:blip r:embed="rId41" cstate="print"/>
              <a:srcRect/>
              <a:stretch>
                <a:fillRect/>
              </a:stretch>
            </p:blipFill>
            <p:spPr>
              <a:xfrm>
                <a:off x="8845292" y="3663781"/>
                <a:ext cx="48728" cy="34299"/>
              </a:xfrm>
              <a:prstGeom prst="rect">
                <a:avLst/>
              </a:prstGeom>
              <a:noFill/>
              <a:ln>
                <a:noFill/>
              </a:ln>
            </p:spPr>
          </p:pic>
        </p:grpSp>
        <p:grpSp>
          <p:nvGrpSpPr>
            <p:cNvPr id="297" name="Group 22"/>
            <p:cNvGrpSpPr/>
            <p:nvPr/>
          </p:nvGrpSpPr>
          <p:grpSpPr>
            <a:xfrm>
              <a:off x="8617314" y="3668444"/>
              <a:ext cx="140159" cy="124651"/>
              <a:chOff x="8617314" y="3668444"/>
              <a:chExt cx="140159" cy="124651"/>
            </a:xfrm>
          </p:grpSpPr>
          <p:pic>
            <p:nvPicPr>
              <p:cNvPr id="304" name="Picture 23" descr="server"/>
              <p:cNvPicPr>
                <a:picLocks noChangeAspect="1"/>
              </p:cNvPicPr>
              <p:nvPr/>
            </p:nvPicPr>
            <p:blipFill>
              <a:blip r:embed="rId42" cstate="print"/>
              <a:srcRect/>
              <a:stretch>
                <a:fillRect/>
              </a:stretch>
            </p:blipFill>
            <p:spPr>
              <a:xfrm>
                <a:off x="8664342" y="3668444"/>
                <a:ext cx="93131" cy="117600"/>
              </a:xfrm>
              <a:prstGeom prst="rect">
                <a:avLst/>
              </a:prstGeom>
              <a:noFill/>
              <a:ln>
                <a:noFill/>
              </a:ln>
            </p:spPr>
          </p:pic>
          <p:pic>
            <p:nvPicPr>
              <p:cNvPr id="305" name="Picture 24" descr="PC Blue"/>
              <p:cNvPicPr>
                <a:picLocks noChangeAspect="1"/>
              </p:cNvPicPr>
              <p:nvPr/>
            </p:nvPicPr>
            <p:blipFill>
              <a:blip r:embed="rId43" cstate="print"/>
              <a:srcRect/>
              <a:stretch>
                <a:fillRect/>
              </a:stretch>
            </p:blipFill>
            <p:spPr>
              <a:xfrm>
                <a:off x="8617314" y="3725174"/>
                <a:ext cx="83996" cy="67921"/>
              </a:xfrm>
              <a:prstGeom prst="rect">
                <a:avLst/>
              </a:prstGeom>
              <a:noFill/>
              <a:ln>
                <a:noFill/>
              </a:ln>
            </p:spPr>
          </p:pic>
        </p:grpSp>
        <p:sp>
          <p:nvSpPr>
            <p:cNvPr id="306" name="Text Box 21"/>
            <p:cNvSpPr txBox="1"/>
            <p:nvPr/>
          </p:nvSpPr>
          <p:spPr>
            <a:xfrm>
              <a:off x="7085493" y="2313788"/>
              <a:ext cx="922016" cy="246221"/>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华文细黑"/>
                  <a:cs typeface="宋体"/>
                </a:rPr>
                <a:t>Головной офис</a:t>
              </a:r>
              <a:endParaRPr lang="en-US" sz="600" b="1" dirty="0">
                <a:solidFill>
                  <a:srgbClr val="000000"/>
                </a:solidFill>
                <a:ea typeface="华文细黑"/>
                <a:cs typeface="宋体"/>
              </a:endParaRPr>
            </a:p>
          </p:txBody>
        </p:sp>
        <p:sp>
          <p:nvSpPr>
            <p:cNvPr id="307" name="Text Box 21"/>
            <p:cNvSpPr txBox="1"/>
            <p:nvPr/>
          </p:nvSpPr>
          <p:spPr>
            <a:xfrm>
              <a:off x="7155793" y="3797228"/>
              <a:ext cx="540226" cy="615553"/>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华文细黑"/>
                  <a:cs typeface="宋体"/>
                </a:rPr>
                <a:t>Малый офис</a:t>
              </a:r>
              <a:endParaRPr lang="en-US" sz="600" b="1" dirty="0">
                <a:solidFill>
                  <a:srgbClr val="000000"/>
                </a:solidFill>
                <a:ea typeface="华文细黑"/>
                <a:cs typeface="宋体"/>
              </a:endParaRPr>
            </a:p>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(0~50 )</a:t>
              </a:r>
            </a:p>
          </p:txBody>
        </p:sp>
        <p:sp>
          <p:nvSpPr>
            <p:cNvPr id="308" name="Text Box 21"/>
            <p:cNvSpPr txBox="1"/>
            <p:nvPr/>
          </p:nvSpPr>
          <p:spPr>
            <a:xfrm>
              <a:off x="7741247" y="3790508"/>
              <a:ext cx="742876" cy="492443"/>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华文细黑"/>
                  <a:cs typeface="宋体"/>
                </a:rPr>
                <a:t>Средний офис </a:t>
              </a:r>
              <a:endParaRPr lang="en-US" sz="600" b="1" dirty="0">
                <a:solidFill>
                  <a:srgbClr val="000000"/>
                </a:solidFill>
                <a:ea typeface="华文细黑"/>
                <a:cs typeface="宋体"/>
              </a:endParaRPr>
            </a:p>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(50~350 </a:t>
              </a:r>
              <a:r>
                <a:rPr lang="en-US" sz="600" b="1" dirty="0" smtClean="0">
                  <a:solidFill>
                    <a:srgbClr val="000000"/>
                  </a:solidFill>
                  <a:ea typeface="华文细黑"/>
                  <a:cs typeface="宋体"/>
                </a:rPr>
                <a:t>)</a:t>
              </a:r>
              <a:endParaRPr lang="en-US" sz="600" b="1" dirty="0">
                <a:solidFill>
                  <a:srgbClr val="000000"/>
                </a:solidFill>
                <a:ea typeface="华文细黑"/>
                <a:cs typeface="宋体"/>
              </a:endParaRPr>
            </a:p>
          </p:txBody>
        </p:sp>
        <p:sp>
          <p:nvSpPr>
            <p:cNvPr id="309" name="Text Box 21"/>
            <p:cNvSpPr txBox="1"/>
            <p:nvPr/>
          </p:nvSpPr>
          <p:spPr>
            <a:xfrm>
              <a:off x="8426919" y="3795308"/>
              <a:ext cx="1055044" cy="369332"/>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华文细黑"/>
                  <a:cs typeface="宋体"/>
                </a:rPr>
                <a:t>Большой офис</a:t>
              </a:r>
              <a:endParaRPr lang="en-US" sz="600" b="1" dirty="0">
                <a:solidFill>
                  <a:srgbClr val="000000"/>
                </a:solidFill>
                <a:ea typeface="华文细黑"/>
                <a:cs typeface="宋体"/>
              </a:endParaRPr>
            </a:p>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(350~1000 )</a:t>
              </a:r>
            </a:p>
          </p:txBody>
        </p:sp>
        <p:pic>
          <p:nvPicPr>
            <p:cNvPr id="310" name="Picture 14" descr="三人看电脑"/>
            <p:cNvPicPr>
              <a:picLocks noChangeAspect="1"/>
            </p:cNvPicPr>
            <p:nvPr/>
          </p:nvPicPr>
          <p:blipFill>
            <a:blip r:embed="rId56" cstate="print"/>
            <a:srcRect/>
            <a:stretch>
              <a:fillRect/>
            </a:stretch>
          </p:blipFill>
          <p:spPr>
            <a:xfrm>
              <a:off x="8007510" y="1803507"/>
              <a:ext cx="572066" cy="412714"/>
            </a:xfrm>
            <a:prstGeom prst="rect">
              <a:avLst/>
            </a:prstGeom>
            <a:noFill/>
            <a:ln>
              <a:noFill/>
            </a:ln>
          </p:spPr>
        </p:pic>
        <p:pic>
          <p:nvPicPr>
            <p:cNvPr id="311" name="Picture 209" descr="05"/>
            <p:cNvPicPr>
              <a:picLocks noChangeAspect="1"/>
            </p:cNvPicPr>
            <p:nvPr/>
          </p:nvPicPr>
          <p:blipFill>
            <a:blip r:embed="rId26" cstate="print"/>
            <a:srcRect/>
            <a:stretch>
              <a:fillRect/>
            </a:stretch>
          </p:blipFill>
          <p:spPr>
            <a:xfrm>
              <a:off x="7969316" y="2192246"/>
              <a:ext cx="209735" cy="187826"/>
            </a:xfrm>
            <a:prstGeom prst="rect">
              <a:avLst/>
            </a:prstGeom>
            <a:noFill/>
            <a:ln>
              <a:noFill/>
            </a:ln>
          </p:spPr>
        </p:pic>
        <p:pic>
          <p:nvPicPr>
            <p:cNvPr id="312" name="Picture 83" descr="10-背面左侧30°，俯视15"/>
            <p:cNvPicPr>
              <a:picLocks noChangeAspect="1"/>
            </p:cNvPicPr>
            <p:nvPr/>
          </p:nvPicPr>
          <p:blipFill>
            <a:blip r:embed="rId57" cstate="print"/>
            <a:srcRect/>
            <a:stretch>
              <a:fillRect/>
            </a:stretch>
          </p:blipFill>
          <p:spPr>
            <a:xfrm>
              <a:off x="7269864" y="3290779"/>
              <a:ext cx="375315" cy="146175"/>
            </a:xfrm>
            <a:prstGeom prst="rect">
              <a:avLst/>
            </a:prstGeom>
            <a:noFill/>
            <a:ln>
              <a:noFill/>
            </a:ln>
          </p:spPr>
        </p:pic>
        <p:sp>
          <p:nvSpPr>
            <p:cNvPr id="313" name="任意多边形 375"/>
            <p:cNvSpPr/>
            <p:nvPr/>
          </p:nvSpPr>
          <p:spPr>
            <a:xfrm>
              <a:off x="7435443" y="2353528"/>
              <a:ext cx="585773" cy="950655"/>
            </a:xfrm>
            <a:custGeom>
              <a:avLst/>
              <a:gdLst>
                <a:gd name="f0" fmla="val 10800000"/>
                <a:gd name="f1" fmla="val 5400000"/>
                <a:gd name="f2" fmla="val 180"/>
                <a:gd name="f3" fmla="val w"/>
                <a:gd name="f4" fmla="val h"/>
                <a:gd name="f5" fmla="val 0"/>
                <a:gd name="f6" fmla="val 1321633"/>
                <a:gd name="f7" fmla="val 2128603"/>
                <a:gd name="f8" fmla="val 448455"/>
                <a:gd name="f9" fmla="val 1841291"/>
                <a:gd name="f10" fmla="val 896911"/>
                <a:gd name="f11" fmla="val 1553980"/>
                <a:gd name="f12" fmla="val 1109272"/>
                <a:gd name="f13" fmla="val 1199213"/>
                <a:gd name="f14" fmla="val 844446"/>
                <a:gd name="f15" fmla="val 1297898"/>
                <a:gd name="f16" fmla="val 422223"/>
                <a:gd name="f17" fmla="val 1274164"/>
                <a:gd name="f18" fmla="+- 0 0 -90"/>
                <a:gd name="f19" fmla="*/ f3 1 1321633"/>
                <a:gd name="f20" fmla="*/ f4 1 2128603"/>
                <a:gd name="f21" fmla="val f5"/>
                <a:gd name="f22" fmla="val f6"/>
                <a:gd name="f23" fmla="val f7"/>
                <a:gd name="f24" fmla="*/ f18 f0 1"/>
                <a:gd name="f25" fmla="+- f23 0 f21"/>
                <a:gd name="f26" fmla="+- f22 0 f21"/>
                <a:gd name="f27" fmla="*/ f24 1 f2"/>
                <a:gd name="f28" fmla="*/ f26 1 1321633"/>
                <a:gd name="f29" fmla="*/ f25 1 2128603"/>
                <a:gd name="f30" fmla="*/ 0 f26 1"/>
                <a:gd name="f31" fmla="*/ 2128603 f25 1"/>
                <a:gd name="f32" fmla="*/ 1109272 f26 1"/>
                <a:gd name="f33" fmla="*/ 1199213 f25 1"/>
                <a:gd name="f34" fmla="*/ 1274164 f26 1"/>
                <a:gd name="f35" fmla="*/ 0 f25 1"/>
                <a:gd name="f36" fmla="+- f27 0 f1"/>
                <a:gd name="f37" fmla="*/ f30 1 1321633"/>
                <a:gd name="f38" fmla="*/ f31 1 2128603"/>
                <a:gd name="f39" fmla="*/ f32 1 1321633"/>
                <a:gd name="f40" fmla="*/ f33 1 2128603"/>
                <a:gd name="f41" fmla="*/ f34 1 1321633"/>
                <a:gd name="f42" fmla="*/ f35 1 2128603"/>
                <a:gd name="f43" fmla="*/ f21 1 f28"/>
                <a:gd name="f44" fmla="*/ f22 1 f28"/>
                <a:gd name="f45" fmla="*/ f21 1 f29"/>
                <a:gd name="f46" fmla="*/ f23 1 f29"/>
                <a:gd name="f47" fmla="*/ f37 1 f28"/>
                <a:gd name="f48" fmla="*/ f38 1 f29"/>
                <a:gd name="f49" fmla="*/ f39 1 f28"/>
                <a:gd name="f50" fmla="*/ f40 1 f29"/>
                <a:gd name="f51" fmla="*/ f41 1 f28"/>
                <a:gd name="f52" fmla="*/ f42 1 f29"/>
                <a:gd name="f53" fmla="*/ f43 f19 1"/>
                <a:gd name="f54" fmla="*/ f44 f19 1"/>
                <a:gd name="f55" fmla="*/ f46 f20 1"/>
                <a:gd name="f56" fmla="*/ f45 f20 1"/>
                <a:gd name="f57" fmla="*/ f47 f19 1"/>
                <a:gd name="f58" fmla="*/ f48 f20 1"/>
                <a:gd name="f59" fmla="*/ f49 f19 1"/>
                <a:gd name="f60" fmla="*/ f50 f20 1"/>
                <a:gd name="f61" fmla="*/ f51 f19 1"/>
                <a:gd name="f62" fmla="*/ f52 f20 1"/>
              </a:gdLst>
              <a:ahLst/>
              <a:cxnLst>
                <a:cxn ang="3cd4">
                  <a:pos x="hc" y="t"/>
                </a:cxn>
                <a:cxn ang="0">
                  <a:pos x="r" y="vc"/>
                </a:cxn>
                <a:cxn ang="cd4">
                  <a:pos x="hc" y="b"/>
                </a:cxn>
                <a:cxn ang="cd2">
                  <a:pos x="l" y="vc"/>
                </a:cxn>
                <a:cxn ang="f36">
                  <a:pos x="f57" y="f58"/>
                </a:cxn>
                <a:cxn ang="f36">
                  <a:pos x="f59" y="f60"/>
                </a:cxn>
                <a:cxn ang="f36">
                  <a:pos x="f61" y="f62"/>
                </a:cxn>
              </a:cxnLst>
              <a:rect l="f53" t="f56" r="f54" b="f55"/>
              <a:pathLst>
                <a:path w="1321633" h="2128603">
                  <a:moveTo>
                    <a:pt x="f5" y="f7"/>
                  </a:moveTo>
                  <a:cubicBezTo>
                    <a:pt x="f8" y="f9"/>
                    <a:pt x="f10" y="f11"/>
                    <a:pt x="f12" y="f13"/>
                  </a:cubicBezTo>
                  <a:cubicBezTo>
                    <a:pt x="f6" y="f14"/>
                    <a:pt x="f15" y="f16"/>
                    <a:pt x="f17" y="f5"/>
                  </a:cubicBezTo>
                </a:path>
              </a:pathLst>
            </a:custGeom>
            <a:noFill/>
            <a:ln w="38103">
              <a:solidFill>
                <a:srgbClr val="FF6600"/>
              </a:solidFill>
              <a:custDash>
                <a:ds d="100000" sp="100000"/>
              </a:custDash>
              <a:round/>
              <a:headEnd type="arrow"/>
              <a:tailEnd type="arrow"/>
            </a:ln>
          </p:spPr>
          <p:txBody>
            <a:bodyPr vert="horz" wrap="square" lIns="91440" tIns="45720" rIns="91440" bIns="45720" anchor="t" anchorCtr="1" compatLnSpc="1"/>
            <a:lstStyle/>
            <a:p>
              <a:pPr algn="ctr" defTabSz="685617" fontAlgn="auto">
                <a:lnSpc>
                  <a:spcPct val="120000"/>
                </a:lnSpc>
                <a:spcBef>
                  <a:spcPts val="375"/>
                </a:spcBef>
                <a:spcAft>
                  <a:spcPts val="0"/>
                </a:spcAft>
                <a:buClr>
                  <a:srgbClr val="990000"/>
                </a:buClr>
                <a:buSzPct val="100000"/>
                <a:buChar char="•"/>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314" name="任意多边形 376"/>
            <p:cNvSpPr/>
            <p:nvPr/>
          </p:nvSpPr>
          <p:spPr>
            <a:xfrm>
              <a:off x="8069945" y="2285625"/>
              <a:ext cx="45546" cy="1025353"/>
            </a:xfrm>
            <a:custGeom>
              <a:avLst/>
              <a:gdLst>
                <a:gd name="f0" fmla="val 10800000"/>
                <a:gd name="f1" fmla="val 5400000"/>
                <a:gd name="f2" fmla="val 180"/>
                <a:gd name="f3" fmla="val w"/>
                <a:gd name="f4" fmla="val h"/>
                <a:gd name="f5" fmla="val 0"/>
                <a:gd name="f6" fmla="val 107429"/>
                <a:gd name="f7" fmla="val 2398426"/>
                <a:gd name="f8" fmla="val 71202"/>
                <a:gd name="f9" fmla="val 1573967"/>
                <a:gd name="f10" fmla="val 34976"/>
                <a:gd name="f11" fmla="val 749508"/>
                <a:gd name="f12" fmla="val 17488"/>
                <a:gd name="f13" fmla="val 374754"/>
                <a:gd name="f14" fmla="val 1249"/>
                <a:gd name="f15" fmla="val 74950"/>
                <a:gd name="f16" fmla="val 2498"/>
                <a:gd name="f17" fmla="val 149901"/>
                <a:gd name="f18" fmla="+- 0 0 -90"/>
                <a:gd name="f19" fmla="*/ f3 1 107429"/>
                <a:gd name="f20" fmla="*/ f4 1 2398426"/>
                <a:gd name="f21" fmla="val f5"/>
                <a:gd name="f22" fmla="val f6"/>
                <a:gd name="f23" fmla="val f7"/>
                <a:gd name="f24" fmla="*/ f18 f0 1"/>
                <a:gd name="f25" fmla="+- f23 0 f21"/>
                <a:gd name="f26" fmla="+- f22 0 f21"/>
                <a:gd name="f27" fmla="*/ f24 1 f2"/>
                <a:gd name="f28" fmla="*/ f26 1 107429"/>
                <a:gd name="f29" fmla="*/ f25 1 2398426"/>
                <a:gd name="f30" fmla="*/ 107429 f26 1"/>
                <a:gd name="f31" fmla="*/ 2398426 f25 1"/>
                <a:gd name="f32" fmla="*/ 17488 f26 1"/>
                <a:gd name="f33" fmla="*/ 374754 f25 1"/>
                <a:gd name="f34" fmla="*/ 2498 f26 1"/>
                <a:gd name="f35" fmla="*/ 149901 f25 1"/>
                <a:gd name="f36" fmla="+- f27 0 f1"/>
                <a:gd name="f37" fmla="*/ f30 1 107429"/>
                <a:gd name="f38" fmla="*/ f31 1 2398426"/>
                <a:gd name="f39" fmla="*/ f32 1 107429"/>
                <a:gd name="f40" fmla="*/ f33 1 2398426"/>
                <a:gd name="f41" fmla="*/ f34 1 107429"/>
                <a:gd name="f42" fmla="*/ f35 1 2398426"/>
                <a:gd name="f43" fmla="*/ f21 1 f28"/>
                <a:gd name="f44" fmla="*/ f22 1 f28"/>
                <a:gd name="f45" fmla="*/ f21 1 f29"/>
                <a:gd name="f46" fmla="*/ f23 1 f29"/>
                <a:gd name="f47" fmla="*/ f37 1 f28"/>
                <a:gd name="f48" fmla="*/ f38 1 f29"/>
                <a:gd name="f49" fmla="*/ f39 1 f28"/>
                <a:gd name="f50" fmla="*/ f40 1 f29"/>
                <a:gd name="f51" fmla="*/ f41 1 f28"/>
                <a:gd name="f52" fmla="*/ f42 1 f29"/>
                <a:gd name="f53" fmla="*/ f43 f19 1"/>
                <a:gd name="f54" fmla="*/ f44 f19 1"/>
                <a:gd name="f55" fmla="*/ f46 f20 1"/>
                <a:gd name="f56" fmla="*/ f45 f20 1"/>
                <a:gd name="f57" fmla="*/ f47 f19 1"/>
                <a:gd name="f58" fmla="*/ f48 f20 1"/>
                <a:gd name="f59" fmla="*/ f49 f19 1"/>
                <a:gd name="f60" fmla="*/ f50 f20 1"/>
                <a:gd name="f61" fmla="*/ f51 f19 1"/>
                <a:gd name="f62" fmla="*/ f52 f20 1"/>
              </a:gdLst>
              <a:ahLst/>
              <a:cxnLst>
                <a:cxn ang="3cd4">
                  <a:pos x="hc" y="t"/>
                </a:cxn>
                <a:cxn ang="0">
                  <a:pos x="r" y="vc"/>
                </a:cxn>
                <a:cxn ang="cd4">
                  <a:pos x="hc" y="b"/>
                </a:cxn>
                <a:cxn ang="cd2">
                  <a:pos x="l" y="vc"/>
                </a:cxn>
                <a:cxn ang="f36">
                  <a:pos x="f57" y="f58"/>
                </a:cxn>
                <a:cxn ang="f36">
                  <a:pos x="f59" y="f60"/>
                </a:cxn>
                <a:cxn ang="f36">
                  <a:pos x="f61" y="f62"/>
                </a:cxn>
              </a:cxnLst>
              <a:rect l="f53" t="f56" r="f54" b="f55"/>
              <a:pathLst>
                <a:path w="107429" h="2398426">
                  <a:moveTo>
                    <a:pt x="f6" y="f7"/>
                  </a:moveTo>
                  <a:cubicBezTo>
                    <a:pt x="f8" y="f9"/>
                    <a:pt x="f10" y="f11"/>
                    <a:pt x="f12" y="f13"/>
                  </a:cubicBezTo>
                  <a:cubicBezTo>
                    <a:pt x="f5" y="f5"/>
                    <a:pt x="f14" y="f15"/>
                    <a:pt x="f16" y="f17"/>
                  </a:cubicBezTo>
                </a:path>
              </a:pathLst>
            </a:custGeom>
            <a:noFill/>
            <a:ln w="38103">
              <a:solidFill>
                <a:srgbClr val="FF6600"/>
              </a:solidFill>
              <a:custDash>
                <a:ds d="100000" sp="100000"/>
              </a:custDash>
              <a:round/>
              <a:headEnd type="arrow"/>
              <a:tailEnd type="arrow"/>
            </a:ln>
          </p:spPr>
          <p:txBody>
            <a:bodyPr vert="horz" wrap="square" lIns="91440" tIns="45720" rIns="91440" bIns="45720" anchor="t" anchorCtr="1" compatLnSpc="1"/>
            <a:lstStyle/>
            <a:p>
              <a:pPr algn="ctr" defTabSz="685617" fontAlgn="auto">
                <a:lnSpc>
                  <a:spcPct val="120000"/>
                </a:lnSpc>
                <a:spcBef>
                  <a:spcPts val="375"/>
                </a:spcBef>
                <a:spcAft>
                  <a:spcPts val="0"/>
                </a:spcAft>
                <a:buClr>
                  <a:srgbClr val="990000"/>
                </a:buClr>
                <a:buSzPct val="100000"/>
                <a:buChar char="•"/>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315" name="任意多边形 377"/>
            <p:cNvSpPr/>
            <p:nvPr/>
          </p:nvSpPr>
          <p:spPr>
            <a:xfrm>
              <a:off x="8158926" y="2360322"/>
              <a:ext cx="433242" cy="1025353"/>
            </a:xfrm>
            <a:custGeom>
              <a:avLst/>
              <a:gdLst>
                <a:gd name="f0" fmla="val 10800000"/>
                <a:gd name="f1" fmla="val 5400000"/>
                <a:gd name="f2" fmla="val 180"/>
                <a:gd name="f3" fmla="val w"/>
                <a:gd name="f4" fmla="val h"/>
                <a:gd name="f5" fmla="val 0"/>
                <a:gd name="f6" fmla="val 1021830"/>
                <a:gd name="f7" fmla="val 1948721"/>
                <a:gd name="f8" fmla="val 678305"/>
                <a:gd name="f9" fmla="val 1706380"/>
                <a:gd name="f10" fmla="val 334780"/>
                <a:gd name="f11" fmla="val 1464040"/>
                <a:gd name="f12" fmla="val 167390"/>
                <a:gd name="f13" fmla="val 1139253"/>
                <a:gd name="f14" fmla="val 814466"/>
                <a:gd name="f15" fmla="val 8744"/>
                <a:gd name="f16" fmla="val 407233"/>
                <a:gd name="f17" fmla="val 17489"/>
                <a:gd name="f18" fmla="+- 0 0 -90"/>
                <a:gd name="f19" fmla="*/ f3 1 1021830"/>
                <a:gd name="f20" fmla="*/ f4 1 1948721"/>
                <a:gd name="f21" fmla="val f5"/>
                <a:gd name="f22" fmla="val f6"/>
                <a:gd name="f23" fmla="val f7"/>
                <a:gd name="f24" fmla="*/ f18 f0 1"/>
                <a:gd name="f25" fmla="+- f23 0 f21"/>
                <a:gd name="f26" fmla="+- f22 0 f21"/>
                <a:gd name="f27" fmla="*/ f24 1 f2"/>
                <a:gd name="f28" fmla="*/ f26 1 1021830"/>
                <a:gd name="f29" fmla="*/ f25 1 1948721"/>
                <a:gd name="f30" fmla="*/ 1021830 f26 1"/>
                <a:gd name="f31" fmla="*/ 1948721 f25 1"/>
                <a:gd name="f32" fmla="*/ 167390 f26 1"/>
                <a:gd name="f33" fmla="*/ 1139253 f25 1"/>
                <a:gd name="f34" fmla="*/ 17489 f26 1"/>
                <a:gd name="f35" fmla="*/ 0 f25 1"/>
                <a:gd name="f36" fmla="+- f27 0 f1"/>
                <a:gd name="f37" fmla="*/ f30 1 1021830"/>
                <a:gd name="f38" fmla="*/ f31 1 1948721"/>
                <a:gd name="f39" fmla="*/ f32 1 1021830"/>
                <a:gd name="f40" fmla="*/ f33 1 1948721"/>
                <a:gd name="f41" fmla="*/ f34 1 1021830"/>
                <a:gd name="f42" fmla="*/ f35 1 1948721"/>
                <a:gd name="f43" fmla="*/ f21 1 f28"/>
                <a:gd name="f44" fmla="*/ f22 1 f28"/>
                <a:gd name="f45" fmla="*/ f21 1 f29"/>
                <a:gd name="f46" fmla="*/ f23 1 f29"/>
                <a:gd name="f47" fmla="*/ f37 1 f28"/>
                <a:gd name="f48" fmla="*/ f38 1 f29"/>
                <a:gd name="f49" fmla="*/ f39 1 f28"/>
                <a:gd name="f50" fmla="*/ f40 1 f29"/>
                <a:gd name="f51" fmla="*/ f41 1 f28"/>
                <a:gd name="f52" fmla="*/ f42 1 f29"/>
                <a:gd name="f53" fmla="*/ f43 f19 1"/>
                <a:gd name="f54" fmla="*/ f44 f19 1"/>
                <a:gd name="f55" fmla="*/ f46 f20 1"/>
                <a:gd name="f56" fmla="*/ f45 f20 1"/>
                <a:gd name="f57" fmla="*/ f47 f19 1"/>
                <a:gd name="f58" fmla="*/ f48 f20 1"/>
                <a:gd name="f59" fmla="*/ f49 f19 1"/>
                <a:gd name="f60" fmla="*/ f50 f20 1"/>
                <a:gd name="f61" fmla="*/ f51 f19 1"/>
                <a:gd name="f62" fmla="*/ f52 f20 1"/>
              </a:gdLst>
              <a:ahLst/>
              <a:cxnLst>
                <a:cxn ang="3cd4">
                  <a:pos x="hc" y="t"/>
                </a:cxn>
                <a:cxn ang="0">
                  <a:pos x="r" y="vc"/>
                </a:cxn>
                <a:cxn ang="cd4">
                  <a:pos x="hc" y="b"/>
                </a:cxn>
                <a:cxn ang="cd2">
                  <a:pos x="l" y="vc"/>
                </a:cxn>
                <a:cxn ang="f36">
                  <a:pos x="f57" y="f58"/>
                </a:cxn>
                <a:cxn ang="f36">
                  <a:pos x="f59" y="f60"/>
                </a:cxn>
                <a:cxn ang="f36">
                  <a:pos x="f61" y="f62"/>
                </a:cxn>
              </a:cxnLst>
              <a:rect l="f53" t="f56" r="f54" b="f55"/>
              <a:pathLst>
                <a:path w="1021830" h="1948721">
                  <a:moveTo>
                    <a:pt x="f6" y="f7"/>
                  </a:moveTo>
                  <a:cubicBezTo>
                    <a:pt x="f8" y="f9"/>
                    <a:pt x="f10" y="f11"/>
                    <a:pt x="f12" y="f13"/>
                  </a:cubicBezTo>
                  <a:cubicBezTo>
                    <a:pt x="f5" y="f14"/>
                    <a:pt x="f15" y="f16"/>
                    <a:pt x="f17" y="f5"/>
                  </a:cubicBezTo>
                </a:path>
              </a:pathLst>
            </a:custGeom>
            <a:noFill/>
            <a:ln w="38103">
              <a:solidFill>
                <a:srgbClr val="FF6600"/>
              </a:solidFill>
              <a:custDash>
                <a:ds d="100000" sp="100000"/>
              </a:custDash>
              <a:round/>
              <a:headEnd type="arrow"/>
              <a:tailEnd type="arrow"/>
            </a:ln>
          </p:spPr>
          <p:txBody>
            <a:bodyPr vert="horz" wrap="square" lIns="91440" tIns="45720" rIns="91440" bIns="45720" anchor="t" anchorCtr="1" compatLnSpc="1"/>
            <a:lstStyle/>
            <a:p>
              <a:pPr algn="ctr" defTabSz="685617" fontAlgn="auto">
                <a:lnSpc>
                  <a:spcPct val="120000"/>
                </a:lnSpc>
                <a:spcBef>
                  <a:spcPts val="375"/>
                </a:spcBef>
                <a:spcAft>
                  <a:spcPts val="0"/>
                </a:spcAft>
                <a:buClr>
                  <a:srgbClr val="990000"/>
                </a:buClr>
                <a:buSzPct val="100000"/>
                <a:buChar char="•"/>
                <a:defRPr sz="1800" b="0" i="0" u="none" strike="noStrike" kern="0" cap="none" spc="0" baseline="0">
                  <a:solidFill>
                    <a:srgbClr val="000000"/>
                  </a:solidFill>
                  <a:uFillTx/>
                </a:defRPr>
              </a:pPr>
              <a:endParaRPr lang="en-US" sz="600" b="1" dirty="0">
                <a:solidFill>
                  <a:srgbClr val="000000"/>
                </a:solidFill>
                <a:ea typeface="华文细黑"/>
                <a:cs typeface="宋体"/>
              </a:endParaRPr>
            </a:p>
          </p:txBody>
        </p:sp>
        <p:sp>
          <p:nvSpPr>
            <p:cNvPr id="316" name="Text Box 21"/>
            <p:cNvSpPr txBox="1"/>
            <p:nvPr/>
          </p:nvSpPr>
          <p:spPr>
            <a:xfrm>
              <a:off x="8418396" y="2159812"/>
              <a:ext cx="779963" cy="861774"/>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US" sz="600" b="1" dirty="0">
                  <a:solidFill>
                    <a:srgbClr val="000000"/>
                  </a:solidFill>
                  <a:ea typeface="华文细黑"/>
                  <a:cs typeface="宋体"/>
                </a:rPr>
                <a:t>IPSec VPN</a:t>
              </a:r>
            </a:p>
            <a:p>
              <a:pPr defTabSz="685617"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US" sz="600" b="1" dirty="0">
                  <a:solidFill>
                    <a:srgbClr val="000000"/>
                  </a:solidFill>
                  <a:ea typeface="华文细黑"/>
                  <a:cs typeface="宋体"/>
                </a:rPr>
                <a:t>GRE VPN</a:t>
              </a:r>
            </a:p>
            <a:p>
              <a:pPr defTabSz="685617"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US" sz="600" b="1" dirty="0">
                  <a:solidFill>
                    <a:srgbClr val="000000"/>
                  </a:solidFill>
                  <a:ea typeface="华文细黑"/>
                  <a:cs typeface="宋体"/>
                </a:rPr>
                <a:t>MPLS VPN</a:t>
              </a:r>
            </a:p>
            <a:p>
              <a:pPr defTabSz="685617"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US" sz="600" b="1" dirty="0">
                  <a:solidFill>
                    <a:srgbClr val="000000"/>
                  </a:solidFill>
                  <a:ea typeface="华文细黑"/>
                  <a:cs typeface="宋体"/>
                </a:rPr>
                <a:t>L2TP VPN</a:t>
              </a:r>
            </a:p>
            <a:p>
              <a:pPr defTabSz="685617"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US" sz="600" b="1" dirty="0">
                  <a:solidFill>
                    <a:srgbClr val="000000"/>
                  </a:solidFill>
                  <a:ea typeface="华文细黑"/>
                  <a:cs typeface="宋体"/>
                </a:rPr>
                <a:t>SSL VPN</a:t>
              </a:r>
            </a:p>
            <a:p>
              <a:pPr defTabSz="685617"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US" sz="600" b="1" dirty="0">
                  <a:solidFill>
                    <a:srgbClr val="000000"/>
                  </a:solidFill>
                  <a:ea typeface="华文细黑"/>
                  <a:cs typeface="宋体"/>
                </a:rPr>
                <a:t>DSVPN</a:t>
              </a:r>
            </a:p>
          </p:txBody>
        </p:sp>
        <p:sp>
          <p:nvSpPr>
            <p:cNvPr id="317" name="Text Box 21"/>
            <p:cNvSpPr txBox="1"/>
            <p:nvPr/>
          </p:nvSpPr>
          <p:spPr>
            <a:xfrm>
              <a:off x="7625518" y="2643292"/>
              <a:ext cx="1341315" cy="246221"/>
            </a:xfrm>
            <a:prstGeom prst="rect">
              <a:avLst/>
            </a:prstGeom>
            <a:noFill/>
            <a:ln>
              <a:noFill/>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华文细黑"/>
                  <a:cs typeface="宋体"/>
                </a:rPr>
                <a:t>WAN</a:t>
              </a:r>
              <a:r>
                <a:rPr lang="en-US" sz="600" b="1" dirty="0">
                  <a:solidFill>
                    <a:srgbClr val="000000"/>
                  </a:solidFill>
                  <a:ea typeface="宋体" pitchFamily="2"/>
                  <a:cs typeface="宋体"/>
                </a:rPr>
                <a:t>&amp; </a:t>
              </a:r>
              <a:r>
                <a:rPr lang="en-US" sz="600" b="1" dirty="0">
                  <a:solidFill>
                    <a:srgbClr val="000000"/>
                  </a:solidFill>
                  <a:ea typeface="华文细黑"/>
                  <a:cs typeface="宋体"/>
                </a:rPr>
                <a:t>Internet</a:t>
              </a:r>
            </a:p>
          </p:txBody>
        </p:sp>
      </p:grpSp>
      <p:sp>
        <p:nvSpPr>
          <p:cNvPr id="318" name="日期占位符 3"/>
          <p:cNvSpPr txBox="1"/>
          <p:nvPr/>
        </p:nvSpPr>
        <p:spPr>
          <a:xfrm>
            <a:off x="11462665" y="4751176"/>
            <a:ext cx="1572404" cy="246455"/>
          </a:xfrm>
          <a:prstGeom prst="rect">
            <a:avLst/>
          </a:prstGeom>
          <a:noFill/>
          <a:ln>
            <a:noFill/>
          </a:ln>
        </p:spPr>
        <p:txBody>
          <a:bodyPr vert="horz" wrap="square" lIns="68554" tIns="34273" rIns="68554" bIns="34273" anchor="t" anchorCtr="0" compatLnSpc="1"/>
          <a:lstStyle/>
          <a:p>
            <a:pPr defTabSz="685617" fontAlgn="auto">
              <a:spcBef>
                <a:spcPts val="0"/>
              </a:spcBef>
              <a:spcAft>
                <a:spcPts val="0"/>
              </a:spcAft>
              <a:defRPr sz="1800" b="0" i="0" u="none" strike="noStrike" kern="0" cap="none" spc="0" baseline="0">
                <a:solidFill>
                  <a:srgbClr val="000000"/>
                </a:solidFill>
                <a:uFillTx/>
              </a:defRPr>
            </a:pPr>
            <a:r>
              <a:rPr lang="de-DE" sz="1300" dirty="0">
                <a:solidFill>
                  <a:srgbClr val="000000"/>
                </a:solidFill>
                <a:ea typeface="宋体" pitchFamily="2"/>
                <a:cs typeface="宋体"/>
              </a:rPr>
              <a:t>Page </a:t>
            </a:r>
            <a:fld id="{DA203145-BE68-424C-985A-4E03E9648D05}" type="slidenum">
              <a:rPr/>
              <a:pPr defTabSz="685617" fontAlgn="auto">
                <a:spcBef>
                  <a:spcPts val="0"/>
                </a:spcBef>
                <a:spcAft>
                  <a:spcPts val="0"/>
                </a:spcAft>
                <a:defRPr sz="1800" b="0" i="0" u="none" strike="noStrike" kern="0" cap="none" spc="0" baseline="0">
                  <a:solidFill>
                    <a:srgbClr val="000000"/>
                  </a:solidFill>
                  <a:uFillTx/>
                </a:defRPr>
              </a:pPr>
              <a:t>18</a:t>
            </a:fld>
            <a:endParaRPr lang="en-GB" sz="1300" dirty="0">
              <a:solidFill>
                <a:srgbClr val="000000"/>
              </a:solidFill>
              <a:ea typeface="宋体" pitchFamily="2"/>
              <a:cs typeface="宋体"/>
            </a:endParaRPr>
          </a:p>
        </p:txBody>
      </p:sp>
      <p:grpSp>
        <p:nvGrpSpPr>
          <p:cNvPr id="303" name="组合 402"/>
          <p:cNvGrpSpPr/>
          <p:nvPr/>
        </p:nvGrpSpPr>
        <p:grpSpPr>
          <a:xfrm>
            <a:off x="7026420" y="1383382"/>
            <a:ext cx="1480077" cy="1906839"/>
            <a:chOff x="9370999" y="1844509"/>
            <a:chExt cx="1973951" cy="2542452"/>
          </a:xfrm>
        </p:grpSpPr>
        <p:sp>
          <p:nvSpPr>
            <p:cNvPr id="320" name="Line 3"/>
            <p:cNvSpPr/>
            <p:nvPr/>
          </p:nvSpPr>
          <p:spPr>
            <a:xfrm>
              <a:off x="9976917" y="2625041"/>
              <a:ext cx="455994"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995D1F"/>
              </a:solidFill>
              <a:custDash>
                <a:ds d="299976" sp="299976"/>
              </a:custDash>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21" name="Line 4"/>
            <p:cNvSpPr/>
            <p:nvPr/>
          </p:nvSpPr>
          <p:spPr>
            <a:xfrm flipV="1">
              <a:off x="9557033" y="2644636"/>
              <a:ext cx="236992"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99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22" name="Line 5"/>
            <p:cNvSpPr/>
            <p:nvPr/>
          </p:nvSpPr>
          <p:spPr>
            <a:xfrm flipV="1">
              <a:off x="9513369" y="3121140"/>
              <a:ext cx="72776"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99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23" name="Line 6"/>
            <p:cNvSpPr/>
            <p:nvPr/>
          </p:nvSpPr>
          <p:spPr>
            <a:xfrm>
              <a:off x="9862701" y="3165021"/>
              <a:ext cx="803438"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99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24" name="Rectangle 8"/>
            <p:cNvSpPr/>
            <p:nvPr/>
          </p:nvSpPr>
          <p:spPr>
            <a:xfrm>
              <a:off x="9432127" y="1858700"/>
              <a:ext cx="1079083" cy="249548"/>
            </a:xfrm>
            <a:prstGeom prst="rect">
              <a:avLst/>
            </a:prstGeom>
            <a:solidFill>
              <a:srgbClr val="FFCC66"/>
            </a:solidFill>
            <a:ln>
              <a:noFill/>
              <a:prstDash val="solid"/>
            </a:ln>
          </p:spPr>
          <p:txBody>
            <a:bodyPr vert="horz" wrap="none" lIns="87727" tIns="43863" rIns="87727" bIns="43863" anchor="ctr" anchorCtr="0" compatLnSpc="1"/>
            <a:lstStyle/>
            <a:p>
              <a:pPr defTabSz="599915"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宋体"/>
                  <a:cs typeface="宋体"/>
                </a:rPr>
                <a:t>Головной офис </a:t>
              </a:r>
              <a:endParaRPr lang="en-US" sz="600" b="1" dirty="0">
                <a:solidFill>
                  <a:srgbClr val="000000"/>
                </a:solidFill>
                <a:ea typeface="宋体"/>
                <a:cs typeface="宋体"/>
              </a:endParaRPr>
            </a:p>
            <a:p>
              <a:pPr defTabSz="599915"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宋体"/>
                  <a:cs typeface="宋体"/>
                </a:rPr>
                <a:t>( 350~1000 users)</a:t>
              </a:r>
            </a:p>
          </p:txBody>
        </p:sp>
        <p:pic>
          <p:nvPicPr>
            <p:cNvPr id="325" name="Picture 14" descr="图形1"/>
            <p:cNvPicPr>
              <a:picLocks noChangeAspect="1"/>
            </p:cNvPicPr>
            <p:nvPr/>
          </p:nvPicPr>
          <p:blipFill>
            <a:blip r:embed="rId58" cstate="print"/>
            <a:srcRect/>
            <a:stretch>
              <a:fillRect/>
            </a:stretch>
          </p:blipFill>
          <p:spPr>
            <a:xfrm>
              <a:off x="9670840" y="2321963"/>
              <a:ext cx="94814" cy="372261"/>
            </a:xfrm>
            <a:prstGeom prst="rect">
              <a:avLst/>
            </a:prstGeom>
            <a:noFill/>
            <a:ln>
              <a:noFill/>
            </a:ln>
          </p:spPr>
        </p:pic>
        <p:pic>
          <p:nvPicPr>
            <p:cNvPr id="326" name="Picture 15" descr="三人看电脑"/>
            <p:cNvPicPr>
              <a:picLocks noChangeAspect="1"/>
            </p:cNvPicPr>
            <p:nvPr/>
          </p:nvPicPr>
          <p:blipFill>
            <a:blip r:embed="rId59" cstate="print"/>
            <a:srcRect/>
            <a:stretch>
              <a:fillRect/>
            </a:stretch>
          </p:blipFill>
          <p:spPr>
            <a:xfrm>
              <a:off x="9437769" y="2404268"/>
              <a:ext cx="235329" cy="287149"/>
            </a:xfrm>
            <a:prstGeom prst="rect">
              <a:avLst/>
            </a:prstGeom>
            <a:noFill/>
            <a:ln>
              <a:noFill/>
            </a:ln>
          </p:spPr>
        </p:pic>
        <p:sp>
          <p:nvSpPr>
            <p:cNvPr id="327" name="Rectangle 16"/>
            <p:cNvSpPr/>
            <p:nvPr/>
          </p:nvSpPr>
          <p:spPr>
            <a:xfrm>
              <a:off x="9451878" y="2204609"/>
              <a:ext cx="322243" cy="411544"/>
            </a:xfrm>
            <a:prstGeom prst="rect">
              <a:avLst/>
            </a:prstGeom>
            <a:no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GB" sz="600" b="1" dirty="0">
                <a:solidFill>
                  <a:srgbClr val="000000"/>
                </a:solidFill>
                <a:ea typeface="黑体" pitchFamily="49"/>
                <a:cs typeface="宋体"/>
              </a:endParaRPr>
            </a:p>
          </p:txBody>
        </p:sp>
        <p:sp>
          <p:nvSpPr>
            <p:cNvPr id="328" name="Rectangle 235"/>
            <p:cNvSpPr/>
            <p:nvPr/>
          </p:nvSpPr>
          <p:spPr>
            <a:xfrm>
              <a:off x="9428177" y="1844509"/>
              <a:ext cx="1371215" cy="893094"/>
            </a:xfrm>
            <a:prstGeom prst="rect">
              <a:avLst/>
            </a:prstGeom>
            <a:noFill/>
            <a:ln w="25402">
              <a:solidFill>
                <a:srgbClr val="990000"/>
              </a:solidFill>
              <a:custDash>
                <a:ds d="100000" sp="100000"/>
              </a:custDash>
              <a:miter/>
            </a:ln>
          </p:spPr>
          <p:txBody>
            <a:bodyPr vert="horz" wrap="square" lIns="91412" tIns="45710" rIns="91412" bIns="4571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GB" sz="600" b="1" dirty="0">
                <a:solidFill>
                  <a:srgbClr val="000000"/>
                </a:solidFill>
                <a:ea typeface="宋体"/>
                <a:cs typeface="宋体"/>
              </a:endParaRPr>
            </a:p>
          </p:txBody>
        </p:sp>
        <p:sp>
          <p:nvSpPr>
            <p:cNvPr id="329" name="Text Box 44"/>
            <p:cNvSpPr txBox="1"/>
            <p:nvPr/>
          </p:nvSpPr>
          <p:spPr>
            <a:xfrm>
              <a:off x="9928583" y="2453636"/>
              <a:ext cx="983418" cy="247083"/>
            </a:xfrm>
            <a:prstGeom prst="rect">
              <a:avLst/>
            </a:prstGeom>
            <a:noFill/>
            <a:ln>
              <a:noFill/>
            </a:ln>
          </p:spPr>
          <p:txBody>
            <a:bodyPr vert="horz" wrap="none" lIns="92070" tIns="46040" rIns="92070" bIns="46040" anchor="t" anchorCtr="0" compatLnSpc="1">
              <a:spAutoFit/>
            </a:bodyPr>
            <a:lstStyle/>
            <a:p>
              <a:pPr defTabSz="685617" fontAlgn="auto" hangingPunct="0">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宋体"/>
                  <a:cs typeface="宋体"/>
                </a:rPr>
                <a:t>(PBX</a:t>
              </a:r>
              <a:r>
                <a:rPr lang="en-US" sz="600" b="1" dirty="0">
                  <a:solidFill>
                    <a:srgbClr val="000000"/>
                  </a:solidFill>
                  <a:ea typeface="宋体" pitchFamily="2"/>
                  <a:cs typeface="宋体"/>
                </a:rPr>
                <a:t>&amp;</a:t>
              </a:r>
              <a:r>
                <a:rPr lang="en-US" sz="600" b="1" dirty="0">
                  <a:solidFill>
                    <a:srgbClr val="000000"/>
                  </a:solidFill>
                  <a:ea typeface="宋体"/>
                  <a:cs typeface="宋体"/>
                </a:rPr>
                <a:t>SIP Server)</a:t>
              </a:r>
            </a:p>
          </p:txBody>
        </p:sp>
        <p:grpSp>
          <p:nvGrpSpPr>
            <p:cNvPr id="319" name="组合 110"/>
            <p:cNvGrpSpPr/>
            <p:nvPr/>
          </p:nvGrpSpPr>
          <p:grpSpPr>
            <a:xfrm>
              <a:off x="9370999" y="2809914"/>
              <a:ext cx="642731" cy="545293"/>
              <a:chOff x="9370999" y="2809914"/>
              <a:chExt cx="642731" cy="545293"/>
            </a:xfrm>
          </p:grpSpPr>
          <p:pic>
            <p:nvPicPr>
              <p:cNvPr id="331" name="Picture 21" descr="003"/>
              <p:cNvPicPr>
                <a:picLocks noChangeAspect="1"/>
              </p:cNvPicPr>
              <p:nvPr/>
            </p:nvPicPr>
            <p:blipFill>
              <a:blip r:embed="rId60" cstate="print"/>
              <a:srcRect/>
              <a:stretch>
                <a:fillRect/>
              </a:stretch>
            </p:blipFill>
            <p:spPr>
              <a:xfrm>
                <a:off x="9370999" y="2809914"/>
                <a:ext cx="498320" cy="545293"/>
              </a:xfrm>
              <a:prstGeom prst="rect">
                <a:avLst/>
              </a:prstGeom>
              <a:noFill/>
              <a:ln>
                <a:noFill/>
              </a:ln>
            </p:spPr>
          </p:pic>
          <p:sp>
            <p:nvSpPr>
              <p:cNvPr id="332" name="Text Box 44"/>
              <p:cNvSpPr txBox="1"/>
              <p:nvPr/>
            </p:nvSpPr>
            <p:spPr>
              <a:xfrm>
                <a:off x="9444709" y="2972083"/>
                <a:ext cx="569021" cy="247083"/>
              </a:xfrm>
              <a:prstGeom prst="rect">
                <a:avLst/>
              </a:prstGeom>
              <a:noFill/>
              <a:ln>
                <a:noFill/>
              </a:ln>
            </p:spPr>
            <p:txBody>
              <a:bodyPr vert="horz" wrap="square" lIns="92070" tIns="46040" rIns="92070" bIns="46040" anchor="t" anchorCtr="0" compatLnSpc="1">
                <a:spAutoFit/>
              </a:bodyPr>
              <a:lstStyle/>
              <a:p>
                <a:pPr defTabSz="685617" fontAlgn="auto" hangingPunct="0">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宋体"/>
                    <a:cs typeface="宋体"/>
                  </a:rPr>
                  <a:t>WAN</a:t>
                </a:r>
              </a:p>
            </p:txBody>
          </p:sp>
        </p:grpSp>
        <p:pic>
          <p:nvPicPr>
            <p:cNvPr id="333" name="Picture 21" descr="003"/>
            <p:cNvPicPr>
              <a:picLocks noChangeAspect="1"/>
            </p:cNvPicPr>
            <p:nvPr/>
          </p:nvPicPr>
          <p:blipFill>
            <a:blip r:embed="rId61" cstate="print"/>
            <a:srcRect/>
            <a:stretch>
              <a:fillRect/>
            </a:stretch>
          </p:blipFill>
          <p:spPr>
            <a:xfrm>
              <a:off x="10192752" y="2863763"/>
              <a:ext cx="405207" cy="443346"/>
            </a:xfrm>
            <a:prstGeom prst="rect">
              <a:avLst/>
            </a:prstGeom>
            <a:noFill/>
            <a:ln>
              <a:noFill/>
            </a:ln>
          </p:spPr>
        </p:pic>
        <p:sp>
          <p:nvSpPr>
            <p:cNvPr id="334" name="Text Box 44"/>
            <p:cNvSpPr txBox="1"/>
            <p:nvPr/>
          </p:nvSpPr>
          <p:spPr>
            <a:xfrm>
              <a:off x="10190768" y="2975137"/>
              <a:ext cx="885632" cy="247083"/>
            </a:xfrm>
            <a:prstGeom prst="rect">
              <a:avLst/>
            </a:prstGeom>
            <a:noFill/>
            <a:ln>
              <a:noFill/>
            </a:ln>
          </p:spPr>
          <p:txBody>
            <a:bodyPr vert="horz" wrap="square" lIns="92070" tIns="46040" rIns="92070" bIns="46040" anchor="t" anchorCtr="0" compatLnSpc="1">
              <a:spAutoFit/>
            </a:bodyPr>
            <a:lstStyle/>
            <a:p>
              <a:pPr defTabSz="685617" fontAlgn="auto" hangingPunct="0">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宋体"/>
                  <a:cs typeface="宋体"/>
                </a:rPr>
                <a:t>PSTN</a:t>
              </a:r>
            </a:p>
          </p:txBody>
        </p:sp>
        <p:sp>
          <p:nvSpPr>
            <p:cNvPr id="335" name="Line 40"/>
            <p:cNvSpPr/>
            <p:nvPr/>
          </p:nvSpPr>
          <p:spPr>
            <a:xfrm>
              <a:off x="10549094" y="3181225"/>
              <a:ext cx="293650"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8103">
              <a:solidFill>
                <a:srgbClr val="995D1F"/>
              </a:solidFill>
              <a:custDash>
                <a:ds d="299976" sp="299976"/>
              </a:custDash>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36" name="Line 81"/>
            <p:cNvSpPr/>
            <p:nvPr/>
          </p:nvSpPr>
          <p:spPr>
            <a:xfrm>
              <a:off x="9762829" y="2294833"/>
              <a:ext cx="311519"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9046">
              <a:solidFill>
                <a:srgbClr val="00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37" name="Line 82"/>
            <p:cNvSpPr/>
            <p:nvPr/>
          </p:nvSpPr>
          <p:spPr>
            <a:xfrm>
              <a:off x="9925362" y="2205048"/>
              <a:ext cx="148992"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9046">
              <a:solidFill>
                <a:srgbClr val="00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38" name="Line 83"/>
            <p:cNvSpPr/>
            <p:nvPr/>
          </p:nvSpPr>
          <p:spPr>
            <a:xfrm flipV="1">
              <a:off x="9857643" y="2407076"/>
              <a:ext cx="212195"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9046">
              <a:solidFill>
                <a:srgbClr val="00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pic>
          <p:nvPicPr>
            <p:cNvPr id="339" name="Picture 41" descr="Phone2"/>
            <p:cNvPicPr>
              <a:picLocks noChangeAspect="1"/>
            </p:cNvPicPr>
            <p:nvPr/>
          </p:nvPicPr>
          <p:blipFill>
            <a:blip r:embed="rId62" cstate="print"/>
            <a:srcRect/>
            <a:stretch>
              <a:fillRect/>
            </a:stretch>
          </p:blipFill>
          <p:spPr>
            <a:xfrm>
              <a:off x="9825474" y="2103092"/>
              <a:ext cx="118515" cy="183328"/>
            </a:xfrm>
            <a:prstGeom prst="rect">
              <a:avLst/>
            </a:prstGeom>
            <a:noFill/>
            <a:ln>
              <a:noFill/>
            </a:ln>
          </p:spPr>
        </p:pic>
        <p:grpSp>
          <p:nvGrpSpPr>
            <p:cNvPr id="330" name="Group 42"/>
            <p:cNvGrpSpPr/>
            <p:nvPr/>
          </p:nvGrpSpPr>
          <p:grpSpPr>
            <a:xfrm>
              <a:off x="9695675" y="2034375"/>
              <a:ext cx="86913" cy="316638"/>
              <a:chOff x="9695675" y="2034375"/>
              <a:chExt cx="86913" cy="316638"/>
            </a:xfrm>
          </p:grpSpPr>
          <p:pic>
            <p:nvPicPr>
              <p:cNvPr id="341" name="Picture 43" descr="6374"/>
              <p:cNvPicPr>
                <a:picLocks noChangeAspect="1"/>
              </p:cNvPicPr>
              <p:nvPr/>
            </p:nvPicPr>
            <p:blipFill>
              <a:blip r:embed="rId63" cstate="print"/>
              <a:srcRect/>
              <a:stretch>
                <a:fillRect/>
              </a:stretch>
            </p:blipFill>
            <p:spPr>
              <a:xfrm>
                <a:off x="9695675" y="2128421"/>
                <a:ext cx="86913" cy="222592"/>
              </a:xfrm>
              <a:prstGeom prst="rect">
                <a:avLst/>
              </a:prstGeom>
              <a:noFill/>
              <a:ln>
                <a:noFill/>
              </a:ln>
            </p:spPr>
          </p:pic>
          <p:pic>
            <p:nvPicPr>
              <p:cNvPr id="342" name="Picture 44" descr="LKF06343"/>
              <p:cNvPicPr>
                <a:picLocks noChangeAspect="1"/>
              </p:cNvPicPr>
              <p:nvPr/>
            </p:nvPicPr>
            <p:blipFill>
              <a:blip r:embed="rId64" cstate="print"/>
              <a:srcRect l="23996" r="23996" b="9995"/>
              <a:stretch>
                <a:fillRect/>
              </a:stretch>
            </p:blipFill>
            <p:spPr>
              <a:xfrm>
                <a:off x="9727880" y="2034375"/>
                <a:ext cx="10113" cy="34491"/>
              </a:xfrm>
              <a:prstGeom prst="rect">
                <a:avLst/>
              </a:prstGeom>
              <a:noFill/>
              <a:ln>
                <a:noFill/>
              </a:ln>
            </p:spPr>
          </p:pic>
          <p:sp>
            <p:nvSpPr>
              <p:cNvPr id="343" name="Freeform 45"/>
              <p:cNvSpPr/>
              <p:nvPr/>
            </p:nvSpPr>
            <p:spPr>
              <a:xfrm>
                <a:off x="9711101" y="2085362"/>
                <a:ext cx="48216" cy="89766"/>
              </a:xfrm>
              <a:custGeom>
                <a:avLst/>
                <a:gdLst>
                  <a:gd name="f0" fmla="val 10800000"/>
                  <a:gd name="f1" fmla="val 5400000"/>
                  <a:gd name="f2" fmla="val 180"/>
                  <a:gd name="f3" fmla="val w"/>
                  <a:gd name="f4" fmla="val h"/>
                  <a:gd name="f5" fmla="val 0"/>
                  <a:gd name="f6" fmla="val 1470"/>
                  <a:gd name="f7" fmla="val 1098"/>
                  <a:gd name="f8" fmla="val 1452"/>
                  <a:gd name="f9" fmla="val 1032"/>
                  <a:gd name="f10" fmla="val 1458"/>
                  <a:gd name="f11" fmla="val 1080"/>
                  <a:gd name="f12" fmla="val 1422"/>
                  <a:gd name="f13" fmla="val 24"/>
                  <a:gd name="f14" fmla="val 1050"/>
                  <a:gd name="f15" fmla="val 12"/>
                  <a:gd name="f16" fmla="val 90"/>
                  <a:gd name="f17" fmla="val 42"/>
                  <a:gd name="f18" fmla="val 6"/>
                  <a:gd name="f19" fmla="val 1404"/>
                  <a:gd name="f20" fmla="+- 0 0 -90"/>
                  <a:gd name="f21" fmla="*/ f3 1 1470"/>
                  <a:gd name="f22" fmla="*/ f4 1 1098"/>
                  <a:gd name="f23" fmla="val f5"/>
                  <a:gd name="f24" fmla="val f6"/>
                  <a:gd name="f25" fmla="val f7"/>
                  <a:gd name="f26" fmla="*/ f20 f0 1"/>
                  <a:gd name="f27" fmla="+- f25 0 f23"/>
                  <a:gd name="f28" fmla="+- f24 0 f23"/>
                  <a:gd name="f29" fmla="*/ f26 1 f2"/>
                  <a:gd name="f30" fmla="*/ f28 1 1470"/>
                  <a:gd name="f31" fmla="*/ f27 1 1098"/>
                  <a:gd name="f32" fmla="+- f29 0 f1"/>
                  <a:gd name="f33" fmla="*/ 1452 1 f30"/>
                  <a:gd name="f34" fmla="*/ 0 1 f31"/>
                  <a:gd name="f35" fmla="*/ 1470 1 f30"/>
                  <a:gd name="f36" fmla="*/ 1032 1 f31"/>
                  <a:gd name="f37" fmla="*/ 1458 1 f30"/>
                  <a:gd name="f38" fmla="*/ 1080 1 f31"/>
                  <a:gd name="f39" fmla="*/ 1422 1 f30"/>
                  <a:gd name="f40" fmla="*/ 1098 1 f31"/>
                  <a:gd name="f41" fmla="*/ 24 1 f30"/>
                  <a:gd name="f42" fmla="*/ 0 1 f30"/>
                  <a:gd name="f43" fmla="*/ 1050 1 f31"/>
                  <a:gd name="f44" fmla="*/ 12 1 f30"/>
                  <a:gd name="f45" fmla="*/ 90 1 f31"/>
                  <a:gd name="f46" fmla="*/ 42 1 f30"/>
                  <a:gd name="f47" fmla="*/ 6 1 f31"/>
                  <a:gd name="f48" fmla="*/ 1404 1 f30"/>
                  <a:gd name="f49" fmla="*/ f24 1 f30"/>
                  <a:gd name="f50" fmla="*/ f25 1 f31"/>
                  <a:gd name="f51" fmla="*/ f42 f21 1"/>
                  <a:gd name="f52" fmla="*/ f49 f21 1"/>
                  <a:gd name="f53" fmla="*/ f50 f22 1"/>
                  <a:gd name="f54" fmla="*/ f34 f22 1"/>
                  <a:gd name="f55" fmla="*/ f33 f21 1"/>
                  <a:gd name="f56" fmla="*/ f35 f21 1"/>
                  <a:gd name="f57" fmla="*/ f36 f22 1"/>
                  <a:gd name="f58" fmla="*/ f37 f21 1"/>
                  <a:gd name="f59" fmla="*/ f38 f22 1"/>
                  <a:gd name="f60" fmla="*/ f39 f21 1"/>
                  <a:gd name="f61" fmla="*/ f40 f22 1"/>
                  <a:gd name="f62" fmla="*/ f41 f21 1"/>
                  <a:gd name="f63" fmla="*/ f43 f22 1"/>
                  <a:gd name="f64" fmla="*/ f44 f21 1"/>
                  <a:gd name="f65" fmla="*/ f45 f22 1"/>
                  <a:gd name="f66" fmla="*/ f46 f21 1"/>
                  <a:gd name="f67" fmla="*/ f47 f22 1"/>
                  <a:gd name="f68" fmla="*/ f48 f21 1"/>
                </a:gdLst>
                <a:ahLst/>
                <a:cxnLst>
                  <a:cxn ang="3cd4">
                    <a:pos x="hc" y="t"/>
                  </a:cxn>
                  <a:cxn ang="0">
                    <a:pos x="r" y="vc"/>
                  </a:cxn>
                  <a:cxn ang="cd4">
                    <a:pos x="hc" y="b"/>
                  </a:cxn>
                  <a:cxn ang="cd2">
                    <a:pos x="l" y="vc"/>
                  </a:cxn>
                  <a:cxn ang="f32">
                    <a:pos x="f55" y="f54"/>
                  </a:cxn>
                  <a:cxn ang="f32">
                    <a:pos x="f56" y="f57"/>
                  </a:cxn>
                  <a:cxn ang="f32">
                    <a:pos x="f58" y="f59"/>
                  </a:cxn>
                  <a:cxn ang="f32">
                    <a:pos x="f60" y="f61"/>
                  </a:cxn>
                  <a:cxn ang="f32">
                    <a:pos x="f62" y="f61"/>
                  </a:cxn>
                  <a:cxn ang="f32">
                    <a:pos x="f51" y="f63"/>
                  </a:cxn>
                  <a:cxn ang="f32">
                    <a:pos x="f64" y="f65"/>
                  </a:cxn>
                  <a:cxn ang="f32">
                    <a:pos x="f66" y="f67"/>
                  </a:cxn>
                  <a:cxn ang="f32">
                    <a:pos x="f68" y="f54"/>
                  </a:cxn>
                  <a:cxn ang="f32">
                    <a:pos x="f55" y="f54"/>
                  </a:cxn>
                </a:cxnLst>
                <a:rect l="f51" t="f54" r="f52" b="f53"/>
                <a:pathLst>
                  <a:path w="1470" h="1098">
                    <a:moveTo>
                      <a:pt x="f8" y="f5"/>
                    </a:moveTo>
                    <a:lnTo>
                      <a:pt x="f6" y="f9"/>
                    </a:lnTo>
                    <a:lnTo>
                      <a:pt x="f10" y="f11"/>
                    </a:lnTo>
                    <a:lnTo>
                      <a:pt x="f12" y="f7"/>
                    </a:lnTo>
                    <a:lnTo>
                      <a:pt x="f13" y="f7"/>
                    </a:lnTo>
                    <a:lnTo>
                      <a:pt x="f5" y="f14"/>
                    </a:lnTo>
                    <a:lnTo>
                      <a:pt x="f15" y="f16"/>
                    </a:lnTo>
                    <a:lnTo>
                      <a:pt x="f17" y="f18"/>
                    </a:lnTo>
                    <a:lnTo>
                      <a:pt x="f19" y="f5"/>
                    </a:lnTo>
                    <a:lnTo>
                      <a:pt x="f8" y="f5"/>
                    </a:lnTo>
                    <a:close/>
                  </a:path>
                </a:pathLst>
              </a:custGeom>
              <a:solidFill>
                <a:srgbClr val="1CACB0"/>
              </a:solidFill>
              <a:ln>
                <a:noFill/>
                <a:prstDash val="solid"/>
              </a:ln>
            </p:spPr>
            <p:txBody>
              <a:bodyPr vert="horz" wrap="square" lIns="73023" tIns="36511" rIns="73023" bIns="36511"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pic>
            <p:nvPicPr>
              <p:cNvPr id="344" name="Picture 46" descr="hub_open2"/>
              <p:cNvPicPr>
                <a:picLocks noChangeAspect="1"/>
              </p:cNvPicPr>
              <p:nvPr/>
            </p:nvPicPr>
            <p:blipFill>
              <a:blip r:embed="rId65" cstate="print"/>
              <a:srcRect/>
              <a:stretch>
                <a:fillRect/>
              </a:stretch>
            </p:blipFill>
            <p:spPr>
              <a:xfrm>
                <a:off x="9712784" y="2071646"/>
                <a:ext cx="45692" cy="171605"/>
              </a:xfrm>
              <a:prstGeom prst="rect">
                <a:avLst/>
              </a:prstGeom>
              <a:noFill/>
              <a:ln>
                <a:noFill/>
              </a:ln>
            </p:spPr>
          </p:pic>
          <p:pic>
            <p:nvPicPr>
              <p:cNvPr id="345" name="Picture 47" descr="session_video"/>
              <p:cNvPicPr>
                <a:picLocks noChangeAspect="1"/>
              </p:cNvPicPr>
              <p:nvPr/>
            </p:nvPicPr>
            <p:blipFill>
              <a:blip r:embed="rId66" cstate="print"/>
              <a:srcRect/>
              <a:stretch>
                <a:fillRect/>
              </a:stretch>
            </p:blipFill>
            <p:spPr>
              <a:xfrm>
                <a:off x="9711275" y="2085572"/>
                <a:ext cx="21835" cy="58485"/>
              </a:xfrm>
              <a:prstGeom prst="rect">
                <a:avLst/>
              </a:prstGeom>
              <a:noFill/>
              <a:ln>
                <a:noFill/>
              </a:ln>
            </p:spPr>
          </p:pic>
        </p:grpSp>
        <p:pic>
          <p:nvPicPr>
            <p:cNvPr id="346" name="Picture 57" descr="Compaq Presario 1400-Wireless Internet SMALLER"/>
            <p:cNvPicPr>
              <a:picLocks noChangeAspect="1"/>
            </p:cNvPicPr>
            <p:nvPr/>
          </p:nvPicPr>
          <p:blipFill>
            <a:blip r:embed="rId67" cstate="print"/>
            <a:srcRect/>
            <a:stretch>
              <a:fillRect/>
            </a:stretch>
          </p:blipFill>
          <p:spPr>
            <a:xfrm>
              <a:off x="9783714" y="2389308"/>
              <a:ext cx="97630" cy="210449"/>
            </a:xfrm>
            <a:prstGeom prst="rect">
              <a:avLst/>
            </a:prstGeom>
            <a:noFill/>
            <a:ln>
              <a:noFill/>
            </a:ln>
          </p:spPr>
        </p:pic>
        <p:pic>
          <p:nvPicPr>
            <p:cNvPr id="347" name="Picture 93" descr="Phone2"/>
            <p:cNvPicPr>
              <a:picLocks noChangeAspect="1"/>
            </p:cNvPicPr>
            <p:nvPr/>
          </p:nvPicPr>
          <p:blipFill>
            <a:blip r:embed="rId62" cstate="print"/>
            <a:srcRect/>
            <a:stretch>
              <a:fillRect/>
            </a:stretch>
          </p:blipFill>
          <p:spPr>
            <a:xfrm>
              <a:off x="10255956" y="3163915"/>
              <a:ext cx="118515" cy="183328"/>
            </a:xfrm>
            <a:prstGeom prst="rect">
              <a:avLst/>
            </a:prstGeom>
            <a:noFill/>
            <a:ln>
              <a:noFill/>
            </a:ln>
          </p:spPr>
        </p:pic>
        <p:pic>
          <p:nvPicPr>
            <p:cNvPr id="348" name="Picture 8" descr="E680"/>
            <p:cNvPicPr>
              <a:picLocks noChangeAspect="1"/>
            </p:cNvPicPr>
            <p:nvPr/>
          </p:nvPicPr>
          <p:blipFill>
            <a:blip r:embed="rId68" cstate="print"/>
            <a:srcRect/>
            <a:stretch>
              <a:fillRect/>
            </a:stretch>
          </p:blipFill>
          <p:spPr>
            <a:xfrm>
              <a:off x="10487345" y="3161199"/>
              <a:ext cx="77312" cy="186126"/>
            </a:xfrm>
            <a:prstGeom prst="rect">
              <a:avLst/>
            </a:prstGeom>
            <a:noFill/>
            <a:ln>
              <a:noFill/>
            </a:ln>
          </p:spPr>
        </p:pic>
        <p:grpSp>
          <p:nvGrpSpPr>
            <p:cNvPr id="340" name="组合 79"/>
            <p:cNvGrpSpPr/>
            <p:nvPr/>
          </p:nvGrpSpPr>
          <p:grpSpPr>
            <a:xfrm>
              <a:off x="10446023" y="3535811"/>
              <a:ext cx="898927" cy="851150"/>
              <a:chOff x="10446023" y="3535811"/>
              <a:chExt cx="898927" cy="851150"/>
            </a:xfrm>
          </p:grpSpPr>
          <p:sp>
            <p:nvSpPr>
              <p:cNvPr id="350" name="Rectangle 8"/>
              <p:cNvSpPr/>
              <p:nvPr/>
            </p:nvSpPr>
            <p:spPr>
              <a:xfrm>
                <a:off x="10446023" y="3547817"/>
                <a:ext cx="895444" cy="260649"/>
              </a:xfrm>
              <a:prstGeom prst="rect">
                <a:avLst/>
              </a:prstGeom>
              <a:solidFill>
                <a:srgbClr val="FFCC66"/>
              </a:solidFill>
              <a:ln>
                <a:noFill/>
                <a:prstDash val="solid"/>
              </a:ln>
            </p:spPr>
            <p:txBody>
              <a:bodyPr vert="horz" wrap="none" lIns="87727" tIns="43863" rIns="87727" bIns="43863" anchor="ctr" anchorCtr="0" compatLnSpc="1"/>
              <a:lstStyle/>
              <a:p>
                <a:pPr defTabSz="599915" fontAlgn="auto">
                  <a:spcBef>
                    <a:spcPts val="0"/>
                  </a:spcBef>
                  <a:spcAft>
                    <a:spcPts val="0"/>
                  </a:spcAft>
                  <a:defRPr sz="1800" b="0" i="0" u="none" strike="noStrike" kern="0" cap="none" spc="0" baseline="0">
                    <a:solidFill>
                      <a:srgbClr val="000000"/>
                    </a:solidFill>
                    <a:uFillTx/>
                  </a:defRPr>
                </a:pPr>
                <a:r>
                  <a:rPr lang="ru-RU" sz="600" b="1" dirty="0">
                    <a:solidFill>
                      <a:srgbClr val="000000"/>
                    </a:solidFill>
                    <a:ea typeface="宋体"/>
                    <a:cs typeface="宋体"/>
                  </a:rPr>
                  <a:t>Малый офис</a:t>
                </a:r>
                <a:endParaRPr lang="en-US" sz="600" b="1" dirty="0">
                  <a:solidFill>
                    <a:srgbClr val="000000"/>
                  </a:solidFill>
                  <a:ea typeface="宋体"/>
                  <a:cs typeface="宋体"/>
                </a:endParaRPr>
              </a:p>
              <a:p>
                <a:pPr defTabSz="599915"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宋体"/>
                    <a:cs typeface="宋体"/>
                  </a:rPr>
                  <a:t>( 0~50 users)</a:t>
                </a:r>
              </a:p>
            </p:txBody>
          </p:sp>
          <p:sp>
            <p:nvSpPr>
              <p:cNvPr id="351" name="Rectangle 235"/>
              <p:cNvSpPr/>
              <p:nvPr/>
            </p:nvSpPr>
            <p:spPr>
              <a:xfrm>
                <a:off x="10446114" y="3535811"/>
                <a:ext cx="898836" cy="851150"/>
              </a:xfrm>
              <a:prstGeom prst="rect">
                <a:avLst/>
              </a:prstGeom>
              <a:noFill/>
              <a:ln w="25402">
                <a:solidFill>
                  <a:srgbClr val="990000"/>
                </a:solidFill>
                <a:custDash>
                  <a:ds d="100000" sp="100000"/>
                </a:custDash>
                <a:miter/>
              </a:ln>
            </p:spPr>
            <p:txBody>
              <a:bodyPr vert="horz" wrap="square" lIns="91412" tIns="45710" rIns="91412" bIns="4571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GB" sz="600" b="1" dirty="0">
                  <a:solidFill>
                    <a:srgbClr val="000000"/>
                  </a:solidFill>
                  <a:ea typeface="宋体"/>
                  <a:cs typeface="宋体"/>
                </a:endParaRPr>
              </a:p>
            </p:txBody>
          </p:sp>
          <p:pic>
            <p:nvPicPr>
              <p:cNvPr id="352" name="Picture 55" descr="图形2"/>
              <p:cNvPicPr>
                <a:picLocks noChangeAspect="1"/>
              </p:cNvPicPr>
              <p:nvPr/>
            </p:nvPicPr>
            <p:blipFill>
              <a:blip r:embed="rId69" cstate="print"/>
              <a:srcRect/>
              <a:stretch>
                <a:fillRect/>
              </a:stretch>
            </p:blipFill>
            <p:spPr>
              <a:xfrm>
                <a:off x="10996117" y="3883685"/>
                <a:ext cx="325069" cy="344198"/>
              </a:xfrm>
              <a:prstGeom prst="rect">
                <a:avLst/>
              </a:prstGeom>
              <a:noFill/>
              <a:ln>
                <a:noFill/>
              </a:ln>
            </p:spPr>
          </p:pic>
          <p:sp>
            <p:nvSpPr>
              <p:cNvPr id="353" name="Line 84"/>
              <p:cNvSpPr/>
              <p:nvPr/>
            </p:nvSpPr>
            <p:spPr>
              <a:xfrm flipV="1">
                <a:off x="10666542" y="3933035"/>
                <a:ext cx="176075"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9046">
                <a:solidFill>
                  <a:srgbClr val="00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54" name="Line 85"/>
              <p:cNvSpPr/>
              <p:nvPr/>
            </p:nvSpPr>
            <p:spPr>
              <a:xfrm>
                <a:off x="10671050" y="4082695"/>
                <a:ext cx="234772"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9046">
                <a:solidFill>
                  <a:srgbClr val="00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55" name="Line 87"/>
              <p:cNvSpPr/>
              <p:nvPr/>
            </p:nvSpPr>
            <p:spPr>
              <a:xfrm>
                <a:off x="10671050" y="4082695"/>
                <a:ext cx="501144"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9046">
                <a:solidFill>
                  <a:srgbClr val="00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pic>
            <p:nvPicPr>
              <p:cNvPr id="356" name="Picture 48" descr="Phone2"/>
              <p:cNvPicPr>
                <a:picLocks noChangeAspect="1"/>
              </p:cNvPicPr>
              <p:nvPr/>
            </p:nvPicPr>
            <p:blipFill>
              <a:blip r:embed="rId62" cstate="print"/>
              <a:srcRect/>
              <a:stretch>
                <a:fillRect/>
              </a:stretch>
            </p:blipFill>
            <p:spPr>
              <a:xfrm>
                <a:off x="10855592" y="4182776"/>
                <a:ext cx="118515" cy="183328"/>
              </a:xfrm>
              <a:prstGeom prst="rect">
                <a:avLst/>
              </a:prstGeom>
              <a:noFill/>
              <a:ln>
                <a:noFill/>
              </a:ln>
            </p:spPr>
          </p:pic>
          <p:pic>
            <p:nvPicPr>
              <p:cNvPr id="357" name="Picture 58" descr="Compaq Presario 1400-Wireless Internet SMALLER"/>
              <p:cNvPicPr>
                <a:picLocks noChangeAspect="1"/>
              </p:cNvPicPr>
              <p:nvPr/>
            </p:nvPicPr>
            <p:blipFill>
              <a:blip r:embed="rId67" cstate="print"/>
              <a:srcRect/>
              <a:stretch>
                <a:fillRect/>
              </a:stretch>
            </p:blipFill>
            <p:spPr>
              <a:xfrm>
                <a:off x="11120841" y="4132265"/>
                <a:ext cx="97630" cy="210449"/>
              </a:xfrm>
              <a:prstGeom prst="rect">
                <a:avLst/>
              </a:prstGeom>
              <a:noFill/>
              <a:ln>
                <a:noFill/>
              </a:ln>
            </p:spPr>
          </p:pic>
          <p:pic>
            <p:nvPicPr>
              <p:cNvPr id="358" name="Picture 95" descr="Phone2"/>
              <p:cNvPicPr>
                <a:picLocks noChangeAspect="1"/>
              </p:cNvPicPr>
              <p:nvPr/>
            </p:nvPicPr>
            <p:blipFill>
              <a:blip r:embed="rId62" cstate="print"/>
              <a:srcRect/>
              <a:stretch>
                <a:fillRect/>
              </a:stretch>
            </p:blipFill>
            <p:spPr>
              <a:xfrm>
                <a:off x="10820040" y="3802093"/>
                <a:ext cx="118515" cy="183328"/>
              </a:xfrm>
              <a:prstGeom prst="rect">
                <a:avLst/>
              </a:prstGeom>
              <a:noFill/>
              <a:ln>
                <a:noFill/>
              </a:ln>
            </p:spPr>
          </p:pic>
          <p:pic>
            <p:nvPicPr>
              <p:cNvPr id="359" name="Picture 83" descr="10-背面左侧30°，俯视15"/>
              <p:cNvPicPr>
                <a:picLocks noChangeAspect="1"/>
              </p:cNvPicPr>
              <p:nvPr/>
            </p:nvPicPr>
            <p:blipFill>
              <a:blip r:embed="rId70" cstate="print"/>
              <a:srcRect/>
              <a:stretch>
                <a:fillRect/>
              </a:stretch>
            </p:blipFill>
            <p:spPr>
              <a:xfrm>
                <a:off x="10484702" y="4048195"/>
                <a:ext cx="314681" cy="190131"/>
              </a:xfrm>
              <a:prstGeom prst="rect">
                <a:avLst/>
              </a:prstGeom>
              <a:noFill/>
              <a:ln>
                <a:noFill/>
              </a:ln>
            </p:spPr>
          </p:pic>
          <p:sp>
            <p:nvSpPr>
              <p:cNvPr id="360" name="Freeform 96"/>
              <p:cNvSpPr/>
              <p:nvPr/>
            </p:nvSpPr>
            <p:spPr>
              <a:xfrm>
                <a:off x="10662957" y="3915497"/>
                <a:ext cx="279916" cy="246221"/>
              </a:xfrm>
              <a:custGeom>
                <a:avLst/>
                <a:gdLst>
                  <a:gd name="f0" fmla="val 10800000"/>
                  <a:gd name="f1" fmla="val 5400000"/>
                  <a:gd name="f2" fmla="val 360"/>
                  <a:gd name="f3" fmla="val 180"/>
                  <a:gd name="f4" fmla="val w"/>
                  <a:gd name="f5" fmla="val h"/>
                  <a:gd name="f6" fmla="val 0"/>
                  <a:gd name="f7" fmla="val 528"/>
                  <a:gd name="f8" fmla="val 272"/>
                  <a:gd name="f9" fmla="val 34"/>
                  <a:gd name="f10" fmla="val 16"/>
                  <a:gd name="f11" fmla="val 68"/>
                  <a:gd name="f12" fmla="val 8"/>
                  <a:gd name="f13" fmla="val 128"/>
                  <a:gd name="f14" fmla="val 188"/>
                  <a:gd name="f15" fmla="val 399"/>
                  <a:gd name="f16" fmla="val 320"/>
                  <a:gd name="f17" fmla="val 480"/>
                  <a:gd name="f18" fmla="+- 0 0 -90"/>
                  <a:gd name="f19" fmla="*/ f4 1 528"/>
                  <a:gd name="f20" fmla="*/ f5 1 360"/>
                  <a:gd name="f21" fmla="val f6"/>
                  <a:gd name="f22" fmla="val f7"/>
                  <a:gd name="f23" fmla="val f2"/>
                  <a:gd name="f24" fmla="*/ f18 f0 1"/>
                  <a:gd name="f25" fmla="+- f23 0 f21"/>
                  <a:gd name="f26" fmla="+- f22 0 f21"/>
                  <a:gd name="f27" fmla="*/ f24 1 f3"/>
                  <a:gd name="f28" fmla="*/ f26 1 528"/>
                  <a:gd name="f29" fmla="*/ f25 1 360"/>
                  <a:gd name="f30" fmla="+- f27 0 f1"/>
                  <a:gd name="f31" fmla="*/ 528 1 f28"/>
                  <a:gd name="f32" fmla="*/ 0 1 f29"/>
                  <a:gd name="f33" fmla="*/ 8 1 f28"/>
                  <a:gd name="f34" fmla="*/ 128 1 f29"/>
                  <a:gd name="f35" fmla="*/ 480 1 f28"/>
                  <a:gd name="f36" fmla="*/ 360 1 f29"/>
                  <a:gd name="f37" fmla="*/ 0 1 f28"/>
                  <a:gd name="f38" fmla="*/ f22 1 f28"/>
                  <a:gd name="f39" fmla="*/ f23 1 f29"/>
                  <a:gd name="f40" fmla="*/ f37 f19 1"/>
                  <a:gd name="f41" fmla="*/ f38 f19 1"/>
                  <a:gd name="f42" fmla="*/ f39 f20 1"/>
                  <a:gd name="f43" fmla="*/ f32 f20 1"/>
                  <a:gd name="f44" fmla="*/ f31 f19 1"/>
                  <a:gd name="f45" fmla="*/ f33 f19 1"/>
                  <a:gd name="f46" fmla="*/ f34 f20 1"/>
                  <a:gd name="f47" fmla="*/ f35 f19 1"/>
                  <a:gd name="f48" fmla="*/ f36 f20 1"/>
                </a:gdLst>
                <a:ahLst/>
                <a:cxnLst>
                  <a:cxn ang="3cd4">
                    <a:pos x="hc" y="t"/>
                  </a:cxn>
                  <a:cxn ang="0">
                    <a:pos x="r" y="vc"/>
                  </a:cxn>
                  <a:cxn ang="cd4">
                    <a:pos x="hc" y="b"/>
                  </a:cxn>
                  <a:cxn ang="cd2">
                    <a:pos x="l" y="vc"/>
                  </a:cxn>
                  <a:cxn ang="f30">
                    <a:pos x="f44" y="f43"/>
                  </a:cxn>
                  <a:cxn ang="f30">
                    <a:pos x="f45" y="f46"/>
                  </a:cxn>
                  <a:cxn ang="f30">
                    <a:pos x="f47" y="f48"/>
                  </a:cxn>
                </a:cxnLst>
                <a:rect l="f40" t="f43" r="f41" b="f42"/>
                <a:pathLst>
                  <a:path w="528" h="360">
                    <a:moveTo>
                      <a:pt x="f7" y="f6"/>
                    </a:moveTo>
                    <a:cubicBezTo>
                      <a:pt x="f8" y="f9"/>
                      <a:pt x="f10" y="f11"/>
                      <a:pt x="f12" y="f13"/>
                    </a:cubicBezTo>
                    <a:cubicBezTo>
                      <a:pt x="f6" y="f14"/>
                      <a:pt x="f15" y="f16"/>
                      <a:pt x="f17" y="f2"/>
                    </a:cubicBezTo>
                  </a:path>
                </a:pathLst>
              </a:custGeom>
              <a:noFill/>
              <a:ln w="28575">
                <a:solidFill>
                  <a:srgbClr val="0070C0"/>
                </a:solidFill>
                <a:prstDash val="solid"/>
                <a:round/>
                <a:headEnd type="arrow"/>
                <a:tailEnd type="arrow"/>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grpSp>
        <p:grpSp>
          <p:nvGrpSpPr>
            <p:cNvPr id="349" name="组合 77"/>
            <p:cNvGrpSpPr/>
            <p:nvPr/>
          </p:nvGrpSpPr>
          <p:grpSpPr>
            <a:xfrm>
              <a:off x="9393512" y="3539002"/>
              <a:ext cx="980959" cy="843003"/>
              <a:chOff x="9393512" y="3539002"/>
              <a:chExt cx="980959" cy="843003"/>
            </a:xfrm>
          </p:grpSpPr>
          <p:sp>
            <p:nvSpPr>
              <p:cNvPr id="362" name="Rectangle 8"/>
              <p:cNvSpPr/>
              <p:nvPr/>
            </p:nvSpPr>
            <p:spPr>
              <a:xfrm>
                <a:off x="9393512" y="3545549"/>
                <a:ext cx="980959" cy="237835"/>
              </a:xfrm>
              <a:prstGeom prst="rect">
                <a:avLst/>
              </a:prstGeom>
              <a:solidFill>
                <a:srgbClr val="FFCC66"/>
              </a:solidFill>
              <a:ln>
                <a:noFill/>
                <a:prstDash val="solid"/>
              </a:ln>
            </p:spPr>
            <p:txBody>
              <a:bodyPr vert="horz" wrap="none" lIns="87727" tIns="43863" rIns="87727" bIns="43863" anchor="ctr" anchorCtr="0" compatLnSpc="1"/>
              <a:lstStyle/>
              <a:p>
                <a:pPr defTabSz="599915"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宋体"/>
                    <a:cs typeface="宋体"/>
                  </a:rPr>
                  <a:t>  </a:t>
                </a:r>
                <a:r>
                  <a:rPr lang="ru-RU" sz="600" b="1" dirty="0">
                    <a:solidFill>
                      <a:srgbClr val="000000"/>
                    </a:solidFill>
                    <a:ea typeface="宋体"/>
                    <a:cs typeface="宋体"/>
                  </a:rPr>
                  <a:t> средний офис</a:t>
                </a:r>
              </a:p>
              <a:p>
                <a:pPr defTabSz="599915" fontAlgn="auto">
                  <a:spcBef>
                    <a:spcPts val="0"/>
                  </a:spcBef>
                  <a:spcAft>
                    <a:spcPts val="0"/>
                  </a:spcAft>
                  <a:defRPr sz="1800" b="0" i="0" u="none" strike="noStrike" kern="0" cap="none" spc="0" baseline="0">
                    <a:solidFill>
                      <a:srgbClr val="000000"/>
                    </a:solidFill>
                    <a:uFillTx/>
                  </a:defRPr>
                </a:pPr>
                <a:r>
                  <a:rPr lang="en-US" sz="600" b="1" dirty="0">
                    <a:solidFill>
                      <a:srgbClr val="000000"/>
                    </a:solidFill>
                    <a:ea typeface="宋体"/>
                    <a:cs typeface="宋体"/>
                  </a:rPr>
                  <a:t>(50~350 users)</a:t>
                </a:r>
              </a:p>
            </p:txBody>
          </p:sp>
          <p:sp>
            <p:nvSpPr>
              <p:cNvPr id="363" name="Rectangle 235"/>
              <p:cNvSpPr/>
              <p:nvPr/>
            </p:nvSpPr>
            <p:spPr>
              <a:xfrm>
                <a:off x="9394079" y="3539002"/>
                <a:ext cx="980392" cy="843003"/>
              </a:xfrm>
              <a:prstGeom prst="rect">
                <a:avLst/>
              </a:prstGeom>
              <a:noFill/>
              <a:ln w="25402">
                <a:solidFill>
                  <a:srgbClr val="990000"/>
                </a:solidFill>
                <a:custDash>
                  <a:ds d="100000" sp="100000"/>
                </a:custDash>
                <a:miter/>
              </a:ln>
            </p:spPr>
            <p:txBody>
              <a:bodyPr vert="horz" wrap="square" lIns="91412" tIns="45710" rIns="91412" bIns="4571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GB" sz="600" b="1" dirty="0">
                  <a:solidFill>
                    <a:srgbClr val="000000"/>
                  </a:solidFill>
                  <a:ea typeface="宋体"/>
                  <a:cs typeface="宋体"/>
                </a:endParaRPr>
              </a:p>
            </p:txBody>
          </p:sp>
          <p:pic>
            <p:nvPicPr>
              <p:cNvPr id="364" name="Picture 21" descr="未标题-2"/>
              <p:cNvPicPr>
                <a:picLocks noChangeAspect="1"/>
              </p:cNvPicPr>
              <p:nvPr/>
            </p:nvPicPr>
            <p:blipFill>
              <a:blip r:embed="rId71" cstate="print"/>
              <a:srcRect/>
              <a:stretch>
                <a:fillRect/>
              </a:stretch>
            </p:blipFill>
            <p:spPr>
              <a:xfrm rot="187426">
                <a:off x="9722057" y="3810735"/>
                <a:ext cx="447525" cy="484494"/>
              </a:xfrm>
              <a:prstGeom prst="rect">
                <a:avLst/>
              </a:prstGeom>
              <a:noFill/>
              <a:ln>
                <a:noFill/>
              </a:ln>
            </p:spPr>
          </p:pic>
          <p:grpSp>
            <p:nvGrpSpPr>
              <p:cNvPr id="361" name="Group 59"/>
              <p:cNvGrpSpPr/>
              <p:nvPr/>
            </p:nvGrpSpPr>
            <p:grpSpPr>
              <a:xfrm>
                <a:off x="9994510" y="3960138"/>
                <a:ext cx="364726" cy="370432"/>
                <a:chOff x="9994510" y="3960138"/>
                <a:chExt cx="364726" cy="370432"/>
              </a:xfrm>
            </p:grpSpPr>
            <p:sp>
              <p:nvSpPr>
                <p:cNvPr id="366" name="Freeform 60"/>
                <p:cNvSpPr/>
                <p:nvPr/>
              </p:nvSpPr>
              <p:spPr>
                <a:xfrm>
                  <a:off x="10073761" y="4177573"/>
                  <a:ext cx="65215" cy="95106"/>
                </a:xfrm>
                <a:custGeom>
                  <a:avLst/>
                  <a:gdLst>
                    <a:gd name="f0" fmla="val 10800000"/>
                    <a:gd name="f1" fmla="val 5400000"/>
                    <a:gd name="f2" fmla="val 180"/>
                    <a:gd name="f3" fmla="val w"/>
                    <a:gd name="f4" fmla="val h"/>
                    <a:gd name="f5" fmla="val 0"/>
                    <a:gd name="f6" fmla="val 265"/>
                    <a:gd name="f7" fmla="val 276"/>
                    <a:gd name="f8" fmla="val 20"/>
                    <a:gd name="f9" fmla="val 40"/>
                    <a:gd name="f10" fmla="val 30"/>
                    <a:gd name="f11" fmla="val 70"/>
                    <a:gd name="f12" fmla="val 36"/>
                    <a:gd name="f13" fmla="val 89"/>
                    <a:gd name="f14" fmla="val 68"/>
                    <a:gd name="f15" fmla="val 100"/>
                    <a:gd name="f16" fmla="val 79"/>
                    <a:gd name="f17" fmla="val 116"/>
                    <a:gd name="f18" fmla="val 96"/>
                    <a:gd name="f19" fmla="val 133"/>
                    <a:gd name="f20" fmla="val 112"/>
                    <a:gd name="f21" fmla="val 144"/>
                    <a:gd name="f22" fmla="val 127"/>
                    <a:gd name="f23" fmla="val 166"/>
                    <a:gd name="f24" fmla="val 153"/>
                    <a:gd name="f25" fmla="val 197"/>
                    <a:gd name="f26" fmla="val 172"/>
                    <a:gd name="f27" fmla="val 216"/>
                    <a:gd name="f28" fmla="val 181"/>
                    <a:gd name="f29" fmla="val 242"/>
                    <a:gd name="f30" fmla="val 202"/>
                    <a:gd name="f31" fmla="val 267"/>
                    <a:gd name="f32" fmla="val 228"/>
                    <a:gd name="f33" fmla="val 264"/>
                    <a:gd name="f34" fmla="val 248"/>
                    <a:gd name="f35" fmla="val 229"/>
                    <a:gd name="f36" fmla="val 244"/>
                    <a:gd name="f37" fmla="val 192"/>
                    <a:gd name="f38" fmla="val 175"/>
                    <a:gd name="f39" fmla="val 230"/>
                    <a:gd name="f40" fmla="val 224"/>
                    <a:gd name="f41" fmla="val 156"/>
                    <a:gd name="f42" fmla="val 132"/>
                    <a:gd name="f43" fmla="val 214"/>
                    <a:gd name="f44" fmla="val 106"/>
                    <a:gd name="f45" fmla="val 196"/>
                    <a:gd name="f46" fmla="val 88"/>
                    <a:gd name="f47" fmla="val 187"/>
                    <a:gd name="f48" fmla="val 62"/>
                    <a:gd name="f49" fmla="val 161"/>
                    <a:gd name="f50" fmla="val 51"/>
                    <a:gd name="f51" fmla="val 140"/>
                    <a:gd name="f52" fmla="val 124"/>
                    <a:gd name="f53" fmla="val 25"/>
                    <a:gd name="f54" fmla="val 23"/>
                    <a:gd name="f55" fmla="val 16"/>
                    <a:gd name="f56" fmla="val 99"/>
                    <a:gd name="f57" fmla="val 9"/>
                    <a:gd name="f58" fmla="val 81"/>
                    <a:gd name="f59" fmla="val 6"/>
                    <a:gd name="f60" fmla="val 64"/>
                    <a:gd name="f61" fmla="val 41"/>
                    <a:gd name="f62" fmla="val 3"/>
                    <a:gd name="f63" fmla="val 12"/>
                    <a:gd name="f64" fmla="val 24"/>
                    <a:gd name="f65" fmla="+- 0 0 -90"/>
                    <a:gd name="f66" fmla="*/ f3 1 265"/>
                    <a:gd name="f67" fmla="*/ f4 1 276"/>
                    <a:gd name="f68" fmla="val f5"/>
                    <a:gd name="f69" fmla="val f6"/>
                    <a:gd name="f70" fmla="val f7"/>
                    <a:gd name="f71" fmla="*/ f65 f0 1"/>
                    <a:gd name="f72" fmla="+- f70 0 f68"/>
                    <a:gd name="f73" fmla="+- f69 0 f68"/>
                    <a:gd name="f74" fmla="*/ f71 1 f2"/>
                    <a:gd name="f75" fmla="*/ f73 1 265"/>
                    <a:gd name="f76" fmla="*/ f72 1 276"/>
                    <a:gd name="f77" fmla="+- f74 0 f1"/>
                    <a:gd name="f78" fmla="*/ 20 1 f75"/>
                    <a:gd name="f79" fmla="*/ 40 1 f76"/>
                    <a:gd name="f80" fmla="*/ 68 1 f75"/>
                    <a:gd name="f81" fmla="*/ 100 1 f76"/>
                    <a:gd name="f82" fmla="*/ 112 1 f75"/>
                    <a:gd name="f83" fmla="*/ 144 1 f76"/>
                    <a:gd name="f84" fmla="*/ 172 1 f75"/>
                    <a:gd name="f85" fmla="*/ 216 1 f76"/>
                    <a:gd name="f86" fmla="*/ 228 1 f75"/>
                    <a:gd name="f87" fmla="*/ 276 1 f76"/>
                    <a:gd name="f88" fmla="*/ 244 1 f75"/>
                    <a:gd name="f89" fmla="*/ 192 1 f76"/>
                    <a:gd name="f90" fmla="*/ 224 1 f75"/>
                    <a:gd name="f91" fmla="*/ 156 1 f76"/>
                    <a:gd name="f92" fmla="*/ 196 1 f75"/>
                    <a:gd name="f93" fmla="*/ 88 1 f76"/>
                    <a:gd name="f94" fmla="*/ 140 1 f75"/>
                    <a:gd name="f95" fmla="*/ 36 1 f76"/>
                    <a:gd name="f96" fmla="*/ 116 1 f75"/>
                    <a:gd name="f97" fmla="*/ 16 1 f76"/>
                    <a:gd name="f98" fmla="*/ 64 1 f75"/>
                    <a:gd name="f99" fmla="*/ 0 1 f76"/>
                    <a:gd name="f100" fmla="*/ 0 1 f75"/>
                    <a:gd name="f101" fmla="*/ 24 1 f76"/>
                    <a:gd name="f102" fmla="*/ f69 1 f75"/>
                    <a:gd name="f103" fmla="*/ f70 1 f76"/>
                    <a:gd name="f104" fmla="*/ f100 f66 1"/>
                    <a:gd name="f105" fmla="*/ f102 f66 1"/>
                    <a:gd name="f106" fmla="*/ f103 f67 1"/>
                    <a:gd name="f107" fmla="*/ f99 f67 1"/>
                    <a:gd name="f108" fmla="*/ f78 f66 1"/>
                    <a:gd name="f109" fmla="*/ f79 f67 1"/>
                    <a:gd name="f110" fmla="*/ f80 f66 1"/>
                    <a:gd name="f111" fmla="*/ f81 f67 1"/>
                    <a:gd name="f112" fmla="*/ f82 f66 1"/>
                    <a:gd name="f113" fmla="*/ f83 f67 1"/>
                    <a:gd name="f114" fmla="*/ f84 f66 1"/>
                    <a:gd name="f115" fmla="*/ f85 f67 1"/>
                    <a:gd name="f116" fmla="*/ f86 f66 1"/>
                    <a:gd name="f117" fmla="*/ f87 f67 1"/>
                    <a:gd name="f118" fmla="*/ f88 f66 1"/>
                    <a:gd name="f119" fmla="*/ f89 f67 1"/>
                    <a:gd name="f120" fmla="*/ f90 f66 1"/>
                    <a:gd name="f121" fmla="*/ f91 f67 1"/>
                    <a:gd name="f122" fmla="*/ f92 f66 1"/>
                    <a:gd name="f123" fmla="*/ f93 f67 1"/>
                    <a:gd name="f124" fmla="*/ f94 f66 1"/>
                    <a:gd name="f125" fmla="*/ f95 f67 1"/>
                    <a:gd name="f126" fmla="*/ f96 f66 1"/>
                    <a:gd name="f127" fmla="*/ f97 f67 1"/>
                    <a:gd name="f128" fmla="*/ f98 f66 1"/>
                    <a:gd name="f129" fmla="*/ f101 f67 1"/>
                  </a:gdLst>
                  <a:ahLst/>
                  <a:cxnLst>
                    <a:cxn ang="3cd4">
                      <a:pos x="hc" y="t"/>
                    </a:cxn>
                    <a:cxn ang="0">
                      <a:pos x="r" y="vc"/>
                    </a:cxn>
                    <a:cxn ang="cd4">
                      <a:pos x="hc" y="b"/>
                    </a:cxn>
                    <a:cxn ang="cd2">
                      <a:pos x="l" y="vc"/>
                    </a:cxn>
                    <a:cxn ang="f77">
                      <a:pos x="f108" y="f109"/>
                    </a:cxn>
                    <a:cxn ang="f77">
                      <a:pos x="f110" y="f111"/>
                    </a:cxn>
                    <a:cxn ang="f77">
                      <a:pos x="f112" y="f113"/>
                    </a:cxn>
                    <a:cxn ang="f77">
                      <a:pos x="f114" y="f115"/>
                    </a:cxn>
                    <a:cxn ang="f77">
                      <a:pos x="f116" y="f117"/>
                    </a:cxn>
                    <a:cxn ang="f77">
                      <a:pos x="f118" y="f119"/>
                    </a:cxn>
                    <a:cxn ang="f77">
                      <a:pos x="f120" y="f121"/>
                    </a:cxn>
                    <a:cxn ang="f77">
                      <a:pos x="f122" y="f123"/>
                    </a:cxn>
                    <a:cxn ang="f77">
                      <a:pos x="f124" y="f125"/>
                    </a:cxn>
                    <a:cxn ang="f77">
                      <a:pos x="f126" y="f127"/>
                    </a:cxn>
                    <a:cxn ang="f77">
                      <a:pos x="f128" y="f107"/>
                    </a:cxn>
                    <a:cxn ang="f77">
                      <a:pos x="f104" y="f129"/>
                    </a:cxn>
                    <a:cxn ang="f77">
                      <a:pos x="f108" y="f109"/>
                    </a:cxn>
                  </a:cxnLst>
                  <a:rect l="f104" t="f107" r="f105" b="f106"/>
                  <a:pathLst>
                    <a:path w="265" h="276">
                      <a:moveTo>
                        <a:pt x="f8" y="f9"/>
                      </a:moveTo>
                      <a:cubicBezTo>
                        <a:pt x="f10" y="f11"/>
                        <a:pt x="f12" y="f13"/>
                        <a:pt x="f14" y="f15"/>
                      </a:cubicBezTo>
                      <a:cubicBezTo>
                        <a:pt x="f16" y="f17"/>
                        <a:pt x="f18" y="f19"/>
                        <a:pt x="f20" y="f21"/>
                      </a:cubicBezTo>
                      <a:cubicBezTo>
                        <a:pt x="f22" y="f23"/>
                        <a:pt x="f24" y="f25"/>
                        <a:pt x="f26" y="f27"/>
                      </a:cubicBezTo>
                      <a:cubicBezTo>
                        <a:pt x="f28" y="f29"/>
                        <a:pt x="f30" y="f31"/>
                        <a:pt x="f32" y="f7"/>
                      </a:cubicBezTo>
                      <a:cubicBezTo>
                        <a:pt x="f6" y="f33"/>
                        <a:pt x="f34" y="f35"/>
                        <a:pt x="f36" y="f37"/>
                      </a:cubicBezTo>
                      <a:cubicBezTo>
                        <a:pt x="f29" y="f38"/>
                        <a:pt x="f39" y="f38"/>
                        <a:pt x="f40" y="f41"/>
                      </a:cubicBezTo>
                      <a:cubicBezTo>
                        <a:pt x="f27" y="f42"/>
                        <a:pt x="f43" y="f44"/>
                        <a:pt x="f45" y="f46"/>
                      </a:cubicBezTo>
                      <a:cubicBezTo>
                        <a:pt x="f47" y="f48"/>
                        <a:pt x="f49" y="f50"/>
                        <a:pt x="f51" y="f12"/>
                      </a:cubicBezTo>
                      <a:cubicBezTo>
                        <a:pt x="f52" y="f53"/>
                        <a:pt x="f19" y="f54"/>
                        <a:pt x="f17" y="f55"/>
                      </a:cubicBezTo>
                      <a:cubicBezTo>
                        <a:pt x="f56" y="f57"/>
                        <a:pt x="f58" y="f59"/>
                        <a:pt x="f60" y="f5"/>
                      </a:cubicBezTo>
                      <a:cubicBezTo>
                        <a:pt x="f61" y="f62"/>
                        <a:pt x="f63" y="f5"/>
                        <a:pt x="f5" y="f64"/>
                      </a:cubicBezTo>
                      <a:lnTo>
                        <a:pt x="f8" y="f9"/>
                      </a:lnTo>
                      <a:close/>
                    </a:path>
                  </a:pathLst>
                </a:custGeom>
                <a:solidFill>
                  <a:srgbClr val="FFFFFF"/>
                </a:solidFill>
                <a:ln>
                  <a:noFill/>
                  <a:prstDash val="solid"/>
                </a:ln>
              </p:spPr>
              <p:txBody>
                <a:bodyPr vert="horz" wrap="square" lIns="91440" tIns="45720" rIns="91440" bIns="45720"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67" name="Freeform 61"/>
                <p:cNvSpPr/>
                <p:nvPr/>
              </p:nvSpPr>
              <p:spPr>
                <a:xfrm>
                  <a:off x="9994510" y="4264414"/>
                  <a:ext cx="74075" cy="66156"/>
                </a:xfrm>
                <a:custGeom>
                  <a:avLst/>
                  <a:gdLst>
                    <a:gd name="f0" fmla="val 10800000"/>
                    <a:gd name="f1" fmla="val 5400000"/>
                    <a:gd name="f2" fmla="val 180"/>
                    <a:gd name="f3" fmla="val w"/>
                    <a:gd name="f4" fmla="val h"/>
                    <a:gd name="f5" fmla="val 0"/>
                    <a:gd name="f6" fmla="val 301"/>
                    <a:gd name="f7" fmla="val 192"/>
                    <a:gd name="f8" fmla="val 34"/>
                    <a:gd name="f9" fmla="val 36"/>
                    <a:gd name="f10" fmla="val 60"/>
                    <a:gd name="f11" fmla="val 17"/>
                    <a:gd name="f12" fmla="val 92"/>
                    <a:gd name="f13" fmla="val 10"/>
                    <a:gd name="f14" fmla="val 122"/>
                    <a:gd name="f15" fmla="val 152"/>
                    <a:gd name="f16" fmla="val 2"/>
                    <a:gd name="f17" fmla="val 219"/>
                    <a:gd name="f18" fmla="val 1"/>
                    <a:gd name="f19" fmla="val 246"/>
                    <a:gd name="f20" fmla="val 28"/>
                    <a:gd name="f21" fmla="val 265"/>
                    <a:gd name="f22" fmla="val 47"/>
                    <a:gd name="f23" fmla="val 272"/>
                    <a:gd name="f24" fmla="val 71"/>
                    <a:gd name="f25" fmla="val 286"/>
                    <a:gd name="f26" fmla="val 291"/>
                    <a:gd name="f27" fmla="val 112"/>
                    <a:gd name="f28" fmla="val 130"/>
                    <a:gd name="f29" fmla="val 290"/>
                    <a:gd name="f30" fmla="val 287"/>
                    <a:gd name="f31" fmla="val 157"/>
                    <a:gd name="f32" fmla="val 279"/>
                    <a:gd name="f33" fmla="val 274"/>
                    <a:gd name="f34" fmla="val 160"/>
                    <a:gd name="f35" fmla="val 176"/>
                    <a:gd name="f36" fmla="val 216"/>
                    <a:gd name="f37" fmla="val 182"/>
                    <a:gd name="f38" fmla="val 186"/>
                    <a:gd name="f39" fmla="val 159"/>
                    <a:gd name="f40" fmla="val 191"/>
                    <a:gd name="f41" fmla="val 133"/>
                    <a:gd name="f42" fmla="val 190"/>
                    <a:gd name="f43" fmla="val 106"/>
                    <a:gd name="f44" fmla="val 188"/>
                    <a:gd name="f45" fmla="val 56"/>
                    <a:gd name="f46" fmla="val 184"/>
                    <a:gd name="f47" fmla="val 40"/>
                    <a:gd name="f48" fmla="val 142"/>
                    <a:gd name="f49" fmla="val 14"/>
                    <a:gd name="f50" fmla="val 108"/>
                    <a:gd name="f51" fmla="val 67"/>
                    <a:gd name="f52" fmla="val 6"/>
                    <a:gd name="f53" fmla="val 90"/>
                    <a:gd name="f54" fmla="val 24"/>
                    <a:gd name="f55" fmla="+- 0 0 -90"/>
                    <a:gd name="f56" fmla="*/ f3 1 301"/>
                    <a:gd name="f57" fmla="*/ f4 1 192"/>
                    <a:gd name="f58" fmla="val f5"/>
                    <a:gd name="f59" fmla="val f6"/>
                    <a:gd name="f60" fmla="val f7"/>
                    <a:gd name="f61" fmla="*/ f55 f0 1"/>
                    <a:gd name="f62" fmla="+- f60 0 f58"/>
                    <a:gd name="f63" fmla="+- f59 0 f58"/>
                    <a:gd name="f64" fmla="*/ f61 1 f2"/>
                    <a:gd name="f65" fmla="*/ f63 1 301"/>
                    <a:gd name="f66" fmla="*/ f62 1 192"/>
                    <a:gd name="f67" fmla="+- f64 0 f1"/>
                    <a:gd name="f68" fmla="*/ 34 1 f65"/>
                    <a:gd name="f69" fmla="*/ 36 1 f66"/>
                    <a:gd name="f70" fmla="*/ 122 1 f65"/>
                    <a:gd name="f71" fmla="*/ 0 1 f66"/>
                    <a:gd name="f72" fmla="*/ 246 1 f65"/>
                    <a:gd name="f73" fmla="*/ 28 1 f66"/>
                    <a:gd name="f74" fmla="*/ 286 1 f65"/>
                    <a:gd name="f75" fmla="*/ 92 1 f66"/>
                    <a:gd name="f76" fmla="*/ 290 1 f65"/>
                    <a:gd name="f77" fmla="*/ 152 1 f66"/>
                    <a:gd name="f78" fmla="*/ 274 1 f65"/>
                    <a:gd name="f79" fmla="*/ 160 1 f66"/>
                    <a:gd name="f80" fmla="*/ 186 1 f65"/>
                    <a:gd name="f81" fmla="*/ 192 1 f66"/>
                    <a:gd name="f82" fmla="*/ 106 1 f65"/>
                    <a:gd name="f83" fmla="*/ 188 1 f66"/>
                    <a:gd name="f84" fmla="*/ 14 1 f65"/>
                    <a:gd name="f85" fmla="*/ 108 1 f66"/>
                    <a:gd name="f86" fmla="*/ 6 1 f65"/>
                    <a:gd name="f87" fmla="*/ 24 1 f66"/>
                    <a:gd name="f88" fmla="*/ 0 1 f65"/>
                    <a:gd name="f89" fmla="*/ f59 1 f65"/>
                    <a:gd name="f90" fmla="*/ f60 1 f66"/>
                    <a:gd name="f91" fmla="*/ f88 f56 1"/>
                    <a:gd name="f92" fmla="*/ f89 f56 1"/>
                    <a:gd name="f93" fmla="*/ f90 f57 1"/>
                    <a:gd name="f94" fmla="*/ f71 f57 1"/>
                    <a:gd name="f95" fmla="*/ f68 f56 1"/>
                    <a:gd name="f96" fmla="*/ f69 f57 1"/>
                    <a:gd name="f97" fmla="*/ f70 f56 1"/>
                    <a:gd name="f98" fmla="*/ f72 f56 1"/>
                    <a:gd name="f99" fmla="*/ f73 f57 1"/>
                    <a:gd name="f100" fmla="*/ f74 f56 1"/>
                    <a:gd name="f101" fmla="*/ f75 f57 1"/>
                    <a:gd name="f102" fmla="*/ f76 f56 1"/>
                    <a:gd name="f103" fmla="*/ f77 f57 1"/>
                    <a:gd name="f104" fmla="*/ f78 f56 1"/>
                    <a:gd name="f105" fmla="*/ f79 f57 1"/>
                    <a:gd name="f106" fmla="*/ f80 f56 1"/>
                    <a:gd name="f107" fmla="*/ f81 f57 1"/>
                    <a:gd name="f108" fmla="*/ f82 f56 1"/>
                    <a:gd name="f109" fmla="*/ f83 f57 1"/>
                    <a:gd name="f110" fmla="*/ f84 f56 1"/>
                    <a:gd name="f111" fmla="*/ f85 f57 1"/>
                    <a:gd name="f112" fmla="*/ f86 f56 1"/>
                    <a:gd name="f113" fmla="*/ f87 f57 1"/>
                  </a:gdLst>
                  <a:ahLst/>
                  <a:cxnLst>
                    <a:cxn ang="3cd4">
                      <a:pos x="hc" y="t"/>
                    </a:cxn>
                    <a:cxn ang="0">
                      <a:pos x="r" y="vc"/>
                    </a:cxn>
                    <a:cxn ang="cd4">
                      <a:pos x="hc" y="b"/>
                    </a:cxn>
                    <a:cxn ang="cd2">
                      <a:pos x="l" y="vc"/>
                    </a:cxn>
                    <a:cxn ang="f67">
                      <a:pos x="f95" y="f96"/>
                    </a:cxn>
                    <a:cxn ang="f67">
                      <a:pos x="f97" y="f94"/>
                    </a:cxn>
                    <a:cxn ang="f67">
                      <a:pos x="f98" y="f99"/>
                    </a:cxn>
                    <a:cxn ang="f67">
                      <a:pos x="f100" y="f101"/>
                    </a:cxn>
                    <a:cxn ang="f67">
                      <a:pos x="f102" y="f103"/>
                    </a:cxn>
                    <a:cxn ang="f67">
                      <a:pos x="f104" y="f105"/>
                    </a:cxn>
                    <a:cxn ang="f67">
                      <a:pos x="f106" y="f107"/>
                    </a:cxn>
                    <a:cxn ang="f67">
                      <a:pos x="f108" y="f109"/>
                    </a:cxn>
                    <a:cxn ang="f67">
                      <a:pos x="f110" y="f111"/>
                    </a:cxn>
                    <a:cxn ang="f67">
                      <a:pos x="f112" y="f113"/>
                    </a:cxn>
                    <a:cxn ang="f67">
                      <a:pos x="f95" y="f96"/>
                    </a:cxn>
                  </a:cxnLst>
                  <a:rect l="f91" t="f94" r="f92" b="f93"/>
                  <a:pathLst>
                    <a:path w="301" h="192">
                      <a:moveTo>
                        <a:pt x="f8" y="f9"/>
                      </a:moveTo>
                      <a:cubicBezTo>
                        <a:pt x="f10" y="f11"/>
                        <a:pt x="f12" y="f13"/>
                        <a:pt x="f14" y="f5"/>
                      </a:cubicBezTo>
                      <a:cubicBezTo>
                        <a:pt x="f15" y="f16"/>
                        <a:pt x="f17" y="f18"/>
                        <a:pt x="f19" y="f20"/>
                      </a:cubicBezTo>
                      <a:cubicBezTo>
                        <a:pt x="f21" y="f22"/>
                        <a:pt x="f23" y="f24"/>
                        <a:pt x="f25" y="f12"/>
                      </a:cubicBezTo>
                      <a:cubicBezTo>
                        <a:pt x="f26" y="f27"/>
                        <a:pt x="f6" y="f28"/>
                        <a:pt x="f29" y="f15"/>
                      </a:cubicBezTo>
                      <a:cubicBezTo>
                        <a:pt x="f30" y="f31"/>
                        <a:pt x="f32" y="f31"/>
                        <a:pt x="f33" y="f34"/>
                      </a:cubicBezTo>
                      <a:cubicBezTo>
                        <a:pt x="f19" y="f35"/>
                        <a:pt x="f36" y="f37"/>
                        <a:pt x="f38" y="f7"/>
                      </a:cubicBezTo>
                      <a:cubicBezTo>
                        <a:pt x="f39" y="f40"/>
                        <a:pt x="f41" y="f42"/>
                        <a:pt x="f43" y="f44"/>
                      </a:cubicBezTo>
                      <a:cubicBezTo>
                        <a:pt x="f45" y="f46"/>
                        <a:pt x="f47" y="f48"/>
                        <a:pt x="f49" y="f50"/>
                      </a:cubicBezTo>
                      <a:cubicBezTo>
                        <a:pt x="f5" y="f51"/>
                        <a:pt x="f52" y="f53"/>
                        <a:pt x="f52" y="f54"/>
                      </a:cubicBezTo>
                      <a:lnTo>
                        <a:pt x="f8" y="f9"/>
                      </a:lnTo>
                      <a:close/>
                    </a:path>
                  </a:pathLst>
                </a:custGeom>
                <a:solidFill>
                  <a:srgbClr val="FFFFFF"/>
                </a:solidFill>
                <a:ln>
                  <a:noFill/>
                  <a:prstDash val="solid"/>
                </a:ln>
              </p:spPr>
              <p:txBody>
                <a:bodyPr vert="horz" wrap="square" lIns="91440" tIns="45720" rIns="91440" bIns="45720" anchor="t"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68" name="Oval 62"/>
                <p:cNvSpPr/>
                <p:nvPr/>
              </p:nvSpPr>
              <p:spPr>
                <a:xfrm>
                  <a:off x="10042251" y="4198248"/>
                  <a:ext cx="11814" cy="4962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a:noFill/>
                  <a:prstDash val="solid"/>
                </a:ln>
              </p:spPr>
              <p:txBody>
                <a:bodyPr vert="horz" wrap="none" lIns="91440" tIns="45720" rIns="91440" bIns="45720" anchor="ctr" anchorCtr="0" compatLnSpc="1"/>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pic>
              <p:nvPicPr>
                <p:cNvPr id="369" name="Picture 63" descr="打电话人"/>
                <p:cNvPicPr>
                  <a:picLocks noChangeAspect="1"/>
                </p:cNvPicPr>
                <p:nvPr/>
              </p:nvPicPr>
              <p:blipFill>
                <a:blip r:embed="rId72" cstate="print"/>
                <a:srcRect/>
                <a:stretch>
                  <a:fillRect/>
                </a:stretch>
              </p:blipFill>
              <p:spPr>
                <a:xfrm>
                  <a:off x="10153250" y="3960138"/>
                  <a:ext cx="205986" cy="314270"/>
                </a:xfrm>
                <a:prstGeom prst="rect">
                  <a:avLst/>
                </a:prstGeom>
                <a:noFill/>
                <a:ln>
                  <a:noFill/>
                </a:ln>
              </p:spPr>
            </p:pic>
          </p:grpSp>
          <p:sp>
            <p:nvSpPr>
              <p:cNvPr id="370" name="Line 88"/>
              <p:cNvSpPr/>
              <p:nvPr/>
            </p:nvSpPr>
            <p:spPr>
              <a:xfrm>
                <a:off x="9606924" y="4032404"/>
                <a:ext cx="275399"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9046">
                <a:solidFill>
                  <a:srgbClr val="00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71" name="Line 89"/>
              <p:cNvSpPr/>
              <p:nvPr/>
            </p:nvSpPr>
            <p:spPr>
              <a:xfrm flipV="1">
                <a:off x="9597899" y="3875271"/>
                <a:ext cx="293458"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9046">
                <a:solidFill>
                  <a:srgbClr val="00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72" name="Line 90"/>
              <p:cNvSpPr/>
              <p:nvPr/>
            </p:nvSpPr>
            <p:spPr>
              <a:xfrm flipV="1">
                <a:off x="9566288" y="4002476"/>
                <a:ext cx="528230"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9046">
                <a:solidFill>
                  <a:srgbClr val="00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sp>
            <p:nvSpPr>
              <p:cNvPr id="373" name="Line 91"/>
              <p:cNvSpPr/>
              <p:nvPr/>
            </p:nvSpPr>
            <p:spPr>
              <a:xfrm>
                <a:off x="9579839" y="4009954"/>
                <a:ext cx="487593" cy="24622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9046">
                <a:solidFill>
                  <a:srgbClr val="000000"/>
                </a:solidFill>
                <a:prstDash val="solid"/>
                <a:round/>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pic>
            <p:nvPicPr>
              <p:cNvPr id="374" name="Picture 9" descr="Compaq Presario 1400-Wireless Internet SMALLER"/>
              <p:cNvPicPr>
                <a:picLocks noChangeAspect="1"/>
              </p:cNvPicPr>
              <p:nvPr/>
            </p:nvPicPr>
            <p:blipFill>
              <a:blip r:embed="rId67" cstate="print"/>
              <a:srcRect/>
              <a:stretch>
                <a:fillRect/>
              </a:stretch>
            </p:blipFill>
            <p:spPr>
              <a:xfrm>
                <a:off x="10033574" y="3796707"/>
                <a:ext cx="97630" cy="210449"/>
              </a:xfrm>
              <a:prstGeom prst="rect">
                <a:avLst/>
              </a:prstGeom>
              <a:noFill/>
              <a:ln>
                <a:noFill/>
              </a:ln>
            </p:spPr>
          </p:pic>
          <p:pic>
            <p:nvPicPr>
              <p:cNvPr id="375" name="Picture 10" descr="Phone2"/>
              <p:cNvPicPr>
                <a:picLocks noChangeAspect="1"/>
              </p:cNvPicPr>
              <p:nvPr/>
            </p:nvPicPr>
            <p:blipFill>
              <a:blip r:embed="rId62" cstate="print"/>
              <a:srcRect/>
              <a:stretch>
                <a:fillRect/>
              </a:stretch>
            </p:blipFill>
            <p:spPr>
              <a:xfrm>
                <a:off x="9831537" y="3772384"/>
                <a:ext cx="118515" cy="183328"/>
              </a:xfrm>
              <a:prstGeom prst="rect">
                <a:avLst/>
              </a:prstGeom>
              <a:noFill/>
              <a:ln>
                <a:noFill/>
              </a:ln>
            </p:spPr>
          </p:pic>
          <p:pic>
            <p:nvPicPr>
              <p:cNvPr id="376" name="Picture 12" descr="6374"/>
              <p:cNvPicPr>
                <a:picLocks noChangeAspect="1"/>
              </p:cNvPicPr>
              <p:nvPr/>
            </p:nvPicPr>
            <p:blipFill>
              <a:blip r:embed="rId63" cstate="print"/>
              <a:srcRect/>
              <a:stretch>
                <a:fillRect/>
              </a:stretch>
            </p:blipFill>
            <p:spPr>
              <a:xfrm>
                <a:off x="10030291" y="4009954"/>
                <a:ext cx="86913" cy="222592"/>
              </a:xfrm>
              <a:prstGeom prst="rect">
                <a:avLst/>
              </a:prstGeom>
              <a:noFill/>
              <a:ln>
                <a:noFill/>
              </a:ln>
            </p:spPr>
          </p:pic>
          <p:pic>
            <p:nvPicPr>
              <p:cNvPr id="377" name="Picture 56" descr="Phone2"/>
              <p:cNvPicPr>
                <a:picLocks noChangeAspect="1"/>
              </p:cNvPicPr>
              <p:nvPr/>
            </p:nvPicPr>
            <p:blipFill>
              <a:blip r:embed="rId62" cstate="print"/>
              <a:srcRect/>
              <a:stretch>
                <a:fillRect/>
              </a:stretch>
            </p:blipFill>
            <p:spPr>
              <a:xfrm>
                <a:off x="9800493" y="4165220"/>
                <a:ext cx="118515" cy="183328"/>
              </a:xfrm>
              <a:prstGeom prst="rect">
                <a:avLst/>
              </a:prstGeom>
              <a:noFill/>
              <a:ln>
                <a:noFill/>
              </a:ln>
            </p:spPr>
          </p:pic>
          <p:pic>
            <p:nvPicPr>
              <p:cNvPr id="378" name="Picture 81" descr="10-背面左侧30°，俯视15"/>
              <p:cNvPicPr>
                <a:picLocks noChangeAspect="1"/>
              </p:cNvPicPr>
              <p:nvPr/>
            </p:nvPicPr>
            <p:blipFill>
              <a:blip r:embed="rId73" cstate="print"/>
              <a:srcRect/>
              <a:stretch>
                <a:fillRect/>
              </a:stretch>
            </p:blipFill>
            <p:spPr>
              <a:xfrm>
                <a:off x="9394646" y="3925190"/>
                <a:ext cx="329065" cy="214774"/>
              </a:xfrm>
              <a:prstGeom prst="rect">
                <a:avLst/>
              </a:prstGeom>
              <a:noFill/>
              <a:ln>
                <a:noFill/>
              </a:ln>
            </p:spPr>
          </p:pic>
          <p:sp>
            <p:nvSpPr>
              <p:cNvPr id="379" name="Freeform 92"/>
              <p:cNvSpPr/>
              <p:nvPr/>
            </p:nvSpPr>
            <p:spPr>
              <a:xfrm>
                <a:off x="9586149" y="3933035"/>
                <a:ext cx="297974" cy="246221"/>
              </a:xfrm>
              <a:custGeom>
                <a:avLst/>
                <a:gdLst>
                  <a:gd name="f0" fmla="val 10800000"/>
                  <a:gd name="f1" fmla="val 5400000"/>
                  <a:gd name="f2" fmla="val 360"/>
                  <a:gd name="f3" fmla="val 180"/>
                  <a:gd name="f4" fmla="val w"/>
                  <a:gd name="f5" fmla="val h"/>
                  <a:gd name="f6" fmla="val 0"/>
                  <a:gd name="f7" fmla="val 528"/>
                  <a:gd name="f8" fmla="val 272"/>
                  <a:gd name="f9" fmla="val 34"/>
                  <a:gd name="f10" fmla="val 16"/>
                  <a:gd name="f11" fmla="val 68"/>
                  <a:gd name="f12" fmla="val 8"/>
                  <a:gd name="f13" fmla="val 128"/>
                  <a:gd name="f14" fmla="val 188"/>
                  <a:gd name="f15" fmla="val 399"/>
                  <a:gd name="f16" fmla="val 320"/>
                  <a:gd name="f17" fmla="val 480"/>
                  <a:gd name="f18" fmla="+- 0 0 -90"/>
                  <a:gd name="f19" fmla="*/ f4 1 528"/>
                  <a:gd name="f20" fmla="*/ f5 1 360"/>
                  <a:gd name="f21" fmla="val f6"/>
                  <a:gd name="f22" fmla="val f7"/>
                  <a:gd name="f23" fmla="val f2"/>
                  <a:gd name="f24" fmla="*/ f18 f0 1"/>
                  <a:gd name="f25" fmla="+- f23 0 f21"/>
                  <a:gd name="f26" fmla="+- f22 0 f21"/>
                  <a:gd name="f27" fmla="*/ f24 1 f3"/>
                  <a:gd name="f28" fmla="*/ f26 1 528"/>
                  <a:gd name="f29" fmla="*/ f25 1 360"/>
                  <a:gd name="f30" fmla="+- f27 0 f1"/>
                  <a:gd name="f31" fmla="*/ 528 1 f28"/>
                  <a:gd name="f32" fmla="*/ 0 1 f29"/>
                  <a:gd name="f33" fmla="*/ 8 1 f28"/>
                  <a:gd name="f34" fmla="*/ 128 1 f29"/>
                  <a:gd name="f35" fmla="*/ 480 1 f28"/>
                  <a:gd name="f36" fmla="*/ 360 1 f29"/>
                  <a:gd name="f37" fmla="*/ 0 1 f28"/>
                  <a:gd name="f38" fmla="*/ f22 1 f28"/>
                  <a:gd name="f39" fmla="*/ f23 1 f29"/>
                  <a:gd name="f40" fmla="*/ f37 f19 1"/>
                  <a:gd name="f41" fmla="*/ f38 f19 1"/>
                  <a:gd name="f42" fmla="*/ f39 f20 1"/>
                  <a:gd name="f43" fmla="*/ f32 f20 1"/>
                  <a:gd name="f44" fmla="*/ f31 f19 1"/>
                  <a:gd name="f45" fmla="*/ f33 f19 1"/>
                  <a:gd name="f46" fmla="*/ f34 f20 1"/>
                  <a:gd name="f47" fmla="*/ f35 f19 1"/>
                  <a:gd name="f48" fmla="*/ f36 f20 1"/>
                </a:gdLst>
                <a:ahLst/>
                <a:cxnLst>
                  <a:cxn ang="3cd4">
                    <a:pos x="hc" y="t"/>
                  </a:cxn>
                  <a:cxn ang="0">
                    <a:pos x="r" y="vc"/>
                  </a:cxn>
                  <a:cxn ang="cd4">
                    <a:pos x="hc" y="b"/>
                  </a:cxn>
                  <a:cxn ang="cd2">
                    <a:pos x="l" y="vc"/>
                  </a:cxn>
                  <a:cxn ang="f30">
                    <a:pos x="f44" y="f43"/>
                  </a:cxn>
                  <a:cxn ang="f30">
                    <a:pos x="f45" y="f46"/>
                  </a:cxn>
                  <a:cxn ang="f30">
                    <a:pos x="f47" y="f48"/>
                  </a:cxn>
                </a:cxnLst>
                <a:rect l="f40" t="f43" r="f41" b="f42"/>
                <a:pathLst>
                  <a:path w="528" h="360">
                    <a:moveTo>
                      <a:pt x="f7" y="f6"/>
                    </a:moveTo>
                    <a:cubicBezTo>
                      <a:pt x="f8" y="f9"/>
                      <a:pt x="f10" y="f11"/>
                      <a:pt x="f12" y="f13"/>
                    </a:cubicBezTo>
                    <a:cubicBezTo>
                      <a:pt x="f6" y="f14"/>
                      <a:pt x="f15" y="f16"/>
                      <a:pt x="f17" y="f2"/>
                    </a:cubicBezTo>
                  </a:path>
                </a:pathLst>
              </a:custGeom>
              <a:noFill/>
              <a:ln w="28575">
                <a:solidFill>
                  <a:srgbClr val="0070C0"/>
                </a:solidFill>
                <a:prstDash val="solid"/>
                <a:round/>
                <a:headEnd type="arrow"/>
                <a:tailEnd type="arrow"/>
              </a:ln>
            </p:spPr>
            <p:txBody>
              <a:bodyPr vert="horz" wrap="square" lIns="91440" tIns="45720" rIns="91440" bIns="45720" anchor="t" anchorCtr="0" compatLnSpc="1">
                <a:spAutoFit/>
              </a:bodyPr>
              <a:lstStyle/>
              <a:p>
                <a:pPr defTabSz="685617" fontAlgn="auto">
                  <a:spcBef>
                    <a:spcPts val="0"/>
                  </a:spcBef>
                  <a:spcAft>
                    <a:spcPts val="0"/>
                  </a:spcAft>
                  <a:defRPr sz="1800" b="0" i="0" u="none" strike="noStrike" kern="0" cap="none" spc="0" baseline="0">
                    <a:solidFill>
                      <a:srgbClr val="000000"/>
                    </a:solidFill>
                    <a:uFillTx/>
                  </a:defRPr>
                </a:pPr>
                <a:endParaRPr lang="en-US" sz="600" b="1" dirty="0">
                  <a:solidFill>
                    <a:srgbClr val="000000"/>
                  </a:solidFill>
                  <a:ea typeface="宋体"/>
                  <a:cs typeface="宋体"/>
                </a:endParaRPr>
              </a:p>
            </p:txBody>
          </p:sp>
        </p:grpSp>
        <p:pic>
          <p:nvPicPr>
            <p:cNvPr id="380" name="Picture 53"/>
            <p:cNvPicPr>
              <a:picLocks noChangeAspect="1"/>
            </p:cNvPicPr>
            <p:nvPr/>
          </p:nvPicPr>
          <p:blipFill>
            <a:blip r:embed="rId74" cstate="print"/>
            <a:srcRect/>
            <a:stretch>
              <a:fillRect/>
            </a:stretch>
          </p:blipFill>
          <p:spPr>
            <a:xfrm>
              <a:off x="9984470" y="2244413"/>
              <a:ext cx="351376" cy="241630"/>
            </a:xfrm>
            <a:prstGeom prst="rect">
              <a:avLst/>
            </a:prstGeom>
            <a:noFill/>
            <a:ln>
              <a:noFill/>
            </a:ln>
          </p:spPr>
        </p:pic>
        <p:sp>
          <p:nvSpPr>
            <p:cNvPr id="381" name="任意多边形 430"/>
            <p:cNvSpPr/>
            <p:nvPr/>
          </p:nvSpPr>
          <p:spPr>
            <a:xfrm rot="16556498">
              <a:off x="9095989" y="3029979"/>
              <a:ext cx="997308" cy="270915"/>
            </a:xfrm>
            <a:custGeom>
              <a:avLst/>
              <a:gdLst>
                <a:gd name="f0" fmla="val 10800000"/>
                <a:gd name="f1" fmla="val 5400000"/>
                <a:gd name="f2" fmla="val 180"/>
                <a:gd name="f3" fmla="val w"/>
                <a:gd name="f4" fmla="val h"/>
                <a:gd name="f5" fmla="val 0"/>
                <a:gd name="f6" fmla="val 4736892"/>
                <a:gd name="f7" fmla="val 814465"/>
                <a:gd name="f8" fmla="val 579620"/>
                <a:gd name="f9" fmla="val 4515787"/>
                <a:gd name="f10" fmla="val 697042"/>
                <a:gd name="f11" fmla="val 4294682"/>
                <a:gd name="f12" fmla="val 3912433"/>
                <a:gd name="f13" fmla="val 729521"/>
                <a:gd name="f14" fmla="val 3530184"/>
                <a:gd name="f15" fmla="val 644577"/>
                <a:gd name="f16" fmla="val 3010525"/>
                <a:gd name="f17" fmla="val 139908"/>
                <a:gd name="f18" fmla="val 2443397"/>
                <a:gd name="f19" fmla="val 69954"/>
                <a:gd name="f20" fmla="val 1876269"/>
                <a:gd name="f21" fmla="val 916899"/>
                <a:gd name="f22" fmla="val 312295"/>
                <a:gd name="f23" fmla="val 509666"/>
                <a:gd name="f24" fmla="val 309797"/>
                <a:gd name="f25" fmla="val 102433"/>
                <a:gd name="f26" fmla="val 307299"/>
                <a:gd name="f27" fmla="val 51216"/>
                <a:gd name="f28" fmla="val 181131"/>
                <a:gd name="f29" fmla="val 54964"/>
                <a:gd name="f30" fmla="+- 0 0 -90"/>
                <a:gd name="f31" fmla="*/ f3 1 4736892"/>
                <a:gd name="f32" fmla="*/ f4 1 814465"/>
                <a:gd name="f33" fmla="val f5"/>
                <a:gd name="f34" fmla="val f6"/>
                <a:gd name="f35" fmla="val f7"/>
                <a:gd name="f36" fmla="*/ f30 f0 1"/>
                <a:gd name="f37" fmla="+- f35 0 f33"/>
                <a:gd name="f38" fmla="+- f34 0 f33"/>
                <a:gd name="f39" fmla="*/ f36 1 f2"/>
                <a:gd name="f40" fmla="*/ f38 1 4736892"/>
                <a:gd name="f41" fmla="*/ f37 1 814465"/>
                <a:gd name="f42" fmla="*/ 4736892 f38 1"/>
                <a:gd name="f43" fmla="*/ 579620 f37 1"/>
                <a:gd name="f44" fmla="*/ 3912433 f38 1"/>
                <a:gd name="f45" fmla="*/ 729521 f37 1"/>
                <a:gd name="f46" fmla="*/ 2443397 f38 1"/>
                <a:gd name="f47" fmla="*/ 69954 f37 1"/>
                <a:gd name="f48" fmla="*/ 509666 f38 1"/>
                <a:gd name="f49" fmla="*/ 309797 f37 1"/>
                <a:gd name="f50" fmla="*/ 0 f38 1"/>
                <a:gd name="f51" fmla="*/ 54964 f37 1"/>
                <a:gd name="f52" fmla="+- f39 0 f1"/>
                <a:gd name="f53" fmla="*/ f42 1 4736892"/>
                <a:gd name="f54" fmla="*/ f43 1 814465"/>
                <a:gd name="f55" fmla="*/ f44 1 4736892"/>
                <a:gd name="f56" fmla="*/ f45 1 814465"/>
                <a:gd name="f57" fmla="*/ f46 1 4736892"/>
                <a:gd name="f58" fmla="*/ f47 1 814465"/>
                <a:gd name="f59" fmla="*/ f48 1 4736892"/>
                <a:gd name="f60" fmla="*/ f49 1 814465"/>
                <a:gd name="f61" fmla="*/ f50 1 4736892"/>
                <a:gd name="f62" fmla="*/ f51 1 8144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1"/>
                <a:gd name="f75" fmla="*/ f61 1 f40"/>
                <a:gd name="f76" fmla="*/ f62 1 f41"/>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2 1"/>
                <a:gd name="f89" fmla="*/ f75 f31 1"/>
                <a:gd name="f90" fmla="*/ f76 f32 1"/>
              </a:gdLst>
              <a:ahLst/>
              <a:cxnLst>
                <a:cxn ang="3cd4">
                  <a:pos x="hc" y="t"/>
                </a:cxn>
                <a:cxn ang="0">
                  <a:pos x="r" y="vc"/>
                </a:cxn>
                <a:cxn ang="cd4">
                  <a:pos x="hc" y="b"/>
                </a:cxn>
                <a:cxn ang="cd2">
                  <a:pos x="l" y="vc"/>
                </a:cxn>
                <a:cxn ang="f52">
                  <a:pos x="f81" y="f82"/>
                </a:cxn>
                <a:cxn ang="f52">
                  <a:pos x="f83" y="f84"/>
                </a:cxn>
                <a:cxn ang="f52">
                  <a:pos x="f85" y="f86"/>
                </a:cxn>
                <a:cxn ang="f52">
                  <a:pos x="f87" y="f88"/>
                </a:cxn>
                <a:cxn ang="f52">
                  <a:pos x="f89" y="f90"/>
                </a:cxn>
              </a:cxnLst>
              <a:rect l="f77" t="f80" r="f78" b="f79"/>
              <a:pathLst>
                <a:path w="4736892" h="814465">
                  <a:moveTo>
                    <a:pt x="f6" y="f8"/>
                  </a:moveTo>
                  <a:cubicBezTo>
                    <a:pt x="f9" y="f10"/>
                    <a:pt x="f11" y="f7"/>
                    <a:pt x="f12" y="f13"/>
                  </a:cubicBezTo>
                  <a:cubicBezTo>
                    <a:pt x="f14" y="f15"/>
                    <a:pt x="f16" y="f17"/>
                    <a:pt x="f18" y="f19"/>
                  </a:cubicBezTo>
                  <a:cubicBezTo>
                    <a:pt x="f20" y="f5"/>
                    <a:pt x="f21" y="f22"/>
                    <a:pt x="f23" y="f24"/>
                  </a:cubicBezTo>
                  <a:cubicBezTo>
                    <a:pt x="f25" y="f26"/>
                    <a:pt x="f27" y="f28"/>
                    <a:pt x="f5" y="f29"/>
                  </a:cubicBezTo>
                </a:path>
              </a:pathLst>
            </a:custGeom>
            <a:noFill/>
            <a:ln w="28575">
              <a:solidFill>
                <a:srgbClr val="0070C0"/>
              </a:solidFill>
              <a:prstDash val="solid"/>
              <a:round/>
              <a:headEnd type="arrow"/>
              <a:tailEnd type="arrow"/>
            </a:ln>
          </p:spPr>
          <p:txBody>
            <a:bodyPr vert="horz" wrap="square" lIns="91440" tIns="45720" rIns="91440" bIns="45720" anchor="t" anchorCtr="1" compatLnSpc="1">
              <a:spAutoFit/>
            </a:bodyPr>
            <a:lstStyle/>
            <a:p>
              <a:pPr algn="ctr" defTabSz="685617" fontAlgn="auto">
                <a:lnSpc>
                  <a:spcPct val="120000"/>
                </a:lnSpc>
                <a:spcBef>
                  <a:spcPts val="375"/>
                </a:spcBef>
                <a:spcAft>
                  <a:spcPts val="0"/>
                </a:spcAft>
                <a:buClr>
                  <a:srgbClr val="990000"/>
                </a:buClr>
                <a:buSzPct val="100000"/>
                <a:buChar char="•"/>
                <a:defRPr sz="1800" b="0" i="0" u="none" strike="noStrike" kern="0" cap="none" spc="0" baseline="0">
                  <a:solidFill>
                    <a:srgbClr val="000000"/>
                  </a:solidFill>
                  <a:uFillTx/>
                </a:defRPr>
              </a:pPr>
              <a:endParaRPr lang="en-US" sz="600" b="1" dirty="0">
                <a:solidFill>
                  <a:srgbClr val="000000"/>
                </a:solidFill>
                <a:ea typeface="华文细黑" pitchFamily="2"/>
                <a:cs typeface="宋体"/>
              </a:endParaRPr>
            </a:p>
          </p:txBody>
        </p:sp>
      </p:grpSp>
      <p:pic>
        <p:nvPicPr>
          <p:cNvPr id="382" name="Picture 84" descr="10-背面左侧30°，俯视15"/>
          <p:cNvPicPr>
            <a:picLocks noChangeAspect="1" noChangeArrowheads="1"/>
          </p:cNvPicPr>
          <p:nvPr/>
        </p:nvPicPr>
        <p:blipFill>
          <a:blip r:embed="rId75" cstate="print">
            <a:clrChange>
              <a:clrFrom>
                <a:srgbClr val="FFFFFF"/>
              </a:clrFrom>
              <a:clrTo>
                <a:srgbClr val="FFFFFF">
                  <a:alpha val="0"/>
                </a:srgbClr>
              </a:clrTo>
            </a:clrChange>
          </a:blip>
          <a:srcRect/>
          <a:stretch>
            <a:fillRect/>
          </a:stretch>
        </p:blipFill>
        <p:spPr bwMode="auto">
          <a:xfrm>
            <a:off x="986886" y="1984060"/>
            <a:ext cx="568336" cy="340385"/>
          </a:xfrm>
          <a:prstGeom prst="rect">
            <a:avLst/>
          </a:prstGeom>
          <a:noFill/>
          <a:ln w="9525">
            <a:noFill/>
            <a:miter lim="800000"/>
            <a:headEnd/>
            <a:tailEnd/>
          </a:ln>
        </p:spPr>
      </p:pic>
      <p:sp>
        <p:nvSpPr>
          <p:cNvPr id="383" name="Rectangle 382"/>
          <p:cNvSpPr/>
          <p:nvPr/>
        </p:nvSpPr>
        <p:spPr>
          <a:xfrm>
            <a:off x="522604" y="0"/>
            <a:ext cx="7234920" cy="715562"/>
          </a:xfrm>
          <a:prstGeom prst="rect">
            <a:avLst/>
          </a:prstGeom>
        </p:spPr>
        <p:txBody>
          <a:bodyPr wrap="square" lIns="68562" tIns="34281" rIns="68562" bIns="34281">
            <a:spAutoFit/>
          </a:bodyPr>
          <a:lstStyle/>
          <a:p>
            <a:pPr defTabSz="601019">
              <a:defRPr sz="1800" b="0" i="0" u="none" strike="noStrike" kern="0" cap="none" spc="0" baseline="0">
                <a:solidFill>
                  <a:srgbClr val="000000"/>
                </a:solidFill>
                <a:uFillTx/>
              </a:defRPr>
            </a:pPr>
            <a:r>
              <a:rPr lang="ru-RU" sz="2100" b="1" dirty="0" smtClean="0">
                <a:solidFill>
                  <a:srgbClr val="990000"/>
                </a:solidFill>
                <a:ea typeface="宋体"/>
                <a:cs typeface="Arial" pitchFamily="34"/>
              </a:rPr>
              <a:t>Мультисервисные  маршрутизаторы доступа </a:t>
            </a:r>
            <a:r>
              <a:rPr lang="en-US" sz="2100" b="1" dirty="0" smtClean="0">
                <a:solidFill>
                  <a:srgbClr val="990000"/>
                </a:solidFill>
                <a:ea typeface="宋体"/>
                <a:cs typeface="Arial" pitchFamily="34"/>
              </a:rPr>
              <a:t>AR G3</a:t>
            </a:r>
            <a:endParaRPr lang="ru-RU" sz="2100" b="1" dirty="0" smtClean="0">
              <a:solidFill>
                <a:srgbClr val="990000"/>
              </a:solidFill>
              <a:ea typeface="宋体"/>
              <a:cs typeface="Arial" pitchFamily="34"/>
            </a:endParaRPr>
          </a:p>
          <a:p>
            <a:pPr defTabSz="601019">
              <a:defRPr sz="1800" b="0" i="0" u="none" strike="noStrike" kern="0" cap="none" spc="0" baseline="0">
                <a:solidFill>
                  <a:srgbClr val="000000"/>
                </a:solidFill>
                <a:uFillTx/>
              </a:defRPr>
            </a:pPr>
            <a:r>
              <a:rPr lang="ru-RU" sz="2100" b="1" dirty="0" smtClean="0">
                <a:solidFill>
                  <a:srgbClr val="990000"/>
                </a:solidFill>
                <a:ea typeface="宋体"/>
                <a:cs typeface="Arial" pitchFamily="34"/>
              </a:rPr>
              <a:t>Сценарии применения и заказчики</a:t>
            </a:r>
            <a:endParaRPr lang="en-US" sz="2100" b="1" dirty="0" smtClean="0">
              <a:solidFill>
                <a:srgbClr val="990000"/>
              </a:solidFill>
              <a:ea typeface="宋体"/>
              <a:cs typeface="Arial" pitchFamily="34"/>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itle 2"/>
          <p:cNvSpPr txBox="1">
            <a:spLocks/>
          </p:cNvSpPr>
          <p:nvPr/>
        </p:nvSpPr>
        <p:spPr>
          <a:xfrm>
            <a:off x="216770" y="317711"/>
            <a:ext cx="8914530" cy="342689"/>
          </a:xfrm>
          <a:prstGeom prst="rect">
            <a:avLst/>
          </a:prstGeom>
        </p:spPr>
        <p:txBody>
          <a:bodyPr/>
          <a:lstStyle/>
          <a:p>
            <a:pPr eaLnBrk="0" hangingPunct="0">
              <a:defRPr/>
            </a:pPr>
            <a:r>
              <a:rPr lang="en-US" altLang="zh-CN" sz="2000" b="1" kern="0" dirty="0" smtClean="0">
                <a:solidFill>
                  <a:srgbClr val="C00000"/>
                </a:solidFill>
                <a:latin typeface="Arial" pitchFamily="34" charset="0"/>
                <a:ea typeface="微软雅黑" pitchFamily="34" charset="-122"/>
                <a:cs typeface="Arial" pitchFamily="34" charset="0"/>
              </a:rPr>
              <a:t>Huawei  - </a:t>
            </a:r>
            <a:r>
              <a:rPr lang="ru-RU" altLang="zh-CN" sz="2000" b="1" kern="0" dirty="0" smtClean="0">
                <a:solidFill>
                  <a:srgbClr val="C00000"/>
                </a:solidFill>
                <a:latin typeface="Arial" pitchFamily="34" charset="0"/>
                <a:ea typeface="微软雅黑" pitchFamily="34" charset="-122"/>
                <a:cs typeface="Arial" pitchFamily="34" charset="0"/>
              </a:rPr>
              <a:t>Глобальный игрок ИКТ рынка</a:t>
            </a:r>
            <a:r>
              <a:rPr lang="en-US" altLang="zh-CN" sz="2000" b="1" kern="0" dirty="0" smtClean="0">
                <a:solidFill>
                  <a:srgbClr val="C00000"/>
                </a:solidFill>
                <a:latin typeface="Arial" pitchFamily="34" charset="0"/>
                <a:ea typeface="微软雅黑" pitchFamily="34" charset="-122"/>
                <a:cs typeface="Arial" pitchFamily="34" charset="0"/>
              </a:rPr>
              <a:t> </a:t>
            </a:r>
            <a:endParaRPr lang="zh-CN" altLang="en-US" sz="2000" b="1" kern="0" dirty="0" smtClean="0">
              <a:solidFill>
                <a:srgbClr val="C00000"/>
              </a:solidFill>
              <a:latin typeface="Arial" pitchFamily="34" charset="0"/>
              <a:ea typeface="微软雅黑" pitchFamily="34" charset="-122"/>
              <a:cs typeface="Arial" pitchFamily="34" charset="0"/>
            </a:endParaRPr>
          </a:p>
        </p:txBody>
      </p:sp>
      <p:grpSp>
        <p:nvGrpSpPr>
          <p:cNvPr id="2" name="组合 418"/>
          <p:cNvGrpSpPr/>
          <p:nvPr/>
        </p:nvGrpSpPr>
        <p:grpSpPr>
          <a:xfrm>
            <a:off x="330201" y="962025"/>
            <a:ext cx="6451600" cy="3752233"/>
            <a:chOff x="330200" y="1025638"/>
            <a:chExt cx="6917559" cy="3688620"/>
          </a:xfrm>
        </p:grpSpPr>
        <p:grpSp>
          <p:nvGrpSpPr>
            <p:cNvPr id="3" name="组合 1032"/>
            <p:cNvGrpSpPr/>
            <p:nvPr/>
          </p:nvGrpSpPr>
          <p:grpSpPr>
            <a:xfrm>
              <a:off x="330200" y="1025638"/>
              <a:ext cx="6917559" cy="3688620"/>
              <a:chOff x="1490642" y="1318463"/>
              <a:chExt cx="5882395" cy="3136644"/>
            </a:xfrm>
            <a:solidFill>
              <a:schemeClr val="bg1">
                <a:lumMod val="75000"/>
              </a:schemeClr>
            </a:solidFill>
          </p:grpSpPr>
          <p:grpSp>
            <p:nvGrpSpPr>
              <p:cNvPr id="4" name="Group 249"/>
              <p:cNvGrpSpPr>
                <a:grpSpLocks/>
              </p:cNvGrpSpPr>
              <p:nvPr/>
            </p:nvGrpSpPr>
            <p:grpSpPr bwMode="auto">
              <a:xfrm>
                <a:off x="1490642" y="1326743"/>
                <a:ext cx="2548833" cy="3128364"/>
                <a:chOff x="1136" y="1661"/>
                <a:chExt cx="1696" cy="2204"/>
              </a:xfrm>
              <a:grpFill/>
            </p:grpSpPr>
            <p:sp>
              <p:nvSpPr>
                <p:cNvPr id="1213" name="Freeform 250"/>
                <p:cNvSpPr>
                  <a:spLocks/>
                </p:cNvSpPr>
                <p:nvPr/>
              </p:nvSpPr>
              <p:spPr bwMode="auto">
                <a:xfrm>
                  <a:off x="2233" y="2849"/>
                  <a:ext cx="16" cy="5"/>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14" name="Freeform 251"/>
                <p:cNvSpPr>
                  <a:spLocks/>
                </p:cNvSpPr>
                <p:nvPr/>
              </p:nvSpPr>
              <p:spPr bwMode="auto">
                <a:xfrm>
                  <a:off x="2166" y="3361"/>
                  <a:ext cx="214" cy="446"/>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15" name="Freeform 252"/>
                <p:cNvSpPr>
                  <a:spLocks/>
                </p:cNvSpPr>
                <p:nvPr/>
              </p:nvSpPr>
              <p:spPr bwMode="auto">
                <a:xfrm>
                  <a:off x="2218" y="3814"/>
                  <a:ext cx="37" cy="37"/>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16" name="Freeform 253"/>
                <p:cNvSpPr>
                  <a:spLocks/>
                </p:cNvSpPr>
                <p:nvPr/>
              </p:nvSpPr>
              <p:spPr bwMode="auto">
                <a:xfrm>
                  <a:off x="2207" y="3204"/>
                  <a:ext cx="129" cy="172"/>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17" name="Freeform 254"/>
                <p:cNvSpPr>
                  <a:spLocks/>
                </p:cNvSpPr>
                <p:nvPr/>
              </p:nvSpPr>
              <p:spPr bwMode="auto">
                <a:xfrm>
                  <a:off x="2161" y="3019"/>
                  <a:ext cx="424" cy="504"/>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18" name="Freeform 255"/>
                <p:cNvSpPr>
                  <a:spLocks/>
                </p:cNvSpPr>
                <p:nvPr/>
              </p:nvSpPr>
              <p:spPr bwMode="auto">
                <a:xfrm>
                  <a:off x="1995" y="2849"/>
                  <a:ext cx="8" cy="33"/>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19" name="Freeform 256"/>
                <p:cNvSpPr>
                  <a:spLocks/>
                </p:cNvSpPr>
                <p:nvPr/>
              </p:nvSpPr>
              <p:spPr bwMode="auto">
                <a:xfrm>
                  <a:off x="1430" y="1975"/>
                  <a:ext cx="929" cy="549"/>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20" name="Freeform 257"/>
                <p:cNvSpPr>
                  <a:spLocks/>
                </p:cNvSpPr>
                <p:nvPr/>
              </p:nvSpPr>
              <p:spPr bwMode="auto">
                <a:xfrm>
                  <a:off x="1569" y="2386"/>
                  <a:ext cx="54" cy="36"/>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21" name="Freeform 258"/>
                <p:cNvSpPr>
                  <a:spLocks/>
                </p:cNvSpPr>
                <p:nvPr/>
              </p:nvSpPr>
              <p:spPr bwMode="auto">
                <a:xfrm>
                  <a:off x="1594" y="1911"/>
                  <a:ext cx="114" cy="83"/>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22" name="Freeform 259"/>
                <p:cNvSpPr>
                  <a:spLocks/>
                </p:cNvSpPr>
                <p:nvPr/>
              </p:nvSpPr>
              <p:spPr bwMode="auto">
                <a:xfrm>
                  <a:off x="1628" y="1835"/>
                  <a:ext cx="79" cy="46"/>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23" name="Freeform 260"/>
                <p:cNvSpPr>
                  <a:spLocks/>
                </p:cNvSpPr>
                <p:nvPr/>
              </p:nvSpPr>
              <p:spPr bwMode="auto">
                <a:xfrm>
                  <a:off x="1670" y="1941"/>
                  <a:ext cx="195" cy="112"/>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24" name="Freeform 261"/>
                <p:cNvSpPr>
                  <a:spLocks/>
                </p:cNvSpPr>
                <p:nvPr/>
              </p:nvSpPr>
              <p:spPr bwMode="auto">
                <a:xfrm>
                  <a:off x="1683" y="1853"/>
                  <a:ext cx="134" cy="62"/>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25" name="Freeform 262"/>
                <p:cNvSpPr>
                  <a:spLocks/>
                </p:cNvSpPr>
                <p:nvPr/>
              </p:nvSpPr>
              <p:spPr bwMode="auto">
                <a:xfrm>
                  <a:off x="1817" y="1788"/>
                  <a:ext cx="69" cy="38"/>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26" name="Freeform 263"/>
                <p:cNvSpPr>
                  <a:spLocks/>
                </p:cNvSpPr>
                <p:nvPr/>
              </p:nvSpPr>
              <p:spPr bwMode="auto">
                <a:xfrm>
                  <a:off x="1848" y="1861"/>
                  <a:ext cx="56" cy="39"/>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27" name="Freeform 264"/>
                <p:cNvSpPr>
                  <a:spLocks/>
                </p:cNvSpPr>
                <p:nvPr/>
              </p:nvSpPr>
              <p:spPr bwMode="auto">
                <a:xfrm>
                  <a:off x="1849" y="1929"/>
                  <a:ext cx="65" cy="61"/>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28" name="Freeform 265"/>
                <p:cNvSpPr>
                  <a:spLocks/>
                </p:cNvSpPr>
                <p:nvPr/>
              </p:nvSpPr>
              <p:spPr bwMode="auto">
                <a:xfrm>
                  <a:off x="1895" y="1798"/>
                  <a:ext cx="39" cy="31"/>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29" name="Freeform 266"/>
                <p:cNvSpPr>
                  <a:spLocks/>
                </p:cNvSpPr>
                <p:nvPr/>
              </p:nvSpPr>
              <p:spPr bwMode="auto">
                <a:xfrm>
                  <a:off x="1909" y="1846"/>
                  <a:ext cx="188" cy="69"/>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30" name="Freeform 267"/>
                <p:cNvSpPr>
                  <a:spLocks/>
                </p:cNvSpPr>
                <p:nvPr/>
              </p:nvSpPr>
              <p:spPr bwMode="auto">
                <a:xfrm>
                  <a:off x="1917" y="1728"/>
                  <a:ext cx="121" cy="92"/>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31" name="Freeform 268"/>
                <p:cNvSpPr>
                  <a:spLocks/>
                </p:cNvSpPr>
                <p:nvPr/>
              </p:nvSpPr>
              <p:spPr bwMode="auto">
                <a:xfrm>
                  <a:off x="1917" y="1886"/>
                  <a:ext cx="29" cy="24"/>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32" name="Freeform 269"/>
                <p:cNvSpPr>
                  <a:spLocks/>
                </p:cNvSpPr>
                <p:nvPr/>
              </p:nvSpPr>
              <p:spPr bwMode="auto">
                <a:xfrm>
                  <a:off x="1918" y="1829"/>
                  <a:ext cx="32" cy="8"/>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33" name="Freeform 270"/>
                <p:cNvSpPr>
                  <a:spLocks/>
                </p:cNvSpPr>
                <p:nvPr/>
              </p:nvSpPr>
              <p:spPr bwMode="auto">
                <a:xfrm>
                  <a:off x="1924" y="1925"/>
                  <a:ext cx="58" cy="50"/>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34" name="Freeform 271"/>
                <p:cNvSpPr>
                  <a:spLocks/>
                </p:cNvSpPr>
                <p:nvPr/>
              </p:nvSpPr>
              <p:spPr bwMode="auto">
                <a:xfrm>
                  <a:off x="1963" y="1674"/>
                  <a:ext cx="334" cy="198"/>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35" name="Freeform 272"/>
                <p:cNvSpPr>
                  <a:spLocks/>
                </p:cNvSpPr>
                <p:nvPr/>
              </p:nvSpPr>
              <p:spPr bwMode="auto">
                <a:xfrm>
                  <a:off x="1984" y="1930"/>
                  <a:ext cx="312" cy="257"/>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36" name="Freeform 273"/>
                <p:cNvSpPr>
                  <a:spLocks/>
                </p:cNvSpPr>
                <p:nvPr/>
              </p:nvSpPr>
              <p:spPr bwMode="auto">
                <a:xfrm>
                  <a:off x="2016" y="2107"/>
                  <a:ext cx="72" cy="5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37" name="Freeform 274"/>
                <p:cNvSpPr>
                  <a:spLocks/>
                </p:cNvSpPr>
                <p:nvPr/>
              </p:nvSpPr>
              <p:spPr bwMode="auto">
                <a:xfrm>
                  <a:off x="2319" y="2371"/>
                  <a:ext cx="72" cy="83"/>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38" name="Freeform 275"/>
                <p:cNvSpPr>
                  <a:spLocks/>
                </p:cNvSpPr>
                <p:nvPr/>
              </p:nvSpPr>
              <p:spPr bwMode="auto">
                <a:xfrm>
                  <a:off x="2143" y="3305"/>
                  <a:ext cx="90" cy="527"/>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39" name="Freeform 276"/>
                <p:cNvSpPr>
                  <a:spLocks/>
                </p:cNvSpPr>
                <p:nvPr/>
              </p:nvSpPr>
              <p:spPr bwMode="auto">
                <a:xfrm>
                  <a:off x="2147" y="3748"/>
                  <a:ext cx="7" cy="20"/>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40" name="Freeform 277"/>
                <p:cNvSpPr>
                  <a:spLocks/>
                </p:cNvSpPr>
                <p:nvPr/>
              </p:nvSpPr>
              <p:spPr bwMode="auto">
                <a:xfrm>
                  <a:off x="2155" y="3641"/>
                  <a:ext cx="6" cy="24"/>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41" name="Freeform 278"/>
                <p:cNvSpPr>
                  <a:spLocks/>
                </p:cNvSpPr>
                <p:nvPr/>
              </p:nvSpPr>
              <p:spPr bwMode="auto">
                <a:xfrm>
                  <a:off x="2162" y="3826"/>
                  <a:ext cx="15" cy="11"/>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42" name="Freeform 279"/>
                <p:cNvSpPr>
                  <a:spLocks/>
                </p:cNvSpPr>
                <p:nvPr/>
              </p:nvSpPr>
              <p:spPr bwMode="auto">
                <a:xfrm>
                  <a:off x="2165" y="3802"/>
                  <a:ext cx="21" cy="25"/>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43" name="Freeform 280"/>
                <p:cNvSpPr>
                  <a:spLocks/>
                </p:cNvSpPr>
                <p:nvPr/>
              </p:nvSpPr>
              <p:spPr bwMode="auto">
                <a:xfrm>
                  <a:off x="2181" y="3834"/>
                  <a:ext cx="11" cy="7"/>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44" name="Freeform 281"/>
                <p:cNvSpPr>
                  <a:spLocks/>
                </p:cNvSpPr>
                <p:nvPr/>
              </p:nvSpPr>
              <p:spPr bwMode="auto">
                <a:xfrm>
                  <a:off x="2189" y="3814"/>
                  <a:ext cx="30" cy="37"/>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45" name="Freeform 282"/>
                <p:cNvSpPr>
                  <a:spLocks/>
                </p:cNvSpPr>
                <p:nvPr/>
              </p:nvSpPr>
              <p:spPr bwMode="auto">
                <a:xfrm>
                  <a:off x="2204" y="3857"/>
                  <a:ext cx="22" cy="8"/>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46" name="Freeform 283"/>
                <p:cNvSpPr>
                  <a:spLocks/>
                </p:cNvSpPr>
                <p:nvPr/>
              </p:nvSpPr>
              <p:spPr bwMode="auto">
                <a:xfrm>
                  <a:off x="2225" y="3852"/>
                  <a:ext cx="11" cy="5"/>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47" name="Freeform 284"/>
                <p:cNvSpPr>
                  <a:spLocks/>
                </p:cNvSpPr>
                <p:nvPr/>
              </p:nvSpPr>
              <p:spPr bwMode="auto">
                <a:xfrm>
                  <a:off x="2107" y="2928"/>
                  <a:ext cx="130" cy="208"/>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48" name="Freeform 285"/>
                <p:cNvSpPr>
                  <a:spLocks/>
                </p:cNvSpPr>
                <p:nvPr/>
              </p:nvSpPr>
              <p:spPr bwMode="auto">
                <a:xfrm>
                  <a:off x="2032" y="2945"/>
                  <a:ext cx="34" cy="34"/>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49" name="Freeform 286"/>
                <p:cNvSpPr>
                  <a:spLocks/>
                </p:cNvSpPr>
                <p:nvPr/>
              </p:nvSpPr>
              <p:spPr bwMode="auto">
                <a:xfrm>
                  <a:off x="2040" y="2789"/>
                  <a:ext cx="117" cy="42"/>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50" name="Freeform 287"/>
                <p:cNvSpPr>
                  <a:spLocks/>
                </p:cNvSpPr>
                <p:nvPr/>
              </p:nvSpPr>
              <p:spPr bwMode="auto">
                <a:xfrm>
                  <a:off x="2184" y="2831"/>
                  <a:ext cx="35" cy="23"/>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51" name="Freeform 288"/>
                <p:cNvSpPr>
                  <a:spLocks/>
                </p:cNvSpPr>
                <p:nvPr/>
              </p:nvSpPr>
              <p:spPr bwMode="auto">
                <a:xfrm>
                  <a:off x="2085" y="3066"/>
                  <a:ext cx="61" cy="79"/>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52" name="Freeform 289"/>
                <p:cNvSpPr>
                  <a:spLocks/>
                </p:cNvSpPr>
                <p:nvPr/>
              </p:nvSpPr>
              <p:spPr bwMode="auto">
                <a:xfrm>
                  <a:off x="1984" y="2901"/>
                  <a:ext cx="26" cy="13"/>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53" name="Freeform 290"/>
                <p:cNvSpPr>
                  <a:spLocks/>
                </p:cNvSpPr>
                <p:nvPr/>
              </p:nvSpPr>
              <p:spPr bwMode="auto">
                <a:xfrm>
                  <a:off x="2302" y="3791"/>
                  <a:ext cx="17" cy="12"/>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54" name="Freeform 291"/>
                <p:cNvSpPr>
                  <a:spLocks/>
                </p:cNvSpPr>
                <p:nvPr/>
              </p:nvSpPr>
              <p:spPr bwMode="auto">
                <a:xfrm>
                  <a:off x="2315" y="3791"/>
                  <a:ext cx="19" cy="12"/>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55" name="Freeform 292"/>
                <p:cNvSpPr>
                  <a:spLocks/>
                </p:cNvSpPr>
                <p:nvPr/>
              </p:nvSpPr>
              <p:spPr bwMode="auto">
                <a:xfrm>
                  <a:off x="2373" y="3014"/>
                  <a:ext cx="31" cy="44"/>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56" name="Freeform 293"/>
                <p:cNvSpPr>
                  <a:spLocks/>
                </p:cNvSpPr>
                <p:nvPr/>
              </p:nvSpPr>
              <p:spPr bwMode="auto">
                <a:xfrm>
                  <a:off x="2171" y="1661"/>
                  <a:ext cx="661" cy="560"/>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57" name="Freeform 294"/>
                <p:cNvSpPr>
                  <a:spLocks/>
                </p:cNvSpPr>
                <p:nvPr/>
              </p:nvSpPr>
              <p:spPr bwMode="auto">
                <a:xfrm>
                  <a:off x="1960" y="2856"/>
                  <a:ext cx="43" cy="55"/>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58" name="Freeform 295"/>
                <p:cNvSpPr>
                  <a:spLocks/>
                </p:cNvSpPr>
                <p:nvPr/>
              </p:nvSpPr>
              <p:spPr bwMode="auto">
                <a:xfrm>
                  <a:off x="2298" y="2979"/>
                  <a:ext cx="51" cy="86"/>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59" name="Freeform 296"/>
                <p:cNvSpPr>
                  <a:spLocks/>
                </p:cNvSpPr>
                <p:nvPr/>
              </p:nvSpPr>
              <p:spPr bwMode="auto">
                <a:xfrm>
                  <a:off x="2155" y="2831"/>
                  <a:ext cx="29" cy="23"/>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60" name="Freeform 297"/>
                <p:cNvSpPr>
                  <a:spLocks/>
                </p:cNvSpPr>
                <p:nvPr/>
              </p:nvSpPr>
              <p:spPr bwMode="auto">
                <a:xfrm>
                  <a:off x="1992" y="2882"/>
                  <a:ext cx="66" cy="38"/>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61" name="Freeform 298"/>
                <p:cNvSpPr>
                  <a:spLocks/>
                </p:cNvSpPr>
                <p:nvPr/>
              </p:nvSpPr>
              <p:spPr bwMode="auto">
                <a:xfrm>
                  <a:off x="2697" y="2094"/>
                  <a:ext cx="120" cy="65"/>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62" name="Freeform 299"/>
                <p:cNvSpPr>
                  <a:spLocks/>
                </p:cNvSpPr>
                <p:nvPr/>
              </p:nvSpPr>
              <p:spPr bwMode="auto">
                <a:xfrm>
                  <a:off x="1691" y="2659"/>
                  <a:ext cx="328" cy="242"/>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63" name="Freeform 300"/>
                <p:cNvSpPr>
                  <a:spLocks/>
                </p:cNvSpPr>
                <p:nvPr/>
              </p:nvSpPr>
              <p:spPr bwMode="auto">
                <a:xfrm>
                  <a:off x="2014" y="2894"/>
                  <a:ext cx="44" cy="53"/>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64" name="Freeform 301"/>
                <p:cNvSpPr>
                  <a:spLocks/>
                </p:cNvSpPr>
                <p:nvPr/>
              </p:nvSpPr>
              <p:spPr bwMode="auto">
                <a:xfrm>
                  <a:off x="2060" y="2962"/>
                  <a:ext cx="62" cy="32"/>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65" name="Freeform 302"/>
                <p:cNvSpPr>
                  <a:spLocks/>
                </p:cNvSpPr>
                <p:nvPr/>
              </p:nvSpPr>
              <p:spPr bwMode="auto">
                <a:xfrm>
                  <a:off x="2284" y="3328"/>
                  <a:ext cx="89" cy="107"/>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66" name="Freeform 303"/>
                <p:cNvSpPr>
                  <a:spLocks/>
                </p:cNvSpPr>
                <p:nvPr/>
              </p:nvSpPr>
              <p:spPr bwMode="auto">
                <a:xfrm>
                  <a:off x="2080" y="3085"/>
                  <a:ext cx="135" cy="229"/>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67" name="Freeform 304"/>
                <p:cNvSpPr>
                  <a:spLocks/>
                </p:cNvSpPr>
                <p:nvPr/>
              </p:nvSpPr>
              <p:spPr bwMode="auto">
                <a:xfrm>
                  <a:off x="2332" y="3011"/>
                  <a:ext cx="46" cy="49"/>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68" name="Freeform 305"/>
                <p:cNvSpPr>
                  <a:spLocks/>
                </p:cNvSpPr>
                <p:nvPr/>
              </p:nvSpPr>
              <p:spPr bwMode="auto">
                <a:xfrm>
                  <a:off x="2290" y="2949"/>
                  <a:ext cx="11" cy="9"/>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69" name="Freeform 306"/>
                <p:cNvSpPr>
                  <a:spLocks/>
                </p:cNvSpPr>
                <p:nvPr/>
              </p:nvSpPr>
              <p:spPr bwMode="auto">
                <a:xfrm>
                  <a:off x="1136" y="1988"/>
                  <a:ext cx="324" cy="328"/>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70" name="Freeform 307"/>
                <p:cNvSpPr>
                  <a:spLocks/>
                </p:cNvSpPr>
                <p:nvPr/>
              </p:nvSpPr>
              <p:spPr bwMode="auto">
                <a:xfrm>
                  <a:off x="1268" y="2829"/>
                  <a:ext cx="13" cy="17"/>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71" name="Freeform 308"/>
                <p:cNvSpPr>
                  <a:spLocks/>
                </p:cNvSpPr>
                <p:nvPr/>
              </p:nvSpPr>
              <p:spPr bwMode="auto">
                <a:xfrm>
                  <a:off x="1280" y="2264"/>
                  <a:ext cx="28" cy="19"/>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72" name="Freeform 309"/>
                <p:cNvSpPr>
                  <a:spLocks/>
                </p:cNvSpPr>
                <p:nvPr/>
              </p:nvSpPr>
              <p:spPr bwMode="auto">
                <a:xfrm>
                  <a:off x="1462" y="2228"/>
                  <a:ext cx="87" cy="90"/>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73" name="Freeform 310"/>
                <p:cNvSpPr>
                  <a:spLocks/>
                </p:cNvSpPr>
                <p:nvPr/>
              </p:nvSpPr>
              <p:spPr bwMode="auto">
                <a:xfrm>
                  <a:off x="1481" y="2257"/>
                  <a:ext cx="14" cy="14"/>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74" name="Freeform 311"/>
                <p:cNvSpPr>
                  <a:spLocks/>
                </p:cNvSpPr>
                <p:nvPr/>
              </p:nvSpPr>
              <p:spPr bwMode="auto">
                <a:xfrm>
                  <a:off x="1487" y="2269"/>
                  <a:ext cx="9" cy="23"/>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75" name="Freeform 312"/>
                <p:cNvSpPr>
                  <a:spLocks/>
                </p:cNvSpPr>
                <p:nvPr/>
              </p:nvSpPr>
              <p:spPr bwMode="auto">
                <a:xfrm>
                  <a:off x="1497" y="2258"/>
                  <a:ext cx="11" cy="13"/>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76" name="Freeform 313"/>
                <p:cNvSpPr>
                  <a:spLocks/>
                </p:cNvSpPr>
                <p:nvPr/>
              </p:nvSpPr>
              <p:spPr bwMode="auto">
                <a:xfrm>
                  <a:off x="1506" y="2277"/>
                  <a:ext cx="10" cy="11"/>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77" name="Freeform 314"/>
                <p:cNvSpPr>
                  <a:spLocks/>
                </p:cNvSpPr>
                <p:nvPr/>
              </p:nvSpPr>
              <p:spPr bwMode="auto">
                <a:xfrm>
                  <a:off x="1509" y="2291"/>
                  <a:ext cx="15" cy="23"/>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78" name="Freeform 315"/>
                <p:cNvSpPr>
                  <a:spLocks/>
                </p:cNvSpPr>
                <p:nvPr/>
              </p:nvSpPr>
              <p:spPr bwMode="auto">
                <a:xfrm>
                  <a:off x="1533" y="2297"/>
                  <a:ext cx="7" cy="15"/>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79" name="Freeform 316"/>
                <p:cNvSpPr>
                  <a:spLocks/>
                </p:cNvSpPr>
                <p:nvPr/>
              </p:nvSpPr>
              <p:spPr bwMode="auto">
                <a:xfrm>
                  <a:off x="1608" y="2408"/>
                  <a:ext cx="628" cy="352"/>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80" name="Freeform 317"/>
                <p:cNvSpPr>
                  <a:spLocks/>
                </p:cNvSpPr>
                <p:nvPr/>
              </p:nvSpPr>
              <p:spPr bwMode="auto">
                <a:xfrm>
                  <a:off x="2329" y="3472"/>
                  <a:ext cx="56" cy="68"/>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81" name="Freeform 318"/>
                <p:cNvSpPr>
                  <a:spLocks/>
                </p:cNvSpPr>
                <p:nvPr/>
              </p:nvSpPr>
              <p:spPr bwMode="auto">
                <a:xfrm>
                  <a:off x="2168" y="2929"/>
                  <a:ext cx="146" cy="144"/>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grpSp>
          <p:grpSp>
            <p:nvGrpSpPr>
              <p:cNvPr id="5" name="Group 319"/>
              <p:cNvGrpSpPr>
                <a:grpSpLocks/>
              </p:cNvGrpSpPr>
              <p:nvPr/>
            </p:nvGrpSpPr>
            <p:grpSpPr bwMode="auto">
              <a:xfrm>
                <a:off x="3961568" y="1318463"/>
                <a:ext cx="3411469" cy="2821773"/>
                <a:chOff x="1556" y="1727"/>
                <a:chExt cx="2270" cy="1988"/>
              </a:xfrm>
              <a:grpFill/>
            </p:grpSpPr>
            <p:sp>
              <p:nvSpPr>
                <p:cNvPr id="1036" name="Freeform 320"/>
                <p:cNvSpPr>
                  <a:spLocks/>
                </p:cNvSpPr>
                <p:nvPr/>
              </p:nvSpPr>
              <p:spPr bwMode="auto">
                <a:xfrm>
                  <a:off x="2406" y="2576"/>
                  <a:ext cx="154" cy="128"/>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37" name="Freeform 321"/>
                <p:cNvSpPr>
                  <a:spLocks/>
                </p:cNvSpPr>
                <p:nvPr/>
              </p:nvSpPr>
              <p:spPr bwMode="auto">
                <a:xfrm>
                  <a:off x="1956" y="2515"/>
                  <a:ext cx="20" cy="43"/>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38" name="Freeform 322"/>
                <p:cNvSpPr>
                  <a:spLocks/>
                </p:cNvSpPr>
                <p:nvPr/>
              </p:nvSpPr>
              <p:spPr bwMode="auto">
                <a:xfrm>
                  <a:off x="1652" y="2598"/>
                  <a:ext cx="222" cy="244"/>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39" name="Freeform 323"/>
                <p:cNvSpPr>
                  <a:spLocks/>
                </p:cNvSpPr>
                <p:nvPr/>
              </p:nvSpPr>
              <p:spPr bwMode="auto">
                <a:xfrm>
                  <a:off x="2978" y="3219"/>
                  <a:ext cx="439" cy="383"/>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40" name="Freeform 324"/>
                <p:cNvSpPr>
                  <a:spLocks/>
                </p:cNvSpPr>
                <p:nvPr/>
              </p:nvSpPr>
              <p:spPr bwMode="auto">
                <a:xfrm>
                  <a:off x="3322" y="3624"/>
                  <a:ext cx="39" cy="43"/>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41" name="Freeform 325"/>
                <p:cNvSpPr>
                  <a:spLocks/>
                </p:cNvSpPr>
                <p:nvPr/>
              </p:nvSpPr>
              <p:spPr bwMode="auto">
                <a:xfrm>
                  <a:off x="1849" y="2418"/>
                  <a:ext cx="84" cy="36"/>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42" name="Freeform 326"/>
                <p:cNvSpPr>
                  <a:spLocks/>
                </p:cNvSpPr>
                <p:nvPr/>
              </p:nvSpPr>
              <p:spPr bwMode="auto">
                <a:xfrm>
                  <a:off x="2703" y="2743"/>
                  <a:ext cx="52" cy="75"/>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43" name="Freeform 327"/>
                <p:cNvSpPr>
                  <a:spLocks/>
                </p:cNvSpPr>
                <p:nvPr/>
              </p:nvSpPr>
              <p:spPr bwMode="auto">
                <a:xfrm>
                  <a:off x="1777" y="2375"/>
                  <a:ext cx="36" cy="29"/>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44" name="Freeform 328"/>
                <p:cNvSpPr>
                  <a:spLocks/>
                </p:cNvSpPr>
                <p:nvPr/>
              </p:nvSpPr>
              <p:spPr bwMode="auto">
                <a:xfrm>
                  <a:off x="2713" y="2719"/>
                  <a:ext cx="36" cy="22"/>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45" name="Freeform 329"/>
                <p:cNvSpPr>
                  <a:spLocks/>
                </p:cNvSpPr>
                <p:nvPr/>
              </p:nvSpPr>
              <p:spPr bwMode="auto">
                <a:xfrm>
                  <a:off x="2988" y="3020"/>
                  <a:ext cx="13" cy="13"/>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46" name="Freeform 330"/>
                <p:cNvSpPr>
                  <a:spLocks/>
                </p:cNvSpPr>
                <p:nvPr/>
              </p:nvSpPr>
              <p:spPr bwMode="auto">
                <a:xfrm>
                  <a:off x="1991" y="2489"/>
                  <a:ext cx="67" cy="45"/>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47" name="Freeform 331"/>
                <p:cNvSpPr>
                  <a:spLocks/>
                </p:cNvSpPr>
                <p:nvPr/>
              </p:nvSpPr>
              <p:spPr bwMode="auto">
                <a:xfrm>
                  <a:off x="2750" y="2722"/>
                  <a:ext cx="99" cy="234"/>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48" name="Freeform 332"/>
                <p:cNvSpPr>
                  <a:spLocks/>
                </p:cNvSpPr>
                <p:nvPr/>
              </p:nvSpPr>
              <p:spPr bwMode="auto">
                <a:xfrm>
                  <a:off x="2863" y="2898"/>
                  <a:ext cx="54" cy="54"/>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49" name="Freeform 333"/>
                <p:cNvSpPr>
                  <a:spLocks/>
                </p:cNvSpPr>
                <p:nvPr/>
              </p:nvSpPr>
              <p:spPr bwMode="auto">
                <a:xfrm>
                  <a:off x="2616" y="2960"/>
                  <a:ext cx="20" cy="48"/>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50" name="Freeform 334"/>
                <p:cNvSpPr>
                  <a:spLocks/>
                </p:cNvSpPr>
                <p:nvPr/>
              </p:nvSpPr>
              <p:spPr bwMode="auto">
                <a:xfrm>
                  <a:off x="2548" y="2340"/>
                  <a:ext cx="667" cy="486"/>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51" name="Freeform 335"/>
                <p:cNvSpPr>
                  <a:spLocks/>
                </p:cNvSpPr>
                <p:nvPr/>
              </p:nvSpPr>
              <p:spPr bwMode="auto">
                <a:xfrm>
                  <a:off x="2931" y="2830"/>
                  <a:ext cx="24" cy="22"/>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52" name="Freeform 336"/>
                <p:cNvSpPr>
                  <a:spLocks/>
                </p:cNvSpPr>
                <p:nvPr/>
              </p:nvSpPr>
              <p:spPr bwMode="auto">
                <a:xfrm>
                  <a:off x="3054" y="2763"/>
                  <a:ext cx="19" cy="41"/>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53" name="Freeform 337"/>
                <p:cNvSpPr>
                  <a:spLocks/>
                </p:cNvSpPr>
                <p:nvPr/>
              </p:nvSpPr>
              <p:spPr bwMode="auto">
                <a:xfrm>
                  <a:off x="1875" y="2380"/>
                  <a:ext cx="116" cy="54"/>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54" name="Freeform 338"/>
                <p:cNvSpPr>
                  <a:spLocks/>
                </p:cNvSpPr>
                <p:nvPr/>
              </p:nvSpPr>
              <p:spPr bwMode="auto">
                <a:xfrm>
                  <a:off x="1835" y="2266"/>
                  <a:ext cx="29" cy="50"/>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55" name="Freeform 339"/>
                <p:cNvSpPr>
                  <a:spLocks/>
                </p:cNvSpPr>
                <p:nvPr/>
              </p:nvSpPr>
              <p:spPr bwMode="auto">
                <a:xfrm>
                  <a:off x="1854" y="2304"/>
                  <a:ext cx="10" cy="6"/>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56" name="Freeform 340"/>
                <p:cNvSpPr>
                  <a:spLocks/>
                </p:cNvSpPr>
                <p:nvPr/>
              </p:nvSpPr>
              <p:spPr bwMode="auto">
                <a:xfrm>
                  <a:off x="1868" y="2293"/>
                  <a:ext cx="17" cy="21"/>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57" name="Freeform 341"/>
                <p:cNvSpPr>
                  <a:spLocks/>
                </p:cNvSpPr>
                <p:nvPr/>
              </p:nvSpPr>
              <p:spPr bwMode="auto">
                <a:xfrm>
                  <a:off x="1970" y="2019"/>
                  <a:ext cx="119" cy="207"/>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58" name="Freeform 342"/>
                <p:cNvSpPr>
                  <a:spLocks/>
                </p:cNvSpPr>
                <p:nvPr/>
              </p:nvSpPr>
              <p:spPr bwMode="auto">
                <a:xfrm>
                  <a:off x="1698" y="2380"/>
                  <a:ext cx="137" cy="138"/>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59" name="Freeform 343"/>
                <p:cNvSpPr>
                  <a:spLocks/>
                </p:cNvSpPr>
                <p:nvPr/>
              </p:nvSpPr>
              <p:spPr bwMode="auto">
                <a:xfrm>
                  <a:off x="1840" y="2508"/>
                  <a:ext cx="9" cy="25"/>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60" name="Freeform 344"/>
                <p:cNvSpPr>
                  <a:spLocks/>
                </p:cNvSpPr>
                <p:nvPr/>
              </p:nvSpPr>
              <p:spPr bwMode="auto">
                <a:xfrm>
                  <a:off x="1811" y="2316"/>
                  <a:ext cx="96" cy="122"/>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61" name="Freeform 345"/>
                <p:cNvSpPr>
                  <a:spLocks/>
                </p:cNvSpPr>
                <p:nvPr/>
              </p:nvSpPr>
              <p:spPr bwMode="auto">
                <a:xfrm>
                  <a:off x="1966" y="2527"/>
                  <a:ext cx="68" cy="79"/>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62" name="Freeform 346"/>
                <p:cNvSpPr>
                  <a:spLocks/>
                </p:cNvSpPr>
                <p:nvPr/>
              </p:nvSpPr>
              <p:spPr bwMode="auto">
                <a:xfrm>
                  <a:off x="2003" y="2619"/>
                  <a:ext cx="31" cy="5"/>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63" name="Freeform 347"/>
                <p:cNvSpPr>
                  <a:spLocks/>
                </p:cNvSpPr>
                <p:nvPr/>
              </p:nvSpPr>
              <p:spPr bwMode="auto">
                <a:xfrm>
                  <a:off x="1922" y="2422"/>
                  <a:ext cx="72" cy="44"/>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64" name="Freeform 348"/>
                <p:cNvSpPr>
                  <a:spLocks/>
                </p:cNvSpPr>
                <p:nvPr/>
              </p:nvSpPr>
              <p:spPr bwMode="auto">
                <a:xfrm>
                  <a:off x="2488" y="2613"/>
                  <a:ext cx="318" cy="369"/>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65" name="Freeform 349"/>
                <p:cNvSpPr>
                  <a:spLocks/>
                </p:cNvSpPr>
                <p:nvPr/>
              </p:nvSpPr>
              <p:spPr bwMode="auto">
                <a:xfrm>
                  <a:off x="2783" y="3013"/>
                  <a:ext cx="119" cy="143"/>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66" name="Freeform 350"/>
                <p:cNvSpPr>
                  <a:spLocks/>
                </p:cNvSpPr>
                <p:nvPr/>
              </p:nvSpPr>
              <p:spPr bwMode="auto">
                <a:xfrm>
                  <a:off x="2895" y="3159"/>
                  <a:ext cx="98" cy="36"/>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67" name="Freeform 351"/>
                <p:cNvSpPr>
                  <a:spLocks/>
                </p:cNvSpPr>
                <p:nvPr/>
              </p:nvSpPr>
              <p:spPr bwMode="auto">
                <a:xfrm>
                  <a:off x="2934" y="3030"/>
                  <a:ext cx="107" cy="106"/>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68" name="Freeform 352"/>
                <p:cNvSpPr>
                  <a:spLocks/>
                </p:cNvSpPr>
                <p:nvPr/>
              </p:nvSpPr>
              <p:spPr bwMode="auto">
                <a:xfrm>
                  <a:off x="3019" y="3190"/>
                  <a:ext cx="25" cy="8"/>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69" name="Freeform 353"/>
                <p:cNvSpPr>
                  <a:spLocks/>
                </p:cNvSpPr>
                <p:nvPr/>
              </p:nvSpPr>
              <p:spPr bwMode="auto">
                <a:xfrm>
                  <a:off x="3041" y="3061"/>
                  <a:ext cx="68" cy="94"/>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70" name="Freeform 354"/>
                <p:cNvSpPr>
                  <a:spLocks/>
                </p:cNvSpPr>
                <p:nvPr/>
              </p:nvSpPr>
              <p:spPr bwMode="auto">
                <a:xfrm>
                  <a:off x="3094" y="3190"/>
                  <a:ext cx="38" cy="24"/>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71" name="Freeform 355"/>
                <p:cNvSpPr>
                  <a:spLocks/>
                </p:cNvSpPr>
                <p:nvPr/>
              </p:nvSpPr>
              <p:spPr bwMode="auto">
                <a:xfrm>
                  <a:off x="3133" y="3057"/>
                  <a:ext cx="14" cy="37"/>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72" name="Freeform 356"/>
                <p:cNvSpPr>
                  <a:spLocks/>
                </p:cNvSpPr>
                <p:nvPr/>
              </p:nvSpPr>
              <p:spPr bwMode="auto">
                <a:xfrm>
                  <a:off x="3139" y="3118"/>
                  <a:ext cx="31" cy="12"/>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73" name="Freeform 357"/>
                <p:cNvSpPr>
                  <a:spLocks/>
                </p:cNvSpPr>
                <p:nvPr/>
              </p:nvSpPr>
              <p:spPr bwMode="auto">
                <a:xfrm>
                  <a:off x="3171" y="3089"/>
                  <a:ext cx="114" cy="109"/>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74" name="Freeform 358"/>
                <p:cNvSpPr>
                  <a:spLocks/>
                </p:cNvSpPr>
                <p:nvPr/>
              </p:nvSpPr>
              <p:spPr bwMode="auto">
                <a:xfrm>
                  <a:off x="3174" y="3173"/>
                  <a:ext cx="6" cy="10"/>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75" name="Freeform 359"/>
                <p:cNvSpPr>
                  <a:spLocks/>
                </p:cNvSpPr>
                <p:nvPr/>
              </p:nvSpPr>
              <p:spPr bwMode="auto">
                <a:xfrm>
                  <a:off x="2227" y="2555"/>
                  <a:ext cx="208" cy="207"/>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76" name="Freeform 360"/>
                <p:cNvSpPr>
                  <a:spLocks/>
                </p:cNvSpPr>
                <p:nvPr/>
              </p:nvSpPr>
              <p:spPr bwMode="auto">
                <a:xfrm>
                  <a:off x="2167" y="2594"/>
                  <a:ext cx="109" cy="114"/>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77" name="Freeform 361"/>
                <p:cNvSpPr>
                  <a:spLocks/>
                </p:cNvSpPr>
                <p:nvPr/>
              </p:nvSpPr>
              <p:spPr bwMode="auto">
                <a:xfrm>
                  <a:off x="1820" y="2445"/>
                  <a:ext cx="127" cy="138"/>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78" name="Freeform 362"/>
                <p:cNvSpPr>
                  <a:spLocks/>
                </p:cNvSpPr>
                <p:nvPr/>
              </p:nvSpPr>
              <p:spPr bwMode="auto">
                <a:xfrm>
                  <a:off x="1836" y="2534"/>
                  <a:ext cx="15" cy="34"/>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79" name="Freeform 363"/>
                <p:cNvSpPr>
                  <a:spLocks/>
                </p:cNvSpPr>
                <p:nvPr/>
              </p:nvSpPr>
              <p:spPr bwMode="auto">
                <a:xfrm>
                  <a:off x="1883" y="2579"/>
                  <a:ext cx="33" cy="22"/>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80" name="Freeform 364"/>
                <p:cNvSpPr>
                  <a:spLocks/>
                </p:cNvSpPr>
                <p:nvPr/>
              </p:nvSpPr>
              <p:spPr bwMode="auto">
                <a:xfrm>
                  <a:off x="3158" y="2643"/>
                  <a:ext cx="26" cy="35"/>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81" name="Freeform 365"/>
                <p:cNvSpPr>
                  <a:spLocks/>
                </p:cNvSpPr>
                <p:nvPr/>
              </p:nvSpPr>
              <p:spPr bwMode="auto">
                <a:xfrm>
                  <a:off x="3171" y="2533"/>
                  <a:ext cx="123" cy="115"/>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82" name="Freeform 366"/>
                <p:cNvSpPr>
                  <a:spLocks/>
                </p:cNvSpPr>
                <p:nvPr/>
              </p:nvSpPr>
              <p:spPr bwMode="auto">
                <a:xfrm>
                  <a:off x="3185" y="2638"/>
                  <a:ext cx="26" cy="21"/>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83" name="Freeform 367"/>
                <p:cNvSpPr>
                  <a:spLocks/>
                </p:cNvSpPr>
                <p:nvPr/>
              </p:nvSpPr>
              <p:spPr bwMode="auto">
                <a:xfrm>
                  <a:off x="3269" y="2472"/>
                  <a:ext cx="64" cy="61"/>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84" name="Freeform 368"/>
                <p:cNvSpPr>
                  <a:spLocks/>
                </p:cNvSpPr>
                <p:nvPr/>
              </p:nvSpPr>
              <p:spPr bwMode="auto">
                <a:xfrm>
                  <a:off x="3101" y="2512"/>
                  <a:ext cx="68" cy="76"/>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85" name="Freeform 369"/>
                <p:cNvSpPr>
                  <a:spLocks/>
                </p:cNvSpPr>
                <p:nvPr/>
              </p:nvSpPr>
              <p:spPr bwMode="auto">
                <a:xfrm>
                  <a:off x="3121" y="2575"/>
                  <a:ext cx="36" cy="61"/>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86" name="Freeform 370"/>
                <p:cNvSpPr>
                  <a:spLocks/>
                </p:cNvSpPr>
                <p:nvPr/>
              </p:nvSpPr>
              <p:spPr bwMode="auto">
                <a:xfrm>
                  <a:off x="2838" y="2797"/>
                  <a:ext cx="78" cy="105"/>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87" name="Freeform 371"/>
                <p:cNvSpPr>
                  <a:spLocks/>
                </p:cNvSpPr>
                <p:nvPr/>
              </p:nvSpPr>
              <p:spPr bwMode="auto">
                <a:xfrm>
                  <a:off x="1810" y="2395"/>
                  <a:ext cx="5" cy="11"/>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88" name="Freeform 372"/>
                <p:cNvSpPr>
                  <a:spLocks/>
                </p:cNvSpPr>
                <p:nvPr/>
              </p:nvSpPr>
              <p:spPr bwMode="auto">
                <a:xfrm>
                  <a:off x="2838" y="3002"/>
                  <a:ext cx="41" cy="63"/>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89" name="Freeform 373"/>
                <p:cNvSpPr>
                  <a:spLocks/>
                </p:cNvSpPr>
                <p:nvPr/>
              </p:nvSpPr>
              <p:spPr bwMode="auto">
                <a:xfrm>
                  <a:off x="2941" y="2996"/>
                  <a:ext cx="103" cy="76"/>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90" name="Freeform 374"/>
                <p:cNvSpPr>
                  <a:spLocks/>
                </p:cNvSpPr>
                <p:nvPr/>
              </p:nvSpPr>
              <p:spPr bwMode="auto">
                <a:xfrm>
                  <a:off x="2702" y="2363"/>
                  <a:ext cx="345" cy="167"/>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91" name="Freeform 375"/>
                <p:cNvSpPr>
                  <a:spLocks/>
                </p:cNvSpPr>
                <p:nvPr/>
              </p:nvSpPr>
              <p:spPr bwMode="auto">
                <a:xfrm>
                  <a:off x="2313" y="2765"/>
                  <a:ext cx="84" cy="109"/>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92" name="Freeform 376"/>
                <p:cNvSpPr>
                  <a:spLocks/>
                </p:cNvSpPr>
                <p:nvPr/>
              </p:nvSpPr>
              <p:spPr bwMode="auto">
                <a:xfrm>
                  <a:off x="2619" y="2692"/>
                  <a:ext cx="86" cy="52"/>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93" name="Freeform 377"/>
                <p:cNvSpPr>
                  <a:spLocks/>
                </p:cNvSpPr>
                <p:nvPr/>
              </p:nvSpPr>
              <p:spPr bwMode="auto">
                <a:xfrm>
                  <a:off x="1785" y="2344"/>
                  <a:ext cx="39" cy="43"/>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94" name="Freeform 378"/>
                <p:cNvSpPr>
                  <a:spLocks/>
                </p:cNvSpPr>
                <p:nvPr/>
              </p:nvSpPr>
              <p:spPr bwMode="auto">
                <a:xfrm>
                  <a:off x="3558" y="3624"/>
                  <a:ext cx="85" cy="91"/>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95" name="Freeform 379"/>
                <p:cNvSpPr>
                  <a:spLocks/>
                </p:cNvSpPr>
                <p:nvPr/>
              </p:nvSpPr>
              <p:spPr bwMode="auto">
                <a:xfrm>
                  <a:off x="3625" y="3534"/>
                  <a:ext cx="63" cy="101"/>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96" name="Freeform 380"/>
                <p:cNvSpPr>
                  <a:spLocks/>
                </p:cNvSpPr>
                <p:nvPr/>
              </p:nvSpPr>
              <p:spPr bwMode="auto">
                <a:xfrm>
                  <a:off x="1802" y="1995"/>
                  <a:ext cx="281" cy="263"/>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97" name="Freeform 381"/>
                <p:cNvSpPr>
                  <a:spLocks/>
                </p:cNvSpPr>
                <p:nvPr/>
              </p:nvSpPr>
              <p:spPr bwMode="auto">
                <a:xfrm>
                  <a:off x="2410" y="2596"/>
                  <a:ext cx="181" cy="184"/>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98" name="Freeform 382"/>
                <p:cNvSpPr>
                  <a:spLocks/>
                </p:cNvSpPr>
                <p:nvPr/>
              </p:nvSpPr>
              <p:spPr bwMode="auto">
                <a:xfrm>
                  <a:off x="3283" y="3117"/>
                  <a:ext cx="109" cy="97"/>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099" name="Freeform 383"/>
                <p:cNvSpPr>
                  <a:spLocks/>
                </p:cNvSpPr>
                <p:nvPr/>
              </p:nvSpPr>
              <p:spPr bwMode="auto">
                <a:xfrm>
                  <a:off x="3362" y="3137"/>
                  <a:ext cx="45" cy="25"/>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00" name="Freeform 384"/>
                <p:cNvSpPr>
                  <a:spLocks/>
                </p:cNvSpPr>
                <p:nvPr/>
              </p:nvSpPr>
              <p:spPr bwMode="auto">
                <a:xfrm>
                  <a:off x="3389" y="3118"/>
                  <a:ext cx="23" cy="25"/>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01" name="Freeform 385"/>
                <p:cNvSpPr>
                  <a:spLocks/>
                </p:cNvSpPr>
                <p:nvPr/>
              </p:nvSpPr>
              <p:spPr bwMode="auto">
                <a:xfrm>
                  <a:off x="3022" y="2941"/>
                  <a:ext cx="26" cy="36"/>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02" name="Freeform 386"/>
                <p:cNvSpPr>
                  <a:spLocks/>
                </p:cNvSpPr>
                <p:nvPr/>
              </p:nvSpPr>
              <p:spPr bwMode="auto">
                <a:xfrm>
                  <a:off x="3052" y="2848"/>
                  <a:ext cx="45" cy="77"/>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03" name="Freeform 387"/>
                <p:cNvSpPr>
                  <a:spLocks/>
                </p:cNvSpPr>
                <p:nvPr/>
              </p:nvSpPr>
              <p:spPr bwMode="auto">
                <a:xfrm>
                  <a:off x="3056" y="2913"/>
                  <a:ext cx="12" cy="16"/>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04" name="Freeform 388"/>
                <p:cNvSpPr>
                  <a:spLocks/>
                </p:cNvSpPr>
                <p:nvPr/>
              </p:nvSpPr>
              <p:spPr bwMode="auto">
                <a:xfrm>
                  <a:off x="3073" y="2933"/>
                  <a:ext cx="12" cy="20"/>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05" name="Freeform 389"/>
                <p:cNvSpPr>
                  <a:spLocks/>
                </p:cNvSpPr>
                <p:nvPr/>
              </p:nvSpPr>
              <p:spPr bwMode="auto">
                <a:xfrm>
                  <a:off x="3075" y="2960"/>
                  <a:ext cx="47" cy="53"/>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06" name="Freeform 390"/>
                <p:cNvSpPr>
                  <a:spLocks/>
                </p:cNvSpPr>
                <p:nvPr/>
              </p:nvSpPr>
              <p:spPr bwMode="auto">
                <a:xfrm>
                  <a:off x="3080" y="2948"/>
                  <a:ext cx="11" cy="21"/>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07" name="Freeform 391"/>
                <p:cNvSpPr>
                  <a:spLocks/>
                </p:cNvSpPr>
                <p:nvPr/>
              </p:nvSpPr>
              <p:spPr bwMode="auto">
                <a:xfrm>
                  <a:off x="1899" y="2318"/>
                  <a:ext cx="110" cy="95"/>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08" name="Freeform 392"/>
                <p:cNvSpPr>
                  <a:spLocks/>
                </p:cNvSpPr>
                <p:nvPr/>
              </p:nvSpPr>
              <p:spPr bwMode="auto">
                <a:xfrm>
                  <a:off x="1647" y="2527"/>
                  <a:ext cx="33" cy="69"/>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09" name="Freeform 393"/>
                <p:cNvSpPr>
                  <a:spLocks/>
                </p:cNvSpPr>
                <p:nvPr/>
              </p:nvSpPr>
              <p:spPr bwMode="auto">
                <a:xfrm>
                  <a:off x="1966" y="2426"/>
                  <a:ext cx="104" cy="70"/>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10" name="Freeform 394"/>
                <p:cNvSpPr>
                  <a:spLocks/>
                </p:cNvSpPr>
                <p:nvPr/>
              </p:nvSpPr>
              <p:spPr bwMode="auto">
                <a:xfrm>
                  <a:off x="2123" y="2666"/>
                  <a:ext cx="230" cy="221"/>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11" name="Freeform 395"/>
                <p:cNvSpPr>
                  <a:spLocks/>
                </p:cNvSpPr>
                <p:nvPr/>
              </p:nvSpPr>
              <p:spPr bwMode="auto">
                <a:xfrm>
                  <a:off x="1960" y="1831"/>
                  <a:ext cx="1858" cy="693"/>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12" name="Freeform 396"/>
                <p:cNvSpPr>
                  <a:spLocks/>
                </p:cNvSpPr>
                <p:nvPr/>
              </p:nvSpPr>
              <p:spPr bwMode="auto">
                <a:xfrm>
                  <a:off x="2254" y="1741"/>
                  <a:ext cx="54" cy="28"/>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13" name="Freeform 397"/>
                <p:cNvSpPr>
                  <a:spLocks/>
                </p:cNvSpPr>
                <p:nvPr/>
              </p:nvSpPr>
              <p:spPr bwMode="auto">
                <a:xfrm>
                  <a:off x="2270" y="2032"/>
                  <a:ext cx="22" cy="14"/>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14" name="Freeform 398"/>
                <p:cNvSpPr>
                  <a:spLocks/>
                </p:cNvSpPr>
                <p:nvPr/>
              </p:nvSpPr>
              <p:spPr bwMode="auto">
                <a:xfrm>
                  <a:off x="2308" y="1945"/>
                  <a:ext cx="66" cy="58"/>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15" name="Freeform 399"/>
                <p:cNvSpPr>
                  <a:spLocks/>
                </p:cNvSpPr>
                <p:nvPr/>
              </p:nvSpPr>
              <p:spPr bwMode="auto">
                <a:xfrm>
                  <a:off x="2330" y="1851"/>
                  <a:ext cx="168" cy="94"/>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16" name="Freeform 400"/>
                <p:cNvSpPr>
                  <a:spLocks/>
                </p:cNvSpPr>
                <p:nvPr/>
              </p:nvSpPr>
              <p:spPr bwMode="auto">
                <a:xfrm>
                  <a:off x="2427" y="1727"/>
                  <a:ext cx="32" cy="19"/>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17" name="Freeform 401"/>
                <p:cNvSpPr>
                  <a:spLocks/>
                </p:cNvSpPr>
                <p:nvPr/>
              </p:nvSpPr>
              <p:spPr bwMode="auto">
                <a:xfrm>
                  <a:off x="2737" y="1765"/>
                  <a:ext cx="29" cy="12"/>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18" name="Freeform 402"/>
                <p:cNvSpPr>
                  <a:spLocks/>
                </p:cNvSpPr>
                <p:nvPr/>
              </p:nvSpPr>
              <p:spPr bwMode="auto">
                <a:xfrm>
                  <a:off x="2743" y="1731"/>
                  <a:ext cx="69" cy="35"/>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19" name="Freeform 403"/>
                <p:cNvSpPr>
                  <a:spLocks/>
                </p:cNvSpPr>
                <p:nvPr/>
              </p:nvSpPr>
              <p:spPr bwMode="auto">
                <a:xfrm>
                  <a:off x="2757" y="1762"/>
                  <a:ext cx="78" cy="40"/>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20" name="Freeform 404"/>
                <p:cNvSpPr>
                  <a:spLocks/>
                </p:cNvSpPr>
                <p:nvPr/>
              </p:nvSpPr>
              <p:spPr bwMode="auto">
                <a:xfrm>
                  <a:off x="2830" y="1782"/>
                  <a:ext cx="65" cy="42"/>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21" name="Freeform 405"/>
                <p:cNvSpPr>
                  <a:spLocks/>
                </p:cNvSpPr>
                <p:nvPr/>
              </p:nvSpPr>
              <p:spPr bwMode="auto">
                <a:xfrm>
                  <a:off x="3233" y="1870"/>
                  <a:ext cx="74" cy="40"/>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22" name="Freeform 406"/>
                <p:cNvSpPr>
                  <a:spLocks/>
                </p:cNvSpPr>
                <p:nvPr/>
              </p:nvSpPr>
              <p:spPr bwMode="auto">
                <a:xfrm>
                  <a:off x="3285" y="1872"/>
                  <a:ext cx="45" cy="27"/>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23" name="Freeform 407"/>
                <p:cNvSpPr>
                  <a:spLocks/>
                </p:cNvSpPr>
                <p:nvPr/>
              </p:nvSpPr>
              <p:spPr bwMode="auto">
                <a:xfrm>
                  <a:off x="3290" y="2325"/>
                  <a:ext cx="32" cy="138"/>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24" name="Freeform 408"/>
                <p:cNvSpPr>
                  <a:spLocks/>
                </p:cNvSpPr>
                <p:nvPr/>
              </p:nvSpPr>
              <p:spPr bwMode="auto">
                <a:xfrm>
                  <a:off x="3339" y="1887"/>
                  <a:ext cx="50" cy="20"/>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25" name="Freeform 409"/>
                <p:cNvSpPr>
                  <a:spLocks/>
                </p:cNvSpPr>
                <p:nvPr/>
              </p:nvSpPr>
              <p:spPr bwMode="auto">
                <a:xfrm>
                  <a:off x="1649" y="2499"/>
                  <a:ext cx="133" cy="112"/>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26" name="Freeform 410"/>
                <p:cNvSpPr>
                  <a:spLocks/>
                </p:cNvSpPr>
                <p:nvPr/>
              </p:nvSpPr>
              <p:spPr bwMode="auto">
                <a:xfrm>
                  <a:off x="1864" y="1765"/>
                  <a:ext cx="115" cy="95"/>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27" name="Freeform 411"/>
                <p:cNvSpPr>
                  <a:spLocks/>
                </p:cNvSpPr>
                <p:nvPr/>
              </p:nvSpPr>
              <p:spPr bwMode="auto">
                <a:xfrm>
                  <a:off x="1938" y="1752"/>
                  <a:ext cx="104" cy="40"/>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28" name="Freeform 412"/>
                <p:cNvSpPr>
                  <a:spLocks/>
                </p:cNvSpPr>
                <p:nvPr/>
              </p:nvSpPr>
              <p:spPr bwMode="auto">
                <a:xfrm>
                  <a:off x="1974" y="1817"/>
                  <a:ext cx="44" cy="26"/>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29" name="Freeform 413"/>
                <p:cNvSpPr>
                  <a:spLocks/>
                </p:cNvSpPr>
                <p:nvPr/>
              </p:nvSpPr>
              <p:spPr bwMode="auto">
                <a:xfrm>
                  <a:off x="1869" y="2041"/>
                  <a:ext cx="140" cy="266"/>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30" name="Freeform 414"/>
                <p:cNvSpPr>
                  <a:spLocks/>
                </p:cNvSpPr>
                <p:nvPr/>
              </p:nvSpPr>
              <p:spPr bwMode="auto">
                <a:xfrm>
                  <a:off x="1812" y="2436"/>
                  <a:ext cx="48" cy="28"/>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31" name="Freeform 415"/>
                <p:cNvSpPr>
                  <a:spLocks/>
                </p:cNvSpPr>
                <p:nvPr/>
              </p:nvSpPr>
              <p:spPr bwMode="auto">
                <a:xfrm>
                  <a:off x="2133" y="2595"/>
                  <a:ext cx="78" cy="69"/>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32" name="Freeform 416"/>
                <p:cNvSpPr>
                  <a:spLocks/>
                </p:cNvSpPr>
                <p:nvPr/>
              </p:nvSpPr>
              <p:spPr bwMode="auto">
                <a:xfrm>
                  <a:off x="2808" y="2820"/>
                  <a:ext cx="87" cy="193"/>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33" name="Freeform 417"/>
                <p:cNvSpPr>
                  <a:spLocks/>
                </p:cNvSpPr>
                <p:nvPr/>
              </p:nvSpPr>
              <p:spPr bwMode="auto">
                <a:xfrm>
                  <a:off x="2302" y="2748"/>
                  <a:ext cx="57" cy="46"/>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34" name="Freeform 418"/>
                <p:cNvSpPr>
                  <a:spLocks/>
                </p:cNvSpPr>
                <p:nvPr/>
              </p:nvSpPr>
              <p:spPr bwMode="auto">
                <a:xfrm>
                  <a:off x="1827" y="2596"/>
                  <a:ext cx="42" cy="96"/>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35" name="Freeform 419"/>
                <p:cNvSpPr>
                  <a:spLocks/>
                </p:cNvSpPr>
                <p:nvPr/>
              </p:nvSpPr>
              <p:spPr bwMode="auto">
                <a:xfrm>
                  <a:off x="2030" y="2525"/>
                  <a:ext cx="31" cy="27"/>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36" name="Freeform 420"/>
                <p:cNvSpPr>
                  <a:spLocks/>
                </p:cNvSpPr>
                <p:nvPr/>
              </p:nvSpPr>
              <p:spPr bwMode="auto">
                <a:xfrm>
                  <a:off x="2034" y="2523"/>
                  <a:ext cx="201" cy="90"/>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37" name="Freeform 421"/>
                <p:cNvSpPr>
                  <a:spLocks/>
                </p:cNvSpPr>
                <p:nvPr/>
              </p:nvSpPr>
              <p:spPr bwMode="auto">
                <a:xfrm>
                  <a:off x="1637" y="2312"/>
                  <a:ext cx="43" cy="59"/>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38" name="Freeform 422"/>
                <p:cNvSpPr>
                  <a:spLocks/>
                </p:cNvSpPr>
                <p:nvPr/>
              </p:nvSpPr>
              <p:spPr bwMode="auto">
                <a:xfrm>
                  <a:off x="1660" y="2308"/>
                  <a:ext cx="27" cy="23"/>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39" name="Freeform 423"/>
                <p:cNvSpPr>
                  <a:spLocks/>
                </p:cNvSpPr>
                <p:nvPr/>
              </p:nvSpPr>
              <p:spPr bwMode="auto">
                <a:xfrm>
                  <a:off x="1672" y="2256"/>
                  <a:ext cx="8" cy="9"/>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40" name="Freeform 424"/>
                <p:cNvSpPr>
                  <a:spLocks/>
                </p:cNvSpPr>
                <p:nvPr/>
              </p:nvSpPr>
              <p:spPr bwMode="auto">
                <a:xfrm>
                  <a:off x="1675" y="2266"/>
                  <a:ext cx="6" cy="7"/>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41" name="Freeform 425"/>
                <p:cNvSpPr>
                  <a:spLocks/>
                </p:cNvSpPr>
                <p:nvPr/>
              </p:nvSpPr>
              <p:spPr bwMode="auto">
                <a:xfrm>
                  <a:off x="1681" y="2250"/>
                  <a:ext cx="85" cy="149"/>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42" name="Freeform 426"/>
                <p:cNvSpPr>
                  <a:spLocks/>
                </p:cNvSpPr>
                <p:nvPr/>
              </p:nvSpPr>
              <p:spPr bwMode="auto">
                <a:xfrm>
                  <a:off x="3793" y="2153"/>
                  <a:ext cx="33" cy="12"/>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43" name="Freeform 427"/>
                <p:cNvSpPr>
                  <a:spLocks/>
                </p:cNvSpPr>
                <p:nvPr/>
              </p:nvSpPr>
              <p:spPr bwMode="auto">
                <a:xfrm>
                  <a:off x="2859" y="2788"/>
                  <a:ext cx="77" cy="188"/>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44" name="Freeform 428"/>
                <p:cNvSpPr>
                  <a:spLocks/>
                </p:cNvSpPr>
                <p:nvPr/>
              </p:nvSpPr>
              <p:spPr bwMode="auto">
                <a:xfrm>
                  <a:off x="2219" y="2842"/>
                  <a:ext cx="105" cy="83"/>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45" name="Freeform 429"/>
                <p:cNvSpPr>
                  <a:spLocks/>
                </p:cNvSpPr>
                <p:nvPr/>
              </p:nvSpPr>
              <p:spPr bwMode="auto">
                <a:xfrm>
                  <a:off x="2211" y="2864"/>
                  <a:ext cx="39" cy="61"/>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46" name="Freeform 430"/>
                <p:cNvSpPr>
                  <a:spLocks/>
                </p:cNvSpPr>
                <p:nvPr/>
              </p:nvSpPr>
              <p:spPr bwMode="auto">
                <a:xfrm>
                  <a:off x="1896" y="2448"/>
                  <a:ext cx="102" cy="92"/>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47" name="Freeform 431"/>
                <p:cNvSpPr>
                  <a:spLocks/>
                </p:cNvSpPr>
                <p:nvPr/>
              </p:nvSpPr>
              <p:spPr bwMode="auto">
                <a:xfrm>
                  <a:off x="1872" y="3156"/>
                  <a:ext cx="139" cy="157"/>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48" name="Freeform 432"/>
                <p:cNvSpPr>
                  <a:spLocks/>
                </p:cNvSpPr>
                <p:nvPr/>
              </p:nvSpPr>
              <p:spPr bwMode="auto">
                <a:xfrm>
                  <a:off x="1876" y="3143"/>
                  <a:ext cx="11" cy="13"/>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49" name="Freeform 433"/>
                <p:cNvSpPr>
                  <a:spLocks/>
                </p:cNvSpPr>
                <p:nvPr/>
              </p:nvSpPr>
              <p:spPr bwMode="auto">
                <a:xfrm>
                  <a:off x="1963" y="3309"/>
                  <a:ext cx="102" cy="117"/>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50" name="Freeform 434"/>
                <p:cNvSpPr>
                  <a:spLocks/>
                </p:cNvSpPr>
                <p:nvPr/>
              </p:nvSpPr>
              <p:spPr bwMode="auto">
                <a:xfrm>
                  <a:off x="2063" y="3113"/>
                  <a:ext cx="19" cy="24"/>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51" name="Freeform 435"/>
                <p:cNvSpPr>
                  <a:spLocks/>
                </p:cNvSpPr>
                <p:nvPr/>
              </p:nvSpPr>
              <p:spPr bwMode="auto">
                <a:xfrm>
                  <a:off x="1839" y="2923"/>
                  <a:ext cx="83" cy="142"/>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52" name="Freeform 436"/>
                <p:cNvSpPr>
                  <a:spLocks/>
                </p:cNvSpPr>
                <p:nvPr/>
              </p:nvSpPr>
              <p:spPr bwMode="auto">
                <a:xfrm>
                  <a:off x="1905" y="2945"/>
                  <a:ext cx="142" cy="102"/>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53" name="Freeform 437"/>
                <p:cNvSpPr>
                  <a:spLocks/>
                </p:cNvSpPr>
                <p:nvPr/>
              </p:nvSpPr>
              <p:spPr bwMode="auto">
                <a:xfrm>
                  <a:off x="1893" y="2784"/>
                  <a:ext cx="116" cy="206"/>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54" name="Freeform 438"/>
                <p:cNvSpPr>
                  <a:spLocks/>
                </p:cNvSpPr>
                <p:nvPr/>
              </p:nvSpPr>
              <p:spPr bwMode="auto">
                <a:xfrm>
                  <a:off x="1868" y="3037"/>
                  <a:ext cx="82" cy="110"/>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55" name="Freeform 439"/>
                <p:cNvSpPr>
                  <a:spLocks/>
                </p:cNvSpPr>
                <p:nvPr/>
              </p:nvSpPr>
              <p:spPr bwMode="auto">
                <a:xfrm>
                  <a:off x="1881" y="3019"/>
                  <a:ext cx="206" cy="231"/>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56" name="Freeform 440"/>
                <p:cNvSpPr>
                  <a:spLocks/>
                </p:cNvSpPr>
                <p:nvPr/>
              </p:nvSpPr>
              <p:spPr bwMode="auto">
                <a:xfrm>
                  <a:off x="2099" y="2617"/>
                  <a:ext cx="25" cy="15"/>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57" name="Freeform 441"/>
                <p:cNvSpPr>
                  <a:spLocks/>
                </p:cNvSpPr>
                <p:nvPr/>
              </p:nvSpPr>
              <p:spPr bwMode="auto">
                <a:xfrm>
                  <a:off x="1757" y="2927"/>
                  <a:ext cx="29" cy="78"/>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58" name="Freeform 442"/>
                <p:cNvSpPr>
                  <a:spLocks/>
                </p:cNvSpPr>
                <p:nvPr/>
              </p:nvSpPr>
              <p:spPr bwMode="auto">
                <a:xfrm>
                  <a:off x="1849" y="3056"/>
                  <a:ext cx="20" cy="16"/>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59" name="Freeform 443"/>
                <p:cNvSpPr>
                  <a:spLocks/>
                </p:cNvSpPr>
                <p:nvPr/>
              </p:nvSpPr>
              <p:spPr bwMode="auto">
                <a:xfrm>
                  <a:off x="2106" y="2854"/>
                  <a:ext cx="164" cy="186"/>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60" name="Freeform 444"/>
                <p:cNvSpPr>
                  <a:spLocks/>
                </p:cNvSpPr>
                <p:nvPr/>
              </p:nvSpPr>
              <p:spPr bwMode="auto">
                <a:xfrm>
                  <a:off x="2202" y="2923"/>
                  <a:ext cx="17" cy="24"/>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61" name="Freeform 445"/>
                <p:cNvSpPr>
                  <a:spLocks/>
                </p:cNvSpPr>
                <p:nvPr/>
              </p:nvSpPr>
              <p:spPr bwMode="auto">
                <a:xfrm>
                  <a:off x="1841" y="3056"/>
                  <a:ext cx="61" cy="76"/>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62" name="Freeform 446"/>
                <p:cNvSpPr>
                  <a:spLocks/>
                </p:cNvSpPr>
                <p:nvPr/>
              </p:nvSpPr>
              <p:spPr bwMode="auto">
                <a:xfrm>
                  <a:off x="1564" y="2912"/>
                  <a:ext cx="33" cy="7"/>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63" name="Freeform 447"/>
                <p:cNvSpPr>
                  <a:spLocks/>
                </p:cNvSpPr>
                <p:nvPr/>
              </p:nvSpPr>
              <p:spPr bwMode="auto">
                <a:xfrm>
                  <a:off x="1714" y="2943"/>
                  <a:ext cx="46" cy="81"/>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64" name="Freeform 448"/>
                <p:cNvSpPr>
                  <a:spLocks/>
                </p:cNvSpPr>
                <p:nvPr/>
              </p:nvSpPr>
              <p:spPr bwMode="auto">
                <a:xfrm>
                  <a:off x="1583" y="2923"/>
                  <a:ext cx="80" cy="68"/>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65" name="Freeform 449"/>
                <p:cNvSpPr>
                  <a:spLocks/>
                </p:cNvSpPr>
                <p:nvPr/>
              </p:nvSpPr>
              <p:spPr bwMode="auto">
                <a:xfrm>
                  <a:off x="2235" y="2707"/>
                  <a:ext cx="18" cy="6"/>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66" name="Freeform 450"/>
                <p:cNvSpPr>
                  <a:spLocks/>
                </p:cNvSpPr>
                <p:nvPr/>
              </p:nvSpPr>
              <p:spPr bwMode="auto">
                <a:xfrm>
                  <a:off x="2117" y="2651"/>
                  <a:ext cx="17" cy="54"/>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67" name="Freeform 451"/>
                <p:cNvSpPr>
                  <a:spLocks/>
                </p:cNvSpPr>
                <p:nvPr/>
              </p:nvSpPr>
              <p:spPr bwMode="auto">
                <a:xfrm>
                  <a:off x="1654" y="2949"/>
                  <a:ext cx="65" cy="79"/>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68" name="Freeform 452"/>
                <p:cNvSpPr>
                  <a:spLocks/>
                </p:cNvSpPr>
                <p:nvPr/>
              </p:nvSpPr>
              <p:spPr bwMode="auto">
                <a:xfrm>
                  <a:off x="2125" y="2649"/>
                  <a:ext cx="47" cy="59"/>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69" name="Freeform 453"/>
                <p:cNvSpPr>
                  <a:spLocks/>
                </p:cNvSpPr>
                <p:nvPr/>
              </p:nvSpPr>
              <p:spPr bwMode="auto">
                <a:xfrm>
                  <a:off x="2117" y="3026"/>
                  <a:ext cx="86" cy="116"/>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70" name="Freeform 454"/>
                <p:cNvSpPr>
                  <a:spLocks/>
                </p:cNvSpPr>
                <p:nvPr/>
              </p:nvSpPr>
              <p:spPr bwMode="auto">
                <a:xfrm>
                  <a:off x="2253" y="2696"/>
                  <a:ext cx="20" cy="19"/>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71" name="Freeform 455"/>
                <p:cNvSpPr>
                  <a:spLocks/>
                </p:cNvSpPr>
                <p:nvPr/>
              </p:nvSpPr>
              <p:spPr bwMode="auto">
                <a:xfrm>
                  <a:off x="2128" y="2630"/>
                  <a:ext cx="17" cy="22"/>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72" name="Freeform 456"/>
                <p:cNvSpPr>
                  <a:spLocks/>
                </p:cNvSpPr>
                <p:nvPr/>
              </p:nvSpPr>
              <p:spPr bwMode="auto">
                <a:xfrm>
                  <a:off x="1622" y="2978"/>
                  <a:ext cx="43" cy="50"/>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73" name="Freeform 457"/>
                <p:cNvSpPr>
                  <a:spLocks/>
                </p:cNvSpPr>
                <p:nvPr/>
              </p:nvSpPr>
              <p:spPr bwMode="auto">
                <a:xfrm>
                  <a:off x="1848" y="2652"/>
                  <a:ext cx="170" cy="185"/>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74" name="Freeform 458"/>
                <p:cNvSpPr>
                  <a:spLocks/>
                </p:cNvSpPr>
                <p:nvPr/>
              </p:nvSpPr>
              <p:spPr bwMode="auto">
                <a:xfrm>
                  <a:off x="2215" y="3237"/>
                  <a:ext cx="77" cy="175"/>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75" name="Freeform 459"/>
                <p:cNvSpPr>
                  <a:spLocks/>
                </p:cNvSpPr>
                <p:nvPr/>
              </p:nvSpPr>
              <p:spPr bwMode="auto">
                <a:xfrm>
                  <a:off x="2103" y="3202"/>
                  <a:ext cx="36" cy="99"/>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76" name="Freeform 460"/>
                <p:cNvSpPr>
                  <a:spLocks/>
                </p:cNvSpPr>
                <p:nvPr/>
              </p:nvSpPr>
              <p:spPr bwMode="auto">
                <a:xfrm>
                  <a:off x="1615" y="2764"/>
                  <a:ext cx="177" cy="191"/>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77" name="Freeform 461"/>
                <p:cNvSpPr>
                  <a:spLocks/>
                </p:cNvSpPr>
                <p:nvPr/>
              </p:nvSpPr>
              <p:spPr bwMode="auto">
                <a:xfrm>
                  <a:off x="1562" y="2733"/>
                  <a:ext cx="133" cy="164"/>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78" name="Freeform 462"/>
                <p:cNvSpPr>
                  <a:spLocks/>
                </p:cNvSpPr>
                <p:nvPr/>
              </p:nvSpPr>
              <p:spPr bwMode="auto">
                <a:xfrm>
                  <a:off x="1606" y="2617"/>
                  <a:ext cx="127" cy="111"/>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79" name="Freeform 463"/>
                <p:cNvSpPr>
                  <a:spLocks/>
                </p:cNvSpPr>
                <p:nvPr/>
              </p:nvSpPr>
              <p:spPr bwMode="auto">
                <a:xfrm>
                  <a:off x="2074" y="3215"/>
                  <a:ext cx="114" cy="211"/>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80" name="Freeform 464"/>
                <p:cNvSpPr>
                  <a:spLocks/>
                </p:cNvSpPr>
                <p:nvPr/>
              </p:nvSpPr>
              <p:spPr bwMode="auto">
                <a:xfrm>
                  <a:off x="1749" y="2784"/>
                  <a:ext cx="173" cy="152"/>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81" name="Freeform 465"/>
                <p:cNvSpPr>
                  <a:spLocks/>
                </p:cNvSpPr>
                <p:nvPr/>
              </p:nvSpPr>
              <p:spPr bwMode="auto">
                <a:xfrm>
                  <a:off x="1777" y="2908"/>
                  <a:ext cx="127" cy="123"/>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82" name="Freeform 466"/>
                <p:cNvSpPr>
                  <a:spLocks/>
                </p:cNvSpPr>
                <p:nvPr/>
              </p:nvSpPr>
              <p:spPr bwMode="auto">
                <a:xfrm>
                  <a:off x="1564" y="2923"/>
                  <a:ext cx="33" cy="23"/>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83" name="Freeform 467"/>
                <p:cNvSpPr>
                  <a:spLocks/>
                </p:cNvSpPr>
                <p:nvPr/>
              </p:nvSpPr>
              <p:spPr bwMode="auto">
                <a:xfrm>
                  <a:off x="2300" y="2748"/>
                  <a:ext cx="6" cy="22"/>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84" name="Freeform 468"/>
                <p:cNvSpPr>
                  <a:spLocks/>
                </p:cNvSpPr>
                <p:nvPr/>
              </p:nvSpPr>
              <p:spPr bwMode="auto">
                <a:xfrm>
                  <a:off x="2063" y="3096"/>
                  <a:ext cx="19" cy="21"/>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85" name="Freeform 469"/>
                <p:cNvSpPr>
                  <a:spLocks/>
                </p:cNvSpPr>
                <p:nvPr/>
              </p:nvSpPr>
              <p:spPr bwMode="auto">
                <a:xfrm>
                  <a:off x="1556" y="2873"/>
                  <a:ext cx="67" cy="52"/>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86" name="Freeform 470"/>
                <p:cNvSpPr>
                  <a:spLocks/>
                </p:cNvSpPr>
                <p:nvPr/>
              </p:nvSpPr>
              <p:spPr bwMode="auto">
                <a:xfrm>
                  <a:off x="1603" y="2959"/>
                  <a:ext cx="34" cy="37"/>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87" name="Freeform 471"/>
                <p:cNvSpPr>
                  <a:spLocks/>
                </p:cNvSpPr>
                <p:nvPr/>
              </p:nvSpPr>
              <p:spPr bwMode="auto">
                <a:xfrm>
                  <a:off x="2194" y="2933"/>
                  <a:ext cx="111" cy="172"/>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88" name="Freeform 472"/>
                <p:cNvSpPr>
                  <a:spLocks/>
                </p:cNvSpPr>
                <p:nvPr/>
              </p:nvSpPr>
              <p:spPr bwMode="auto">
                <a:xfrm>
                  <a:off x="2020" y="3281"/>
                  <a:ext cx="86" cy="91"/>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89" name="Freeform 473"/>
                <p:cNvSpPr>
                  <a:spLocks/>
                </p:cNvSpPr>
                <p:nvPr/>
              </p:nvSpPr>
              <p:spPr bwMode="auto">
                <a:xfrm>
                  <a:off x="1872" y="3297"/>
                  <a:ext cx="148" cy="161"/>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90" name="Freeform 474"/>
                <p:cNvSpPr>
                  <a:spLocks/>
                </p:cNvSpPr>
                <p:nvPr/>
              </p:nvSpPr>
              <p:spPr bwMode="auto">
                <a:xfrm>
                  <a:off x="1562" y="2727"/>
                  <a:ext cx="92" cy="88"/>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91" name="Freeform 475"/>
                <p:cNvSpPr>
                  <a:spLocks/>
                </p:cNvSpPr>
                <p:nvPr/>
              </p:nvSpPr>
              <p:spPr bwMode="auto">
                <a:xfrm>
                  <a:off x="1986" y="2789"/>
                  <a:ext cx="180" cy="249"/>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92" name="Freeform 476"/>
                <p:cNvSpPr>
                  <a:spLocks/>
                </p:cNvSpPr>
                <p:nvPr/>
              </p:nvSpPr>
              <p:spPr bwMode="auto">
                <a:xfrm>
                  <a:off x="2082" y="3413"/>
                  <a:ext cx="14" cy="20"/>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93" name="Freeform 477"/>
                <p:cNvSpPr>
                  <a:spLocks/>
                </p:cNvSpPr>
                <p:nvPr/>
              </p:nvSpPr>
              <p:spPr bwMode="auto">
                <a:xfrm>
                  <a:off x="2070" y="3095"/>
                  <a:ext cx="118" cy="136"/>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94" name="Freeform 478"/>
                <p:cNvSpPr>
                  <a:spLocks/>
                </p:cNvSpPr>
                <p:nvPr/>
              </p:nvSpPr>
              <p:spPr bwMode="auto">
                <a:xfrm>
                  <a:off x="1745" y="2943"/>
                  <a:ext cx="24" cy="65"/>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95" name="Freeform 479"/>
                <p:cNvSpPr>
                  <a:spLocks/>
                </p:cNvSpPr>
                <p:nvPr/>
              </p:nvSpPr>
              <p:spPr bwMode="auto">
                <a:xfrm>
                  <a:off x="2071" y="3033"/>
                  <a:ext cx="57" cy="67"/>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96" name="Freeform 480"/>
                <p:cNvSpPr>
                  <a:spLocks/>
                </p:cNvSpPr>
                <p:nvPr/>
              </p:nvSpPr>
              <p:spPr bwMode="auto">
                <a:xfrm>
                  <a:off x="2014" y="2673"/>
                  <a:ext cx="122" cy="133"/>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97" name="Freeform 481"/>
                <p:cNvSpPr>
                  <a:spLocks/>
                </p:cNvSpPr>
                <p:nvPr/>
              </p:nvSpPr>
              <p:spPr bwMode="auto">
                <a:xfrm>
                  <a:off x="1690" y="2894"/>
                  <a:ext cx="81" cy="69"/>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98" name="Freeform 482"/>
                <p:cNvSpPr>
                  <a:spLocks/>
                </p:cNvSpPr>
                <p:nvPr/>
              </p:nvSpPr>
              <p:spPr bwMode="auto">
                <a:xfrm>
                  <a:off x="1986" y="3186"/>
                  <a:ext cx="128" cy="123"/>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199" name="Freeform 483"/>
                <p:cNvSpPr>
                  <a:spLocks/>
                </p:cNvSpPr>
                <p:nvPr/>
              </p:nvSpPr>
              <p:spPr bwMode="auto">
                <a:xfrm>
                  <a:off x="1926" y="3366"/>
                  <a:ext cx="178" cy="166"/>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00" name="Freeform 484"/>
                <p:cNvSpPr>
                  <a:spLocks/>
                </p:cNvSpPr>
                <p:nvPr/>
              </p:nvSpPr>
              <p:spPr bwMode="auto">
                <a:xfrm>
                  <a:off x="2040" y="3455"/>
                  <a:ext cx="25" cy="30"/>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01" name="Freeform 485"/>
                <p:cNvSpPr>
                  <a:spLocks/>
                </p:cNvSpPr>
                <p:nvPr/>
              </p:nvSpPr>
              <p:spPr bwMode="auto">
                <a:xfrm>
                  <a:off x="2000" y="2304"/>
                  <a:ext cx="86" cy="77"/>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02" name="Freeform 486"/>
                <p:cNvSpPr>
                  <a:spLocks/>
                </p:cNvSpPr>
                <p:nvPr/>
              </p:nvSpPr>
              <p:spPr bwMode="auto">
                <a:xfrm>
                  <a:off x="1987" y="2359"/>
                  <a:ext cx="192" cy="128"/>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03" name="Freeform 487"/>
                <p:cNvSpPr>
                  <a:spLocks/>
                </p:cNvSpPr>
                <p:nvPr/>
              </p:nvSpPr>
              <p:spPr bwMode="auto">
                <a:xfrm>
                  <a:off x="2036" y="2424"/>
                  <a:ext cx="37" cy="47"/>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04" name="Freeform 488"/>
                <p:cNvSpPr>
                  <a:spLocks/>
                </p:cNvSpPr>
                <p:nvPr/>
              </p:nvSpPr>
              <p:spPr bwMode="auto">
                <a:xfrm>
                  <a:off x="2167" y="2487"/>
                  <a:ext cx="80" cy="42"/>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05" name="Freeform 489"/>
                <p:cNvSpPr>
                  <a:spLocks/>
                </p:cNvSpPr>
                <p:nvPr/>
              </p:nvSpPr>
              <p:spPr bwMode="auto">
                <a:xfrm>
                  <a:off x="2227" y="2512"/>
                  <a:ext cx="67" cy="63"/>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06" name="Freeform 490"/>
                <p:cNvSpPr>
                  <a:spLocks/>
                </p:cNvSpPr>
                <p:nvPr/>
              </p:nvSpPr>
              <p:spPr bwMode="auto">
                <a:xfrm>
                  <a:off x="2213" y="2524"/>
                  <a:ext cx="45" cy="39"/>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07" name="Freeform 491"/>
                <p:cNvSpPr>
                  <a:spLocks/>
                </p:cNvSpPr>
                <p:nvPr/>
              </p:nvSpPr>
              <p:spPr bwMode="auto">
                <a:xfrm>
                  <a:off x="2238" y="2308"/>
                  <a:ext cx="455" cy="227"/>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08" name="Freeform 492"/>
                <p:cNvSpPr>
                  <a:spLocks/>
                </p:cNvSpPr>
                <p:nvPr/>
              </p:nvSpPr>
              <p:spPr bwMode="auto">
                <a:xfrm>
                  <a:off x="2347" y="2454"/>
                  <a:ext cx="200" cy="141"/>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09" name="Freeform 493"/>
                <p:cNvSpPr>
                  <a:spLocks/>
                </p:cNvSpPr>
                <p:nvPr/>
              </p:nvSpPr>
              <p:spPr bwMode="auto">
                <a:xfrm>
                  <a:off x="2322" y="2500"/>
                  <a:ext cx="152" cy="123"/>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10" name="Freeform 494"/>
                <p:cNvSpPr>
                  <a:spLocks/>
                </p:cNvSpPr>
                <p:nvPr/>
              </p:nvSpPr>
              <p:spPr bwMode="auto">
                <a:xfrm>
                  <a:off x="2492" y="2499"/>
                  <a:ext cx="127" cy="62"/>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11" name="Freeform 495"/>
                <p:cNvSpPr>
                  <a:spLocks/>
                </p:cNvSpPr>
                <p:nvPr/>
              </p:nvSpPr>
              <p:spPr bwMode="auto">
                <a:xfrm>
                  <a:off x="2479" y="2536"/>
                  <a:ext cx="81" cy="65"/>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sp>
              <p:nvSpPr>
                <p:cNvPr id="1212" name="Freeform 496"/>
                <p:cNvSpPr>
                  <a:spLocks/>
                </p:cNvSpPr>
                <p:nvPr/>
              </p:nvSpPr>
              <p:spPr bwMode="auto">
                <a:xfrm>
                  <a:off x="2998" y="2793"/>
                  <a:ext cx="6" cy="10"/>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6350">
                  <a:solidFill>
                    <a:schemeClr val="bg2">
                      <a:lumMod val="20000"/>
                      <a:lumOff val="8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FrutigerNext LT Medium"/>
                    <a:ea typeface="微软雅黑" pitchFamily="34" charset="-122"/>
                    <a:cs typeface="Arial" pitchFamily="34" charset="0"/>
                  </a:endParaRPr>
                </a:p>
              </p:txBody>
            </p:sp>
          </p:grpSp>
        </p:grpSp>
        <p:pic>
          <p:nvPicPr>
            <p:cNvPr id="1282" name="Picture 3" descr="\\Lvye7\本地磁盘 (e)\发邮件\李炳新\0227\Huawei logo.pn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715857" y="2693359"/>
              <a:ext cx="107760" cy="10778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组合 1282"/>
            <p:cNvGrpSpPr/>
            <p:nvPr/>
          </p:nvGrpSpPr>
          <p:grpSpPr>
            <a:xfrm>
              <a:off x="1559917" y="1941335"/>
              <a:ext cx="4343710" cy="2018730"/>
              <a:chOff x="2297522" y="1887207"/>
              <a:chExt cx="4244518" cy="1972630"/>
            </a:xfrm>
          </p:grpSpPr>
          <p:sp>
            <p:nvSpPr>
              <p:cNvPr id="1284" name="椭圆 145"/>
              <p:cNvSpPr>
                <a:spLocks noChangeArrowheads="1"/>
              </p:cNvSpPr>
              <p:nvPr/>
            </p:nvSpPr>
            <p:spPr bwMode="auto">
              <a:xfrm>
                <a:off x="6267748" y="2688062"/>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85" name="椭圆 145"/>
              <p:cNvSpPr>
                <a:spLocks noChangeArrowheads="1"/>
              </p:cNvSpPr>
              <p:nvPr/>
            </p:nvSpPr>
            <p:spPr bwMode="auto">
              <a:xfrm>
                <a:off x="6402451" y="3086042"/>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86" name="椭圆 145"/>
              <p:cNvSpPr>
                <a:spLocks noChangeArrowheads="1"/>
              </p:cNvSpPr>
              <p:nvPr/>
            </p:nvSpPr>
            <p:spPr bwMode="auto">
              <a:xfrm>
                <a:off x="6343318" y="3210338"/>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87" name="椭圆 145"/>
              <p:cNvSpPr>
                <a:spLocks noChangeArrowheads="1"/>
              </p:cNvSpPr>
              <p:nvPr/>
            </p:nvSpPr>
            <p:spPr bwMode="auto">
              <a:xfrm>
                <a:off x="6482668" y="2585639"/>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88" name="椭圆 145"/>
              <p:cNvSpPr>
                <a:spLocks noChangeArrowheads="1"/>
              </p:cNvSpPr>
              <p:nvPr/>
            </p:nvSpPr>
            <p:spPr bwMode="auto">
              <a:xfrm>
                <a:off x="6437318" y="2396770"/>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89" name="椭圆 145"/>
              <p:cNvSpPr>
                <a:spLocks noChangeArrowheads="1"/>
              </p:cNvSpPr>
              <p:nvPr/>
            </p:nvSpPr>
            <p:spPr bwMode="auto">
              <a:xfrm>
                <a:off x="6381072" y="2424163"/>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90" name="椭圆 145"/>
              <p:cNvSpPr>
                <a:spLocks noChangeArrowheads="1"/>
              </p:cNvSpPr>
              <p:nvPr/>
            </p:nvSpPr>
            <p:spPr bwMode="auto">
              <a:xfrm>
                <a:off x="6285673" y="2507013"/>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91" name="椭圆 145"/>
              <p:cNvSpPr>
                <a:spLocks noChangeArrowheads="1"/>
              </p:cNvSpPr>
              <p:nvPr/>
            </p:nvSpPr>
            <p:spPr bwMode="auto">
              <a:xfrm>
                <a:off x="5646699" y="2615333"/>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92" name="椭圆 145"/>
              <p:cNvSpPr>
                <a:spLocks noChangeArrowheads="1"/>
              </p:cNvSpPr>
              <p:nvPr/>
            </p:nvSpPr>
            <p:spPr bwMode="auto">
              <a:xfrm>
                <a:off x="5515122" y="2523993"/>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93" name="椭圆 145"/>
              <p:cNvSpPr>
                <a:spLocks noChangeArrowheads="1"/>
              </p:cNvSpPr>
              <p:nvPr/>
            </p:nvSpPr>
            <p:spPr bwMode="auto">
              <a:xfrm>
                <a:off x="5278996" y="2471464"/>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94" name="椭圆 145"/>
              <p:cNvSpPr>
                <a:spLocks noChangeArrowheads="1"/>
              </p:cNvSpPr>
              <p:nvPr/>
            </p:nvSpPr>
            <p:spPr bwMode="auto">
              <a:xfrm>
                <a:off x="5180092" y="2507013"/>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95" name="椭圆 145"/>
              <p:cNvSpPr>
                <a:spLocks noChangeArrowheads="1"/>
              </p:cNvSpPr>
              <p:nvPr/>
            </p:nvSpPr>
            <p:spPr bwMode="auto">
              <a:xfrm>
                <a:off x="5040209" y="2747450"/>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96" name="椭圆 145"/>
              <p:cNvSpPr>
                <a:spLocks noChangeArrowheads="1"/>
              </p:cNvSpPr>
              <p:nvPr/>
            </p:nvSpPr>
            <p:spPr bwMode="auto">
              <a:xfrm>
                <a:off x="4728781" y="3800449"/>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97" name="椭圆 145"/>
              <p:cNvSpPr>
                <a:spLocks noChangeArrowheads="1"/>
              </p:cNvSpPr>
              <p:nvPr/>
            </p:nvSpPr>
            <p:spPr bwMode="auto">
              <a:xfrm>
                <a:off x="4240955" y="2994765"/>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98" name="椭圆 145"/>
              <p:cNvSpPr>
                <a:spLocks noChangeArrowheads="1"/>
              </p:cNvSpPr>
              <p:nvPr/>
            </p:nvSpPr>
            <p:spPr bwMode="auto">
              <a:xfrm>
                <a:off x="3347864" y="3698090"/>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299" name="椭圆 145"/>
              <p:cNvSpPr>
                <a:spLocks noChangeArrowheads="1"/>
              </p:cNvSpPr>
              <p:nvPr/>
            </p:nvSpPr>
            <p:spPr bwMode="auto">
              <a:xfrm>
                <a:off x="2929048" y="3184241"/>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00" name="椭圆 145"/>
              <p:cNvSpPr>
                <a:spLocks noChangeArrowheads="1"/>
              </p:cNvSpPr>
              <p:nvPr/>
            </p:nvSpPr>
            <p:spPr bwMode="auto">
              <a:xfrm>
                <a:off x="2509870" y="2960785"/>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01" name="椭圆 145"/>
              <p:cNvSpPr>
                <a:spLocks noChangeArrowheads="1"/>
              </p:cNvSpPr>
              <p:nvPr/>
            </p:nvSpPr>
            <p:spPr bwMode="auto">
              <a:xfrm>
                <a:off x="2297522" y="2580746"/>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02" name="椭圆 145"/>
              <p:cNvSpPr>
                <a:spLocks noChangeArrowheads="1"/>
              </p:cNvSpPr>
              <p:nvPr/>
            </p:nvSpPr>
            <p:spPr bwMode="auto">
              <a:xfrm>
                <a:off x="4999089" y="2415673"/>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03" name="椭圆 145"/>
              <p:cNvSpPr>
                <a:spLocks noChangeArrowheads="1"/>
              </p:cNvSpPr>
              <p:nvPr/>
            </p:nvSpPr>
            <p:spPr bwMode="auto">
              <a:xfrm>
                <a:off x="5013976" y="2175906"/>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04" name="椭圆 145"/>
              <p:cNvSpPr>
                <a:spLocks noChangeArrowheads="1"/>
              </p:cNvSpPr>
              <p:nvPr/>
            </p:nvSpPr>
            <p:spPr bwMode="auto">
              <a:xfrm>
                <a:off x="4665786" y="2288450"/>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05" name="椭圆 145"/>
              <p:cNvSpPr>
                <a:spLocks noChangeArrowheads="1"/>
              </p:cNvSpPr>
              <p:nvPr/>
            </p:nvSpPr>
            <p:spPr bwMode="auto">
              <a:xfrm>
                <a:off x="4619689" y="2231363"/>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06" name="椭圆 145"/>
              <p:cNvSpPr>
                <a:spLocks noChangeArrowheads="1"/>
              </p:cNvSpPr>
              <p:nvPr/>
            </p:nvSpPr>
            <p:spPr bwMode="auto">
              <a:xfrm>
                <a:off x="4694125" y="2148848"/>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07" name="椭圆 145"/>
              <p:cNvSpPr>
                <a:spLocks noChangeArrowheads="1"/>
              </p:cNvSpPr>
              <p:nvPr/>
            </p:nvSpPr>
            <p:spPr bwMode="auto">
              <a:xfrm>
                <a:off x="4687909" y="2063761"/>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08" name="椭圆 145"/>
              <p:cNvSpPr>
                <a:spLocks noChangeArrowheads="1"/>
              </p:cNvSpPr>
              <p:nvPr/>
            </p:nvSpPr>
            <p:spPr bwMode="auto">
              <a:xfrm>
                <a:off x="4967348" y="1887207"/>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09" name="椭圆 145"/>
              <p:cNvSpPr>
                <a:spLocks noChangeArrowheads="1"/>
              </p:cNvSpPr>
              <p:nvPr/>
            </p:nvSpPr>
            <p:spPr bwMode="auto">
              <a:xfrm>
                <a:off x="4517268" y="2073547"/>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10" name="椭圆 145"/>
              <p:cNvSpPr>
                <a:spLocks noChangeArrowheads="1"/>
              </p:cNvSpPr>
              <p:nvPr/>
            </p:nvSpPr>
            <p:spPr bwMode="auto">
              <a:xfrm>
                <a:off x="4389145" y="2093455"/>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11" name="椭圆 145"/>
              <p:cNvSpPr>
                <a:spLocks noChangeArrowheads="1"/>
              </p:cNvSpPr>
              <p:nvPr/>
            </p:nvSpPr>
            <p:spPr bwMode="auto">
              <a:xfrm>
                <a:off x="4180240" y="1926751"/>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12" name="椭圆 145"/>
              <p:cNvSpPr>
                <a:spLocks noChangeArrowheads="1"/>
              </p:cNvSpPr>
              <p:nvPr/>
            </p:nvSpPr>
            <p:spPr bwMode="auto">
              <a:xfrm>
                <a:off x="4231101" y="2221911"/>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13" name="椭圆 145"/>
              <p:cNvSpPr>
                <a:spLocks noChangeArrowheads="1"/>
              </p:cNvSpPr>
              <p:nvPr/>
            </p:nvSpPr>
            <p:spPr bwMode="auto">
              <a:xfrm>
                <a:off x="4140791" y="2258756"/>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14" name="椭圆 145"/>
              <p:cNvSpPr>
                <a:spLocks noChangeArrowheads="1"/>
              </p:cNvSpPr>
              <p:nvPr/>
            </p:nvSpPr>
            <p:spPr bwMode="auto">
              <a:xfrm>
                <a:off x="4151153" y="2486479"/>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15" name="椭圆 145"/>
              <p:cNvSpPr>
                <a:spLocks noChangeArrowheads="1"/>
              </p:cNvSpPr>
              <p:nvPr/>
            </p:nvSpPr>
            <p:spPr bwMode="auto">
              <a:xfrm>
                <a:off x="4962709" y="3186207"/>
                <a:ext cx="59372" cy="59388"/>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grpSp>
        <p:sp>
          <p:nvSpPr>
            <p:cNvPr id="1316" name="椭圆 145"/>
            <p:cNvSpPr>
              <a:spLocks noChangeArrowheads="1"/>
            </p:cNvSpPr>
            <p:nvPr/>
          </p:nvSpPr>
          <p:spPr bwMode="auto">
            <a:xfrm>
              <a:off x="5799656" y="2543911"/>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17" name="椭圆 145"/>
            <p:cNvSpPr>
              <a:spLocks noChangeArrowheads="1"/>
            </p:cNvSpPr>
            <p:nvPr/>
          </p:nvSpPr>
          <p:spPr bwMode="auto">
            <a:xfrm>
              <a:off x="5666011" y="2470810"/>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18" name="椭圆 145"/>
            <p:cNvSpPr>
              <a:spLocks noChangeArrowheads="1"/>
            </p:cNvSpPr>
            <p:nvPr/>
          </p:nvSpPr>
          <p:spPr bwMode="auto">
            <a:xfrm>
              <a:off x="5602388" y="2528889"/>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19" name="椭圆 145"/>
            <p:cNvSpPr>
              <a:spLocks noChangeArrowheads="1"/>
            </p:cNvSpPr>
            <p:nvPr/>
          </p:nvSpPr>
          <p:spPr bwMode="auto">
            <a:xfrm>
              <a:off x="5532030" y="2493836"/>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20" name="椭圆 145"/>
            <p:cNvSpPr>
              <a:spLocks noChangeArrowheads="1"/>
            </p:cNvSpPr>
            <p:nvPr/>
          </p:nvSpPr>
          <p:spPr bwMode="auto">
            <a:xfrm>
              <a:off x="5515453" y="2402716"/>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21" name="椭圆 145"/>
            <p:cNvSpPr>
              <a:spLocks noChangeArrowheads="1"/>
            </p:cNvSpPr>
            <p:nvPr/>
          </p:nvSpPr>
          <p:spPr bwMode="auto">
            <a:xfrm>
              <a:off x="5609121" y="2374339"/>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22" name="椭圆 145"/>
            <p:cNvSpPr>
              <a:spLocks noChangeArrowheads="1"/>
            </p:cNvSpPr>
            <p:nvPr/>
          </p:nvSpPr>
          <p:spPr bwMode="auto">
            <a:xfrm>
              <a:off x="5791155" y="2321910"/>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23" name="椭圆 145"/>
            <p:cNvSpPr>
              <a:spLocks noChangeArrowheads="1"/>
            </p:cNvSpPr>
            <p:nvPr/>
          </p:nvSpPr>
          <p:spPr bwMode="auto">
            <a:xfrm>
              <a:off x="5069638" y="2850057"/>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24" name="椭圆 145"/>
            <p:cNvSpPr>
              <a:spLocks noChangeArrowheads="1"/>
            </p:cNvSpPr>
            <p:nvPr/>
          </p:nvSpPr>
          <p:spPr bwMode="auto">
            <a:xfrm>
              <a:off x="4261755" y="2184073"/>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25" name="椭圆 145"/>
            <p:cNvSpPr>
              <a:spLocks noChangeArrowheads="1"/>
            </p:cNvSpPr>
            <p:nvPr/>
          </p:nvSpPr>
          <p:spPr bwMode="auto">
            <a:xfrm>
              <a:off x="4205536" y="1893272"/>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26" name="椭圆 145"/>
            <p:cNvSpPr>
              <a:spLocks noChangeArrowheads="1"/>
            </p:cNvSpPr>
            <p:nvPr/>
          </p:nvSpPr>
          <p:spPr bwMode="auto">
            <a:xfrm>
              <a:off x="3836193" y="1812530"/>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27" name="椭圆 145"/>
            <p:cNvSpPr>
              <a:spLocks noChangeArrowheads="1"/>
            </p:cNvSpPr>
            <p:nvPr/>
          </p:nvSpPr>
          <p:spPr bwMode="auto">
            <a:xfrm>
              <a:off x="3892296" y="2056573"/>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28" name="椭圆 145"/>
            <p:cNvSpPr>
              <a:spLocks noChangeArrowheads="1"/>
            </p:cNvSpPr>
            <p:nvPr/>
          </p:nvSpPr>
          <p:spPr bwMode="auto">
            <a:xfrm>
              <a:off x="3764044" y="2221480"/>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29" name="椭圆 145"/>
            <p:cNvSpPr>
              <a:spLocks noChangeArrowheads="1"/>
            </p:cNvSpPr>
            <p:nvPr/>
          </p:nvSpPr>
          <p:spPr bwMode="auto">
            <a:xfrm>
              <a:off x="3615924" y="2128691"/>
              <a:ext cx="60759" cy="60776"/>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30" name="等腰三角形 1329"/>
            <p:cNvSpPr/>
            <p:nvPr/>
          </p:nvSpPr>
          <p:spPr>
            <a:xfrm>
              <a:off x="4139541" y="2144114"/>
              <a:ext cx="104273" cy="89891"/>
            </a:xfrm>
            <a:prstGeom prst="triangle">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a:endParaRPr lang="zh-CN" altLang="en-US" sz="1500" b="1" kern="0" dirty="0">
                <a:solidFill>
                  <a:srgbClr val="000000"/>
                </a:solidFill>
                <a:latin typeface="Arial" pitchFamily="34" charset="0"/>
                <a:cs typeface="Arial" pitchFamily="34" charset="0"/>
              </a:endParaRPr>
            </a:p>
          </p:txBody>
        </p:sp>
        <p:sp>
          <p:nvSpPr>
            <p:cNvPr id="1331" name="等腰三角形 1330"/>
            <p:cNvSpPr/>
            <p:nvPr/>
          </p:nvSpPr>
          <p:spPr>
            <a:xfrm>
              <a:off x="5700261" y="2554612"/>
              <a:ext cx="104273" cy="89891"/>
            </a:xfrm>
            <a:prstGeom prst="triangle">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a:endParaRPr lang="zh-CN" altLang="en-US" sz="1500" b="1" kern="0" dirty="0">
                <a:solidFill>
                  <a:srgbClr val="000000"/>
                </a:solidFill>
                <a:latin typeface="Arial" pitchFamily="34" charset="0"/>
                <a:cs typeface="Arial" pitchFamily="34" charset="0"/>
              </a:endParaRPr>
            </a:p>
          </p:txBody>
        </p:sp>
        <p:sp>
          <p:nvSpPr>
            <p:cNvPr id="1332" name="等腰三角形 1331"/>
            <p:cNvSpPr/>
            <p:nvPr/>
          </p:nvSpPr>
          <p:spPr>
            <a:xfrm>
              <a:off x="5521091" y="3193909"/>
              <a:ext cx="104273" cy="89891"/>
            </a:xfrm>
            <a:prstGeom prst="triangle">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a:endParaRPr lang="zh-CN" altLang="en-US" sz="1500" b="1" kern="0" dirty="0">
                <a:solidFill>
                  <a:srgbClr val="000000"/>
                </a:solidFill>
                <a:latin typeface="Arial" pitchFamily="34" charset="0"/>
                <a:cs typeface="Arial" pitchFamily="34" charset="0"/>
              </a:endParaRPr>
            </a:p>
          </p:txBody>
        </p:sp>
        <p:sp>
          <p:nvSpPr>
            <p:cNvPr id="1333" name="等腰三角形 1332"/>
            <p:cNvSpPr/>
            <p:nvPr/>
          </p:nvSpPr>
          <p:spPr>
            <a:xfrm>
              <a:off x="4441260" y="3610927"/>
              <a:ext cx="104273" cy="89891"/>
            </a:xfrm>
            <a:prstGeom prst="triangle">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a:endParaRPr lang="zh-CN" altLang="en-US" sz="1500" b="1" kern="0" dirty="0">
                <a:solidFill>
                  <a:srgbClr val="000000"/>
                </a:solidFill>
                <a:latin typeface="Arial" pitchFamily="34" charset="0"/>
                <a:cs typeface="Arial" pitchFamily="34" charset="0"/>
              </a:endParaRPr>
            </a:p>
          </p:txBody>
        </p:sp>
        <p:sp>
          <p:nvSpPr>
            <p:cNvPr id="1334" name="等腰三角形 1333"/>
            <p:cNvSpPr/>
            <p:nvPr/>
          </p:nvSpPr>
          <p:spPr>
            <a:xfrm>
              <a:off x="2196486" y="4081883"/>
              <a:ext cx="104273" cy="89891"/>
            </a:xfrm>
            <a:prstGeom prst="triangle">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a:endParaRPr lang="zh-CN" altLang="en-US" sz="1500" b="1" kern="0" dirty="0">
                <a:solidFill>
                  <a:srgbClr val="000000"/>
                </a:solidFill>
                <a:latin typeface="Arial" pitchFamily="34" charset="0"/>
                <a:cs typeface="Arial" pitchFamily="34" charset="0"/>
              </a:endParaRPr>
            </a:p>
          </p:txBody>
        </p:sp>
        <p:sp>
          <p:nvSpPr>
            <p:cNvPr id="1335" name="矩形 1334"/>
            <p:cNvSpPr/>
            <p:nvPr/>
          </p:nvSpPr>
          <p:spPr>
            <a:xfrm>
              <a:off x="5060701" y="2679550"/>
              <a:ext cx="64616" cy="64616"/>
            </a:xfrm>
            <a:prstGeom prst="rect">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a:endParaRPr lang="zh-CN" altLang="en-US" sz="1500" b="1" kern="0" dirty="0">
                <a:solidFill>
                  <a:srgbClr val="000000"/>
                </a:solidFill>
                <a:latin typeface="Arial" pitchFamily="34" charset="0"/>
                <a:cs typeface="Arial" pitchFamily="34" charset="0"/>
              </a:endParaRPr>
            </a:p>
          </p:txBody>
        </p:sp>
        <p:grpSp>
          <p:nvGrpSpPr>
            <p:cNvPr id="7" name="组合 1335"/>
            <p:cNvGrpSpPr/>
            <p:nvPr/>
          </p:nvGrpSpPr>
          <p:grpSpPr>
            <a:xfrm>
              <a:off x="1547718" y="2073607"/>
              <a:ext cx="4135966" cy="1545944"/>
              <a:chOff x="2285602" y="1768535"/>
              <a:chExt cx="4041518" cy="1510641"/>
            </a:xfrm>
          </p:grpSpPr>
          <p:sp>
            <p:nvSpPr>
              <p:cNvPr id="1337" name="矩形 1336"/>
              <p:cNvSpPr/>
              <p:nvPr/>
            </p:nvSpPr>
            <p:spPr>
              <a:xfrm>
                <a:off x="6263980" y="2329070"/>
                <a:ext cx="63140" cy="63140"/>
              </a:xfrm>
              <a:prstGeom prst="rect">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a:endParaRPr lang="zh-CN" altLang="en-US" sz="1500" b="1" kern="0" dirty="0">
                  <a:solidFill>
                    <a:srgbClr val="000000"/>
                  </a:solidFill>
                  <a:latin typeface="Arial" pitchFamily="34" charset="0"/>
                  <a:cs typeface="Arial" pitchFamily="34" charset="0"/>
                </a:endParaRPr>
              </a:p>
            </p:txBody>
          </p:sp>
          <p:sp>
            <p:nvSpPr>
              <p:cNvPr id="1338" name="矩形 1337"/>
              <p:cNvSpPr/>
              <p:nvPr/>
            </p:nvSpPr>
            <p:spPr>
              <a:xfrm>
                <a:off x="5340057" y="2235627"/>
                <a:ext cx="63140" cy="63140"/>
              </a:xfrm>
              <a:prstGeom prst="rect">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a:endParaRPr lang="zh-CN" altLang="en-US" sz="1500" b="1" kern="0" dirty="0">
                  <a:solidFill>
                    <a:srgbClr val="000000"/>
                  </a:solidFill>
                  <a:latin typeface="Arial" pitchFamily="34" charset="0"/>
                  <a:cs typeface="Arial" pitchFamily="34" charset="0"/>
                </a:endParaRPr>
              </a:p>
            </p:txBody>
          </p:sp>
          <p:sp>
            <p:nvSpPr>
              <p:cNvPr id="1339" name="矩形 1338"/>
              <p:cNvSpPr/>
              <p:nvPr/>
            </p:nvSpPr>
            <p:spPr>
              <a:xfrm>
                <a:off x="4756583" y="1825623"/>
                <a:ext cx="63140" cy="63140"/>
              </a:xfrm>
              <a:prstGeom prst="rect">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a:endParaRPr lang="zh-CN" altLang="en-US" sz="1500" b="1" kern="0" dirty="0">
                  <a:solidFill>
                    <a:srgbClr val="000000"/>
                  </a:solidFill>
                  <a:latin typeface="Arial" pitchFamily="34" charset="0"/>
                  <a:cs typeface="Arial" pitchFamily="34" charset="0"/>
                </a:endParaRPr>
              </a:p>
            </p:txBody>
          </p:sp>
          <p:sp>
            <p:nvSpPr>
              <p:cNvPr id="1340" name="矩形 1339"/>
              <p:cNvSpPr/>
              <p:nvPr/>
            </p:nvSpPr>
            <p:spPr>
              <a:xfrm>
                <a:off x="4368515" y="1768535"/>
                <a:ext cx="63140" cy="63140"/>
              </a:xfrm>
              <a:prstGeom prst="rect">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a:endParaRPr lang="zh-CN" altLang="en-US" sz="1500" b="1" kern="0" dirty="0">
                  <a:solidFill>
                    <a:srgbClr val="000000"/>
                  </a:solidFill>
                  <a:latin typeface="Arial" pitchFamily="34" charset="0"/>
                  <a:cs typeface="Arial" pitchFamily="34" charset="0"/>
                </a:endParaRPr>
              </a:p>
            </p:txBody>
          </p:sp>
          <p:sp>
            <p:nvSpPr>
              <p:cNvPr id="1341" name="矩形 1340"/>
              <p:cNvSpPr/>
              <p:nvPr/>
            </p:nvSpPr>
            <p:spPr>
              <a:xfrm>
                <a:off x="2285602" y="2408568"/>
                <a:ext cx="63140" cy="63140"/>
              </a:xfrm>
              <a:prstGeom prst="rect">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a:endParaRPr lang="zh-CN" altLang="en-US" sz="1500" b="1" kern="0" dirty="0">
                  <a:solidFill>
                    <a:srgbClr val="000000"/>
                  </a:solidFill>
                  <a:latin typeface="Arial" pitchFamily="34" charset="0"/>
                  <a:cs typeface="Arial" pitchFamily="34" charset="0"/>
                </a:endParaRPr>
              </a:p>
            </p:txBody>
          </p:sp>
          <p:sp>
            <p:nvSpPr>
              <p:cNvPr id="1342" name="矩形 1341"/>
              <p:cNvSpPr/>
              <p:nvPr/>
            </p:nvSpPr>
            <p:spPr>
              <a:xfrm>
                <a:off x="3270712" y="3216036"/>
                <a:ext cx="63140" cy="63140"/>
              </a:xfrm>
              <a:prstGeom prst="rect">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a:endParaRPr lang="zh-CN" altLang="en-US" sz="1500" b="1" kern="0" dirty="0">
                  <a:solidFill>
                    <a:srgbClr val="000000"/>
                  </a:solidFill>
                  <a:latin typeface="Arial" pitchFamily="34" charset="0"/>
                  <a:cs typeface="Arial" pitchFamily="34" charset="0"/>
                </a:endParaRPr>
              </a:p>
            </p:txBody>
          </p:sp>
        </p:grpSp>
        <p:sp>
          <p:nvSpPr>
            <p:cNvPr id="1343" name="椭圆 145"/>
            <p:cNvSpPr>
              <a:spLocks noChangeArrowheads="1"/>
            </p:cNvSpPr>
            <p:nvPr/>
          </p:nvSpPr>
          <p:spPr bwMode="auto">
            <a:xfrm>
              <a:off x="4984136" y="2747253"/>
              <a:ext cx="85501" cy="85525"/>
            </a:xfrm>
            <a:prstGeom prst="ellipse">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grpSp>
          <p:nvGrpSpPr>
            <p:cNvPr id="8" name="组合 1343"/>
            <p:cNvGrpSpPr/>
            <p:nvPr/>
          </p:nvGrpSpPr>
          <p:grpSpPr>
            <a:xfrm>
              <a:off x="3750692" y="2132029"/>
              <a:ext cx="2018494" cy="407216"/>
              <a:chOff x="4438269" y="1825623"/>
              <a:chExt cx="1972400" cy="397917"/>
            </a:xfrm>
          </p:grpSpPr>
          <p:sp>
            <p:nvSpPr>
              <p:cNvPr id="1345" name="椭圆 145"/>
              <p:cNvSpPr>
                <a:spLocks noChangeArrowheads="1"/>
              </p:cNvSpPr>
              <p:nvPr/>
            </p:nvSpPr>
            <p:spPr bwMode="auto">
              <a:xfrm>
                <a:off x="6327120" y="2046371"/>
                <a:ext cx="83549" cy="83572"/>
              </a:xfrm>
              <a:prstGeom prst="ellipse">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46" name="椭圆 145"/>
              <p:cNvSpPr>
                <a:spLocks noChangeArrowheads="1"/>
              </p:cNvSpPr>
              <p:nvPr/>
            </p:nvSpPr>
            <p:spPr bwMode="auto">
              <a:xfrm>
                <a:off x="5296388" y="2139968"/>
                <a:ext cx="83549" cy="83572"/>
              </a:xfrm>
              <a:prstGeom prst="ellipse">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47" name="椭圆 145"/>
              <p:cNvSpPr>
                <a:spLocks noChangeArrowheads="1"/>
              </p:cNvSpPr>
              <p:nvPr/>
            </p:nvSpPr>
            <p:spPr bwMode="auto">
              <a:xfrm>
                <a:off x="4438269" y="1825623"/>
                <a:ext cx="83549" cy="83572"/>
              </a:xfrm>
              <a:prstGeom prst="ellipse">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grpSp>
        <p:sp>
          <p:nvSpPr>
            <p:cNvPr id="1348" name="椭圆 145"/>
            <p:cNvSpPr>
              <a:spLocks noChangeArrowheads="1"/>
            </p:cNvSpPr>
            <p:nvPr/>
          </p:nvSpPr>
          <p:spPr bwMode="auto">
            <a:xfrm>
              <a:off x="4083570" y="2189467"/>
              <a:ext cx="50364" cy="5037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grpSp>
          <p:nvGrpSpPr>
            <p:cNvPr id="9" name="组合 1348"/>
            <p:cNvGrpSpPr/>
            <p:nvPr/>
          </p:nvGrpSpPr>
          <p:grpSpPr>
            <a:xfrm>
              <a:off x="1630504" y="1736711"/>
              <a:ext cx="4743329" cy="2257013"/>
              <a:chOff x="1800395" y="1538393"/>
              <a:chExt cx="4635011" cy="2205472"/>
            </a:xfrm>
          </p:grpSpPr>
          <p:sp>
            <p:nvSpPr>
              <p:cNvPr id="1350" name="椭圆 145"/>
              <p:cNvSpPr>
                <a:spLocks noChangeArrowheads="1"/>
              </p:cNvSpPr>
              <p:nvPr/>
            </p:nvSpPr>
            <p:spPr bwMode="auto">
              <a:xfrm>
                <a:off x="3861363" y="2348601"/>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51" name="椭圆 145"/>
              <p:cNvSpPr>
                <a:spLocks noChangeArrowheads="1"/>
              </p:cNvSpPr>
              <p:nvPr/>
            </p:nvSpPr>
            <p:spPr bwMode="auto">
              <a:xfrm>
                <a:off x="3642039" y="2392777"/>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52" name="椭圆 145"/>
              <p:cNvSpPr>
                <a:spLocks noChangeArrowheads="1"/>
              </p:cNvSpPr>
              <p:nvPr/>
            </p:nvSpPr>
            <p:spPr bwMode="auto">
              <a:xfrm>
                <a:off x="3560443" y="2583907"/>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53" name="椭圆 145"/>
              <p:cNvSpPr>
                <a:spLocks noChangeArrowheads="1"/>
              </p:cNvSpPr>
              <p:nvPr/>
            </p:nvSpPr>
            <p:spPr bwMode="auto">
              <a:xfrm>
                <a:off x="3744798" y="2836722"/>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54" name="椭圆 145"/>
              <p:cNvSpPr>
                <a:spLocks noChangeArrowheads="1"/>
              </p:cNvSpPr>
              <p:nvPr/>
            </p:nvSpPr>
            <p:spPr bwMode="auto">
              <a:xfrm>
                <a:off x="3619815" y="2164575"/>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55" name="椭圆 145"/>
              <p:cNvSpPr>
                <a:spLocks noChangeArrowheads="1"/>
              </p:cNvSpPr>
              <p:nvPr/>
            </p:nvSpPr>
            <p:spPr bwMode="auto">
              <a:xfrm>
                <a:off x="3726231" y="2113865"/>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56" name="椭圆 145"/>
              <p:cNvSpPr>
                <a:spLocks noChangeArrowheads="1"/>
              </p:cNvSpPr>
              <p:nvPr/>
            </p:nvSpPr>
            <p:spPr bwMode="auto">
              <a:xfrm>
                <a:off x="4134448" y="1836606"/>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grpSp>
            <p:nvGrpSpPr>
              <p:cNvPr id="10" name="组合 1706"/>
              <p:cNvGrpSpPr/>
              <p:nvPr/>
            </p:nvGrpSpPr>
            <p:grpSpPr>
              <a:xfrm>
                <a:off x="4217116" y="1751767"/>
                <a:ext cx="2218290" cy="1992098"/>
                <a:chOff x="4217116" y="1751767"/>
                <a:chExt cx="2218290" cy="1992098"/>
              </a:xfrm>
            </p:grpSpPr>
            <p:sp>
              <p:nvSpPr>
                <p:cNvPr id="1370" name="椭圆 145"/>
                <p:cNvSpPr>
                  <a:spLocks noChangeArrowheads="1"/>
                </p:cNvSpPr>
                <p:nvPr/>
              </p:nvSpPr>
              <p:spPr bwMode="auto">
                <a:xfrm>
                  <a:off x="4673361" y="2414128"/>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71" name="椭圆 145"/>
                <p:cNvSpPr>
                  <a:spLocks noChangeArrowheads="1"/>
                </p:cNvSpPr>
                <p:nvPr/>
              </p:nvSpPr>
              <p:spPr bwMode="auto">
                <a:xfrm>
                  <a:off x="4432986" y="2337321"/>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grpSp>
              <p:nvGrpSpPr>
                <p:cNvPr id="11" name="组合 1705"/>
                <p:cNvGrpSpPr/>
                <p:nvPr/>
              </p:nvGrpSpPr>
              <p:grpSpPr>
                <a:xfrm>
                  <a:off x="4713256" y="2029344"/>
                  <a:ext cx="1722150" cy="1714521"/>
                  <a:chOff x="4713256" y="2029344"/>
                  <a:chExt cx="1722150" cy="1714521"/>
                </a:xfrm>
              </p:grpSpPr>
              <p:sp>
                <p:nvSpPr>
                  <p:cNvPr id="1379" name="椭圆 145"/>
                  <p:cNvSpPr>
                    <a:spLocks noChangeArrowheads="1"/>
                  </p:cNvSpPr>
                  <p:nvPr/>
                </p:nvSpPr>
                <p:spPr bwMode="auto">
                  <a:xfrm>
                    <a:off x="6386192" y="3694638"/>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80" name="椭圆 145"/>
                  <p:cNvSpPr>
                    <a:spLocks noChangeArrowheads="1"/>
                  </p:cNvSpPr>
                  <p:nvPr/>
                </p:nvSpPr>
                <p:spPr bwMode="auto">
                  <a:xfrm>
                    <a:off x="5849734" y="3074858"/>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81" name="椭圆 145"/>
                  <p:cNvSpPr>
                    <a:spLocks noChangeArrowheads="1"/>
                  </p:cNvSpPr>
                  <p:nvPr/>
                </p:nvSpPr>
                <p:spPr bwMode="auto">
                  <a:xfrm>
                    <a:off x="5572021" y="2968567"/>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82" name="椭圆 145"/>
                  <p:cNvSpPr>
                    <a:spLocks noChangeArrowheads="1"/>
                  </p:cNvSpPr>
                  <p:nvPr/>
                </p:nvSpPr>
                <p:spPr bwMode="auto">
                  <a:xfrm>
                    <a:off x="5638943" y="2531713"/>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83" name="椭圆 145"/>
                  <p:cNvSpPr>
                    <a:spLocks noChangeArrowheads="1"/>
                  </p:cNvSpPr>
                  <p:nvPr/>
                </p:nvSpPr>
                <p:spPr bwMode="auto">
                  <a:xfrm>
                    <a:off x="5547414" y="2621002"/>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84" name="椭圆 145"/>
                  <p:cNvSpPr>
                    <a:spLocks noChangeArrowheads="1"/>
                  </p:cNvSpPr>
                  <p:nvPr/>
                </p:nvSpPr>
                <p:spPr bwMode="auto">
                  <a:xfrm>
                    <a:off x="5943215" y="2692917"/>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85" name="椭圆 145"/>
                  <p:cNvSpPr>
                    <a:spLocks noChangeArrowheads="1"/>
                  </p:cNvSpPr>
                  <p:nvPr/>
                </p:nvSpPr>
                <p:spPr bwMode="auto">
                  <a:xfrm>
                    <a:off x="5283517" y="2542982"/>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86" name="椭圆 145"/>
                  <p:cNvSpPr>
                    <a:spLocks noChangeArrowheads="1"/>
                  </p:cNvSpPr>
                  <p:nvPr/>
                </p:nvSpPr>
                <p:spPr bwMode="auto">
                  <a:xfrm>
                    <a:off x="5156581" y="2733545"/>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87" name="椭圆 145"/>
                  <p:cNvSpPr>
                    <a:spLocks noChangeArrowheads="1"/>
                  </p:cNvSpPr>
                  <p:nvPr/>
                </p:nvSpPr>
                <p:spPr bwMode="auto">
                  <a:xfrm>
                    <a:off x="5090754" y="2653894"/>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88" name="椭圆 145"/>
                  <p:cNvSpPr>
                    <a:spLocks noChangeArrowheads="1"/>
                  </p:cNvSpPr>
                  <p:nvPr/>
                </p:nvSpPr>
                <p:spPr bwMode="auto">
                  <a:xfrm>
                    <a:off x="4985613" y="2438742"/>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89" name="椭圆 145"/>
                  <p:cNvSpPr>
                    <a:spLocks noChangeArrowheads="1"/>
                  </p:cNvSpPr>
                  <p:nvPr/>
                </p:nvSpPr>
                <p:spPr bwMode="auto">
                  <a:xfrm>
                    <a:off x="4873361" y="2375130"/>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90" name="椭圆 145"/>
                  <p:cNvSpPr>
                    <a:spLocks noChangeArrowheads="1"/>
                  </p:cNvSpPr>
                  <p:nvPr/>
                </p:nvSpPr>
                <p:spPr bwMode="auto">
                  <a:xfrm>
                    <a:off x="4713256" y="2387884"/>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91" name="椭圆 145"/>
                  <p:cNvSpPr>
                    <a:spLocks noChangeArrowheads="1"/>
                  </p:cNvSpPr>
                  <p:nvPr/>
                </p:nvSpPr>
                <p:spPr bwMode="auto">
                  <a:xfrm>
                    <a:off x="5034827" y="2194082"/>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92" name="椭圆 145"/>
                  <p:cNvSpPr>
                    <a:spLocks noChangeArrowheads="1"/>
                  </p:cNvSpPr>
                  <p:nvPr/>
                </p:nvSpPr>
                <p:spPr bwMode="auto">
                  <a:xfrm>
                    <a:off x="4991284" y="2148321"/>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93" name="椭圆 145"/>
                  <p:cNvSpPr>
                    <a:spLocks noChangeArrowheads="1"/>
                  </p:cNvSpPr>
                  <p:nvPr/>
                </p:nvSpPr>
                <p:spPr bwMode="auto">
                  <a:xfrm>
                    <a:off x="4887176" y="2029344"/>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grpSp>
            <p:sp>
              <p:nvSpPr>
                <p:cNvPr id="1373" name="椭圆 145"/>
                <p:cNvSpPr>
                  <a:spLocks noChangeArrowheads="1"/>
                </p:cNvSpPr>
                <p:nvPr/>
              </p:nvSpPr>
              <p:spPr bwMode="auto">
                <a:xfrm>
                  <a:off x="4261587" y="1751767"/>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74" name="椭圆 145"/>
                <p:cNvSpPr>
                  <a:spLocks noChangeArrowheads="1"/>
                </p:cNvSpPr>
                <p:nvPr/>
              </p:nvSpPr>
              <p:spPr bwMode="auto">
                <a:xfrm>
                  <a:off x="4217116" y="1825166"/>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75" name="椭圆 145"/>
                <p:cNvSpPr>
                  <a:spLocks noChangeArrowheads="1"/>
                </p:cNvSpPr>
                <p:nvPr/>
              </p:nvSpPr>
              <p:spPr bwMode="auto">
                <a:xfrm>
                  <a:off x="4351819" y="1898564"/>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76" name="椭圆 145"/>
                <p:cNvSpPr>
                  <a:spLocks noChangeArrowheads="1"/>
                </p:cNvSpPr>
                <p:nvPr/>
              </p:nvSpPr>
              <p:spPr bwMode="auto">
                <a:xfrm>
                  <a:off x="4522358" y="2090360"/>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77" name="椭圆 145"/>
                <p:cNvSpPr>
                  <a:spLocks noChangeArrowheads="1"/>
                </p:cNvSpPr>
                <p:nvPr/>
              </p:nvSpPr>
              <p:spPr bwMode="auto">
                <a:xfrm>
                  <a:off x="4458031" y="2092661"/>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78" name="椭圆 145"/>
                <p:cNvSpPr>
                  <a:spLocks noChangeArrowheads="1"/>
                </p:cNvSpPr>
                <p:nvPr/>
              </p:nvSpPr>
              <p:spPr bwMode="auto">
                <a:xfrm>
                  <a:off x="4306918" y="2014664"/>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grpSp>
          <p:sp>
            <p:nvSpPr>
              <p:cNvPr id="1358" name="椭圆 145"/>
              <p:cNvSpPr>
                <a:spLocks noChangeArrowheads="1"/>
              </p:cNvSpPr>
              <p:nvPr/>
            </p:nvSpPr>
            <p:spPr bwMode="auto">
              <a:xfrm>
                <a:off x="3985930" y="1538393"/>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59" name="椭圆 145"/>
              <p:cNvSpPr>
                <a:spLocks noChangeArrowheads="1"/>
              </p:cNvSpPr>
              <p:nvPr/>
            </p:nvSpPr>
            <p:spPr bwMode="auto">
              <a:xfrm>
                <a:off x="3809554" y="2027043"/>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60" name="椭圆 145"/>
              <p:cNvSpPr>
                <a:spLocks noChangeArrowheads="1"/>
              </p:cNvSpPr>
              <p:nvPr/>
            </p:nvSpPr>
            <p:spPr bwMode="auto">
              <a:xfrm>
                <a:off x="2718535" y="3534547"/>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61" name="椭圆 145"/>
              <p:cNvSpPr>
                <a:spLocks noChangeArrowheads="1"/>
              </p:cNvSpPr>
              <p:nvPr/>
            </p:nvSpPr>
            <p:spPr bwMode="auto">
              <a:xfrm>
                <a:off x="2827444" y="3386244"/>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62" name="椭圆 145"/>
              <p:cNvSpPr>
                <a:spLocks noChangeArrowheads="1"/>
              </p:cNvSpPr>
              <p:nvPr/>
            </p:nvSpPr>
            <p:spPr bwMode="auto">
              <a:xfrm>
                <a:off x="2536509" y="3410858"/>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63" name="椭圆 145"/>
              <p:cNvSpPr>
                <a:spLocks noChangeArrowheads="1"/>
              </p:cNvSpPr>
              <p:nvPr/>
            </p:nvSpPr>
            <p:spPr bwMode="auto">
              <a:xfrm>
                <a:off x="2317186" y="3265870"/>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64" name="椭圆 145"/>
              <p:cNvSpPr>
                <a:spLocks noChangeArrowheads="1"/>
              </p:cNvSpPr>
              <p:nvPr/>
            </p:nvSpPr>
            <p:spPr bwMode="auto">
              <a:xfrm>
                <a:off x="2410441" y="3209670"/>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65" name="椭圆 145"/>
              <p:cNvSpPr>
                <a:spLocks noChangeArrowheads="1"/>
              </p:cNvSpPr>
              <p:nvPr/>
            </p:nvSpPr>
            <p:spPr bwMode="auto">
              <a:xfrm>
                <a:off x="2473480" y="3059907"/>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66" name="椭圆 145"/>
              <p:cNvSpPr>
                <a:spLocks noChangeArrowheads="1"/>
              </p:cNvSpPr>
              <p:nvPr/>
            </p:nvSpPr>
            <p:spPr bwMode="auto">
              <a:xfrm>
                <a:off x="2217670" y="2698082"/>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67" name="椭圆 145"/>
              <p:cNvSpPr>
                <a:spLocks noChangeArrowheads="1"/>
              </p:cNvSpPr>
              <p:nvPr/>
            </p:nvSpPr>
            <p:spPr bwMode="auto">
              <a:xfrm>
                <a:off x="2019730" y="2835091"/>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68" name="椭圆 145"/>
              <p:cNvSpPr>
                <a:spLocks noChangeArrowheads="1"/>
              </p:cNvSpPr>
              <p:nvPr/>
            </p:nvSpPr>
            <p:spPr bwMode="auto">
              <a:xfrm>
                <a:off x="1800395" y="2394703"/>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sp>
            <p:nvSpPr>
              <p:cNvPr id="1369" name="椭圆 145"/>
              <p:cNvSpPr>
                <a:spLocks noChangeArrowheads="1"/>
              </p:cNvSpPr>
              <p:nvPr/>
            </p:nvSpPr>
            <p:spPr bwMode="auto">
              <a:xfrm>
                <a:off x="2002450" y="1937856"/>
                <a:ext cx="49214" cy="49227"/>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algn="ctr" fontAlgn="auto">
                  <a:spcBef>
                    <a:spcPts val="0"/>
                  </a:spcBef>
                  <a:spcAft>
                    <a:spcPts val="0"/>
                  </a:spcAft>
                </a:pPr>
                <a:endParaRPr lang="zh-CN" altLang="en-US" sz="1500" b="1" kern="0" dirty="0">
                  <a:solidFill>
                    <a:srgbClr val="000000"/>
                  </a:solidFill>
                  <a:latin typeface="Arial" pitchFamily="34" charset="0"/>
                  <a:cs typeface="Arial" pitchFamily="34" charset="0"/>
                </a:endParaRPr>
              </a:p>
            </p:txBody>
          </p:sp>
        </p:grpSp>
        <p:sp>
          <p:nvSpPr>
            <p:cNvPr id="1394" name="Text Box 403"/>
            <p:cNvSpPr txBox="1">
              <a:spLocks noChangeArrowheads="1"/>
            </p:cNvSpPr>
            <p:nvPr/>
          </p:nvSpPr>
          <p:spPr bwMode="auto">
            <a:xfrm>
              <a:off x="3064542" y="1609812"/>
              <a:ext cx="773813" cy="4570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algn="ctr" fontAlgn="auto">
                <a:spcBef>
                  <a:spcPct val="50000"/>
                </a:spcBef>
                <a:spcAft>
                  <a:spcPts val="0"/>
                </a:spcAft>
                <a:buClr>
                  <a:srgbClr val="990000"/>
                </a:buClr>
                <a:buSzPct val="60000"/>
                <a:defRPr/>
              </a:pPr>
              <a:r>
                <a:rPr lang="en-US" altLang="zh-CN" sz="700" b="1" kern="0" dirty="0" smtClean="0">
                  <a:solidFill>
                    <a:schemeClr val="tx1">
                      <a:lumMod val="75000"/>
                      <a:lumOff val="25000"/>
                    </a:schemeClr>
                  </a:solidFill>
                  <a:latin typeface="Arial" pitchFamily="34" charset="0"/>
                  <a:ea typeface="微软雅黑" pitchFamily="34" charset="-122"/>
                  <a:cs typeface="Arial" pitchFamily="34" charset="0"/>
                </a:rPr>
                <a:t>The Netherlands</a:t>
              </a:r>
            </a:p>
            <a:p>
              <a:pPr algn="ctr" fontAlgn="auto">
                <a:spcBef>
                  <a:spcPct val="50000"/>
                </a:spcBef>
                <a:spcAft>
                  <a:spcPts val="0"/>
                </a:spcAft>
                <a:buClr>
                  <a:srgbClr val="990000"/>
                </a:buClr>
                <a:buSzPct val="60000"/>
                <a:defRPr/>
              </a:pPr>
              <a:endParaRPr kumimoji="0" lang="en-US" altLang="zh-CN" sz="700" b="1" i="0" u="none" strike="noStrike" kern="0" cap="none" spc="0" normalizeH="0" baseline="0" noProof="0" dirty="0" smtClean="0">
                <a:ln>
                  <a:noFill/>
                </a:ln>
                <a:solidFill>
                  <a:schemeClr val="tx1">
                    <a:lumMod val="75000"/>
                    <a:lumOff val="25000"/>
                  </a:schemeClr>
                </a:solidFill>
                <a:effectLst/>
                <a:uLnTx/>
                <a:uFillTx/>
                <a:latin typeface="Arial" pitchFamily="34" charset="0"/>
                <a:ea typeface="微软雅黑" pitchFamily="34" charset="-122"/>
                <a:cs typeface="Arial" pitchFamily="34" charset="0"/>
              </a:endParaRPr>
            </a:p>
          </p:txBody>
        </p:sp>
        <p:cxnSp>
          <p:nvCxnSpPr>
            <p:cNvPr id="1395" name="直接连接符 1394"/>
            <p:cNvCxnSpPr/>
            <p:nvPr/>
          </p:nvCxnSpPr>
          <p:spPr>
            <a:xfrm>
              <a:off x="3565551" y="1812530"/>
              <a:ext cx="124511" cy="296872"/>
            </a:xfrm>
            <a:prstGeom prst="line">
              <a:avLst/>
            </a:prstGeom>
            <a:noFill/>
            <a:ln w="6350" cap="flat" cmpd="sng" algn="ctr">
              <a:solidFill>
                <a:srgbClr val="FF0000"/>
              </a:solidFill>
              <a:prstDash val="solid"/>
            </a:ln>
            <a:effectLst/>
          </p:spPr>
        </p:cxnSp>
        <p:cxnSp>
          <p:nvCxnSpPr>
            <p:cNvPr id="1396" name="直接连接符 1395"/>
            <p:cNvCxnSpPr/>
            <p:nvPr/>
          </p:nvCxnSpPr>
          <p:spPr>
            <a:xfrm>
              <a:off x="3797958" y="1540621"/>
              <a:ext cx="1767" cy="601580"/>
            </a:xfrm>
            <a:prstGeom prst="line">
              <a:avLst/>
            </a:prstGeom>
            <a:noFill/>
            <a:ln w="6350" cap="flat" cmpd="sng" algn="ctr">
              <a:solidFill>
                <a:srgbClr val="FF0000"/>
              </a:solidFill>
              <a:prstDash val="solid"/>
            </a:ln>
            <a:effectLst/>
          </p:spPr>
        </p:cxnSp>
        <p:sp>
          <p:nvSpPr>
            <p:cNvPr id="1397" name="Text Box 403"/>
            <p:cNvSpPr txBox="1">
              <a:spLocks noChangeArrowheads="1"/>
            </p:cNvSpPr>
            <p:nvPr/>
          </p:nvSpPr>
          <p:spPr bwMode="auto">
            <a:xfrm>
              <a:off x="3540642" y="1363305"/>
              <a:ext cx="595423" cy="18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fontAlgn="auto">
                <a:spcBef>
                  <a:spcPct val="50000"/>
                </a:spcBef>
                <a:spcAft>
                  <a:spcPts val="0"/>
                </a:spcAft>
                <a:buClr>
                  <a:srgbClr val="990000"/>
                </a:buClr>
                <a:buSzPct val="60000"/>
                <a:defRPr/>
              </a:pPr>
              <a:r>
                <a:rPr lang="en-US" altLang="zh-CN" sz="700" b="1" kern="0" dirty="0" smtClean="0">
                  <a:solidFill>
                    <a:schemeClr val="tx1">
                      <a:lumMod val="75000"/>
                      <a:lumOff val="25000"/>
                    </a:schemeClr>
                  </a:solidFill>
                  <a:latin typeface="Arial" pitchFamily="34" charset="0"/>
                  <a:ea typeface="微软雅黑" pitchFamily="34" charset="-122"/>
                  <a:cs typeface="Arial" pitchFamily="34" charset="0"/>
                </a:rPr>
                <a:t>Germany</a:t>
              </a:r>
            </a:p>
          </p:txBody>
        </p:sp>
        <p:cxnSp>
          <p:nvCxnSpPr>
            <p:cNvPr id="1398" name="直接连接符 1397"/>
            <p:cNvCxnSpPr/>
            <p:nvPr/>
          </p:nvCxnSpPr>
          <p:spPr>
            <a:xfrm flipV="1">
              <a:off x="4128046" y="2023810"/>
              <a:ext cx="299412" cy="111614"/>
            </a:xfrm>
            <a:prstGeom prst="line">
              <a:avLst/>
            </a:prstGeom>
            <a:noFill/>
            <a:ln w="6350" cap="flat" cmpd="sng" algn="ctr">
              <a:solidFill>
                <a:srgbClr val="FF0000"/>
              </a:solidFill>
              <a:prstDash val="solid"/>
            </a:ln>
            <a:effectLst/>
          </p:spPr>
        </p:cxnSp>
        <p:sp>
          <p:nvSpPr>
            <p:cNvPr id="1399" name="Text Box 403"/>
            <p:cNvSpPr txBox="1">
              <a:spLocks noChangeArrowheads="1"/>
            </p:cNvSpPr>
            <p:nvPr/>
          </p:nvSpPr>
          <p:spPr bwMode="auto">
            <a:xfrm>
              <a:off x="4348147" y="1883668"/>
              <a:ext cx="659788" cy="18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fontAlgn="auto">
                <a:spcBef>
                  <a:spcPct val="50000"/>
                </a:spcBef>
                <a:spcAft>
                  <a:spcPts val="0"/>
                </a:spcAft>
                <a:buClr>
                  <a:srgbClr val="990000"/>
                </a:buClr>
                <a:buSzPct val="60000"/>
                <a:defRPr/>
              </a:pPr>
              <a:r>
                <a:rPr lang="en-US" altLang="zh-CN" sz="700" b="1" kern="0" dirty="0" smtClean="0">
                  <a:solidFill>
                    <a:schemeClr val="tx1">
                      <a:lumMod val="75000"/>
                      <a:lumOff val="25000"/>
                    </a:schemeClr>
                  </a:solidFill>
                  <a:latin typeface="Arial" pitchFamily="34" charset="0"/>
                  <a:ea typeface="微软雅黑" pitchFamily="34" charset="-122"/>
                  <a:cs typeface="Arial" pitchFamily="34" charset="0"/>
                </a:rPr>
                <a:t>Hungary</a:t>
              </a:r>
            </a:p>
          </p:txBody>
        </p:sp>
        <p:sp>
          <p:nvSpPr>
            <p:cNvPr id="1400" name="Text Box 403"/>
            <p:cNvSpPr txBox="1">
              <a:spLocks noChangeArrowheads="1"/>
            </p:cNvSpPr>
            <p:nvPr/>
          </p:nvSpPr>
          <p:spPr bwMode="auto">
            <a:xfrm>
              <a:off x="4459111" y="2009256"/>
              <a:ext cx="589011" cy="18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fontAlgn="auto">
                <a:spcBef>
                  <a:spcPct val="50000"/>
                </a:spcBef>
                <a:spcAft>
                  <a:spcPts val="0"/>
                </a:spcAft>
                <a:buClr>
                  <a:srgbClr val="990000"/>
                </a:buClr>
                <a:buSzPct val="60000"/>
                <a:defRPr/>
              </a:pPr>
              <a:r>
                <a:rPr lang="en-US" altLang="zh-CN" sz="700" b="1" kern="0" dirty="0" smtClean="0">
                  <a:solidFill>
                    <a:schemeClr val="tx1">
                      <a:lumMod val="75000"/>
                      <a:lumOff val="25000"/>
                    </a:schemeClr>
                  </a:solidFill>
                  <a:latin typeface="Arial" pitchFamily="34" charset="0"/>
                  <a:ea typeface="微软雅黑" pitchFamily="34" charset="-122"/>
                  <a:cs typeface="Arial" pitchFamily="34" charset="0"/>
                </a:rPr>
                <a:t>Romania</a:t>
              </a:r>
            </a:p>
          </p:txBody>
        </p:sp>
        <p:cxnSp>
          <p:nvCxnSpPr>
            <p:cNvPr id="1401" name="直接连接符 1400"/>
            <p:cNvCxnSpPr/>
            <p:nvPr/>
          </p:nvCxnSpPr>
          <p:spPr>
            <a:xfrm flipV="1">
              <a:off x="4205536" y="2086961"/>
              <a:ext cx="299412" cy="111614"/>
            </a:xfrm>
            <a:prstGeom prst="line">
              <a:avLst/>
            </a:prstGeom>
            <a:noFill/>
            <a:ln w="6350" cap="flat" cmpd="sng" algn="ctr">
              <a:solidFill>
                <a:srgbClr val="FF0000"/>
              </a:solidFill>
              <a:prstDash val="solid"/>
            </a:ln>
            <a:effectLst/>
          </p:spPr>
        </p:cxnSp>
        <p:sp>
          <p:nvSpPr>
            <p:cNvPr id="1402" name="Text Box 403"/>
            <p:cNvSpPr txBox="1">
              <a:spLocks noChangeArrowheads="1"/>
            </p:cNvSpPr>
            <p:nvPr/>
          </p:nvSpPr>
          <p:spPr bwMode="auto">
            <a:xfrm>
              <a:off x="4457167" y="3652935"/>
              <a:ext cx="723494" cy="18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fontAlgn="auto">
                <a:spcBef>
                  <a:spcPct val="50000"/>
                </a:spcBef>
                <a:spcAft>
                  <a:spcPts val="0"/>
                </a:spcAft>
                <a:buClr>
                  <a:srgbClr val="990000"/>
                </a:buClr>
                <a:buSzPct val="60000"/>
                <a:defRPr/>
              </a:pPr>
              <a:r>
                <a:rPr lang="en-US" altLang="zh-CN" sz="700" b="1" kern="0" dirty="0" smtClean="0">
                  <a:solidFill>
                    <a:schemeClr val="tx1">
                      <a:lumMod val="75000"/>
                      <a:lumOff val="25000"/>
                    </a:schemeClr>
                  </a:solidFill>
                  <a:latin typeface="Arial" pitchFamily="34" charset="0"/>
                  <a:ea typeface="微软雅黑" pitchFamily="34" charset="-122"/>
                  <a:cs typeface="Arial" pitchFamily="34" charset="0"/>
                </a:rPr>
                <a:t>Mauritius</a:t>
              </a:r>
            </a:p>
          </p:txBody>
        </p:sp>
        <p:cxnSp>
          <p:nvCxnSpPr>
            <p:cNvPr id="1403" name="直接连接符 1402"/>
            <p:cNvCxnSpPr/>
            <p:nvPr/>
          </p:nvCxnSpPr>
          <p:spPr>
            <a:xfrm flipV="1">
              <a:off x="2620465" y="3447045"/>
              <a:ext cx="299412" cy="111614"/>
            </a:xfrm>
            <a:prstGeom prst="line">
              <a:avLst/>
            </a:prstGeom>
            <a:noFill/>
            <a:ln w="6350" cap="flat" cmpd="sng" algn="ctr">
              <a:solidFill>
                <a:srgbClr val="FF0000"/>
              </a:solidFill>
              <a:prstDash val="solid"/>
            </a:ln>
            <a:effectLst/>
          </p:spPr>
        </p:cxnSp>
        <p:sp>
          <p:nvSpPr>
            <p:cNvPr id="1404" name="Text Box 403"/>
            <p:cNvSpPr txBox="1">
              <a:spLocks noChangeArrowheads="1"/>
            </p:cNvSpPr>
            <p:nvPr/>
          </p:nvSpPr>
          <p:spPr bwMode="auto">
            <a:xfrm>
              <a:off x="2846817" y="3307413"/>
              <a:ext cx="436852" cy="18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fontAlgn="auto">
                <a:spcBef>
                  <a:spcPct val="50000"/>
                </a:spcBef>
                <a:spcAft>
                  <a:spcPts val="0"/>
                </a:spcAft>
                <a:buClr>
                  <a:srgbClr val="990000"/>
                </a:buClr>
                <a:buSzPct val="60000"/>
                <a:defRPr/>
              </a:pPr>
              <a:r>
                <a:rPr lang="en-US" altLang="zh-CN" sz="700" b="1" kern="0" dirty="0" smtClean="0">
                  <a:solidFill>
                    <a:schemeClr val="tx1">
                      <a:lumMod val="75000"/>
                      <a:lumOff val="25000"/>
                    </a:schemeClr>
                  </a:solidFill>
                  <a:latin typeface="Arial" pitchFamily="34" charset="0"/>
                  <a:ea typeface="微软雅黑" pitchFamily="34" charset="-122"/>
                  <a:cs typeface="Arial" pitchFamily="34" charset="0"/>
                </a:rPr>
                <a:t>Brazil</a:t>
              </a:r>
            </a:p>
          </p:txBody>
        </p:sp>
        <p:sp>
          <p:nvSpPr>
            <p:cNvPr id="1405" name="Text Box 403"/>
            <p:cNvSpPr txBox="1">
              <a:spLocks noChangeArrowheads="1"/>
            </p:cNvSpPr>
            <p:nvPr/>
          </p:nvSpPr>
          <p:spPr bwMode="auto">
            <a:xfrm>
              <a:off x="1509823" y="4058269"/>
              <a:ext cx="686663" cy="18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algn="r" fontAlgn="auto">
                <a:spcBef>
                  <a:spcPct val="50000"/>
                </a:spcBef>
                <a:spcAft>
                  <a:spcPts val="0"/>
                </a:spcAft>
                <a:buClr>
                  <a:srgbClr val="990000"/>
                </a:buClr>
                <a:buSzPct val="60000"/>
                <a:defRPr/>
              </a:pPr>
              <a:r>
                <a:rPr lang="en-US" altLang="zh-CN" sz="700" b="1" kern="0" dirty="0" smtClean="0">
                  <a:solidFill>
                    <a:schemeClr val="tx1">
                      <a:lumMod val="75000"/>
                      <a:lumOff val="25000"/>
                    </a:schemeClr>
                  </a:solidFill>
                  <a:latin typeface="Arial" pitchFamily="34" charset="0"/>
                  <a:ea typeface="微软雅黑" pitchFamily="34" charset="-122"/>
                  <a:cs typeface="Arial" pitchFamily="34" charset="0"/>
                </a:rPr>
                <a:t>Argentina</a:t>
              </a:r>
            </a:p>
          </p:txBody>
        </p:sp>
        <p:cxnSp>
          <p:nvCxnSpPr>
            <p:cNvPr id="1406" name="直接连接符 1405"/>
            <p:cNvCxnSpPr/>
            <p:nvPr/>
          </p:nvCxnSpPr>
          <p:spPr>
            <a:xfrm flipV="1">
              <a:off x="1234330" y="2783290"/>
              <a:ext cx="299412" cy="111614"/>
            </a:xfrm>
            <a:prstGeom prst="line">
              <a:avLst/>
            </a:prstGeom>
            <a:noFill/>
            <a:ln w="6350" cap="flat" cmpd="sng" algn="ctr">
              <a:solidFill>
                <a:srgbClr val="FF0000"/>
              </a:solidFill>
              <a:prstDash val="solid"/>
            </a:ln>
            <a:effectLst/>
          </p:spPr>
        </p:cxnSp>
        <p:sp>
          <p:nvSpPr>
            <p:cNvPr id="1407" name="Text Box 403"/>
            <p:cNvSpPr txBox="1">
              <a:spLocks noChangeArrowheads="1"/>
            </p:cNvSpPr>
            <p:nvPr/>
          </p:nvSpPr>
          <p:spPr bwMode="auto">
            <a:xfrm>
              <a:off x="829340" y="2836574"/>
              <a:ext cx="553459" cy="18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fontAlgn="auto">
                <a:spcBef>
                  <a:spcPct val="50000"/>
                </a:spcBef>
                <a:spcAft>
                  <a:spcPts val="0"/>
                </a:spcAft>
                <a:buClr>
                  <a:srgbClr val="990000"/>
                </a:buClr>
                <a:buSzPct val="60000"/>
                <a:defRPr/>
              </a:pPr>
              <a:r>
                <a:rPr lang="en-US" altLang="zh-CN" sz="700" b="1" kern="0" dirty="0" smtClean="0">
                  <a:solidFill>
                    <a:schemeClr val="tx1">
                      <a:lumMod val="75000"/>
                      <a:lumOff val="25000"/>
                    </a:schemeClr>
                  </a:solidFill>
                  <a:latin typeface="Arial" pitchFamily="34" charset="0"/>
                  <a:ea typeface="微软雅黑" pitchFamily="34" charset="-122"/>
                  <a:cs typeface="Arial" pitchFamily="34" charset="0"/>
                </a:rPr>
                <a:t>Mexico</a:t>
              </a:r>
            </a:p>
          </p:txBody>
        </p:sp>
        <p:sp>
          <p:nvSpPr>
            <p:cNvPr id="1408" name="Text Box 403"/>
            <p:cNvSpPr txBox="1">
              <a:spLocks noChangeArrowheads="1"/>
            </p:cNvSpPr>
            <p:nvPr/>
          </p:nvSpPr>
          <p:spPr bwMode="auto">
            <a:xfrm>
              <a:off x="4167327" y="2656089"/>
              <a:ext cx="589011" cy="18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fontAlgn="auto">
                <a:spcBef>
                  <a:spcPct val="50000"/>
                </a:spcBef>
                <a:spcAft>
                  <a:spcPts val="0"/>
                </a:spcAft>
                <a:buClr>
                  <a:srgbClr val="990000"/>
                </a:buClr>
                <a:buSzPct val="60000"/>
                <a:defRPr/>
              </a:pPr>
              <a:r>
                <a:rPr lang="en-US" altLang="zh-CN" sz="700" b="1" kern="0" dirty="0" smtClean="0">
                  <a:solidFill>
                    <a:schemeClr val="tx1">
                      <a:lumMod val="75000"/>
                      <a:lumOff val="25000"/>
                    </a:schemeClr>
                  </a:solidFill>
                  <a:latin typeface="Arial" pitchFamily="34" charset="0"/>
                  <a:ea typeface="微软雅黑" pitchFamily="34" charset="-122"/>
                  <a:cs typeface="Arial" pitchFamily="34" charset="0"/>
                </a:rPr>
                <a:t>UAE</a:t>
              </a:r>
            </a:p>
          </p:txBody>
        </p:sp>
        <p:sp>
          <p:nvSpPr>
            <p:cNvPr id="1409" name="Text Box 403"/>
            <p:cNvSpPr txBox="1">
              <a:spLocks noChangeArrowheads="1"/>
            </p:cNvSpPr>
            <p:nvPr/>
          </p:nvSpPr>
          <p:spPr bwMode="auto">
            <a:xfrm>
              <a:off x="4656379" y="2394796"/>
              <a:ext cx="589011" cy="18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fontAlgn="auto">
                <a:spcBef>
                  <a:spcPct val="50000"/>
                </a:spcBef>
                <a:spcAft>
                  <a:spcPts val="0"/>
                </a:spcAft>
                <a:buClr>
                  <a:srgbClr val="990000"/>
                </a:buClr>
                <a:buSzPct val="60000"/>
                <a:defRPr/>
              </a:pPr>
              <a:r>
                <a:rPr lang="en-US" altLang="zh-CN" sz="700" b="1" kern="0" dirty="0" smtClean="0">
                  <a:solidFill>
                    <a:schemeClr val="tx1">
                      <a:lumMod val="75000"/>
                      <a:lumOff val="25000"/>
                    </a:schemeClr>
                  </a:solidFill>
                  <a:latin typeface="Arial" pitchFamily="34" charset="0"/>
                  <a:ea typeface="微软雅黑" pitchFamily="34" charset="-122"/>
                  <a:cs typeface="Arial" pitchFamily="34" charset="0"/>
                </a:rPr>
                <a:t>Bahrain</a:t>
              </a:r>
            </a:p>
          </p:txBody>
        </p:sp>
        <p:sp>
          <p:nvSpPr>
            <p:cNvPr id="1410" name="Text Box 403"/>
            <p:cNvSpPr txBox="1">
              <a:spLocks noChangeArrowheads="1"/>
            </p:cNvSpPr>
            <p:nvPr/>
          </p:nvSpPr>
          <p:spPr bwMode="auto">
            <a:xfrm>
              <a:off x="5060458" y="2604557"/>
              <a:ext cx="589011" cy="18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fontAlgn="auto">
                <a:spcBef>
                  <a:spcPct val="50000"/>
                </a:spcBef>
                <a:spcAft>
                  <a:spcPts val="0"/>
                </a:spcAft>
                <a:buClr>
                  <a:srgbClr val="990000"/>
                </a:buClr>
                <a:buSzPct val="60000"/>
                <a:defRPr/>
              </a:pPr>
              <a:r>
                <a:rPr lang="en-US" altLang="zh-CN" sz="700" b="1" kern="0" dirty="0" smtClean="0">
                  <a:solidFill>
                    <a:schemeClr val="tx1">
                      <a:lumMod val="75000"/>
                      <a:lumOff val="25000"/>
                    </a:schemeClr>
                  </a:solidFill>
                  <a:latin typeface="Arial" pitchFamily="34" charset="0"/>
                  <a:ea typeface="微软雅黑" pitchFamily="34" charset="-122"/>
                  <a:cs typeface="Arial" pitchFamily="34" charset="0"/>
                </a:rPr>
                <a:t>India</a:t>
              </a:r>
            </a:p>
          </p:txBody>
        </p:sp>
        <p:sp>
          <p:nvSpPr>
            <p:cNvPr id="1411" name="Text Box 403"/>
            <p:cNvSpPr txBox="1">
              <a:spLocks noChangeArrowheads="1"/>
            </p:cNvSpPr>
            <p:nvPr/>
          </p:nvSpPr>
          <p:spPr bwMode="auto">
            <a:xfrm>
              <a:off x="5092729" y="3268680"/>
              <a:ext cx="590955" cy="18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fontAlgn="auto">
                <a:spcBef>
                  <a:spcPct val="50000"/>
                </a:spcBef>
                <a:spcAft>
                  <a:spcPts val="0"/>
                </a:spcAft>
                <a:buClr>
                  <a:srgbClr val="990000"/>
                </a:buClr>
                <a:buSzPct val="60000"/>
                <a:defRPr/>
              </a:pPr>
              <a:r>
                <a:rPr lang="en-US" altLang="zh-CN" sz="700" b="1" kern="0" dirty="0" smtClean="0">
                  <a:solidFill>
                    <a:schemeClr val="tx1">
                      <a:lumMod val="75000"/>
                      <a:lumOff val="25000"/>
                    </a:schemeClr>
                  </a:solidFill>
                  <a:latin typeface="Arial" pitchFamily="34" charset="0"/>
                  <a:ea typeface="微软雅黑" pitchFamily="34" charset="-122"/>
                  <a:cs typeface="Arial" pitchFamily="34" charset="0"/>
                </a:rPr>
                <a:t>Malaysia</a:t>
              </a:r>
            </a:p>
          </p:txBody>
        </p:sp>
        <p:sp>
          <p:nvSpPr>
            <p:cNvPr id="1412" name="Text Box 403"/>
            <p:cNvSpPr txBox="1">
              <a:spLocks noChangeArrowheads="1"/>
            </p:cNvSpPr>
            <p:nvPr/>
          </p:nvSpPr>
          <p:spPr bwMode="auto">
            <a:xfrm>
              <a:off x="5835002" y="2668734"/>
              <a:ext cx="590955" cy="1876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9202" tIns="39602" rIns="79202" bIns="39602">
              <a:spAutoFit/>
            </a:bodyPr>
            <a:lstStyle>
              <a:lvl1pPr defTabSz="801688" eaLnBrk="0" hangingPunct="0">
                <a:defRPr sz="2700">
                  <a:solidFill>
                    <a:srgbClr val="990000"/>
                  </a:solidFill>
                  <a:latin typeface="FrutigerNext LT Medium" charset="0"/>
                  <a:ea typeface="宋体" pitchFamily="2" charset="-122"/>
                </a:defRPr>
              </a:lvl1pPr>
              <a:lvl2pPr marL="742950" indent="-285750" defTabSz="801688" eaLnBrk="0" hangingPunct="0">
                <a:defRPr sz="2700">
                  <a:solidFill>
                    <a:srgbClr val="990000"/>
                  </a:solidFill>
                  <a:latin typeface="FrutigerNext LT Medium" charset="0"/>
                  <a:ea typeface="宋体" pitchFamily="2" charset="-122"/>
                </a:defRPr>
              </a:lvl2pPr>
              <a:lvl3pPr marL="1143000" indent="-228600" defTabSz="801688" eaLnBrk="0" hangingPunct="0">
                <a:defRPr sz="2700">
                  <a:solidFill>
                    <a:srgbClr val="990000"/>
                  </a:solidFill>
                  <a:latin typeface="FrutigerNext LT Medium" charset="0"/>
                  <a:ea typeface="宋体" pitchFamily="2" charset="-122"/>
                </a:defRPr>
              </a:lvl3pPr>
              <a:lvl4pPr marL="1600200" indent="-228600" defTabSz="801688" eaLnBrk="0" hangingPunct="0">
                <a:defRPr sz="2700">
                  <a:solidFill>
                    <a:srgbClr val="990000"/>
                  </a:solidFill>
                  <a:latin typeface="FrutigerNext LT Medium" charset="0"/>
                  <a:ea typeface="宋体" pitchFamily="2" charset="-122"/>
                </a:defRPr>
              </a:lvl4pPr>
              <a:lvl5pPr marL="2057400" indent="-228600" defTabSz="801688" eaLnBrk="0" hangingPunct="0">
                <a:defRPr sz="2700">
                  <a:solidFill>
                    <a:srgbClr val="990000"/>
                  </a:solidFill>
                  <a:latin typeface="FrutigerNext LT Medium" charset="0"/>
                  <a:ea typeface="宋体" pitchFamily="2" charset="-122"/>
                </a:defRPr>
              </a:lvl5pPr>
              <a:lvl6pPr marL="25146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801688"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fontAlgn="auto">
                <a:spcBef>
                  <a:spcPct val="50000"/>
                </a:spcBef>
                <a:spcAft>
                  <a:spcPts val="0"/>
                </a:spcAft>
                <a:buClr>
                  <a:srgbClr val="990000"/>
                </a:buClr>
                <a:buSzPct val="60000"/>
                <a:defRPr/>
              </a:pPr>
              <a:r>
                <a:rPr lang="en-US" altLang="zh-CN" sz="700" kern="0" dirty="0" smtClean="0">
                  <a:solidFill>
                    <a:schemeClr val="tx1">
                      <a:lumMod val="75000"/>
                      <a:lumOff val="25000"/>
                    </a:schemeClr>
                  </a:solidFill>
                  <a:latin typeface="微软雅黑" pitchFamily="34" charset="-122"/>
                  <a:ea typeface="微软雅黑" pitchFamily="34" charset="-122"/>
                </a:rPr>
                <a:t>China</a:t>
              </a:r>
            </a:p>
          </p:txBody>
        </p:sp>
      </p:grpSp>
      <p:sp>
        <p:nvSpPr>
          <p:cNvPr id="401" name="同侧圆角矩形 400"/>
          <p:cNvSpPr/>
          <p:nvPr/>
        </p:nvSpPr>
        <p:spPr bwMode="auto">
          <a:xfrm>
            <a:off x="6527800" y="1259840"/>
            <a:ext cx="2271478" cy="3144838"/>
          </a:xfrm>
          <a:prstGeom prst="round2SameRect">
            <a:avLst>
              <a:gd name="adj1" fmla="val 0"/>
              <a:gd name="adj2" fmla="val 0"/>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buNone/>
            </a:pPr>
            <a:endParaRPr lang="zh-CN" altLang="zh-CN" sz="1600" dirty="0">
              <a:solidFill>
                <a:srgbClr val="000000"/>
              </a:solidFill>
              <a:latin typeface="Arial" pitchFamily="34" charset="0"/>
              <a:ea typeface="MS PGothic" pitchFamily="34" charset="-128"/>
              <a:cs typeface="Arial" pitchFamily="34" charset="0"/>
            </a:endParaRPr>
          </a:p>
        </p:txBody>
      </p:sp>
      <p:sp>
        <p:nvSpPr>
          <p:cNvPr id="403" name="Rectangle 6"/>
          <p:cNvSpPr>
            <a:spLocks noChangeArrowheads="1"/>
          </p:cNvSpPr>
          <p:nvPr/>
        </p:nvSpPr>
        <p:spPr bwMode="auto">
          <a:xfrm>
            <a:off x="6600825" y="1352095"/>
            <a:ext cx="2076449" cy="1548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61515" tIns="31986" rIns="61515" bIns="31986">
            <a:spAutoFit/>
          </a:bodyPr>
          <a:lstStyle/>
          <a:p>
            <a:pPr marL="135695" lvl="0" indent="-135695" defTabSz="626102">
              <a:lnSpc>
                <a:spcPct val="120000"/>
              </a:lnSpc>
              <a:spcBef>
                <a:spcPts val="600"/>
              </a:spcBef>
              <a:buClr>
                <a:srgbClr val="C00000"/>
              </a:buClr>
              <a:buSzPct val="60000"/>
              <a:buFont typeface="Wingdings" pitchFamily="2" charset="2"/>
              <a:buChar char="l"/>
            </a:pPr>
            <a:r>
              <a:rPr lang="en-US" altLang="zh-CN" sz="1200" b="1" kern="0" dirty="0" smtClean="0">
                <a:solidFill>
                  <a:srgbClr val="C00000"/>
                </a:solidFill>
                <a:latin typeface="Arial" pitchFamily="34" charset="0"/>
                <a:ea typeface="微软雅黑" pitchFamily="34" charset="-122"/>
                <a:cs typeface="Arial" pitchFamily="34" charset="0"/>
              </a:rPr>
              <a:t>14 </a:t>
            </a:r>
            <a:r>
              <a:rPr lang="ru-RU" altLang="zh-CN" sz="1200" kern="0" dirty="0" smtClean="0">
                <a:solidFill>
                  <a:schemeClr val="tx1">
                    <a:lumMod val="75000"/>
                    <a:lumOff val="25000"/>
                  </a:schemeClr>
                </a:solidFill>
                <a:latin typeface="Arial" pitchFamily="34" charset="0"/>
                <a:ea typeface="微软雅黑" pitchFamily="34" charset="-122"/>
                <a:cs typeface="Arial" pitchFamily="34" charset="0"/>
              </a:rPr>
              <a:t>регионов и </a:t>
            </a:r>
            <a:r>
              <a:rPr lang="en-US" altLang="zh-CN" sz="1200" b="1" kern="0" dirty="0" smtClean="0">
                <a:solidFill>
                  <a:srgbClr val="C00000"/>
                </a:solidFill>
                <a:latin typeface="Arial" pitchFamily="34" charset="0"/>
                <a:ea typeface="微软雅黑" pitchFamily="34" charset="-122"/>
                <a:cs typeface="Arial" pitchFamily="34" charset="0"/>
              </a:rPr>
              <a:t>140+ </a:t>
            </a:r>
            <a:r>
              <a:rPr lang="ru-RU" altLang="zh-CN" sz="1200" kern="0" dirty="0" smtClean="0">
                <a:solidFill>
                  <a:schemeClr val="tx1">
                    <a:lumMod val="75000"/>
                    <a:lumOff val="25000"/>
                  </a:schemeClr>
                </a:solidFill>
                <a:latin typeface="Arial" pitchFamily="34" charset="0"/>
                <a:ea typeface="微软雅黑" pitchFamily="34" charset="-122"/>
                <a:cs typeface="Arial" pitchFamily="34" charset="0"/>
              </a:rPr>
              <a:t>офисов</a:t>
            </a:r>
            <a:endParaRPr lang="en-US" altLang="zh-CN" sz="1200" kern="0" dirty="0" smtClean="0">
              <a:solidFill>
                <a:schemeClr val="tx1">
                  <a:lumMod val="75000"/>
                  <a:lumOff val="25000"/>
                </a:schemeClr>
              </a:solidFill>
              <a:latin typeface="Arial" pitchFamily="34" charset="0"/>
              <a:ea typeface="微软雅黑" pitchFamily="34" charset="-122"/>
              <a:cs typeface="Arial" pitchFamily="34" charset="0"/>
            </a:endParaRPr>
          </a:p>
          <a:p>
            <a:pPr marL="135695" indent="-135695" defTabSz="626102">
              <a:lnSpc>
                <a:spcPct val="120000"/>
              </a:lnSpc>
              <a:spcBef>
                <a:spcPts val="600"/>
              </a:spcBef>
              <a:buClr>
                <a:srgbClr val="C00000"/>
              </a:buClr>
              <a:buSzPct val="60000"/>
              <a:buFont typeface="Wingdings" pitchFamily="2" charset="2"/>
              <a:buChar char="l"/>
            </a:pPr>
            <a:r>
              <a:rPr lang="en-US" altLang="zh-CN" sz="1200" b="1" dirty="0" smtClean="0">
                <a:solidFill>
                  <a:srgbClr val="C00000"/>
                </a:solidFill>
                <a:latin typeface="Arial" pitchFamily="34" charset="0"/>
                <a:cs typeface="Arial" pitchFamily="34" charset="0"/>
              </a:rPr>
              <a:t>150,000 </a:t>
            </a:r>
            <a:r>
              <a:rPr lang="ru-RU" altLang="zh-CN" sz="1200" dirty="0" smtClean="0">
                <a:latin typeface="Arial" pitchFamily="34" charset="0"/>
                <a:cs typeface="Arial" pitchFamily="34" charset="0"/>
              </a:rPr>
              <a:t>сотрудников,</a:t>
            </a:r>
            <a:r>
              <a:rPr lang="en-US" altLang="zh-CN" sz="1200" dirty="0" smtClean="0">
                <a:latin typeface="Arial" pitchFamily="34" charset="0"/>
                <a:cs typeface="Arial" pitchFamily="34" charset="0"/>
              </a:rPr>
              <a:t> </a:t>
            </a:r>
            <a:r>
              <a:rPr lang="en-US" altLang="zh-CN" sz="1200" b="1" dirty="0" smtClean="0">
                <a:solidFill>
                  <a:srgbClr val="C00000"/>
                </a:solidFill>
                <a:latin typeface="Arial" pitchFamily="34" charset="0"/>
                <a:cs typeface="Arial" pitchFamily="34" charset="0"/>
              </a:rPr>
              <a:t>150+ </a:t>
            </a:r>
            <a:r>
              <a:rPr lang="ru-RU" altLang="zh-CN" sz="1200" dirty="0" smtClean="0">
                <a:latin typeface="Arial" pitchFamily="34" charset="0"/>
                <a:cs typeface="Arial" pitchFamily="34" charset="0"/>
              </a:rPr>
              <a:t>стран</a:t>
            </a:r>
            <a:endParaRPr lang="en-US" altLang="zh-CN" sz="1200" dirty="0" smtClean="0">
              <a:latin typeface="Arial" pitchFamily="34" charset="0"/>
              <a:cs typeface="Arial" pitchFamily="34" charset="0"/>
            </a:endParaRPr>
          </a:p>
          <a:p>
            <a:pPr marL="135695" indent="-135695" defTabSz="626102">
              <a:lnSpc>
                <a:spcPct val="120000"/>
              </a:lnSpc>
              <a:spcBef>
                <a:spcPts val="600"/>
              </a:spcBef>
              <a:buClr>
                <a:srgbClr val="C00000"/>
              </a:buClr>
              <a:buSzPct val="60000"/>
              <a:buFont typeface="Wingdings" pitchFamily="2" charset="2"/>
              <a:buChar char="l"/>
            </a:pPr>
            <a:r>
              <a:rPr lang="en-US" altLang="zh-CN" sz="1200" b="1" dirty="0" smtClean="0">
                <a:solidFill>
                  <a:srgbClr val="C00000"/>
                </a:solidFill>
                <a:latin typeface="Arial" pitchFamily="34" charset="0"/>
                <a:cs typeface="Arial" pitchFamily="34" charset="0"/>
              </a:rPr>
              <a:t>28</a:t>
            </a:r>
            <a:r>
              <a:rPr lang="en-US" altLang="zh-CN" sz="1200" dirty="0" smtClean="0">
                <a:latin typeface="Arial" pitchFamily="34" charset="0"/>
                <a:cs typeface="Arial" pitchFamily="34" charset="0"/>
              </a:rPr>
              <a:t> </a:t>
            </a:r>
            <a:r>
              <a:rPr lang="ru-RU" altLang="zh-CN" sz="1200" dirty="0" smtClean="0">
                <a:latin typeface="Arial" pitchFamily="34" charset="0"/>
                <a:cs typeface="Arial" pitchFamily="34" charset="0"/>
              </a:rPr>
              <a:t>центров инноваций</a:t>
            </a:r>
            <a:r>
              <a:rPr lang="en-US" altLang="zh-CN" sz="1200" dirty="0" smtClean="0">
                <a:latin typeface="Arial" pitchFamily="34" charset="0"/>
                <a:cs typeface="Arial" pitchFamily="34" charset="0"/>
              </a:rPr>
              <a:t> </a:t>
            </a:r>
            <a:r>
              <a:rPr lang="en-US" altLang="zh-CN" sz="1200" b="1" dirty="0" smtClean="0">
                <a:solidFill>
                  <a:srgbClr val="C00000"/>
                </a:solidFill>
                <a:latin typeface="Arial" pitchFamily="34" charset="0"/>
                <a:cs typeface="Arial" pitchFamily="34" charset="0"/>
              </a:rPr>
              <a:t>45</a:t>
            </a:r>
            <a:r>
              <a:rPr lang="en-US" altLang="zh-CN" sz="1200" dirty="0" smtClean="0">
                <a:latin typeface="Arial" pitchFamily="34" charset="0"/>
                <a:cs typeface="Arial" pitchFamily="34" charset="0"/>
              </a:rPr>
              <a:t> </a:t>
            </a:r>
            <a:r>
              <a:rPr lang="ru-RU" altLang="zh-CN" sz="1200" dirty="0" smtClean="0">
                <a:latin typeface="Arial" pitchFamily="34" charset="0"/>
                <a:cs typeface="Arial" pitchFamily="34" charset="0"/>
              </a:rPr>
              <a:t>тренинг центров</a:t>
            </a:r>
            <a:endParaRPr lang="en-US" altLang="zh-CN" sz="1200" dirty="0" smtClean="0">
              <a:latin typeface="Arial" pitchFamily="34" charset="0"/>
              <a:cs typeface="Arial" pitchFamily="34" charset="0"/>
            </a:endParaRPr>
          </a:p>
        </p:txBody>
      </p:sp>
      <p:grpSp>
        <p:nvGrpSpPr>
          <p:cNvPr id="12" name="组合 403"/>
          <p:cNvGrpSpPr/>
          <p:nvPr/>
        </p:nvGrpSpPr>
        <p:grpSpPr>
          <a:xfrm>
            <a:off x="6683440" y="3201741"/>
            <a:ext cx="2039873" cy="991236"/>
            <a:chOff x="6683439" y="2813538"/>
            <a:chExt cx="2288845" cy="1561418"/>
          </a:xfrm>
        </p:grpSpPr>
        <p:sp>
          <p:nvSpPr>
            <p:cNvPr id="405" name="Text Box 83"/>
            <p:cNvSpPr txBox="1">
              <a:spLocks noChangeArrowheads="1"/>
            </p:cNvSpPr>
            <p:nvPr/>
          </p:nvSpPr>
          <p:spPr bwMode="auto">
            <a:xfrm>
              <a:off x="6846465" y="4110413"/>
              <a:ext cx="1991146" cy="219377"/>
            </a:xfrm>
            <a:prstGeom prst="rect">
              <a:avLst/>
            </a:prstGeom>
            <a:noFill/>
            <a:ln>
              <a:noFill/>
            </a:ln>
            <a:effectLst/>
            <a:extLst>
              <a:ext uri="{909E8E84-426E-40dd-AFC4-6F175D3DCCD1}">
                <a14:hiddenFill xmlns:a14="http://schemas.microsoft.com/office/drawing/2010/main" xmlns="">
                  <a:solidFill>
                    <a:srgbClr val="EAEAEA"/>
                  </a:solidFill>
                </a14:hiddenFill>
              </a:ext>
              <a:ext uri="{91240B29-F687-4f45-9708-019B960494DF}">
                <a14:hiddenLine xmlns:a14="http://schemas.microsoft.com/office/drawing/2010/main" xmlns="" w="9525" algn="ctr">
                  <a:solidFill>
                    <a:srgbClr val="003366"/>
                  </a:solidFill>
                  <a:miter lim="800000"/>
                  <a:headEnd/>
                  <a:tailEnd/>
                </a14:hiddenLine>
              </a:ext>
              <a:ext uri="{AF507438-7753-43e0-B8FC-AC1667EBCBE1}">
                <a14:hiddenEffects xmlns:a14="http://schemas.microsoft.com/office/drawing/2010/main" xmlns="">
                  <a:effectLst>
                    <a:outerShdw dist="40161" dir="4293903" algn="ctr" rotWithShape="0">
                      <a:schemeClr val="folHlink"/>
                    </a:outerShdw>
                  </a:effectLst>
                </a14:hiddenEffects>
              </a:ext>
            </a:extLst>
          </p:spPr>
          <p:txBody>
            <a:bodyPr wrap="square" lIns="95334" tIns="47667" rIns="95334" bIns="47667">
              <a:spAutoFit/>
            </a:bodyPr>
            <a:lstStyle>
              <a:lvl1pPr defTabSz="955675" eaLnBrk="0" hangingPunct="0">
                <a:defRPr sz="2700">
                  <a:solidFill>
                    <a:srgbClr val="990000"/>
                  </a:solidFill>
                  <a:latin typeface="FrutigerNext LT Medium" charset="0"/>
                  <a:ea typeface="宋体" pitchFamily="2" charset="-122"/>
                </a:defRPr>
              </a:lvl1pPr>
              <a:lvl2pPr marL="742950" indent="-285750" defTabSz="955675" eaLnBrk="0" hangingPunct="0">
                <a:defRPr sz="2700">
                  <a:solidFill>
                    <a:srgbClr val="990000"/>
                  </a:solidFill>
                  <a:latin typeface="FrutigerNext LT Medium" charset="0"/>
                  <a:ea typeface="宋体" pitchFamily="2" charset="-122"/>
                </a:defRPr>
              </a:lvl2pPr>
              <a:lvl3pPr marL="1143000" indent="-228600" defTabSz="955675" eaLnBrk="0" hangingPunct="0">
                <a:defRPr sz="2700">
                  <a:solidFill>
                    <a:srgbClr val="990000"/>
                  </a:solidFill>
                  <a:latin typeface="FrutigerNext LT Medium" charset="0"/>
                  <a:ea typeface="宋体" pitchFamily="2" charset="-122"/>
                </a:defRPr>
              </a:lvl3pPr>
              <a:lvl4pPr marL="1600200" indent="-228600" defTabSz="955675" eaLnBrk="0" hangingPunct="0">
                <a:defRPr sz="2700">
                  <a:solidFill>
                    <a:srgbClr val="990000"/>
                  </a:solidFill>
                  <a:latin typeface="FrutigerNext LT Medium" charset="0"/>
                  <a:ea typeface="宋体" pitchFamily="2" charset="-122"/>
                </a:defRPr>
              </a:lvl4pPr>
              <a:lvl5pPr marL="2057400" indent="-228600" defTabSz="955675" eaLnBrk="0" hangingPunct="0">
                <a:defRPr sz="2700">
                  <a:solidFill>
                    <a:srgbClr val="990000"/>
                  </a:solidFill>
                  <a:latin typeface="FrutigerNext LT Medium" charset="0"/>
                  <a:ea typeface="宋体" pitchFamily="2" charset="-122"/>
                </a:defRPr>
              </a:lvl5pPr>
              <a:lvl6pPr marL="25146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9pPr>
            </a:lstStyle>
            <a:p>
              <a:pPr marL="0" marR="0" lvl="0" indent="0" defTabSz="685617" eaLnBrk="1" fontAlgn="auto" latinLnBrk="0" hangingPunct="1">
                <a:lnSpc>
                  <a:spcPct val="100000"/>
                </a:lnSpc>
                <a:spcBef>
                  <a:spcPts val="0"/>
                </a:spcBef>
                <a:spcAft>
                  <a:spcPts val="0"/>
                </a:spcAft>
                <a:buClrTx/>
                <a:buSzTx/>
                <a:buFontTx/>
                <a:buNone/>
                <a:tabLst/>
                <a:defRPr/>
              </a:pPr>
              <a:r>
                <a:rPr lang="en-US" altLang="zh-CN" sz="800" kern="0" dirty="0" smtClean="0">
                  <a:solidFill>
                    <a:schemeClr val="tx1">
                      <a:lumMod val="75000"/>
                      <a:lumOff val="25000"/>
                    </a:schemeClr>
                  </a:solidFill>
                  <a:latin typeface="Arial" pitchFamily="34" charset="0"/>
                  <a:ea typeface="微软雅黑" pitchFamily="34" charset="-122"/>
                  <a:cs typeface="Arial" pitchFamily="34" charset="0"/>
                </a:rPr>
                <a:t>Technical assistance center</a:t>
              </a:r>
            </a:p>
          </p:txBody>
        </p:sp>
        <p:sp>
          <p:nvSpPr>
            <p:cNvPr id="406" name="Text Box 15"/>
            <p:cNvSpPr txBox="1">
              <a:spLocks noChangeArrowheads="1"/>
            </p:cNvSpPr>
            <p:nvPr/>
          </p:nvSpPr>
          <p:spPr bwMode="auto">
            <a:xfrm>
              <a:off x="6846467" y="3678121"/>
              <a:ext cx="1088546" cy="219377"/>
            </a:xfrm>
            <a:prstGeom prst="rect">
              <a:avLst/>
            </a:prstGeom>
            <a:noFill/>
            <a:ln>
              <a:noFill/>
            </a:ln>
            <a:effectLst/>
            <a:extLst>
              <a:ext uri="{909E8E84-426E-40dd-AFC4-6F175D3DCCD1}">
                <a14:hiddenFill xmlns:a14="http://schemas.microsoft.com/office/drawing/2010/main" xmlns="">
                  <a:solidFill>
                    <a:srgbClr val="EAEAEA"/>
                  </a:solidFill>
                </a14:hiddenFill>
              </a:ext>
              <a:ext uri="{91240B29-F687-4f45-9708-019B960494DF}">
                <a14:hiddenLine xmlns:a14="http://schemas.microsoft.com/office/drawing/2010/main" xmlns="" w="9525" algn="ctr">
                  <a:solidFill>
                    <a:srgbClr val="003366"/>
                  </a:solidFill>
                  <a:miter lim="800000"/>
                  <a:headEnd/>
                  <a:tailEnd/>
                </a14:hiddenLine>
              </a:ext>
              <a:ext uri="{AF507438-7753-43e0-B8FC-AC1667EBCBE1}">
                <a14:hiddenEffects xmlns:a14="http://schemas.microsoft.com/office/drawing/2010/main" xmlns="">
                  <a:effectLst>
                    <a:outerShdw dist="40161" dir="4293903" algn="ctr" rotWithShape="0">
                      <a:schemeClr val="folHlink"/>
                    </a:outerShdw>
                  </a:effectLst>
                </a14:hiddenEffects>
              </a:ext>
            </a:extLst>
          </p:spPr>
          <p:txBody>
            <a:bodyPr wrap="square" lIns="95334" tIns="47667" rIns="95334" bIns="47667">
              <a:spAutoFit/>
            </a:bodyPr>
            <a:lstStyle>
              <a:lvl1pPr defTabSz="955675" eaLnBrk="0" hangingPunct="0">
                <a:defRPr sz="2700">
                  <a:solidFill>
                    <a:srgbClr val="990000"/>
                  </a:solidFill>
                  <a:latin typeface="FrutigerNext LT Medium" charset="0"/>
                  <a:ea typeface="宋体" pitchFamily="2" charset="-122"/>
                </a:defRPr>
              </a:lvl1pPr>
              <a:lvl2pPr marL="742950" indent="-285750" defTabSz="955675" eaLnBrk="0" hangingPunct="0">
                <a:defRPr sz="2700">
                  <a:solidFill>
                    <a:srgbClr val="990000"/>
                  </a:solidFill>
                  <a:latin typeface="FrutigerNext LT Medium" charset="0"/>
                  <a:ea typeface="宋体" pitchFamily="2" charset="-122"/>
                </a:defRPr>
              </a:lvl2pPr>
              <a:lvl3pPr marL="1143000" indent="-228600" defTabSz="955675" eaLnBrk="0" hangingPunct="0">
                <a:defRPr sz="2700">
                  <a:solidFill>
                    <a:srgbClr val="990000"/>
                  </a:solidFill>
                  <a:latin typeface="FrutigerNext LT Medium" charset="0"/>
                  <a:ea typeface="宋体" pitchFamily="2" charset="-122"/>
                </a:defRPr>
              </a:lvl3pPr>
              <a:lvl4pPr marL="1600200" indent="-228600" defTabSz="955675" eaLnBrk="0" hangingPunct="0">
                <a:defRPr sz="2700">
                  <a:solidFill>
                    <a:srgbClr val="990000"/>
                  </a:solidFill>
                  <a:latin typeface="FrutigerNext LT Medium" charset="0"/>
                  <a:ea typeface="宋体" pitchFamily="2" charset="-122"/>
                </a:defRPr>
              </a:lvl4pPr>
              <a:lvl5pPr marL="2057400" indent="-228600" defTabSz="955675" eaLnBrk="0" hangingPunct="0">
                <a:defRPr sz="2700">
                  <a:solidFill>
                    <a:srgbClr val="990000"/>
                  </a:solidFill>
                  <a:latin typeface="FrutigerNext LT Medium" charset="0"/>
                  <a:ea typeface="宋体" pitchFamily="2" charset="-122"/>
                </a:defRPr>
              </a:lvl5pPr>
              <a:lvl6pPr marL="25146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9pPr>
            </a:lstStyle>
            <a:p>
              <a:pPr marL="0" marR="0" lvl="0" indent="0" defTabSz="685617" eaLnBrk="1" fontAlgn="auto" latinLnBrk="0" hangingPunct="1">
                <a:lnSpc>
                  <a:spcPct val="100000"/>
                </a:lnSpc>
                <a:spcBef>
                  <a:spcPts val="0"/>
                </a:spcBef>
                <a:spcAft>
                  <a:spcPts val="0"/>
                </a:spcAft>
                <a:buClrTx/>
                <a:buSzTx/>
                <a:buFontTx/>
                <a:buNone/>
                <a:tabLst/>
                <a:defRPr/>
              </a:pPr>
              <a:r>
                <a:rPr lang="en-US" altLang="zh-CN" sz="800" kern="0" dirty="0" smtClean="0">
                  <a:solidFill>
                    <a:schemeClr val="tx1">
                      <a:lumMod val="75000"/>
                      <a:lumOff val="25000"/>
                    </a:schemeClr>
                  </a:solidFill>
                  <a:latin typeface="Arial" pitchFamily="34" charset="0"/>
                  <a:ea typeface="微软雅黑" pitchFamily="34" charset="-122"/>
                  <a:cs typeface="Arial" pitchFamily="34" charset="0"/>
                </a:rPr>
                <a:t>R&amp;D center</a:t>
              </a:r>
            </a:p>
          </p:txBody>
        </p:sp>
        <p:sp>
          <p:nvSpPr>
            <p:cNvPr id="407" name="Text Box 82"/>
            <p:cNvSpPr txBox="1">
              <a:spLocks noChangeArrowheads="1"/>
            </p:cNvSpPr>
            <p:nvPr/>
          </p:nvSpPr>
          <p:spPr bwMode="auto">
            <a:xfrm>
              <a:off x="6846467" y="2813538"/>
              <a:ext cx="1670206" cy="219377"/>
            </a:xfrm>
            <a:prstGeom prst="rect">
              <a:avLst/>
            </a:prstGeom>
            <a:noFill/>
            <a:ln>
              <a:noFill/>
            </a:ln>
            <a:effectLst/>
            <a:extLst>
              <a:ext uri="{909E8E84-426E-40dd-AFC4-6F175D3DCCD1}">
                <a14:hiddenFill xmlns:a14="http://schemas.microsoft.com/office/drawing/2010/main" xmlns="">
                  <a:solidFill>
                    <a:srgbClr val="EAEAEA"/>
                  </a:solidFill>
                </a14:hiddenFill>
              </a:ext>
              <a:ext uri="{91240B29-F687-4f45-9708-019B960494DF}">
                <a14:hiddenLine xmlns:a14="http://schemas.microsoft.com/office/drawing/2010/main" xmlns="" w="9525" algn="ctr">
                  <a:solidFill>
                    <a:srgbClr val="003366"/>
                  </a:solidFill>
                  <a:miter lim="800000"/>
                  <a:headEnd/>
                  <a:tailEnd/>
                </a14:hiddenLine>
              </a:ext>
              <a:ext uri="{AF507438-7753-43e0-B8FC-AC1667EBCBE1}">
                <a14:hiddenEffects xmlns:a14="http://schemas.microsoft.com/office/drawing/2010/main" xmlns="">
                  <a:effectLst>
                    <a:outerShdw dist="40161" dir="4293903" algn="ctr" rotWithShape="0">
                      <a:schemeClr val="folHlink"/>
                    </a:outerShdw>
                  </a:effectLst>
                </a14:hiddenEffects>
              </a:ext>
            </a:extLst>
          </p:spPr>
          <p:txBody>
            <a:bodyPr wrap="square" lIns="95334" tIns="47667" rIns="95334" bIns="47667">
              <a:spAutoFit/>
            </a:bodyPr>
            <a:lstStyle>
              <a:lvl1pPr defTabSz="955675" eaLnBrk="0" hangingPunct="0">
                <a:defRPr sz="2700">
                  <a:solidFill>
                    <a:srgbClr val="990000"/>
                  </a:solidFill>
                  <a:latin typeface="FrutigerNext LT Medium" charset="0"/>
                  <a:ea typeface="宋体" pitchFamily="2" charset="-122"/>
                </a:defRPr>
              </a:lvl1pPr>
              <a:lvl2pPr marL="742950" indent="-285750" defTabSz="955675" eaLnBrk="0" hangingPunct="0">
                <a:defRPr sz="2700">
                  <a:solidFill>
                    <a:srgbClr val="990000"/>
                  </a:solidFill>
                  <a:latin typeface="FrutigerNext LT Medium" charset="0"/>
                  <a:ea typeface="宋体" pitchFamily="2" charset="-122"/>
                </a:defRPr>
              </a:lvl2pPr>
              <a:lvl3pPr marL="1143000" indent="-228600" defTabSz="955675" eaLnBrk="0" hangingPunct="0">
                <a:defRPr sz="2700">
                  <a:solidFill>
                    <a:srgbClr val="990000"/>
                  </a:solidFill>
                  <a:latin typeface="FrutigerNext LT Medium" charset="0"/>
                  <a:ea typeface="宋体" pitchFamily="2" charset="-122"/>
                </a:defRPr>
              </a:lvl3pPr>
              <a:lvl4pPr marL="1600200" indent="-228600" defTabSz="955675" eaLnBrk="0" hangingPunct="0">
                <a:defRPr sz="2700">
                  <a:solidFill>
                    <a:srgbClr val="990000"/>
                  </a:solidFill>
                  <a:latin typeface="FrutigerNext LT Medium" charset="0"/>
                  <a:ea typeface="宋体" pitchFamily="2" charset="-122"/>
                </a:defRPr>
              </a:lvl4pPr>
              <a:lvl5pPr marL="2057400" indent="-228600" defTabSz="955675" eaLnBrk="0" hangingPunct="0">
                <a:defRPr sz="2700">
                  <a:solidFill>
                    <a:srgbClr val="990000"/>
                  </a:solidFill>
                  <a:latin typeface="FrutigerNext LT Medium" charset="0"/>
                  <a:ea typeface="宋体" pitchFamily="2" charset="-122"/>
                </a:defRPr>
              </a:lvl5pPr>
              <a:lvl6pPr marL="25146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9pPr>
            </a:lstStyle>
            <a:p>
              <a:pPr marL="0" marR="0" lvl="0" indent="0" defTabSz="685617" eaLnBrk="1" fontAlgn="auto" latinLnBrk="0" hangingPunct="1">
                <a:lnSpc>
                  <a:spcPct val="100000"/>
                </a:lnSpc>
                <a:spcBef>
                  <a:spcPts val="0"/>
                </a:spcBef>
                <a:spcAft>
                  <a:spcPts val="0"/>
                </a:spcAft>
                <a:buClrTx/>
                <a:buSzTx/>
                <a:buFontTx/>
                <a:buNone/>
                <a:tabLst/>
                <a:defRPr/>
              </a:pPr>
              <a:r>
                <a:rPr lang="en-US" altLang="zh-CN" sz="800" kern="0" dirty="0" smtClean="0">
                  <a:solidFill>
                    <a:schemeClr val="tx1">
                      <a:lumMod val="75000"/>
                      <a:lumOff val="25000"/>
                    </a:schemeClr>
                  </a:solidFill>
                  <a:latin typeface="Arial" pitchFamily="34" charset="0"/>
                  <a:ea typeface="微软雅黑" pitchFamily="34" charset="-122"/>
                  <a:cs typeface="Arial" pitchFamily="34" charset="0"/>
                </a:rPr>
                <a:t>Shenzhen-based HQ</a:t>
              </a:r>
            </a:p>
          </p:txBody>
        </p:sp>
        <p:sp>
          <p:nvSpPr>
            <p:cNvPr id="408" name="Text Box 232"/>
            <p:cNvSpPr txBox="1">
              <a:spLocks noChangeArrowheads="1"/>
            </p:cNvSpPr>
            <p:nvPr/>
          </p:nvSpPr>
          <p:spPr bwMode="auto">
            <a:xfrm>
              <a:off x="6846465" y="3019050"/>
              <a:ext cx="2125819" cy="219377"/>
            </a:xfrm>
            <a:prstGeom prst="rect">
              <a:avLst/>
            </a:prstGeom>
            <a:noFill/>
            <a:ln>
              <a:noFill/>
            </a:ln>
            <a:effectLst/>
            <a:extLst>
              <a:ext uri="{909E8E84-426E-40dd-AFC4-6F175D3DCCD1}">
                <a14:hiddenFill xmlns:a14="http://schemas.microsoft.com/office/drawing/2010/main" xmlns="">
                  <a:solidFill>
                    <a:srgbClr val="EAEAEA"/>
                  </a:solidFill>
                </a14:hiddenFill>
              </a:ext>
              <a:ext uri="{91240B29-F687-4f45-9708-019B960494DF}">
                <a14:hiddenLine xmlns:a14="http://schemas.microsoft.com/office/drawing/2010/main" xmlns="" w="9525" algn="ctr">
                  <a:solidFill>
                    <a:srgbClr val="003366"/>
                  </a:solidFill>
                  <a:miter lim="800000"/>
                  <a:headEnd/>
                  <a:tailEnd/>
                </a14:hiddenLine>
              </a:ext>
              <a:ext uri="{AF507438-7753-43e0-B8FC-AC1667EBCBE1}">
                <a14:hiddenEffects xmlns:a14="http://schemas.microsoft.com/office/drawing/2010/main" xmlns="">
                  <a:effectLst>
                    <a:outerShdw dist="40161" dir="4293903" algn="ctr" rotWithShape="0">
                      <a:schemeClr val="folHlink"/>
                    </a:outerShdw>
                  </a:effectLst>
                </a14:hiddenEffects>
              </a:ext>
            </a:extLst>
          </p:spPr>
          <p:txBody>
            <a:bodyPr wrap="square" lIns="95334" tIns="47667" rIns="95334" bIns="47667">
              <a:spAutoFit/>
            </a:bodyPr>
            <a:lstStyle>
              <a:lvl1pPr defTabSz="955675" eaLnBrk="0" hangingPunct="0">
                <a:defRPr sz="2700">
                  <a:solidFill>
                    <a:srgbClr val="990000"/>
                  </a:solidFill>
                  <a:latin typeface="FrutigerNext LT Medium" charset="0"/>
                  <a:ea typeface="宋体" pitchFamily="2" charset="-122"/>
                </a:defRPr>
              </a:lvl1pPr>
              <a:lvl2pPr marL="742950" indent="-285750" defTabSz="955675" eaLnBrk="0" hangingPunct="0">
                <a:defRPr sz="2700">
                  <a:solidFill>
                    <a:srgbClr val="990000"/>
                  </a:solidFill>
                  <a:latin typeface="FrutigerNext LT Medium" charset="0"/>
                  <a:ea typeface="宋体" pitchFamily="2" charset="-122"/>
                </a:defRPr>
              </a:lvl2pPr>
              <a:lvl3pPr marL="1143000" indent="-228600" defTabSz="955675" eaLnBrk="0" hangingPunct="0">
                <a:defRPr sz="2700">
                  <a:solidFill>
                    <a:srgbClr val="990000"/>
                  </a:solidFill>
                  <a:latin typeface="FrutigerNext LT Medium" charset="0"/>
                  <a:ea typeface="宋体" pitchFamily="2" charset="-122"/>
                </a:defRPr>
              </a:lvl3pPr>
              <a:lvl4pPr marL="1600200" indent="-228600" defTabSz="955675" eaLnBrk="0" hangingPunct="0">
                <a:defRPr sz="2700">
                  <a:solidFill>
                    <a:srgbClr val="990000"/>
                  </a:solidFill>
                  <a:latin typeface="FrutigerNext LT Medium" charset="0"/>
                  <a:ea typeface="宋体" pitchFamily="2" charset="-122"/>
                </a:defRPr>
              </a:lvl4pPr>
              <a:lvl5pPr marL="2057400" indent="-228600" defTabSz="955675" eaLnBrk="0" hangingPunct="0">
                <a:defRPr sz="2700">
                  <a:solidFill>
                    <a:srgbClr val="990000"/>
                  </a:solidFill>
                  <a:latin typeface="FrutigerNext LT Medium" charset="0"/>
                  <a:ea typeface="宋体" pitchFamily="2" charset="-122"/>
                </a:defRPr>
              </a:lvl5pPr>
              <a:lvl6pPr marL="25146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eaLnBrk="1" fontAlgn="t" hangingPunct="1">
                <a:spcBef>
                  <a:spcPct val="50000"/>
                </a:spcBef>
                <a:spcAft>
                  <a:spcPts val="0"/>
                </a:spcAft>
                <a:defRPr/>
              </a:pPr>
              <a:r>
                <a:rPr lang="en-US" altLang="zh-CN" sz="800" kern="0" dirty="0" smtClean="0">
                  <a:solidFill>
                    <a:schemeClr val="tx1">
                      <a:lumMod val="75000"/>
                      <a:lumOff val="25000"/>
                    </a:schemeClr>
                  </a:solidFill>
                  <a:latin typeface="Arial" pitchFamily="34" charset="0"/>
                  <a:ea typeface="微软雅黑" pitchFamily="34" charset="-122"/>
                  <a:cs typeface="Arial" pitchFamily="34" charset="0"/>
                </a:rPr>
                <a:t>Accounting Shared Services Center</a:t>
              </a:r>
            </a:p>
          </p:txBody>
        </p:sp>
        <p:sp>
          <p:nvSpPr>
            <p:cNvPr id="409" name="Text Box 244"/>
            <p:cNvSpPr txBox="1">
              <a:spLocks noChangeArrowheads="1"/>
            </p:cNvSpPr>
            <p:nvPr/>
          </p:nvSpPr>
          <p:spPr bwMode="auto">
            <a:xfrm>
              <a:off x="6846465" y="3461976"/>
              <a:ext cx="1991146" cy="219377"/>
            </a:xfrm>
            <a:prstGeom prst="rect">
              <a:avLst/>
            </a:prstGeom>
            <a:noFill/>
            <a:ln>
              <a:noFill/>
            </a:ln>
            <a:effectLst/>
            <a:extLst>
              <a:ext uri="{909E8E84-426E-40dd-AFC4-6F175D3DCCD1}">
                <a14:hiddenFill xmlns:a14="http://schemas.microsoft.com/office/drawing/2010/main" xmlns="">
                  <a:solidFill>
                    <a:srgbClr val="EAEAEA"/>
                  </a:solidFill>
                </a14:hiddenFill>
              </a:ext>
              <a:ext uri="{91240B29-F687-4f45-9708-019B960494DF}">
                <a14:hiddenLine xmlns:a14="http://schemas.microsoft.com/office/drawing/2010/main" xmlns="" w="9525" algn="ctr">
                  <a:solidFill>
                    <a:srgbClr val="003366"/>
                  </a:solidFill>
                  <a:miter lim="800000"/>
                  <a:headEnd/>
                  <a:tailEnd/>
                </a14:hiddenLine>
              </a:ext>
              <a:ext uri="{AF507438-7753-43e0-B8FC-AC1667EBCBE1}">
                <a14:hiddenEffects xmlns:a14="http://schemas.microsoft.com/office/drawing/2010/main" xmlns="">
                  <a:effectLst>
                    <a:outerShdw dist="40161" dir="4293903" algn="ctr" rotWithShape="0">
                      <a:schemeClr val="folHlink"/>
                    </a:outerShdw>
                  </a:effectLst>
                </a14:hiddenEffects>
              </a:ext>
            </a:extLst>
          </p:spPr>
          <p:txBody>
            <a:bodyPr wrap="square" lIns="95334" tIns="47667" rIns="95334" bIns="47667">
              <a:spAutoFit/>
            </a:bodyPr>
            <a:lstStyle>
              <a:lvl1pPr defTabSz="955675" eaLnBrk="0" hangingPunct="0">
                <a:defRPr sz="2700">
                  <a:solidFill>
                    <a:srgbClr val="990000"/>
                  </a:solidFill>
                  <a:latin typeface="FrutigerNext LT Medium" charset="0"/>
                  <a:ea typeface="宋体" pitchFamily="2" charset="-122"/>
                </a:defRPr>
              </a:lvl1pPr>
              <a:lvl2pPr marL="742950" indent="-285750" defTabSz="955675" eaLnBrk="0" hangingPunct="0">
                <a:defRPr sz="2700">
                  <a:solidFill>
                    <a:srgbClr val="990000"/>
                  </a:solidFill>
                  <a:latin typeface="FrutigerNext LT Medium" charset="0"/>
                  <a:ea typeface="宋体" pitchFamily="2" charset="-122"/>
                </a:defRPr>
              </a:lvl2pPr>
              <a:lvl3pPr marL="1143000" indent="-228600" defTabSz="955675" eaLnBrk="0" hangingPunct="0">
                <a:defRPr sz="2700">
                  <a:solidFill>
                    <a:srgbClr val="990000"/>
                  </a:solidFill>
                  <a:latin typeface="FrutigerNext LT Medium" charset="0"/>
                  <a:ea typeface="宋体" pitchFamily="2" charset="-122"/>
                </a:defRPr>
              </a:lvl3pPr>
              <a:lvl4pPr marL="1600200" indent="-228600" defTabSz="955675" eaLnBrk="0" hangingPunct="0">
                <a:defRPr sz="2700">
                  <a:solidFill>
                    <a:srgbClr val="990000"/>
                  </a:solidFill>
                  <a:latin typeface="FrutigerNext LT Medium" charset="0"/>
                  <a:ea typeface="宋体" pitchFamily="2" charset="-122"/>
                </a:defRPr>
              </a:lvl4pPr>
              <a:lvl5pPr marL="2057400" indent="-228600" defTabSz="955675" eaLnBrk="0" hangingPunct="0">
                <a:defRPr sz="2700">
                  <a:solidFill>
                    <a:srgbClr val="990000"/>
                  </a:solidFill>
                  <a:latin typeface="FrutigerNext LT Medium" charset="0"/>
                  <a:ea typeface="宋体" pitchFamily="2" charset="-122"/>
                </a:defRPr>
              </a:lvl5pPr>
              <a:lvl6pPr marL="25146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9pPr>
            </a:lstStyle>
            <a:p>
              <a:pPr marL="0" marR="0" lvl="0" indent="0" defTabSz="685617" eaLnBrk="1" fontAlgn="auto" latinLnBrk="0" hangingPunct="1">
                <a:lnSpc>
                  <a:spcPct val="100000"/>
                </a:lnSpc>
                <a:spcBef>
                  <a:spcPts val="0"/>
                </a:spcBef>
                <a:spcAft>
                  <a:spcPts val="0"/>
                </a:spcAft>
                <a:buClrTx/>
                <a:buSzTx/>
                <a:buFontTx/>
                <a:buNone/>
                <a:tabLst/>
                <a:defRPr/>
              </a:pPr>
              <a:r>
                <a:rPr lang="en-US" altLang="zh-CN" sz="800" kern="0" dirty="0" smtClean="0">
                  <a:solidFill>
                    <a:schemeClr val="tx1">
                      <a:lumMod val="75000"/>
                      <a:lumOff val="25000"/>
                    </a:schemeClr>
                  </a:solidFill>
                  <a:latin typeface="Arial" pitchFamily="34" charset="0"/>
                  <a:ea typeface="微软雅黑" pitchFamily="34" charset="-122"/>
                  <a:cs typeface="Arial" pitchFamily="34" charset="0"/>
                </a:rPr>
                <a:t>Logistics center and transit station</a:t>
              </a:r>
            </a:p>
          </p:txBody>
        </p:sp>
        <p:sp>
          <p:nvSpPr>
            <p:cNvPr id="410" name="Text Box 259"/>
            <p:cNvSpPr txBox="1">
              <a:spLocks noChangeArrowheads="1"/>
            </p:cNvSpPr>
            <p:nvPr/>
          </p:nvSpPr>
          <p:spPr bwMode="auto">
            <a:xfrm>
              <a:off x="6846467" y="3894267"/>
              <a:ext cx="1244911" cy="219377"/>
            </a:xfrm>
            <a:prstGeom prst="rect">
              <a:avLst/>
            </a:prstGeom>
            <a:noFill/>
            <a:ln>
              <a:noFill/>
            </a:ln>
            <a:effectLst/>
            <a:extLst>
              <a:ext uri="{909E8E84-426E-40dd-AFC4-6F175D3DCCD1}">
                <a14:hiddenFill xmlns:a14="http://schemas.microsoft.com/office/drawing/2010/main" xmlns="">
                  <a:solidFill>
                    <a:srgbClr val="EAEAEA"/>
                  </a:solidFill>
                </a14:hiddenFill>
              </a:ext>
              <a:ext uri="{91240B29-F687-4f45-9708-019B960494DF}">
                <a14:hiddenLine xmlns:a14="http://schemas.microsoft.com/office/drawing/2010/main" xmlns="" w="9525" algn="ctr">
                  <a:solidFill>
                    <a:srgbClr val="003366"/>
                  </a:solidFill>
                  <a:miter lim="800000"/>
                  <a:headEnd/>
                  <a:tailEnd/>
                </a14:hiddenLine>
              </a:ext>
              <a:ext uri="{AF507438-7753-43e0-B8FC-AC1667EBCBE1}">
                <a14:hiddenEffects xmlns:a14="http://schemas.microsoft.com/office/drawing/2010/main" xmlns="">
                  <a:effectLst>
                    <a:outerShdw dist="40161" dir="4293903" algn="ctr" rotWithShape="0">
                      <a:schemeClr val="folHlink"/>
                    </a:outerShdw>
                  </a:effectLst>
                </a14:hiddenEffects>
              </a:ext>
            </a:extLst>
          </p:spPr>
          <p:txBody>
            <a:bodyPr wrap="square" lIns="95334" tIns="47667" rIns="95334" bIns="47667">
              <a:spAutoFit/>
            </a:bodyPr>
            <a:lstStyle>
              <a:lvl1pPr defTabSz="955675" eaLnBrk="0" hangingPunct="0">
                <a:defRPr sz="2700">
                  <a:solidFill>
                    <a:srgbClr val="990000"/>
                  </a:solidFill>
                  <a:latin typeface="FrutigerNext LT Medium" charset="0"/>
                  <a:ea typeface="宋体" pitchFamily="2" charset="-122"/>
                </a:defRPr>
              </a:lvl1pPr>
              <a:lvl2pPr marL="742950" indent="-285750" defTabSz="955675" eaLnBrk="0" hangingPunct="0">
                <a:defRPr sz="2700">
                  <a:solidFill>
                    <a:srgbClr val="990000"/>
                  </a:solidFill>
                  <a:latin typeface="FrutigerNext LT Medium" charset="0"/>
                  <a:ea typeface="宋体" pitchFamily="2" charset="-122"/>
                </a:defRPr>
              </a:lvl2pPr>
              <a:lvl3pPr marL="1143000" indent="-228600" defTabSz="955675" eaLnBrk="0" hangingPunct="0">
                <a:defRPr sz="2700">
                  <a:solidFill>
                    <a:srgbClr val="990000"/>
                  </a:solidFill>
                  <a:latin typeface="FrutigerNext LT Medium" charset="0"/>
                  <a:ea typeface="宋体" pitchFamily="2" charset="-122"/>
                </a:defRPr>
              </a:lvl3pPr>
              <a:lvl4pPr marL="1600200" indent="-228600" defTabSz="955675" eaLnBrk="0" hangingPunct="0">
                <a:defRPr sz="2700">
                  <a:solidFill>
                    <a:srgbClr val="990000"/>
                  </a:solidFill>
                  <a:latin typeface="FrutigerNext LT Medium" charset="0"/>
                  <a:ea typeface="宋体" pitchFamily="2" charset="-122"/>
                </a:defRPr>
              </a:lvl4pPr>
              <a:lvl5pPr marL="2057400" indent="-228600" defTabSz="955675" eaLnBrk="0" hangingPunct="0">
                <a:defRPr sz="2700">
                  <a:solidFill>
                    <a:srgbClr val="990000"/>
                  </a:solidFill>
                  <a:latin typeface="FrutigerNext LT Medium" charset="0"/>
                  <a:ea typeface="宋体" pitchFamily="2" charset="-122"/>
                </a:defRPr>
              </a:lvl5pPr>
              <a:lvl6pPr marL="25146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9pPr>
            </a:lstStyle>
            <a:p>
              <a:pPr marL="0" marR="0" lvl="0" indent="0" defTabSz="685617" eaLnBrk="1" fontAlgn="auto" latinLnBrk="0" hangingPunct="1">
                <a:lnSpc>
                  <a:spcPct val="100000"/>
                </a:lnSpc>
                <a:spcBef>
                  <a:spcPts val="0"/>
                </a:spcBef>
                <a:spcAft>
                  <a:spcPts val="0"/>
                </a:spcAft>
                <a:buClrTx/>
                <a:buSzTx/>
                <a:buFontTx/>
                <a:buNone/>
                <a:tabLst/>
                <a:defRPr/>
              </a:pPr>
              <a:r>
                <a:rPr lang="en-US" altLang="zh-CN" sz="800" kern="0" dirty="0" smtClean="0">
                  <a:solidFill>
                    <a:schemeClr val="tx1">
                      <a:lumMod val="75000"/>
                      <a:lumOff val="25000"/>
                    </a:schemeClr>
                  </a:solidFill>
                  <a:latin typeface="Arial" pitchFamily="34" charset="0"/>
                  <a:ea typeface="微软雅黑" pitchFamily="34" charset="-122"/>
                  <a:cs typeface="Arial" pitchFamily="34" charset="0"/>
                </a:rPr>
                <a:t>Training center</a:t>
              </a:r>
            </a:p>
          </p:txBody>
        </p:sp>
        <p:sp>
          <p:nvSpPr>
            <p:cNvPr id="411" name="Text Box 262"/>
            <p:cNvSpPr txBox="1">
              <a:spLocks noChangeArrowheads="1"/>
            </p:cNvSpPr>
            <p:nvPr/>
          </p:nvSpPr>
          <p:spPr bwMode="auto">
            <a:xfrm>
              <a:off x="6846467" y="3245830"/>
              <a:ext cx="1840334" cy="219377"/>
            </a:xfrm>
            <a:prstGeom prst="rect">
              <a:avLst/>
            </a:prstGeom>
            <a:noFill/>
            <a:ln>
              <a:noFill/>
            </a:ln>
            <a:effectLst/>
            <a:extLst>
              <a:ext uri="{909E8E84-426E-40dd-AFC4-6F175D3DCCD1}">
                <a14:hiddenFill xmlns:a14="http://schemas.microsoft.com/office/drawing/2010/main" xmlns="">
                  <a:solidFill>
                    <a:srgbClr val="EAEAEA"/>
                  </a:solidFill>
                </a14:hiddenFill>
              </a:ext>
              <a:ext uri="{91240B29-F687-4f45-9708-019B960494DF}">
                <a14:hiddenLine xmlns:a14="http://schemas.microsoft.com/office/drawing/2010/main" xmlns="" w="9525" algn="ctr">
                  <a:solidFill>
                    <a:srgbClr val="003366"/>
                  </a:solidFill>
                  <a:miter lim="800000"/>
                  <a:headEnd/>
                  <a:tailEnd/>
                </a14:hiddenLine>
              </a:ext>
              <a:ext uri="{AF507438-7753-43e0-B8FC-AC1667EBCBE1}">
                <a14:hiddenEffects xmlns:a14="http://schemas.microsoft.com/office/drawing/2010/main" xmlns="">
                  <a:effectLst>
                    <a:outerShdw dist="40161" dir="4293903" algn="ctr" rotWithShape="0">
                      <a:schemeClr val="folHlink"/>
                    </a:outerShdw>
                  </a:effectLst>
                </a14:hiddenEffects>
              </a:ext>
            </a:extLst>
          </p:spPr>
          <p:txBody>
            <a:bodyPr wrap="square" lIns="95334" tIns="47667" rIns="95334" bIns="47667">
              <a:spAutoFit/>
            </a:bodyPr>
            <a:lstStyle>
              <a:lvl1pPr defTabSz="955675" eaLnBrk="0" hangingPunct="0">
                <a:defRPr sz="2700">
                  <a:solidFill>
                    <a:srgbClr val="990000"/>
                  </a:solidFill>
                  <a:latin typeface="FrutigerNext LT Medium" charset="0"/>
                  <a:ea typeface="宋体" pitchFamily="2" charset="-122"/>
                </a:defRPr>
              </a:lvl1pPr>
              <a:lvl2pPr marL="742950" indent="-285750" defTabSz="955675" eaLnBrk="0" hangingPunct="0">
                <a:defRPr sz="2700">
                  <a:solidFill>
                    <a:srgbClr val="990000"/>
                  </a:solidFill>
                  <a:latin typeface="FrutigerNext LT Medium" charset="0"/>
                  <a:ea typeface="宋体" pitchFamily="2" charset="-122"/>
                </a:defRPr>
              </a:lvl2pPr>
              <a:lvl3pPr marL="1143000" indent="-228600" defTabSz="955675" eaLnBrk="0" hangingPunct="0">
                <a:defRPr sz="2700">
                  <a:solidFill>
                    <a:srgbClr val="990000"/>
                  </a:solidFill>
                  <a:latin typeface="FrutigerNext LT Medium" charset="0"/>
                  <a:ea typeface="宋体" pitchFamily="2" charset="-122"/>
                </a:defRPr>
              </a:lvl3pPr>
              <a:lvl4pPr marL="1600200" indent="-228600" defTabSz="955675" eaLnBrk="0" hangingPunct="0">
                <a:defRPr sz="2700">
                  <a:solidFill>
                    <a:srgbClr val="990000"/>
                  </a:solidFill>
                  <a:latin typeface="FrutigerNext LT Medium" charset="0"/>
                  <a:ea typeface="宋体" pitchFamily="2" charset="-122"/>
                </a:defRPr>
              </a:lvl4pPr>
              <a:lvl5pPr marL="2057400" indent="-228600" defTabSz="955675" eaLnBrk="0" hangingPunct="0">
                <a:defRPr sz="2700">
                  <a:solidFill>
                    <a:srgbClr val="990000"/>
                  </a:solidFill>
                  <a:latin typeface="FrutigerNext LT Medium" charset="0"/>
                  <a:ea typeface="宋体" pitchFamily="2" charset="-122"/>
                </a:defRPr>
              </a:lvl5pPr>
              <a:lvl6pPr marL="25146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6pPr>
              <a:lvl7pPr marL="29718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7pPr>
              <a:lvl8pPr marL="34290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8pPr>
              <a:lvl9pPr marL="3886200" indent="-228600" defTabSz="955675" eaLnBrk="0" fontAlgn="base" hangingPunct="0">
                <a:spcBef>
                  <a:spcPct val="0"/>
                </a:spcBef>
                <a:spcAft>
                  <a:spcPct val="0"/>
                </a:spcAft>
                <a:defRPr sz="2700">
                  <a:solidFill>
                    <a:srgbClr val="990000"/>
                  </a:solidFill>
                  <a:latin typeface="FrutigerNext LT Medium" charset="0"/>
                  <a:ea typeface="宋体" pitchFamily="2" charset="-122"/>
                </a:defRPr>
              </a:lvl9pPr>
            </a:lstStyle>
            <a:p>
              <a:pPr lvl="0" eaLnBrk="1" fontAlgn="t" hangingPunct="1">
                <a:spcBef>
                  <a:spcPct val="50000"/>
                </a:spcBef>
                <a:spcAft>
                  <a:spcPts val="0"/>
                </a:spcAft>
                <a:defRPr/>
              </a:pPr>
              <a:r>
                <a:rPr lang="en-US" altLang="zh-CN" sz="800" kern="0" dirty="0" smtClean="0">
                  <a:solidFill>
                    <a:schemeClr val="tx1">
                      <a:lumMod val="75000"/>
                      <a:lumOff val="25000"/>
                    </a:schemeClr>
                  </a:solidFill>
                  <a:latin typeface="Arial" pitchFamily="34" charset="0"/>
                  <a:ea typeface="微软雅黑" pitchFamily="34" charset="-122"/>
                  <a:cs typeface="Arial" pitchFamily="34" charset="0"/>
                </a:rPr>
                <a:t>Bid center (in construction)</a:t>
              </a:r>
            </a:p>
          </p:txBody>
        </p:sp>
        <p:pic>
          <p:nvPicPr>
            <p:cNvPr id="412" name="Picture 3" descr="\\Lvye7\本地磁盘 (e)\发邮件\李炳新\0227\Huawei logo.png"/>
            <p:cNvPicPr>
              <a:picLocks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683439" y="2910447"/>
              <a:ext cx="161576" cy="226832"/>
            </a:xfrm>
            <a:prstGeom prst="rect">
              <a:avLst/>
            </a:prstGeom>
            <a:noFill/>
            <a:extLst>
              <a:ext uri="{909E8E84-426E-40dd-AFC4-6F175D3DCCD1}">
                <a14:hiddenFill xmlns:a14="http://schemas.microsoft.com/office/drawing/2010/main" xmlns="">
                  <a:solidFill>
                    <a:srgbClr val="FFFFFF"/>
                  </a:solidFill>
                </a14:hiddenFill>
              </a:ext>
            </a:extLst>
          </p:spPr>
        </p:pic>
        <p:sp>
          <p:nvSpPr>
            <p:cNvPr id="413" name="矩形 412"/>
            <p:cNvSpPr/>
            <p:nvPr/>
          </p:nvSpPr>
          <p:spPr bwMode="auto">
            <a:xfrm>
              <a:off x="6712126" y="3611103"/>
              <a:ext cx="104305" cy="104333"/>
            </a:xfrm>
            <a:prstGeom prst="rect">
              <a:avLst/>
            </a:prstGeom>
            <a:solidFill>
              <a:srgbClr val="C00000"/>
            </a:solidFill>
            <a:ln>
              <a:noFill/>
            </a:ln>
            <a:effectLst>
              <a:outerShdw blurRad="50800" dist="12700" dir="2700000" sx="52000" sy="52000" algn="tl" rotWithShape="0">
                <a:prstClr val="black">
                  <a:alpha val="84000"/>
                </a:prstClr>
              </a:outerShdw>
            </a:effectLs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00" b="0" i="0" u="none" strike="noStrike" kern="0" cap="none" spc="0" normalizeH="0" baseline="0" noProof="0" dirty="0">
                <a:ln>
                  <a:noFill/>
                </a:ln>
                <a:solidFill>
                  <a:srgbClr val="000000"/>
                </a:solidFill>
                <a:effectLst/>
                <a:uLnTx/>
                <a:uFillTx/>
                <a:latin typeface="华文楷体"/>
              </a:endParaRPr>
            </a:p>
          </p:txBody>
        </p:sp>
        <p:sp>
          <p:nvSpPr>
            <p:cNvPr id="414" name="等腰三角形 413"/>
            <p:cNvSpPr/>
            <p:nvPr/>
          </p:nvSpPr>
          <p:spPr bwMode="auto">
            <a:xfrm>
              <a:off x="6696177" y="3184312"/>
              <a:ext cx="136202" cy="106064"/>
            </a:xfrm>
            <a:prstGeom prst="triangle">
              <a:avLst/>
            </a:prstGeom>
            <a:solidFill>
              <a:srgbClr val="C00000"/>
            </a:solidFill>
            <a:ln>
              <a:noFill/>
            </a:ln>
            <a:effectLs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00" b="0" i="0" u="none" strike="noStrike" kern="0" cap="none" spc="0" normalizeH="0" baseline="0" noProof="0" dirty="0">
                <a:ln>
                  <a:noFill/>
                </a:ln>
                <a:solidFill>
                  <a:srgbClr val="000000"/>
                </a:solidFill>
                <a:effectLst/>
                <a:uLnTx/>
                <a:uFillTx/>
                <a:latin typeface="华文楷体"/>
              </a:endParaRPr>
            </a:p>
          </p:txBody>
        </p:sp>
        <p:sp>
          <p:nvSpPr>
            <p:cNvPr id="415" name="椭圆 145"/>
            <p:cNvSpPr>
              <a:spLocks noChangeArrowheads="1"/>
            </p:cNvSpPr>
            <p:nvPr/>
          </p:nvSpPr>
          <p:spPr bwMode="auto">
            <a:xfrm>
              <a:off x="6719611" y="4066264"/>
              <a:ext cx="89335" cy="89359"/>
            </a:xfrm>
            <a:prstGeom prst="ellipse">
              <a:avLst/>
            </a:prstGeom>
            <a:solidFill>
              <a:srgbClr val="FF9900"/>
            </a:solidFill>
            <a:ln>
              <a:noFill/>
            </a:ln>
            <a:effectLst>
              <a:outerShdw blurRad="50800" dist="12700" dir="2700000" sx="52000" sy="52000" algn="tl" rotWithShape="0">
                <a:prstClr val="black">
                  <a:alpha val="84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00" b="0" i="0" u="none" strike="noStrike" kern="0" cap="none" spc="0" normalizeH="0" baseline="0" noProof="0" dirty="0">
                <a:ln>
                  <a:noFill/>
                </a:ln>
                <a:solidFill>
                  <a:srgbClr val="000000"/>
                </a:solidFill>
                <a:effectLst/>
                <a:uLnTx/>
                <a:uFillTx/>
                <a:latin typeface="华文楷体"/>
              </a:endParaRPr>
            </a:p>
          </p:txBody>
        </p:sp>
        <p:sp>
          <p:nvSpPr>
            <p:cNvPr id="416" name="椭圆 145"/>
            <p:cNvSpPr>
              <a:spLocks noChangeArrowheads="1"/>
            </p:cNvSpPr>
            <p:nvPr/>
          </p:nvSpPr>
          <p:spPr bwMode="auto">
            <a:xfrm>
              <a:off x="6722504" y="3403701"/>
              <a:ext cx="83549" cy="83572"/>
            </a:xfrm>
            <a:prstGeom prst="ellipse">
              <a:avLst/>
            </a:prstGeom>
            <a:solidFill>
              <a:srgbClr val="C00000"/>
            </a:solidFill>
            <a:ln>
              <a:noFill/>
            </a:ln>
            <a:effectLst>
              <a:outerShdw blurRad="50800" dist="12700" dir="2700000" sx="52000" sy="52000" algn="tl" rotWithShape="0">
                <a:prstClr val="black">
                  <a:alpha val="84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00" b="0" i="0" u="none" strike="noStrike" kern="0" cap="none" spc="0" normalizeH="0" baseline="0" noProof="0" dirty="0">
                <a:ln>
                  <a:noFill/>
                </a:ln>
                <a:solidFill>
                  <a:srgbClr val="000000"/>
                </a:solidFill>
                <a:effectLst/>
                <a:uLnTx/>
                <a:uFillTx/>
                <a:latin typeface="华文楷体"/>
              </a:endParaRPr>
            </a:p>
          </p:txBody>
        </p:sp>
        <p:sp>
          <p:nvSpPr>
            <p:cNvPr id="417" name="椭圆 145"/>
            <p:cNvSpPr>
              <a:spLocks noChangeArrowheads="1"/>
            </p:cNvSpPr>
            <p:nvPr/>
          </p:nvSpPr>
          <p:spPr bwMode="auto">
            <a:xfrm>
              <a:off x="6719611" y="3850963"/>
              <a:ext cx="89335" cy="89359"/>
            </a:xfrm>
            <a:prstGeom prst="ellipse">
              <a:avLst/>
            </a:prstGeom>
            <a:solidFill>
              <a:srgbClr val="0070C0"/>
            </a:solidFill>
            <a:ln>
              <a:noFill/>
            </a:ln>
            <a:effectLst>
              <a:outerShdw blurRad="50800" dist="12700" dir="2700000" sx="52000" sy="52000" algn="tl" rotWithShape="0">
                <a:prstClr val="black">
                  <a:alpha val="84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00" b="0" i="0" u="none" strike="noStrike" kern="0" cap="none" spc="0" normalizeH="0" baseline="0" noProof="0" dirty="0">
                <a:ln>
                  <a:noFill/>
                </a:ln>
                <a:solidFill>
                  <a:srgbClr val="000000"/>
                </a:solidFill>
                <a:effectLst/>
                <a:uLnTx/>
                <a:uFillTx/>
                <a:latin typeface="华文楷体"/>
              </a:endParaRPr>
            </a:p>
          </p:txBody>
        </p:sp>
        <p:sp>
          <p:nvSpPr>
            <p:cNvPr id="418" name="椭圆 145"/>
            <p:cNvSpPr>
              <a:spLocks noChangeArrowheads="1"/>
            </p:cNvSpPr>
            <p:nvPr/>
          </p:nvSpPr>
          <p:spPr bwMode="auto">
            <a:xfrm>
              <a:off x="6719611" y="4285597"/>
              <a:ext cx="89335" cy="89359"/>
            </a:xfrm>
            <a:prstGeom prst="ellipse">
              <a:avLst/>
            </a:prstGeom>
            <a:solidFill>
              <a:srgbClr val="00B050"/>
            </a:solidFill>
            <a:ln>
              <a:noFill/>
            </a:ln>
            <a:effectLst>
              <a:outerShdw blurRad="50800" dist="12700" dir="2700000" sx="52000" sy="52000" algn="tl" rotWithShape="0">
                <a:prstClr val="black">
                  <a:alpha val="84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00" b="0" i="0" u="none" strike="noStrike" kern="0" cap="none" spc="0" normalizeH="0" baseline="0" noProof="0" dirty="0">
                <a:ln>
                  <a:noFill/>
                </a:ln>
                <a:solidFill>
                  <a:srgbClr val="000000"/>
                </a:solidFill>
                <a:effectLst/>
                <a:uLnTx/>
                <a:uFillTx/>
                <a:latin typeface="华文楷体"/>
              </a:endParaRPr>
            </a:p>
          </p:txBody>
        </p:sp>
      </p:grpSp>
      <p:sp>
        <p:nvSpPr>
          <p:cNvPr id="420" name="AutoShape 44"/>
          <p:cNvSpPr>
            <a:spLocks noChangeArrowheads="1"/>
          </p:cNvSpPr>
          <p:nvPr/>
        </p:nvSpPr>
        <p:spPr bwMode="auto">
          <a:xfrm>
            <a:off x="6515100" y="930098"/>
            <a:ext cx="2305791" cy="325707"/>
          </a:xfrm>
          <a:prstGeom prst="round2SameRect">
            <a:avLst>
              <a:gd name="adj1" fmla="val 0"/>
              <a:gd name="adj2" fmla="val 0"/>
            </a:avLst>
          </a:prstGeom>
          <a:solidFill>
            <a:srgbClr val="B9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lvl="0" defTabSz="801688" eaLnBrk="0" fontAlgn="auto" hangingPunct="0">
              <a:spcBef>
                <a:spcPct val="50000"/>
              </a:spcBef>
              <a:spcAft>
                <a:spcPts val="0"/>
              </a:spcAft>
              <a:buClr>
                <a:srgbClr val="990000"/>
              </a:buClr>
              <a:buSzPct val="60000"/>
              <a:defRPr/>
            </a:pPr>
            <a:r>
              <a:rPr lang="ru-RU" altLang="zh-CN" sz="1400" b="1" dirty="0" smtClean="0">
                <a:latin typeface="Arial" pitchFamily="34" charset="0"/>
                <a:cs typeface="Arial" pitchFamily="34" charset="0"/>
              </a:rPr>
              <a:t>Глобальное присутствие </a:t>
            </a:r>
            <a:endParaRPr lang="en-US" altLang="zh-CN" sz="1400" b="1" kern="0" dirty="0" smtClean="0">
              <a:solidFill>
                <a:sysClr val="window" lastClr="FFFFFF">
                  <a:lumMod val="95000"/>
                </a:sysClr>
              </a:solidFill>
              <a:latin typeface="Arial" pitchFamily="34" charset="0"/>
              <a:ea typeface="微软雅黑" pitchFamily="34" charset="-122"/>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圆角矩形 308"/>
          <p:cNvSpPr/>
          <p:nvPr/>
        </p:nvSpPr>
        <p:spPr bwMode="auto">
          <a:xfrm>
            <a:off x="5815036" y="3427070"/>
            <a:ext cx="2988000" cy="1008000"/>
          </a:xfrm>
          <a:prstGeom prst="roundRect">
            <a:avLst>
              <a:gd name="adj" fmla="val 6207"/>
            </a:avLst>
          </a:prstGeom>
          <a:solidFill>
            <a:schemeClr val="bg2">
              <a:lumMod val="40000"/>
              <a:lumOff val="6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vert="horz" wrap="square" lIns="91388" tIns="45696" rIns="91388" bIns="45696" numCol="1" rtlCol="0" anchor="t" anchorCtr="0" compatLnSpc="1">
            <a:prstTxWarp prst="textNoShape">
              <a:avLst/>
            </a:prstTxWarp>
          </a:bodyPr>
          <a:lstStyle/>
          <a:p>
            <a:pPr defTabSz="913882">
              <a:buClr>
                <a:srgbClr val="CC9900"/>
              </a:buClr>
              <a:buFont typeface="Wingdings" pitchFamily="2" charset="2"/>
              <a:buChar char="n"/>
            </a:pPr>
            <a:endParaRPr lang="zh-CN" altLang="en-US" sz="1050" dirty="0" smtClean="0">
              <a:solidFill>
                <a:schemeClr val="tx1"/>
              </a:solidFill>
              <a:latin typeface="Arial" pitchFamily="34" charset="0"/>
              <a:ea typeface="微软雅黑" pitchFamily="34" charset="-122"/>
              <a:cs typeface="Arial" pitchFamily="34" charset="0"/>
            </a:endParaRPr>
          </a:p>
        </p:txBody>
      </p:sp>
      <p:sp>
        <p:nvSpPr>
          <p:cNvPr id="305" name="圆角矩形 304"/>
          <p:cNvSpPr/>
          <p:nvPr/>
        </p:nvSpPr>
        <p:spPr bwMode="auto">
          <a:xfrm>
            <a:off x="5814295" y="2158034"/>
            <a:ext cx="2988000" cy="1008000"/>
          </a:xfrm>
          <a:prstGeom prst="roundRect">
            <a:avLst>
              <a:gd name="adj" fmla="val 6207"/>
            </a:avLst>
          </a:prstGeom>
          <a:solidFill>
            <a:schemeClr val="bg2">
              <a:lumMod val="40000"/>
              <a:lumOff val="6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vert="horz" wrap="square" lIns="91388" tIns="45696" rIns="91388" bIns="45696" numCol="1" rtlCol="0" anchor="t" anchorCtr="0" compatLnSpc="1">
            <a:prstTxWarp prst="textNoShape">
              <a:avLst/>
            </a:prstTxWarp>
          </a:bodyPr>
          <a:lstStyle/>
          <a:p>
            <a:pPr defTabSz="913882">
              <a:buClr>
                <a:srgbClr val="CC9900"/>
              </a:buClr>
              <a:buFont typeface="Wingdings" pitchFamily="2" charset="2"/>
              <a:buChar char="n"/>
            </a:pPr>
            <a:endParaRPr lang="zh-CN" altLang="en-US" sz="1050" dirty="0" smtClean="0">
              <a:solidFill>
                <a:schemeClr val="tx1"/>
              </a:solidFill>
              <a:latin typeface="Arial" pitchFamily="34" charset="0"/>
              <a:ea typeface="微软雅黑" pitchFamily="34" charset="-122"/>
              <a:cs typeface="Arial" pitchFamily="34" charset="0"/>
            </a:endParaRPr>
          </a:p>
        </p:txBody>
      </p:sp>
      <p:grpSp>
        <p:nvGrpSpPr>
          <p:cNvPr id="308" name="组合 307"/>
          <p:cNvGrpSpPr>
            <a:grpSpLocks noChangeAspect="1"/>
          </p:cNvGrpSpPr>
          <p:nvPr/>
        </p:nvGrpSpPr>
        <p:grpSpPr>
          <a:xfrm>
            <a:off x="6207207" y="2261659"/>
            <a:ext cx="2354230" cy="822878"/>
            <a:chOff x="6127845" y="2004977"/>
            <a:chExt cx="2472159" cy="864096"/>
          </a:xfrm>
        </p:grpSpPr>
        <p:sp>
          <p:nvSpPr>
            <p:cNvPr id="272" name="Freeform 26"/>
            <p:cNvSpPr/>
            <p:nvPr/>
          </p:nvSpPr>
          <p:spPr bwMode="gray">
            <a:xfrm>
              <a:off x="6810872" y="2417839"/>
              <a:ext cx="342545" cy="246381"/>
            </a:xfrm>
            <a:custGeom>
              <a:avLst/>
              <a:gdLst>
                <a:gd name="connsiteX0" fmla="*/ 0 w 1757548"/>
                <a:gd name="connsiteY0" fmla="*/ 2315688 h 2327564"/>
                <a:gd name="connsiteX1" fmla="*/ 1757548 w 1757548"/>
                <a:gd name="connsiteY1" fmla="*/ 2327564 h 2327564"/>
                <a:gd name="connsiteX2" fmla="*/ 1757548 w 1757548"/>
                <a:gd name="connsiteY2" fmla="*/ 0 h 2327564"/>
                <a:gd name="connsiteX3" fmla="*/ 0 w 1757548"/>
                <a:gd name="connsiteY3" fmla="*/ 950026 h 2327564"/>
                <a:gd name="connsiteX4" fmla="*/ 0 w 1757548"/>
                <a:gd name="connsiteY4" fmla="*/ 2315688 h 2327564"/>
                <a:gd name="connsiteX0" fmla="*/ 0 w 1757548"/>
                <a:gd name="connsiteY0" fmla="*/ 2315688 h 2327564"/>
                <a:gd name="connsiteX1" fmla="*/ 1757548 w 1757548"/>
                <a:gd name="connsiteY1" fmla="*/ 2327564 h 2327564"/>
                <a:gd name="connsiteX2" fmla="*/ 1757548 w 1757548"/>
                <a:gd name="connsiteY2" fmla="*/ 0 h 2327564"/>
                <a:gd name="connsiteX3" fmla="*/ 24285 w 1757548"/>
                <a:gd name="connsiteY3" fmla="*/ 942683 h 2327564"/>
                <a:gd name="connsiteX4" fmla="*/ 0 w 1757548"/>
                <a:gd name="connsiteY4" fmla="*/ 2315688 h 2327564"/>
                <a:gd name="connsiteX0" fmla="*/ 0 w 1750268"/>
                <a:gd name="connsiteY0" fmla="*/ 2338803 h 2338803"/>
                <a:gd name="connsiteX1" fmla="*/ 1750268 w 1750268"/>
                <a:gd name="connsiteY1" fmla="*/ 2327564 h 2338803"/>
                <a:gd name="connsiteX2" fmla="*/ 1750268 w 1750268"/>
                <a:gd name="connsiteY2" fmla="*/ 0 h 2338803"/>
                <a:gd name="connsiteX3" fmla="*/ 17005 w 1750268"/>
                <a:gd name="connsiteY3" fmla="*/ 942683 h 2338803"/>
                <a:gd name="connsiteX4" fmla="*/ 0 w 1750268"/>
                <a:gd name="connsiteY4" fmla="*/ 2338803 h 2338803"/>
                <a:gd name="connsiteX0" fmla="*/ 0 w 1750268"/>
                <a:gd name="connsiteY0" fmla="*/ 2338803 h 2338803"/>
                <a:gd name="connsiteX1" fmla="*/ 1746627 w 1750268"/>
                <a:gd name="connsiteY1" fmla="*/ 2337471 h 2338803"/>
                <a:gd name="connsiteX2" fmla="*/ 1750268 w 1750268"/>
                <a:gd name="connsiteY2" fmla="*/ 0 h 2338803"/>
                <a:gd name="connsiteX3" fmla="*/ 17005 w 1750268"/>
                <a:gd name="connsiteY3" fmla="*/ 942683 h 2338803"/>
                <a:gd name="connsiteX4" fmla="*/ 0 w 1750268"/>
                <a:gd name="connsiteY4" fmla="*/ 2338803 h 2338803"/>
                <a:gd name="connsiteX0" fmla="*/ 8222 w 1758490"/>
                <a:gd name="connsiteY0" fmla="*/ 2338803 h 2338803"/>
                <a:gd name="connsiteX1" fmla="*/ 1754849 w 1758490"/>
                <a:gd name="connsiteY1" fmla="*/ 2337471 h 2338803"/>
                <a:gd name="connsiteX2" fmla="*/ 1758490 w 1758490"/>
                <a:gd name="connsiteY2" fmla="*/ 0 h 2338803"/>
                <a:gd name="connsiteX3" fmla="*/ 0 w 1758490"/>
                <a:gd name="connsiteY3" fmla="*/ 716732 h 2338803"/>
                <a:gd name="connsiteX4" fmla="*/ 8222 w 1758490"/>
                <a:gd name="connsiteY4" fmla="*/ 2338803 h 233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8490" h="2338803">
                  <a:moveTo>
                    <a:pt x="8222" y="2338803"/>
                  </a:moveTo>
                  <a:lnTo>
                    <a:pt x="1754849" y="2337471"/>
                  </a:lnTo>
                  <a:cubicBezTo>
                    <a:pt x="1756063" y="1558314"/>
                    <a:pt x="1757276" y="779157"/>
                    <a:pt x="1758490" y="0"/>
                  </a:cubicBezTo>
                  <a:lnTo>
                    <a:pt x="0" y="716732"/>
                  </a:lnTo>
                  <a:cubicBezTo>
                    <a:pt x="2741" y="1257422"/>
                    <a:pt x="5481" y="1798113"/>
                    <a:pt x="8222" y="2338803"/>
                  </a:cubicBezTo>
                  <a:close/>
                </a:path>
              </a:pathLst>
            </a:custGeom>
            <a:gradFill>
              <a:gsLst>
                <a:gs pos="0">
                  <a:srgbClr val="2C95DD">
                    <a:lumMod val="60000"/>
                    <a:lumOff val="40000"/>
                  </a:srgbClr>
                </a:gs>
                <a:gs pos="100000">
                  <a:srgbClr val="FFFFFF"/>
                </a:gs>
              </a:gsLst>
              <a:lin ang="10800000" scaled="0"/>
            </a:gradFill>
            <a:ln w="25400" cap="flat" cmpd="sng" algn="ctr">
              <a:noFill/>
              <a:prstDash val="solid"/>
            </a:ln>
            <a:effectLst/>
          </p:spPr>
          <p:txBody>
            <a:bodyPr lIns="68562" tIns="34281" rIns="68562" bIns="34281" anchor="ctr"/>
            <a:lstStyle/>
            <a:p>
              <a:pPr algn="ctr" fontAlgn="auto">
                <a:spcBef>
                  <a:spcPts val="0"/>
                </a:spcBef>
                <a:spcAft>
                  <a:spcPts val="0"/>
                </a:spcAft>
                <a:defRPr/>
              </a:pPr>
              <a:endParaRPr lang="en-US" sz="1000" kern="0" dirty="0">
                <a:solidFill>
                  <a:srgbClr val="FFFFFF"/>
                </a:solidFill>
                <a:latin typeface="Arial" pitchFamily="34" charset="0"/>
                <a:ea typeface="Arial Unicode MS" pitchFamily="34" charset="-122"/>
                <a:cs typeface="Arial" pitchFamily="34" charset="0"/>
              </a:endParaRPr>
            </a:p>
          </p:txBody>
        </p:sp>
        <p:grpSp>
          <p:nvGrpSpPr>
            <p:cNvPr id="273" name="Group 28"/>
            <p:cNvGrpSpPr>
              <a:grpSpLocks/>
            </p:cNvGrpSpPr>
            <p:nvPr/>
          </p:nvGrpSpPr>
          <p:grpSpPr bwMode="auto">
            <a:xfrm>
              <a:off x="7708022" y="2021746"/>
              <a:ext cx="891982" cy="829529"/>
              <a:chOff x="5798909" y="2111556"/>
              <a:chExt cx="2745703" cy="3774207"/>
            </a:xfrm>
          </p:grpSpPr>
          <p:sp>
            <p:nvSpPr>
              <p:cNvPr id="274" name="Right Brace 14"/>
              <p:cNvSpPr/>
              <p:nvPr/>
            </p:nvSpPr>
            <p:spPr bwMode="gray">
              <a:xfrm>
                <a:off x="5798909" y="2111556"/>
                <a:ext cx="760584" cy="3774207"/>
              </a:xfrm>
              <a:prstGeom prst="rightBrace">
                <a:avLst>
                  <a:gd name="adj1" fmla="val 52505"/>
                  <a:gd name="adj2" fmla="val 51333"/>
                </a:avLst>
              </a:prstGeom>
              <a:noFill/>
              <a:ln w="76200" cap="rnd" cmpd="sng" algn="ctr">
                <a:solidFill>
                  <a:srgbClr val="2C95DD"/>
                </a:solidFill>
                <a:prstDash val="solid"/>
              </a:ln>
              <a:effectLst/>
            </p:spPr>
            <p:txBody>
              <a:bodyPr anchor="ctr"/>
              <a:lstStyle/>
              <a:p>
                <a:pPr algn="ctr" fontAlgn="auto">
                  <a:spcBef>
                    <a:spcPts val="0"/>
                  </a:spcBef>
                  <a:spcAft>
                    <a:spcPts val="0"/>
                  </a:spcAft>
                  <a:defRPr/>
                </a:pPr>
                <a:endParaRPr lang="en-US" sz="1200" kern="0" dirty="0">
                  <a:solidFill>
                    <a:srgbClr val="000000"/>
                  </a:solidFill>
                  <a:latin typeface="Arial" pitchFamily="34" charset="0"/>
                  <a:ea typeface="Arial Unicode MS" pitchFamily="34" charset="-122"/>
                  <a:cs typeface="Arial" pitchFamily="34" charset="0"/>
                </a:endParaRPr>
              </a:p>
            </p:txBody>
          </p:sp>
          <p:sp>
            <p:nvSpPr>
              <p:cNvPr id="275" name="TextBox 59"/>
              <p:cNvSpPr txBox="1">
                <a:spLocks noChangeArrowheads="1"/>
              </p:cNvSpPr>
              <p:nvPr/>
            </p:nvSpPr>
            <p:spPr bwMode="gray">
              <a:xfrm>
                <a:off x="6253142" y="3198454"/>
                <a:ext cx="2291470" cy="1617516"/>
              </a:xfrm>
              <a:prstGeom prst="rect">
                <a:avLst/>
              </a:prstGeom>
              <a:noFill/>
              <a:ln w="9525">
                <a:noFill/>
                <a:miter lim="800000"/>
                <a:headEnd/>
                <a:tailEnd/>
              </a:ln>
            </p:spPr>
            <p:txBody>
              <a:bodyPr>
                <a:spAutoFit/>
              </a:bodyPr>
              <a:lstStyle/>
              <a:p>
                <a:pPr algn="ctr" eaLnBrk="0" hangingPunct="0">
                  <a:buSzPct val="100000"/>
                </a:pPr>
                <a:r>
                  <a:rPr lang="en-US" altLang="zh-CN" sz="1600" dirty="0">
                    <a:solidFill>
                      <a:srgbClr val="007DC3"/>
                    </a:solidFill>
                    <a:latin typeface="Arial" pitchFamily="34" charset="0"/>
                    <a:ea typeface="Arial Unicode MS" pitchFamily="34" charset="-122"/>
                    <a:cs typeface="Arial" pitchFamily="34" charset="0"/>
                    <a:sym typeface="FrutigerNext LT Regular" pitchFamily="34" charset="0"/>
                  </a:rPr>
                  <a:t>20X</a:t>
                </a:r>
              </a:p>
            </p:txBody>
          </p:sp>
          <p:sp>
            <p:nvSpPr>
              <p:cNvPr id="276" name="TextBox 60"/>
              <p:cNvSpPr txBox="1">
                <a:spLocks noChangeArrowheads="1"/>
              </p:cNvSpPr>
              <p:nvPr/>
            </p:nvSpPr>
            <p:spPr bwMode="gray">
              <a:xfrm>
                <a:off x="5967146" y="3537686"/>
                <a:ext cx="2340700" cy="1543992"/>
              </a:xfrm>
              <a:prstGeom prst="rect">
                <a:avLst/>
              </a:prstGeom>
              <a:noFill/>
              <a:ln w="9525">
                <a:noFill/>
                <a:miter lim="800000"/>
                <a:headEnd/>
                <a:tailEnd/>
              </a:ln>
            </p:spPr>
            <p:txBody>
              <a:bodyPr wrap="square">
                <a:spAutoFit/>
              </a:bodyPr>
              <a:lstStyle/>
              <a:p>
                <a:pPr algn="ctr" eaLnBrk="0" hangingPunct="0">
                  <a:spcBef>
                    <a:spcPts val="0"/>
                  </a:spcBef>
                  <a:buSzPct val="100000"/>
                </a:pPr>
                <a:endParaRPr lang="en-US" altLang="zh-CN" sz="1500" b="1" dirty="0">
                  <a:solidFill>
                    <a:srgbClr val="5F5F5F"/>
                  </a:solidFill>
                  <a:latin typeface="Arial" pitchFamily="34" charset="0"/>
                  <a:ea typeface="Arial Unicode MS" pitchFamily="34" charset="-122"/>
                  <a:cs typeface="Arial" pitchFamily="34" charset="0"/>
                  <a:sym typeface="FrutigerNext LT Regular" pitchFamily="34" charset="0"/>
                </a:endParaRPr>
              </a:p>
            </p:txBody>
          </p:sp>
        </p:grpSp>
        <p:sp>
          <p:nvSpPr>
            <p:cNvPr id="277" name="Freeform 24"/>
            <p:cNvSpPr/>
            <p:nvPr/>
          </p:nvSpPr>
          <p:spPr bwMode="gray">
            <a:xfrm>
              <a:off x="6673132" y="2008485"/>
              <a:ext cx="488541" cy="707735"/>
            </a:xfrm>
            <a:custGeom>
              <a:avLst/>
              <a:gdLst>
                <a:gd name="connsiteX0" fmla="*/ 0 w 1760561"/>
                <a:gd name="connsiteY0" fmla="*/ 1883391 h 1883391"/>
                <a:gd name="connsiteX1" fmla="*/ 1746914 w 1760561"/>
                <a:gd name="connsiteY1" fmla="*/ 941696 h 1883391"/>
                <a:gd name="connsiteX2" fmla="*/ 1760561 w 1760561"/>
                <a:gd name="connsiteY2" fmla="*/ 0 h 1883391"/>
                <a:gd name="connsiteX3" fmla="*/ 0 w 1760561"/>
                <a:gd name="connsiteY3" fmla="*/ 1883391 h 1883391"/>
                <a:gd name="connsiteX0" fmla="*/ 0 w 1771200"/>
                <a:gd name="connsiteY0" fmla="*/ 1883391 h 1883391"/>
                <a:gd name="connsiteX1" fmla="*/ 1771200 w 1771200"/>
                <a:gd name="connsiteY1" fmla="*/ 949039 h 1883391"/>
                <a:gd name="connsiteX2" fmla="*/ 1760561 w 1771200"/>
                <a:gd name="connsiteY2" fmla="*/ 0 h 1883391"/>
                <a:gd name="connsiteX3" fmla="*/ 0 w 1771200"/>
                <a:gd name="connsiteY3" fmla="*/ 1883391 h 1883391"/>
                <a:gd name="connsiteX0" fmla="*/ 0 w 1755011"/>
                <a:gd name="connsiteY0" fmla="*/ 1912765 h 1912765"/>
                <a:gd name="connsiteX1" fmla="*/ 1755011 w 1755011"/>
                <a:gd name="connsiteY1" fmla="*/ 949039 h 1912765"/>
                <a:gd name="connsiteX2" fmla="*/ 1744372 w 1755011"/>
                <a:gd name="connsiteY2" fmla="*/ 0 h 1912765"/>
                <a:gd name="connsiteX3" fmla="*/ 0 w 1755011"/>
                <a:gd name="connsiteY3" fmla="*/ 1912765 h 1912765"/>
                <a:gd name="connsiteX0" fmla="*/ 0 w 1744372"/>
                <a:gd name="connsiteY0" fmla="*/ 1912765 h 1912765"/>
                <a:gd name="connsiteX1" fmla="*/ 1733170 w 1744372"/>
                <a:gd name="connsiteY1" fmla="*/ 952340 h 1912765"/>
                <a:gd name="connsiteX2" fmla="*/ 1744372 w 1744372"/>
                <a:gd name="connsiteY2" fmla="*/ 0 h 1912765"/>
                <a:gd name="connsiteX3" fmla="*/ 0 w 1744372"/>
                <a:gd name="connsiteY3" fmla="*/ 1912765 h 1912765"/>
                <a:gd name="connsiteX0" fmla="*/ 0 w 1737092"/>
                <a:gd name="connsiteY0" fmla="*/ 1896254 h 1896254"/>
                <a:gd name="connsiteX1" fmla="*/ 1733170 w 1737092"/>
                <a:gd name="connsiteY1" fmla="*/ 935829 h 1896254"/>
                <a:gd name="connsiteX2" fmla="*/ 1737092 w 1737092"/>
                <a:gd name="connsiteY2" fmla="*/ 0 h 1896254"/>
                <a:gd name="connsiteX3" fmla="*/ 0 w 1737092"/>
                <a:gd name="connsiteY3" fmla="*/ 1896254 h 1896254"/>
                <a:gd name="connsiteX0" fmla="*/ 0 w 1733292"/>
                <a:gd name="connsiteY0" fmla="*/ 1896254 h 1896254"/>
                <a:gd name="connsiteX1" fmla="*/ 1733170 w 1733292"/>
                <a:gd name="connsiteY1" fmla="*/ 935829 h 1896254"/>
                <a:gd name="connsiteX2" fmla="*/ 1726171 w 1733292"/>
                <a:gd name="connsiteY2" fmla="*/ 0 h 1896254"/>
                <a:gd name="connsiteX3" fmla="*/ 0 w 1733292"/>
                <a:gd name="connsiteY3" fmla="*/ 1896254 h 1896254"/>
                <a:gd name="connsiteX0" fmla="*/ 0 w 1745839"/>
                <a:gd name="connsiteY0" fmla="*/ 1896254 h 1896254"/>
                <a:gd name="connsiteX1" fmla="*/ 1745784 w 1745839"/>
                <a:gd name="connsiteY1" fmla="*/ 1082069 h 1896254"/>
                <a:gd name="connsiteX2" fmla="*/ 1726171 w 1745839"/>
                <a:gd name="connsiteY2" fmla="*/ 0 h 1896254"/>
                <a:gd name="connsiteX3" fmla="*/ 0 w 1745839"/>
                <a:gd name="connsiteY3" fmla="*/ 1896254 h 1896254"/>
                <a:gd name="connsiteX0" fmla="*/ 0 w 1745839"/>
                <a:gd name="connsiteY0" fmla="*/ 1896254 h 1896254"/>
                <a:gd name="connsiteX1" fmla="*/ 1745784 w 1745839"/>
                <a:gd name="connsiteY1" fmla="*/ 1082069 h 1896254"/>
                <a:gd name="connsiteX2" fmla="*/ 1726171 w 1745839"/>
                <a:gd name="connsiteY2" fmla="*/ 0 h 1896254"/>
                <a:gd name="connsiteX3" fmla="*/ 0 w 1745839"/>
                <a:gd name="connsiteY3" fmla="*/ 1896254 h 1896254"/>
                <a:gd name="connsiteX0" fmla="*/ 0 w 1783680"/>
                <a:gd name="connsiteY0" fmla="*/ 1927591 h 1927591"/>
                <a:gd name="connsiteX1" fmla="*/ 1783625 w 1783680"/>
                <a:gd name="connsiteY1" fmla="*/ 1082069 h 1927591"/>
                <a:gd name="connsiteX2" fmla="*/ 1764012 w 1783680"/>
                <a:gd name="connsiteY2" fmla="*/ 0 h 1927591"/>
                <a:gd name="connsiteX3" fmla="*/ 0 w 1783680"/>
                <a:gd name="connsiteY3" fmla="*/ 1927591 h 1927591"/>
                <a:gd name="connsiteX0" fmla="*/ 0 w 1783680"/>
                <a:gd name="connsiteY0" fmla="*/ 1990265 h 1990265"/>
                <a:gd name="connsiteX1" fmla="*/ 1783625 w 1783680"/>
                <a:gd name="connsiteY1" fmla="*/ 1144743 h 1990265"/>
                <a:gd name="connsiteX2" fmla="*/ 1764012 w 1783680"/>
                <a:gd name="connsiteY2" fmla="*/ 0 h 1990265"/>
                <a:gd name="connsiteX3" fmla="*/ 0 w 1783680"/>
                <a:gd name="connsiteY3" fmla="*/ 1990265 h 1990265"/>
              </a:gdLst>
              <a:ahLst/>
              <a:cxnLst>
                <a:cxn ang="0">
                  <a:pos x="connsiteX0" y="connsiteY0"/>
                </a:cxn>
                <a:cxn ang="0">
                  <a:pos x="connsiteX1" y="connsiteY1"/>
                </a:cxn>
                <a:cxn ang="0">
                  <a:pos x="connsiteX2" y="connsiteY2"/>
                </a:cxn>
                <a:cxn ang="0">
                  <a:pos x="connsiteX3" y="connsiteY3"/>
                </a:cxn>
              </a:cxnLst>
              <a:rect l="l" t="t" r="r" b="b"/>
              <a:pathLst>
                <a:path w="1783680" h="1990265">
                  <a:moveTo>
                    <a:pt x="0" y="1990265"/>
                  </a:moveTo>
                  <a:cubicBezTo>
                    <a:pt x="577723" y="1670123"/>
                    <a:pt x="45470" y="1945386"/>
                    <a:pt x="1783625" y="1144743"/>
                  </a:cubicBezTo>
                  <a:cubicBezTo>
                    <a:pt x="1784932" y="832800"/>
                    <a:pt x="1762705" y="311943"/>
                    <a:pt x="1764012" y="0"/>
                  </a:cubicBezTo>
                  <a:lnTo>
                    <a:pt x="0" y="1990265"/>
                  </a:lnTo>
                  <a:close/>
                </a:path>
              </a:pathLst>
            </a:custGeom>
            <a:gradFill>
              <a:gsLst>
                <a:gs pos="0">
                  <a:srgbClr val="2C95DD">
                    <a:lumMod val="40000"/>
                    <a:lumOff val="60000"/>
                  </a:srgbClr>
                </a:gs>
                <a:gs pos="100000">
                  <a:srgbClr val="FFFFFF"/>
                </a:gs>
              </a:gsLst>
              <a:lin ang="10800000" scaled="0"/>
            </a:gradFill>
            <a:ln w="25400" cap="flat" cmpd="sng" algn="ctr">
              <a:noFill/>
              <a:prstDash val="solid"/>
            </a:ln>
            <a:effectLst/>
          </p:spPr>
          <p:txBody>
            <a:bodyPr lIns="68562" tIns="34281" rIns="68562" bIns="34281" anchor="ctr"/>
            <a:lstStyle/>
            <a:p>
              <a:pPr algn="ctr" fontAlgn="auto">
                <a:spcBef>
                  <a:spcPts val="0"/>
                </a:spcBef>
                <a:spcAft>
                  <a:spcPts val="0"/>
                </a:spcAft>
                <a:defRPr/>
              </a:pPr>
              <a:endParaRPr lang="en-US" sz="1000" kern="0" dirty="0">
                <a:solidFill>
                  <a:srgbClr val="FFFFFF"/>
                </a:solidFill>
                <a:latin typeface="Arial" pitchFamily="34" charset="0"/>
                <a:ea typeface="Arial Unicode MS" pitchFamily="34" charset="-122"/>
                <a:cs typeface="Arial" pitchFamily="34" charset="0"/>
              </a:endParaRPr>
            </a:p>
          </p:txBody>
        </p:sp>
        <p:sp>
          <p:nvSpPr>
            <p:cNvPr id="278" name="Freeform 26"/>
            <p:cNvSpPr/>
            <p:nvPr/>
          </p:nvSpPr>
          <p:spPr bwMode="gray">
            <a:xfrm>
              <a:off x="6678807" y="2621994"/>
              <a:ext cx="481834" cy="246381"/>
            </a:xfrm>
            <a:custGeom>
              <a:avLst/>
              <a:gdLst>
                <a:gd name="connsiteX0" fmla="*/ 0 w 1757548"/>
                <a:gd name="connsiteY0" fmla="*/ 2315688 h 2327564"/>
                <a:gd name="connsiteX1" fmla="*/ 1757548 w 1757548"/>
                <a:gd name="connsiteY1" fmla="*/ 2327564 h 2327564"/>
                <a:gd name="connsiteX2" fmla="*/ 1757548 w 1757548"/>
                <a:gd name="connsiteY2" fmla="*/ 0 h 2327564"/>
                <a:gd name="connsiteX3" fmla="*/ 0 w 1757548"/>
                <a:gd name="connsiteY3" fmla="*/ 950026 h 2327564"/>
                <a:gd name="connsiteX4" fmla="*/ 0 w 1757548"/>
                <a:gd name="connsiteY4" fmla="*/ 2315688 h 2327564"/>
                <a:gd name="connsiteX0" fmla="*/ 0 w 1757548"/>
                <a:gd name="connsiteY0" fmla="*/ 2315688 h 2327564"/>
                <a:gd name="connsiteX1" fmla="*/ 1757548 w 1757548"/>
                <a:gd name="connsiteY1" fmla="*/ 2327564 h 2327564"/>
                <a:gd name="connsiteX2" fmla="*/ 1757548 w 1757548"/>
                <a:gd name="connsiteY2" fmla="*/ 0 h 2327564"/>
                <a:gd name="connsiteX3" fmla="*/ 24285 w 1757548"/>
                <a:gd name="connsiteY3" fmla="*/ 942683 h 2327564"/>
                <a:gd name="connsiteX4" fmla="*/ 0 w 1757548"/>
                <a:gd name="connsiteY4" fmla="*/ 2315688 h 2327564"/>
                <a:gd name="connsiteX0" fmla="*/ 0 w 1750268"/>
                <a:gd name="connsiteY0" fmla="*/ 2338803 h 2338803"/>
                <a:gd name="connsiteX1" fmla="*/ 1750268 w 1750268"/>
                <a:gd name="connsiteY1" fmla="*/ 2327564 h 2338803"/>
                <a:gd name="connsiteX2" fmla="*/ 1750268 w 1750268"/>
                <a:gd name="connsiteY2" fmla="*/ 0 h 2338803"/>
                <a:gd name="connsiteX3" fmla="*/ 17005 w 1750268"/>
                <a:gd name="connsiteY3" fmla="*/ 942683 h 2338803"/>
                <a:gd name="connsiteX4" fmla="*/ 0 w 1750268"/>
                <a:gd name="connsiteY4" fmla="*/ 2338803 h 2338803"/>
                <a:gd name="connsiteX0" fmla="*/ 0 w 1750268"/>
                <a:gd name="connsiteY0" fmla="*/ 2338803 h 2338803"/>
                <a:gd name="connsiteX1" fmla="*/ 1746627 w 1750268"/>
                <a:gd name="connsiteY1" fmla="*/ 2337471 h 2338803"/>
                <a:gd name="connsiteX2" fmla="*/ 1750268 w 1750268"/>
                <a:gd name="connsiteY2" fmla="*/ 0 h 2338803"/>
                <a:gd name="connsiteX3" fmla="*/ 17005 w 1750268"/>
                <a:gd name="connsiteY3" fmla="*/ 942683 h 2338803"/>
                <a:gd name="connsiteX4" fmla="*/ 0 w 1750268"/>
                <a:gd name="connsiteY4" fmla="*/ 2338803 h 2338803"/>
                <a:gd name="connsiteX0" fmla="*/ 8222 w 1758490"/>
                <a:gd name="connsiteY0" fmla="*/ 2338803 h 2338803"/>
                <a:gd name="connsiteX1" fmla="*/ 1754849 w 1758490"/>
                <a:gd name="connsiteY1" fmla="*/ 2337471 h 2338803"/>
                <a:gd name="connsiteX2" fmla="*/ 1758490 w 1758490"/>
                <a:gd name="connsiteY2" fmla="*/ 0 h 2338803"/>
                <a:gd name="connsiteX3" fmla="*/ 0 w 1758490"/>
                <a:gd name="connsiteY3" fmla="*/ 716732 h 2338803"/>
                <a:gd name="connsiteX4" fmla="*/ 8222 w 1758490"/>
                <a:gd name="connsiteY4" fmla="*/ 2338803 h 233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8490" h="2338803">
                  <a:moveTo>
                    <a:pt x="8222" y="2338803"/>
                  </a:moveTo>
                  <a:lnTo>
                    <a:pt x="1754849" y="2337471"/>
                  </a:lnTo>
                  <a:cubicBezTo>
                    <a:pt x="1756063" y="1558314"/>
                    <a:pt x="1757276" y="779157"/>
                    <a:pt x="1758490" y="0"/>
                  </a:cubicBezTo>
                  <a:lnTo>
                    <a:pt x="0" y="716732"/>
                  </a:lnTo>
                  <a:cubicBezTo>
                    <a:pt x="2741" y="1257422"/>
                    <a:pt x="5481" y="1798113"/>
                    <a:pt x="8222" y="2338803"/>
                  </a:cubicBezTo>
                  <a:close/>
                </a:path>
              </a:pathLst>
            </a:custGeom>
            <a:gradFill>
              <a:gsLst>
                <a:gs pos="0">
                  <a:srgbClr val="2C95DD">
                    <a:lumMod val="60000"/>
                    <a:lumOff val="40000"/>
                  </a:srgbClr>
                </a:gs>
                <a:gs pos="100000">
                  <a:srgbClr val="FFFFFF"/>
                </a:gs>
              </a:gsLst>
              <a:lin ang="10800000" scaled="0"/>
            </a:gradFill>
            <a:ln w="25400" cap="flat" cmpd="sng" algn="ctr">
              <a:noFill/>
              <a:prstDash val="solid"/>
            </a:ln>
            <a:effectLst/>
          </p:spPr>
          <p:txBody>
            <a:bodyPr lIns="68562" tIns="34281" rIns="68562" bIns="34281" anchor="ctr"/>
            <a:lstStyle/>
            <a:p>
              <a:pPr algn="ctr" fontAlgn="auto">
                <a:spcBef>
                  <a:spcPts val="0"/>
                </a:spcBef>
                <a:spcAft>
                  <a:spcPts val="0"/>
                </a:spcAft>
                <a:defRPr/>
              </a:pPr>
              <a:endParaRPr lang="en-US" sz="1000" kern="0" dirty="0">
                <a:solidFill>
                  <a:srgbClr val="FFFFFF"/>
                </a:solidFill>
                <a:latin typeface="Arial" pitchFamily="34" charset="0"/>
                <a:ea typeface="Arial Unicode MS" pitchFamily="34" charset="-122"/>
                <a:cs typeface="Arial" pitchFamily="34" charset="0"/>
              </a:endParaRPr>
            </a:p>
          </p:txBody>
        </p:sp>
        <p:sp>
          <p:nvSpPr>
            <p:cNvPr id="279" name="Rectangle 10"/>
            <p:cNvSpPr/>
            <p:nvPr/>
          </p:nvSpPr>
          <p:spPr bwMode="gray">
            <a:xfrm>
              <a:off x="7042684" y="2004977"/>
              <a:ext cx="665337" cy="260462"/>
            </a:xfrm>
            <a:prstGeom prst="rect">
              <a:avLst/>
            </a:prstGeom>
            <a:gradFill flip="none" rotWithShape="1">
              <a:gsLst>
                <a:gs pos="0">
                  <a:srgbClr val="2C95DD">
                    <a:shade val="30000"/>
                    <a:satMod val="115000"/>
                  </a:srgbClr>
                </a:gs>
                <a:gs pos="50000">
                  <a:srgbClr val="2C95DD">
                    <a:shade val="67500"/>
                    <a:satMod val="115000"/>
                  </a:srgbClr>
                </a:gs>
                <a:gs pos="100000">
                  <a:srgbClr val="2C95DD">
                    <a:shade val="100000"/>
                    <a:satMod val="115000"/>
                  </a:srgbClr>
                </a:gs>
              </a:gsLst>
              <a:lin ang="5400000" scaled="1"/>
              <a:tileRect/>
            </a:gradFill>
            <a:ln w="25400" cap="flat" cmpd="sng" algn="ctr">
              <a:noFill/>
              <a:prstDash val="solid"/>
            </a:ln>
            <a:effectLst>
              <a:outerShdw blurRad="254000" dist="1270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lIns="68562" tIns="34281" rIns="68562" bIns="34281" anchor="ctr"/>
            <a:lstStyle/>
            <a:p>
              <a:pPr algn="ctr" eaLnBrk="0" hangingPunct="0">
                <a:buSzPct val="100000"/>
                <a:defRPr/>
              </a:pPr>
              <a:r>
                <a:rPr lang="en-US" altLang="zh-CN" sz="750" dirty="0" smtClean="0">
                  <a:solidFill>
                    <a:srgbClr val="FFFFFF"/>
                  </a:solidFill>
                  <a:latin typeface="Arial" pitchFamily="34" charset="0"/>
                  <a:ea typeface="Arial Unicode MS" pitchFamily="34" charset="-122"/>
                  <a:cs typeface="Arial" pitchFamily="34" charset="0"/>
                  <a:sym typeface="FrutigerNext LT Regular" pitchFamily="34" charset="0"/>
                </a:rPr>
                <a:t>Cache</a:t>
              </a:r>
            </a:p>
            <a:p>
              <a:pPr algn="ctr" eaLnBrk="0" hangingPunct="0">
                <a:buSzPct val="100000"/>
                <a:defRPr/>
              </a:pPr>
              <a:r>
                <a:rPr lang="en-US" altLang="zh-CN" sz="750" dirty="0" smtClean="0">
                  <a:solidFill>
                    <a:srgbClr val="FFFFFF"/>
                  </a:solidFill>
                  <a:latin typeface="Arial" pitchFamily="34" charset="0"/>
                  <a:ea typeface="Arial Unicode MS" pitchFamily="34" charset="-122"/>
                  <a:cs typeface="Arial" pitchFamily="34" charset="0"/>
                  <a:sym typeface="FrutigerNext LT Regular" pitchFamily="34" charset="0"/>
                </a:rPr>
                <a:t>scheduling</a:t>
              </a:r>
              <a:endParaRPr lang="en-US" altLang="zh-CN" sz="750" dirty="0">
                <a:solidFill>
                  <a:srgbClr val="FFFFFF"/>
                </a:solidFill>
                <a:latin typeface="Arial" pitchFamily="34" charset="0"/>
                <a:ea typeface="Arial Unicode MS" pitchFamily="34" charset="-122"/>
                <a:cs typeface="Arial" pitchFamily="34" charset="0"/>
                <a:sym typeface="FrutigerNext LT Regular" pitchFamily="34" charset="0"/>
              </a:endParaRPr>
            </a:p>
          </p:txBody>
        </p:sp>
        <p:sp>
          <p:nvSpPr>
            <p:cNvPr id="280" name="Rectangle 11"/>
            <p:cNvSpPr/>
            <p:nvPr/>
          </p:nvSpPr>
          <p:spPr bwMode="gray">
            <a:xfrm>
              <a:off x="7042684" y="2263467"/>
              <a:ext cx="665336" cy="605516"/>
            </a:xfrm>
            <a:prstGeom prst="rect">
              <a:avLst/>
            </a:prstGeom>
            <a:gradFill flip="none" rotWithShape="1">
              <a:gsLst>
                <a:gs pos="0">
                  <a:srgbClr val="2C95DD">
                    <a:lumMod val="75000"/>
                    <a:shade val="30000"/>
                    <a:satMod val="115000"/>
                  </a:srgbClr>
                </a:gs>
                <a:gs pos="50000">
                  <a:srgbClr val="2C95DD">
                    <a:lumMod val="75000"/>
                    <a:shade val="67500"/>
                    <a:satMod val="115000"/>
                  </a:srgbClr>
                </a:gs>
                <a:gs pos="100000">
                  <a:srgbClr val="2C95DD">
                    <a:lumMod val="75000"/>
                    <a:shade val="100000"/>
                    <a:satMod val="115000"/>
                  </a:srgbClr>
                </a:gs>
              </a:gsLst>
              <a:lin ang="5400000" scaled="1"/>
              <a:tileRect/>
            </a:gradFill>
            <a:ln w="25400" cap="flat" cmpd="sng" algn="ctr">
              <a:noFill/>
              <a:prstDash val="solid"/>
            </a:ln>
            <a:effectLst>
              <a:outerShdw blurRad="254000" dist="1270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lIns="68562" tIns="34281" rIns="68562" bIns="34281" anchor="ctr"/>
            <a:lstStyle/>
            <a:p>
              <a:pPr algn="ctr" eaLnBrk="0" hangingPunct="0">
                <a:buSzPct val="100000"/>
                <a:defRPr/>
              </a:pPr>
              <a:r>
                <a:rPr lang="en-US" altLang="zh-CN" sz="750" dirty="0" smtClean="0">
                  <a:solidFill>
                    <a:srgbClr val="FFFFFF"/>
                  </a:solidFill>
                  <a:latin typeface="Arial" pitchFamily="34" charset="0"/>
                  <a:ea typeface="Arial Unicode MS" pitchFamily="34" charset="-122"/>
                  <a:cs typeface="Arial" pitchFamily="34" charset="0"/>
                  <a:sym typeface="FrutigerNext LT Regular" pitchFamily="34" charset="0"/>
                </a:rPr>
                <a:t>Full SSD</a:t>
              </a:r>
            </a:p>
            <a:p>
              <a:pPr algn="ctr" eaLnBrk="0" hangingPunct="0">
                <a:buSzPct val="100000"/>
                <a:defRPr/>
              </a:pPr>
              <a:r>
                <a:rPr lang="en-US" altLang="zh-CN" sz="750" dirty="0" smtClean="0">
                  <a:solidFill>
                    <a:srgbClr val="FFFFFF"/>
                  </a:solidFill>
                  <a:latin typeface="Arial" pitchFamily="34" charset="0"/>
                  <a:ea typeface="Arial Unicode MS" pitchFamily="34" charset="-122"/>
                  <a:cs typeface="Arial" pitchFamily="34" charset="0"/>
                  <a:sym typeface="FrutigerNext LT Regular" pitchFamily="34" charset="0"/>
                </a:rPr>
                <a:t>Array</a:t>
              </a:r>
              <a:endParaRPr lang="en-US" altLang="zh-CN" sz="750" dirty="0">
                <a:solidFill>
                  <a:srgbClr val="FFFFFF"/>
                </a:solidFill>
                <a:latin typeface="Arial" pitchFamily="34" charset="0"/>
                <a:ea typeface="Arial Unicode MS" pitchFamily="34" charset="-122"/>
                <a:cs typeface="Arial" pitchFamily="34" charset="0"/>
                <a:sym typeface="FrutigerNext LT Regular" pitchFamily="34" charset="0"/>
              </a:endParaRPr>
            </a:p>
          </p:txBody>
        </p:sp>
        <p:sp>
          <p:nvSpPr>
            <p:cNvPr id="281" name="Rectangle 8"/>
            <p:cNvSpPr/>
            <p:nvPr/>
          </p:nvSpPr>
          <p:spPr bwMode="gray">
            <a:xfrm>
              <a:off x="6127845" y="2587103"/>
              <a:ext cx="740212" cy="281882"/>
            </a:xfrm>
            <a:prstGeom prst="rect">
              <a:avLst/>
            </a:prstGeom>
            <a:gradFill flip="none" rotWithShape="1">
              <a:gsLst>
                <a:gs pos="0">
                  <a:srgbClr val="5F5F5F">
                    <a:shade val="30000"/>
                    <a:satMod val="115000"/>
                  </a:srgbClr>
                </a:gs>
                <a:gs pos="50000">
                  <a:srgbClr val="5F5F5F">
                    <a:shade val="67500"/>
                    <a:satMod val="115000"/>
                  </a:srgbClr>
                </a:gs>
                <a:gs pos="100000">
                  <a:srgbClr val="5F5F5F">
                    <a:shade val="100000"/>
                    <a:satMod val="115000"/>
                  </a:srgbClr>
                </a:gs>
              </a:gsLst>
              <a:lin ang="5400000" scaled="1"/>
              <a:tileRect/>
            </a:gradFill>
            <a:ln w="25400" cap="flat" cmpd="sng" algn="ctr">
              <a:noFill/>
              <a:prstDash val="solid"/>
            </a:ln>
            <a:effectLst>
              <a:outerShdw blurRad="254000" dist="1270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lIns="68562" tIns="34281" rIns="68562" bIns="34281" anchor="ctr"/>
            <a:lstStyle/>
            <a:p>
              <a:pPr algn="ctr" eaLnBrk="0" hangingPunct="0">
                <a:buSzPct val="100000"/>
                <a:defRPr/>
              </a:pPr>
              <a:r>
                <a:rPr lang="en-US" altLang="zh-CN" sz="800" dirty="0" smtClean="0">
                  <a:solidFill>
                    <a:srgbClr val="FFFFFF"/>
                  </a:solidFill>
                  <a:latin typeface="Arial" pitchFamily="34" charset="0"/>
                  <a:ea typeface="Arial Unicode MS" pitchFamily="34" charset="-122"/>
                  <a:cs typeface="Arial" pitchFamily="34" charset="0"/>
                  <a:sym typeface="FrutigerNext LT Regular" pitchFamily="34" charset="0"/>
                </a:rPr>
                <a:t>Traditional Disk Array</a:t>
              </a:r>
              <a:endParaRPr lang="en-US" altLang="zh-CN" sz="800" dirty="0">
                <a:solidFill>
                  <a:srgbClr val="FFFFFF"/>
                </a:solidFill>
                <a:latin typeface="Arial" pitchFamily="34" charset="0"/>
                <a:ea typeface="Arial Unicode MS" pitchFamily="34" charset="-122"/>
                <a:cs typeface="Arial" pitchFamily="34" charset="0"/>
                <a:sym typeface="FrutigerNext LT Regular" pitchFamily="34" charset="0"/>
              </a:endParaRPr>
            </a:p>
          </p:txBody>
        </p:sp>
        <p:cxnSp>
          <p:nvCxnSpPr>
            <p:cNvPr id="282" name="Straight Connector 29"/>
            <p:cNvCxnSpPr>
              <a:cxnSpLocks noChangeShapeType="1"/>
            </p:cNvCxnSpPr>
            <p:nvPr/>
          </p:nvCxnSpPr>
          <p:spPr bwMode="gray">
            <a:xfrm>
              <a:off x="6127845" y="2869073"/>
              <a:ext cx="2261110" cy="0"/>
            </a:xfrm>
            <a:prstGeom prst="line">
              <a:avLst/>
            </a:prstGeom>
            <a:noFill/>
            <a:ln w="38100" cap="rnd" algn="ctr">
              <a:solidFill>
                <a:srgbClr val="5F5F5F"/>
              </a:solidFill>
              <a:round/>
              <a:headEnd/>
              <a:tailEnd/>
            </a:ln>
          </p:spPr>
        </p:cxnSp>
        <p:sp>
          <p:nvSpPr>
            <p:cNvPr id="286" name="Rectangle 20"/>
            <p:cNvSpPr>
              <a:spLocks noChangeArrowheads="1"/>
            </p:cNvSpPr>
            <p:nvPr/>
          </p:nvSpPr>
          <p:spPr bwMode="auto">
            <a:xfrm>
              <a:off x="6601196" y="2278587"/>
              <a:ext cx="419352" cy="169677"/>
            </a:xfrm>
            <a:prstGeom prst="rect">
              <a:avLst/>
            </a:prstGeom>
            <a:noFill/>
            <a:ln w="9525" algn="ctr">
              <a:noFill/>
              <a:miter lim="800000"/>
              <a:headEnd/>
              <a:tailEnd/>
            </a:ln>
          </p:spPr>
          <p:txBody>
            <a:bodyPr wrap="square" lIns="0" tIns="0" rIns="0" bIns="0">
              <a:spAutoFit/>
            </a:bodyPr>
            <a:lstStyle/>
            <a:p>
              <a:pPr algn="ctr" defTabSz="450709"/>
              <a:r>
                <a:rPr lang="en-US" altLang="zh-CN" sz="1050" b="1" dirty="0" smtClean="0">
                  <a:latin typeface="Arial" pitchFamily="34" charset="0"/>
                  <a:ea typeface="华文细黑" pitchFamily="2" charset="-122"/>
                  <a:cs typeface="Arial" pitchFamily="34" charset="0"/>
                </a:rPr>
                <a:t>IOPS</a:t>
              </a:r>
              <a:endParaRPr lang="zh-CN" altLang="en-US" sz="1050" b="1" dirty="0">
                <a:latin typeface="Arial" pitchFamily="34" charset="0"/>
                <a:ea typeface="华文细黑" pitchFamily="2" charset="-122"/>
                <a:cs typeface="Arial" pitchFamily="34" charset="0"/>
              </a:endParaRPr>
            </a:p>
          </p:txBody>
        </p:sp>
      </p:grpSp>
      <p:sp>
        <p:nvSpPr>
          <p:cNvPr id="304" name="圆角矩形 303"/>
          <p:cNvSpPr/>
          <p:nvPr/>
        </p:nvSpPr>
        <p:spPr bwMode="auto">
          <a:xfrm>
            <a:off x="5822472" y="884774"/>
            <a:ext cx="2988000" cy="1008000"/>
          </a:xfrm>
          <a:prstGeom prst="roundRect">
            <a:avLst>
              <a:gd name="adj" fmla="val 6207"/>
            </a:avLst>
          </a:prstGeom>
          <a:solidFill>
            <a:schemeClr val="bg2">
              <a:lumMod val="40000"/>
              <a:lumOff val="6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vert="horz" wrap="square" lIns="91388" tIns="45696" rIns="91388" bIns="45696" numCol="1" rtlCol="0" anchor="t" anchorCtr="0" compatLnSpc="1">
            <a:prstTxWarp prst="textNoShape">
              <a:avLst/>
            </a:prstTxWarp>
          </a:bodyPr>
          <a:lstStyle/>
          <a:p>
            <a:pPr defTabSz="913882">
              <a:buClr>
                <a:srgbClr val="CC9900"/>
              </a:buClr>
              <a:buFont typeface="Wingdings" pitchFamily="2" charset="2"/>
              <a:buChar char="n"/>
            </a:pPr>
            <a:endParaRPr lang="zh-CN" altLang="en-US" sz="1050" dirty="0" smtClean="0">
              <a:solidFill>
                <a:schemeClr val="tx1"/>
              </a:solidFill>
              <a:latin typeface="Arial" pitchFamily="34" charset="0"/>
              <a:ea typeface="微软雅黑" pitchFamily="34" charset="-122"/>
              <a:cs typeface="Arial" pitchFamily="34" charset="0"/>
            </a:endParaRPr>
          </a:p>
        </p:txBody>
      </p:sp>
      <p:sp>
        <p:nvSpPr>
          <p:cNvPr id="303" name="AutoShape 6"/>
          <p:cNvSpPr>
            <a:spLocks noChangeArrowheads="1"/>
          </p:cNvSpPr>
          <p:nvPr/>
        </p:nvSpPr>
        <p:spPr bwMode="auto">
          <a:xfrm>
            <a:off x="5822472" y="666807"/>
            <a:ext cx="2988000" cy="216000"/>
          </a:xfrm>
          <a:prstGeom prst="roundRect">
            <a:avLst>
              <a:gd name="adj" fmla="val 16667"/>
            </a:avLst>
          </a:prstGeom>
          <a:solidFill>
            <a:schemeClr val="tx2"/>
          </a:solidFill>
          <a:ln>
            <a:headEnd/>
            <a:tailEnd/>
          </a:ln>
        </p:spPr>
        <p:style>
          <a:lnRef idx="0">
            <a:schemeClr val="accent5"/>
          </a:lnRef>
          <a:fillRef idx="3">
            <a:schemeClr val="accent5"/>
          </a:fillRef>
          <a:effectRef idx="3">
            <a:schemeClr val="accent5"/>
          </a:effectRef>
          <a:fontRef idx="minor">
            <a:schemeClr val="lt1"/>
          </a:fontRef>
        </p:style>
        <p:txBody>
          <a:bodyPr wrap="none" lIns="91274" tIns="45638" rIns="91274" bIns="45638" anchor="ctr"/>
          <a:lstStyle/>
          <a:p>
            <a:pPr lvl="0" algn="ctr" defTabSz="395734" eaLnBrk="0" hangingPunct="0">
              <a:defRPr/>
            </a:pPr>
            <a:r>
              <a:rPr lang="en-US" altLang="zh-CN" sz="1200" b="1" dirty="0" smtClean="0">
                <a:solidFill>
                  <a:schemeClr val="bg1">
                    <a:lumMod val="95000"/>
                  </a:schemeClr>
                </a:solidFill>
                <a:latin typeface="Arial" pitchFamily="34" charset="0"/>
                <a:ea typeface="微软雅黑" pitchFamily="34" charset="-122"/>
                <a:cs typeface="Arial" pitchFamily="34" charset="0"/>
              </a:rPr>
              <a:t>E9000 Converged infrastructure</a:t>
            </a:r>
          </a:p>
        </p:txBody>
      </p:sp>
      <p:sp>
        <p:nvSpPr>
          <p:cNvPr id="302" name="同侧圆角矩形 301"/>
          <p:cNvSpPr/>
          <p:nvPr/>
        </p:nvSpPr>
        <p:spPr bwMode="auto">
          <a:xfrm>
            <a:off x="288000" y="828000"/>
            <a:ext cx="5364000" cy="3636000"/>
          </a:xfrm>
          <a:prstGeom prst="round2SameRect">
            <a:avLst>
              <a:gd name="adj1" fmla="val 0"/>
              <a:gd name="adj2" fmla="val 0"/>
            </a:avLst>
          </a:prstGeom>
          <a:solidFill>
            <a:schemeClr val="bg1">
              <a:lumMod val="95000"/>
            </a:schemeClr>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buNone/>
            </a:pPr>
            <a:endParaRPr lang="zh-CN" altLang="zh-CN" sz="1600" dirty="0">
              <a:solidFill>
                <a:srgbClr val="000000"/>
              </a:solidFill>
              <a:latin typeface="Arial" pitchFamily="34" charset="0"/>
              <a:ea typeface="MS PGothic" pitchFamily="34" charset="-128"/>
              <a:cs typeface="Arial" pitchFamily="34" charset="0"/>
            </a:endParaRPr>
          </a:p>
        </p:txBody>
      </p:sp>
      <p:sp>
        <p:nvSpPr>
          <p:cNvPr id="128" name="圆角矩形 127"/>
          <p:cNvSpPr/>
          <p:nvPr/>
        </p:nvSpPr>
        <p:spPr bwMode="auto">
          <a:xfrm rot="19910706">
            <a:off x="1016868" y="1762661"/>
            <a:ext cx="640650" cy="153843"/>
          </a:xfrm>
          <a:prstGeom prst="roundRect">
            <a:avLst>
              <a:gd name="adj" fmla="val 0"/>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lang="en-US" altLang="zh-CN" sz="600" dirty="0" smtClean="0">
                <a:solidFill>
                  <a:schemeClr val="tx1"/>
                </a:solidFill>
                <a:latin typeface="Arial" pitchFamily="34" charset="0"/>
                <a:ea typeface="宋体" charset="-122"/>
                <a:cs typeface="Arial" pitchFamily="34" charset="0"/>
              </a:rPr>
              <a:t>Desktop Cloud</a:t>
            </a:r>
            <a:endParaRPr kumimoji="0" lang="zh-CN" altLang="en-US" sz="600" b="0" i="0" u="none" strike="noStrike" cap="none" normalizeH="0" baseline="0" dirty="0" smtClean="0">
              <a:ln>
                <a:noFill/>
              </a:ln>
              <a:solidFill>
                <a:schemeClr val="tx1"/>
              </a:solidFill>
              <a:effectLst/>
              <a:latin typeface="Arial" pitchFamily="34" charset="0"/>
              <a:ea typeface="宋体" charset="-122"/>
              <a:cs typeface="Arial" pitchFamily="34" charset="0"/>
            </a:endParaRPr>
          </a:p>
        </p:txBody>
      </p:sp>
      <p:cxnSp>
        <p:nvCxnSpPr>
          <p:cNvPr id="130" name="Straight Arrow Connector 4"/>
          <p:cNvCxnSpPr/>
          <p:nvPr/>
        </p:nvCxnSpPr>
        <p:spPr bwMode="auto">
          <a:xfrm>
            <a:off x="920979" y="4092546"/>
            <a:ext cx="4654357" cy="0"/>
          </a:xfrm>
          <a:prstGeom prst="straightConnector1">
            <a:avLst/>
          </a:prstGeom>
          <a:noFill/>
          <a:ln w="28575">
            <a:solidFill>
              <a:schemeClr val="tx1"/>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1" name="TextBox 130"/>
          <p:cNvSpPr txBox="1"/>
          <p:nvPr/>
        </p:nvSpPr>
        <p:spPr>
          <a:xfrm>
            <a:off x="404989" y="3635475"/>
            <a:ext cx="538929" cy="215444"/>
          </a:xfrm>
          <a:prstGeom prst="rect">
            <a:avLst/>
          </a:prstGeom>
          <a:noFill/>
        </p:spPr>
        <p:txBody>
          <a:bodyPr wrap="none" rtlCol="0">
            <a:spAutoFit/>
          </a:bodyPr>
          <a:lstStyle/>
          <a:p>
            <a:pPr algn="r"/>
            <a:r>
              <a:rPr lang="en-US" sz="800" b="1" dirty="0" smtClean="0">
                <a:solidFill>
                  <a:srgbClr val="C00000"/>
                </a:solidFill>
                <a:latin typeface="Arial" pitchFamily="34" charset="0"/>
                <a:cs typeface="Arial" pitchFamily="34" charset="0"/>
              </a:rPr>
              <a:t>Branch</a:t>
            </a:r>
            <a:endParaRPr lang="en-US" sz="800" b="1" dirty="0">
              <a:solidFill>
                <a:srgbClr val="C00000"/>
              </a:solidFill>
              <a:latin typeface="Arial" pitchFamily="34" charset="0"/>
              <a:cs typeface="Arial" pitchFamily="34" charset="0"/>
            </a:endParaRPr>
          </a:p>
        </p:txBody>
      </p:sp>
      <p:sp>
        <p:nvSpPr>
          <p:cNvPr id="135" name="TextBox 134"/>
          <p:cNvSpPr txBox="1"/>
          <p:nvPr/>
        </p:nvSpPr>
        <p:spPr>
          <a:xfrm>
            <a:off x="358817" y="1468004"/>
            <a:ext cx="590225" cy="215444"/>
          </a:xfrm>
          <a:prstGeom prst="rect">
            <a:avLst/>
          </a:prstGeom>
          <a:noFill/>
        </p:spPr>
        <p:txBody>
          <a:bodyPr wrap="none" rtlCol="0">
            <a:spAutoFit/>
          </a:bodyPr>
          <a:lstStyle/>
          <a:p>
            <a:pPr algn="r"/>
            <a:r>
              <a:rPr lang="en-US" sz="800" b="1" dirty="0" smtClean="0">
                <a:solidFill>
                  <a:srgbClr val="C00000"/>
                </a:solidFill>
                <a:latin typeface="Arial" pitchFamily="34" charset="0"/>
                <a:cs typeface="Arial" pitchFamily="34" charset="0"/>
              </a:rPr>
              <a:t>National</a:t>
            </a:r>
            <a:endParaRPr lang="en-US" sz="800" b="1" dirty="0">
              <a:solidFill>
                <a:srgbClr val="C00000"/>
              </a:solidFill>
              <a:latin typeface="Arial" pitchFamily="34" charset="0"/>
              <a:cs typeface="Arial" pitchFamily="34" charset="0"/>
            </a:endParaRPr>
          </a:p>
        </p:txBody>
      </p:sp>
      <p:cxnSp>
        <p:nvCxnSpPr>
          <p:cNvPr id="140" name="Straight Arrow Connector 7"/>
          <p:cNvCxnSpPr/>
          <p:nvPr/>
        </p:nvCxnSpPr>
        <p:spPr bwMode="auto">
          <a:xfrm flipV="1">
            <a:off x="915350" y="1232670"/>
            <a:ext cx="0" cy="2866811"/>
          </a:xfrm>
          <a:prstGeom prst="straightConnector1">
            <a:avLst/>
          </a:prstGeom>
          <a:noFill/>
          <a:ln w="28575">
            <a:solidFill>
              <a:schemeClr val="tx1"/>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5" name="TextBox 144"/>
          <p:cNvSpPr txBox="1"/>
          <p:nvPr/>
        </p:nvSpPr>
        <p:spPr>
          <a:xfrm>
            <a:off x="270438" y="2536310"/>
            <a:ext cx="694421" cy="215444"/>
          </a:xfrm>
          <a:prstGeom prst="rect">
            <a:avLst/>
          </a:prstGeom>
          <a:noFill/>
        </p:spPr>
        <p:txBody>
          <a:bodyPr wrap="none" rtlCol="0">
            <a:spAutoFit/>
          </a:bodyPr>
          <a:lstStyle/>
          <a:p>
            <a:pPr algn="r"/>
            <a:r>
              <a:rPr lang="en-US" sz="800" b="1" dirty="0" smtClean="0">
                <a:solidFill>
                  <a:srgbClr val="C00000"/>
                </a:solidFill>
                <a:latin typeface="Arial" pitchFamily="34" charset="0"/>
                <a:cs typeface="Arial" pitchFamily="34" charset="0"/>
              </a:rPr>
              <a:t>Enterprise</a:t>
            </a:r>
            <a:endParaRPr lang="en-US" sz="800" b="1" dirty="0">
              <a:solidFill>
                <a:srgbClr val="C00000"/>
              </a:solidFill>
              <a:latin typeface="Arial" pitchFamily="34" charset="0"/>
              <a:cs typeface="Arial" pitchFamily="34" charset="0"/>
            </a:endParaRPr>
          </a:p>
        </p:txBody>
      </p:sp>
      <p:grpSp>
        <p:nvGrpSpPr>
          <p:cNvPr id="148" name="组合 45"/>
          <p:cNvGrpSpPr/>
          <p:nvPr/>
        </p:nvGrpSpPr>
        <p:grpSpPr>
          <a:xfrm>
            <a:off x="956855" y="3369866"/>
            <a:ext cx="402469" cy="372665"/>
            <a:chOff x="1251084" y="3255304"/>
            <a:chExt cx="675769" cy="460098"/>
          </a:xfrm>
        </p:grpSpPr>
        <p:pic>
          <p:nvPicPr>
            <p:cNvPr id="149" name="图片 148" descr="1285前视图.jpg"/>
            <p:cNvPicPr>
              <a:picLocks noChangeAspect="1"/>
            </p:cNvPicPr>
            <p:nvPr/>
          </p:nvPicPr>
          <p:blipFill rotWithShape="1">
            <a:blip r:embed="rId2" cstate="email">
              <a:clrChange>
                <a:clrFrom>
                  <a:srgbClr val="FFFFFF"/>
                </a:clrFrom>
                <a:clrTo>
                  <a:srgbClr val="FFFFFF">
                    <a:alpha val="0"/>
                  </a:srgbClr>
                </a:clrTo>
              </a:clrChange>
            </a:blip>
            <a:srcRect/>
            <a:stretch/>
          </p:blipFill>
          <p:spPr>
            <a:xfrm>
              <a:off x="1251084" y="3255304"/>
              <a:ext cx="675769" cy="311207"/>
            </a:xfrm>
            <a:prstGeom prst="rect">
              <a:avLst/>
            </a:prstGeom>
          </p:spPr>
        </p:pic>
        <p:sp>
          <p:nvSpPr>
            <p:cNvPr id="150" name="Text Box 25"/>
            <p:cNvSpPr txBox="1">
              <a:spLocks noChangeArrowheads="1"/>
            </p:cNvSpPr>
            <p:nvPr/>
          </p:nvSpPr>
          <p:spPr bwMode="auto">
            <a:xfrm>
              <a:off x="1295814" y="3601406"/>
              <a:ext cx="586310" cy="113996"/>
            </a:xfrm>
            <a:prstGeom prst="rect">
              <a:avLst/>
            </a:prstGeom>
            <a:noFill/>
            <a:ln w="25400">
              <a:noFill/>
              <a:miter lim="800000"/>
              <a:headEnd/>
              <a:tailEnd/>
            </a:ln>
            <a:effectLst/>
          </p:spPr>
          <p:txBody>
            <a:bodyPr wrap="square" lIns="0" tIns="0" rIns="0" bIns="0">
              <a:spAutoFit/>
            </a:bodyPr>
            <a:lstStyle/>
            <a:p>
              <a:pPr algn="ctr" defTabSz="543804" eaLnBrk="0" fontAlgn="auto" hangingPunct="0">
                <a:spcBef>
                  <a:spcPts val="0"/>
                </a:spcBef>
                <a:spcAft>
                  <a:spcPts val="0"/>
                </a:spcAft>
                <a:defRPr/>
              </a:pPr>
              <a:r>
                <a:rPr lang="en-US" altLang="zh-CN" sz="600" kern="0" dirty="0" smtClean="0">
                  <a:solidFill>
                    <a:sysClr val="windowText" lastClr="000000"/>
                  </a:solidFill>
                  <a:latin typeface="Arial" pitchFamily="34" charset="0"/>
                  <a:ea typeface="微软雅黑" pitchFamily="34" charset="-122"/>
                  <a:cs typeface="Arial" pitchFamily="34" charset="0"/>
                </a:rPr>
                <a:t>RH1288</a:t>
              </a:r>
              <a:endParaRPr lang="en-US" altLang="zh-TW" sz="600" kern="0" dirty="0">
                <a:solidFill>
                  <a:sysClr val="windowText" lastClr="000000"/>
                </a:solidFill>
                <a:latin typeface="Arial" pitchFamily="34" charset="0"/>
                <a:ea typeface="微软雅黑" pitchFamily="34" charset="-122"/>
                <a:cs typeface="Arial" pitchFamily="34" charset="0"/>
              </a:endParaRPr>
            </a:p>
          </p:txBody>
        </p:sp>
      </p:grpSp>
      <p:grpSp>
        <p:nvGrpSpPr>
          <p:cNvPr id="152" name="组合 136"/>
          <p:cNvGrpSpPr/>
          <p:nvPr/>
        </p:nvGrpSpPr>
        <p:grpSpPr>
          <a:xfrm>
            <a:off x="1290930" y="3131595"/>
            <a:ext cx="363000" cy="408595"/>
            <a:chOff x="4183870" y="3784113"/>
            <a:chExt cx="1008000" cy="635552"/>
          </a:xfrm>
        </p:grpSpPr>
        <p:sp>
          <p:nvSpPr>
            <p:cNvPr id="153" name="Text Box 25"/>
            <p:cNvSpPr txBox="1">
              <a:spLocks noChangeArrowheads="1"/>
            </p:cNvSpPr>
            <p:nvPr/>
          </p:nvSpPr>
          <p:spPr bwMode="auto">
            <a:xfrm>
              <a:off x="4183870" y="4276045"/>
              <a:ext cx="1008000" cy="143620"/>
            </a:xfrm>
            <a:prstGeom prst="rect">
              <a:avLst/>
            </a:prstGeom>
            <a:noFill/>
            <a:ln w="25400">
              <a:noFill/>
              <a:miter lim="800000"/>
              <a:headEnd/>
              <a:tailEnd/>
            </a:ln>
            <a:effectLst/>
          </p:spPr>
          <p:txBody>
            <a:bodyPr wrap="square" lIns="0" tIns="0" rIns="0" bIns="0">
              <a:spAutoFit/>
            </a:bodyPr>
            <a:lstStyle/>
            <a:p>
              <a:pPr algn="ctr" defTabSz="543804" eaLnBrk="0" fontAlgn="auto" hangingPunct="0">
                <a:spcBef>
                  <a:spcPts val="0"/>
                </a:spcBef>
                <a:spcAft>
                  <a:spcPts val="0"/>
                </a:spcAft>
                <a:defRPr/>
              </a:pPr>
              <a:r>
                <a:rPr lang="en-US" altLang="zh-CN" sz="600" kern="0" dirty="0" smtClean="0">
                  <a:solidFill>
                    <a:sysClr val="windowText" lastClr="000000"/>
                  </a:solidFill>
                  <a:latin typeface="Arial" pitchFamily="34" charset="0"/>
                  <a:ea typeface="微软雅黑" pitchFamily="34" charset="-122"/>
                  <a:cs typeface="Arial" pitchFamily="34" charset="0"/>
                </a:rPr>
                <a:t>RH2285</a:t>
              </a:r>
              <a:endParaRPr lang="en-US" altLang="zh-TW" sz="600" kern="0" dirty="0">
                <a:solidFill>
                  <a:sysClr val="windowText" lastClr="000000"/>
                </a:solidFill>
                <a:latin typeface="Arial" pitchFamily="34" charset="0"/>
                <a:ea typeface="微软雅黑" pitchFamily="34" charset="-122"/>
                <a:cs typeface="Arial" pitchFamily="34" charset="0"/>
              </a:endParaRPr>
            </a:p>
          </p:txBody>
        </p:sp>
        <p:pic>
          <p:nvPicPr>
            <p:cNvPr id="154" name="图片 153"/>
            <p:cNvPicPr preferRelativeResize="0"/>
            <p:nvPr/>
          </p:nvPicPr>
          <p:blipFill>
            <a:blip r:embed="rId3" cstate="email">
              <a:clrChange>
                <a:clrFrom>
                  <a:srgbClr val="FFFFFF"/>
                </a:clrFrom>
                <a:clrTo>
                  <a:srgbClr val="FFFFFF">
                    <a:alpha val="0"/>
                  </a:srgbClr>
                </a:clrTo>
              </a:clrChange>
            </a:blip>
            <a:srcRect/>
            <a:stretch>
              <a:fillRect/>
            </a:stretch>
          </p:blipFill>
          <p:spPr bwMode="auto">
            <a:xfrm>
              <a:off x="4201870" y="3784113"/>
              <a:ext cx="972000" cy="432000"/>
            </a:xfrm>
            <a:prstGeom prst="rect">
              <a:avLst/>
            </a:prstGeom>
            <a:noFill/>
            <a:ln w="9525">
              <a:noFill/>
              <a:miter lim="800000"/>
              <a:headEnd/>
              <a:tailEnd/>
            </a:ln>
          </p:spPr>
        </p:pic>
      </p:grpSp>
      <p:sp>
        <p:nvSpPr>
          <p:cNvPr id="158" name="Line 11"/>
          <p:cNvSpPr>
            <a:spLocks noChangeShapeType="1"/>
          </p:cNvSpPr>
          <p:nvPr/>
        </p:nvSpPr>
        <p:spPr bwMode="auto">
          <a:xfrm flipV="1">
            <a:off x="2344077" y="2076649"/>
            <a:ext cx="2863291" cy="2014301"/>
          </a:xfrm>
          <a:prstGeom prst="line">
            <a:avLst/>
          </a:prstGeom>
          <a:noFill/>
          <a:ln w="19050">
            <a:solidFill>
              <a:schemeClr val="tx1">
                <a:lumMod val="50000"/>
                <a:lumOff val="50000"/>
              </a:schemeClr>
            </a:solidFill>
            <a:prstDash val="dash"/>
            <a:round/>
            <a:headEnd/>
            <a:tailEnd/>
          </a:ln>
          <a:effectLst/>
        </p:spPr>
        <p:txBody>
          <a:bodyPr wrap="none" anchor="ctr"/>
          <a:lstStyle/>
          <a:p>
            <a:pPr defTabSz="604693" fontAlgn="auto">
              <a:spcBef>
                <a:spcPts val="0"/>
              </a:spcBef>
              <a:spcAft>
                <a:spcPts val="0"/>
              </a:spcAft>
              <a:defRPr/>
            </a:pPr>
            <a:endParaRPr lang="zh-CN" altLang="en-US" sz="600" kern="0" dirty="0">
              <a:solidFill>
                <a:sysClr val="windowText" lastClr="000000"/>
              </a:solidFill>
              <a:latin typeface="Arial" pitchFamily="34" charset="0"/>
              <a:ea typeface="微软雅黑" pitchFamily="34" charset="-122"/>
              <a:cs typeface="Arial" pitchFamily="34" charset="0"/>
            </a:endParaRPr>
          </a:p>
        </p:txBody>
      </p:sp>
      <p:sp>
        <p:nvSpPr>
          <p:cNvPr id="159" name="Line 11"/>
          <p:cNvSpPr>
            <a:spLocks noChangeShapeType="1"/>
          </p:cNvSpPr>
          <p:nvPr/>
        </p:nvSpPr>
        <p:spPr bwMode="auto">
          <a:xfrm flipV="1">
            <a:off x="921385" y="1604155"/>
            <a:ext cx="3526774" cy="2481055"/>
          </a:xfrm>
          <a:prstGeom prst="line">
            <a:avLst/>
          </a:prstGeom>
          <a:noFill/>
          <a:ln w="19050">
            <a:solidFill>
              <a:schemeClr val="tx1">
                <a:lumMod val="50000"/>
                <a:lumOff val="50000"/>
              </a:schemeClr>
            </a:solidFill>
            <a:prstDash val="dash"/>
            <a:round/>
            <a:headEnd/>
            <a:tailEnd/>
          </a:ln>
          <a:effectLst/>
        </p:spPr>
        <p:txBody>
          <a:bodyPr wrap="none" anchor="ctr"/>
          <a:lstStyle/>
          <a:p>
            <a:pPr defTabSz="604693" fontAlgn="auto">
              <a:spcBef>
                <a:spcPts val="0"/>
              </a:spcBef>
              <a:spcAft>
                <a:spcPts val="0"/>
              </a:spcAft>
              <a:defRPr/>
            </a:pPr>
            <a:endParaRPr lang="zh-CN" altLang="en-US" sz="600" kern="0" dirty="0">
              <a:solidFill>
                <a:sysClr val="windowText" lastClr="000000"/>
              </a:solidFill>
              <a:latin typeface="Arial" pitchFamily="34" charset="0"/>
              <a:ea typeface="微软雅黑" pitchFamily="34" charset="-122"/>
              <a:cs typeface="Arial" pitchFamily="34" charset="0"/>
            </a:endParaRPr>
          </a:p>
        </p:txBody>
      </p:sp>
      <p:sp>
        <p:nvSpPr>
          <p:cNvPr id="164" name="Line 11"/>
          <p:cNvSpPr>
            <a:spLocks noChangeShapeType="1"/>
          </p:cNvSpPr>
          <p:nvPr/>
        </p:nvSpPr>
        <p:spPr bwMode="auto">
          <a:xfrm flipV="1">
            <a:off x="940382" y="1422467"/>
            <a:ext cx="2462920" cy="1732643"/>
          </a:xfrm>
          <a:prstGeom prst="line">
            <a:avLst/>
          </a:prstGeom>
          <a:noFill/>
          <a:ln w="19050">
            <a:solidFill>
              <a:schemeClr val="tx1">
                <a:lumMod val="50000"/>
                <a:lumOff val="50000"/>
              </a:schemeClr>
            </a:solidFill>
            <a:prstDash val="dash"/>
            <a:round/>
            <a:headEnd/>
            <a:tailEnd/>
          </a:ln>
          <a:effectLst/>
        </p:spPr>
        <p:txBody>
          <a:bodyPr wrap="none" anchor="ctr"/>
          <a:lstStyle/>
          <a:p>
            <a:pPr defTabSz="604693" fontAlgn="auto">
              <a:spcBef>
                <a:spcPts val="0"/>
              </a:spcBef>
              <a:spcAft>
                <a:spcPts val="0"/>
              </a:spcAft>
              <a:defRPr/>
            </a:pPr>
            <a:endParaRPr lang="zh-CN" altLang="en-US" sz="600" kern="0" dirty="0">
              <a:solidFill>
                <a:sysClr val="windowText" lastClr="000000"/>
              </a:solidFill>
              <a:latin typeface="Arial" pitchFamily="34" charset="0"/>
              <a:ea typeface="微软雅黑" pitchFamily="34" charset="-122"/>
              <a:cs typeface="Arial" pitchFamily="34" charset="0"/>
            </a:endParaRPr>
          </a:p>
        </p:txBody>
      </p:sp>
      <p:grpSp>
        <p:nvGrpSpPr>
          <p:cNvPr id="165" name="组合 51"/>
          <p:cNvGrpSpPr/>
          <p:nvPr/>
        </p:nvGrpSpPr>
        <p:grpSpPr>
          <a:xfrm>
            <a:off x="2947870" y="1909267"/>
            <a:ext cx="361779" cy="530276"/>
            <a:chOff x="4430044" y="2044363"/>
            <a:chExt cx="653034" cy="703817"/>
          </a:xfrm>
        </p:grpSpPr>
        <p:pic>
          <p:nvPicPr>
            <p:cNvPr id="187" name="Picture 2"/>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4443315" y="2044363"/>
              <a:ext cx="607154" cy="462757"/>
            </a:xfrm>
            <a:prstGeom prst="rect">
              <a:avLst/>
            </a:prstGeom>
            <a:noFill/>
            <a:ln w="9525">
              <a:noFill/>
              <a:miter lim="800000"/>
              <a:headEnd/>
              <a:tailEnd/>
            </a:ln>
          </p:spPr>
        </p:pic>
        <p:sp>
          <p:nvSpPr>
            <p:cNvPr id="188" name="Text Box 25"/>
            <p:cNvSpPr txBox="1">
              <a:spLocks noChangeArrowheads="1"/>
            </p:cNvSpPr>
            <p:nvPr/>
          </p:nvSpPr>
          <p:spPr bwMode="auto">
            <a:xfrm>
              <a:off x="4430044" y="2498600"/>
              <a:ext cx="653034" cy="249580"/>
            </a:xfrm>
            <a:prstGeom prst="rect">
              <a:avLst/>
            </a:prstGeom>
            <a:noFill/>
            <a:ln w="25400">
              <a:noFill/>
              <a:miter lim="800000"/>
              <a:headEnd/>
              <a:tailEnd/>
            </a:ln>
            <a:effectLst/>
          </p:spPr>
          <p:txBody>
            <a:bodyPr wrap="square" lIns="0" tIns="0" rIns="0" bIns="0">
              <a:spAutoFit/>
            </a:bodyPr>
            <a:lstStyle/>
            <a:p>
              <a:pPr algn="ctr" defTabSz="543804" eaLnBrk="0" fontAlgn="auto" hangingPunct="0">
                <a:spcBef>
                  <a:spcPts val="0"/>
                </a:spcBef>
                <a:spcAft>
                  <a:spcPts val="0"/>
                </a:spcAft>
                <a:defRPr/>
              </a:pPr>
              <a:r>
                <a:rPr lang="en-US" altLang="zh-CN" sz="600" kern="0" dirty="0" smtClean="0">
                  <a:solidFill>
                    <a:sysClr val="windowText" lastClr="000000"/>
                  </a:solidFill>
                  <a:latin typeface="Arial" pitchFamily="34" charset="0"/>
                  <a:ea typeface="微软雅黑" pitchFamily="34" charset="-122"/>
                  <a:cs typeface="Arial" pitchFamily="34" charset="0"/>
                </a:rPr>
                <a:t>E6000</a:t>
              </a:r>
              <a:r>
                <a:rPr lang="zh-CN" altLang="en-US" sz="600" kern="0" dirty="0" smtClean="0">
                  <a:solidFill>
                    <a:sysClr val="windowText" lastClr="000000"/>
                  </a:solidFill>
                  <a:latin typeface="Arial" pitchFamily="34" charset="0"/>
                  <a:ea typeface="微软雅黑" pitchFamily="34" charset="-122"/>
                  <a:cs typeface="Arial" pitchFamily="34" charset="0"/>
                </a:rPr>
                <a:t> </a:t>
              </a:r>
              <a:r>
                <a:rPr lang="en-US" altLang="zh-CN" sz="600" kern="0" dirty="0" smtClean="0">
                  <a:solidFill>
                    <a:sysClr val="windowText" lastClr="000000"/>
                  </a:solidFill>
                  <a:latin typeface="Arial" pitchFamily="34" charset="0"/>
                  <a:ea typeface="微软雅黑" pitchFamily="34" charset="-122"/>
                  <a:cs typeface="Arial" pitchFamily="34" charset="0"/>
                </a:rPr>
                <a:t>Blade</a:t>
              </a:r>
              <a:endParaRPr lang="en-US" altLang="zh-TW" sz="600" kern="0" dirty="0">
                <a:solidFill>
                  <a:sysClr val="windowText" lastClr="000000"/>
                </a:solidFill>
                <a:latin typeface="Arial" pitchFamily="34" charset="0"/>
                <a:ea typeface="微软雅黑" pitchFamily="34" charset="-122"/>
                <a:cs typeface="Arial" pitchFamily="34" charset="0"/>
              </a:endParaRPr>
            </a:p>
          </p:txBody>
        </p:sp>
      </p:grpSp>
      <p:grpSp>
        <p:nvGrpSpPr>
          <p:cNvPr id="189" name="组合 54"/>
          <p:cNvGrpSpPr/>
          <p:nvPr/>
        </p:nvGrpSpPr>
        <p:grpSpPr>
          <a:xfrm>
            <a:off x="1898403" y="2673519"/>
            <a:ext cx="440786" cy="393980"/>
            <a:chOff x="1035284" y="2580885"/>
            <a:chExt cx="740105" cy="486414"/>
          </a:xfrm>
        </p:grpSpPr>
        <p:pic>
          <p:nvPicPr>
            <p:cNvPr id="190" name="图片 189"/>
            <p:cNvPicPr/>
            <p:nvPr/>
          </p:nvPicPr>
          <p:blipFill>
            <a:blip r:embed="rId3" cstate="email">
              <a:clrChange>
                <a:clrFrom>
                  <a:srgbClr val="FFFFFF"/>
                </a:clrFrom>
                <a:clrTo>
                  <a:srgbClr val="FFFFFF">
                    <a:alpha val="0"/>
                  </a:srgbClr>
                </a:clrTo>
              </a:clrChange>
            </a:blip>
            <a:srcRect/>
            <a:stretch>
              <a:fillRect/>
            </a:stretch>
          </p:blipFill>
          <p:spPr bwMode="auto">
            <a:xfrm>
              <a:off x="1100838" y="2580885"/>
              <a:ext cx="587730" cy="342891"/>
            </a:xfrm>
            <a:prstGeom prst="rect">
              <a:avLst/>
            </a:prstGeom>
            <a:noFill/>
            <a:ln w="9525">
              <a:noFill/>
              <a:miter lim="800000"/>
              <a:headEnd/>
              <a:tailEnd/>
            </a:ln>
          </p:spPr>
        </p:pic>
        <p:sp>
          <p:nvSpPr>
            <p:cNvPr id="191" name="Text Box 25"/>
            <p:cNvSpPr txBox="1">
              <a:spLocks noChangeArrowheads="1"/>
            </p:cNvSpPr>
            <p:nvPr/>
          </p:nvSpPr>
          <p:spPr bwMode="auto">
            <a:xfrm>
              <a:off x="1035284" y="2953303"/>
              <a:ext cx="740105" cy="113996"/>
            </a:xfrm>
            <a:prstGeom prst="rect">
              <a:avLst/>
            </a:prstGeom>
            <a:noFill/>
            <a:ln w="25400">
              <a:noFill/>
              <a:miter lim="800000"/>
              <a:headEnd/>
              <a:tailEnd/>
            </a:ln>
            <a:effectLst/>
          </p:spPr>
          <p:txBody>
            <a:bodyPr wrap="square" lIns="0" tIns="0" rIns="0" bIns="0">
              <a:spAutoFit/>
            </a:bodyPr>
            <a:lstStyle/>
            <a:p>
              <a:pPr algn="ctr" defTabSz="543804" eaLnBrk="0" fontAlgn="auto" hangingPunct="0">
                <a:spcBef>
                  <a:spcPts val="0"/>
                </a:spcBef>
                <a:spcAft>
                  <a:spcPts val="0"/>
                </a:spcAft>
                <a:defRPr/>
              </a:pPr>
              <a:r>
                <a:rPr lang="en-US" altLang="zh-CN" sz="600" kern="0" dirty="0" smtClean="0">
                  <a:latin typeface="Arial" pitchFamily="34" charset="0"/>
                  <a:ea typeface="微软雅黑" pitchFamily="34" charset="-122"/>
                  <a:cs typeface="Arial" pitchFamily="34" charset="0"/>
                </a:rPr>
                <a:t>RH2485</a:t>
              </a:r>
            </a:p>
          </p:txBody>
        </p:sp>
      </p:grpSp>
      <p:grpSp>
        <p:nvGrpSpPr>
          <p:cNvPr id="192" name="组合 58"/>
          <p:cNvGrpSpPr/>
          <p:nvPr/>
        </p:nvGrpSpPr>
        <p:grpSpPr>
          <a:xfrm>
            <a:off x="2206711" y="2502357"/>
            <a:ext cx="543804" cy="325268"/>
            <a:chOff x="3823366" y="2677906"/>
            <a:chExt cx="913078" cy="401581"/>
          </a:xfrm>
        </p:grpSpPr>
        <p:pic>
          <p:nvPicPr>
            <p:cNvPr id="193" name="图片 192"/>
            <p:cNvPicPr/>
            <p:nvPr/>
          </p:nvPicPr>
          <p:blipFill>
            <a:blip r:embed="rId5" cstate="email">
              <a:clrChange>
                <a:clrFrom>
                  <a:srgbClr val="FFFFFF"/>
                </a:clrFrom>
                <a:clrTo>
                  <a:srgbClr val="FFFFFF">
                    <a:alpha val="0"/>
                  </a:srgbClr>
                </a:clrTo>
              </a:clrChange>
            </a:blip>
            <a:srcRect/>
            <a:stretch>
              <a:fillRect/>
            </a:stretch>
          </p:blipFill>
          <p:spPr bwMode="auto">
            <a:xfrm>
              <a:off x="3954020" y="2677906"/>
              <a:ext cx="507564" cy="291971"/>
            </a:xfrm>
            <a:prstGeom prst="rect">
              <a:avLst/>
            </a:prstGeom>
            <a:noFill/>
            <a:ln w="9525">
              <a:noFill/>
              <a:miter lim="800000"/>
              <a:headEnd/>
              <a:tailEnd/>
            </a:ln>
          </p:spPr>
        </p:pic>
        <p:sp>
          <p:nvSpPr>
            <p:cNvPr id="194" name="Text Box 25"/>
            <p:cNvSpPr txBox="1">
              <a:spLocks noChangeArrowheads="1"/>
            </p:cNvSpPr>
            <p:nvPr/>
          </p:nvSpPr>
          <p:spPr bwMode="auto">
            <a:xfrm>
              <a:off x="3823366" y="2965491"/>
              <a:ext cx="913078" cy="113996"/>
            </a:xfrm>
            <a:prstGeom prst="rect">
              <a:avLst/>
            </a:prstGeom>
            <a:noFill/>
            <a:ln w="25400">
              <a:noFill/>
              <a:miter lim="800000"/>
              <a:headEnd/>
              <a:tailEnd/>
            </a:ln>
            <a:effectLst/>
          </p:spPr>
          <p:txBody>
            <a:bodyPr wrap="square" lIns="0" tIns="0" rIns="0" bIns="0">
              <a:spAutoFit/>
            </a:bodyPr>
            <a:lstStyle/>
            <a:p>
              <a:pPr algn="ctr" defTabSz="543804" eaLnBrk="0" fontAlgn="auto" hangingPunct="0">
                <a:spcBef>
                  <a:spcPts val="0"/>
                </a:spcBef>
                <a:spcAft>
                  <a:spcPts val="0"/>
                </a:spcAft>
                <a:defRPr/>
              </a:pPr>
              <a:r>
                <a:rPr lang="en-US" altLang="zh-CN" sz="600" kern="0" dirty="0" smtClean="0">
                  <a:latin typeface="Arial" pitchFamily="34" charset="0"/>
                  <a:ea typeface="微软雅黑" pitchFamily="34" charset="-122"/>
                  <a:cs typeface="Arial" pitchFamily="34" charset="0"/>
                </a:rPr>
                <a:t>RH5885-</a:t>
              </a:r>
              <a:r>
                <a:rPr lang="en-US" altLang="zh-CN" sz="600" b="1" dirty="0" smtClean="0">
                  <a:solidFill>
                    <a:srgbClr val="C00000"/>
                  </a:solidFill>
                  <a:latin typeface="Arial" pitchFamily="34" charset="0"/>
                  <a:ea typeface="Arial Unicode MS" pitchFamily="34" charset="-122"/>
                  <a:cs typeface="Arial" pitchFamily="34" charset="0"/>
                </a:rPr>
                <a:t>4P</a:t>
              </a:r>
              <a:endParaRPr lang="zh-CN" altLang="en-US" sz="600" b="1" dirty="0" smtClean="0">
                <a:solidFill>
                  <a:srgbClr val="C00000"/>
                </a:solidFill>
                <a:latin typeface="Arial" pitchFamily="34" charset="0"/>
                <a:ea typeface="Arial Unicode MS" pitchFamily="34" charset="-122"/>
                <a:cs typeface="Arial" pitchFamily="34" charset="0"/>
              </a:endParaRPr>
            </a:p>
          </p:txBody>
        </p:sp>
      </p:grpSp>
      <p:grpSp>
        <p:nvGrpSpPr>
          <p:cNvPr id="195" name="组合 62"/>
          <p:cNvGrpSpPr/>
          <p:nvPr/>
        </p:nvGrpSpPr>
        <p:grpSpPr>
          <a:xfrm>
            <a:off x="3679546" y="1455799"/>
            <a:ext cx="465417" cy="363964"/>
            <a:chOff x="7745852" y="3049173"/>
            <a:chExt cx="781462" cy="449356"/>
          </a:xfrm>
        </p:grpSpPr>
        <p:pic>
          <p:nvPicPr>
            <p:cNvPr id="196" name="图片 195" descr="_MG_2988 副本.png"/>
            <p:cNvPicPr>
              <a:picLocks noChangeAspect="1"/>
            </p:cNvPicPr>
            <p:nvPr/>
          </p:nvPicPr>
          <p:blipFill>
            <a:blip r:embed="rId6" cstate="email"/>
            <a:stretch>
              <a:fillRect/>
            </a:stretch>
          </p:blipFill>
          <p:spPr>
            <a:xfrm>
              <a:off x="7846831" y="3049173"/>
              <a:ext cx="648073" cy="321069"/>
            </a:xfrm>
            <a:prstGeom prst="rect">
              <a:avLst/>
            </a:prstGeom>
          </p:spPr>
        </p:pic>
        <p:sp>
          <p:nvSpPr>
            <p:cNvPr id="197" name="Text Box 25"/>
            <p:cNvSpPr txBox="1">
              <a:spLocks noChangeArrowheads="1"/>
            </p:cNvSpPr>
            <p:nvPr/>
          </p:nvSpPr>
          <p:spPr bwMode="auto">
            <a:xfrm>
              <a:off x="7745852" y="3384533"/>
              <a:ext cx="781462" cy="113996"/>
            </a:xfrm>
            <a:prstGeom prst="rect">
              <a:avLst/>
            </a:prstGeom>
            <a:noFill/>
            <a:ln w="25400">
              <a:noFill/>
              <a:miter lim="800000"/>
              <a:headEnd/>
              <a:tailEnd/>
            </a:ln>
            <a:effectLst/>
          </p:spPr>
          <p:txBody>
            <a:bodyPr wrap="square" lIns="0" tIns="0" rIns="0" bIns="0">
              <a:spAutoFit/>
            </a:bodyPr>
            <a:lstStyle/>
            <a:p>
              <a:pPr algn="ctr" defTabSz="543804" eaLnBrk="0" fontAlgn="auto" hangingPunct="0">
                <a:spcBef>
                  <a:spcPts val="0"/>
                </a:spcBef>
                <a:spcAft>
                  <a:spcPts val="0"/>
                </a:spcAft>
                <a:defRPr/>
              </a:pPr>
              <a:r>
                <a:rPr lang="en-US" altLang="zh-CN" sz="600" kern="0" dirty="0" smtClean="0">
                  <a:solidFill>
                    <a:sysClr val="windowText" lastClr="000000"/>
                  </a:solidFill>
                  <a:latin typeface="Arial" pitchFamily="34" charset="0"/>
                  <a:ea typeface="微软雅黑" pitchFamily="34" charset="-122"/>
                  <a:cs typeface="Arial" pitchFamily="34" charset="0"/>
                </a:rPr>
                <a:t>X6000 for DC</a:t>
              </a:r>
              <a:endParaRPr lang="en-US" altLang="zh-TW" sz="600" kern="0" dirty="0">
                <a:solidFill>
                  <a:sysClr val="windowText" lastClr="000000"/>
                </a:solidFill>
                <a:latin typeface="Arial" pitchFamily="34" charset="0"/>
                <a:ea typeface="微软雅黑" pitchFamily="34" charset="-122"/>
                <a:cs typeface="Arial" pitchFamily="34" charset="0"/>
              </a:endParaRPr>
            </a:p>
          </p:txBody>
        </p:sp>
      </p:grpSp>
      <p:sp>
        <p:nvSpPr>
          <p:cNvPr id="198" name="TextBox 197"/>
          <p:cNvSpPr txBox="1"/>
          <p:nvPr/>
        </p:nvSpPr>
        <p:spPr>
          <a:xfrm>
            <a:off x="2541161" y="2070201"/>
            <a:ext cx="392337" cy="184666"/>
          </a:xfrm>
          <a:prstGeom prst="rect">
            <a:avLst/>
          </a:prstGeom>
          <a:noFill/>
        </p:spPr>
        <p:txBody>
          <a:bodyPr wrap="square" rtlCol="0">
            <a:spAutoFit/>
          </a:bodyPr>
          <a:lstStyle/>
          <a:p>
            <a:pPr algn="ctr"/>
            <a:r>
              <a:rPr lang="en-US" altLang="zh-CN" sz="600" b="1" dirty="0" smtClean="0">
                <a:solidFill>
                  <a:srgbClr val="C00000"/>
                </a:solidFill>
                <a:latin typeface="Arial" pitchFamily="34" charset="0"/>
                <a:ea typeface="Arial Unicode MS" pitchFamily="34" charset="-122"/>
                <a:cs typeface="Arial" pitchFamily="34" charset="0"/>
              </a:rPr>
              <a:t>8U</a:t>
            </a:r>
            <a:endParaRPr lang="zh-CN" altLang="en-US" sz="600" b="1" dirty="0">
              <a:solidFill>
                <a:srgbClr val="C00000"/>
              </a:solidFill>
              <a:latin typeface="Arial" pitchFamily="34" charset="0"/>
              <a:ea typeface="Arial Unicode MS" pitchFamily="34" charset="-122"/>
              <a:cs typeface="Arial" pitchFamily="34" charset="0"/>
            </a:endParaRPr>
          </a:p>
        </p:txBody>
      </p:sp>
      <p:grpSp>
        <p:nvGrpSpPr>
          <p:cNvPr id="199" name="组合 147"/>
          <p:cNvGrpSpPr/>
          <p:nvPr/>
        </p:nvGrpSpPr>
        <p:grpSpPr>
          <a:xfrm>
            <a:off x="2515118" y="2215855"/>
            <a:ext cx="608472" cy="417509"/>
            <a:chOff x="2966477" y="2387993"/>
            <a:chExt cx="1021659" cy="515463"/>
          </a:xfrm>
        </p:grpSpPr>
        <p:pic>
          <p:nvPicPr>
            <p:cNvPr id="200" name="Picture 2"/>
            <p:cNvPicPr>
              <a:picLocks noChangeAspect="1" noChangeArrowheads="1"/>
            </p:cNvPicPr>
            <p:nvPr/>
          </p:nvPicPr>
          <p:blipFill>
            <a:blip r:embed="rId7" cstate="email">
              <a:clrChange>
                <a:clrFrom>
                  <a:srgbClr val="EEF3FA"/>
                </a:clrFrom>
                <a:clrTo>
                  <a:srgbClr val="EEF3FA">
                    <a:alpha val="0"/>
                  </a:srgbClr>
                </a:clrTo>
              </a:clrChange>
            </a:blip>
            <a:srcRect/>
            <a:stretch>
              <a:fillRect/>
            </a:stretch>
          </p:blipFill>
          <p:spPr bwMode="auto">
            <a:xfrm>
              <a:off x="2966489" y="2387993"/>
              <a:ext cx="722628" cy="323320"/>
            </a:xfrm>
            <a:prstGeom prst="rect">
              <a:avLst/>
            </a:prstGeom>
            <a:noFill/>
            <a:ln w="9525">
              <a:noFill/>
              <a:miter lim="800000"/>
              <a:headEnd/>
              <a:tailEnd/>
            </a:ln>
          </p:spPr>
        </p:pic>
        <p:sp>
          <p:nvSpPr>
            <p:cNvPr id="201" name="TextBox 200"/>
            <p:cNvSpPr txBox="1"/>
            <p:nvPr/>
          </p:nvSpPr>
          <p:spPr>
            <a:xfrm>
              <a:off x="2966477" y="2675465"/>
              <a:ext cx="1021659" cy="227991"/>
            </a:xfrm>
            <a:prstGeom prst="rect">
              <a:avLst/>
            </a:prstGeom>
            <a:noFill/>
          </p:spPr>
          <p:txBody>
            <a:bodyPr wrap="square" rtlCol="0">
              <a:spAutoFit/>
            </a:bodyPr>
            <a:lstStyle/>
            <a:p>
              <a:pPr algn="ctr"/>
              <a:r>
                <a:rPr lang="en-US" altLang="zh-CN" sz="600" dirty="0" smtClean="0">
                  <a:latin typeface="Arial" pitchFamily="34" charset="0"/>
                  <a:ea typeface="Arial Unicode MS" pitchFamily="34" charset="-122"/>
                  <a:cs typeface="Arial" pitchFamily="34" charset="0"/>
                </a:rPr>
                <a:t>RH5885-</a:t>
              </a:r>
              <a:r>
                <a:rPr lang="en-US" altLang="zh-CN" sz="600" b="1" dirty="0" smtClean="0">
                  <a:solidFill>
                    <a:srgbClr val="C00000"/>
                  </a:solidFill>
                  <a:latin typeface="Arial" pitchFamily="34" charset="0"/>
                  <a:ea typeface="Arial Unicode MS" pitchFamily="34" charset="-122"/>
                  <a:cs typeface="Arial" pitchFamily="34" charset="0"/>
                </a:rPr>
                <a:t>8P</a:t>
              </a:r>
              <a:endParaRPr lang="zh-CN" altLang="en-US" sz="600" b="1" dirty="0" smtClean="0">
                <a:solidFill>
                  <a:srgbClr val="C00000"/>
                </a:solidFill>
                <a:latin typeface="Arial" pitchFamily="34" charset="0"/>
                <a:ea typeface="Arial Unicode MS" pitchFamily="34" charset="-122"/>
                <a:cs typeface="Arial" pitchFamily="34" charset="0"/>
              </a:endParaRPr>
            </a:p>
          </p:txBody>
        </p:sp>
      </p:grpSp>
      <p:sp>
        <p:nvSpPr>
          <p:cNvPr id="202" name="矩形 201"/>
          <p:cNvSpPr/>
          <p:nvPr/>
        </p:nvSpPr>
        <p:spPr>
          <a:xfrm>
            <a:off x="2288914" y="2358937"/>
            <a:ext cx="284052" cy="184666"/>
          </a:xfrm>
          <a:prstGeom prst="rect">
            <a:avLst/>
          </a:prstGeom>
        </p:spPr>
        <p:txBody>
          <a:bodyPr wrap="none">
            <a:spAutoFit/>
          </a:bodyPr>
          <a:lstStyle/>
          <a:p>
            <a:pPr algn="ctr" defTabSz="543804" eaLnBrk="0" fontAlgn="auto" hangingPunct="0">
              <a:spcBef>
                <a:spcPts val="0"/>
              </a:spcBef>
              <a:spcAft>
                <a:spcPts val="0"/>
              </a:spcAft>
              <a:defRPr/>
            </a:pPr>
            <a:r>
              <a:rPr lang="en-US" altLang="zh-CN" sz="600" b="1" dirty="0" smtClean="0">
                <a:solidFill>
                  <a:srgbClr val="C00000"/>
                </a:solidFill>
                <a:latin typeface="Arial" pitchFamily="34" charset="0"/>
                <a:ea typeface="Arial Unicode MS" pitchFamily="34" charset="-122"/>
                <a:cs typeface="Arial" pitchFamily="34" charset="0"/>
              </a:rPr>
              <a:t>4U</a:t>
            </a:r>
            <a:endParaRPr lang="zh-CN" altLang="en-US" sz="600" b="1" dirty="0" smtClean="0">
              <a:solidFill>
                <a:srgbClr val="C00000"/>
              </a:solidFill>
              <a:latin typeface="Arial" pitchFamily="34" charset="0"/>
              <a:ea typeface="Arial Unicode MS" pitchFamily="34" charset="-122"/>
              <a:cs typeface="Arial" pitchFamily="34" charset="0"/>
            </a:endParaRPr>
          </a:p>
        </p:txBody>
      </p:sp>
      <p:sp>
        <p:nvSpPr>
          <p:cNvPr id="203" name="矩形 202"/>
          <p:cNvSpPr/>
          <p:nvPr/>
        </p:nvSpPr>
        <p:spPr>
          <a:xfrm>
            <a:off x="1891654" y="2532479"/>
            <a:ext cx="399468" cy="184666"/>
          </a:xfrm>
          <a:prstGeom prst="rect">
            <a:avLst/>
          </a:prstGeom>
        </p:spPr>
        <p:txBody>
          <a:bodyPr wrap="none">
            <a:spAutoFit/>
          </a:bodyPr>
          <a:lstStyle/>
          <a:p>
            <a:pPr algn="ctr" defTabSz="543804" eaLnBrk="0" fontAlgn="auto" hangingPunct="0">
              <a:spcBef>
                <a:spcPts val="0"/>
              </a:spcBef>
              <a:spcAft>
                <a:spcPts val="0"/>
              </a:spcAft>
              <a:defRPr/>
            </a:pPr>
            <a:r>
              <a:rPr lang="en-US" altLang="zh-CN" sz="600" b="1" dirty="0" smtClean="0">
                <a:solidFill>
                  <a:srgbClr val="C00000"/>
                </a:solidFill>
                <a:latin typeface="Arial" pitchFamily="34" charset="0"/>
                <a:ea typeface="Arial Unicode MS" pitchFamily="34" charset="-122"/>
                <a:cs typeface="Arial" pitchFamily="34" charset="0"/>
              </a:rPr>
              <a:t>2U 4P</a:t>
            </a:r>
            <a:endParaRPr lang="zh-CN" altLang="en-US" sz="600" b="1" dirty="0" smtClean="0">
              <a:solidFill>
                <a:srgbClr val="C00000"/>
              </a:solidFill>
              <a:latin typeface="Arial" pitchFamily="34" charset="0"/>
              <a:ea typeface="Arial Unicode MS" pitchFamily="34" charset="-122"/>
              <a:cs typeface="Arial" pitchFamily="34" charset="0"/>
            </a:endParaRPr>
          </a:p>
        </p:txBody>
      </p:sp>
      <p:grpSp>
        <p:nvGrpSpPr>
          <p:cNvPr id="204" name="组合 76"/>
          <p:cNvGrpSpPr/>
          <p:nvPr/>
        </p:nvGrpSpPr>
        <p:grpSpPr>
          <a:xfrm>
            <a:off x="3349916" y="1236052"/>
            <a:ext cx="571032" cy="350888"/>
            <a:chOff x="5426828" y="2187827"/>
            <a:chExt cx="958796" cy="449920"/>
          </a:xfrm>
        </p:grpSpPr>
        <p:pic>
          <p:nvPicPr>
            <p:cNvPr id="205" name="Picture 2" descr="D:\work\SsdCard\设计\实物图片\es2000_hio_user_002_fig01.png"/>
            <p:cNvPicPr>
              <a:picLocks noChangeAspect="1" noChangeArrowheads="1"/>
            </p:cNvPicPr>
            <p:nvPr/>
          </p:nvPicPr>
          <p:blipFill>
            <a:blip r:embed="rId8" cstate="email">
              <a:clrChange>
                <a:clrFrom>
                  <a:srgbClr val="FFFFFF"/>
                </a:clrFrom>
                <a:clrTo>
                  <a:srgbClr val="FFFFFF">
                    <a:alpha val="0"/>
                  </a:srgbClr>
                </a:clrTo>
              </a:clrChange>
            </a:blip>
            <a:srcRect/>
            <a:stretch>
              <a:fillRect/>
            </a:stretch>
          </p:blipFill>
          <p:spPr bwMode="auto">
            <a:xfrm>
              <a:off x="5595887" y="2187827"/>
              <a:ext cx="636338" cy="308864"/>
            </a:xfrm>
            <a:prstGeom prst="rect">
              <a:avLst/>
            </a:prstGeom>
            <a:noFill/>
            <a:ln w="9525">
              <a:noFill/>
              <a:miter lim="800000"/>
              <a:headEnd/>
              <a:tailEnd/>
            </a:ln>
          </p:spPr>
        </p:pic>
        <p:sp>
          <p:nvSpPr>
            <p:cNvPr id="206" name="TextBox 205"/>
            <p:cNvSpPr txBox="1"/>
            <p:nvPr/>
          </p:nvSpPr>
          <p:spPr>
            <a:xfrm>
              <a:off x="5426828" y="2400962"/>
              <a:ext cx="958796" cy="236785"/>
            </a:xfrm>
            <a:prstGeom prst="rect">
              <a:avLst/>
            </a:prstGeom>
            <a:noFill/>
          </p:spPr>
          <p:txBody>
            <a:bodyPr wrap="square" rtlCol="0">
              <a:spAutoFit/>
            </a:bodyPr>
            <a:lstStyle/>
            <a:p>
              <a:pPr algn="ctr"/>
              <a:r>
                <a:rPr lang="en-US" altLang="zh-CN" sz="600" dirty="0" smtClean="0">
                  <a:latin typeface="Arial" pitchFamily="34" charset="0"/>
                  <a:ea typeface="Arial Unicode MS" pitchFamily="34" charset="-122"/>
                  <a:cs typeface="Arial" pitchFamily="34" charset="0"/>
                </a:rPr>
                <a:t>SSD Card</a:t>
              </a:r>
            </a:p>
          </p:txBody>
        </p:sp>
      </p:grpSp>
      <p:grpSp>
        <p:nvGrpSpPr>
          <p:cNvPr id="207" name="组合 108"/>
          <p:cNvGrpSpPr/>
          <p:nvPr/>
        </p:nvGrpSpPr>
        <p:grpSpPr>
          <a:xfrm>
            <a:off x="1720957" y="3732673"/>
            <a:ext cx="399497" cy="320315"/>
            <a:chOff x="2108752" y="3820189"/>
            <a:chExt cx="670778" cy="395466"/>
          </a:xfrm>
        </p:grpSpPr>
        <p:pic>
          <p:nvPicPr>
            <p:cNvPr id="208" name="图片 207" descr="S2600T.png"/>
            <p:cNvPicPr>
              <a:picLocks noChangeAspect="1"/>
            </p:cNvPicPr>
            <p:nvPr/>
          </p:nvPicPr>
          <p:blipFill rotWithShape="1">
            <a:blip r:embed="rId9" cstate="email"/>
            <a:srcRect/>
            <a:stretch/>
          </p:blipFill>
          <p:spPr>
            <a:xfrm>
              <a:off x="2199571" y="3820189"/>
              <a:ext cx="457279" cy="247643"/>
            </a:xfrm>
            <a:prstGeom prst="rect">
              <a:avLst/>
            </a:prstGeom>
          </p:spPr>
        </p:pic>
        <p:sp>
          <p:nvSpPr>
            <p:cNvPr id="209" name="Rectangle 22"/>
            <p:cNvSpPr>
              <a:spLocks noChangeArrowheads="1"/>
            </p:cNvSpPr>
            <p:nvPr/>
          </p:nvSpPr>
          <p:spPr bwMode="auto">
            <a:xfrm>
              <a:off x="2108752" y="4101659"/>
              <a:ext cx="670778" cy="113996"/>
            </a:xfrm>
            <a:prstGeom prst="rect">
              <a:avLst/>
            </a:prstGeom>
            <a:noFill/>
            <a:ln w="9525" algn="ctr">
              <a:noFill/>
              <a:miter lim="800000"/>
              <a:headEnd/>
              <a:tailEnd/>
            </a:ln>
          </p:spPr>
          <p:txBody>
            <a:bodyPr wrap="square" lIns="0" tIns="0" rIns="0" bIns="0">
              <a:spAutoFit/>
            </a:bodyPr>
            <a:lstStyle/>
            <a:p>
              <a:pPr marL="85725" algn="ctr" defTabSz="801688">
                <a:spcBef>
                  <a:spcPts val="0"/>
                </a:spcBef>
                <a:tabLst>
                  <a:tab pos="0" algn="l"/>
                </a:tabLst>
                <a:defRPr/>
              </a:pPr>
              <a:r>
                <a:rPr lang="en-US" altLang="zh-CN" sz="600" dirty="0" smtClean="0">
                  <a:latin typeface="Arial" pitchFamily="34" charset="0"/>
                  <a:ea typeface="微软雅黑" pitchFamily="34" charset="-122"/>
                  <a:cs typeface="Arial" pitchFamily="34" charset="0"/>
                </a:rPr>
                <a:t>S2200T</a:t>
              </a:r>
              <a:endParaRPr lang="en-US" altLang="zh-CN" sz="600" dirty="0">
                <a:latin typeface="Arial" pitchFamily="34" charset="0"/>
                <a:ea typeface="微软雅黑" pitchFamily="34" charset="-122"/>
                <a:cs typeface="Arial" pitchFamily="34" charset="0"/>
              </a:endParaRPr>
            </a:p>
          </p:txBody>
        </p:sp>
      </p:grpSp>
      <p:grpSp>
        <p:nvGrpSpPr>
          <p:cNvPr id="210" name="组合 107"/>
          <p:cNvGrpSpPr/>
          <p:nvPr/>
        </p:nvGrpSpPr>
        <p:grpSpPr>
          <a:xfrm>
            <a:off x="2077681" y="3400171"/>
            <a:ext cx="411262" cy="552344"/>
            <a:chOff x="2824677" y="3377777"/>
            <a:chExt cx="690532" cy="681933"/>
          </a:xfrm>
        </p:grpSpPr>
        <p:pic>
          <p:nvPicPr>
            <p:cNvPr id="211" name="图片 210" descr="两个盘古V1R1（控制框）-2副本.png"/>
            <p:cNvPicPr>
              <a:picLocks noChangeAspect="1"/>
            </p:cNvPicPr>
            <p:nvPr/>
          </p:nvPicPr>
          <p:blipFill rotWithShape="1">
            <a:blip r:embed="rId10" cstate="email"/>
            <a:srcRect/>
            <a:stretch/>
          </p:blipFill>
          <p:spPr>
            <a:xfrm>
              <a:off x="2898235" y="3377777"/>
              <a:ext cx="470105" cy="506610"/>
            </a:xfrm>
            <a:prstGeom prst="rect">
              <a:avLst/>
            </a:prstGeom>
          </p:spPr>
        </p:pic>
        <p:sp>
          <p:nvSpPr>
            <p:cNvPr id="212" name="Rectangle 22"/>
            <p:cNvSpPr>
              <a:spLocks noChangeArrowheads="1"/>
            </p:cNvSpPr>
            <p:nvPr/>
          </p:nvSpPr>
          <p:spPr bwMode="auto">
            <a:xfrm>
              <a:off x="2824677" y="3945714"/>
              <a:ext cx="690532" cy="113996"/>
            </a:xfrm>
            <a:prstGeom prst="rect">
              <a:avLst/>
            </a:prstGeom>
            <a:noFill/>
            <a:ln w="9525" algn="ctr">
              <a:noFill/>
              <a:miter lim="800000"/>
              <a:headEnd/>
              <a:tailEnd/>
            </a:ln>
          </p:spPr>
          <p:txBody>
            <a:bodyPr wrap="square" lIns="0" tIns="0" rIns="0" bIns="0">
              <a:spAutoFit/>
            </a:bodyPr>
            <a:lstStyle/>
            <a:p>
              <a:pPr marL="85725" algn="ctr" defTabSz="801688">
                <a:spcBef>
                  <a:spcPts val="0"/>
                </a:spcBef>
                <a:tabLst>
                  <a:tab pos="0" algn="l"/>
                </a:tabLst>
                <a:defRPr/>
              </a:pPr>
              <a:r>
                <a:rPr lang="en-US" altLang="zh-CN" sz="600" dirty="0" smtClean="0">
                  <a:latin typeface="Arial" pitchFamily="34" charset="0"/>
                  <a:ea typeface="微软雅黑" pitchFamily="34" charset="-122"/>
                  <a:cs typeface="Arial" pitchFamily="34" charset="0"/>
                </a:rPr>
                <a:t>S5600T</a:t>
              </a:r>
              <a:endParaRPr lang="en-US" altLang="zh-CN" sz="600" dirty="0">
                <a:latin typeface="Arial" pitchFamily="34" charset="0"/>
                <a:ea typeface="微软雅黑" pitchFamily="34" charset="-122"/>
                <a:cs typeface="Arial" pitchFamily="34" charset="0"/>
              </a:endParaRPr>
            </a:p>
          </p:txBody>
        </p:sp>
      </p:grpSp>
      <p:grpSp>
        <p:nvGrpSpPr>
          <p:cNvPr id="213" name="组合 109"/>
          <p:cNvGrpSpPr/>
          <p:nvPr/>
        </p:nvGrpSpPr>
        <p:grpSpPr>
          <a:xfrm>
            <a:off x="2432295" y="3127123"/>
            <a:ext cx="472905" cy="601483"/>
            <a:chOff x="3505159" y="2955602"/>
            <a:chExt cx="794035" cy="742600"/>
          </a:xfrm>
        </p:grpSpPr>
        <p:pic>
          <p:nvPicPr>
            <p:cNvPr id="214" name="图片 213" descr="两大一小副本.png"/>
            <p:cNvPicPr>
              <a:picLocks noChangeAspect="1"/>
            </p:cNvPicPr>
            <p:nvPr/>
          </p:nvPicPr>
          <p:blipFill rotWithShape="1">
            <a:blip r:embed="rId11" cstate="email"/>
            <a:srcRect/>
            <a:stretch/>
          </p:blipFill>
          <p:spPr>
            <a:xfrm>
              <a:off x="3578206" y="2955602"/>
              <a:ext cx="470105" cy="577912"/>
            </a:xfrm>
            <a:prstGeom prst="rect">
              <a:avLst/>
            </a:prstGeom>
          </p:spPr>
        </p:pic>
        <p:sp>
          <p:nvSpPr>
            <p:cNvPr id="215" name="Rectangle 22"/>
            <p:cNvSpPr>
              <a:spLocks noChangeArrowheads="1"/>
            </p:cNvSpPr>
            <p:nvPr/>
          </p:nvSpPr>
          <p:spPr bwMode="auto">
            <a:xfrm>
              <a:off x="3505159" y="3584206"/>
              <a:ext cx="794035" cy="113996"/>
            </a:xfrm>
            <a:prstGeom prst="rect">
              <a:avLst/>
            </a:prstGeom>
            <a:noFill/>
            <a:ln w="9525" algn="ctr">
              <a:noFill/>
              <a:miter lim="800000"/>
              <a:headEnd/>
              <a:tailEnd/>
            </a:ln>
          </p:spPr>
          <p:txBody>
            <a:bodyPr wrap="square" lIns="0" tIns="0" rIns="0" bIns="0">
              <a:spAutoFit/>
            </a:bodyPr>
            <a:lstStyle/>
            <a:p>
              <a:pPr marL="85725" algn="ctr" defTabSz="801688">
                <a:spcBef>
                  <a:spcPts val="0"/>
                </a:spcBef>
                <a:tabLst>
                  <a:tab pos="0" algn="l"/>
                </a:tabLst>
                <a:defRPr/>
              </a:pPr>
              <a:r>
                <a:rPr lang="en-US" altLang="zh-CN" sz="600" dirty="0" smtClean="0">
                  <a:latin typeface="Arial" pitchFamily="34" charset="0"/>
                  <a:ea typeface="微软雅黑" pitchFamily="34" charset="-122"/>
                  <a:cs typeface="Arial" pitchFamily="34" charset="0"/>
                </a:rPr>
                <a:t>S5800T</a:t>
              </a:r>
              <a:endParaRPr lang="en-US" altLang="zh-CN" sz="600" dirty="0">
                <a:latin typeface="Arial" pitchFamily="34" charset="0"/>
                <a:ea typeface="微软雅黑" pitchFamily="34" charset="-122"/>
                <a:cs typeface="Arial" pitchFamily="34" charset="0"/>
              </a:endParaRPr>
            </a:p>
          </p:txBody>
        </p:sp>
      </p:grpSp>
      <p:grpSp>
        <p:nvGrpSpPr>
          <p:cNvPr id="216" name="组合 93"/>
          <p:cNvGrpSpPr/>
          <p:nvPr/>
        </p:nvGrpSpPr>
        <p:grpSpPr>
          <a:xfrm>
            <a:off x="3341011" y="2551068"/>
            <a:ext cx="466636" cy="431847"/>
            <a:chOff x="5870907" y="2106183"/>
            <a:chExt cx="783508" cy="533165"/>
          </a:xfrm>
        </p:grpSpPr>
        <p:sp>
          <p:nvSpPr>
            <p:cNvPr id="217" name="Rectangle 20"/>
            <p:cNvSpPr>
              <a:spLocks noChangeArrowheads="1"/>
            </p:cNvSpPr>
            <p:nvPr/>
          </p:nvSpPr>
          <p:spPr bwMode="auto">
            <a:xfrm>
              <a:off x="5870907" y="2525352"/>
              <a:ext cx="783508" cy="113996"/>
            </a:xfrm>
            <a:prstGeom prst="rect">
              <a:avLst/>
            </a:prstGeom>
            <a:noFill/>
            <a:ln w="9525" algn="ctr">
              <a:noFill/>
              <a:miter lim="800000"/>
              <a:headEnd/>
              <a:tailEnd/>
            </a:ln>
          </p:spPr>
          <p:txBody>
            <a:bodyPr wrap="square" lIns="0" tIns="0" rIns="0" bIns="0">
              <a:spAutoFit/>
            </a:bodyPr>
            <a:lstStyle/>
            <a:p>
              <a:pPr algn="ctr" defTabSz="801688">
                <a:defRPr/>
              </a:pPr>
              <a:r>
                <a:rPr lang="en-US" altLang="zh-CN" sz="600" dirty="0">
                  <a:latin typeface="Arial" pitchFamily="34" charset="0"/>
                  <a:ea typeface="微软雅黑" pitchFamily="34" charset="-122"/>
                  <a:cs typeface="Arial" pitchFamily="34" charset="0"/>
                </a:rPr>
                <a:t>Dorado2100</a:t>
              </a:r>
            </a:p>
          </p:txBody>
        </p:sp>
        <p:pic>
          <p:nvPicPr>
            <p:cNvPr id="218" name="图片 217" descr="Dorado 2100红logo.png"/>
            <p:cNvPicPr>
              <a:picLocks noChangeAspect="1"/>
            </p:cNvPicPr>
            <p:nvPr/>
          </p:nvPicPr>
          <p:blipFill rotWithShape="1">
            <a:blip r:embed="rId12" cstate="email"/>
            <a:srcRect/>
            <a:stretch/>
          </p:blipFill>
          <p:spPr>
            <a:xfrm>
              <a:off x="5996009" y="2106183"/>
              <a:ext cx="522338" cy="404197"/>
            </a:xfrm>
            <a:prstGeom prst="rect">
              <a:avLst/>
            </a:prstGeom>
          </p:spPr>
        </p:pic>
      </p:grpSp>
      <p:grpSp>
        <p:nvGrpSpPr>
          <p:cNvPr id="219" name="组合 98"/>
          <p:cNvGrpSpPr/>
          <p:nvPr/>
        </p:nvGrpSpPr>
        <p:grpSpPr>
          <a:xfrm>
            <a:off x="4150529" y="1898493"/>
            <a:ext cx="279830" cy="609737"/>
            <a:chOff x="7038748" y="1226073"/>
            <a:chExt cx="469850" cy="752791"/>
          </a:xfrm>
        </p:grpSpPr>
        <p:pic>
          <p:nvPicPr>
            <p:cNvPr id="220" name="图片 219" descr="N8300-2-FL.png"/>
            <p:cNvPicPr>
              <a:picLocks noChangeAspect="1"/>
            </p:cNvPicPr>
            <p:nvPr/>
          </p:nvPicPr>
          <p:blipFill rotWithShape="1">
            <a:blip r:embed="rId13" cstate="email"/>
            <a:srcRect/>
            <a:stretch/>
          </p:blipFill>
          <p:spPr>
            <a:xfrm>
              <a:off x="7114285" y="1226073"/>
              <a:ext cx="285976" cy="609584"/>
            </a:xfrm>
            <a:prstGeom prst="rect">
              <a:avLst/>
            </a:prstGeom>
          </p:spPr>
        </p:pic>
        <p:sp>
          <p:nvSpPr>
            <p:cNvPr id="221" name="Rectangle 22"/>
            <p:cNvSpPr>
              <a:spLocks noChangeArrowheads="1"/>
            </p:cNvSpPr>
            <p:nvPr/>
          </p:nvSpPr>
          <p:spPr bwMode="auto">
            <a:xfrm>
              <a:off x="7038748" y="1864868"/>
              <a:ext cx="469850" cy="113996"/>
            </a:xfrm>
            <a:prstGeom prst="rect">
              <a:avLst/>
            </a:prstGeom>
            <a:noFill/>
            <a:ln w="9525" algn="ctr">
              <a:noFill/>
              <a:miter lim="800000"/>
              <a:headEnd/>
              <a:tailEnd/>
            </a:ln>
          </p:spPr>
          <p:txBody>
            <a:bodyPr wrap="square" lIns="0" tIns="0" rIns="0" bIns="0">
              <a:spAutoFit/>
            </a:bodyPr>
            <a:lstStyle/>
            <a:p>
              <a:pPr algn="ctr" defTabSz="801688">
                <a:defRPr/>
              </a:pPr>
              <a:r>
                <a:rPr lang="en-US" altLang="zh-CN" sz="600" dirty="0">
                  <a:latin typeface="Arial" pitchFamily="34" charset="0"/>
                  <a:ea typeface="微软雅黑" pitchFamily="34" charset="-122"/>
                  <a:cs typeface="Arial" pitchFamily="34" charset="0"/>
                </a:rPr>
                <a:t>N8000</a:t>
              </a:r>
            </a:p>
          </p:txBody>
        </p:sp>
      </p:grpSp>
      <p:grpSp>
        <p:nvGrpSpPr>
          <p:cNvPr id="222" name="组合 99"/>
          <p:cNvGrpSpPr/>
          <p:nvPr/>
        </p:nvGrpSpPr>
        <p:grpSpPr>
          <a:xfrm>
            <a:off x="4460819" y="1673281"/>
            <a:ext cx="196305" cy="826451"/>
            <a:chOff x="7591642" y="969288"/>
            <a:chExt cx="329608" cy="1020348"/>
          </a:xfrm>
        </p:grpSpPr>
        <p:sp>
          <p:nvSpPr>
            <p:cNvPr id="223" name="文本框 50"/>
            <p:cNvSpPr txBox="1">
              <a:spLocks noChangeArrowheads="1"/>
            </p:cNvSpPr>
            <p:nvPr/>
          </p:nvSpPr>
          <p:spPr bwMode="auto">
            <a:xfrm>
              <a:off x="7591642" y="1761645"/>
              <a:ext cx="329608" cy="227991"/>
            </a:xfrm>
            <a:prstGeom prst="rect">
              <a:avLst/>
            </a:prstGeom>
            <a:noFill/>
            <a:ln w="9525" algn="ctr">
              <a:noFill/>
              <a:miter lim="800000"/>
              <a:headEnd/>
              <a:tailEnd/>
            </a:ln>
          </p:spPr>
          <p:txBody>
            <a:bodyPr wrap="square" lIns="0" tIns="0" rIns="0" bIns="0">
              <a:spAutoFit/>
            </a:bodyPr>
            <a:lstStyle/>
            <a:p>
              <a:pPr marL="85725" algn="ctr" defTabSz="801688">
                <a:spcBef>
                  <a:spcPts val="0"/>
                </a:spcBef>
                <a:tabLst>
                  <a:tab pos="0" algn="l"/>
                </a:tabLst>
              </a:pPr>
              <a:r>
                <a:rPr lang="en-US" altLang="zh-CN" sz="600" dirty="0" smtClean="0">
                  <a:latin typeface="Arial" pitchFamily="34" charset="0"/>
                  <a:ea typeface="华文细黑" pitchFamily="2" charset="-122"/>
                  <a:cs typeface="Arial" pitchFamily="34" charset="0"/>
                </a:rPr>
                <a:t>UDS</a:t>
              </a:r>
              <a:endParaRPr lang="en-US" altLang="zh-CN" sz="600" dirty="0">
                <a:latin typeface="Arial" pitchFamily="34" charset="0"/>
                <a:ea typeface="华文细黑" pitchFamily="2" charset="-122"/>
                <a:cs typeface="Arial" pitchFamily="34" charset="0"/>
              </a:endParaRPr>
            </a:p>
          </p:txBody>
        </p:sp>
        <p:pic>
          <p:nvPicPr>
            <p:cNvPr id="224" name="图片 223" descr="扩展柜图.jpg"/>
            <p:cNvPicPr>
              <a:picLocks noChangeAspect="1"/>
            </p:cNvPicPr>
            <p:nvPr/>
          </p:nvPicPr>
          <p:blipFill>
            <a:blip r:embed="rId14" cstate="email"/>
            <a:stretch>
              <a:fillRect/>
            </a:stretch>
          </p:blipFill>
          <p:spPr>
            <a:xfrm>
              <a:off x="7688471" y="969288"/>
              <a:ext cx="211836" cy="761979"/>
            </a:xfrm>
            <a:prstGeom prst="rect">
              <a:avLst/>
            </a:prstGeom>
          </p:spPr>
        </p:pic>
      </p:grpSp>
      <p:grpSp>
        <p:nvGrpSpPr>
          <p:cNvPr id="225" name="组合 103"/>
          <p:cNvGrpSpPr/>
          <p:nvPr/>
        </p:nvGrpSpPr>
        <p:grpSpPr>
          <a:xfrm>
            <a:off x="3694308" y="2238961"/>
            <a:ext cx="466636" cy="537266"/>
            <a:chOff x="6315258" y="2890431"/>
            <a:chExt cx="783508" cy="663317"/>
          </a:xfrm>
        </p:grpSpPr>
        <p:pic>
          <p:nvPicPr>
            <p:cNvPr id="226" name="图片 225" descr="Dorado2100+5100 斜 红色logo.png"/>
            <p:cNvPicPr>
              <a:picLocks noChangeAspect="1"/>
            </p:cNvPicPr>
            <p:nvPr/>
          </p:nvPicPr>
          <p:blipFill rotWithShape="1">
            <a:blip r:embed="rId15" cstate="email"/>
            <a:srcRect/>
            <a:stretch/>
          </p:blipFill>
          <p:spPr>
            <a:xfrm>
              <a:off x="6431648" y="2890431"/>
              <a:ext cx="522338" cy="556956"/>
            </a:xfrm>
            <a:prstGeom prst="rect">
              <a:avLst/>
            </a:prstGeom>
          </p:spPr>
        </p:pic>
        <p:sp>
          <p:nvSpPr>
            <p:cNvPr id="227" name="Rectangle 20"/>
            <p:cNvSpPr>
              <a:spLocks noChangeArrowheads="1"/>
            </p:cNvSpPr>
            <p:nvPr/>
          </p:nvSpPr>
          <p:spPr bwMode="auto">
            <a:xfrm>
              <a:off x="6315258" y="3439752"/>
              <a:ext cx="783508" cy="113996"/>
            </a:xfrm>
            <a:prstGeom prst="rect">
              <a:avLst/>
            </a:prstGeom>
            <a:noFill/>
            <a:ln w="9525" algn="ctr">
              <a:noFill/>
              <a:miter lim="800000"/>
              <a:headEnd/>
              <a:tailEnd/>
            </a:ln>
          </p:spPr>
          <p:txBody>
            <a:bodyPr wrap="square" lIns="0" tIns="0" rIns="0" bIns="0">
              <a:spAutoFit/>
            </a:bodyPr>
            <a:lstStyle/>
            <a:p>
              <a:pPr algn="ctr" defTabSz="801688">
                <a:defRPr/>
              </a:pPr>
              <a:r>
                <a:rPr lang="en-US" altLang="zh-CN" sz="600" dirty="0">
                  <a:latin typeface="Arial" pitchFamily="34" charset="0"/>
                  <a:ea typeface="微软雅黑" pitchFamily="34" charset="-122"/>
                  <a:cs typeface="Arial" pitchFamily="34" charset="0"/>
                </a:rPr>
                <a:t>Dorado5100</a:t>
              </a:r>
            </a:p>
          </p:txBody>
        </p:sp>
      </p:grpSp>
      <p:grpSp>
        <p:nvGrpSpPr>
          <p:cNvPr id="228" name="组合 106"/>
          <p:cNvGrpSpPr/>
          <p:nvPr/>
        </p:nvGrpSpPr>
        <p:grpSpPr>
          <a:xfrm>
            <a:off x="2832593" y="2898521"/>
            <a:ext cx="298409" cy="609736"/>
            <a:chOff x="4304877" y="2928549"/>
            <a:chExt cx="501045" cy="752789"/>
          </a:xfrm>
        </p:grpSpPr>
        <p:pic>
          <p:nvPicPr>
            <p:cNvPr id="229" name="图片 228" descr="S6800T.png"/>
            <p:cNvPicPr>
              <a:picLocks noChangeAspect="1"/>
            </p:cNvPicPr>
            <p:nvPr/>
          </p:nvPicPr>
          <p:blipFill rotWithShape="1">
            <a:blip r:embed="rId16" cstate="email"/>
            <a:srcRect/>
            <a:stretch/>
          </p:blipFill>
          <p:spPr>
            <a:xfrm>
              <a:off x="4408711" y="2928549"/>
              <a:ext cx="263943" cy="609584"/>
            </a:xfrm>
            <a:prstGeom prst="rect">
              <a:avLst/>
            </a:prstGeom>
          </p:spPr>
        </p:pic>
        <p:sp>
          <p:nvSpPr>
            <p:cNvPr id="230" name="Rectangle 22"/>
            <p:cNvSpPr>
              <a:spLocks noChangeArrowheads="1"/>
            </p:cNvSpPr>
            <p:nvPr/>
          </p:nvSpPr>
          <p:spPr bwMode="auto">
            <a:xfrm>
              <a:off x="4304877" y="3567342"/>
              <a:ext cx="501045" cy="113996"/>
            </a:xfrm>
            <a:prstGeom prst="rect">
              <a:avLst/>
            </a:prstGeom>
            <a:noFill/>
            <a:ln w="9525" algn="ctr">
              <a:noFill/>
              <a:miter lim="800000"/>
              <a:headEnd/>
              <a:tailEnd/>
            </a:ln>
          </p:spPr>
          <p:txBody>
            <a:bodyPr wrap="square" lIns="0" tIns="0" rIns="0" bIns="0">
              <a:spAutoFit/>
            </a:bodyPr>
            <a:lstStyle/>
            <a:p>
              <a:pPr algn="ctr" defTabSz="801688">
                <a:defRPr/>
              </a:pPr>
              <a:r>
                <a:rPr lang="en-US" altLang="zh-CN" sz="600" dirty="0">
                  <a:latin typeface="Arial" pitchFamily="34" charset="0"/>
                  <a:ea typeface="微软雅黑" pitchFamily="34" charset="-122"/>
                  <a:cs typeface="Arial" pitchFamily="34" charset="0"/>
                </a:rPr>
                <a:t>S6800T</a:t>
              </a:r>
            </a:p>
          </p:txBody>
        </p:sp>
      </p:grpSp>
      <p:grpSp>
        <p:nvGrpSpPr>
          <p:cNvPr id="231" name="组合 112"/>
          <p:cNvGrpSpPr/>
          <p:nvPr/>
        </p:nvGrpSpPr>
        <p:grpSpPr>
          <a:xfrm>
            <a:off x="3148165" y="2735509"/>
            <a:ext cx="261465" cy="601123"/>
            <a:chOff x="6652909" y="3014364"/>
            <a:chExt cx="439015" cy="742156"/>
          </a:xfrm>
        </p:grpSpPr>
        <p:sp>
          <p:nvSpPr>
            <p:cNvPr id="232" name="Rectangle 22"/>
            <p:cNvSpPr>
              <a:spLocks noChangeArrowheads="1"/>
            </p:cNvSpPr>
            <p:nvPr/>
          </p:nvSpPr>
          <p:spPr bwMode="auto">
            <a:xfrm>
              <a:off x="6652909" y="3642524"/>
              <a:ext cx="439015" cy="113996"/>
            </a:xfrm>
            <a:prstGeom prst="rect">
              <a:avLst/>
            </a:prstGeom>
            <a:noFill/>
            <a:ln w="9525" algn="ctr">
              <a:noFill/>
              <a:miter lim="800000"/>
              <a:headEnd/>
              <a:tailEnd/>
            </a:ln>
          </p:spPr>
          <p:txBody>
            <a:bodyPr wrap="square" lIns="0" tIns="0" rIns="0" bIns="0">
              <a:spAutoFit/>
            </a:bodyPr>
            <a:lstStyle/>
            <a:p>
              <a:pPr algn="ctr" defTabSz="801688">
                <a:defRPr/>
              </a:pPr>
              <a:r>
                <a:rPr lang="en-US" altLang="zh-CN" sz="600" dirty="0">
                  <a:latin typeface="Arial" pitchFamily="34" charset="0"/>
                  <a:ea typeface="微软雅黑" pitchFamily="34" charset="-122"/>
                  <a:cs typeface="Arial" pitchFamily="34" charset="0"/>
                </a:rPr>
                <a:t>S8000</a:t>
              </a:r>
            </a:p>
          </p:txBody>
        </p:sp>
        <p:pic>
          <p:nvPicPr>
            <p:cNvPr id="233" name="图片 232" descr="S8100.png"/>
            <p:cNvPicPr>
              <a:picLocks noChangeAspect="1"/>
            </p:cNvPicPr>
            <p:nvPr/>
          </p:nvPicPr>
          <p:blipFill rotWithShape="1">
            <a:blip r:embed="rId17" cstate="email"/>
            <a:srcRect/>
            <a:stretch/>
          </p:blipFill>
          <p:spPr>
            <a:xfrm>
              <a:off x="6719353" y="3014364"/>
              <a:ext cx="275232" cy="609584"/>
            </a:xfrm>
            <a:prstGeom prst="rect">
              <a:avLst/>
            </a:prstGeom>
          </p:spPr>
        </p:pic>
      </p:grpSp>
      <p:sp>
        <p:nvSpPr>
          <p:cNvPr id="234" name="Line 11"/>
          <p:cNvSpPr>
            <a:spLocks noChangeShapeType="1"/>
          </p:cNvSpPr>
          <p:nvPr/>
        </p:nvSpPr>
        <p:spPr bwMode="auto">
          <a:xfrm flipV="1">
            <a:off x="3806875" y="2900313"/>
            <a:ext cx="1692471" cy="1190638"/>
          </a:xfrm>
          <a:prstGeom prst="line">
            <a:avLst/>
          </a:prstGeom>
          <a:noFill/>
          <a:ln w="19050">
            <a:solidFill>
              <a:schemeClr val="tx1">
                <a:lumMod val="50000"/>
                <a:lumOff val="50000"/>
              </a:schemeClr>
            </a:solidFill>
            <a:prstDash val="dash"/>
            <a:round/>
            <a:headEnd/>
            <a:tailEnd/>
          </a:ln>
          <a:effectLst/>
        </p:spPr>
        <p:txBody>
          <a:bodyPr wrap="none" anchor="ctr"/>
          <a:lstStyle/>
          <a:p>
            <a:pPr defTabSz="604693" fontAlgn="auto">
              <a:spcBef>
                <a:spcPts val="0"/>
              </a:spcBef>
              <a:spcAft>
                <a:spcPts val="0"/>
              </a:spcAft>
              <a:defRPr/>
            </a:pPr>
            <a:endParaRPr lang="zh-CN" altLang="en-US" sz="600" kern="0" dirty="0">
              <a:solidFill>
                <a:sysClr val="windowText" lastClr="000000"/>
              </a:solidFill>
              <a:latin typeface="Arial" pitchFamily="34" charset="0"/>
              <a:ea typeface="微软雅黑" pitchFamily="34" charset="-122"/>
              <a:cs typeface="Arial" pitchFamily="34" charset="0"/>
            </a:endParaRPr>
          </a:p>
        </p:txBody>
      </p:sp>
      <p:grpSp>
        <p:nvGrpSpPr>
          <p:cNvPr id="235" name="组合 151"/>
          <p:cNvGrpSpPr/>
          <p:nvPr/>
        </p:nvGrpSpPr>
        <p:grpSpPr>
          <a:xfrm>
            <a:off x="3097629" y="3383705"/>
            <a:ext cx="603649" cy="682130"/>
            <a:chOff x="4608556" y="3239693"/>
            <a:chExt cx="1013561" cy="850500"/>
          </a:xfrm>
        </p:grpSpPr>
        <p:pic>
          <p:nvPicPr>
            <p:cNvPr id="236" name="Picture 5"/>
            <p:cNvPicPr>
              <a:picLocks noChangeAspect="1" noChangeArrowheads="1"/>
            </p:cNvPicPr>
            <p:nvPr/>
          </p:nvPicPr>
          <p:blipFill>
            <a:blip r:embed="rId18" cstate="email">
              <a:clrChange>
                <a:clrFrom>
                  <a:srgbClr val="FFFFFF"/>
                </a:clrFrom>
                <a:clrTo>
                  <a:srgbClr val="FFFFFF">
                    <a:alpha val="0"/>
                  </a:srgbClr>
                </a:clrTo>
              </a:clrChange>
            </a:blip>
            <a:srcRect/>
            <a:stretch>
              <a:fillRect/>
            </a:stretch>
          </p:blipFill>
          <p:spPr bwMode="auto">
            <a:xfrm>
              <a:off x="5198197" y="3239693"/>
              <a:ext cx="423920" cy="850500"/>
            </a:xfrm>
            <a:prstGeom prst="rect">
              <a:avLst/>
            </a:prstGeom>
            <a:ln>
              <a:noFill/>
            </a:ln>
            <a:effectLst/>
          </p:spPr>
        </p:pic>
        <p:sp>
          <p:nvSpPr>
            <p:cNvPr id="237" name="Rectangle 20"/>
            <p:cNvSpPr>
              <a:spLocks noChangeArrowheads="1"/>
            </p:cNvSpPr>
            <p:nvPr/>
          </p:nvSpPr>
          <p:spPr bwMode="auto">
            <a:xfrm>
              <a:off x="4608556" y="3770468"/>
              <a:ext cx="682461" cy="115124"/>
            </a:xfrm>
            <a:prstGeom prst="rect">
              <a:avLst/>
            </a:prstGeom>
            <a:noFill/>
            <a:ln w="9525" algn="ctr">
              <a:noFill/>
              <a:miter lim="800000"/>
              <a:headEnd/>
              <a:tailEnd/>
            </a:ln>
          </p:spPr>
          <p:txBody>
            <a:bodyPr wrap="square" lIns="0" tIns="0" rIns="0" bIns="0">
              <a:spAutoFit/>
            </a:bodyPr>
            <a:lstStyle/>
            <a:p>
              <a:pPr algn="ctr" defTabSz="801688">
                <a:defRPr/>
              </a:pPr>
              <a:r>
                <a:rPr lang="en-US" altLang="zh-CN" sz="600" dirty="0" smtClean="0">
                  <a:latin typeface="Arial" pitchFamily="34" charset="0"/>
                  <a:ea typeface="微软雅黑" pitchFamily="34" charset="-122"/>
                  <a:cs typeface="Arial" pitchFamily="34" charset="0"/>
                </a:rPr>
                <a:t>Micro DC</a:t>
              </a:r>
              <a:endParaRPr lang="en-US" altLang="zh-CN" sz="600" dirty="0">
                <a:latin typeface="Arial" pitchFamily="34" charset="0"/>
                <a:ea typeface="微软雅黑" pitchFamily="34" charset="-122"/>
                <a:cs typeface="Arial" pitchFamily="34" charset="0"/>
              </a:endParaRPr>
            </a:p>
          </p:txBody>
        </p:sp>
      </p:grpSp>
      <p:grpSp>
        <p:nvGrpSpPr>
          <p:cNvPr id="238" name="组合 152"/>
          <p:cNvGrpSpPr/>
          <p:nvPr/>
        </p:nvGrpSpPr>
        <p:grpSpPr>
          <a:xfrm>
            <a:off x="3772168" y="3193229"/>
            <a:ext cx="580477" cy="555617"/>
            <a:chOff x="5798295" y="3041437"/>
            <a:chExt cx="974654" cy="685973"/>
          </a:xfrm>
        </p:grpSpPr>
        <p:pic>
          <p:nvPicPr>
            <p:cNvPr id="239" name="Picture 3"/>
            <p:cNvPicPr>
              <a:picLocks noChangeAspect="1" noChangeArrowheads="1"/>
            </p:cNvPicPr>
            <p:nvPr/>
          </p:nvPicPr>
          <p:blipFill>
            <a:blip r:embed="rId19" cstate="email"/>
            <a:srcRect/>
            <a:stretch>
              <a:fillRect/>
            </a:stretch>
          </p:blipFill>
          <p:spPr bwMode="auto">
            <a:xfrm>
              <a:off x="5798295" y="3041437"/>
              <a:ext cx="974654" cy="531106"/>
            </a:xfrm>
            <a:prstGeom prst="rect">
              <a:avLst/>
            </a:prstGeom>
            <a:noFill/>
            <a:ln w="9525">
              <a:noFill/>
              <a:miter lim="800000"/>
              <a:headEnd/>
              <a:tailEnd/>
            </a:ln>
          </p:spPr>
        </p:pic>
        <p:sp>
          <p:nvSpPr>
            <p:cNvPr id="240" name="Rectangle 20"/>
            <p:cNvSpPr>
              <a:spLocks noChangeArrowheads="1"/>
            </p:cNvSpPr>
            <p:nvPr/>
          </p:nvSpPr>
          <p:spPr bwMode="auto">
            <a:xfrm>
              <a:off x="5885097" y="3613414"/>
              <a:ext cx="783508" cy="113996"/>
            </a:xfrm>
            <a:prstGeom prst="rect">
              <a:avLst/>
            </a:prstGeom>
            <a:noFill/>
            <a:ln w="9525" algn="ctr">
              <a:noFill/>
              <a:miter lim="800000"/>
              <a:headEnd/>
              <a:tailEnd/>
            </a:ln>
          </p:spPr>
          <p:txBody>
            <a:bodyPr wrap="square" lIns="0" tIns="0" rIns="0" bIns="0">
              <a:spAutoFit/>
            </a:bodyPr>
            <a:lstStyle/>
            <a:p>
              <a:pPr algn="ctr" defTabSz="801688">
                <a:defRPr/>
              </a:pPr>
              <a:r>
                <a:rPr lang="en-US" altLang="zh-CN" sz="600" dirty="0" smtClean="0">
                  <a:latin typeface="Arial" pitchFamily="34" charset="0"/>
                  <a:ea typeface="微软雅黑" pitchFamily="34" charset="-122"/>
                  <a:cs typeface="Arial" pitchFamily="34" charset="0"/>
                </a:rPr>
                <a:t>Modular DC</a:t>
              </a:r>
              <a:endParaRPr lang="en-US" altLang="zh-CN" sz="600" dirty="0">
                <a:latin typeface="Arial" pitchFamily="34" charset="0"/>
                <a:ea typeface="微软雅黑" pitchFamily="34" charset="-122"/>
                <a:cs typeface="Arial" pitchFamily="34" charset="0"/>
              </a:endParaRPr>
            </a:p>
          </p:txBody>
        </p:sp>
      </p:grpSp>
      <p:grpSp>
        <p:nvGrpSpPr>
          <p:cNvPr id="241" name="组合 153"/>
          <p:cNvGrpSpPr/>
          <p:nvPr/>
        </p:nvGrpSpPr>
        <p:grpSpPr>
          <a:xfrm>
            <a:off x="4365319" y="2733234"/>
            <a:ext cx="607140" cy="628254"/>
            <a:chOff x="7089504" y="2263971"/>
            <a:chExt cx="1019423" cy="775652"/>
          </a:xfrm>
        </p:grpSpPr>
        <p:pic>
          <p:nvPicPr>
            <p:cNvPr id="242" name="Picture 2" descr="D:\Work\◆Brands品牌\f_图片库\IDS1000高清\ALL-IN-ONE.png"/>
            <p:cNvPicPr>
              <a:picLocks noChangeAspect="1" noChangeArrowheads="1"/>
            </p:cNvPicPr>
            <p:nvPr/>
          </p:nvPicPr>
          <p:blipFill>
            <a:blip r:embed="rId20" cstate="email"/>
            <a:srcRect/>
            <a:stretch>
              <a:fillRect/>
            </a:stretch>
          </p:blipFill>
          <p:spPr bwMode="auto">
            <a:xfrm rot="19527094">
              <a:off x="7089504" y="2263971"/>
              <a:ext cx="1019423" cy="742610"/>
            </a:xfrm>
            <a:prstGeom prst="rect">
              <a:avLst/>
            </a:prstGeom>
            <a:noFill/>
            <a:ln w="9525">
              <a:noFill/>
              <a:miter lim="800000"/>
              <a:headEnd/>
              <a:tailEnd/>
            </a:ln>
          </p:spPr>
        </p:pic>
        <p:sp>
          <p:nvSpPr>
            <p:cNvPr id="243" name="Rectangle 20"/>
            <p:cNvSpPr>
              <a:spLocks noChangeArrowheads="1"/>
            </p:cNvSpPr>
            <p:nvPr/>
          </p:nvSpPr>
          <p:spPr bwMode="auto">
            <a:xfrm>
              <a:off x="7121122" y="2925627"/>
              <a:ext cx="783509" cy="113996"/>
            </a:xfrm>
            <a:prstGeom prst="rect">
              <a:avLst/>
            </a:prstGeom>
            <a:noFill/>
            <a:ln w="9525" algn="ctr">
              <a:noFill/>
              <a:miter lim="800000"/>
              <a:headEnd/>
              <a:tailEnd/>
            </a:ln>
          </p:spPr>
          <p:txBody>
            <a:bodyPr wrap="square" lIns="0" tIns="0" rIns="0" bIns="0">
              <a:spAutoFit/>
            </a:bodyPr>
            <a:lstStyle/>
            <a:p>
              <a:pPr algn="ctr" defTabSz="801688">
                <a:defRPr/>
              </a:pPr>
              <a:r>
                <a:rPr lang="en-US" altLang="zh-CN" sz="600" dirty="0" smtClean="0">
                  <a:latin typeface="Arial" pitchFamily="34" charset="0"/>
                  <a:ea typeface="微软雅黑" pitchFamily="34" charset="-122"/>
                  <a:cs typeface="Arial" pitchFamily="34" charset="0"/>
                </a:rPr>
                <a:t>Container DC</a:t>
              </a:r>
              <a:endParaRPr lang="en-US" altLang="zh-CN" sz="600" dirty="0">
                <a:latin typeface="Arial" pitchFamily="34" charset="0"/>
                <a:ea typeface="微软雅黑" pitchFamily="34" charset="-122"/>
                <a:cs typeface="Arial" pitchFamily="34" charset="0"/>
              </a:endParaRPr>
            </a:p>
          </p:txBody>
        </p:sp>
      </p:grpSp>
      <p:sp>
        <p:nvSpPr>
          <p:cNvPr id="244" name="圆角矩形 243"/>
          <p:cNvSpPr/>
          <p:nvPr/>
        </p:nvSpPr>
        <p:spPr bwMode="auto">
          <a:xfrm rot="19910706">
            <a:off x="4175636" y="2612104"/>
            <a:ext cx="624157" cy="190471"/>
          </a:xfrm>
          <a:prstGeom prst="roundRect">
            <a:avLst>
              <a:gd name="adj" fmla="val 0"/>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lang="en-US" altLang="zh-CN" sz="600" dirty="0" smtClean="0">
                <a:solidFill>
                  <a:schemeClr val="tx1"/>
                </a:solidFill>
                <a:latin typeface="Arial" pitchFamily="34" charset="0"/>
                <a:ea typeface="宋体" charset="-122"/>
                <a:cs typeface="Arial" pitchFamily="34" charset="0"/>
              </a:rPr>
              <a:t>Data Center</a:t>
            </a:r>
            <a:endParaRPr kumimoji="0" lang="zh-CN" altLang="en-US" sz="600" b="0" i="0" u="none" strike="noStrike" cap="none" normalizeH="0" baseline="0" dirty="0" smtClean="0">
              <a:ln>
                <a:noFill/>
              </a:ln>
              <a:solidFill>
                <a:schemeClr val="tx1"/>
              </a:solidFill>
              <a:effectLst/>
              <a:latin typeface="Arial" pitchFamily="34" charset="0"/>
              <a:ea typeface="宋体" charset="-122"/>
              <a:cs typeface="Arial" pitchFamily="34" charset="0"/>
            </a:endParaRPr>
          </a:p>
        </p:txBody>
      </p:sp>
      <p:sp>
        <p:nvSpPr>
          <p:cNvPr id="245" name="圆角矩形 244"/>
          <p:cNvSpPr/>
          <p:nvPr/>
        </p:nvSpPr>
        <p:spPr bwMode="auto">
          <a:xfrm rot="19910706">
            <a:off x="3050794" y="2435893"/>
            <a:ext cx="479853" cy="181440"/>
          </a:xfrm>
          <a:prstGeom prst="roundRect">
            <a:avLst>
              <a:gd name="adj" fmla="val 0"/>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kumimoji="0" lang="en-US" altLang="zh-CN" sz="600" b="0" i="0" u="none" strike="noStrike" cap="none" normalizeH="0" baseline="0" dirty="0" smtClean="0">
                <a:ln>
                  <a:noFill/>
                </a:ln>
                <a:solidFill>
                  <a:schemeClr val="tx1"/>
                </a:solidFill>
                <a:effectLst/>
                <a:latin typeface="Arial" pitchFamily="34" charset="0"/>
                <a:ea typeface="宋体" charset="-122"/>
                <a:cs typeface="Arial" pitchFamily="34" charset="0"/>
              </a:rPr>
              <a:t>Storage</a:t>
            </a:r>
            <a:endParaRPr kumimoji="0" lang="zh-CN" altLang="en-US" sz="600" b="0" i="0" u="none" strike="noStrike" cap="none" normalizeH="0" baseline="0" dirty="0" smtClean="0">
              <a:ln>
                <a:noFill/>
              </a:ln>
              <a:solidFill>
                <a:schemeClr val="tx1"/>
              </a:solidFill>
              <a:effectLst/>
              <a:latin typeface="Arial" pitchFamily="34" charset="0"/>
              <a:ea typeface="宋体" charset="-122"/>
              <a:cs typeface="Arial" pitchFamily="34" charset="0"/>
            </a:endParaRPr>
          </a:p>
        </p:txBody>
      </p:sp>
      <p:sp>
        <p:nvSpPr>
          <p:cNvPr id="246" name="圆角矩形 245"/>
          <p:cNvSpPr/>
          <p:nvPr/>
        </p:nvSpPr>
        <p:spPr bwMode="auto">
          <a:xfrm rot="19910706">
            <a:off x="2068708" y="2221804"/>
            <a:ext cx="447356" cy="176839"/>
          </a:xfrm>
          <a:prstGeom prst="roundRect">
            <a:avLst>
              <a:gd name="adj" fmla="val 0"/>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kumimoji="0" lang="en-US" altLang="zh-CN" sz="600" b="0" i="0" u="none" strike="noStrike" cap="none" normalizeH="0" baseline="0" dirty="0" smtClean="0">
                <a:ln>
                  <a:noFill/>
                </a:ln>
                <a:solidFill>
                  <a:schemeClr val="tx1"/>
                </a:solidFill>
                <a:effectLst/>
                <a:latin typeface="Arial" pitchFamily="34" charset="0"/>
                <a:ea typeface="宋体" charset="-122"/>
                <a:cs typeface="Arial" pitchFamily="34" charset="0"/>
              </a:rPr>
              <a:t>Server</a:t>
            </a:r>
            <a:endParaRPr kumimoji="0" lang="zh-CN" altLang="en-US" sz="600" b="0" i="0" u="none" strike="noStrike" cap="none" normalizeH="0" baseline="0" dirty="0" smtClean="0">
              <a:ln>
                <a:noFill/>
              </a:ln>
              <a:solidFill>
                <a:schemeClr val="tx1"/>
              </a:solidFill>
              <a:effectLst/>
              <a:latin typeface="Arial" pitchFamily="34" charset="0"/>
              <a:ea typeface="宋体" charset="-122"/>
              <a:cs typeface="Arial" pitchFamily="34" charset="0"/>
            </a:endParaRPr>
          </a:p>
        </p:txBody>
      </p:sp>
      <p:grpSp>
        <p:nvGrpSpPr>
          <p:cNvPr id="247" name="组合 148"/>
          <p:cNvGrpSpPr/>
          <p:nvPr/>
        </p:nvGrpSpPr>
        <p:grpSpPr>
          <a:xfrm>
            <a:off x="928934" y="2201595"/>
            <a:ext cx="522695" cy="675551"/>
            <a:chOff x="757644" y="2036223"/>
            <a:chExt cx="877635" cy="834044"/>
          </a:xfrm>
        </p:grpSpPr>
        <p:sp>
          <p:nvSpPr>
            <p:cNvPr id="248" name="矩形 247"/>
            <p:cNvSpPr/>
            <p:nvPr/>
          </p:nvSpPr>
          <p:spPr>
            <a:xfrm>
              <a:off x="827280" y="2642276"/>
              <a:ext cx="807999" cy="227991"/>
            </a:xfrm>
            <a:prstGeom prst="rect">
              <a:avLst/>
            </a:prstGeom>
          </p:spPr>
          <p:txBody>
            <a:bodyPr wrap="none">
              <a:spAutoFit/>
            </a:bodyPr>
            <a:lstStyle/>
            <a:p>
              <a:r>
                <a:rPr lang="en-US" altLang="zh-CN" sz="600" dirty="0" smtClean="0">
                  <a:latin typeface="Arial" pitchFamily="34" charset="0"/>
                  <a:cs typeface="Arial" pitchFamily="34" charset="0"/>
                </a:rPr>
                <a:t>Mini-VDI</a:t>
              </a:r>
              <a:endParaRPr lang="zh-CN" altLang="en-US" sz="600" dirty="0">
                <a:latin typeface="Arial" pitchFamily="34" charset="0"/>
                <a:cs typeface="Arial" pitchFamily="34" charset="0"/>
              </a:endParaRPr>
            </a:p>
          </p:txBody>
        </p:sp>
        <p:grpSp>
          <p:nvGrpSpPr>
            <p:cNvPr id="249" name="组合 134"/>
            <p:cNvGrpSpPr/>
            <p:nvPr/>
          </p:nvGrpSpPr>
          <p:grpSpPr>
            <a:xfrm>
              <a:off x="789484" y="2232840"/>
              <a:ext cx="731820" cy="450808"/>
              <a:chOff x="2088401" y="3807006"/>
              <a:chExt cx="1269428" cy="781980"/>
            </a:xfrm>
          </p:grpSpPr>
          <p:pic>
            <p:nvPicPr>
              <p:cNvPr id="251" name="图片 43" descr="02 RH2288 V2(12 Disks).png"/>
              <p:cNvPicPr>
                <a:picLocks noChangeAspect="1"/>
              </p:cNvPicPr>
              <p:nvPr/>
            </p:nvPicPr>
            <p:blipFill>
              <a:blip r:embed="rId21" cstate="email"/>
              <a:srcRect/>
              <a:stretch>
                <a:fillRect/>
              </a:stretch>
            </p:blipFill>
            <p:spPr bwMode="auto">
              <a:xfrm>
                <a:off x="2090081" y="4090030"/>
                <a:ext cx="1267748" cy="498956"/>
              </a:xfrm>
              <a:prstGeom prst="rect">
                <a:avLst/>
              </a:prstGeom>
              <a:noFill/>
              <a:ln w="9525">
                <a:noFill/>
                <a:miter lim="800000"/>
                <a:headEnd/>
                <a:tailEnd/>
              </a:ln>
            </p:spPr>
          </p:pic>
          <p:pic>
            <p:nvPicPr>
              <p:cNvPr id="252" name="图片 43" descr="02 RH2288 V2(12 Disks).png"/>
              <p:cNvPicPr>
                <a:picLocks noChangeAspect="1"/>
              </p:cNvPicPr>
              <p:nvPr/>
            </p:nvPicPr>
            <p:blipFill>
              <a:blip r:embed="rId21" cstate="email"/>
              <a:srcRect/>
              <a:stretch>
                <a:fillRect/>
              </a:stretch>
            </p:blipFill>
            <p:spPr bwMode="auto">
              <a:xfrm>
                <a:off x="2088401" y="3807006"/>
                <a:ext cx="1267748" cy="498956"/>
              </a:xfrm>
              <a:prstGeom prst="rect">
                <a:avLst/>
              </a:prstGeom>
              <a:noFill/>
              <a:ln w="9525">
                <a:noFill/>
                <a:miter lim="800000"/>
                <a:headEnd/>
                <a:tailEnd/>
              </a:ln>
            </p:spPr>
          </p:pic>
        </p:grpSp>
        <p:sp>
          <p:nvSpPr>
            <p:cNvPr id="250" name="矩形 249"/>
            <p:cNvSpPr/>
            <p:nvPr/>
          </p:nvSpPr>
          <p:spPr>
            <a:xfrm>
              <a:off x="757644" y="2036223"/>
              <a:ext cx="802615" cy="227991"/>
            </a:xfrm>
            <a:prstGeom prst="rect">
              <a:avLst/>
            </a:prstGeom>
          </p:spPr>
          <p:txBody>
            <a:bodyPr wrap="none">
              <a:spAutoFit/>
            </a:bodyPr>
            <a:lstStyle/>
            <a:p>
              <a:pPr lvl="0" algn="ctr" fontAlgn="ctr"/>
              <a:r>
                <a:rPr lang="en-US" altLang="zh-CN" sz="600" b="1" dirty="0" smtClean="0">
                  <a:solidFill>
                    <a:srgbClr val="C00000"/>
                  </a:solidFill>
                  <a:latin typeface="Arial" pitchFamily="34" charset="0"/>
                  <a:ea typeface="华文细黑"/>
                  <a:cs typeface="Arial" pitchFamily="34" charset="0"/>
                </a:rPr>
                <a:t>50</a:t>
              </a:r>
              <a:r>
                <a:rPr lang="zh-CN" altLang="en-US" sz="600" b="1" dirty="0" smtClean="0">
                  <a:solidFill>
                    <a:srgbClr val="C00000"/>
                  </a:solidFill>
                  <a:latin typeface="Arial" pitchFamily="34" charset="0"/>
                  <a:ea typeface="华文细黑"/>
                  <a:cs typeface="Arial" pitchFamily="34" charset="0"/>
                </a:rPr>
                <a:t>～</a:t>
              </a:r>
              <a:r>
                <a:rPr lang="en-US" altLang="zh-CN" sz="600" b="1" dirty="0" smtClean="0">
                  <a:solidFill>
                    <a:srgbClr val="C00000"/>
                  </a:solidFill>
                  <a:latin typeface="Arial" pitchFamily="34" charset="0"/>
                  <a:ea typeface="华文细黑"/>
                  <a:cs typeface="Arial" pitchFamily="34" charset="0"/>
                </a:rPr>
                <a:t>200</a:t>
              </a:r>
            </a:p>
          </p:txBody>
        </p:sp>
      </p:grpSp>
      <p:grpSp>
        <p:nvGrpSpPr>
          <p:cNvPr id="253" name="组合 150"/>
          <p:cNvGrpSpPr/>
          <p:nvPr/>
        </p:nvGrpSpPr>
        <p:grpSpPr>
          <a:xfrm>
            <a:off x="1894491" y="1220829"/>
            <a:ext cx="794710" cy="953105"/>
            <a:chOff x="2235996" y="882507"/>
            <a:chExt cx="1334364" cy="1176717"/>
          </a:xfrm>
        </p:grpSpPr>
        <p:pic>
          <p:nvPicPr>
            <p:cNvPr id="254" name="图片 47"/>
            <p:cNvPicPr>
              <a:picLocks noChangeAspect="1" noChangeArrowheads="1"/>
            </p:cNvPicPr>
            <p:nvPr/>
          </p:nvPicPr>
          <p:blipFill>
            <a:blip r:embed="rId22" cstate="email"/>
            <a:srcRect/>
            <a:stretch>
              <a:fillRect/>
            </a:stretch>
          </p:blipFill>
          <p:spPr bwMode="auto">
            <a:xfrm>
              <a:off x="2581275" y="882507"/>
              <a:ext cx="432834" cy="874232"/>
            </a:xfrm>
            <a:prstGeom prst="rect">
              <a:avLst/>
            </a:prstGeom>
            <a:noFill/>
            <a:ln w="9525">
              <a:noFill/>
              <a:miter lim="800000"/>
              <a:headEnd/>
              <a:tailEnd/>
            </a:ln>
          </p:spPr>
        </p:pic>
        <p:sp>
          <p:nvSpPr>
            <p:cNvPr id="255" name="矩形 254"/>
            <p:cNvSpPr/>
            <p:nvPr/>
          </p:nvSpPr>
          <p:spPr>
            <a:xfrm>
              <a:off x="2235996" y="1717237"/>
              <a:ext cx="1163281" cy="341987"/>
            </a:xfrm>
            <a:prstGeom prst="rect">
              <a:avLst/>
            </a:prstGeom>
          </p:spPr>
          <p:txBody>
            <a:bodyPr wrap="none">
              <a:spAutoFit/>
            </a:bodyPr>
            <a:lstStyle/>
            <a:p>
              <a:pPr lvl="0" algn="ctr" fontAlgn="ctr"/>
              <a:r>
                <a:rPr lang="en-US" altLang="zh-CN" sz="600" dirty="0" smtClean="0">
                  <a:solidFill>
                    <a:srgbClr val="000000"/>
                  </a:solidFill>
                  <a:latin typeface="Arial" pitchFamily="34" charset="0"/>
                  <a:ea typeface="华文细黑"/>
                  <a:cs typeface="Arial" pitchFamily="34" charset="0"/>
                </a:rPr>
                <a:t>Desktop Cloud</a:t>
              </a:r>
            </a:p>
            <a:p>
              <a:pPr lvl="0" algn="ctr" fontAlgn="ctr"/>
              <a:r>
                <a:rPr lang="en-US" altLang="zh-CN" sz="600" dirty="0" smtClean="0">
                  <a:solidFill>
                    <a:srgbClr val="000000"/>
                  </a:solidFill>
                  <a:latin typeface="Arial" pitchFamily="34" charset="0"/>
                  <a:ea typeface="华文细黑"/>
                  <a:cs typeface="Arial" pitchFamily="34" charset="0"/>
                </a:rPr>
                <a:t> Solution</a:t>
              </a:r>
            </a:p>
          </p:txBody>
        </p:sp>
        <p:sp>
          <p:nvSpPr>
            <p:cNvPr id="256" name="矩形 255"/>
            <p:cNvSpPr/>
            <p:nvPr/>
          </p:nvSpPr>
          <p:spPr>
            <a:xfrm>
              <a:off x="2894247" y="1164345"/>
              <a:ext cx="676113" cy="227991"/>
            </a:xfrm>
            <a:prstGeom prst="rect">
              <a:avLst/>
            </a:prstGeom>
          </p:spPr>
          <p:txBody>
            <a:bodyPr wrap="none">
              <a:spAutoFit/>
            </a:bodyPr>
            <a:lstStyle/>
            <a:p>
              <a:pPr lvl="0" algn="ctr" fontAlgn="ctr"/>
              <a:r>
                <a:rPr lang="en-US" altLang="zh-CN" sz="600" b="1" dirty="0" smtClean="0">
                  <a:solidFill>
                    <a:srgbClr val="C00000"/>
                  </a:solidFill>
                  <a:latin typeface="Arial" pitchFamily="34" charset="0"/>
                  <a:ea typeface="华文细黑"/>
                  <a:cs typeface="Arial" pitchFamily="34" charset="0"/>
                </a:rPr>
                <a:t>3000+</a:t>
              </a:r>
            </a:p>
          </p:txBody>
        </p:sp>
      </p:grpSp>
      <p:sp>
        <p:nvSpPr>
          <p:cNvPr id="257" name="Line 11"/>
          <p:cNvSpPr>
            <a:spLocks noChangeShapeType="1"/>
          </p:cNvSpPr>
          <p:nvPr/>
        </p:nvSpPr>
        <p:spPr bwMode="auto">
          <a:xfrm flipV="1">
            <a:off x="940381" y="1208087"/>
            <a:ext cx="1151728" cy="810230"/>
          </a:xfrm>
          <a:prstGeom prst="line">
            <a:avLst/>
          </a:prstGeom>
          <a:noFill/>
          <a:ln w="19050">
            <a:solidFill>
              <a:schemeClr val="tx1">
                <a:lumMod val="50000"/>
                <a:lumOff val="50000"/>
              </a:schemeClr>
            </a:solidFill>
            <a:prstDash val="dash"/>
            <a:round/>
            <a:headEnd/>
            <a:tailEnd/>
          </a:ln>
          <a:effectLst/>
        </p:spPr>
        <p:txBody>
          <a:bodyPr wrap="none" anchor="ctr"/>
          <a:lstStyle/>
          <a:p>
            <a:pPr defTabSz="604693" fontAlgn="auto">
              <a:spcBef>
                <a:spcPts val="0"/>
              </a:spcBef>
              <a:spcAft>
                <a:spcPts val="0"/>
              </a:spcAft>
              <a:defRPr/>
            </a:pPr>
            <a:endParaRPr lang="zh-CN" altLang="en-US" sz="600" kern="0" dirty="0">
              <a:solidFill>
                <a:sysClr val="windowText" lastClr="000000"/>
              </a:solidFill>
              <a:latin typeface="Arial" pitchFamily="34" charset="0"/>
              <a:ea typeface="微软雅黑" pitchFamily="34" charset="-122"/>
              <a:cs typeface="Arial" pitchFamily="34" charset="0"/>
            </a:endParaRPr>
          </a:p>
        </p:txBody>
      </p:sp>
      <p:sp>
        <p:nvSpPr>
          <p:cNvPr id="258" name="TextBox 257"/>
          <p:cNvSpPr txBox="1"/>
          <p:nvPr/>
        </p:nvSpPr>
        <p:spPr>
          <a:xfrm>
            <a:off x="4297244" y="4124348"/>
            <a:ext cx="1212191" cy="215444"/>
          </a:xfrm>
          <a:prstGeom prst="rect">
            <a:avLst/>
          </a:prstGeom>
          <a:noFill/>
        </p:spPr>
        <p:txBody>
          <a:bodyPr wrap="none" rtlCol="0">
            <a:spAutoFit/>
          </a:bodyPr>
          <a:lstStyle/>
          <a:p>
            <a:r>
              <a:rPr lang="en-US" sz="800" b="1" dirty="0" smtClean="0">
                <a:solidFill>
                  <a:srgbClr val="C00000"/>
                </a:solidFill>
                <a:latin typeface="Arial" pitchFamily="34" charset="0"/>
                <a:cs typeface="Arial" pitchFamily="34" charset="0"/>
              </a:rPr>
              <a:t>Scalability/Reliability</a:t>
            </a:r>
            <a:endParaRPr lang="en-US" sz="800" b="1" dirty="0">
              <a:solidFill>
                <a:srgbClr val="C00000"/>
              </a:solidFill>
              <a:latin typeface="Arial" pitchFamily="34" charset="0"/>
              <a:cs typeface="Arial" pitchFamily="34" charset="0"/>
            </a:endParaRPr>
          </a:p>
        </p:txBody>
      </p:sp>
      <p:grpSp>
        <p:nvGrpSpPr>
          <p:cNvPr id="259" name="组合 157"/>
          <p:cNvGrpSpPr/>
          <p:nvPr/>
        </p:nvGrpSpPr>
        <p:grpSpPr>
          <a:xfrm>
            <a:off x="4850821" y="2383937"/>
            <a:ext cx="674751" cy="550592"/>
            <a:chOff x="7695140" y="2147047"/>
            <a:chExt cx="1132946" cy="679769"/>
          </a:xfrm>
        </p:grpSpPr>
        <p:sp>
          <p:nvSpPr>
            <p:cNvPr id="260" name="Text Box 159"/>
            <p:cNvSpPr txBox="1">
              <a:spLocks noChangeArrowheads="1"/>
            </p:cNvSpPr>
            <p:nvPr/>
          </p:nvSpPr>
          <p:spPr bwMode="auto">
            <a:xfrm>
              <a:off x="7787033" y="2494824"/>
              <a:ext cx="1041053" cy="331992"/>
            </a:xfrm>
            <a:prstGeom prst="rect">
              <a:avLst/>
            </a:prstGeom>
            <a:noFill/>
            <a:ln w="9525" algn="ctr">
              <a:noFill/>
              <a:miter lim="800000"/>
              <a:headEnd/>
              <a:tailEnd/>
            </a:ln>
          </p:spPr>
          <p:txBody>
            <a:bodyPr wrap="square" lIns="83424" tIns="41711" rIns="83424" bIns="41711">
              <a:spAutoFit/>
            </a:bodyPr>
            <a:lstStyle/>
            <a:p>
              <a:pPr algn="ctr" defTabSz="801688" eaLnBrk="0" hangingPunct="0">
                <a:spcBef>
                  <a:spcPct val="50000"/>
                </a:spcBef>
                <a:buClrTx/>
                <a:buFontTx/>
                <a:buNone/>
                <a:defRPr/>
              </a:pPr>
              <a:r>
                <a:rPr lang="en-US" altLang="zh-TW" sz="600" dirty="0" smtClean="0">
                  <a:solidFill>
                    <a:prstClr val="black"/>
                  </a:solidFill>
                  <a:latin typeface="Arial" pitchFamily="34" charset="0"/>
                  <a:ea typeface="新細明體"/>
                  <a:cs typeface="Arial" pitchFamily="34" charset="0"/>
                </a:rPr>
                <a:t>Large Datacenter</a:t>
              </a:r>
              <a:endParaRPr lang="zh-CN" altLang="en-US" sz="600" dirty="0">
                <a:solidFill>
                  <a:prstClr val="black"/>
                </a:solidFill>
                <a:latin typeface="Arial" pitchFamily="34" charset="0"/>
                <a:ea typeface="宋体"/>
                <a:cs typeface="Arial" pitchFamily="34" charset="0"/>
              </a:endParaRPr>
            </a:p>
          </p:txBody>
        </p:sp>
        <p:pic>
          <p:nvPicPr>
            <p:cNvPr id="261" name="Picture 7"/>
            <p:cNvPicPr>
              <a:picLocks noChangeAspect="1" noChangeArrowheads="1"/>
            </p:cNvPicPr>
            <p:nvPr/>
          </p:nvPicPr>
          <p:blipFill>
            <a:blip r:embed="rId23" cstate="email">
              <a:clrChange>
                <a:clrFrom>
                  <a:srgbClr val="FFFFFF"/>
                </a:clrFrom>
                <a:clrTo>
                  <a:srgbClr val="FFFFFF">
                    <a:alpha val="0"/>
                  </a:srgbClr>
                </a:clrTo>
              </a:clrChange>
            </a:blip>
            <a:srcRect/>
            <a:stretch>
              <a:fillRect/>
            </a:stretch>
          </p:blipFill>
          <p:spPr bwMode="auto">
            <a:xfrm>
              <a:off x="7695140" y="2147047"/>
              <a:ext cx="953428" cy="382119"/>
            </a:xfrm>
            <a:prstGeom prst="rect">
              <a:avLst/>
            </a:prstGeom>
            <a:noFill/>
            <a:ln w="9525">
              <a:noFill/>
              <a:miter lim="800000"/>
              <a:headEnd/>
              <a:tailEnd/>
            </a:ln>
          </p:spPr>
        </p:pic>
      </p:grpSp>
      <p:grpSp>
        <p:nvGrpSpPr>
          <p:cNvPr id="262" name="组合 106"/>
          <p:cNvGrpSpPr/>
          <p:nvPr/>
        </p:nvGrpSpPr>
        <p:grpSpPr>
          <a:xfrm>
            <a:off x="1352586" y="1870831"/>
            <a:ext cx="803847" cy="724739"/>
            <a:chOff x="1735682" y="1694534"/>
            <a:chExt cx="1349705" cy="894773"/>
          </a:xfrm>
        </p:grpSpPr>
        <p:sp>
          <p:nvSpPr>
            <p:cNvPr id="263" name="矩形 262"/>
            <p:cNvSpPr/>
            <p:nvPr/>
          </p:nvSpPr>
          <p:spPr>
            <a:xfrm>
              <a:off x="1735682" y="2247320"/>
              <a:ext cx="934103" cy="341987"/>
            </a:xfrm>
            <a:prstGeom prst="rect">
              <a:avLst/>
            </a:prstGeom>
          </p:spPr>
          <p:txBody>
            <a:bodyPr wrap="square">
              <a:spAutoFit/>
            </a:bodyPr>
            <a:lstStyle/>
            <a:p>
              <a:pPr algn="ctr"/>
              <a:r>
                <a:rPr lang="en-US" altLang="zh-CN" sz="600" dirty="0" smtClean="0">
                  <a:solidFill>
                    <a:srgbClr val="000000"/>
                  </a:solidFill>
                  <a:latin typeface="Arial" pitchFamily="34" charset="0"/>
                  <a:ea typeface="华文细黑"/>
                  <a:cs typeface="Arial" pitchFamily="34" charset="0"/>
                </a:rPr>
                <a:t>Desktop </a:t>
              </a:r>
            </a:p>
            <a:p>
              <a:pPr algn="ctr"/>
              <a:r>
                <a:rPr lang="en-US" altLang="zh-CN" sz="600" dirty="0" smtClean="0">
                  <a:solidFill>
                    <a:srgbClr val="000000"/>
                  </a:solidFill>
                  <a:latin typeface="Arial" pitchFamily="34" charset="0"/>
                  <a:ea typeface="华文细黑"/>
                  <a:cs typeface="Arial" pitchFamily="34" charset="0"/>
                </a:rPr>
                <a:t>All in One</a:t>
              </a:r>
              <a:endParaRPr lang="zh-CN" altLang="en-US" sz="600" dirty="0">
                <a:latin typeface="Arial" pitchFamily="34" charset="0"/>
                <a:cs typeface="Arial" pitchFamily="34" charset="0"/>
              </a:endParaRPr>
            </a:p>
          </p:txBody>
        </p:sp>
        <p:sp>
          <p:nvSpPr>
            <p:cNvPr id="264" name="矩形 263"/>
            <p:cNvSpPr/>
            <p:nvPr/>
          </p:nvSpPr>
          <p:spPr>
            <a:xfrm>
              <a:off x="2137430" y="1952931"/>
              <a:ext cx="947957" cy="227991"/>
            </a:xfrm>
            <a:prstGeom prst="rect">
              <a:avLst/>
            </a:prstGeom>
          </p:spPr>
          <p:txBody>
            <a:bodyPr wrap="none">
              <a:spAutoFit/>
            </a:bodyPr>
            <a:lstStyle/>
            <a:p>
              <a:pPr lvl="0" algn="ctr" fontAlgn="ctr"/>
              <a:r>
                <a:rPr lang="en-US" altLang="zh-CN" sz="600" b="1" dirty="0" smtClean="0">
                  <a:solidFill>
                    <a:srgbClr val="C00000"/>
                  </a:solidFill>
                  <a:latin typeface="Arial" pitchFamily="34" charset="0"/>
                  <a:ea typeface="华文细黑"/>
                  <a:cs typeface="Arial" pitchFamily="34" charset="0"/>
                </a:rPr>
                <a:t>100</a:t>
              </a:r>
              <a:r>
                <a:rPr lang="zh-CN" altLang="en-US" sz="600" b="1" dirty="0" smtClean="0">
                  <a:solidFill>
                    <a:srgbClr val="C00000"/>
                  </a:solidFill>
                  <a:latin typeface="Arial" pitchFamily="34" charset="0"/>
                  <a:ea typeface="华文细黑"/>
                  <a:cs typeface="Arial" pitchFamily="34" charset="0"/>
                </a:rPr>
                <a:t>～</a:t>
              </a:r>
              <a:r>
                <a:rPr lang="en-US" altLang="zh-CN" sz="600" b="1" dirty="0" smtClean="0">
                  <a:solidFill>
                    <a:srgbClr val="C00000"/>
                  </a:solidFill>
                  <a:latin typeface="Arial" pitchFamily="34" charset="0"/>
                  <a:ea typeface="华文细黑"/>
                  <a:cs typeface="Arial" pitchFamily="34" charset="0"/>
                </a:rPr>
                <a:t>3000</a:t>
              </a:r>
            </a:p>
          </p:txBody>
        </p:sp>
        <p:pic>
          <p:nvPicPr>
            <p:cNvPr id="265" name="Picture 9" descr="6"/>
            <p:cNvPicPr>
              <a:picLocks noChangeAspect="1" noChangeArrowheads="1"/>
            </p:cNvPicPr>
            <p:nvPr/>
          </p:nvPicPr>
          <p:blipFill>
            <a:blip r:embed="rId24" cstate="email"/>
            <a:srcRect/>
            <a:stretch>
              <a:fillRect/>
            </a:stretch>
          </p:blipFill>
          <p:spPr bwMode="auto">
            <a:xfrm>
              <a:off x="1935126" y="1694534"/>
              <a:ext cx="364225" cy="608437"/>
            </a:xfrm>
            <a:prstGeom prst="rect">
              <a:avLst/>
            </a:prstGeom>
            <a:noFill/>
            <a:ln w="9525">
              <a:noFill/>
              <a:miter lim="800000"/>
              <a:headEnd/>
              <a:tailEnd/>
            </a:ln>
          </p:spPr>
        </p:pic>
      </p:grpSp>
      <p:sp>
        <p:nvSpPr>
          <p:cNvPr id="266" name="Title 2"/>
          <p:cNvSpPr txBox="1">
            <a:spLocks/>
          </p:cNvSpPr>
          <p:nvPr/>
        </p:nvSpPr>
        <p:spPr>
          <a:xfrm>
            <a:off x="190846" y="317711"/>
            <a:ext cx="8609730" cy="471277"/>
          </a:xfrm>
          <a:prstGeom prst="rect">
            <a:avLst/>
          </a:prstGeom>
        </p:spPr>
        <p:txBody>
          <a:bodyPr/>
          <a:lstStyle/>
          <a:p>
            <a:pPr lvl="0" eaLnBrk="0" hangingPunct="0">
              <a:defRPr/>
            </a:pPr>
            <a:r>
              <a:rPr lang="ru-RU" altLang="zh-CN" sz="2000" b="1" kern="0" dirty="0" smtClean="0">
                <a:solidFill>
                  <a:srgbClr val="C00000"/>
                </a:solidFill>
                <a:latin typeface="Arial" pitchFamily="34" charset="0"/>
                <a:ea typeface="微软雅黑" pitchFamily="34" charset="-122"/>
                <a:cs typeface="Arial" pitchFamily="34" charset="0"/>
              </a:rPr>
              <a:t>Атака рынков, где лидируют конкуренты</a:t>
            </a:r>
            <a:r>
              <a:rPr lang="en-US" altLang="zh-CN" sz="2000" b="1" kern="0" dirty="0" smtClean="0">
                <a:solidFill>
                  <a:srgbClr val="C00000"/>
                </a:solidFill>
                <a:latin typeface="Arial" pitchFamily="34" charset="0"/>
                <a:ea typeface="微软雅黑" pitchFamily="34" charset="-122"/>
                <a:cs typeface="Arial" pitchFamily="34" charset="0"/>
              </a:rPr>
              <a:t>:  Data Center &amp; Cloud</a:t>
            </a:r>
            <a:endParaRPr lang="zh-CN" altLang="en-US" sz="2000" b="1" kern="0" dirty="0" smtClean="0">
              <a:solidFill>
                <a:srgbClr val="C00000"/>
              </a:solidFill>
              <a:latin typeface="Arial" pitchFamily="34" charset="0"/>
              <a:ea typeface="微软雅黑" pitchFamily="34" charset="-122"/>
              <a:cs typeface="Arial" pitchFamily="34" charset="0"/>
            </a:endParaRPr>
          </a:p>
        </p:txBody>
      </p:sp>
      <p:sp>
        <p:nvSpPr>
          <p:cNvPr id="267" name="AutoShape 10"/>
          <p:cNvSpPr>
            <a:spLocks noChangeArrowheads="1"/>
          </p:cNvSpPr>
          <p:nvPr/>
        </p:nvSpPr>
        <p:spPr bwMode="gray">
          <a:xfrm>
            <a:off x="266699" y="4449663"/>
            <a:ext cx="5400000" cy="246162"/>
          </a:xfrm>
          <a:prstGeom prst="roundRect">
            <a:avLst>
              <a:gd name="adj" fmla="val 26390"/>
            </a:avLst>
          </a:prstGeom>
          <a:solidFill>
            <a:srgbClr val="BC0000"/>
          </a:solidFill>
          <a:ln w="9525">
            <a:noFill/>
            <a:round/>
            <a:headEnd/>
            <a:tailEnd/>
          </a:ln>
          <a:effectLst/>
        </p:spPr>
        <p:txBody>
          <a:bodyPr wrap="none" lIns="121944" tIns="60972" rIns="121944" bIns="60972" anchor="ctr"/>
          <a:lstStyle/>
          <a:p>
            <a:pPr algn="ctr">
              <a:defRPr/>
            </a:pPr>
            <a:endParaRPr lang="en-US" altLang="zh-CN" dirty="0" smtClean="0">
              <a:solidFill>
                <a:schemeClr val="bg1"/>
              </a:solidFill>
              <a:latin typeface="Arial" pitchFamily="34" charset="0"/>
              <a:ea typeface="黑体" pitchFamily="2" charset="-122"/>
              <a:cs typeface="Arial" pitchFamily="34" charset="0"/>
            </a:endParaRPr>
          </a:p>
        </p:txBody>
      </p:sp>
      <p:sp>
        <p:nvSpPr>
          <p:cNvPr id="268" name="矩形 267"/>
          <p:cNvSpPr/>
          <p:nvPr/>
        </p:nvSpPr>
        <p:spPr>
          <a:xfrm>
            <a:off x="987464" y="4423084"/>
            <a:ext cx="3117811" cy="307777"/>
          </a:xfrm>
          <a:prstGeom prst="rect">
            <a:avLst/>
          </a:prstGeom>
        </p:spPr>
        <p:txBody>
          <a:bodyPr wrap="square">
            <a:spAutoFit/>
          </a:bodyPr>
          <a:lstStyle/>
          <a:p>
            <a:pPr algn="ctr" fontAlgn="auto">
              <a:spcBef>
                <a:spcPts val="0"/>
              </a:spcBef>
              <a:spcAft>
                <a:spcPts val="0"/>
              </a:spcAft>
              <a:defRPr/>
            </a:pPr>
            <a:r>
              <a:rPr lang="ru-RU" altLang="zh-CN" sz="1400" b="1" kern="0" spc="49" dirty="0" smtClean="0">
                <a:ln w="11430"/>
                <a:solidFill>
                  <a:schemeClr val="bg1"/>
                </a:solidFill>
                <a:effectLst>
                  <a:reflection blurRad="6350" stA="55000" endA="300" endPos="45500" dir="5400000" sy="-100000" algn="bl" rotWithShape="0"/>
                </a:effectLst>
                <a:latin typeface="Arial" pitchFamily="34" charset="0"/>
                <a:ea typeface="汉仪超粗宋简" pitchFamily="49" charset="-122"/>
                <a:cs typeface="Arial" pitchFamily="34" charset="0"/>
              </a:rPr>
              <a:t>Полнота продуктовой линейки</a:t>
            </a:r>
            <a:endParaRPr lang="en-US" altLang="zh-CN" sz="1400" b="1" kern="0" spc="49" dirty="0" smtClean="0">
              <a:ln w="11430"/>
              <a:solidFill>
                <a:schemeClr val="bg1"/>
              </a:solidFill>
              <a:effectLst>
                <a:reflection blurRad="6350" stA="55000" endA="300" endPos="45500" dir="5400000" sy="-100000" algn="bl" rotWithShape="0"/>
              </a:effectLst>
              <a:latin typeface="Arial" pitchFamily="34" charset="0"/>
              <a:ea typeface="汉仪超粗宋简" pitchFamily="49" charset="-122"/>
              <a:cs typeface="Arial" pitchFamily="34" charset="0"/>
            </a:endParaRPr>
          </a:p>
        </p:txBody>
      </p:sp>
      <p:pic>
        <p:nvPicPr>
          <p:cNvPr id="283" name="Picture 2" descr="C:\Users\z90006135\Desktop\X IN 1 图片\新版本粗字体.png"/>
          <p:cNvPicPr>
            <a:picLocks noChangeAspect="1" noChangeArrowheads="1"/>
          </p:cNvPicPr>
          <p:nvPr/>
        </p:nvPicPr>
        <p:blipFill>
          <a:blip r:embed="rId25" cstate="email"/>
          <a:srcRect/>
          <a:stretch>
            <a:fillRect/>
          </a:stretch>
        </p:blipFill>
        <p:spPr bwMode="auto">
          <a:xfrm>
            <a:off x="5933333" y="3434509"/>
            <a:ext cx="1240098" cy="780234"/>
          </a:xfrm>
          <a:prstGeom prst="rect">
            <a:avLst/>
          </a:prstGeom>
          <a:noFill/>
          <a:ln w="9525">
            <a:noFill/>
            <a:miter lim="800000"/>
            <a:headEnd/>
            <a:tailEnd/>
          </a:ln>
        </p:spPr>
      </p:pic>
      <p:sp>
        <p:nvSpPr>
          <p:cNvPr id="284" name="TextBox 273"/>
          <p:cNvSpPr txBox="1">
            <a:spLocks noChangeArrowheads="1"/>
          </p:cNvSpPr>
          <p:nvPr/>
        </p:nvSpPr>
        <p:spPr bwMode="auto">
          <a:xfrm>
            <a:off x="7199314" y="3443245"/>
            <a:ext cx="1698799" cy="623229"/>
          </a:xfrm>
          <a:prstGeom prst="rect">
            <a:avLst/>
          </a:prstGeom>
          <a:noFill/>
          <a:ln w="9525">
            <a:noFill/>
            <a:miter lim="800000"/>
            <a:headEnd/>
            <a:tailEnd/>
          </a:ln>
        </p:spPr>
        <p:txBody>
          <a:bodyPr wrap="square" lIns="68562" tIns="34281" rIns="68562" bIns="34281">
            <a:spAutoFit/>
          </a:bodyPr>
          <a:lstStyle/>
          <a:p>
            <a:pPr>
              <a:lnSpc>
                <a:spcPct val="150000"/>
              </a:lnSpc>
              <a:buClr>
                <a:srgbClr val="C00000"/>
              </a:buClr>
              <a:buSzPct val="80000"/>
              <a:buFont typeface="Wingdings" pitchFamily="2" charset="2"/>
              <a:buChar char="Ø"/>
            </a:pPr>
            <a:r>
              <a:rPr lang="en-US" altLang="zh-CN" sz="800" dirty="0" smtClean="0">
                <a:latin typeface="Arial" pitchFamily="34" charset="0"/>
                <a:ea typeface="微软雅黑" pitchFamily="34" charset="-122"/>
                <a:cs typeface="Arial" pitchFamily="34" charset="0"/>
              </a:rPr>
              <a:t> Performance: </a:t>
            </a:r>
            <a:r>
              <a:rPr lang="en-US" altLang="zh-CN" sz="800" b="1" dirty="0" smtClean="0">
                <a:solidFill>
                  <a:srgbClr val="C00000"/>
                </a:solidFill>
                <a:latin typeface="Arial" pitchFamily="34" charset="0"/>
                <a:ea typeface="微软雅黑" pitchFamily="34" charset="-122"/>
                <a:cs typeface="Arial" pitchFamily="34" charset="0"/>
              </a:rPr>
              <a:t>5M </a:t>
            </a:r>
            <a:r>
              <a:rPr lang="en-US" altLang="zh-CN" sz="800" dirty="0" smtClean="0">
                <a:latin typeface="Arial" pitchFamily="34" charset="0"/>
                <a:ea typeface="微软雅黑" pitchFamily="34" charset="-122"/>
                <a:cs typeface="Arial" pitchFamily="34" charset="0"/>
              </a:rPr>
              <a:t>OPS</a:t>
            </a:r>
          </a:p>
          <a:p>
            <a:pPr>
              <a:lnSpc>
                <a:spcPct val="150000"/>
              </a:lnSpc>
              <a:buClr>
                <a:srgbClr val="C00000"/>
              </a:buClr>
              <a:buSzPct val="80000"/>
              <a:buFont typeface="Wingdings" pitchFamily="2" charset="2"/>
              <a:buChar char="Ø"/>
            </a:pPr>
            <a:r>
              <a:rPr lang="en-US" altLang="zh-CN" sz="800" dirty="0" smtClean="0">
                <a:latin typeface="Arial" pitchFamily="34" charset="0"/>
                <a:ea typeface="微软雅黑" pitchFamily="34" charset="-122"/>
                <a:cs typeface="Arial" pitchFamily="34" charset="0"/>
              </a:rPr>
              <a:t> Capacity: </a:t>
            </a:r>
            <a:r>
              <a:rPr lang="en-US" altLang="zh-CN" sz="800" b="1" dirty="0" smtClean="0">
                <a:solidFill>
                  <a:srgbClr val="C00000"/>
                </a:solidFill>
                <a:latin typeface="Arial" pitchFamily="34" charset="0"/>
                <a:ea typeface="微软雅黑" pitchFamily="34" charset="-122"/>
                <a:cs typeface="Arial" pitchFamily="34" charset="0"/>
              </a:rPr>
              <a:t>100 </a:t>
            </a:r>
            <a:r>
              <a:rPr lang="en-US" altLang="zh-CN" sz="800" dirty="0" smtClean="0">
                <a:latin typeface="Arial" pitchFamily="34" charset="0"/>
                <a:ea typeface="微软雅黑" pitchFamily="34" charset="-122"/>
                <a:cs typeface="Arial" pitchFamily="34" charset="0"/>
              </a:rPr>
              <a:t>PB</a:t>
            </a:r>
          </a:p>
          <a:p>
            <a:pPr>
              <a:lnSpc>
                <a:spcPct val="150000"/>
              </a:lnSpc>
              <a:buClr>
                <a:srgbClr val="C00000"/>
              </a:buClr>
              <a:buSzPct val="80000"/>
              <a:buFont typeface="Wingdings" pitchFamily="2" charset="2"/>
              <a:buChar char="Ø"/>
            </a:pPr>
            <a:r>
              <a:rPr lang="en-US" altLang="zh-CN" sz="800" dirty="0" smtClean="0">
                <a:latin typeface="Arial" pitchFamily="34" charset="0"/>
                <a:ea typeface="微软雅黑" pitchFamily="34" charset="-122"/>
                <a:cs typeface="Arial" pitchFamily="34" charset="0"/>
              </a:rPr>
              <a:t> Bandwidth: </a:t>
            </a:r>
            <a:r>
              <a:rPr lang="en-US" altLang="zh-CN" sz="800" b="1" dirty="0" smtClean="0">
                <a:solidFill>
                  <a:srgbClr val="C00000"/>
                </a:solidFill>
                <a:latin typeface="Arial" pitchFamily="34" charset="0"/>
                <a:ea typeface="微软雅黑" pitchFamily="34" charset="-122"/>
                <a:cs typeface="Arial" pitchFamily="34" charset="0"/>
              </a:rPr>
              <a:t>170 </a:t>
            </a:r>
            <a:r>
              <a:rPr lang="en-US" altLang="zh-CN" sz="800" dirty="0" smtClean="0">
                <a:latin typeface="Arial" pitchFamily="34" charset="0"/>
                <a:ea typeface="微软雅黑" pitchFamily="34" charset="-122"/>
                <a:cs typeface="Arial" pitchFamily="34" charset="0"/>
              </a:rPr>
              <a:t>GB/s</a:t>
            </a:r>
            <a:endParaRPr lang="en-US" altLang="zh-CN" sz="800" dirty="0">
              <a:latin typeface="Arial" pitchFamily="34" charset="0"/>
              <a:cs typeface="Arial" pitchFamily="34" charset="0"/>
            </a:endParaRPr>
          </a:p>
        </p:txBody>
      </p:sp>
      <p:sp>
        <p:nvSpPr>
          <p:cNvPr id="287" name="TextBox 69"/>
          <p:cNvSpPr txBox="1">
            <a:spLocks noChangeArrowheads="1"/>
          </p:cNvSpPr>
          <p:nvPr/>
        </p:nvSpPr>
        <p:spPr bwMode="gray">
          <a:xfrm>
            <a:off x="7839217" y="2154136"/>
            <a:ext cx="945281" cy="338536"/>
          </a:xfrm>
          <a:prstGeom prst="rect">
            <a:avLst/>
          </a:prstGeom>
          <a:noFill/>
          <a:ln w="9525">
            <a:noFill/>
            <a:miter lim="800000"/>
            <a:headEnd/>
            <a:tailEnd/>
          </a:ln>
        </p:spPr>
        <p:txBody>
          <a:bodyPr wrap="square" lIns="68562" tIns="34281" rIns="68562" bIns="34281">
            <a:spAutoFit/>
          </a:bodyPr>
          <a:lstStyle/>
          <a:p>
            <a:pPr algn="ctr" eaLnBrk="0" hangingPunct="0">
              <a:lnSpc>
                <a:spcPts val="2136"/>
              </a:lnSpc>
              <a:buSzPct val="100000"/>
            </a:pPr>
            <a:r>
              <a:rPr lang="en-US" altLang="zh-CN" sz="1000" b="1" dirty="0" smtClean="0">
                <a:solidFill>
                  <a:srgbClr val="00B0F0"/>
                </a:solidFill>
                <a:latin typeface="Arial" pitchFamily="34" charset="0"/>
                <a:ea typeface="Arial Unicode MS" pitchFamily="34" charset="-122"/>
                <a:cs typeface="Arial" pitchFamily="34" charset="0"/>
                <a:sym typeface="FrutigerNext LT Regular" pitchFamily="34" charset="0"/>
              </a:rPr>
              <a:t>Dorado </a:t>
            </a:r>
            <a:r>
              <a:rPr lang="en-US" altLang="zh-CN" sz="1000" b="1" dirty="0" smtClean="0">
                <a:solidFill>
                  <a:srgbClr val="5F5F5F"/>
                </a:solidFill>
                <a:latin typeface="Arial" pitchFamily="34" charset="0"/>
                <a:ea typeface="Arial Unicode MS" pitchFamily="34" charset="-122"/>
                <a:cs typeface="Arial" pitchFamily="34" charset="0"/>
                <a:sym typeface="FrutigerNext LT Regular" pitchFamily="34" charset="0"/>
              </a:rPr>
              <a:t>5100</a:t>
            </a:r>
            <a:endParaRPr lang="en-US" altLang="zh-CN" sz="1000" b="1" dirty="0">
              <a:solidFill>
                <a:srgbClr val="5F5F5F"/>
              </a:solidFill>
              <a:latin typeface="Arial" pitchFamily="34" charset="0"/>
              <a:ea typeface="Arial Unicode MS" pitchFamily="34" charset="-122"/>
              <a:cs typeface="Arial" pitchFamily="34" charset="0"/>
              <a:sym typeface="FrutigerNext LT Regular" pitchFamily="34" charset="0"/>
            </a:endParaRPr>
          </a:p>
        </p:txBody>
      </p:sp>
      <p:sp>
        <p:nvSpPr>
          <p:cNvPr id="288" name="同侧圆角矩形 287"/>
          <p:cNvSpPr/>
          <p:nvPr/>
        </p:nvSpPr>
        <p:spPr>
          <a:xfrm>
            <a:off x="7174934" y="4094814"/>
            <a:ext cx="1529234" cy="284321"/>
          </a:xfrm>
          <a:prstGeom prst="round2SameRect">
            <a:avLst>
              <a:gd name="adj1" fmla="val 16667"/>
              <a:gd name="adj2" fmla="val 31179"/>
            </a:avLst>
          </a:prstGeom>
          <a:solidFill>
            <a:schemeClr val="bg1">
              <a:lumMod val="95000"/>
            </a:schemeClr>
          </a:solidFill>
          <a:ln>
            <a:solidFill>
              <a:srgbClr val="CC3300"/>
            </a:solidFill>
          </a:ln>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p>
            <a:pPr algn="ctr"/>
            <a:r>
              <a:rPr lang="en-US" altLang="zh-CN" sz="800" b="1" dirty="0" smtClean="0">
                <a:solidFill>
                  <a:srgbClr val="C00000"/>
                </a:solidFill>
                <a:latin typeface="Arial" pitchFamily="34" charset="0"/>
                <a:cs typeface="Arial" pitchFamily="34" charset="0"/>
              </a:rPr>
              <a:t>Scale-out NAS + Scale-out DB + Scale-out Backup</a:t>
            </a:r>
            <a:endParaRPr lang="zh-CN" altLang="en-US" sz="800" b="1" dirty="0">
              <a:solidFill>
                <a:srgbClr val="C00000"/>
              </a:solidFill>
              <a:latin typeface="Arial" pitchFamily="34" charset="0"/>
              <a:cs typeface="Arial" pitchFamily="34" charset="0"/>
            </a:endParaRPr>
          </a:p>
        </p:txBody>
      </p:sp>
      <p:sp>
        <p:nvSpPr>
          <p:cNvPr id="289" name="AutoShape 10"/>
          <p:cNvSpPr>
            <a:spLocks noChangeArrowheads="1"/>
          </p:cNvSpPr>
          <p:nvPr/>
        </p:nvSpPr>
        <p:spPr bwMode="gray">
          <a:xfrm>
            <a:off x="5787884" y="4449663"/>
            <a:ext cx="3060000" cy="246162"/>
          </a:xfrm>
          <a:prstGeom prst="roundRect">
            <a:avLst>
              <a:gd name="adj" fmla="val 26390"/>
            </a:avLst>
          </a:prstGeom>
          <a:solidFill>
            <a:srgbClr val="BC0000"/>
          </a:solidFill>
          <a:ln w="9525">
            <a:noFill/>
            <a:round/>
            <a:headEnd/>
            <a:tailEnd/>
          </a:ln>
          <a:effectLst/>
        </p:spPr>
        <p:txBody>
          <a:bodyPr wrap="none" lIns="121944" tIns="60972" rIns="121944" bIns="60972" anchor="ctr"/>
          <a:lstStyle/>
          <a:p>
            <a:pPr algn="ctr">
              <a:defRPr/>
            </a:pPr>
            <a:r>
              <a:rPr lang="ru-RU" altLang="zh-CN" sz="1500" dirty="0" smtClean="0">
                <a:solidFill>
                  <a:schemeClr val="bg1"/>
                </a:solidFill>
                <a:latin typeface="Arial" pitchFamily="34" charset="0"/>
                <a:ea typeface="黑体" pitchFamily="2" charset="-122"/>
                <a:cs typeface="Arial" pitchFamily="34" charset="0"/>
              </a:rPr>
              <a:t>Превосходящие характеристики</a:t>
            </a:r>
            <a:endParaRPr lang="en-US" altLang="zh-CN" sz="1500" dirty="0" smtClean="0">
              <a:solidFill>
                <a:schemeClr val="bg1"/>
              </a:solidFill>
              <a:latin typeface="Arial" pitchFamily="34" charset="0"/>
              <a:ea typeface="黑体" pitchFamily="2" charset="-122"/>
              <a:cs typeface="Arial" pitchFamily="34" charset="0"/>
            </a:endParaRPr>
          </a:p>
        </p:txBody>
      </p:sp>
      <p:pic>
        <p:nvPicPr>
          <p:cNvPr id="291" name="图片 16" descr="2285V2-8.png"/>
          <p:cNvPicPr>
            <a:picLocks noChangeAspect="1"/>
          </p:cNvPicPr>
          <p:nvPr/>
        </p:nvPicPr>
        <p:blipFill>
          <a:blip r:embed="rId26" cstate="email"/>
          <a:srcRect/>
          <a:stretch>
            <a:fillRect/>
          </a:stretch>
        </p:blipFill>
        <p:spPr bwMode="auto">
          <a:xfrm>
            <a:off x="1638744" y="2941982"/>
            <a:ext cx="329043" cy="250679"/>
          </a:xfrm>
          <a:prstGeom prst="rect">
            <a:avLst/>
          </a:prstGeom>
          <a:noFill/>
          <a:ln w="9525">
            <a:noFill/>
            <a:miter lim="800000"/>
            <a:headEnd/>
            <a:tailEnd/>
          </a:ln>
        </p:spPr>
      </p:pic>
      <p:sp>
        <p:nvSpPr>
          <p:cNvPr id="292" name="Text Box 25"/>
          <p:cNvSpPr txBox="1">
            <a:spLocks noChangeArrowheads="1"/>
          </p:cNvSpPr>
          <p:nvPr/>
        </p:nvSpPr>
        <p:spPr bwMode="auto">
          <a:xfrm>
            <a:off x="1633525" y="3205235"/>
            <a:ext cx="363000" cy="92333"/>
          </a:xfrm>
          <a:prstGeom prst="rect">
            <a:avLst/>
          </a:prstGeom>
          <a:noFill/>
          <a:ln w="25400">
            <a:noFill/>
            <a:miter lim="800000"/>
            <a:headEnd/>
            <a:tailEnd/>
          </a:ln>
          <a:effectLst/>
        </p:spPr>
        <p:txBody>
          <a:bodyPr wrap="square" lIns="0" tIns="0" rIns="0" bIns="0">
            <a:spAutoFit/>
          </a:bodyPr>
          <a:lstStyle/>
          <a:p>
            <a:pPr algn="ctr" defTabSz="543804" eaLnBrk="0" fontAlgn="auto" hangingPunct="0">
              <a:spcBef>
                <a:spcPts val="0"/>
              </a:spcBef>
              <a:spcAft>
                <a:spcPts val="0"/>
              </a:spcAft>
              <a:defRPr/>
            </a:pPr>
            <a:r>
              <a:rPr lang="en-US" altLang="zh-CN" sz="600" kern="0" dirty="0" smtClean="0">
                <a:solidFill>
                  <a:sysClr val="windowText" lastClr="000000"/>
                </a:solidFill>
                <a:latin typeface="Arial" pitchFamily="34" charset="0"/>
                <a:ea typeface="微软雅黑" pitchFamily="34" charset="-122"/>
                <a:cs typeface="Arial" pitchFamily="34" charset="0"/>
              </a:rPr>
              <a:t>RH2288</a:t>
            </a:r>
            <a:endParaRPr lang="en-US" altLang="zh-TW" sz="600" kern="0" dirty="0">
              <a:solidFill>
                <a:sysClr val="windowText" lastClr="000000"/>
              </a:solidFill>
              <a:latin typeface="Arial" pitchFamily="34" charset="0"/>
              <a:ea typeface="微软雅黑" pitchFamily="34" charset="-122"/>
              <a:cs typeface="Arial" pitchFamily="34" charset="0"/>
            </a:endParaRPr>
          </a:p>
        </p:txBody>
      </p:sp>
      <p:sp>
        <p:nvSpPr>
          <p:cNvPr id="293" name="矩形 292"/>
          <p:cNvSpPr/>
          <p:nvPr/>
        </p:nvSpPr>
        <p:spPr>
          <a:xfrm>
            <a:off x="1591730" y="2759250"/>
            <a:ext cx="399468" cy="184666"/>
          </a:xfrm>
          <a:prstGeom prst="rect">
            <a:avLst/>
          </a:prstGeom>
        </p:spPr>
        <p:txBody>
          <a:bodyPr wrap="none">
            <a:spAutoFit/>
          </a:bodyPr>
          <a:lstStyle/>
          <a:p>
            <a:pPr algn="ctr" defTabSz="543804" eaLnBrk="0" fontAlgn="auto" hangingPunct="0">
              <a:spcBef>
                <a:spcPts val="0"/>
              </a:spcBef>
              <a:spcAft>
                <a:spcPts val="0"/>
              </a:spcAft>
              <a:defRPr/>
            </a:pPr>
            <a:r>
              <a:rPr lang="en-US" altLang="zh-CN" sz="600" b="1" dirty="0" smtClean="0">
                <a:solidFill>
                  <a:srgbClr val="C00000"/>
                </a:solidFill>
                <a:latin typeface="Arial" pitchFamily="34" charset="0"/>
                <a:ea typeface="Arial Unicode MS" pitchFamily="34" charset="-122"/>
                <a:cs typeface="Arial" pitchFamily="34" charset="0"/>
              </a:rPr>
              <a:t>2U 2P</a:t>
            </a:r>
            <a:endParaRPr lang="zh-CN" altLang="en-US" sz="600" b="1" dirty="0" smtClean="0">
              <a:solidFill>
                <a:srgbClr val="C00000"/>
              </a:solidFill>
              <a:latin typeface="Arial" pitchFamily="34" charset="0"/>
              <a:ea typeface="Arial Unicode MS" pitchFamily="34" charset="-122"/>
              <a:cs typeface="Arial" pitchFamily="34" charset="0"/>
            </a:endParaRPr>
          </a:p>
        </p:txBody>
      </p:sp>
      <p:sp>
        <p:nvSpPr>
          <p:cNvPr id="294" name="矩形 293"/>
          <p:cNvSpPr/>
          <p:nvPr/>
        </p:nvSpPr>
        <p:spPr>
          <a:xfrm>
            <a:off x="1255231" y="2993336"/>
            <a:ext cx="399468" cy="184666"/>
          </a:xfrm>
          <a:prstGeom prst="rect">
            <a:avLst/>
          </a:prstGeom>
        </p:spPr>
        <p:txBody>
          <a:bodyPr wrap="none">
            <a:spAutoFit/>
          </a:bodyPr>
          <a:lstStyle/>
          <a:p>
            <a:pPr algn="ctr" defTabSz="543804" eaLnBrk="0" fontAlgn="auto" hangingPunct="0">
              <a:spcBef>
                <a:spcPts val="0"/>
              </a:spcBef>
              <a:spcAft>
                <a:spcPts val="0"/>
              </a:spcAft>
              <a:defRPr/>
            </a:pPr>
            <a:r>
              <a:rPr lang="en-US" altLang="zh-CN" sz="600" b="1" dirty="0" smtClean="0">
                <a:solidFill>
                  <a:srgbClr val="C00000"/>
                </a:solidFill>
                <a:latin typeface="Arial" pitchFamily="34" charset="0"/>
                <a:ea typeface="Arial Unicode MS" pitchFamily="34" charset="-122"/>
                <a:cs typeface="Arial" pitchFamily="34" charset="0"/>
              </a:rPr>
              <a:t>2U 2P</a:t>
            </a:r>
            <a:endParaRPr lang="zh-CN" altLang="en-US" sz="600" b="1" dirty="0" smtClean="0">
              <a:solidFill>
                <a:srgbClr val="C00000"/>
              </a:solidFill>
              <a:latin typeface="Arial" pitchFamily="34" charset="0"/>
              <a:ea typeface="Arial Unicode MS" pitchFamily="34" charset="-122"/>
              <a:cs typeface="Arial" pitchFamily="34" charset="0"/>
            </a:endParaRPr>
          </a:p>
        </p:txBody>
      </p:sp>
      <p:sp>
        <p:nvSpPr>
          <p:cNvPr id="295" name="矩形 294"/>
          <p:cNvSpPr/>
          <p:nvPr/>
        </p:nvSpPr>
        <p:spPr>
          <a:xfrm>
            <a:off x="969938" y="3256683"/>
            <a:ext cx="399468" cy="184666"/>
          </a:xfrm>
          <a:prstGeom prst="rect">
            <a:avLst/>
          </a:prstGeom>
        </p:spPr>
        <p:txBody>
          <a:bodyPr wrap="none">
            <a:spAutoFit/>
          </a:bodyPr>
          <a:lstStyle/>
          <a:p>
            <a:pPr algn="ctr" defTabSz="543804" eaLnBrk="0" fontAlgn="auto" hangingPunct="0">
              <a:spcBef>
                <a:spcPts val="0"/>
              </a:spcBef>
              <a:spcAft>
                <a:spcPts val="0"/>
              </a:spcAft>
              <a:defRPr/>
            </a:pPr>
            <a:r>
              <a:rPr lang="en-US" altLang="zh-CN" sz="600" b="1" dirty="0" smtClean="0">
                <a:solidFill>
                  <a:srgbClr val="C00000"/>
                </a:solidFill>
                <a:latin typeface="Arial" pitchFamily="34" charset="0"/>
                <a:ea typeface="Arial Unicode MS" pitchFamily="34" charset="-122"/>
                <a:cs typeface="Arial" pitchFamily="34" charset="0"/>
              </a:rPr>
              <a:t>1U 2P</a:t>
            </a:r>
            <a:endParaRPr lang="zh-CN" altLang="en-US" sz="600" b="1" dirty="0" smtClean="0">
              <a:solidFill>
                <a:srgbClr val="C00000"/>
              </a:solidFill>
              <a:latin typeface="Arial" pitchFamily="34" charset="0"/>
              <a:ea typeface="Arial Unicode MS" pitchFamily="34" charset="-122"/>
              <a:cs typeface="Arial" pitchFamily="34" charset="0"/>
            </a:endParaRPr>
          </a:p>
        </p:txBody>
      </p:sp>
      <p:pic>
        <p:nvPicPr>
          <p:cNvPr id="296" name="Picture 3" descr="E:\产品管理\OSCA\OSCA侧视图-1.jpg"/>
          <p:cNvPicPr>
            <a:picLocks noChangeAspect="1" noChangeArrowheads="1"/>
          </p:cNvPicPr>
          <p:nvPr/>
        </p:nvPicPr>
        <p:blipFill>
          <a:blip r:embed="rId27" cstate="email">
            <a:clrChange>
              <a:clrFrom>
                <a:srgbClr val="FFFFFF"/>
              </a:clrFrom>
              <a:clrTo>
                <a:srgbClr val="FFFFFF">
                  <a:alpha val="0"/>
                </a:srgbClr>
              </a:clrTo>
            </a:clrChange>
          </a:blip>
          <a:srcRect/>
          <a:stretch>
            <a:fillRect/>
          </a:stretch>
        </p:blipFill>
        <p:spPr bwMode="auto">
          <a:xfrm>
            <a:off x="3244570" y="1632600"/>
            <a:ext cx="477624" cy="383284"/>
          </a:xfrm>
          <a:prstGeom prst="rect">
            <a:avLst/>
          </a:prstGeom>
          <a:noFill/>
          <a:ln w="9525">
            <a:noFill/>
            <a:miter lim="800000"/>
            <a:headEnd/>
            <a:tailEnd/>
          </a:ln>
        </p:spPr>
      </p:pic>
      <p:sp>
        <p:nvSpPr>
          <p:cNvPr id="297" name="Text Box 25"/>
          <p:cNvSpPr txBox="1">
            <a:spLocks noChangeArrowheads="1"/>
          </p:cNvSpPr>
          <p:nvPr/>
        </p:nvSpPr>
        <p:spPr bwMode="auto">
          <a:xfrm>
            <a:off x="3312412" y="1979619"/>
            <a:ext cx="361779" cy="188041"/>
          </a:xfrm>
          <a:prstGeom prst="rect">
            <a:avLst/>
          </a:prstGeom>
          <a:noFill/>
          <a:ln w="25400">
            <a:noFill/>
            <a:miter lim="800000"/>
            <a:headEnd/>
            <a:tailEnd/>
          </a:ln>
          <a:effectLst/>
        </p:spPr>
        <p:txBody>
          <a:bodyPr wrap="square" lIns="0" tIns="0" rIns="0" bIns="0">
            <a:spAutoFit/>
          </a:bodyPr>
          <a:lstStyle/>
          <a:p>
            <a:pPr algn="ctr" defTabSz="543804" eaLnBrk="0" fontAlgn="auto" hangingPunct="0">
              <a:spcBef>
                <a:spcPts val="0"/>
              </a:spcBef>
              <a:spcAft>
                <a:spcPts val="0"/>
              </a:spcAft>
              <a:defRPr/>
            </a:pPr>
            <a:r>
              <a:rPr lang="en-US" altLang="zh-CN" sz="600" kern="0" dirty="0" smtClean="0">
                <a:solidFill>
                  <a:sysClr val="windowText" lastClr="000000"/>
                </a:solidFill>
                <a:latin typeface="Arial" pitchFamily="34" charset="0"/>
                <a:ea typeface="微软雅黑" pitchFamily="34" charset="-122"/>
                <a:cs typeface="Arial" pitchFamily="34" charset="0"/>
              </a:rPr>
              <a:t>E9000</a:t>
            </a:r>
            <a:r>
              <a:rPr lang="zh-CN" altLang="en-US" sz="600" kern="0" dirty="0" smtClean="0">
                <a:solidFill>
                  <a:sysClr val="windowText" lastClr="000000"/>
                </a:solidFill>
                <a:latin typeface="Arial" pitchFamily="34" charset="0"/>
                <a:ea typeface="微软雅黑" pitchFamily="34" charset="-122"/>
                <a:cs typeface="Arial" pitchFamily="34" charset="0"/>
              </a:rPr>
              <a:t> </a:t>
            </a:r>
            <a:r>
              <a:rPr lang="en-US" altLang="zh-CN" sz="600" kern="0" dirty="0" smtClean="0">
                <a:solidFill>
                  <a:sysClr val="windowText" lastClr="000000"/>
                </a:solidFill>
                <a:latin typeface="Arial" pitchFamily="34" charset="0"/>
                <a:ea typeface="微软雅黑" pitchFamily="34" charset="-122"/>
                <a:cs typeface="Arial" pitchFamily="34" charset="0"/>
              </a:rPr>
              <a:t>Blade</a:t>
            </a:r>
            <a:endParaRPr lang="en-US" altLang="zh-TW" sz="600" kern="0" dirty="0">
              <a:solidFill>
                <a:sysClr val="windowText" lastClr="000000"/>
              </a:solidFill>
              <a:latin typeface="Arial" pitchFamily="34" charset="0"/>
              <a:ea typeface="微软雅黑" pitchFamily="34" charset="-122"/>
              <a:cs typeface="Arial" pitchFamily="34" charset="0"/>
            </a:endParaRPr>
          </a:p>
        </p:txBody>
      </p:sp>
      <p:pic>
        <p:nvPicPr>
          <p:cNvPr id="300" name="Picture 3" descr="E:\产品管理\OSCA\OSCA侧视图-111.JPG"/>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a:off x="5870547" y="882769"/>
            <a:ext cx="1064552" cy="771401"/>
          </a:xfrm>
          <a:prstGeom prst="rect">
            <a:avLst/>
          </a:prstGeom>
          <a:noFill/>
          <a:ln w="9525">
            <a:noFill/>
            <a:miter lim="800000"/>
            <a:headEnd/>
            <a:tailEnd/>
          </a:ln>
        </p:spPr>
      </p:pic>
      <p:sp>
        <p:nvSpPr>
          <p:cNvPr id="301" name="矩形 300"/>
          <p:cNvSpPr/>
          <p:nvPr/>
        </p:nvSpPr>
        <p:spPr>
          <a:xfrm>
            <a:off x="6969501" y="911450"/>
            <a:ext cx="1851907" cy="823302"/>
          </a:xfrm>
          <a:prstGeom prst="rect">
            <a:avLst/>
          </a:prstGeom>
        </p:spPr>
        <p:txBody>
          <a:bodyPr wrap="square">
            <a:spAutoFit/>
          </a:bodyPr>
          <a:lstStyle/>
          <a:p>
            <a:pPr marL="88900" indent="-88900" defTabSz="801688" eaLnBrk="0" hangingPunct="0">
              <a:spcAft>
                <a:spcPts val="300"/>
              </a:spcAft>
              <a:buClr>
                <a:schemeClr val="tx2"/>
              </a:buClr>
              <a:buSzPct val="80000"/>
              <a:buFont typeface="Wingdings" pitchFamily="2" charset="2"/>
              <a:buChar char="Ø"/>
              <a:defRPr/>
            </a:pPr>
            <a:r>
              <a:rPr lang="en-US" altLang="zh-CN" sz="800" dirty="0" smtClean="0">
                <a:latin typeface="Arial" pitchFamily="34" charset="0"/>
                <a:ea typeface="微软雅黑" pitchFamily="34" charset="-122"/>
                <a:cs typeface="Arial" pitchFamily="34" charset="0"/>
              </a:rPr>
              <a:t>Computing Performance Density(CPD): </a:t>
            </a:r>
            <a:r>
              <a:rPr lang="en-US" altLang="zh-CN" sz="800" b="1" dirty="0" smtClean="0">
                <a:solidFill>
                  <a:srgbClr val="C00000"/>
                </a:solidFill>
                <a:latin typeface="Arial" pitchFamily="34" charset="0"/>
                <a:ea typeface="微软雅黑" pitchFamily="34" charset="-122"/>
                <a:cs typeface="Arial" pitchFamily="34" charset="0"/>
              </a:rPr>
              <a:t>1.25+</a:t>
            </a:r>
          </a:p>
          <a:p>
            <a:pPr marL="88900" indent="-88900" defTabSz="801688" eaLnBrk="0" hangingPunct="0">
              <a:spcAft>
                <a:spcPts val="300"/>
              </a:spcAft>
              <a:buClr>
                <a:schemeClr val="tx2"/>
              </a:buClr>
              <a:buSzPct val="80000"/>
              <a:buFont typeface="Wingdings" pitchFamily="2" charset="2"/>
              <a:buChar char="Ø"/>
              <a:defRPr/>
            </a:pPr>
            <a:r>
              <a:rPr lang="en-US" altLang="zh-CN" sz="800" dirty="0" smtClean="0">
                <a:latin typeface="Arial" pitchFamily="34" charset="0"/>
                <a:ea typeface="微软雅黑" pitchFamily="34" charset="-122"/>
                <a:cs typeface="Arial" pitchFamily="34" charset="0"/>
              </a:rPr>
              <a:t>Capacity: </a:t>
            </a:r>
            <a:r>
              <a:rPr lang="en-US" altLang="zh-CN" sz="800" b="1" dirty="0" smtClean="0">
                <a:solidFill>
                  <a:srgbClr val="C00000"/>
                </a:solidFill>
                <a:latin typeface="Arial" pitchFamily="34" charset="0"/>
                <a:ea typeface="微软雅黑" pitchFamily="34" charset="-122"/>
                <a:cs typeface="Arial" pitchFamily="34" charset="0"/>
              </a:rPr>
              <a:t>512TB</a:t>
            </a:r>
          </a:p>
          <a:p>
            <a:pPr marL="88900" indent="-88900" defTabSz="801688" eaLnBrk="0" hangingPunct="0">
              <a:spcAft>
                <a:spcPts val="300"/>
              </a:spcAft>
              <a:buClr>
                <a:schemeClr val="tx2"/>
              </a:buClr>
              <a:buSzPct val="80000"/>
              <a:buFont typeface="Wingdings" pitchFamily="2" charset="2"/>
              <a:buChar char="Ø"/>
              <a:defRPr/>
            </a:pPr>
            <a:r>
              <a:rPr lang="en-US" altLang="zh-CN" sz="800" dirty="0" smtClean="0">
                <a:latin typeface="Arial" pitchFamily="34" charset="0"/>
                <a:ea typeface="微软雅黑" pitchFamily="34" charset="-122"/>
                <a:cs typeface="Arial" pitchFamily="34" charset="0"/>
              </a:rPr>
              <a:t>Switch backplane: </a:t>
            </a:r>
            <a:r>
              <a:rPr lang="en-US" altLang="zh-CN" sz="800" b="1" dirty="0" smtClean="0">
                <a:solidFill>
                  <a:srgbClr val="C00000"/>
                </a:solidFill>
                <a:latin typeface="Arial" pitchFamily="34" charset="0"/>
                <a:ea typeface="微软雅黑" pitchFamily="34" charset="-122"/>
                <a:cs typeface="Arial" pitchFamily="34" charset="0"/>
              </a:rPr>
              <a:t>5.76 </a:t>
            </a:r>
            <a:r>
              <a:rPr lang="en-US" altLang="zh-CN" sz="800" b="1" dirty="0" err="1" smtClean="0">
                <a:solidFill>
                  <a:srgbClr val="C00000"/>
                </a:solidFill>
                <a:latin typeface="Arial" pitchFamily="34" charset="0"/>
                <a:ea typeface="微软雅黑" pitchFamily="34" charset="-122"/>
                <a:cs typeface="Arial" pitchFamily="34" charset="0"/>
              </a:rPr>
              <a:t>Tbps</a:t>
            </a:r>
            <a:r>
              <a:rPr lang="en-US" altLang="zh-CN" sz="800" b="1" dirty="0" smtClean="0">
                <a:solidFill>
                  <a:srgbClr val="C00000"/>
                </a:solidFill>
                <a:latin typeface="Arial" pitchFamily="34" charset="0"/>
                <a:ea typeface="微软雅黑" pitchFamily="34" charset="-122"/>
                <a:cs typeface="Arial" pitchFamily="34" charset="0"/>
              </a:rPr>
              <a:t> </a:t>
            </a:r>
          </a:p>
          <a:p>
            <a:pPr marL="88900" indent="-88900" defTabSz="801688" eaLnBrk="0" hangingPunct="0">
              <a:spcAft>
                <a:spcPts val="300"/>
              </a:spcAft>
              <a:buClr>
                <a:schemeClr val="tx2"/>
              </a:buClr>
              <a:buSzPct val="80000"/>
              <a:buFont typeface="Wingdings" pitchFamily="2" charset="2"/>
              <a:buChar char="Ø"/>
              <a:defRPr/>
            </a:pPr>
            <a:r>
              <a:rPr lang="en-US" altLang="zh-CN" sz="800" dirty="0" smtClean="0">
                <a:latin typeface="Arial" pitchFamily="34" charset="0"/>
                <a:ea typeface="微软雅黑" pitchFamily="34" charset="-122"/>
                <a:cs typeface="Arial" pitchFamily="34" charset="0"/>
              </a:rPr>
              <a:t>Expansion: </a:t>
            </a:r>
            <a:r>
              <a:rPr lang="en-US" altLang="zh-CN" sz="800" b="1" dirty="0" smtClean="0">
                <a:solidFill>
                  <a:srgbClr val="C00000"/>
                </a:solidFill>
                <a:latin typeface="Arial" pitchFamily="34" charset="0"/>
                <a:ea typeface="微软雅黑" pitchFamily="34" charset="-122"/>
                <a:cs typeface="Arial" pitchFamily="34" charset="0"/>
              </a:rPr>
              <a:t>32</a:t>
            </a:r>
            <a:r>
              <a:rPr lang="en-US" altLang="zh-CN" sz="800" dirty="0" smtClean="0">
                <a:solidFill>
                  <a:srgbClr val="C00000"/>
                </a:solidFill>
                <a:latin typeface="Arial" pitchFamily="34" charset="0"/>
                <a:ea typeface="微软雅黑" pitchFamily="34" charset="-122"/>
                <a:cs typeface="Arial" pitchFamily="34" charset="0"/>
              </a:rPr>
              <a:t> </a:t>
            </a:r>
            <a:r>
              <a:rPr lang="en-US" altLang="zh-CN" sz="800" dirty="0" smtClean="0">
                <a:latin typeface="Arial" pitchFamily="34" charset="0"/>
                <a:ea typeface="微软雅黑" pitchFamily="34" charset="-122"/>
                <a:cs typeface="Arial" pitchFamily="34" charset="0"/>
              </a:rPr>
              <a:t>* </a:t>
            </a:r>
            <a:r>
              <a:rPr lang="en-US" altLang="zh-CN" sz="800" dirty="0" err="1" smtClean="0">
                <a:latin typeface="Arial" pitchFamily="34" charset="0"/>
                <a:ea typeface="微软雅黑" pitchFamily="34" charset="-122"/>
                <a:cs typeface="Arial" pitchFamily="34" charset="0"/>
              </a:rPr>
              <a:t>PCIe</a:t>
            </a:r>
            <a:r>
              <a:rPr lang="en-US" altLang="zh-CN" sz="800" dirty="0" smtClean="0">
                <a:latin typeface="Arial" pitchFamily="34" charset="0"/>
                <a:ea typeface="微软雅黑" pitchFamily="34" charset="-122"/>
                <a:cs typeface="Arial" pitchFamily="34" charset="0"/>
              </a:rPr>
              <a:t> slot</a:t>
            </a:r>
          </a:p>
        </p:txBody>
      </p:sp>
      <p:sp>
        <p:nvSpPr>
          <p:cNvPr id="306" name="AutoShape 6"/>
          <p:cNvSpPr>
            <a:spLocks noChangeArrowheads="1"/>
          </p:cNvSpPr>
          <p:nvPr/>
        </p:nvSpPr>
        <p:spPr bwMode="auto">
          <a:xfrm>
            <a:off x="5814295" y="1940067"/>
            <a:ext cx="2988000" cy="216000"/>
          </a:xfrm>
          <a:prstGeom prst="roundRect">
            <a:avLst>
              <a:gd name="adj" fmla="val 16667"/>
            </a:avLst>
          </a:prstGeom>
          <a:solidFill>
            <a:schemeClr val="tx2"/>
          </a:solidFill>
          <a:ln>
            <a:headEnd/>
            <a:tailEnd/>
          </a:ln>
        </p:spPr>
        <p:style>
          <a:lnRef idx="0">
            <a:schemeClr val="accent5"/>
          </a:lnRef>
          <a:fillRef idx="3">
            <a:schemeClr val="accent5"/>
          </a:fillRef>
          <a:effectRef idx="3">
            <a:schemeClr val="accent5"/>
          </a:effectRef>
          <a:fontRef idx="minor">
            <a:schemeClr val="lt1"/>
          </a:fontRef>
        </p:style>
        <p:txBody>
          <a:bodyPr wrap="none" lIns="91274" tIns="45638" rIns="91274" bIns="45638" anchor="ctr"/>
          <a:lstStyle/>
          <a:p>
            <a:pPr lvl="0" algn="ctr" defTabSz="395734" eaLnBrk="0" hangingPunct="0">
              <a:defRPr/>
            </a:pPr>
            <a:r>
              <a:rPr lang="en-US" altLang="zh-CN" sz="1200" b="1" dirty="0" smtClean="0">
                <a:solidFill>
                  <a:schemeClr val="bg1">
                    <a:lumMod val="95000"/>
                  </a:schemeClr>
                </a:solidFill>
                <a:latin typeface="Arial" pitchFamily="34" charset="0"/>
                <a:ea typeface="微软雅黑" pitchFamily="34" charset="-122"/>
                <a:cs typeface="Arial" pitchFamily="34" charset="0"/>
              </a:rPr>
              <a:t>Dorado Solid-State Storage</a:t>
            </a:r>
          </a:p>
        </p:txBody>
      </p:sp>
      <p:sp>
        <p:nvSpPr>
          <p:cNvPr id="310" name="AutoShape 6"/>
          <p:cNvSpPr>
            <a:spLocks noChangeArrowheads="1"/>
          </p:cNvSpPr>
          <p:nvPr/>
        </p:nvSpPr>
        <p:spPr bwMode="auto">
          <a:xfrm>
            <a:off x="5815036" y="3209103"/>
            <a:ext cx="2988000" cy="216000"/>
          </a:xfrm>
          <a:prstGeom prst="roundRect">
            <a:avLst>
              <a:gd name="adj" fmla="val 16667"/>
            </a:avLst>
          </a:prstGeom>
          <a:solidFill>
            <a:schemeClr val="tx2"/>
          </a:solidFill>
          <a:ln>
            <a:headEnd/>
            <a:tailEnd/>
          </a:ln>
        </p:spPr>
        <p:style>
          <a:lnRef idx="0">
            <a:schemeClr val="accent5"/>
          </a:lnRef>
          <a:fillRef idx="3">
            <a:schemeClr val="accent5"/>
          </a:fillRef>
          <a:effectRef idx="3">
            <a:schemeClr val="accent5"/>
          </a:effectRef>
          <a:fontRef idx="minor">
            <a:schemeClr val="lt1"/>
          </a:fontRef>
        </p:style>
        <p:txBody>
          <a:bodyPr wrap="none" lIns="91274" tIns="45638" rIns="91274" bIns="45638" anchor="ctr"/>
          <a:lstStyle/>
          <a:p>
            <a:pPr lvl="0" algn="ctr" defTabSz="395734" eaLnBrk="0" hangingPunct="0">
              <a:defRPr/>
            </a:pPr>
            <a:r>
              <a:rPr lang="en-US" altLang="zh-CN" sz="1200" b="1" dirty="0" smtClean="0">
                <a:solidFill>
                  <a:schemeClr val="bg1">
                    <a:lumMod val="95000"/>
                  </a:schemeClr>
                </a:solidFill>
                <a:latin typeface="Arial" pitchFamily="34" charset="0"/>
                <a:ea typeface="微软雅黑" pitchFamily="34" charset="-122"/>
                <a:cs typeface="Arial" pitchFamily="34" charset="0"/>
              </a:rPr>
              <a:t>Big Data Storage</a:t>
            </a:r>
          </a:p>
        </p:txBody>
      </p:sp>
    </p:spTree>
  </p:cSld>
  <p:clrMapOvr>
    <a:masterClrMapping/>
  </p:clrMapOvr>
  <p:transition advClick="0" advTm="8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表格 25"/>
          <p:cNvGraphicFramePr>
            <a:graphicFrameLocks noGrp="1"/>
          </p:cNvGraphicFramePr>
          <p:nvPr/>
        </p:nvGraphicFramePr>
        <p:xfrm>
          <a:off x="295276" y="784384"/>
          <a:ext cx="8526463" cy="3884094"/>
        </p:xfrm>
        <a:graphic>
          <a:graphicData uri="http://schemas.openxmlformats.org/drawingml/2006/table">
            <a:tbl>
              <a:tblPr/>
              <a:tblGrid>
                <a:gridCol w="1185182"/>
                <a:gridCol w="4644118"/>
                <a:gridCol w="2697163"/>
              </a:tblGrid>
              <a:tr h="167840">
                <a:tc>
                  <a:txBody>
                    <a:bodyPr/>
                    <a:lstStyle/>
                    <a:p>
                      <a:pPr algn="ctr">
                        <a:spcAft>
                          <a:spcPts val="0"/>
                        </a:spcAft>
                      </a:pPr>
                      <a:r>
                        <a:rPr lang="en-US" altLang="zh-CN" sz="900" b="1" kern="100" dirty="0" smtClean="0">
                          <a:solidFill>
                            <a:schemeClr val="bg1"/>
                          </a:solidFill>
                          <a:latin typeface="Times New Roman" pitchFamily="18" charset="0"/>
                          <a:ea typeface="微软雅黑" pitchFamily="34" charset="-122"/>
                          <a:cs typeface="Times New Roman" pitchFamily="18" charset="0"/>
                        </a:rPr>
                        <a:t>Item</a:t>
                      </a:r>
                      <a:endParaRPr lang="zh-CN" sz="900" b="1" kern="100" dirty="0">
                        <a:solidFill>
                          <a:schemeClr val="bg1"/>
                        </a:solidFill>
                        <a:latin typeface="Times New Roman" pitchFamily="18" charset="0"/>
                        <a:ea typeface="微软雅黑" pitchFamily="34" charset="-122"/>
                        <a:cs typeface="Times New Roman" pitchFamily="18" charset="0"/>
                      </a:endParaRP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0"/>
                        </a:spcAft>
                      </a:pPr>
                      <a:r>
                        <a:rPr lang="en-US" altLang="zh-CN" sz="900" b="1" kern="100" dirty="0" smtClean="0">
                          <a:solidFill>
                            <a:schemeClr val="bg1"/>
                          </a:solidFill>
                          <a:latin typeface="Times New Roman" pitchFamily="18" charset="0"/>
                          <a:ea typeface="微软雅黑" pitchFamily="34" charset="-122"/>
                          <a:cs typeface="Times New Roman" pitchFamily="18" charset="0"/>
                        </a:rPr>
                        <a:t>Key Messages</a:t>
                      </a:r>
                      <a:endParaRPr lang="zh-CN" altLang="zh-CN" sz="900" b="1" kern="100" dirty="0">
                        <a:solidFill>
                          <a:schemeClr val="bg1"/>
                        </a:solidFill>
                        <a:latin typeface="Times New Roman" pitchFamily="18" charset="0"/>
                        <a:ea typeface="微软雅黑" pitchFamily="34" charset="-122"/>
                        <a:cs typeface="Times New Roman" pitchFamily="18" charset="0"/>
                      </a:endParaRP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0"/>
                        </a:spcAft>
                      </a:pPr>
                      <a:r>
                        <a:rPr lang="en-US" altLang="zh-CN" sz="1100" b="1" kern="100" dirty="0" smtClean="0">
                          <a:solidFill>
                            <a:schemeClr val="bg1"/>
                          </a:solidFill>
                          <a:latin typeface="Times New Roman" pitchFamily="18" charset="0"/>
                          <a:ea typeface="微软雅黑" pitchFamily="34" charset="-122"/>
                          <a:cs typeface="Times New Roman" pitchFamily="18" charset="0"/>
                        </a:rPr>
                        <a:t>Why</a:t>
                      </a:r>
                      <a:endParaRPr lang="zh-CN" sz="1100" b="1" kern="100" dirty="0">
                        <a:solidFill>
                          <a:schemeClr val="bg1"/>
                        </a:solidFill>
                        <a:latin typeface="Times New Roman" pitchFamily="18" charset="0"/>
                        <a:ea typeface="微软雅黑" pitchFamily="34" charset="-122"/>
                        <a:cs typeface="Times New Roman" pitchFamily="18" charset="0"/>
                      </a:endParaRP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r>
              <a:tr h="9875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00" dirty="0" smtClean="0">
                          <a:solidFill>
                            <a:srgbClr val="C00000"/>
                          </a:solidFill>
                          <a:latin typeface="Times New Roman" pitchFamily="18" charset="0"/>
                          <a:ea typeface="微软雅黑" pitchFamily="34" charset="-122"/>
                          <a:cs typeface="Times New Roman" pitchFamily="18" charset="0"/>
                        </a:rPr>
                        <a:t>20% Higher Performance</a:t>
                      </a:r>
                      <a:endParaRPr lang="zh-CN" sz="1100" b="1" kern="100" dirty="0">
                        <a:solidFill>
                          <a:srgbClr val="C00000"/>
                        </a:solidFill>
                        <a:latin typeface="Times New Roman" pitchFamily="18" charset="0"/>
                        <a:ea typeface="微软雅黑" pitchFamily="34" charset="-122"/>
                        <a:cs typeface="Times New Roman" pitchFamily="18" charset="0"/>
                      </a:endParaRP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altLang="zh-CN" sz="1100" kern="1200" dirty="0" smtClean="0">
                          <a:solidFill>
                            <a:schemeClr val="tx1"/>
                          </a:solidFill>
                          <a:latin typeface="+mn-lt"/>
                          <a:ea typeface="+mn-ea"/>
                          <a:cs typeface="+mn-cs"/>
                        </a:rPr>
                        <a:t>Higher hardware specification, Leading architecture and Smart Software bring </a:t>
                      </a:r>
                      <a:r>
                        <a:rPr lang="en-US" altLang="zh-CN" sz="1100" b="1" kern="1200" dirty="0" smtClean="0">
                          <a:solidFill>
                            <a:srgbClr val="C00000"/>
                          </a:solidFill>
                          <a:latin typeface="+mn-lt"/>
                          <a:ea typeface="+mn-ea"/>
                          <a:cs typeface="+mn-cs"/>
                        </a:rPr>
                        <a:t>24 No.1 SPEC/SPC-1 </a:t>
                      </a:r>
                      <a:r>
                        <a:rPr lang="en-US" altLang="zh-CN" sz="1100" kern="1200" dirty="0" smtClean="0">
                          <a:solidFill>
                            <a:schemeClr val="tx1"/>
                          </a:solidFill>
                          <a:latin typeface="+mn-lt"/>
                          <a:ea typeface="+mn-ea"/>
                          <a:cs typeface="+mn-cs"/>
                        </a:rPr>
                        <a:t>which are </a:t>
                      </a:r>
                      <a:r>
                        <a:rPr lang="en-US" altLang="zh-CN" sz="1100" b="1" kern="1200" dirty="0" smtClean="0">
                          <a:solidFill>
                            <a:srgbClr val="C00000"/>
                          </a:solidFill>
                          <a:latin typeface="+mn-lt"/>
                          <a:ea typeface="+mn-ea"/>
                          <a:cs typeface="+mn-cs"/>
                        </a:rPr>
                        <a:t>20% higher </a:t>
                      </a:r>
                      <a:r>
                        <a:rPr lang="en-US" altLang="zh-CN" sz="1100" kern="1200" dirty="0" smtClean="0">
                          <a:solidFill>
                            <a:schemeClr val="tx1"/>
                          </a:solidFill>
                          <a:latin typeface="+mn-lt"/>
                          <a:ea typeface="+mn-ea"/>
                          <a:cs typeface="+mn-cs"/>
                        </a:rPr>
                        <a:t>than other competitors.</a:t>
                      </a:r>
                      <a:endParaRPr lang="zh-CN" altLang="zh-CN" sz="1100" b="1" kern="100" dirty="0" smtClean="0">
                        <a:solidFill>
                          <a:schemeClr val="tx1"/>
                        </a:solidFill>
                        <a:latin typeface="Times New Roman" pitchFamily="18" charset="0"/>
                        <a:ea typeface="微软雅黑" pitchFamily="34" charset="-122"/>
                        <a:cs typeface="Times New Roman" pitchFamily="18" charset="0"/>
                      </a:endParaRP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buFont typeface="+mj-lt"/>
                        <a:buNone/>
                      </a:pPr>
                      <a:r>
                        <a:rPr lang="en-US" altLang="zh-CN" sz="1100" b="1" kern="1200" dirty="0" smtClean="0">
                          <a:solidFill>
                            <a:srgbClr val="C00000"/>
                          </a:solidFill>
                          <a:latin typeface="Times New Roman" pitchFamily="18" charset="0"/>
                          <a:ea typeface="+mn-ea"/>
                          <a:cs typeface="Times New Roman" pitchFamily="18" charset="0"/>
                        </a:rPr>
                        <a:t>High Hardware Specification</a:t>
                      </a:r>
                    </a:p>
                    <a:p>
                      <a:pPr marL="0" indent="0" algn="l">
                        <a:buFont typeface="+mj-lt"/>
                        <a:buNone/>
                      </a:pPr>
                      <a:r>
                        <a:rPr lang="en-US" altLang="zh-CN" sz="1100" kern="1200" dirty="0" smtClean="0">
                          <a:solidFill>
                            <a:schemeClr val="tx1"/>
                          </a:solidFill>
                          <a:latin typeface="Times New Roman" pitchFamily="18" charset="0"/>
                          <a:ea typeface="+mn-ea"/>
                          <a:cs typeface="Times New Roman" pitchFamily="18" charset="0"/>
                        </a:rPr>
                        <a:t>More Cache</a:t>
                      </a:r>
                      <a:r>
                        <a:rPr lang="en-US" altLang="zh-CN" sz="1100" kern="1200" baseline="0" dirty="0" smtClean="0">
                          <a:solidFill>
                            <a:schemeClr val="tx1"/>
                          </a:solidFill>
                          <a:latin typeface="Times New Roman" pitchFamily="18" charset="0"/>
                          <a:ea typeface="+mn-ea"/>
                          <a:cs typeface="Times New Roman" pitchFamily="18" charset="0"/>
                        </a:rPr>
                        <a:t> &amp; Disks</a:t>
                      </a:r>
                      <a:endParaRPr lang="en-US" altLang="zh-CN" sz="1100" kern="1200" dirty="0" smtClean="0">
                        <a:solidFill>
                          <a:schemeClr val="tx1"/>
                        </a:solidFill>
                        <a:latin typeface="Times New Roman" pitchFamily="18" charset="0"/>
                        <a:ea typeface="+mn-ea"/>
                        <a:cs typeface="Times New Roman" pitchFamily="18" charset="0"/>
                      </a:endParaRPr>
                    </a:p>
                    <a:p>
                      <a:pPr marL="0" indent="0" algn="l">
                        <a:buFont typeface="+mj-lt"/>
                        <a:buNone/>
                      </a:pPr>
                      <a:r>
                        <a:rPr lang="en-US" altLang="zh-CN" sz="1100" b="1" i="0" kern="1200" dirty="0" smtClean="0">
                          <a:solidFill>
                            <a:srgbClr val="C00000"/>
                          </a:solidFill>
                          <a:latin typeface="Times New Roman" pitchFamily="18" charset="0"/>
                          <a:ea typeface="+mn-ea"/>
                          <a:cs typeface="Times New Roman" pitchFamily="18" charset="0"/>
                        </a:rPr>
                        <a:t>Leading</a:t>
                      </a:r>
                      <a:r>
                        <a:rPr lang="en-US" altLang="zh-CN" sz="1100" b="1" i="0" kern="1200" baseline="0" dirty="0" smtClean="0">
                          <a:solidFill>
                            <a:srgbClr val="C00000"/>
                          </a:solidFill>
                          <a:latin typeface="Times New Roman" pitchFamily="18" charset="0"/>
                          <a:ea typeface="+mn-ea"/>
                          <a:cs typeface="Times New Roman" pitchFamily="18" charset="0"/>
                        </a:rPr>
                        <a:t> Architecture</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altLang="zh-CN" sz="1100" i="0" kern="1200" baseline="0" dirty="0" smtClean="0">
                          <a:solidFill>
                            <a:schemeClr val="tx1"/>
                          </a:solidFill>
                          <a:latin typeface="Times New Roman" pitchFamily="18" charset="0"/>
                          <a:ea typeface="+mn-ea"/>
                          <a:cs typeface="Times New Roman" pitchFamily="18" charset="0"/>
                        </a:rPr>
                        <a:t>More controllers (16 Controllers)</a:t>
                      </a:r>
                    </a:p>
                    <a:p>
                      <a:pPr marL="0" indent="0" algn="l" defTabSz="914400" rtl="0" eaLnBrk="1" latinLnBrk="0" hangingPunct="1">
                        <a:buFont typeface="+mj-lt"/>
                        <a:buNone/>
                      </a:pPr>
                      <a:r>
                        <a:rPr lang="en-US" altLang="zh-CN" sz="1100" b="1" i="0" kern="1200" dirty="0" smtClean="0">
                          <a:solidFill>
                            <a:srgbClr val="C00000"/>
                          </a:solidFill>
                          <a:latin typeface="Times New Roman" pitchFamily="18" charset="0"/>
                          <a:ea typeface="+mn-ea"/>
                          <a:cs typeface="Times New Roman" pitchFamily="18" charset="0"/>
                        </a:rPr>
                        <a:t>Smart Software</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altLang="zh-CN" sz="1100" i="0" kern="100" dirty="0" smtClean="0">
                          <a:latin typeface="Times New Roman" pitchFamily="18" charset="0"/>
                          <a:ea typeface="微软雅黑" pitchFamily="34" charset="-122"/>
                          <a:cs typeface="Times New Roman" pitchFamily="18" charset="0"/>
                        </a:rPr>
                        <a:t>Huawei Smart Software Suite</a:t>
                      </a:r>
                      <a:endParaRPr lang="zh-CN" sz="1100" i="0" kern="100" dirty="0">
                        <a:latin typeface="Times New Roman" pitchFamily="18" charset="0"/>
                        <a:ea typeface="微软雅黑" pitchFamily="34" charset="-122"/>
                        <a:cs typeface="Times New Roman" pitchFamily="18" charset="0"/>
                      </a:endParaRP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11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00" dirty="0" smtClean="0">
                          <a:solidFill>
                            <a:srgbClr val="C00000"/>
                          </a:solidFill>
                          <a:latin typeface="Times New Roman" pitchFamily="18" charset="0"/>
                          <a:ea typeface="微软雅黑" pitchFamily="34" charset="-122"/>
                          <a:cs typeface="Times New Roman" pitchFamily="18" charset="0"/>
                        </a:rPr>
                        <a:t>Industry-leading Raid 2.0 Implementation</a:t>
                      </a:r>
                      <a:endParaRPr lang="zh-CN" sz="1100" b="1" kern="100" dirty="0">
                        <a:solidFill>
                          <a:srgbClr val="C00000"/>
                        </a:solidFill>
                        <a:latin typeface="Times New Roman" pitchFamily="18" charset="0"/>
                        <a:ea typeface="微软雅黑" pitchFamily="34" charset="-122"/>
                        <a:cs typeface="Times New Roman" pitchFamily="18" charset="0"/>
                      </a:endParaRP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542925" algn="l"/>
                        </a:tabLst>
                        <a:defRPr/>
                      </a:pPr>
                      <a:r>
                        <a:rPr lang="en-US" altLang="zh-CN" sz="1100" kern="1200" dirty="0" smtClean="0">
                          <a:solidFill>
                            <a:schemeClr val="tx1"/>
                          </a:solidFill>
                          <a:latin typeface="+mn-lt"/>
                          <a:ea typeface="+mn-ea"/>
                          <a:cs typeface="+mn-cs"/>
                        </a:rPr>
                        <a:t>Because of Industry-leading Raid 2.0 technology, 1TB data </a:t>
                      </a:r>
                      <a:r>
                        <a:rPr lang="en-US" altLang="zh-CN" sz="1100" b="1" kern="1200" dirty="0" smtClean="0">
                          <a:solidFill>
                            <a:srgbClr val="C00000"/>
                          </a:solidFill>
                          <a:latin typeface="+mn-lt"/>
                          <a:ea typeface="+mn-ea"/>
                          <a:cs typeface="+mn-cs"/>
                        </a:rPr>
                        <a:t>reconstruction time from 3-10 hours down to 30 minutes </a:t>
                      </a:r>
                      <a:r>
                        <a:rPr lang="en-US" altLang="zh-CN" sz="1100" kern="1200" dirty="0" smtClean="0">
                          <a:solidFill>
                            <a:schemeClr val="tx1"/>
                          </a:solidFill>
                          <a:latin typeface="+mn-lt"/>
                          <a:ea typeface="+mn-ea"/>
                          <a:cs typeface="+mn-cs"/>
                        </a:rPr>
                        <a:t>and </a:t>
                      </a:r>
                      <a:r>
                        <a:rPr lang="en-US" altLang="zh-CN" sz="1100" b="1" kern="1200" dirty="0" smtClean="0">
                          <a:solidFill>
                            <a:srgbClr val="C00000"/>
                          </a:solidFill>
                          <a:latin typeface="+mn-lt"/>
                          <a:ea typeface="+mn-ea"/>
                          <a:cs typeface="+mn-cs"/>
                        </a:rPr>
                        <a:t>self-healing</a:t>
                      </a:r>
                      <a:r>
                        <a:rPr lang="en-US" altLang="zh-CN" sz="1100" kern="1200" dirty="0" smtClean="0">
                          <a:solidFill>
                            <a:schemeClr val="tx1"/>
                          </a:solidFill>
                          <a:latin typeface="+mn-lt"/>
                          <a:ea typeface="+mn-ea"/>
                          <a:cs typeface="+mn-cs"/>
                        </a:rPr>
                        <a:t> (no need to replace bad disk ASAP), tremendously increase the availability</a:t>
                      </a:r>
                      <a:r>
                        <a:rPr lang="en-US" altLang="zh-CN" sz="1100" kern="1200" baseline="0" dirty="0" smtClean="0">
                          <a:solidFill>
                            <a:schemeClr val="tx1"/>
                          </a:solidFill>
                          <a:latin typeface="+mn-lt"/>
                          <a:ea typeface="+mn-ea"/>
                          <a:cs typeface="+mn-cs"/>
                        </a:rPr>
                        <a:t> </a:t>
                      </a:r>
                      <a:r>
                        <a:rPr lang="en-US" altLang="zh-CN" sz="1100" kern="1200" dirty="0" smtClean="0">
                          <a:solidFill>
                            <a:schemeClr val="tx1"/>
                          </a:solidFill>
                          <a:latin typeface="+mn-lt"/>
                          <a:ea typeface="+mn-ea"/>
                          <a:cs typeface="+mn-cs"/>
                        </a:rPr>
                        <a:t>of whole system.</a:t>
                      </a:r>
                      <a:endParaRPr lang="zh-CN" altLang="zh-CN" sz="1100" kern="1200" dirty="0" smtClean="0">
                        <a:solidFill>
                          <a:schemeClr val="tx1"/>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defTabSz="914400" rtl="0" eaLnBrk="1" latinLnBrk="0" hangingPunct="1">
                        <a:buFont typeface="+mj-lt"/>
                        <a:buNone/>
                      </a:pPr>
                      <a:r>
                        <a:rPr lang="en-US" altLang="zh-CN" sz="1100" b="1" kern="1200" dirty="0" smtClean="0">
                          <a:solidFill>
                            <a:srgbClr val="C00000"/>
                          </a:solidFill>
                          <a:latin typeface="Times New Roman" pitchFamily="18" charset="0"/>
                          <a:ea typeface="+mn-ea"/>
                          <a:cs typeface="Times New Roman" pitchFamily="18" charset="0"/>
                        </a:rPr>
                        <a:t>Industry-leading Raid2.0</a:t>
                      </a:r>
                    </a:p>
                    <a:p>
                      <a:pPr marL="0" indent="0" algn="l" defTabSz="914400" rtl="0" eaLnBrk="1" latinLnBrk="0" hangingPunct="1">
                        <a:buFont typeface="+mj-lt"/>
                        <a:buNone/>
                      </a:pPr>
                      <a:r>
                        <a:rPr lang="en-US" altLang="zh-CN" sz="1100" b="0" i="0" kern="1200" baseline="0" dirty="0" smtClean="0">
                          <a:solidFill>
                            <a:schemeClr val="tx1"/>
                          </a:solidFill>
                          <a:latin typeface="Times New Roman" pitchFamily="18" charset="0"/>
                          <a:ea typeface="+mn-ea"/>
                          <a:cs typeface="Times New Roman" pitchFamily="18" charset="0"/>
                        </a:rPr>
                        <a:t>Especially better performance for storage Virtualization.</a:t>
                      </a:r>
                    </a:p>
                    <a:p>
                      <a:pPr marL="0" indent="0" algn="l" defTabSz="914400" rtl="0" eaLnBrk="1" latinLnBrk="0" hangingPunct="1">
                        <a:buFont typeface="+mj-lt"/>
                        <a:buNone/>
                      </a:pPr>
                      <a:r>
                        <a:rPr lang="en-US" altLang="zh-CN" sz="1100" b="0" i="0" kern="1200" baseline="0" dirty="0" smtClean="0">
                          <a:solidFill>
                            <a:schemeClr val="tx1"/>
                          </a:solidFill>
                          <a:latin typeface="Times New Roman" pitchFamily="18" charset="0"/>
                          <a:ea typeface="+mn-ea"/>
                          <a:cs typeface="Times New Roman" pitchFamily="18" charset="0"/>
                        </a:rPr>
                        <a:t>Reduce the risk of data lost.</a:t>
                      </a:r>
                      <a:endParaRPr lang="en-US" altLang="zh-CN" sz="1100" b="0" i="0" kern="1200" dirty="0">
                        <a:solidFill>
                          <a:schemeClr val="tx1"/>
                        </a:solidFill>
                        <a:latin typeface="Times New Roman" pitchFamily="18" charset="0"/>
                        <a:ea typeface="+mn-ea"/>
                        <a:cs typeface="Times New Roman" pitchFamily="18" charset="0"/>
                      </a:endParaRP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80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kern="100" dirty="0" smtClean="0">
                          <a:solidFill>
                            <a:srgbClr val="C00000"/>
                          </a:solidFill>
                          <a:latin typeface="Times New Roman" pitchFamily="18" charset="0"/>
                          <a:ea typeface="微软雅黑" pitchFamily="34" charset="-122"/>
                          <a:cs typeface="Times New Roman" pitchFamily="18" charset="0"/>
                        </a:rPr>
                        <a:t>Cost-Effective</a:t>
                      </a:r>
                      <a:endParaRPr lang="zh-CN" altLang="zh-CN" sz="1100" b="1" kern="100" dirty="0" smtClean="0">
                        <a:solidFill>
                          <a:srgbClr val="C00000"/>
                        </a:solidFill>
                        <a:latin typeface="Times New Roman" pitchFamily="18" charset="0"/>
                        <a:ea typeface="微软雅黑" pitchFamily="34" charset="-122"/>
                        <a:cs typeface="Times New Roman" pitchFamily="18" charset="0"/>
                      </a:endParaRP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542925" algn="l"/>
                        </a:tabLst>
                        <a:defRPr/>
                      </a:pPr>
                      <a:r>
                        <a:rPr lang="en-US" altLang="zh-CN" sz="1100" b="1" kern="1200" dirty="0" smtClean="0">
                          <a:solidFill>
                            <a:srgbClr val="C00000"/>
                          </a:solidFill>
                          <a:latin typeface="+mn-lt"/>
                          <a:ea typeface="+mn-ea"/>
                          <a:cs typeface="+mn-cs"/>
                        </a:rPr>
                        <a:t>A. </a:t>
                      </a:r>
                      <a:r>
                        <a:rPr lang="en-US" altLang="zh-CN" sz="1100" kern="1200" dirty="0" smtClean="0">
                          <a:solidFill>
                            <a:schemeClr val="tx1"/>
                          </a:solidFill>
                          <a:latin typeface="+mn-lt"/>
                          <a:ea typeface="+mn-ea"/>
                          <a:cs typeface="+mn-cs"/>
                        </a:rPr>
                        <a:t>The price of Huawei storage </a:t>
                      </a:r>
                      <a:r>
                        <a:rPr lang="en-US" altLang="zh-CN" sz="1100" b="1" kern="1200" dirty="0" smtClean="0">
                          <a:solidFill>
                            <a:srgbClr val="C00000"/>
                          </a:solidFill>
                          <a:latin typeface="+mn-lt"/>
                          <a:ea typeface="+mn-ea"/>
                          <a:cs typeface="+mn-cs"/>
                        </a:rPr>
                        <a:t>equipments will be 15% lower </a:t>
                      </a:r>
                      <a:r>
                        <a:rPr lang="en-US" altLang="zh-CN" sz="1100" kern="1200" dirty="0" smtClean="0">
                          <a:solidFill>
                            <a:schemeClr val="tx1"/>
                          </a:solidFill>
                          <a:latin typeface="+mn-lt"/>
                          <a:ea typeface="+mn-ea"/>
                          <a:cs typeface="+mn-cs"/>
                        </a:rPr>
                        <a:t>than main competitors.</a:t>
                      </a:r>
                      <a:endParaRPr lang="zh-CN" altLang="zh-CN" sz="11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tab pos="542925" algn="l"/>
                        </a:tabLst>
                        <a:defRPr/>
                      </a:pPr>
                      <a:r>
                        <a:rPr lang="en-US" altLang="zh-CN" sz="1100" b="1" kern="1200" dirty="0" smtClean="0">
                          <a:solidFill>
                            <a:srgbClr val="C00000"/>
                          </a:solidFill>
                          <a:latin typeface="+mn-lt"/>
                          <a:ea typeface="+mn-ea"/>
                          <a:cs typeface="+mn-cs"/>
                        </a:rPr>
                        <a:t>B. </a:t>
                      </a:r>
                      <a:r>
                        <a:rPr lang="en-US" altLang="zh-CN" sz="1100" kern="1200" dirty="0" smtClean="0">
                          <a:solidFill>
                            <a:schemeClr val="tx1"/>
                          </a:solidFill>
                          <a:latin typeface="+mn-lt"/>
                          <a:ea typeface="+mn-ea"/>
                          <a:cs typeface="+mn-cs"/>
                        </a:rPr>
                        <a:t>Because Huawei storage </a:t>
                      </a:r>
                      <a:r>
                        <a:rPr lang="en-US" altLang="zh-CN" sz="1100" b="1" kern="1200" dirty="0" smtClean="0">
                          <a:solidFill>
                            <a:srgbClr val="C00000"/>
                          </a:solidFill>
                          <a:latin typeface="+mn-lt"/>
                          <a:ea typeface="+mn-ea"/>
                          <a:cs typeface="+mn-cs"/>
                        </a:rPr>
                        <a:t>license charge once for whole life cycle</a:t>
                      </a:r>
                      <a:r>
                        <a:rPr lang="en-US" altLang="zh-CN" sz="1100" kern="1200" dirty="0" smtClean="0">
                          <a:solidFill>
                            <a:schemeClr val="tx1"/>
                          </a:solidFill>
                          <a:latin typeface="+mn-lt"/>
                          <a:ea typeface="+mn-ea"/>
                          <a:cs typeface="+mn-cs"/>
                        </a:rPr>
                        <a:t>, the customers don’t need to renew software license when warranty expired or the expansion of capacity.</a:t>
                      </a:r>
                      <a:endParaRPr lang="zh-CN" altLang="zh-CN" sz="1100" kern="1200" dirty="0" smtClean="0">
                        <a:solidFill>
                          <a:schemeClr val="tx1"/>
                        </a:solidFill>
                        <a:latin typeface="+mn-lt"/>
                        <a:ea typeface="+mn-ea"/>
                        <a:cs typeface="+mn-cs"/>
                      </a:endParaRP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altLang="zh-CN" sz="1100" b="1" kern="1200" baseline="0" dirty="0" smtClean="0">
                          <a:solidFill>
                            <a:srgbClr val="C00000"/>
                          </a:solidFill>
                          <a:latin typeface="Times New Roman" pitchFamily="18" charset="0"/>
                          <a:ea typeface="+mn-ea"/>
                          <a:cs typeface="Times New Roman" pitchFamily="18" charset="0"/>
                        </a:rPr>
                        <a:t>Charge for Software and Expansion.</a:t>
                      </a:r>
                      <a:endParaRPr lang="en-US" altLang="zh-CN" sz="1100" b="1" kern="1200" dirty="0" smtClean="0">
                        <a:solidFill>
                          <a:srgbClr val="C00000"/>
                        </a:solidFill>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altLang="zh-CN" sz="1100" i="0" kern="1200" baseline="0" dirty="0" smtClean="0">
                          <a:solidFill>
                            <a:schemeClr val="tx1"/>
                          </a:solidFill>
                          <a:latin typeface="Times New Roman" pitchFamily="18" charset="0"/>
                          <a:ea typeface="+mn-ea"/>
                          <a:cs typeface="Times New Roman" pitchFamily="18" charset="0"/>
                        </a:rPr>
                        <a:t>EMC/IBM/HP. After 3 years warranty, customers need to renew the license or expansion, the price is so expensive that can buy a new Huawei Storage</a:t>
                      </a: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1163">
                <a:tc>
                  <a:txBody>
                    <a:bodyPr/>
                    <a:lstStyle/>
                    <a:p>
                      <a:pPr algn="ctr">
                        <a:spcAft>
                          <a:spcPts val="0"/>
                        </a:spcAft>
                      </a:pPr>
                      <a:r>
                        <a:rPr lang="en-US" altLang="zh-CN" sz="1100" b="1" kern="100" dirty="0" smtClean="0">
                          <a:solidFill>
                            <a:srgbClr val="C00000"/>
                          </a:solidFill>
                          <a:latin typeface="Times New Roman" pitchFamily="18" charset="0"/>
                          <a:ea typeface="微软雅黑" pitchFamily="34" charset="-122"/>
                          <a:cs typeface="Times New Roman" pitchFamily="18" charset="0"/>
                        </a:rPr>
                        <a:t>Unified XVE Platform</a:t>
                      </a:r>
                      <a:endParaRPr lang="zh-CN" sz="1100" b="1" kern="100" dirty="0">
                        <a:solidFill>
                          <a:srgbClr val="C00000"/>
                        </a:solidFill>
                        <a:latin typeface="Times New Roman" pitchFamily="18" charset="0"/>
                        <a:ea typeface="微软雅黑" pitchFamily="34" charset="-122"/>
                        <a:cs typeface="Times New Roman" pitchFamily="18" charset="0"/>
                      </a:endParaRP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542925" algn="l"/>
                        </a:tabLst>
                        <a:defRPr/>
                      </a:pPr>
                      <a:r>
                        <a:rPr lang="en-US" altLang="zh-CN" sz="1100" b="1" kern="1200" dirty="0" smtClean="0">
                          <a:solidFill>
                            <a:srgbClr val="C00000"/>
                          </a:solidFill>
                          <a:latin typeface="+mn-lt"/>
                          <a:ea typeface="+mn-ea"/>
                          <a:cs typeface="+mn-cs"/>
                        </a:rPr>
                        <a:t>Unified interfaces and commands </a:t>
                      </a:r>
                      <a:r>
                        <a:rPr lang="en-US" altLang="zh-CN" sz="1100" kern="1200" dirty="0" smtClean="0">
                          <a:solidFill>
                            <a:schemeClr val="tx1"/>
                          </a:solidFill>
                          <a:latin typeface="+mn-lt"/>
                          <a:ea typeface="+mn-ea"/>
                          <a:cs typeface="+mn-cs"/>
                        </a:rPr>
                        <a:t>of all the levels of products reduce the learning</a:t>
                      </a:r>
                      <a:r>
                        <a:rPr lang="en-US" altLang="zh-CN" sz="1100" kern="1200" baseline="0" dirty="0" smtClean="0">
                          <a:solidFill>
                            <a:schemeClr val="tx1"/>
                          </a:solidFill>
                          <a:latin typeface="+mn-lt"/>
                          <a:ea typeface="+mn-ea"/>
                          <a:cs typeface="+mn-cs"/>
                        </a:rPr>
                        <a:t> difficulties</a:t>
                      </a:r>
                      <a:r>
                        <a:rPr lang="en-US" altLang="zh-CN" sz="1100" kern="1200" dirty="0" smtClean="0">
                          <a:solidFill>
                            <a:schemeClr val="tx1"/>
                          </a:solidFill>
                          <a:latin typeface="+mn-lt"/>
                          <a:ea typeface="+mn-ea"/>
                          <a:cs typeface="+mn-cs"/>
                        </a:rPr>
                        <a:t> and operation engineers for </a:t>
                      </a:r>
                      <a:r>
                        <a:rPr lang="en-US" altLang="zh-CN" sz="1100" b="1" kern="1200" dirty="0" smtClean="0">
                          <a:solidFill>
                            <a:srgbClr val="C00000"/>
                          </a:solidFill>
                          <a:latin typeface="+mn-lt"/>
                          <a:ea typeface="+mn-ea"/>
                          <a:cs typeface="+mn-cs"/>
                        </a:rPr>
                        <a:t>the decline of OPEX.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altLang="zh-CN" sz="1100" b="1" i="0" kern="100" dirty="0" smtClean="0">
                          <a:solidFill>
                            <a:srgbClr val="C00000"/>
                          </a:solidFill>
                          <a:latin typeface="Times New Roman" pitchFamily="18" charset="0"/>
                          <a:ea typeface="微软雅黑" pitchFamily="34" charset="-122"/>
                          <a:cs typeface="Times New Roman" pitchFamily="18" charset="0"/>
                        </a:rPr>
                        <a:t>Unified</a:t>
                      </a:r>
                      <a:r>
                        <a:rPr lang="en-US" altLang="zh-CN" sz="1100" b="1" i="0" kern="100" baseline="0" dirty="0" smtClean="0">
                          <a:solidFill>
                            <a:srgbClr val="C00000"/>
                          </a:solidFill>
                          <a:latin typeface="Times New Roman" pitchFamily="18" charset="0"/>
                          <a:ea typeface="微软雅黑" pitchFamily="34" charset="-122"/>
                          <a:cs typeface="Times New Roman" pitchFamily="18" charset="0"/>
                        </a:rPr>
                        <a:t> XVE Software Platform</a:t>
                      </a:r>
                      <a:br>
                        <a:rPr lang="en-US" altLang="zh-CN" sz="1100" b="1" i="0" kern="100" baseline="0" dirty="0" smtClean="0">
                          <a:solidFill>
                            <a:srgbClr val="C00000"/>
                          </a:solidFill>
                          <a:latin typeface="Times New Roman" pitchFamily="18" charset="0"/>
                          <a:ea typeface="微软雅黑" pitchFamily="34" charset="-122"/>
                          <a:cs typeface="Times New Roman" pitchFamily="18" charset="0"/>
                        </a:rPr>
                      </a:br>
                      <a:r>
                        <a:rPr lang="en-US" altLang="zh-CN" sz="1100" b="0" i="0" kern="100" baseline="0" dirty="0" smtClean="0">
                          <a:solidFill>
                            <a:schemeClr val="tx1"/>
                          </a:solidFill>
                          <a:latin typeface="Times New Roman" pitchFamily="18" charset="0"/>
                          <a:ea typeface="微软雅黑" pitchFamily="34" charset="-122"/>
                          <a:cs typeface="Times New Roman" pitchFamily="18" charset="0"/>
                        </a:rPr>
                        <a:t>HP/IBM/EMC. Acquired products are hard to unified manage and collaborative work</a:t>
                      </a:r>
                      <a:endParaRPr lang="zh-CN" altLang="zh-CN" sz="1100" b="0" i="0" kern="100" dirty="0" smtClean="0">
                        <a:solidFill>
                          <a:schemeClr val="tx1"/>
                        </a:solidFill>
                        <a:latin typeface="Times New Roman" pitchFamily="18" charset="0"/>
                        <a:ea typeface="微软雅黑" pitchFamily="34" charset="-122"/>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zh-CN" altLang="zh-CN" sz="1100" b="1" kern="1200" dirty="0" smtClean="0">
                        <a:solidFill>
                          <a:srgbClr val="C00000"/>
                        </a:solidFill>
                        <a:latin typeface="Times New Roman" pitchFamily="18" charset="0"/>
                        <a:ea typeface="+mn-ea"/>
                        <a:cs typeface="Times New Roman" pitchFamily="18" charset="0"/>
                      </a:endParaRPr>
                    </a:p>
                  </a:txBody>
                  <a:tcPr marL="39142" marR="39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标题 1"/>
          <p:cNvSpPr txBox="1">
            <a:spLocks/>
          </p:cNvSpPr>
          <p:nvPr/>
        </p:nvSpPr>
        <p:spPr>
          <a:xfrm>
            <a:off x="295276" y="311468"/>
            <a:ext cx="8247063" cy="384334"/>
          </a:xfrm>
          <a:prstGeom prst="rect">
            <a:avLst/>
          </a:prstGeom>
        </p:spPr>
        <p:txBody>
          <a:bodyPr/>
          <a:lstStyle/>
          <a:p>
            <a:pPr eaLnBrk="0" hangingPunct="0"/>
            <a:r>
              <a:rPr lang="en-US" altLang="zh-CN" sz="2400" b="1" dirty="0" smtClean="0">
                <a:solidFill>
                  <a:srgbClr val="C00000"/>
                </a:solidFill>
                <a:latin typeface="Times New Roman" pitchFamily="18" charset="0"/>
                <a:cs typeface="Times New Roman" pitchFamily="18" charset="0"/>
                <a:sym typeface="Symbol"/>
              </a:rPr>
              <a:t>Four Highlights of Storage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同侧圆角矩形 17"/>
          <p:cNvSpPr/>
          <p:nvPr/>
        </p:nvSpPr>
        <p:spPr bwMode="auto">
          <a:xfrm rot="5400000">
            <a:off x="4136193" y="-34733"/>
            <a:ext cx="842962" cy="8524807"/>
          </a:xfrm>
          <a:prstGeom prst="round2SameRect">
            <a:avLst>
              <a:gd name="adj1" fmla="val 0"/>
              <a:gd name="adj2" fmla="val 0"/>
            </a:avLst>
          </a:prstGeom>
          <a:solidFill>
            <a:schemeClr val="bg1"/>
          </a:solidFill>
          <a:ln w="9525" algn="ctr">
            <a:noFill/>
            <a:round/>
            <a:headEnd/>
            <a:tailEnd/>
          </a:ln>
          <a:effectLst>
            <a:outerShdw blurRad="50800" dist="38100" dir="2700000" algn="tl" rotWithShape="0">
              <a:prstClr val="black">
                <a:alpha val="40000"/>
              </a:prstClr>
            </a:outerShdw>
            <a:softEdge rad="12700"/>
          </a:effectLst>
        </p:spPr>
        <p:txBody>
          <a:bodyPr wrap="none" anchor="ctr"/>
          <a:lstStyle/>
          <a:p>
            <a:pPr algn="ctr" fontAlgn="auto">
              <a:spcBef>
                <a:spcPts val="0"/>
              </a:spcBef>
              <a:spcAft>
                <a:spcPts val="0"/>
              </a:spcAft>
              <a:defRPr/>
            </a:pPr>
            <a:r>
              <a:rPr lang="en-US" altLang="zh-CN" sz="400" kern="0" dirty="0" smtClean="0">
                <a:solidFill>
                  <a:srgbClr val="5F5F5F"/>
                </a:solidFill>
                <a:latin typeface="Times New Roman" pitchFamily="18" charset="0"/>
                <a:ea typeface="华文细黑" pitchFamily="2" charset="-122"/>
                <a:cs typeface="Times New Roman" pitchFamily="18" charset="0"/>
              </a:rPr>
              <a:t>x</a:t>
            </a:r>
            <a:endParaRPr lang="zh-CN" altLang="en-US" sz="400" kern="0" dirty="0" smtClean="0">
              <a:solidFill>
                <a:srgbClr val="5F5F5F"/>
              </a:solidFill>
              <a:latin typeface="Times New Roman" pitchFamily="18" charset="0"/>
              <a:ea typeface="华文细黑" pitchFamily="2" charset="-122"/>
              <a:cs typeface="Times New Roman" pitchFamily="18" charset="0"/>
            </a:endParaRPr>
          </a:p>
        </p:txBody>
      </p:sp>
      <p:graphicFrame>
        <p:nvGraphicFramePr>
          <p:cNvPr id="3" name="表格 2"/>
          <p:cNvGraphicFramePr>
            <a:graphicFrameLocks noGrp="1"/>
          </p:cNvGraphicFramePr>
          <p:nvPr/>
        </p:nvGraphicFramePr>
        <p:xfrm>
          <a:off x="6010276" y="868904"/>
          <a:ext cx="2811462" cy="1782000"/>
        </p:xfrm>
        <a:graphic>
          <a:graphicData uri="http://schemas.openxmlformats.org/drawingml/2006/table">
            <a:tbl>
              <a:tblPr firstRow="1" bandRow="1"/>
              <a:tblGrid>
                <a:gridCol w="468577"/>
                <a:gridCol w="468577"/>
                <a:gridCol w="468577"/>
                <a:gridCol w="468577"/>
                <a:gridCol w="468577"/>
                <a:gridCol w="468577"/>
              </a:tblGrid>
              <a:tr h="356400">
                <a:tc>
                  <a:txBody>
                    <a:bodyPr/>
                    <a:lstStyle>
                      <a:defPPr>
                        <a:defRPr lang="zh-CN"/>
                      </a:defPPr>
                      <a:lvl1pPr marL="0" algn="l" defTabSz="914400" rtl="0" eaLnBrk="1" latinLnBrk="0" hangingPunct="1">
                        <a:defRPr sz="1800" b="1" kern="1200">
                          <a:solidFill>
                            <a:schemeClr val="lt1"/>
                          </a:solidFill>
                          <a:latin typeface="FrutigerNext LT Regular"/>
                          <a:ea typeface="华文细黑"/>
                        </a:defRPr>
                      </a:lvl1pPr>
                      <a:lvl2pPr marL="457200" algn="l" defTabSz="914400" rtl="0" eaLnBrk="1" latinLnBrk="0" hangingPunct="1">
                        <a:defRPr sz="1800" b="1" kern="1200">
                          <a:solidFill>
                            <a:schemeClr val="lt1"/>
                          </a:solidFill>
                          <a:latin typeface="FrutigerNext LT Regular"/>
                          <a:ea typeface="华文细黑"/>
                        </a:defRPr>
                      </a:lvl2pPr>
                      <a:lvl3pPr marL="914400" algn="l" defTabSz="914400" rtl="0" eaLnBrk="1" latinLnBrk="0" hangingPunct="1">
                        <a:defRPr sz="1800" b="1" kern="1200">
                          <a:solidFill>
                            <a:schemeClr val="lt1"/>
                          </a:solidFill>
                          <a:latin typeface="FrutigerNext LT Regular"/>
                          <a:ea typeface="华文细黑"/>
                        </a:defRPr>
                      </a:lvl3pPr>
                      <a:lvl4pPr marL="1371600" algn="l" defTabSz="914400" rtl="0" eaLnBrk="1" latinLnBrk="0" hangingPunct="1">
                        <a:defRPr sz="1800" b="1" kern="1200">
                          <a:solidFill>
                            <a:schemeClr val="lt1"/>
                          </a:solidFill>
                          <a:latin typeface="FrutigerNext LT Regular"/>
                          <a:ea typeface="华文细黑"/>
                        </a:defRPr>
                      </a:lvl4pPr>
                      <a:lvl5pPr marL="1828800" algn="l" defTabSz="914400" rtl="0" eaLnBrk="1" latinLnBrk="0" hangingPunct="1">
                        <a:defRPr sz="1800" b="1" kern="1200">
                          <a:solidFill>
                            <a:schemeClr val="lt1"/>
                          </a:solidFill>
                          <a:latin typeface="FrutigerNext LT Regular"/>
                          <a:ea typeface="华文细黑"/>
                        </a:defRPr>
                      </a:lvl5pPr>
                      <a:lvl6pPr marL="2286000" algn="l" defTabSz="914400" rtl="0" eaLnBrk="1" latinLnBrk="0" hangingPunct="1">
                        <a:defRPr sz="1800" b="1" kern="1200">
                          <a:solidFill>
                            <a:schemeClr val="lt1"/>
                          </a:solidFill>
                          <a:latin typeface="FrutigerNext LT Regular"/>
                          <a:ea typeface="华文细黑"/>
                        </a:defRPr>
                      </a:lvl6pPr>
                      <a:lvl7pPr marL="2743200" algn="l" defTabSz="914400" rtl="0" eaLnBrk="1" latinLnBrk="0" hangingPunct="1">
                        <a:defRPr sz="1800" b="1" kern="1200">
                          <a:solidFill>
                            <a:schemeClr val="lt1"/>
                          </a:solidFill>
                          <a:latin typeface="FrutigerNext LT Regular"/>
                          <a:ea typeface="华文细黑"/>
                        </a:defRPr>
                      </a:lvl7pPr>
                      <a:lvl8pPr marL="3200400" algn="l" defTabSz="914400" rtl="0" eaLnBrk="1" latinLnBrk="0" hangingPunct="1">
                        <a:defRPr sz="1800" b="1" kern="1200">
                          <a:solidFill>
                            <a:schemeClr val="lt1"/>
                          </a:solidFill>
                          <a:latin typeface="FrutigerNext LT Regular"/>
                          <a:ea typeface="华文细黑"/>
                        </a:defRPr>
                      </a:lvl8pPr>
                      <a:lvl9pPr marL="3657600" algn="l" defTabSz="914400" rtl="0" eaLnBrk="1" latinLnBrk="0" hangingPunct="1">
                        <a:defRPr sz="1800" b="1" kern="1200">
                          <a:solidFill>
                            <a:schemeClr val="lt1"/>
                          </a:solidFill>
                          <a:latin typeface="FrutigerNext LT Regular"/>
                          <a:ea typeface="华文细黑"/>
                        </a:defRPr>
                      </a:lvl9pPr>
                    </a:lstStyle>
                    <a:p>
                      <a:pPr algn="ctr"/>
                      <a:endParaRPr lang="zh-CN" altLang="en-US" sz="700" b="1"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zh-CN"/>
                      </a:defPPr>
                      <a:lvl1pPr marL="0" algn="l" defTabSz="914400" rtl="0" eaLnBrk="1" latinLnBrk="0" hangingPunct="1">
                        <a:defRPr sz="1800" b="1" kern="1200">
                          <a:solidFill>
                            <a:schemeClr val="lt1"/>
                          </a:solidFill>
                          <a:latin typeface="FrutigerNext LT Regular"/>
                          <a:ea typeface="华文细黑"/>
                        </a:defRPr>
                      </a:lvl1pPr>
                      <a:lvl2pPr marL="457200" algn="l" defTabSz="914400" rtl="0" eaLnBrk="1" latinLnBrk="0" hangingPunct="1">
                        <a:defRPr sz="1800" b="1" kern="1200">
                          <a:solidFill>
                            <a:schemeClr val="lt1"/>
                          </a:solidFill>
                          <a:latin typeface="FrutigerNext LT Regular"/>
                          <a:ea typeface="华文细黑"/>
                        </a:defRPr>
                      </a:lvl2pPr>
                      <a:lvl3pPr marL="914400" algn="l" defTabSz="914400" rtl="0" eaLnBrk="1" latinLnBrk="0" hangingPunct="1">
                        <a:defRPr sz="1800" b="1" kern="1200">
                          <a:solidFill>
                            <a:schemeClr val="lt1"/>
                          </a:solidFill>
                          <a:latin typeface="FrutigerNext LT Regular"/>
                          <a:ea typeface="华文细黑"/>
                        </a:defRPr>
                      </a:lvl3pPr>
                      <a:lvl4pPr marL="1371600" algn="l" defTabSz="914400" rtl="0" eaLnBrk="1" latinLnBrk="0" hangingPunct="1">
                        <a:defRPr sz="1800" b="1" kern="1200">
                          <a:solidFill>
                            <a:schemeClr val="lt1"/>
                          </a:solidFill>
                          <a:latin typeface="FrutigerNext LT Regular"/>
                          <a:ea typeface="华文细黑"/>
                        </a:defRPr>
                      </a:lvl4pPr>
                      <a:lvl5pPr marL="1828800" algn="l" defTabSz="914400" rtl="0" eaLnBrk="1" latinLnBrk="0" hangingPunct="1">
                        <a:defRPr sz="1800" b="1" kern="1200">
                          <a:solidFill>
                            <a:schemeClr val="lt1"/>
                          </a:solidFill>
                          <a:latin typeface="FrutigerNext LT Regular"/>
                          <a:ea typeface="华文细黑"/>
                        </a:defRPr>
                      </a:lvl5pPr>
                      <a:lvl6pPr marL="2286000" algn="l" defTabSz="914400" rtl="0" eaLnBrk="1" latinLnBrk="0" hangingPunct="1">
                        <a:defRPr sz="1800" b="1" kern="1200">
                          <a:solidFill>
                            <a:schemeClr val="lt1"/>
                          </a:solidFill>
                          <a:latin typeface="FrutigerNext LT Regular"/>
                          <a:ea typeface="华文细黑"/>
                        </a:defRPr>
                      </a:lvl6pPr>
                      <a:lvl7pPr marL="2743200" algn="l" defTabSz="914400" rtl="0" eaLnBrk="1" latinLnBrk="0" hangingPunct="1">
                        <a:defRPr sz="1800" b="1" kern="1200">
                          <a:solidFill>
                            <a:schemeClr val="lt1"/>
                          </a:solidFill>
                          <a:latin typeface="FrutigerNext LT Regular"/>
                          <a:ea typeface="华文细黑"/>
                        </a:defRPr>
                      </a:lvl7pPr>
                      <a:lvl8pPr marL="3200400" algn="l" defTabSz="914400" rtl="0" eaLnBrk="1" latinLnBrk="0" hangingPunct="1">
                        <a:defRPr sz="1800" b="1" kern="1200">
                          <a:solidFill>
                            <a:schemeClr val="lt1"/>
                          </a:solidFill>
                          <a:latin typeface="FrutigerNext LT Regular"/>
                          <a:ea typeface="华文细黑"/>
                        </a:defRPr>
                      </a:lvl8pPr>
                      <a:lvl9pPr marL="3657600" algn="l" defTabSz="914400" rtl="0" eaLnBrk="1" latinLnBrk="0" hangingPunct="1">
                        <a:defRPr sz="1800" b="1" kern="1200">
                          <a:solidFill>
                            <a:schemeClr val="lt1"/>
                          </a:solidFill>
                          <a:latin typeface="FrutigerNext LT Regular"/>
                          <a:ea typeface="华文细黑"/>
                        </a:defRPr>
                      </a:lvl9pPr>
                    </a:lstStyle>
                    <a:p>
                      <a:pPr algn="ctr"/>
                      <a:r>
                        <a:rPr lang="en-US" altLang="zh-CN" sz="700" dirty="0" smtClean="0">
                          <a:solidFill>
                            <a:schemeClr val="tx1"/>
                          </a:solidFill>
                          <a:latin typeface="Arial" pitchFamily="34" charset="0"/>
                          <a:cs typeface="Arial" pitchFamily="34" charset="0"/>
                        </a:rPr>
                        <a:t>Huawei</a:t>
                      </a:r>
                    </a:p>
                    <a:p>
                      <a:pPr algn="ctr"/>
                      <a:r>
                        <a:rPr lang="en-US" altLang="zh-CN" sz="700" dirty="0" smtClean="0">
                          <a:solidFill>
                            <a:schemeClr val="tx1"/>
                          </a:solidFill>
                          <a:latin typeface="Arial" pitchFamily="34" charset="0"/>
                          <a:cs typeface="Arial" pitchFamily="34" charset="0"/>
                        </a:rPr>
                        <a:t>HVS</a:t>
                      </a:r>
                      <a:endParaRPr lang="zh-CN" altLang="en-US" sz="700" b="1"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zh-CN"/>
                      </a:defPPr>
                      <a:lvl1pPr marL="0" algn="l" defTabSz="914400" rtl="0" eaLnBrk="1" latinLnBrk="0" hangingPunct="1">
                        <a:defRPr sz="1800" b="1" kern="1200">
                          <a:solidFill>
                            <a:schemeClr val="lt1"/>
                          </a:solidFill>
                          <a:latin typeface="FrutigerNext LT Regular"/>
                          <a:ea typeface="华文细黑"/>
                        </a:defRPr>
                      </a:lvl1pPr>
                      <a:lvl2pPr marL="457200" algn="l" defTabSz="914400" rtl="0" eaLnBrk="1" latinLnBrk="0" hangingPunct="1">
                        <a:defRPr sz="1800" b="1" kern="1200">
                          <a:solidFill>
                            <a:schemeClr val="lt1"/>
                          </a:solidFill>
                          <a:latin typeface="FrutigerNext LT Regular"/>
                          <a:ea typeface="华文细黑"/>
                        </a:defRPr>
                      </a:lvl2pPr>
                      <a:lvl3pPr marL="914400" algn="l" defTabSz="914400" rtl="0" eaLnBrk="1" latinLnBrk="0" hangingPunct="1">
                        <a:defRPr sz="1800" b="1" kern="1200">
                          <a:solidFill>
                            <a:schemeClr val="lt1"/>
                          </a:solidFill>
                          <a:latin typeface="FrutigerNext LT Regular"/>
                          <a:ea typeface="华文细黑"/>
                        </a:defRPr>
                      </a:lvl3pPr>
                      <a:lvl4pPr marL="1371600" algn="l" defTabSz="914400" rtl="0" eaLnBrk="1" latinLnBrk="0" hangingPunct="1">
                        <a:defRPr sz="1800" b="1" kern="1200">
                          <a:solidFill>
                            <a:schemeClr val="lt1"/>
                          </a:solidFill>
                          <a:latin typeface="FrutigerNext LT Regular"/>
                          <a:ea typeface="华文细黑"/>
                        </a:defRPr>
                      </a:lvl4pPr>
                      <a:lvl5pPr marL="1828800" algn="l" defTabSz="914400" rtl="0" eaLnBrk="1" latinLnBrk="0" hangingPunct="1">
                        <a:defRPr sz="1800" b="1" kern="1200">
                          <a:solidFill>
                            <a:schemeClr val="lt1"/>
                          </a:solidFill>
                          <a:latin typeface="FrutigerNext LT Regular"/>
                          <a:ea typeface="华文细黑"/>
                        </a:defRPr>
                      </a:lvl5pPr>
                      <a:lvl6pPr marL="2286000" algn="l" defTabSz="914400" rtl="0" eaLnBrk="1" latinLnBrk="0" hangingPunct="1">
                        <a:defRPr sz="1800" b="1" kern="1200">
                          <a:solidFill>
                            <a:schemeClr val="lt1"/>
                          </a:solidFill>
                          <a:latin typeface="FrutigerNext LT Regular"/>
                          <a:ea typeface="华文细黑"/>
                        </a:defRPr>
                      </a:lvl6pPr>
                      <a:lvl7pPr marL="2743200" algn="l" defTabSz="914400" rtl="0" eaLnBrk="1" latinLnBrk="0" hangingPunct="1">
                        <a:defRPr sz="1800" b="1" kern="1200">
                          <a:solidFill>
                            <a:schemeClr val="lt1"/>
                          </a:solidFill>
                          <a:latin typeface="FrutigerNext LT Regular"/>
                          <a:ea typeface="华文细黑"/>
                        </a:defRPr>
                      </a:lvl7pPr>
                      <a:lvl8pPr marL="3200400" algn="l" defTabSz="914400" rtl="0" eaLnBrk="1" latinLnBrk="0" hangingPunct="1">
                        <a:defRPr sz="1800" b="1" kern="1200">
                          <a:solidFill>
                            <a:schemeClr val="lt1"/>
                          </a:solidFill>
                          <a:latin typeface="FrutigerNext LT Regular"/>
                          <a:ea typeface="华文细黑"/>
                        </a:defRPr>
                      </a:lvl8pPr>
                      <a:lvl9pPr marL="3657600" algn="l" defTabSz="914400" rtl="0" eaLnBrk="1" latinLnBrk="0" hangingPunct="1">
                        <a:defRPr sz="1800" b="1" kern="1200">
                          <a:solidFill>
                            <a:schemeClr val="lt1"/>
                          </a:solidFill>
                          <a:latin typeface="FrutigerNext LT Regular"/>
                          <a:ea typeface="华文细黑"/>
                        </a:defRPr>
                      </a:lvl9pPr>
                    </a:lstStyle>
                    <a:p>
                      <a:pPr algn="ctr"/>
                      <a:r>
                        <a:rPr lang="en-US" altLang="zh-CN" sz="700" dirty="0" smtClean="0">
                          <a:solidFill>
                            <a:schemeClr val="tx1"/>
                          </a:solidFill>
                          <a:latin typeface="Arial" pitchFamily="34" charset="0"/>
                          <a:cs typeface="Arial" pitchFamily="34" charset="0"/>
                        </a:rPr>
                        <a:t>EMC VMAX</a:t>
                      </a:r>
                      <a:endParaRPr lang="zh-CN" altLang="en-US" sz="700" b="1"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zh-CN"/>
                      </a:defPPr>
                      <a:lvl1pPr marL="0" algn="l" defTabSz="914400" rtl="0" eaLnBrk="1" latinLnBrk="0" hangingPunct="1">
                        <a:defRPr sz="1800" b="1" kern="1200">
                          <a:solidFill>
                            <a:schemeClr val="lt1"/>
                          </a:solidFill>
                          <a:latin typeface="FrutigerNext LT Regular"/>
                          <a:ea typeface="华文细黑"/>
                        </a:defRPr>
                      </a:lvl1pPr>
                      <a:lvl2pPr marL="457200" algn="l" defTabSz="914400" rtl="0" eaLnBrk="1" latinLnBrk="0" hangingPunct="1">
                        <a:defRPr sz="1800" b="1" kern="1200">
                          <a:solidFill>
                            <a:schemeClr val="lt1"/>
                          </a:solidFill>
                          <a:latin typeface="FrutigerNext LT Regular"/>
                          <a:ea typeface="华文细黑"/>
                        </a:defRPr>
                      </a:lvl2pPr>
                      <a:lvl3pPr marL="914400" algn="l" defTabSz="914400" rtl="0" eaLnBrk="1" latinLnBrk="0" hangingPunct="1">
                        <a:defRPr sz="1800" b="1" kern="1200">
                          <a:solidFill>
                            <a:schemeClr val="lt1"/>
                          </a:solidFill>
                          <a:latin typeface="FrutigerNext LT Regular"/>
                          <a:ea typeface="华文细黑"/>
                        </a:defRPr>
                      </a:lvl3pPr>
                      <a:lvl4pPr marL="1371600" algn="l" defTabSz="914400" rtl="0" eaLnBrk="1" latinLnBrk="0" hangingPunct="1">
                        <a:defRPr sz="1800" b="1" kern="1200">
                          <a:solidFill>
                            <a:schemeClr val="lt1"/>
                          </a:solidFill>
                          <a:latin typeface="FrutigerNext LT Regular"/>
                          <a:ea typeface="华文细黑"/>
                        </a:defRPr>
                      </a:lvl4pPr>
                      <a:lvl5pPr marL="1828800" algn="l" defTabSz="914400" rtl="0" eaLnBrk="1" latinLnBrk="0" hangingPunct="1">
                        <a:defRPr sz="1800" b="1" kern="1200">
                          <a:solidFill>
                            <a:schemeClr val="lt1"/>
                          </a:solidFill>
                          <a:latin typeface="FrutigerNext LT Regular"/>
                          <a:ea typeface="华文细黑"/>
                        </a:defRPr>
                      </a:lvl5pPr>
                      <a:lvl6pPr marL="2286000" algn="l" defTabSz="914400" rtl="0" eaLnBrk="1" latinLnBrk="0" hangingPunct="1">
                        <a:defRPr sz="1800" b="1" kern="1200">
                          <a:solidFill>
                            <a:schemeClr val="lt1"/>
                          </a:solidFill>
                          <a:latin typeface="FrutigerNext LT Regular"/>
                          <a:ea typeface="华文细黑"/>
                        </a:defRPr>
                      </a:lvl6pPr>
                      <a:lvl7pPr marL="2743200" algn="l" defTabSz="914400" rtl="0" eaLnBrk="1" latinLnBrk="0" hangingPunct="1">
                        <a:defRPr sz="1800" b="1" kern="1200">
                          <a:solidFill>
                            <a:schemeClr val="lt1"/>
                          </a:solidFill>
                          <a:latin typeface="FrutigerNext LT Regular"/>
                          <a:ea typeface="华文细黑"/>
                        </a:defRPr>
                      </a:lvl7pPr>
                      <a:lvl8pPr marL="3200400" algn="l" defTabSz="914400" rtl="0" eaLnBrk="1" latinLnBrk="0" hangingPunct="1">
                        <a:defRPr sz="1800" b="1" kern="1200">
                          <a:solidFill>
                            <a:schemeClr val="lt1"/>
                          </a:solidFill>
                          <a:latin typeface="FrutigerNext LT Regular"/>
                          <a:ea typeface="华文细黑"/>
                        </a:defRPr>
                      </a:lvl8pPr>
                      <a:lvl9pPr marL="3657600" algn="l" defTabSz="914400" rtl="0" eaLnBrk="1" latinLnBrk="0" hangingPunct="1">
                        <a:defRPr sz="1800" b="1" kern="1200">
                          <a:solidFill>
                            <a:schemeClr val="lt1"/>
                          </a:solidFill>
                          <a:latin typeface="FrutigerNext LT Regular"/>
                          <a:ea typeface="华文细黑"/>
                        </a:defRPr>
                      </a:lvl9pPr>
                    </a:lstStyle>
                    <a:p>
                      <a:pPr algn="ctr"/>
                      <a:r>
                        <a:rPr lang="en-US" altLang="zh-CN" sz="700" b="1" dirty="0" smtClean="0">
                          <a:solidFill>
                            <a:schemeClr val="tx1"/>
                          </a:solidFill>
                          <a:latin typeface="Arial" pitchFamily="34" charset="0"/>
                          <a:cs typeface="Arial" pitchFamily="34" charset="0"/>
                        </a:rPr>
                        <a:t>IBM DS8800</a:t>
                      </a:r>
                      <a:endParaRPr lang="zh-CN" altLang="en-US" sz="700" b="1"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700" b="1" dirty="0" smtClean="0">
                          <a:solidFill>
                            <a:schemeClr val="tx1"/>
                          </a:solidFill>
                          <a:latin typeface="Arial" pitchFamily="34" charset="0"/>
                          <a:cs typeface="Arial" pitchFamily="34" charset="0"/>
                        </a:rPr>
                        <a:t>HP</a:t>
                      </a:r>
                    </a:p>
                    <a:p>
                      <a:pPr algn="ctr"/>
                      <a:r>
                        <a:rPr lang="en-US" altLang="zh-CN" sz="700" b="1" dirty="0" smtClean="0">
                          <a:solidFill>
                            <a:schemeClr val="tx1"/>
                          </a:solidFill>
                          <a:latin typeface="Arial" pitchFamily="34" charset="0"/>
                          <a:cs typeface="Arial" pitchFamily="34" charset="0"/>
                        </a:rPr>
                        <a:t>3PAR</a:t>
                      </a:r>
                      <a:endParaRPr lang="zh-CN" altLang="en-US" sz="700" b="1"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zh-CN"/>
                      </a:defPPr>
                      <a:lvl1pPr marL="0" algn="l" defTabSz="914400" rtl="0" eaLnBrk="1" latinLnBrk="0" hangingPunct="1">
                        <a:defRPr sz="1800" b="1" kern="1200">
                          <a:solidFill>
                            <a:schemeClr val="lt1"/>
                          </a:solidFill>
                          <a:latin typeface="FrutigerNext LT Regular"/>
                          <a:ea typeface="华文细黑"/>
                        </a:defRPr>
                      </a:lvl1pPr>
                      <a:lvl2pPr marL="457200" algn="l" defTabSz="914400" rtl="0" eaLnBrk="1" latinLnBrk="0" hangingPunct="1">
                        <a:defRPr sz="1800" b="1" kern="1200">
                          <a:solidFill>
                            <a:schemeClr val="lt1"/>
                          </a:solidFill>
                          <a:latin typeface="FrutigerNext LT Regular"/>
                          <a:ea typeface="华文细黑"/>
                        </a:defRPr>
                      </a:lvl2pPr>
                      <a:lvl3pPr marL="914400" algn="l" defTabSz="914400" rtl="0" eaLnBrk="1" latinLnBrk="0" hangingPunct="1">
                        <a:defRPr sz="1800" b="1" kern="1200">
                          <a:solidFill>
                            <a:schemeClr val="lt1"/>
                          </a:solidFill>
                          <a:latin typeface="FrutigerNext LT Regular"/>
                          <a:ea typeface="华文细黑"/>
                        </a:defRPr>
                      </a:lvl3pPr>
                      <a:lvl4pPr marL="1371600" algn="l" defTabSz="914400" rtl="0" eaLnBrk="1" latinLnBrk="0" hangingPunct="1">
                        <a:defRPr sz="1800" b="1" kern="1200">
                          <a:solidFill>
                            <a:schemeClr val="lt1"/>
                          </a:solidFill>
                          <a:latin typeface="FrutigerNext LT Regular"/>
                          <a:ea typeface="华文细黑"/>
                        </a:defRPr>
                      </a:lvl4pPr>
                      <a:lvl5pPr marL="1828800" algn="l" defTabSz="914400" rtl="0" eaLnBrk="1" latinLnBrk="0" hangingPunct="1">
                        <a:defRPr sz="1800" b="1" kern="1200">
                          <a:solidFill>
                            <a:schemeClr val="lt1"/>
                          </a:solidFill>
                          <a:latin typeface="FrutigerNext LT Regular"/>
                          <a:ea typeface="华文细黑"/>
                        </a:defRPr>
                      </a:lvl5pPr>
                      <a:lvl6pPr marL="2286000" algn="l" defTabSz="914400" rtl="0" eaLnBrk="1" latinLnBrk="0" hangingPunct="1">
                        <a:defRPr sz="1800" b="1" kern="1200">
                          <a:solidFill>
                            <a:schemeClr val="lt1"/>
                          </a:solidFill>
                          <a:latin typeface="FrutigerNext LT Regular"/>
                          <a:ea typeface="华文细黑"/>
                        </a:defRPr>
                      </a:lvl6pPr>
                      <a:lvl7pPr marL="2743200" algn="l" defTabSz="914400" rtl="0" eaLnBrk="1" latinLnBrk="0" hangingPunct="1">
                        <a:defRPr sz="1800" b="1" kern="1200">
                          <a:solidFill>
                            <a:schemeClr val="lt1"/>
                          </a:solidFill>
                          <a:latin typeface="FrutigerNext LT Regular"/>
                          <a:ea typeface="华文细黑"/>
                        </a:defRPr>
                      </a:lvl7pPr>
                      <a:lvl8pPr marL="3200400" algn="l" defTabSz="914400" rtl="0" eaLnBrk="1" latinLnBrk="0" hangingPunct="1">
                        <a:defRPr sz="1800" b="1" kern="1200">
                          <a:solidFill>
                            <a:schemeClr val="lt1"/>
                          </a:solidFill>
                          <a:latin typeface="FrutigerNext LT Regular"/>
                          <a:ea typeface="华文细黑"/>
                        </a:defRPr>
                      </a:lvl8pPr>
                      <a:lvl9pPr marL="3657600" algn="l" defTabSz="914400" rtl="0" eaLnBrk="1" latinLnBrk="0" hangingPunct="1">
                        <a:defRPr sz="1800" b="1" kern="1200">
                          <a:solidFill>
                            <a:schemeClr val="lt1"/>
                          </a:solidFill>
                          <a:latin typeface="FrutigerNext LT Regular"/>
                          <a:ea typeface="华文细黑"/>
                        </a:defRPr>
                      </a:lvl9pPr>
                    </a:lstStyle>
                    <a:p>
                      <a:pPr algn="ctr"/>
                      <a:r>
                        <a:rPr lang="en-US" altLang="zh-CN" sz="700" dirty="0" smtClean="0">
                          <a:solidFill>
                            <a:schemeClr val="tx1"/>
                          </a:solidFill>
                          <a:latin typeface="Arial" pitchFamily="34" charset="0"/>
                          <a:cs typeface="Arial" pitchFamily="34" charset="0"/>
                        </a:rPr>
                        <a:t>HDS VSP</a:t>
                      </a:r>
                      <a:endParaRPr lang="zh-CN" altLang="en-US" sz="700" b="1"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56400">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700" b="1" kern="1200" dirty="0" smtClean="0">
                          <a:solidFill>
                            <a:schemeClr val="tx1"/>
                          </a:solidFill>
                          <a:latin typeface="Arial" pitchFamily="34" charset="0"/>
                          <a:ea typeface="+mn-ea"/>
                          <a:cs typeface="Arial" pitchFamily="34" charset="0"/>
                        </a:rPr>
                        <a:t>Controllers</a:t>
                      </a:r>
                      <a:endParaRPr lang="zh-CN" altLang="en-US" sz="700" b="1" kern="1200" dirty="0" smtClean="0">
                        <a:solidFill>
                          <a:schemeClr val="tx1"/>
                        </a:solidFill>
                        <a:latin typeface="Arial" pitchFamily="34" charset="0"/>
                        <a:ea typeface="+mn-ea"/>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marL="0" algn="ctr" defTabSz="914400" rtl="0" eaLnBrk="1" latinLnBrk="0" hangingPunct="1"/>
                      <a:r>
                        <a:rPr lang="en-US" altLang="zh-CN" sz="600" b="1" i="1" kern="1200" dirty="0" smtClean="0">
                          <a:solidFill>
                            <a:schemeClr val="bg1"/>
                          </a:solidFill>
                          <a:latin typeface="Arial" pitchFamily="34" charset="0"/>
                          <a:ea typeface="+mn-ea"/>
                          <a:cs typeface="Arial" pitchFamily="34" charset="0"/>
                        </a:rPr>
                        <a:t>16</a:t>
                      </a:r>
                      <a:endParaRPr lang="zh-CN" altLang="en-US" sz="600" b="1" i="1" kern="1200" dirty="0" smtClean="0">
                        <a:solidFill>
                          <a:schemeClr val="bg1"/>
                        </a:solidFill>
                        <a:latin typeface="Arial" pitchFamily="34" charset="0"/>
                        <a:ea typeface="+mn-ea"/>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0000"/>
                    </a:solid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0" kern="1200" dirty="0" smtClean="0">
                          <a:solidFill>
                            <a:schemeClr val="tx1"/>
                          </a:solidFill>
                          <a:latin typeface="Arial" pitchFamily="34" charset="0"/>
                          <a:ea typeface="+mn-ea"/>
                          <a:cs typeface="Arial" pitchFamily="34" charset="0"/>
                        </a:rPr>
                        <a:t>16</a:t>
                      </a:r>
                      <a:endParaRPr lang="zh-CN" altLang="en-US" sz="600" b="0" kern="1200" dirty="0" smtClean="0">
                        <a:solidFill>
                          <a:schemeClr val="tx1"/>
                        </a:solidFill>
                        <a:latin typeface="Arial" pitchFamily="34" charset="0"/>
                        <a:ea typeface="+mn-ea"/>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0" kern="1200" dirty="0" smtClean="0">
                          <a:solidFill>
                            <a:schemeClr val="tx1"/>
                          </a:solidFill>
                          <a:latin typeface="Arial" pitchFamily="34" charset="0"/>
                          <a:ea typeface="+mn-ea"/>
                          <a:cs typeface="Arial" pitchFamily="34" charset="0"/>
                        </a:rPr>
                        <a:t>2</a:t>
                      </a:r>
                      <a:endParaRPr lang="zh-CN" altLang="en-US" sz="600" b="0" kern="1200" dirty="0" smtClean="0">
                        <a:solidFill>
                          <a:schemeClr val="tx1"/>
                        </a:solidFill>
                        <a:latin typeface="Arial" pitchFamily="34" charset="0"/>
                        <a:ea typeface="+mn-ea"/>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600" b="0" kern="1200" dirty="0" smtClean="0">
                          <a:solidFill>
                            <a:schemeClr val="tx1"/>
                          </a:solidFill>
                          <a:latin typeface="Arial" pitchFamily="34" charset="0"/>
                          <a:ea typeface="+mn-ea"/>
                          <a:cs typeface="Arial" pitchFamily="34" charset="0"/>
                        </a:rPr>
                        <a:t>8</a:t>
                      </a:r>
                      <a:endParaRPr lang="zh-CN" altLang="en-US" sz="600" b="0" kern="1200" dirty="0" smtClean="0">
                        <a:solidFill>
                          <a:schemeClr val="tx1"/>
                        </a:solidFill>
                        <a:latin typeface="Arial" pitchFamily="34" charset="0"/>
                        <a:ea typeface="+mn-ea"/>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0" kern="1200" dirty="0" smtClean="0">
                          <a:solidFill>
                            <a:schemeClr val="tx1"/>
                          </a:solidFill>
                          <a:latin typeface="Arial" pitchFamily="34" charset="0"/>
                          <a:ea typeface="+mn-ea"/>
                          <a:cs typeface="Arial" pitchFamily="34" charset="0"/>
                        </a:rPr>
                        <a:t>8</a:t>
                      </a:r>
                      <a:endParaRPr lang="zh-CN" altLang="en-US" sz="600" b="0" kern="1200" dirty="0" smtClean="0">
                        <a:solidFill>
                          <a:schemeClr val="tx1"/>
                        </a:solidFill>
                        <a:latin typeface="Arial" pitchFamily="34" charset="0"/>
                        <a:ea typeface="+mn-ea"/>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6400">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700" b="1" dirty="0" smtClean="0">
                          <a:solidFill>
                            <a:schemeClr val="tx1"/>
                          </a:solidFill>
                          <a:latin typeface="Arial" pitchFamily="34" charset="0"/>
                          <a:cs typeface="Arial" pitchFamily="34" charset="0"/>
                        </a:rPr>
                        <a:t>Cache</a:t>
                      </a:r>
                      <a:endParaRPr lang="zh-CN" altLang="en-US" sz="700" b="1"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1" i="1" dirty="0" smtClean="0">
                          <a:solidFill>
                            <a:schemeClr val="bg1"/>
                          </a:solidFill>
                          <a:latin typeface="Arial" pitchFamily="34" charset="0"/>
                          <a:cs typeface="Arial" pitchFamily="34" charset="0"/>
                        </a:rPr>
                        <a:t>3 TB</a:t>
                      </a:r>
                      <a:endParaRPr lang="zh-CN" altLang="en-US" sz="600" b="1" i="1" dirty="0">
                        <a:solidFill>
                          <a:schemeClr val="bg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0" dirty="0" smtClean="0">
                          <a:solidFill>
                            <a:schemeClr val="tx1"/>
                          </a:solidFill>
                          <a:latin typeface="Arial" pitchFamily="34" charset="0"/>
                          <a:cs typeface="Arial" pitchFamily="34" charset="0"/>
                        </a:rPr>
                        <a:t>2 TB</a:t>
                      </a:r>
                      <a:endParaRPr lang="zh-CN" altLang="en-US" sz="600" b="0"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0" dirty="0" smtClean="0">
                          <a:solidFill>
                            <a:schemeClr val="tx1"/>
                          </a:solidFill>
                          <a:latin typeface="Arial" pitchFamily="34" charset="0"/>
                          <a:cs typeface="Arial" pitchFamily="34" charset="0"/>
                        </a:rPr>
                        <a:t>1 </a:t>
                      </a:r>
                      <a:r>
                        <a:rPr lang="en-US" altLang="zh-CN" sz="600" b="0" baseline="0" dirty="0" smtClean="0">
                          <a:solidFill>
                            <a:schemeClr val="tx1"/>
                          </a:solidFill>
                          <a:latin typeface="Arial" pitchFamily="34" charset="0"/>
                          <a:cs typeface="Arial" pitchFamily="34" charset="0"/>
                        </a:rPr>
                        <a:t>TB</a:t>
                      </a:r>
                      <a:endParaRPr lang="zh-CN" altLang="en-US" sz="600" b="0"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600" b="0" dirty="0" smtClean="0">
                          <a:solidFill>
                            <a:schemeClr val="tx1"/>
                          </a:solidFill>
                          <a:latin typeface="Arial" pitchFamily="34" charset="0"/>
                          <a:cs typeface="Arial" pitchFamily="34" charset="0"/>
                        </a:rPr>
                        <a:t>768GB</a:t>
                      </a:r>
                      <a:endParaRPr lang="zh-CN" altLang="en-US" sz="600" b="0"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0" dirty="0" smtClean="0">
                          <a:solidFill>
                            <a:schemeClr val="tx1"/>
                          </a:solidFill>
                          <a:latin typeface="Arial" pitchFamily="34" charset="0"/>
                          <a:cs typeface="Arial" pitchFamily="34" charset="0"/>
                        </a:rPr>
                        <a:t>1 TB</a:t>
                      </a:r>
                      <a:endParaRPr lang="zh-CN" altLang="en-US" sz="600" b="0"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6400">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700" b="1" kern="1200" dirty="0" smtClean="0">
                          <a:solidFill>
                            <a:schemeClr val="tx1"/>
                          </a:solidFill>
                          <a:latin typeface="Arial" pitchFamily="34" charset="0"/>
                          <a:ea typeface="+mn-ea"/>
                          <a:cs typeface="Arial" pitchFamily="34" charset="0"/>
                        </a:rPr>
                        <a:t>Disks</a:t>
                      </a:r>
                      <a:endParaRPr lang="zh-CN" altLang="en-US" sz="700" b="1" kern="1200" dirty="0" smtClean="0">
                        <a:solidFill>
                          <a:schemeClr val="tx1"/>
                        </a:solidFill>
                        <a:latin typeface="Arial" pitchFamily="34" charset="0"/>
                        <a:ea typeface="+mn-ea"/>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1" i="1" kern="1200" dirty="0" smtClean="0">
                          <a:solidFill>
                            <a:schemeClr val="bg1"/>
                          </a:solidFill>
                          <a:latin typeface="Arial" pitchFamily="34" charset="0"/>
                          <a:ea typeface="+mn-ea"/>
                          <a:cs typeface="Arial" pitchFamily="34" charset="0"/>
                        </a:rPr>
                        <a:t>3216</a:t>
                      </a:r>
                      <a:endParaRPr lang="zh-CN" altLang="en-US" sz="600" b="1" i="1" kern="1200" dirty="0" smtClean="0">
                        <a:solidFill>
                          <a:schemeClr val="bg1"/>
                        </a:solidFill>
                        <a:latin typeface="Arial" pitchFamily="34" charset="0"/>
                        <a:ea typeface="+mn-ea"/>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0" kern="1200" dirty="0" smtClean="0">
                          <a:solidFill>
                            <a:schemeClr val="tx1"/>
                          </a:solidFill>
                          <a:latin typeface="Arial" pitchFamily="34" charset="0"/>
                          <a:ea typeface="+mn-ea"/>
                          <a:cs typeface="Arial" pitchFamily="34" charset="0"/>
                        </a:rPr>
                        <a:t>3200</a:t>
                      </a:r>
                      <a:endParaRPr lang="zh-CN" altLang="en-US" sz="600" b="0" kern="1200" dirty="0" smtClean="0">
                        <a:solidFill>
                          <a:schemeClr val="tx1"/>
                        </a:solidFill>
                        <a:latin typeface="Arial" pitchFamily="34" charset="0"/>
                        <a:ea typeface="+mn-ea"/>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0" kern="1200" dirty="0" smtClean="0">
                          <a:solidFill>
                            <a:schemeClr val="tx1"/>
                          </a:solidFill>
                          <a:latin typeface="Arial" pitchFamily="34" charset="0"/>
                          <a:ea typeface="+mn-ea"/>
                          <a:cs typeface="Arial" pitchFamily="34" charset="0"/>
                        </a:rPr>
                        <a:t>1536</a:t>
                      </a:r>
                      <a:endParaRPr lang="zh-CN" altLang="en-US" sz="600" b="0" kern="1200" dirty="0" smtClean="0">
                        <a:solidFill>
                          <a:schemeClr val="tx1"/>
                        </a:solidFill>
                        <a:latin typeface="Arial" pitchFamily="34" charset="0"/>
                        <a:ea typeface="+mn-ea"/>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600" b="0" kern="1200" dirty="0" smtClean="0">
                          <a:solidFill>
                            <a:schemeClr val="tx1"/>
                          </a:solidFill>
                          <a:latin typeface="Arial" pitchFamily="34" charset="0"/>
                          <a:ea typeface="+mn-ea"/>
                          <a:cs typeface="Arial" pitchFamily="34" charset="0"/>
                        </a:rPr>
                        <a:t>1600</a:t>
                      </a:r>
                      <a:endParaRPr lang="zh-CN" altLang="en-US" sz="600" b="0" kern="1200" dirty="0" smtClean="0">
                        <a:solidFill>
                          <a:schemeClr val="tx1"/>
                        </a:solidFill>
                        <a:latin typeface="Arial" pitchFamily="34" charset="0"/>
                        <a:ea typeface="+mn-ea"/>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0" kern="1200" dirty="0" smtClean="0">
                          <a:solidFill>
                            <a:schemeClr val="tx1"/>
                          </a:solidFill>
                          <a:latin typeface="Arial" pitchFamily="34" charset="0"/>
                          <a:ea typeface="+mn-ea"/>
                          <a:cs typeface="Arial" pitchFamily="34" charset="0"/>
                        </a:rPr>
                        <a:t>2048</a:t>
                      </a:r>
                      <a:endParaRPr lang="zh-CN" altLang="en-US" sz="600" b="0" kern="1200" dirty="0" smtClean="0">
                        <a:solidFill>
                          <a:schemeClr val="tx1"/>
                        </a:solidFill>
                        <a:latin typeface="Arial" pitchFamily="34" charset="0"/>
                        <a:ea typeface="+mn-ea"/>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6400">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700" b="1" dirty="0" smtClean="0">
                          <a:solidFill>
                            <a:schemeClr val="tx1"/>
                          </a:solidFill>
                          <a:latin typeface="Arial" pitchFamily="34" charset="0"/>
                          <a:cs typeface="Arial" pitchFamily="34" charset="0"/>
                        </a:rPr>
                        <a:t>Host</a:t>
                      </a:r>
                      <a:r>
                        <a:rPr lang="en-US" altLang="zh-CN" sz="700" b="1" baseline="0" dirty="0" smtClean="0">
                          <a:solidFill>
                            <a:schemeClr val="tx1"/>
                          </a:solidFill>
                          <a:latin typeface="Arial" pitchFamily="34" charset="0"/>
                          <a:cs typeface="Arial" pitchFamily="34" charset="0"/>
                        </a:rPr>
                        <a:t> ports</a:t>
                      </a:r>
                      <a:endParaRPr lang="zh-CN" altLang="en-US" sz="700" b="1"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1" i="1" dirty="0" smtClean="0">
                          <a:solidFill>
                            <a:schemeClr val="bg1"/>
                          </a:solidFill>
                          <a:latin typeface="Arial" pitchFamily="34" charset="0"/>
                          <a:cs typeface="Arial" pitchFamily="34" charset="0"/>
                        </a:rPr>
                        <a:t>192</a:t>
                      </a:r>
                      <a:endParaRPr lang="zh-CN" altLang="en-US" sz="600" b="1" i="1" dirty="0">
                        <a:solidFill>
                          <a:schemeClr val="bg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0" dirty="0" smtClean="0">
                          <a:solidFill>
                            <a:schemeClr val="tx1"/>
                          </a:solidFill>
                          <a:latin typeface="Arial" pitchFamily="34" charset="0"/>
                          <a:cs typeface="Arial" pitchFamily="34" charset="0"/>
                        </a:rPr>
                        <a:t>128</a:t>
                      </a:r>
                      <a:endParaRPr lang="zh-CN" altLang="en-US" sz="600" b="0"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0" dirty="0" smtClean="0">
                          <a:solidFill>
                            <a:schemeClr val="tx1"/>
                          </a:solidFill>
                          <a:latin typeface="Arial" pitchFamily="34" charset="0"/>
                          <a:cs typeface="Arial" pitchFamily="34" charset="0"/>
                        </a:rPr>
                        <a:t>128</a:t>
                      </a:r>
                      <a:endParaRPr lang="zh-CN" altLang="en-US" sz="600" b="0"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600" b="0" dirty="0" smtClean="0">
                          <a:solidFill>
                            <a:schemeClr val="tx1"/>
                          </a:solidFill>
                          <a:latin typeface="Arial" pitchFamily="34" charset="0"/>
                          <a:cs typeface="Arial" pitchFamily="34" charset="0"/>
                        </a:rPr>
                        <a:t>192</a:t>
                      </a:r>
                      <a:endParaRPr lang="zh-CN" altLang="en-US" sz="600" b="0"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zh-CN"/>
                      </a:defPPr>
                      <a:lvl1pPr marL="0" algn="l" defTabSz="914400" rtl="0" eaLnBrk="1" latinLnBrk="0" hangingPunct="1">
                        <a:defRPr sz="1800" kern="1200">
                          <a:solidFill>
                            <a:schemeClr val="lt1"/>
                          </a:solidFill>
                          <a:latin typeface="FrutigerNext LT Regular"/>
                          <a:ea typeface="华文细黑"/>
                        </a:defRPr>
                      </a:lvl1pPr>
                      <a:lvl2pPr marL="457200" algn="l" defTabSz="914400" rtl="0" eaLnBrk="1" latinLnBrk="0" hangingPunct="1">
                        <a:defRPr sz="1800" kern="1200">
                          <a:solidFill>
                            <a:schemeClr val="lt1"/>
                          </a:solidFill>
                          <a:latin typeface="FrutigerNext LT Regular"/>
                          <a:ea typeface="华文细黑"/>
                        </a:defRPr>
                      </a:lvl2pPr>
                      <a:lvl3pPr marL="914400" algn="l" defTabSz="914400" rtl="0" eaLnBrk="1" latinLnBrk="0" hangingPunct="1">
                        <a:defRPr sz="1800" kern="1200">
                          <a:solidFill>
                            <a:schemeClr val="lt1"/>
                          </a:solidFill>
                          <a:latin typeface="FrutigerNext LT Regular"/>
                          <a:ea typeface="华文细黑"/>
                        </a:defRPr>
                      </a:lvl3pPr>
                      <a:lvl4pPr marL="1371600" algn="l" defTabSz="914400" rtl="0" eaLnBrk="1" latinLnBrk="0" hangingPunct="1">
                        <a:defRPr sz="1800" kern="1200">
                          <a:solidFill>
                            <a:schemeClr val="lt1"/>
                          </a:solidFill>
                          <a:latin typeface="FrutigerNext LT Regular"/>
                          <a:ea typeface="华文细黑"/>
                        </a:defRPr>
                      </a:lvl4pPr>
                      <a:lvl5pPr marL="1828800" algn="l" defTabSz="914400" rtl="0" eaLnBrk="1" latinLnBrk="0" hangingPunct="1">
                        <a:defRPr sz="1800" kern="1200">
                          <a:solidFill>
                            <a:schemeClr val="lt1"/>
                          </a:solidFill>
                          <a:latin typeface="FrutigerNext LT Regular"/>
                          <a:ea typeface="华文细黑"/>
                        </a:defRPr>
                      </a:lvl5pPr>
                      <a:lvl6pPr marL="2286000" algn="l" defTabSz="914400" rtl="0" eaLnBrk="1" latinLnBrk="0" hangingPunct="1">
                        <a:defRPr sz="1800" kern="1200">
                          <a:solidFill>
                            <a:schemeClr val="lt1"/>
                          </a:solidFill>
                          <a:latin typeface="FrutigerNext LT Regular"/>
                          <a:ea typeface="华文细黑"/>
                        </a:defRPr>
                      </a:lvl6pPr>
                      <a:lvl7pPr marL="2743200" algn="l" defTabSz="914400" rtl="0" eaLnBrk="1" latinLnBrk="0" hangingPunct="1">
                        <a:defRPr sz="1800" kern="1200">
                          <a:solidFill>
                            <a:schemeClr val="lt1"/>
                          </a:solidFill>
                          <a:latin typeface="FrutigerNext LT Regular"/>
                          <a:ea typeface="华文细黑"/>
                        </a:defRPr>
                      </a:lvl7pPr>
                      <a:lvl8pPr marL="3200400" algn="l" defTabSz="914400" rtl="0" eaLnBrk="1" latinLnBrk="0" hangingPunct="1">
                        <a:defRPr sz="1800" kern="1200">
                          <a:solidFill>
                            <a:schemeClr val="lt1"/>
                          </a:solidFill>
                          <a:latin typeface="FrutigerNext LT Regular"/>
                          <a:ea typeface="华文细黑"/>
                        </a:defRPr>
                      </a:lvl8pPr>
                      <a:lvl9pPr marL="3657600" algn="l" defTabSz="914400" rtl="0" eaLnBrk="1" latinLnBrk="0" hangingPunct="1">
                        <a:defRPr sz="1800" kern="1200">
                          <a:solidFill>
                            <a:schemeClr val="lt1"/>
                          </a:solidFill>
                          <a:latin typeface="FrutigerNext LT Regular"/>
                          <a:ea typeface="华文细黑"/>
                        </a:defRPr>
                      </a:lvl9pPr>
                    </a:lstStyle>
                    <a:p>
                      <a:pPr algn="ctr"/>
                      <a:r>
                        <a:rPr lang="en-US" altLang="zh-CN" sz="600" b="0" dirty="0" smtClean="0">
                          <a:solidFill>
                            <a:schemeClr val="tx1"/>
                          </a:solidFill>
                          <a:latin typeface="Arial" pitchFamily="34" charset="0"/>
                          <a:cs typeface="Arial" pitchFamily="34" charset="0"/>
                        </a:rPr>
                        <a:t>128</a:t>
                      </a:r>
                      <a:endParaRPr lang="zh-CN" altLang="en-US" sz="600" b="0" dirty="0">
                        <a:solidFill>
                          <a:schemeClr val="tx1"/>
                        </a:solidFill>
                        <a:latin typeface="Arial" pitchFamily="34" charset="0"/>
                        <a:cs typeface="Arial" pitchFamily="34" charset="0"/>
                      </a:endParaRPr>
                    </a:p>
                  </a:txBody>
                  <a:tcPr marL="45720" marR="45720"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extBox 5"/>
          <p:cNvSpPr txBox="1"/>
          <p:nvPr/>
        </p:nvSpPr>
        <p:spPr>
          <a:xfrm>
            <a:off x="6917240" y="571152"/>
            <a:ext cx="885179" cy="307777"/>
          </a:xfrm>
          <a:prstGeom prst="rect">
            <a:avLst/>
          </a:prstGeom>
          <a:noFill/>
        </p:spPr>
        <p:txBody>
          <a:bodyPr wrap="none" rtlCol="0">
            <a:spAutoFit/>
          </a:bodyPr>
          <a:lstStyle/>
          <a:p>
            <a:r>
              <a:rPr lang="en-US" altLang="zh-CN" sz="1400" b="1" dirty="0" smtClean="0">
                <a:solidFill>
                  <a:srgbClr val="000000"/>
                </a:solidFill>
              </a:rPr>
              <a:t>High End </a:t>
            </a:r>
            <a:endParaRPr lang="zh-CN" altLang="en-US" sz="1400" b="1" dirty="0" smtClean="0">
              <a:solidFill>
                <a:srgbClr val="000000"/>
              </a:solidFill>
            </a:endParaRPr>
          </a:p>
        </p:txBody>
      </p:sp>
      <p:graphicFrame>
        <p:nvGraphicFramePr>
          <p:cNvPr id="7" name="表格 6"/>
          <p:cNvGraphicFramePr>
            <a:graphicFrameLocks noGrp="1"/>
          </p:cNvGraphicFramePr>
          <p:nvPr/>
        </p:nvGraphicFramePr>
        <p:xfrm>
          <a:off x="320675" y="2225117"/>
          <a:ext cx="2808000" cy="1425600"/>
        </p:xfrm>
        <a:graphic>
          <a:graphicData uri="http://schemas.openxmlformats.org/drawingml/2006/table">
            <a:tbl>
              <a:tblPr/>
              <a:tblGrid>
                <a:gridCol w="468000"/>
                <a:gridCol w="468000"/>
                <a:gridCol w="468000"/>
                <a:gridCol w="468000"/>
                <a:gridCol w="468000"/>
                <a:gridCol w="468000"/>
              </a:tblGrid>
              <a:tr h="356400">
                <a:tc>
                  <a:txBody>
                    <a:bodyPr/>
                    <a:lstStyle/>
                    <a:p>
                      <a:pPr algn="ctr" fontAlgn="ctr"/>
                      <a:endParaRPr lang="zh-CN" altLang="en-US" sz="700" b="1" i="0" u="none" strike="noStrike" dirty="0">
                        <a:solidFill>
                          <a:srgbClr val="FFFFFF"/>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CN" sz="700" b="1" kern="1200" dirty="0" smtClean="0">
                          <a:solidFill>
                            <a:schemeClr val="tx1"/>
                          </a:solidFill>
                          <a:latin typeface="Arial" pitchFamily="34" charset="0"/>
                          <a:ea typeface="华文细黑"/>
                          <a:cs typeface="Arial" pitchFamily="34" charset="0"/>
                        </a:rPr>
                        <a:t>Huawei 2600T</a:t>
                      </a: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CN" sz="700" b="1" kern="1200" dirty="0" smtClean="0">
                          <a:solidFill>
                            <a:schemeClr val="tx1"/>
                          </a:solidFill>
                          <a:latin typeface="Arial" pitchFamily="34" charset="0"/>
                          <a:ea typeface="华文细黑"/>
                          <a:cs typeface="Arial" pitchFamily="34" charset="0"/>
                        </a:rPr>
                        <a:t>EMC  VNX5300</a:t>
                      </a: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CN" sz="700" b="1" kern="1200" dirty="0" smtClean="0">
                          <a:solidFill>
                            <a:schemeClr val="tx1"/>
                          </a:solidFill>
                          <a:latin typeface="Arial" pitchFamily="34" charset="0"/>
                          <a:ea typeface="华文细黑"/>
                          <a:cs typeface="Arial" pitchFamily="34" charset="0"/>
                        </a:rPr>
                        <a:t>IBM V3700</a:t>
                      </a: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CN" sz="700" b="1" kern="1200" dirty="0" smtClean="0">
                          <a:solidFill>
                            <a:schemeClr val="tx1"/>
                          </a:solidFill>
                          <a:latin typeface="Arial" pitchFamily="34" charset="0"/>
                          <a:ea typeface="华文细黑"/>
                          <a:cs typeface="Arial" pitchFamily="34" charset="0"/>
                        </a:rPr>
                        <a:t>HP</a:t>
                      </a:r>
                    </a:p>
                    <a:p>
                      <a:pPr marL="0" algn="ctr" defTabSz="914400" rtl="0" eaLnBrk="1" fontAlgn="ctr" latinLnBrk="0" hangingPunct="1"/>
                      <a:r>
                        <a:rPr lang="en-US" altLang="zh-CN" sz="700" b="1" kern="1200" dirty="0" smtClean="0">
                          <a:solidFill>
                            <a:schemeClr val="tx1"/>
                          </a:solidFill>
                          <a:latin typeface="Arial" pitchFamily="34" charset="0"/>
                          <a:ea typeface="华文细黑"/>
                          <a:cs typeface="Arial" pitchFamily="34" charset="0"/>
                        </a:rPr>
                        <a:t>P4000</a:t>
                      </a: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CN" sz="700" b="1" kern="1200" dirty="0" smtClean="0">
                          <a:solidFill>
                            <a:schemeClr val="tx1"/>
                          </a:solidFill>
                          <a:latin typeface="Arial" pitchFamily="34" charset="0"/>
                          <a:ea typeface="华文细黑"/>
                          <a:cs typeface="Arial" pitchFamily="34" charset="0"/>
                        </a:rPr>
                        <a:t>HDS HUS110</a:t>
                      </a: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56400">
                <a:tc>
                  <a:txBody>
                    <a:bodyPr/>
                    <a:lstStyle/>
                    <a:p>
                      <a:pPr algn="ctr" fontAlgn="t"/>
                      <a:r>
                        <a:rPr lang="en-US" altLang="zh-CN" sz="600" b="1" i="0" u="none" strike="noStrike" dirty="0" smtClean="0">
                          <a:solidFill>
                            <a:schemeClr val="tx1"/>
                          </a:solidFill>
                          <a:latin typeface="微软雅黑"/>
                        </a:rPr>
                        <a:t>Host</a:t>
                      </a:r>
                      <a:r>
                        <a:rPr lang="en-US" altLang="zh-CN" sz="600" b="1" i="0" u="none" strike="noStrike" baseline="0" dirty="0" smtClean="0">
                          <a:solidFill>
                            <a:schemeClr val="tx1"/>
                          </a:solidFill>
                          <a:latin typeface="微软雅黑"/>
                        </a:rPr>
                        <a:t> ports</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altLang="zh-CN" sz="600" b="1" i="1" u="none" strike="noStrike" dirty="0" smtClean="0">
                          <a:solidFill>
                            <a:schemeClr val="bg1"/>
                          </a:solidFill>
                          <a:latin typeface="微软雅黑"/>
                        </a:rPr>
                        <a:t>20</a:t>
                      </a:r>
                      <a:endParaRPr lang="zh-CN" altLang="en-US" sz="600" b="1" i="1" u="none" strike="noStrike" dirty="0">
                        <a:solidFill>
                          <a:schemeClr val="bg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0000"/>
                    </a:solidFill>
                  </a:tcPr>
                </a:tc>
                <a:tc>
                  <a:txBody>
                    <a:bodyPr/>
                    <a:lstStyle/>
                    <a:p>
                      <a:pPr algn="ctr" fontAlgn="t"/>
                      <a:r>
                        <a:rPr lang="en-US" altLang="zh-CN" sz="600" b="0" i="0" u="none" strike="noStrike" dirty="0" smtClean="0">
                          <a:solidFill>
                            <a:schemeClr val="tx1"/>
                          </a:solidFill>
                          <a:latin typeface="微软雅黑"/>
                        </a:rPr>
                        <a:t>24</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12</a:t>
                      </a:r>
                      <a:endParaRPr lang="zh-CN" altLang="en-US"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4</a:t>
                      </a:r>
                      <a:endParaRPr lang="en-US" altLang="zh-CN"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8</a:t>
                      </a:r>
                      <a:endParaRPr lang="zh-CN" altLang="en-US"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400">
                <a:tc>
                  <a:txBody>
                    <a:bodyPr/>
                    <a:lstStyle/>
                    <a:p>
                      <a:pPr algn="ctr" fontAlgn="t"/>
                      <a:r>
                        <a:rPr lang="en-US" altLang="zh-CN" sz="600" b="1" i="0" u="none" strike="noStrike" dirty="0" smtClean="0">
                          <a:solidFill>
                            <a:schemeClr val="tx1"/>
                          </a:solidFill>
                          <a:latin typeface="微软雅黑"/>
                        </a:rPr>
                        <a:t>Caches</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altLang="zh-CN" sz="600" b="1" i="1" u="none" strike="noStrike" dirty="0" smtClean="0">
                          <a:solidFill>
                            <a:schemeClr val="bg1"/>
                          </a:solidFill>
                          <a:latin typeface="微软雅黑"/>
                        </a:rPr>
                        <a:t>16GB</a:t>
                      </a:r>
                      <a:endParaRPr lang="zh-CN" altLang="en-US" sz="600" b="1" i="1" u="none" strike="noStrike" dirty="0">
                        <a:solidFill>
                          <a:schemeClr val="bg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0000"/>
                    </a:solidFill>
                  </a:tcPr>
                </a:tc>
                <a:tc>
                  <a:txBody>
                    <a:bodyPr/>
                    <a:lstStyle/>
                    <a:p>
                      <a:pPr algn="ctr" fontAlgn="t"/>
                      <a:r>
                        <a:rPr lang="en-US" altLang="zh-CN" sz="600" b="0" i="0" u="none" strike="noStrike" dirty="0" smtClean="0">
                          <a:solidFill>
                            <a:schemeClr val="tx1"/>
                          </a:solidFill>
                          <a:latin typeface="微软雅黑"/>
                        </a:rPr>
                        <a:t>16GB</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16GB</a:t>
                      </a:r>
                      <a:endParaRPr lang="en-US" altLang="zh-CN"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ltLang="zh-CN" sz="600" b="0" i="0" u="none" strike="noStrike" dirty="0" smtClean="0">
                          <a:solidFill>
                            <a:schemeClr val="tx1"/>
                          </a:solidFill>
                          <a:latin typeface="微软雅黑"/>
                        </a:rPr>
                        <a:t>2GB</a:t>
                      </a:r>
                      <a:endParaRPr lang="zh-CN" altLang="en-US" sz="600" b="0"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8GB</a:t>
                      </a:r>
                      <a:endParaRPr lang="zh-CN" altLang="en-US"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400">
                <a:tc>
                  <a:txBody>
                    <a:bodyPr/>
                    <a:lstStyle/>
                    <a:p>
                      <a:pPr algn="ctr" fontAlgn="t"/>
                      <a:r>
                        <a:rPr lang="en-US" altLang="zh-CN" sz="600" b="1" i="0" u="none" strike="noStrike" dirty="0" smtClean="0">
                          <a:solidFill>
                            <a:schemeClr val="tx1"/>
                          </a:solidFill>
                          <a:latin typeface="微软雅黑"/>
                        </a:rPr>
                        <a:t>Disks</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altLang="zh-CN" sz="600" b="1" i="1" u="none" strike="noStrike" dirty="0" smtClean="0">
                          <a:solidFill>
                            <a:schemeClr val="accent3"/>
                          </a:solidFill>
                          <a:latin typeface="微软雅黑"/>
                        </a:rPr>
                        <a:t>276</a:t>
                      </a:r>
                      <a:endParaRPr lang="zh-CN" altLang="en-US" sz="600" b="1" i="1" u="none" strike="noStrike" dirty="0">
                        <a:solidFill>
                          <a:schemeClr val="accent3"/>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fontAlgn="t"/>
                      <a:r>
                        <a:rPr lang="en-US" altLang="zh-CN" sz="600" b="0" i="0" u="none" strike="noStrike" dirty="0" smtClean="0">
                          <a:solidFill>
                            <a:schemeClr val="tx1"/>
                          </a:solidFill>
                          <a:latin typeface="微软雅黑"/>
                        </a:rPr>
                        <a:t>125</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120</a:t>
                      </a:r>
                      <a:endParaRPr lang="zh-CN" altLang="en-US"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ltLang="zh-CN" sz="600" b="0" i="0" u="none" strike="noStrike" dirty="0" smtClean="0">
                          <a:solidFill>
                            <a:schemeClr val="tx1"/>
                          </a:solidFill>
                          <a:latin typeface="微软雅黑"/>
                        </a:rPr>
                        <a:t>99</a:t>
                      </a:r>
                      <a:endParaRPr lang="zh-CN" altLang="en-US" sz="600" b="0"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120</a:t>
                      </a:r>
                      <a:endParaRPr lang="zh-CN" altLang="en-US"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 name="表格 8"/>
          <p:cNvGraphicFramePr>
            <a:graphicFrameLocks noGrp="1"/>
          </p:cNvGraphicFramePr>
          <p:nvPr/>
        </p:nvGraphicFramePr>
        <p:xfrm>
          <a:off x="3165808" y="1725211"/>
          <a:ext cx="2808000" cy="1425600"/>
        </p:xfrm>
        <a:graphic>
          <a:graphicData uri="http://schemas.openxmlformats.org/drawingml/2006/table">
            <a:tbl>
              <a:tblPr/>
              <a:tblGrid>
                <a:gridCol w="468000"/>
                <a:gridCol w="468000"/>
                <a:gridCol w="468000"/>
                <a:gridCol w="468000"/>
                <a:gridCol w="468000"/>
                <a:gridCol w="468000"/>
              </a:tblGrid>
              <a:tr h="356400">
                <a:tc>
                  <a:txBody>
                    <a:bodyPr/>
                    <a:lstStyle/>
                    <a:p>
                      <a:pPr algn="ctr" fontAlgn="ctr"/>
                      <a:endParaRPr lang="zh-CN" altLang="en-US" sz="700" b="1" i="0" u="none" strike="noStrike" dirty="0">
                        <a:solidFill>
                          <a:srgbClr val="FFFFFF"/>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CN" sz="700" b="1" kern="1200" dirty="0" smtClean="0">
                          <a:solidFill>
                            <a:schemeClr val="tx1"/>
                          </a:solidFill>
                          <a:latin typeface="Arial" pitchFamily="34" charset="0"/>
                          <a:ea typeface="华文细黑"/>
                          <a:cs typeface="Arial" pitchFamily="34" charset="0"/>
                        </a:rPr>
                        <a:t>Huawei 5600T</a:t>
                      </a: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CN" sz="700" b="1" kern="1200" dirty="0" smtClean="0">
                          <a:solidFill>
                            <a:schemeClr val="tx1"/>
                          </a:solidFill>
                          <a:latin typeface="Arial" pitchFamily="34" charset="0"/>
                          <a:ea typeface="华文细黑"/>
                          <a:cs typeface="Arial" pitchFamily="34" charset="0"/>
                        </a:rPr>
                        <a:t>EMC  VNX5700</a:t>
                      </a: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CN" sz="700" b="1" kern="1200" dirty="0" smtClean="0">
                          <a:solidFill>
                            <a:schemeClr val="tx1"/>
                          </a:solidFill>
                          <a:latin typeface="Arial" pitchFamily="34" charset="0"/>
                          <a:ea typeface="华文细黑"/>
                          <a:cs typeface="Arial" pitchFamily="34" charset="0"/>
                        </a:rPr>
                        <a:t>IBM V7000</a:t>
                      </a: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CN" sz="700" b="1" kern="1200" dirty="0" smtClean="0">
                          <a:solidFill>
                            <a:schemeClr val="tx1"/>
                          </a:solidFill>
                          <a:latin typeface="Arial" pitchFamily="34" charset="0"/>
                          <a:ea typeface="华文细黑"/>
                          <a:cs typeface="Arial" pitchFamily="34" charset="0"/>
                        </a:rPr>
                        <a:t>HP</a:t>
                      </a:r>
                    </a:p>
                    <a:p>
                      <a:pPr marL="0" algn="ctr" defTabSz="914400" rtl="0" eaLnBrk="1" fontAlgn="ctr" latinLnBrk="0" hangingPunct="1"/>
                      <a:r>
                        <a:rPr lang="en-US" altLang="zh-CN" sz="700" b="1" kern="1200" dirty="0" smtClean="0">
                          <a:solidFill>
                            <a:schemeClr val="tx1"/>
                          </a:solidFill>
                          <a:latin typeface="Arial" pitchFamily="34" charset="0"/>
                          <a:ea typeface="华文细黑"/>
                          <a:cs typeface="Arial" pitchFamily="34" charset="0"/>
                        </a:rPr>
                        <a:t>P7000</a:t>
                      </a: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CN" sz="700" b="1" kern="1200" dirty="0" smtClean="0">
                          <a:solidFill>
                            <a:schemeClr val="tx1"/>
                          </a:solidFill>
                          <a:latin typeface="Arial" pitchFamily="34" charset="0"/>
                          <a:ea typeface="华文细黑"/>
                          <a:cs typeface="Arial" pitchFamily="34" charset="0"/>
                        </a:rPr>
                        <a:t>HDS HUS150</a:t>
                      </a: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56400">
                <a:tc>
                  <a:txBody>
                    <a:bodyPr/>
                    <a:lstStyle/>
                    <a:p>
                      <a:pPr algn="ctr" fontAlgn="t"/>
                      <a:r>
                        <a:rPr lang="en-US" altLang="zh-CN" sz="600" b="1" i="0" u="none" strike="noStrike" dirty="0" smtClean="0">
                          <a:solidFill>
                            <a:schemeClr val="tx1"/>
                          </a:solidFill>
                          <a:latin typeface="微软雅黑"/>
                        </a:rPr>
                        <a:t>Host</a:t>
                      </a:r>
                      <a:r>
                        <a:rPr lang="en-US" altLang="zh-CN" sz="600" b="1" i="0" u="none" strike="noStrike" baseline="0" dirty="0" smtClean="0">
                          <a:solidFill>
                            <a:schemeClr val="tx1"/>
                          </a:solidFill>
                          <a:latin typeface="微软雅黑"/>
                        </a:rPr>
                        <a:t> ports</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altLang="zh-CN" sz="600" b="1" i="1" u="none" strike="noStrike" dirty="0" smtClean="0">
                          <a:solidFill>
                            <a:schemeClr val="accent3"/>
                          </a:solidFill>
                          <a:latin typeface="微软雅黑"/>
                        </a:rPr>
                        <a:t>40</a:t>
                      </a:r>
                      <a:endParaRPr lang="zh-CN" altLang="en-US" sz="600" b="1" i="1" u="none" strike="noStrike" dirty="0">
                        <a:solidFill>
                          <a:schemeClr val="accent3"/>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fontAlgn="t"/>
                      <a:r>
                        <a:rPr lang="en-US" altLang="zh-CN" sz="600" b="0" i="0" u="none" strike="noStrike" dirty="0" smtClean="0">
                          <a:solidFill>
                            <a:schemeClr val="tx1"/>
                          </a:solidFill>
                          <a:latin typeface="微软雅黑"/>
                        </a:rPr>
                        <a:t>32</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16</a:t>
                      </a:r>
                      <a:endParaRPr lang="zh-CN" altLang="en-US"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32</a:t>
                      </a:r>
                      <a:endParaRPr lang="en-US" altLang="zh-CN"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16</a:t>
                      </a:r>
                      <a:endParaRPr lang="zh-CN" altLang="en-US"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400">
                <a:tc>
                  <a:txBody>
                    <a:bodyPr/>
                    <a:lstStyle/>
                    <a:p>
                      <a:pPr algn="ctr" fontAlgn="t"/>
                      <a:r>
                        <a:rPr lang="en-US" altLang="zh-CN" sz="600" b="1" i="0" u="none" strike="noStrike" dirty="0" smtClean="0">
                          <a:solidFill>
                            <a:schemeClr val="tx1"/>
                          </a:solidFill>
                          <a:latin typeface="微软雅黑"/>
                        </a:rPr>
                        <a:t>Caches</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altLang="zh-CN" sz="600" b="1" i="1" u="none" strike="noStrike" dirty="0" smtClean="0">
                          <a:solidFill>
                            <a:schemeClr val="accent3"/>
                          </a:solidFill>
                          <a:latin typeface="微软雅黑"/>
                        </a:rPr>
                        <a:t>92GB</a:t>
                      </a:r>
                      <a:endParaRPr lang="zh-CN" altLang="en-US" sz="600" b="1" i="1" u="none" strike="noStrike" dirty="0">
                        <a:solidFill>
                          <a:schemeClr val="accent3"/>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fontAlgn="t"/>
                      <a:r>
                        <a:rPr lang="en-US" altLang="zh-CN" sz="600" b="0" i="0" u="none" strike="noStrike" dirty="0" smtClean="0">
                          <a:solidFill>
                            <a:schemeClr val="tx1"/>
                          </a:solidFill>
                          <a:latin typeface="微软雅黑"/>
                        </a:rPr>
                        <a:t>48GB</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64GB</a:t>
                      </a:r>
                      <a:endParaRPr lang="en-US" altLang="zh-CN"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ltLang="zh-CN" sz="600" b="0" i="0" u="none" strike="noStrike" dirty="0" smtClean="0">
                          <a:solidFill>
                            <a:schemeClr val="tx1"/>
                          </a:solidFill>
                          <a:latin typeface="微软雅黑"/>
                        </a:rPr>
                        <a:t>64GB</a:t>
                      </a:r>
                      <a:endParaRPr lang="zh-CN" altLang="en-US" sz="600" b="0"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32GB</a:t>
                      </a:r>
                      <a:endParaRPr lang="zh-CN" altLang="en-US"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400">
                <a:tc>
                  <a:txBody>
                    <a:bodyPr/>
                    <a:lstStyle/>
                    <a:p>
                      <a:pPr algn="ctr" fontAlgn="t"/>
                      <a:r>
                        <a:rPr lang="en-US" altLang="zh-CN" sz="600" b="1" i="0" u="none" strike="noStrike" dirty="0" smtClean="0">
                          <a:solidFill>
                            <a:schemeClr val="tx1"/>
                          </a:solidFill>
                          <a:latin typeface="微软雅黑"/>
                        </a:rPr>
                        <a:t>Disks</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altLang="zh-CN" sz="600" b="1" i="1" u="none" strike="noStrike" dirty="0" smtClean="0">
                          <a:solidFill>
                            <a:schemeClr val="accent3"/>
                          </a:solidFill>
                          <a:latin typeface="微软雅黑"/>
                        </a:rPr>
                        <a:t>1440</a:t>
                      </a:r>
                      <a:endParaRPr lang="zh-CN" altLang="en-US" sz="600" b="1" i="1" u="none" strike="noStrike" dirty="0">
                        <a:solidFill>
                          <a:schemeClr val="accent3"/>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fontAlgn="t"/>
                      <a:r>
                        <a:rPr lang="en-US" altLang="zh-CN" sz="600" b="0" i="0" u="none" strike="noStrike" dirty="0" smtClean="0">
                          <a:solidFill>
                            <a:schemeClr val="tx1"/>
                          </a:solidFill>
                          <a:latin typeface="微软雅黑"/>
                        </a:rPr>
                        <a:t>1000</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960</a:t>
                      </a:r>
                      <a:endParaRPr lang="zh-CN" altLang="en-US"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ltLang="zh-CN" sz="600" b="1" i="0" u="none" strike="noStrike" dirty="0" smtClean="0">
                          <a:solidFill>
                            <a:schemeClr val="tx1"/>
                          </a:solidFill>
                          <a:latin typeface="微软雅黑"/>
                        </a:rPr>
                        <a:t>480</a:t>
                      </a:r>
                      <a:endParaRPr lang="zh-CN" altLang="en-US" sz="600" b="1" i="0" u="none" strike="noStrike" dirty="0">
                        <a:solidFill>
                          <a:schemeClr val="tx1"/>
                        </a:solidFill>
                        <a:latin typeface="微软雅黑"/>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r>
                        <a:rPr lang="en-US" altLang="zh-CN" sz="600" b="0" i="0" u="none" strike="noStrike" kern="1200" dirty="0" smtClean="0">
                          <a:solidFill>
                            <a:schemeClr val="tx1"/>
                          </a:solidFill>
                          <a:latin typeface="微软雅黑"/>
                          <a:ea typeface="+mn-ea"/>
                          <a:cs typeface="+mn-cs"/>
                        </a:rPr>
                        <a:t>960</a:t>
                      </a:r>
                      <a:endParaRPr lang="zh-CN" altLang="en-US" sz="600" b="0" i="0" u="none" strike="noStrike" kern="1200" dirty="0">
                        <a:solidFill>
                          <a:schemeClr val="tx1"/>
                        </a:solidFill>
                        <a:latin typeface="微软雅黑"/>
                        <a:ea typeface="+mn-ea"/>
                        <a:cs typeface="+mn-cs"/>
                      </a:endParaRPr>
                    </a:p>
                  </a:txBody>
                  <a:tcPr marL="7645" marR="7645" marT="6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3931995" y="1371675"/>
            <a:ext cx="1211870" cy="307777"/>
          </a:xfrm>
          <a:prstGeom prst="rect">
            <a:avLst/>
          </a:prstGeom>
          <a:noFill/>
        </p:spPr>
        <p:txBody>
          <a:bodyPr wrap="none" rtlCol="0">
            <a:spAutoFit/>
          </a:bodyPr>
          <a:lstStyle/>
          <a:p>
            <a:r>
              <a:rPr lang="en-US" altLang="zh-CN" sz="1400" b="1" dirty="0" smtClean="0">
                <a:solidFill>
                  <a:srgbClr val="000000"/>
                </a:solidFill>
              </a:rPr>
              <a:t>Middle Range</a:t>
            </a:r>
            <a:endParaRPr lang="zh-CN" altLang="en-US" sz="1400" b="1" dirty="0" smtClean="0">
              <a:solidFill>
                <a:srgbClr val="000000"/>
              </a:solidFill>
            </a:endParaRPr>
          </a:p>
        </p:txBody>
      </p:sp>
      <p:sp>
        <p:nvSpPr>
          <p:cNvPr id="12" name="TextBox 11"/>
          <p:cNvSpPr txBox="1"/>
          <p:nvPr/>
        </p:nvSpPr>
        <p:spPr>
          <a:xfrm>
            <a:off x="1127879" y="1915022"/>
            <a:ext cx="1001941" cy="307777"/>
          </a:xfrm>
          <a:prstGeom prst="rect">
            <a:avLst/>
          </a:prstGeom>
          <a:noFill/>
        </p:spPr>
        <p:txBody>
          <a:bodyPr wrap="none" rtlCol="0">
            <a:spAutoFit/>
          </a:bodyPr>
          <a:lstStyle/>
          <a:p>
            <a:r>
              <a:rPr lang="en-US" altLang="zh-CN" sz="1400" b="1" dirty="0" smtClean="0">
                <a:solidFill>
                  <a:srgbClr val="000000"/>
                </a:solidFill>
              </a:rPr>
              <a:t>Entry Level</a:t>
            </a:r>
            <a:endParaRPr lang="zh-CN" altLang="en-US" sz="1400" b="1" dirty="0" smtClean="0">
              <a:solidFill>
                <a:srgbClr val="000000"/>
              </a:solidFill>
            </a:endParaRPr>
          </a:p>
        </p:txBody>
      </p:sp>
      <p:sp>
        <p:nvSpPr>
          <p:cNvPr id="14" name="标题 1"/>
          <p:cNvSpPr txBox="1">
            <a:spLocks/>
          </p:cNvSpPr>
          <p:nvPr/>
        </p:nvSpPr>
        <p:spPr>
          <a:xfrm>
            <a:off x="295276" y="311468"/>
            <a:ext cx="8247063" cy="384334"/>
          </a:xfrm>
          <a:prstGeom prst="rect">
            <a:avLst/>
          </a:prstGeom>
        </p:spPr>
        <p:txBody>
          <a:bodyPr/>
          <a:lstStyle/>
          <a:p>
            <a:pPr eaLnBrk="0" hangingPunct="0"/>
            <a:r>
              <a:rPr lang="en-US" altLang="zh-CN" sz="2400" dirty="0" smtClean="0">
                <a:solidFill>
                  <a:srgbClr val="C00000"/>
                </a:solidFill>
                <a:latin typeface="Times New Roman" pitchFamily="18" charset="0"/>
                <a:cs typeface="Times New Roman" pitchFamily="18" charset="0"/>
                <a:sym typeface="Symbol"/>
              </a:rPr>
              <a:t>Powerful</a:t>
            </a:r>
            <a:r>
              <a:rPr lang="zh-CN" altLang="en-US" sz="2400" dirty="0" smtClean="0">
                <a:solidFill>
                  <a:srgbClr val="C00000"/>
                </a:solidFill>
                <a:latin typeface="Times New Roman" pitchFamily="18" charset="0"/>
                <a:cs typeface="Times New Roman" pitchFamily="18" charset="0"/>
                <a:sym typeface="Symbol"/>
              </a:rPr>
              <a:t>：</a:t>
            </a:r>
            <a:r>
              <a:rPr lang="en-US" altLang="zh-CN" sz="2400" dirty="0" smtClean="0">
                <a:solidFill>
                  <a:srgbClr val="C00000"/>
                </a:solidFill>
                <a:latin typeface="Times New Roman" pitchFamily="18" charset="0"/>
                <a:cs typeface="Times New Roman" pitchFamily="18" charset="0"/>
                <a:sym typeface="Symbol"/>
              </a:rPr>
              <a:t>Superior Hardware Specification </a:t>
            </a:r>
            <a:endParaRPr lang="en-US" altLang="zh-CN" sz="2400" b="1" kern="0" dirty="0" smtClean="0">
              <a:solidFill>
                <a:srgbClr val="C00000"/>
              </a:solidFill>
              <a:latin typeface="Times New Roman" pitchFamily="18" charset="0"/>
              <a:ea typeface="微软雅黑" pitchFamily="34" charset="-122"/>
              <a:cs typeface="Times New Roman" pitchFamily="18" charset="0"/>
            </a:endParaRPr>
          </a:p>
        </p:txBody>
      </p:sp>
      <p:sp>
        <p:nvSpPr>
          <p:cNvPr id="17" name="Content Placeholder 3"/>
          <p:cNvSpPr txBox="1">
            <a:spLocks/>
          </p:cNvSpPr>
          <p:nvPr/>
        </p:nvSpPr>
        <p:spPr bwMode="auto">
          <a:xfrm>
            <a:off x="409575" y="3823335"/>
            <a:ext cx="8526463" cy="830997"/>
          </a:xfrm>
          <a:prstGeom prst="rect">
            <a:avLst/>
          </a:prstGeom>
          <a:noFill/>
          <a:ln>
            <a:noFill/>
          </a:ln>
          <a:extLst/>
        </p:spPr>
        <p:txBody>
          <a:bodyPr vert="horz" wrap="square" lIns="0" tIns="0" rIns="91449" bIns="0" numCol="1" anchor="t" anchorCtr="0" compatLnSpc="1">
            <a:prstTxWarp prst="textNoShape">
              <a:avLst/>
            </a:prstTxWarp>
            <a:spAutoFit/>
          </a:bodyPr>
          <a:lstStyle/>
          <a:p>
            <a:pPr marL="228600" indent="-228600">
              <a:lnSpc>
                <a:spcPct val="150000"/>
              </a:lnSpc>
              <a:defRPr/>
            </a:pPr>
            <a:r>
              <a:rPr lang="en-US" altLang="zh-CN" b="1" dirty="0" smtClean="0">
                <a:solidFill>
                  <a:srgbClr val="C00000"/>
                </a:solidFill>
                <a:latin typeface="Times New Roman" pitchFamily="18" charset="0"/>
                <a:cs typeface="Times New Roman" pitchFamily="18" charset="0"/>
                <a:sym typeface="Symbol"/>
              </a:rPr>
              <a:t>Superior Hardware Specification : </a:t>
            </a:r>
          </a:p>
          <a:p>
            <a:pPr marL="228600" indent="-228600">
              <a:lnSpc>
                <a:spcPct val="150000"/>
              </a:lnSpc>
              <a:defRPr/>
            </a:pPr>
            <a:r>
              <a:rPr lang="en-US" altLang="zh-CN" b="1" dirty="0" smtClean="0">
                <a:solidFill>
                  <a:srgbClr val="C00000"/>
                </a:solidFill>
                <a:latin typeface="Times New Roman" pitchFamily="18" charset="0"/>
                <a:cs typeface="Times New Roman" pitchFamily="18" charset="0"/>
                <a:sym typeface="Symbol"/>
              </a:rPr>
              <a:t>More Caches / Disks /</a:t>
            </a:r>
            <a:r>
              <a:rPr lang="zh-CN" altLang="en-US" b="1" dirty="0" smtClean="0">
                <a:solidFill>
                  <a:srgbClr val="C00000"/>
                </a:solidFill>
                <a:latin typeface="Times New Roman" pitchFamily="18" charset="0"/>
                <a:cs typeface="Times New Roman" pitchFamily="18" charset="0"/>
                <a:sym typeface="Symbol"/>
              </a:rPr>
              <a:t> </a:t>
            </a:r>
            <a:r>
              <a:rPr lang="en-US" altLang="zh-CN" b="1" dirty="0" smtClean="0">
                <a:solidFill>
                  <a:srgbClr val="C00000"/>
                </a:solidFill>
                <a:latin typeface="Times New Roman" pitchFamily="18" charset="0"/>
                <a:cs typeface="Times New Roman" pitchFamily="18" charset="0"/>
                <a:sym typeface="Symbol"/>
              </a:rPr>
              <a:t>Host Ports bring more performance and capacity.</a:t>
            </a:r>
            <a:endParaRPr lang="en-US" altLang="zh-CN" b="1" dirty="0" smtClean="0">
              <a:latin typeface="Times New Roman" pitchFamily="18" charset="0"/>
              <a:ea typeface="微软雅黑" pitchFamily="34" charset="-122"/>
              <a:cs typeface="Times New Roman" pitchFamily="18" charset="0"/>
            </a:endParaRPr>
          </a:p>
        </p:txBody>
      </p:sp>
      <p:graphicFrame>
        <p:nvGraphicFramePr>
          <p:cNvPr id="15" name="798f15bc-c04b-4fab-80b8-d8668473ab99"/>
          <p:cNvGraphicFramePr/>
          <p:nvPr/>
        </p:nvGraphicFramePr>
        <p:xfrm>
          <a:off x="295275" y="130873"/>
          <a:ext cx="5184000" cy="180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advTm="8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AutoShape 22"/>
          <p:cNvSpPr>
            <a:spLocks noChangeArrowheads="1"/>
          </p:cNvSpPr>
          <p:nvPr/>
        </p:nvSpPr>
        <p:spPr bwMode="auto">
          <a:xfrm>
            <a:off x="755650" y="988874"/>
            <a:ext cx="7893050" cy="518878"/>
          </a:xfrm>
          <a:prstGeom prst="flowChartAlternateProcess">
            <a:avLst/>
          </a:prstGeom>
          <a:gradFill flip="none" rotWithShape="1">
            <a:gsLst>
              <a:gs pos="0">
                <a:schemeClr val="bg2">
                  <a:lumMod val="75000"/>
                </a:schemeClr>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a:extLst/>
        </p:spPr>
        <p:style>
          <a:lnRef idx="1">
            <a:schemeClr val="accent2"/>
          </a:lnRef>
          <a:fillRef idx="3">
            <a:schemeClr val="accent2"/>
          </a:fillRef>
          <a:effectRef idx="2">
            <a:schemeClr val="accent2"/>
          </a:effectRef>
          <a:fontRef idx="minor">
            <a:schemeClr val="lt1"/>
          </a:fontRef>
        </p:style>
        <p:txBody>
          <a:bodyPr anchor="ctr">
            <a:sp3d/>
          </a:bodyPr>
          <a:lstStyle/>
          <a:p>
            <a:pPr defTabSz="801688" eaLnBrk="0" hangingPunct="0">
              <a:lnSpc>
                <a:spcPts val="1920"/>
              </a:lnSpc>
              <a:spcAft>
                <a:spcPct val="40000"/>
              </a:spcAft>
              <a:defRPr/>
            </a:pPr>
            <a:r>
              <a:rPr lang="en-US" altLang="zh-CN" sz="1000" b="1" dirty="0">
                <a:latin typeface="Arial"/>
              </a:rPr>
              <a:t>The </a:t>
            </a:r>
            <a:r>
              <a:rPr lang="en-US" altLang="zh-CN" sz="1000" b="1" dirty="0" err="1">
                <a:latin typeface="Arial"/>
              </a:rPr>
              <a:t>PCIe</a:t>
            </a:r>
            <a:r>
              <a:rPr lang="en-US" altLang="zh-CN" sz="1000" b="1" dirty="0">
                <a:latin typeface="Arial"/>
              </a:rPr>
              <a:t> SSD card directly communicates with the CPU over the </a:t>
            </a:r>
            <a:r>
              <a:rPr lang="en-US" altLang="zh-CN" sz="1000" b="1" dirty="0" err="1">
                <a:latin typeface="Arial"/>
              </a:rPr>
              <a:t>PCIe</a:t>
            </a:r>
            <a:r>
              <a:rPr lang="en-US" altLang="zh-CN" sz="1000" b="1" dirty="0">
                <a:latin typeface="Arial"/>
              </a:rPr>
              <a:t> bus to shorten storage access paths. It also combines flash high read and write performance to significantly improve storage performance and resolve the storage I/O bottleneck</a:t>
            </a:r>
            <a:r>
              <a:rPr lang="en-US" altLang="zh-CN" sz="1050" dirty="0">
                <a:latin typeface="Arial"/>
              </a:rPr>
              <a:t>.</a:t>
            </a:r>
            <a:endParaRPr lang="en-US" altLang="zh-CN" sz="1050" b="1" noProof="1">
              <a:solidFill>
                <a:schemeClr val="bg1"/>
              </a:solidFill>
              <a:latin typeface="Arial"/>
              <a:cs typeface="Arial" pitchFamily="34" charset="0"/>
            </a:endParaRPr>
          </a:p>
        </p:txBody>
      </p:sp>
      <p:grpSp>
        <p:nvGrpSpPr>
          <p:cNvPr id="2" name="组合 235"/>
          <p:cNvGrpSpPr>
            <a:grpSpLocks/>
          </p:cNvGrpSpPr>
          <p:nvPr/>
        </p:nvGrpSpPr>
        <p:grpSpPr bwMode="auto">
          <a:xfrm>
            <a:off x="795339" y="1758554"/>
            <a:ext cx="3717925" cy="2636112"/>
            <a:chOff x="229214" y="1703927"/>
            <a:chExt cx="4607672" cy="4454143"/>
          </a:xfrm>
        </p:grpSpPr>
        <p:grpSp>
          <p:nvGrpSpPr>
            <p:cNvPr id="3" name="组合 311"/>
            <p:cNvGrpSpPr>
              <a:grpSpLocks/>
            </p:cNvGrpSpPr>
            <p:nvPr/>
          </p:nvGrpSpPr>
          <p:grpSpPr bwMode="auto">
            <a:xfrm>
              <a:off x="229214" y="1703927"/>
              <a:ext cx="4607672" cy="4454143"/>
              <a:chOff x="105389" y="1075277"/>
              <a:chExt cx="4607672" cy="4454143"/>
            </a:xfrm>
          </p:grpSpPr>
          <p:sp>
            <p:nvSpPr>
              <p:cNvPr id="9227" name="Line 104"/>
              <p:cNvSpPr>
                <a:spLocks noChangeShapeType="1"/>
              </p:cNvSpPr>
              <p:nvPr/>
            </p:nvSpPr>
            <p:spPr bwMode="auto">
              <a:xfrm flipV="1">
                <a:off x="2357528" y="2371724"/>
                <a:ext cx="4672" cy="901490"/>
              </a:xfrm>
              <a:prstGeom prst="line">
                <a:avLst/>
              </a:prstGeom>
              <a:noFill/>
              <a:ln w="31750">
                <a:solidFill>
                  <a:srgbClr val="339966"/>
                </a:solidFill>
                <a:round/>
                <a:headEnd/>
                <a:tailEnd/>
              </a:ln>
            </p:spPr>
            <p:txBody>
              <a:bodyPr wrap="none" anchor="ctr"/>
              <a:lstStyle/>
              <a:p>
                <a:endParaRPr lang="ru-RU"/>
              </a:p>
            </p:txBody>
          </p:sp>
          <p:sp>
            <p:nvSpPr>
              <p:cNvPr id="9228" name="Line 104"/>
              <p:cNvSpPr>
                <a:spLocks noChangeShapeType="1"/>
              </p:cNvSpPr>
              <p:nvPr/>
            </p:nvSpPr>
            <p:spPr bwMode="auto">
              <a:xfrm rot="5400000" flipH="1" flipV="1">
                <a:off x="2105027" y="3028951"/>
                <a:ext cx="0" cy="495297"/>
              </a:xfrm>
              <a:prstGeom prst="line">
                <a:avLst/>
              </a:prstGeom>
              <a:noFill/>
              <a:ln w="31750">
                <a:solidFill>
                  <a:srgbClr val="339966"/>
                </a:solidFill>
                <a:round/>
                <a:headEnd/>
                <a:tailEnd/>
              </a:ln>
            </p:spPr>
            <p:txBody>
              <a:bodyPr wrap="none" anchor="ctr"/>
              <a:lstStyle/>
              <a:p>
                <a:endParaRPr lang="ru-RU"/>
              </a:p>
            </p:txBody>
          </p:sp>
          <p:sp>
            <p:nvSpPr>
              <p:cNvPr id="9229" name="Text Box 10"/>
              <p:cNvSpPr txBox="1">
                <a:spLocks noChangeArrowheads="1"/>
              </p:cNvSpPr>
              <p:nvPr/>
            </p:nvSpPr>
            <p:spPr bwMode="auto">
              <a:xfrm>
                <a:off x="1785538" y="3028319"/>
                <a:ext cx="682052" cy="356862"/>
              </a:xfrm>
              <a:prstGeom prst="rect">
                <a:avLst/>
              </a:prstGeom>
              <a:noFill/>
              <a:ln w="9525">
                <a:noFill/>
                <a:miter lim="800000"/>
                <a:headEnd/>
                <a:tailEnd/>
              </a:ln>
            </p:spPr>
            <p:txBody>
              <a:bodyPr lIns="36000" tIns="36000" rIns="36000" bIns="36000">
                <a:spAutoFit/>
              </a:bodyPr>
              <a:lstStyle/>
              <a:p>
                <a:pPr eaLnBrk="0" hangingPunct="0">
                  <a:spcBef>
                    <a:spcPct val="50000"/>
                  </a:spcBef>
                  <a:buSzPct val="100000"/>
                </a:pPr>
                <a:r>
                  <a:rPr lang="en-US" altLang="zh-CN" sz="900">
                    <a:solidFill>
                      <a:srgbClr val="000000"/>
                    </a:solidFill>
                    <a:latin typeface="Arial" charset="0"/>
                    <a:ea typeface="MS PGothic" pitchFamily="34" charset="-128"/>
                    <a:sym typeface="Calibri" pitchFamily="34" charset="0"/>
                  </a:rPr>
                  <a:t>PCIe x8</a:t>
                </a:r>
              </a:p>
            </p:txBody>
          </p:sp>
          <p:sp>
            <p:nvSpPr>
              <p:cNvPr id="552" name="矩形 551"/>
              <p:cNvSpPr/>
              <p:nvPr/>
            </p:nvSpPr>
            <p:spPr bwMode="auto">
              <a:xfrm>
                <a:off x="105389" y="2718881"/>
                <a:ext cx="1682134" cy="985760"/>
              </a:xfrm>
              <a:prstGeom prst="rect">
                <a:avLst/>
              </a:prstGeom>
              <a:solidFill>
                <a:schemeClr val="tx2">
                  <a:lumMod val="20000"/>
                  <a:lumOff val="80000"/>
                </a:schemeClr>
              </a:solidFill>
              <a:ln>
                <a:solidFill>
                  <a:schemeClr val="tx1"/>
                </a:solidFill>
                <a:prstDash val="dash"/>
              </a:ln>
              <a:effectLst/>
              <a:extLst>
                <a:ext uri="{909E8E84-426E-40DD-AFC4-6F175D3DCCD1}"/>
                <a:ext uri="{91240B29-F687-4F45-9708-019B960494DF}"/>
                <a:ext uri="{AF507438-7753-43E0-B8FC-AC1667EBCBE1}"/>
              </a:extLst>
            </p:spPr>
            <p:txBody>
              <a:bodyPr/>
              <a:lstStyle/>
              <a:p>
                <a:pPr eaLnBrk="0" hangingPunct="0">
                  <a:buSzPct val="100000"/>
                  <a:defRPr/>
                </a:pPr>
                <a:r>
                  <a:rPr lang="en-US" altLang="zh-CN" sz="900">
                    <a:solidFill>
                      <a:srgbClr val="000000"/>
                    </a:solidFill>
                    <a:latin typeface="Arial"/>
                    <a:sym typeface="Calibri" pitchFamily="34" charset="0"/>
                  </a:rPr>
                  <a:t>1. PCIe SSD storage system</a:t>
                </a:r>
              </a:p>
            </p:txBody>
          </p:sp>
          <p:sp>
            <p:nvSpPr>
              <p:cNvPr id="9231" name="矩形 545"/>
              <p:cNvSpPr>
                <a:spLocks noChangeArrowheads="1"/>
              </p:cNvSpPr>
              <p:nvPr/>
            </p:nvSpPr>
            <p:spPr bwMode="auto">
              <a:xfrm>
                <a:off x="1239933" y="3807912"/>
                <a:ext cx="1703294" cy="1574534"/>
              </a:xfrm>
              <a:prstGeom prst="rect">
                <a:avLst/>
              </a:prstGeom>
              <a:solidFill>
                <a:srgbClr val="92D050"/>
              </a:solidFill>
              <a:ln w="9525">
                <a:solidFill>
                  <a:schemeClr val="tx1"/>
                </a:solidFill>
                <a:prstDash val="dash"/>
                <a:miter lim="800000"/>
                <a:headEnd/>
                <a:tailEnd/>
              </a:ln>
            </p:spPr>
            <p:txBody>
              <a:bodyPr/>
              <a:lstStyle/>
              <a:p>
                <a:pPr eaLnBrk="0" hangingPunct="0">
                  <a:buSzPct val="100000"/>
                </a:pPr>
                <a:endParaRPr lang="en-US" altLang="zh-CN" sz="900">
                  <a:solidFill>
                    <a:srgbClr val="000000"/>
                  </a:solidFill>
                  <a:latin typeface="Arial" charset="0"/>
                  <a:sym typeface="Calibri" pitchFamily="34" charset="0"/>
                </a:endParaRPr>
              </a:p>
            </p:txBody>
          </p:sp>
          <p:grpSp>
            <p:nvGrpSpPr>
              <p:cNvPr id="4" name="组合 619"/>
              <p:cNvGrpSpPr>
                <a:grpSpLocks/>
              </p:cNvGrpSpPr>
              <p:nvPr/>
            </p:nvGrpSpPr>
            <p:grpSpPr bwMode="auto">
              <a:xfrm>
                <a:off x="2054744" y="4852742"/>
                <a:ext cx="576915" cy="464745"/>
                <a:chOff x="-37997" y="2310664"/>
                <a:chExt cx="722313" cy="581765"/>
              </a:xfrm>
            </p:grpSpPr>
            <p:grpSp>
              <p:nvGrpSpPr>
                <p:cNvPr id="5" name="Group 464"/>
                <p:cNvGrpSpPr>
                  <a:grpSpLocks/>
                </p:cNvGrpSpPr>
                <p:nvPr/>
              </p:nvGrpSpPr>
              <p:grpSpPr bwMode="auto">
                <a:xfrm>
                  <a:off x="-37997" y="2310664"/>
                  <a:ext cx="569914" cy="547688"/>
                  <a:chOff x="430" y="2659"/>
                  <a:chExt cx="359" cy="345"/>
                </a:xfrm>
              </p:grpSpPr>
              <p:pic>
                <p:nvPicPr>
                  <p:cNvPr id="9450" name="Picture 465" descr="MCj03984390000[1]"/>
                  <p:cNvPicPr>
                    <a:picLocks noChangeAspect="1" noChangeArrowheads="1"/>
                  </p:cNvPicPr>
                  <p:nvPr/>
                </p:nvPicPr>
                <p:blipFill>
                  <a:blip r:embed="rId3" cstate="print"/>
                  <a:srcRect/>
                  <a:stretch>
                    <a:fillRect/>
                  </a:stretch>
                </p:blipFill>
                <p:spPr bwMode="auto">
                  <a:xfrm>
                    <a:off x="430" y="2668"/>
                    <a:ext cx="261" cy="336"/>
                  </a:xfrm>
                  <a:prstGeom prst="rect">
                    <a:avLst/>
                  </a:prstGeom>
                  <a:noFill/>
                  <a:ln w="9525">
                    <a:noFill/>
                    <a:miter lim="800000"/>
                    <a:headEnd/>
                    <a:tailEnd/>
                  </a:ln>
                </p:spPr>
              </p:pic>
              <p:pic>
                <p:nvPicPr>
                  <p:cNvPr id="9451" name="Picture 466" descr="MCj03984390000[1]"/>
                  <p:cNvPicPr>
                    <a:picLocks noChangeAspect="1" noChangeArrowheads="1"/>
                  </p:cNvPicPr>
                  <p:nvPr/>
                </p:nvPicPr>
                <p:blipFill>
                  <a:blip r:embed="rId3" cstate="print"/>
                  <a:srcRect/>
                  <a:stretch>
                    <a:fillRect/>
                  </a:stretch>
                </p:blipFill>
                <p:spPr bwMode="auto">
                  <a:xfrm>
                    <a:off x="528" y="2659"/>
                    <a:ext cx="261" cy="336"/>
                  </a:xfrm>
                  <a:prstGeom prst="rect">
                    <a:avLst/>
                  </a:prstGeom>
                  <a:noFill/>
                  <a:ln w="9525">
                    <a:noFill/>
                    <a:miter lim="800000"/>
                    <a:headEnd/>
                    <a:tailEnd/>
                  </a:ln>
                </p:spPr>
              </p:pic>
            </p:grpSp>
            <p:grpSp>
              <p:nvGrpSpPr>
                <p:cNvPr id="6" name="Group 464"/>
                <p:cNvGrpSpPr>
                  <a:grpSpLocks/>
                </p:cNvGrpSpPr>
                <p:nvPr/>
              </p:nvGrpSpPr>
              <p:grpSpPr bwMode="auto">
                <a:xfrm>
                  <a:off x="141390" y="2328866"/>
                  <a:ext cx="542926" cy="563563"/>
                  <a:chOff x="447" y="2659"/>
                  <a:chExt cx="342" cy="355"/>
                </a:xfrm>
              </p:grpSpPr>
              <p:pic>
                <p:nvPicPr>
                  <p:cNvPr id="9448" name="Picture 465" descr="MCj03984390000[1]"/>
                  <p:cNvPicPr>
                    <a:picLocks noChangeAspect="1" noChangeArrowheads="1"/>
                  </p:cNvPicPr>
                  <p:nvPr/>
                </p:nvPicPr>
                <p:blipFill>
                  <a:blip r:embed="rId3" cstate="print"/>
                  <a:srcRect/>
                  <a:stretch>
                    <a:fillRect/>
                  </a:stretch>
                </p:blipFill>
                <p:spPr bwMode="auto">
                  <a:xfrm>
                    <a:off x="447" y="2659"/>
                    <a:ext cx="261" cy="336"/>
                  </a:xfrm>
                  <a:prstGeom prst="rect">
                    <a:avLst/>
                  </a:prstGeom>
                  <a:noFill/>
                  <a:ln w="9525">
                    <a:noFill/>
                    <a:miter lim="800000"/>
                    <a:headEnd/>
                    <a:tailEnd/>
                  </a:ln>
                </p:spPr>
              </p:pic>
              <p:pic>
                <p:nvPicPr>
                  <p:cNvPr id="9449" name="Picture 466" descr="MCj03984390000[1]"/>
                  <p:cNvPicPr>
                    <a:picLocks noChangeAspect="1" noChangeArrowheads="1"/>
                  </p:cNvPicPr>
                  <p:nvPr/>
                </p:nvPicPr>
                <p:blipFill>
                  <a:blip r:embed="rId3" cstate="print"/>
                  <a:srcRect/>
                  <a:stretch>
                    <a:fillRect/>
                  </a:stretch>
                </p:blipFill>
                <p:spPr bwMode="auto">
                  <a:xfrm>
                    <a:off x="528" y="2678"/>
                    <a:ext cx="261" cy="336"/>
                  </a:xfrm>
                  <a:prstGeom prst="rect">
                    <a:avLst/>
                  </a:prstGeom>
                  <a:noFill/>
                  <a:ln w="9525">
                    <a:noFill/>
                    <a:miter lim="800000"/>
                    <a:headEnd/>
                    <a:tailEnd/>
                  </a:ln>
                </p:spPr>
              </p:pic>
            </p:grpSp>
          </p:grpSp>
          <p:sp>
            <p:nvSpPr>
              <p:cNvPr id="9233" name="Line 104"/>
              <p:cNvSpPr>
                <a:spLocks noChangeShapeType="1"/>
              </p:cNvSpPr>
              <p:nvPr/>
            </p:nvSpPr>
            <p:spPr bwMode="auto">
              <a:xfrm rot="5400000" flipH="1">
                <a:off x="2243137" y="4722840"/>
                <a:ext cx="238123" cy="0"/>
              </a:xfrm>
              <a:prstGeom prst="line">
                <a:avLst/>
              </a:prstGeom>
              <a:noFill/>
              <a:ln w="31750">
                <a:solidFill>
                  <a:srgbClr val="FF0000"/>
                </a:solidFill>
                <a:round/>
                <a:headEnd/>
                <a:tailEnd/>
              </a:ln>
            </p:spPr>
            <p:txBody>
              <a:bodyPr wrap="none" anchor="ctr"/>
              <a:lstStyle/>
              <a:p>
                <a:endParaRPr lang="ru-RU"/>
              </a:p>
            </p:txBody>
          </p:sp>
          <p:grpSp>
            <p:nvGrpSpPr>
              <p:cNvPr id="7" name="组合 1148"/>
              <p:cNvGrpSpPr>
                <a:grpSpLocks/>
              </p:cNvGrpSpPr>
              <p:nvPr/>
            </p:nvGrpSpPr>
            <p:grpSpPr bwMode="auto">
              <a:xfrm>
                <a:off x="1858351" y="3921912"/>
                <a:ext cx="1392926" cy="767739"/>
                <a:chOff x="2726306" y="2207629"/>
                <a:chExt cx="1743982" cy="960950"/>
              </a:xfrm>
            </p:grpSpPr>
            <p:pic>
              <p:nvPicPr>
                <p:cNvPr id="9444"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64878" y="2721304"/>
                  <a:ext cx="781213" cy="447275"/>
                </a:xfrm>
                <a:prstGeom prst="rect">
                  <a:avLst/>
                </a:prstGeom>
                <a:noFill/>
                <a:ln w="9525">
                  <a:noFill/>
                  <a:miter lim="800000"/>
                  <a:headEnd/>
                  <a:tailEnd/>
                </a:ln>
              </p:spPr>
            </p:pic>
            <p:sp>
              <p:nvSpPr>
                <p:cNvPr id="9445" name="矩形 516"/>
                <p:cNvSpPr>
                  <a:spLocks noChangeArrowheads="1"/>
                </p:cNvSpPr>
                <p:nvPr/>
              </p:nvSpPr>
              <p:spPr bwMode="auto">
                <a:xfrm>
                  <a:off x="2726306" y="2207629"/>
                  <a:ext cx="1743982" cy="781096"/>
                </a:xfrm>
                <a:prstGeom prst="rect">
                  <a:avLst/>
                </a:prstGeom>
                <a:noFill/>
                <a:ln w="9525">
                  <a:noFill/>
                  <a:miter lim="800000"/>
                  <a:headEnd/>
                  <a:tailEnd/>
                </a:ln>
              </p:spPr>
              <p:txBody>
                <a:bodyPr>
                  <a:spAutoFit/>
                </a:bodyPr>
                <a:lstStyle/>
                <a:p>
                  <a:pPr eaLnBrk="0" hangingPunct="0">
                    <a:buSzPct val="100000"/>
                  </a:pPr>
                  <a:r>
                    <a:rPr lang="en-US" altLang="zh-CN" sz="900">
                      <a:solidFill>
                        <a:srgbClr val="000000"/>
                      </a:solidFill>
                      <a:latin typeface="Arial" charset="0"/>
                      <a:ea typeface="MS PGothic" pitchFamily="34" charset="-128"/>
                      <a:sym typeface="Calibri" pitchFamily="34" charset="0"/>
                    </a:rPr>
                    <a:t>RAID controller card</a:t>
                  </a:r>
                </a:p>
              </p:txBody>
            </p:sp>
          </p:grpSp>
          <p:sp>
            <p:nvSpPr>
              <p:cNvPr id="9235" name="Line 104"/>
              <p:cNvSpPr>
                <a:spLocks noChangeShapeType="1"/>
              </p:cNvSpPr>
              <p:nvPr/>
            </p:nvSpPr>
            <p:spPr bwMode="auto">
              <a:xfrm flipH="1" flipV="1">
                <a:off x="2800350" y="2352675"/>
                <a:ext cx="0" cy="1485899"/>
              </a:xfrm>
              <a:prstGeom prst="line">
                <a:avLst/>
              </a:prstGeom>
              <a:noFill/>
              <a:ln w="31750">
                <a:solidFill>
                  <a:srgbClr val="339966"/>
                </a:solidFill>
                <a:round/>
                <a:headEnd/>
                <a:tailEnd/>
              </a:ln>
            </p:spPr>
            <p:txBody>
              <a:bodyPr wrap="none" anchor="ctr"/>
              <a:lstStyle/>
              <a:p>
                <a:endParaRPr lang="ru-RU"/>
              </a:p>
            </p:txBody>
          </p:sp>
          <p:sp>
            <p:nvSpPr>
              <p:cNvPr id="9236" name="Text Box 10"/>
              <p:cNvSpPr txBox="1">
                <a:spLocks noChangeArrowheads="1"/>
              </p:cNvSpPr>
              <p:nvPr/>
            </p:nvSpPr>
            <p:spPr bwMode="auto">
              <a:xfrm>
                <a:off x="2121330" y="3575603"/>
                <a:ext cx="669018" cy="356862"/>
              </a:xfrm>
              <a:prstGeom prst="rect">
                <a:avLst/>
              </a:prstGeom>
              <a:noFill/>
              <a:ln w="9525">
                <a:noFill/>
                <a:miter lim="800000"/>
                <a:headEnd/>
                <a:tailEnd/>
              </a:ln>
            </p:spPr>
            <p:txBody>
              <a:bodyPr lIns="36000" tIns="36000" rIns="36000" bIns="36000">
                <a:spAutoFit/>
              </a:bodyPr>
              <a:lstStyle/>
              <a:p>
                <a:pPr eaLnBrk="0" hangingPunct="0">
                  <a:spcBef>
                    <a:spcPct val="50000"/>
                  </a:spcBef>
                  <a:buSzPct val="100000"/>
                </a:pPr>
                <a:r>
                  <a:rPr lang="en-US" altLang="zh-CN" sz="900">
                    <a:solidFill>
                      <a:srgbClr val="000000"/>
                    </a:solidFill>
                    <a:latin typeface="Arial" charset="0"/>
                    <a:ea typeface="MS PGothic" pitchFamily="34" charset="-128"/>
                    <a:sym typeface="Calibri" pitchFamily="34" charset="0"/>
                  </a:rPr>
                  <a:t>PCIe x8</a:t>
                </a:r>
              </a:p>
            </p:txBody>
          </p:sp>
          <p:sp>
            <p:nvSpPr>
              <p:cNvPr id="9237" name="Text Box 10"/>
              <p:cNvSpPr txBox="1">
                <a:spLocks noChangeArrowheads="1"/>
              </p:cNvSpPr>
              <p:nvPr/>
            </p:nvSpPr>
            <p:spPr bwMode="auto">
              <a:xfrm>
                <a:off x="1241241" y="4721019"/>
                <a:ext cx="817132" cy="590879"/>
              </a:xfrm>
              <a:prstGeom prst="rect">
                <a:avLst/>
              </a:prstGeom>
              <a:noFill/>
              <a:ln w="9525">
                <a:noFill/>
                <a:miter lim="800000"/>
                <a:headEnd/>
                <a:tailEnd/>
              </a:ln>
            </p:spPr>
            <p:txBody>
              <a:bodyPr lIns="36000" tIns="36000" rIns="36000" bIns="36000">
                <a:spAutoFit/>
              </a:bodyPr>
              <a:lstStyle/>
              <a:p>
                <a:pPr eaLnBrk="0" hangingPunct="0">
                  <a:spcBef>
                    <a:spcPct val="50000"/>
                  </a:spcBef>
                  <a:buSzPct val="100000"/>
                </a:pPr>
                <a:r>
                  <a:rPr lang="en-US" altLang="zh-CN" sz="900">
                    <a:solidFill>
                      <a:srgbClr val="000000"/>
                    </a:solidFill>
                    <a:latin typeface="Arial" charset="0"/>
                    <a:ea typeface="MS PGothic" pitchFamily="34" charset="-128"/>
                    <a:sym typeface="Calibri" pitchFamily="34" charset="0"/>
                  </a:rPr>
                  <a:t>SAS hard disk</a:t>
                </a:r>
              </a:p>
            </p:txBody>
          </p:sp>
          <p:grpSp>
            <p:nvGrpSpPr>
              <p:cNvPr id="8" name="组合 557"/>
              <p:cNvGrpSpPr>
                <a:grpSpLocks/>
              </p:cNvGrpSpPr>
              <p:nvPr/>
            </p:nvGrpSpPr>
            <p:grpSpPr bwMode="auto">
              <a:xfrm>
                <a:off x="754664" y="1075277"/>
                <a:ext cx="2555469" cy="1355617"/>
                <a:chOff x="2164063" y="1004464"/>
                <a:chExt cx="3199528" cy="1696951"/>
              </a:xfrm>
            </p:grpSpPr>
            <p:sp>
              <p:nvSpPr>
                <p:cNvPr id="9247" name="Text Box 10"/>
                <p:cNvSpPr txBox="1">
                  <a:spLocks noChangeArrowheads="1"/>
                </p:cNvSpPr>
                <p:nvPr/>
              </p:nvSpPr>
              <p:spPr bwMode="auto">
                <a:xfrm>
                  <a:off x="4534880" y="1196753"/>
                  <a:ext cx="504190" cy="446717"/>
                </a:xfrm>
                <a:prstGeom prst="rect">
                  <a:avLst/>
                </a:prstGeom>
                <a:noFill/>
                <a:ln w="9525">
                  <a:noFill/>
                  <a:miter lim="800000"/>
                  <a:headEnd/>
                  <a:tailEnd/>
                </a:ln>
              </p:spPr>
              <p:txBody>
                <a:bodyPr lIns="36000" tIns="36000" rIns="36000" bIns="36000">
                  <a:spAutoFit/>
                </a:bodyPr>
                <a:lstStyle/>
                <a:p>
                  <a:pPr eaLnBrk="0" hangingPunct="0">
                    <a:spcBef>
                      <a:spcPct val="50000"/>
                    </a:spcBef>
                    <a:buSzPct val="100000"/>
                  </a:pPr>
                  <a:r>
                    <a:rPr lang="en-US" altLang="zh-CN" sz="900">
                      <a:solidFill>
                        <a:srgbClr val="000000"/>
                      </a:solidFill>
                      <a:latin typeface="Arial" charset="0"/>
                      <a:ea typeface="MS PGothic" pitchFamily="34" charset="-128"/>
                      <a:sym typeface="Calibri" pitchFamily="34" charset="0"/>
                    </a:rPr>
                    <a:t>CPU</a:t>
                  </a:r>
                </a:p>
              </p:txBody>
            </p:sp>
            <p:grpSp>
              <p:nvGrpSpPr>
                <p:cNvPr id="9" name="组合 495"/>
                <p:cNvGrpSpPr>
                  <a:grpSpLocks/>
                </p:cNvGrpSpPr>
                <p:nvPr/>
              </p:nvGrpSpPr>
              <p:grpSpPr bwMode="auto">
                <a:xfrm>
                  <a:off x="4006278" y="1455111"/>
                  <a:ext cx="1357313" cy="1168400"/>
                  <a:chOff x="4171951" y="1085850"/>
                  <a:chExt cx="1150937" cy="823913"/>
                </a:xfrm>
              </p:grpSpPr>
              <p:pic>
                <p:nvPicPr>
                  <p:cNvPr id="9442" name="Picture 13"/>
                  <p:cNvPicPr>
                    <a:picLocks noChangeAspect="1" noChangeArrowheads="1"/>
                  </p:cNvPicPr>
                  <p:nvPr/>
                </p:nvPicPr>
                <p:blipFill>
                  <a:blip r:embed="rId5" cstate="print"/>
                  <a:srcRect/>
                  <a:stretch>
                    <a:fillRect/>
                  </a:stretch>
                </p:blipFill>
                <p:spPr bwMode="auto">
                  <a:xfrm>
                    <a:off x="4171951" y="1085850"/>
                    <a:ext cx="1150937" cy="823913"/>
                  </a:xfrm>
                  <a:prstGeom prst="rect">
                    <a:avLst/>
                  </a:prstGeom>
                  <a:noFill/>
                  <a:ln w="9525">
                    <a:noFill/>
                    <a:miter lim="800000"/>
                    <a:headEnd/>
                    <a:tailEnd/>
                  </a:ln>
                </p:spPr>
              </p:pic>
              <p:sp>
                <p:nvSpPr>
                  <p:cNvPr id="9443" name="Text Box 14"/>
                  <p:cNvSpPr txBox="1">
                    <a:spLocks noChangeArrowheads="1"/>
                  </p:cNvSpPr>
                  <p:nvPr/>
                </p:nvSpPr>
                <p:spPr bwMode="auto">
                  <a:xfrm>
                    <a:off x="4215754" y="1104984"/>
                    <a:ext cx="1100783" cy="321334"/>
                  </a:xfrm>
                  <a:prstGeom prst="rect">
                    <a:avLst/>
                  </a:prstGeom>
                  <a:noFill/>
                  <a:ln w="9525">
                    <a:noFill/>
                    <a:miter lim="800000"/>
                    <a:headEnd/>
                    <a:tailEnd/>
                  </a:ln>
                </p:spPr>
                <p:txBody>
                  <a:bodyPr>
                    <a:spAutoFit/>
                  </a:bodyPr>
                  <a:lstStyle/>
                  <a:p>
                    <a:pPr algn="ctr" eaLnBrk="0" hangingPunct="0">
                      <a:spcBef>
                        <a:spcPct val="50000"/>
                      </a:spcBef>
                      <a:buSzPct val="100000"/>
                    </a:pPr>
                    <a:r>
                      <a:rPr lang="en-US" altLang="zh-CN" sz="800" b="1">
                        <a:solidFill>
                          <a:srgbClr val="000000"/>
                        </a:solidFill>
                        <a:latin typeface="Arial" charset="0"/>
                        <a:ea typeface="MS PGothic" pitchFamily="34" charset="-128"/>
                        <a:cs typeface="Arial" charset="0"/>
                        <a:sym typeface="Calibri" pitchFamily="34" charset="0"/>
                      </a:rPr>
                      <a:t>Intel Xeon</a:t>
                    </a:r>
                  </a:p>
                </p:txBody>
              </p:sp>
            </p:grpSp>
            <p:grpSp>
              <p:nvGrpSpPr>
                <p:cNvPr id="10" name="Group 106"/>
                <p:cNvGrpSpPr>
                  <a:grpSpLocks/>
                </p:cNvGrpSpPr>
                <p:nvPr/>
              </p:nvGrpSpPr>
              <p:grpSpPr bwMode="auto">
                <a:xfrm rot="-5400000">
                  <a:off x="3175080" y="2143298"/>
                  <a:ext cx="551997" cy="137319"/>
                  <a:chOff x="4195" y="2024"/>
                  <a:chExt cx="590" cy="173"/>
                </a:xfrm>
              </p:grpSpPr>
              <p:sp>
                <p:nvSpPr>
                  <p:cNvPr id="9428" name="Rectangle 107"/>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29" name="Rectangle 108"/>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30" name="Rectangle 109"/>
                  <p:cNvSpPr>
                    <a:spLocks noChangeArrowheads="1"/>
                  </p:cNvSpPr>
                  <p:nvPr/>
                </p:nvSpPr>
                <p:spPr bwMode="auto">
                  <a:xfrm>
                    <a:off x="4215" y="2172"/>
                    <a:ext cx="266"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31" name="Rectangle 110"/>
                  <p:cNvSpPr>
                    <a:spLocks noChangeArrowheads="1"/>
                  </p:cNvSpPr>
                  <p:nvPr/>
                </p:nvSpPr>
                <p:spPr bwMode="auto">
                  <a:xfrm>
                    <a:off x="4511" y="2172"/>
                    <a:ext cx="265"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32" name="Rectangle 111"/>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33" name="Rectangle 112"/>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34" name="Rectangle 113"/>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35" name="Rectangle 114"/>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36" name="Rectangle 115"/>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37" name="Rectangle 116"/>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38" name="Rectangle 117"/>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39" name="Rectangle 118"/>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40" name="Rectangle 119"/>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41" name="Rectangle 120"/>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grpSp>
            <p:sp>
              <p:nvSpPr>
                <p:cNvPr id="9250" name="Line 81"/>
                <p:cNvSpPr>
                  <a:spLocks noChangeShapeType="1"/>
                </p:cNvSpPr>
                <p:nvPr/>
              </p:nvSpPr>
              <p:spPr bwMode="auto">
                <a:xfrm rot="10800000">
                  <a:off x="2994310" y="1907563"/>
                  <a:ext cx="1017582" cy="0"/>
                </a:xfrm>
                <a:prstGeom prst="line">
                  <a:avLst/>
                </a:prstGeom>
                <a:noFill/>
                <a:ln w="31750">
                  <a:solidFill>
                    <a:schemeClr val="tx1"/>
                  </a:solidFill>
                  <a:round/>
                  <a:headEnd/>
                  <a:tailEnd/>
                </a:ln>
              </p:spPr>
              <p:txBody>
                <a:bodyPr wrap="none"/>
                <a:lstStyle/>
                <a:p>
                  <a:endParaRPr lang="ru-RU"/>
                </a:p>
              </p:txBody>
            </p:sp>
            <p:grpSp>
              <p:nvGrpSpPr>
                <p:cNvPr id="11" name="Group 106"/>
                <p:cNvGrpSpPr>
                  <a:grpSpLocks/>
                </p:cNvGrpSpPr>
                <p:nvPr/>
              </p:nvGrpSpPr>
              <p:grpSpPr bwMode="auto">
                <a:xfrm rot="-5400000">
                  <a:off x="3022680" y="2142051"/>
                  <a:ext cx="551997" cy="137319"/>
                  <a:chOff x="4195" y="2024"/>
                  <a:chExt cx="590" cy="173"/>
                </a:xfrm>
              </p:grpSpPr>
              <p:sp>
                <p:nvSpPr>
                  <p:cNvPr id="9414" name="Rectangle 107"/>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15" name="Rectangle 108"/>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16" name="Rectangle 109"/>
                  <p:cNvSpPr>
                    <a:spLocks noChangeArrowheads="1"/>
                  </p:cNvSpPr>
                  <p:nvPr/>
                </p:nvSpPr>
                <p:spPr bwMode="auto">
                  <a:xfrm>
                    <a:off x="4215" y="2172"/>
                    <a:ext cx="266"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17" name="Rectangle 110"/>
                  <p:cNvSpPr>
                    <a:spLocks noChangeArrowheads="1"/>
                  </p:cNvSpPr>
                  <p:nvPr/>
                </p:nvSpPr>
                <p:spPr bwMode="auto">
                  <a:xfrm>
                    <a:off x="4511" y="2172"/>
                    <a:ext cx="265"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18" name="Rectangle 111"/>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19" name="Rectangle 112"/>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20" name="Rectangle 113"/>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21" name="Rectangle 114"/>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22" name="Rectangle 115"/>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23" name="Rectangle 116"/>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24" name="Rectangle 117"/>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25" name="Rectangle 118"/>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26" name="Rectangle 119"/>
                  <p:cNvSpPr>
                    <a:spLocks noChangeArrowheads="1"/>
                  </p:cNvSpPr>
                  <p:nvPr/>
                </p:nvSpPr>
                <p:spPr bwMode="auto">
                  <a:xfrm>
                    <a:off x="4563" y="2059"/>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27" name="Rectangle 120"/>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grpSp>
            <p:grpSp>
              <p:nvGrpSpPr>
                <p:cNvPr id="12" name="Group 106"/>
                <p:cNvGrpSpPr>
                  <a:grpSpLocks/>
                </p:cNvGrpSpPr>
                <p:nvPr/>
              </p:nvGrpSpPr>
              <p:grpSpPr bwMode="auto">
                <a:xfrm rot="-5400000">
                  <a:off x="2333294" y="1494334"/>
                  <a:ext cx="551997" cy="137319"/>
                  <a:chOff x="4195" y="2024"/>
                  <a:chExt cx="590" cy="173"/>
                </a:xfrm>
              </p:grpSpPr>
              <p:sp>
                <p:nvSpPr>
                  <p:cNvPr id="9400" name="Rectangle 107"/>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01" name="Rectangle 108"/>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02" name="Rectangle 109"/>
                  <p:cNvSpPr>
                    <a:spLocks noChangeArrowheads="1"/>
                  </p:cNvSpPr>
                  <p:nvPr/>
                </p:nvSpPr>
                <p:spPr bwMode="auto">
                  <a:xfrm>
                    <a:off x="4215" y="2172"/>
                    <a:ext cx="266"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03" name="Rectangle 110"/>
                  <p:cNvSpPr>
                    <a:spLocks noChangeArrowheads="1"/>
                  </p:cNvSpPr>
                  <p:nvPr/>
                </p:nvSpPr>
                <p:spPr bwMode="auto">
                  <a:xfrm>
                    <a:off x="4511" y="2172"/>
                    <a:ext cx="265"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04" name="Rectangle 111"/>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05" name="Rectangle 112"/>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06" name="Rectangle 113"/>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07" name="Rectangle 114"/>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08" name="Rectangle 115"/>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09" name="Rectangle 116"/>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10" name="Rectangle 117"/>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11" name="Rectangle 118"/>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12" name="Rectangle 119"/>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413" name="Rectangle 120"/>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grpSp>
            <p:grpSp>
              <p:nvGrpSpPr>
                <p:cNvPr id="13" name="Group 106"/>
                <p:cNvGrpSpPr>
                  <a:grpSpLocks/>
                </p:cNvGrpSpPr>
                <p:nvPr/>
              </p:nvGrpSpPr>
              <p:grpSpPr bwMode="auto">
                <a:xfrm rot="-5400000">
                  <a:off x="2152319" y="1493087"/>
                  <a:ext cx="551997" cy="137319"/>
                  <a:chOff x="4195" y="2024"/>
                  <a:chExt cx="590" cy="173"/>
                </a:xfrm>
              </p:grpSpPr>
              <p:sp>
                <p:nvSpPr>
                  <p:cNvPr id="9386" name="Rectangle 107"/>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87" name="Rectangle 108"/>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88" name="Rectangle 109"/>
                  <p:cNvSpPr>
                    <a:spLocks noChangeArrowheads="1"/>
                  </p:cNvSpPr>
                  <p:nvPr/>
                </p:nvSpPr>
                <p:spPr bwMode="auto">
                  <a:xfrm>
                    <a:off x="4215" y="2172"/>
                    <a:ext cx="266"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89" name="Rectangle 110"/>
                  <p:cNvSpPr>
                    <a:spLocks noChangeArrowheads="1"/>
                  </p:cNvSpPr>
                  <p:nvPr/>
                </p:nvSpPr>
                <p:spPr bwMode="auto">
                  <a:xfrm>
                    <a:off x="4511" y="2172"/>
                    <a:ext cx="265"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90" name="Rectangle 111"/>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91" name="Rectangle 112"/>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92" name="Rectangle 113"/>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93" name="Rectangle 114"/>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94" name="Rectangle 115"/>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95" name="Rectangle 116"/>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96" name="Rectangle 117"/>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97" name="Rectangle 118"/>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98" name="Rectangle 119"/>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99" name="Rectangle 120"/>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grpSp>
            <p:sp>
              <p:nvSpPr>
                <p:cNvPr id="9254" name="Line 81"/>
                <p:cNvSpPr>
                  <a:spLocks noChangeShapeType="1"/>
                </p:cNvSpPr>
                <p:nvPr/>
              </p:nvSpPr>
              <p:spPr bwMode="auto">
                <a:xfrm rot="10800000" flipH="1" flipV="1">
                  <a:off x="2997120" y="1543367"/>
                  <a:ext cx="0" cy="372424"/>
                </a:xfrm>
                <a:prstGeom prst="line">
                  <a:avLst/>
                </a:prstGeom>
                <a:noFill/>
                <a:ln w="31750">
                  <a:solidFill>
                    <a:schemeClr val="tx1"/>
                  </a:solidFill>
                  <a:round/>
                  <a:headEnd/>
                  <a:tailEnd/>
                </a:ln>
              </p:spPr>
              <p:txBody>
                <a:bodyPr wrap="none"/>
                <a:lstStyle/>
                <a:p>
                  <a:endParaRPr lang="ru-RU"/>
                </a:p>
              </p:txBody>
            </p:sp>
            <p:sp>
              <p:nvSpPr>
                <p:cNvPr id="9255" name="Line 81"/>
                <p:cNvSpPr>
                  <a:spLocks noChangeShapeType="1"/>
                </p:cNvSpPr>
                <p:nvPr/>
              </p:nvSpPr>
              <p:spPr bwMode="auto">
                <a:xfrm rot="10800000">
                  <a:off x="3514533" y="2211359"/>
                  <a:ext cx="509617" cy="0"/>
                </a:xfrm>
                <a:prstGeom prst="line">
                  <a:avLst/>
                </a:prstGeom>
                <a:noFill/>
                <a:ln w="31750">
                  <a:solidFill>
                    <a:schemeClr val="tx1"/>
                  </a:solidFill>
                  <a:round/>
                  <a:headEnd/>
                  <a:tailEnd/>
                </a:ln>
              </p:spPr>
              <p:txBody>
                <a:bodyPr wrap="none"/>
                <a:lstStyle/>
                <a:p>
                  <a:endParaRPr lang="ru-RU"/>
                </a:p>
              </p:txBody>
            </p:sp>
            <p:grpSp>
              <p:nvGrpSpPr>
                <p:cNvPr id="14" name="Group 106"/>
                <p:cNvGrpSpPr>
                  <a:grpSpLocks/>
                </p:cNvGrpSpPr>
                <p:nvPr/>
              </p:nvGrpSpPr>
              <p:grpSpPr bwMode="auto">
                <a:xfrm rot="-5400000">
                  <a:off x="3163129" y="1540046"/>
                  <a:ext cx="551997" cy="137319"/>
                  <a:chOff x="4195" y="2024"/>
                  <a:chExt cx="590" cy="173"/>
                </a:xfrm>
              </p:grpSpPr>
              <p:sp>
                <p:nvSpPr>
                  <p:cNvPr id="9372" name="Rectangle 107"/>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73" name="Rectangle 108"/>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74" name="Rectangle 109"/>
                  <p:cNvSpPr>
                    <a:spLocks noChangeArrowheads="1"/>
                  </p:cNvSpPr>
                  <p:nvPr/>
                </p:nvSpPr>
                <p:spPr bwMode="auto">
                  <a:xfrm>
                    <a:off x="4215" y="2172"/>
                    <a:ext cx="266"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75" name="Rectangle 110"/>
                  <p:cNvSpPr>
                    <a:spLocks noChangeArrowheads="1"/>
                  </p:cNvSpPr>
                  <p:nvPr/>
                </p:nvSpPr>
                <p:spPr bwMode="auto">
                  <a:xfrm>
                    <a:off x="4511" y="2172"/>
                    <a:ext cx="265"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76" name="Rectangle 111"/>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77" name="Rectangle 112"/>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78" name="Rectangle 113"/>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79" name="Rectangle 114"/>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80" name="Rectangle 115"/>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81" name="Rectangle 116"/>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82" name="Rectangle 117"/>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83" name="Rectangle 118"/>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84" name="Rectangle 119"/>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85" name="Rectangle 120"/>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grpSp>
            <p:grpSp>
              <p:nvGrpSpPr>
                <p:cNvPr id="15" name="Group 106"/>
                <p:cNvGrpSpPr>
                  <a:grpSpLocks/>
                </p:cNvGrpSpPr>
                <p:nvPr/>
              </p:nvGrpSpPr>
              <p:grpSpPr bwMode="auto">
                <a:xfrm rot="-5400000">
                  <a:off x="3001205" y="1538801"/>
                  <a:ext cx="551997" cy="137319"/>
                  <a:chOff x="4195" y="2024"/>
                  <a:chExt cx="590" cy="173"/>
                </a:xfrm>
              </p:grpSpPr>
              <p:sp>
                <p:nvSpPr>
                  <p:cNvPr id="9358" name="Rectangle 107"/>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59" name="Rectangle 108"/>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60" name="Rectangle 109"/>
                  <p:cNvSpPr>
                    <a:spLocks noChangeArrowheads="1"/>
                  </p:cNvSpPr>
                  <p:nvPr/>
                </p:nvSpPr>
                <p:spPr bwMode="auto">
                  <a:xfrm>
                    <a:off x="4215" y="2172"/>
                    <a:ext cx="266"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61" name="Rectangle 110"/>
                  <p:cNvSpPr>
                    <a:spLocks noChangeArrowheads="1"/>
                  </p:cNvSpPr>
                  <p:nvPr/>
                </p:nvSpPr>
                <p:spPr bwMode="auto">
                  <a:xfrm>
                    <a:off x="4511" y="2172"/>
                    <a:ext cx="265"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62" name="Rectangle 111"/>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63" name="Rectangle 112"/>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64" name="Rectangle 113"/>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65" name="Rectangle 114"/>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66" name="Rectangle 115"/>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67" name="Rectangle 116"/>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68" name="Rectangle 117"/>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69" name="Rectangle 118"/>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70" name="Rectangle 119"/>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71" name="Rectangle 120"/>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grpSp>
            <p:sp>
              <p:nvSpPr>
                <p:cNvPr id="9258" name="Line 81"/>
                <p:cNvSpPr>
                  <a:spLocks noChangeShapeType="1"/>
                </p:cNvSpPr>
                <p:nvPr/>
              </p:nvSpPr>
              <p:spPr bwMode="auto">
                <a:xfrm rot="10800000">
                  <a:off x="3507135" y="1604911"/>
                  <a:ext cx="509617" cy="0"/>
                </a:xfrm>
                <a:prstGeom prst="line">
                  <a:avLst/>
                </a:prstGeom>
                <a:noFill/>
                <a:ln w="31750">
                  <a:solidFill>
                    <a:schemeClr val="tx1"/>
                  </a:solidFill>
                  <a:round/>
                  <a:headEnd/>
                  <a:tailEnd/>
                </a:ln>
              </p:spPr>
              <p:txBody>
                <a:bodyPr wrap="none"/>
                <a:lstStyle/>
                <a:p>
                  <a:endParaRPr lang="ru-RU"/>
                </a:p>
              </p:txBody>
            </p:sp>
            <p:sp>
              <p:nvSpPr>
                <p:cNvPr id="9259" name="Line 81"/>
                <p:cNvSpPr>
                  <a:spLocks noChangeShapeType="1"/>
                </p:cNvSpPr>
                <p:nvPr/>
              </p:nvSpPr>
              <p:spPr bwMode="auto">
                <a:xfrm rot="10800000">
                  <a:off x="2669837" y="1549719"/>
                  <a:ext cx="315090" cy="0"/>
                </a:xfrm>
                <a:prstGeom prst="line">
                  <a:avLst/>
                </a:prstGeom>
                <a:noFill/>
                <a:ln w="31750">
                  <a:solidFill>
                    <a:schemeClr val="tx1"/>
                  </a:solidFill>
                  <a:round/>
                  <a:headEnd/>
                  <a:tailEnd/>
                </a:ln>
              </p:spPr>
              <p:txBody>
                <a:bodyPr wrap="none"/>
                <a:lstStyle/>
                <a:p>
                  <a:endParaRPr lang="ru-RU"/>
                </a:p>
              </p:txBody>
            </p:sp>
            <p:sp>
              <p:nvSpPr>
                <p:cNvPr id="9260" name="Text Box 10"/>
                <p:cNvSpPr txBox="1">
                  <a:spLocks noChangeArrowheads="1"/>
                </p:cNvSpPr>
                <p:nvPr/>
              </p:nvSpPr>
              <p:spPr bwMode="auto">
                <a:xfrm>
                  <a:off x="3488739" y="1346887"/>
                  <a:ext cx="668337" cy="446717"/>
                </a:xfrm>
                <a:prstGeom prst="rect">
                  <a:avLst/>
                </a:prstGeom>
                <a:noFill/>
                <a:ln w="9525">
                  <a:noFill/>
                  <a:miter lim="800000"/>
                  <a:headEnd/>
                  <a:tailEnd/>
                </a:ln>
              </p:spPr>
              <p:txBody>
                <a:bodyPr lIns="36000" tIns="36000" rIns="36000" bIns="36000">
                  <a:spAutoFit/>
                </a:bodyPr>
                <a:lstStyle/>
                <a:p>
                  <a:pPr eaLnBrk="0" hangingPunct="0">
                    <a:spcBef>
                      <a:spcPct val="50000"/>
                    </a:spcBef>
                    <a:buSzPct val="100000"/>
                  </a:pPr>
                  <a:r>
                    <a:rPr lang="en-US" altLang="zh-CN" sz="900">
                      <a:solidFill>
                        <a:srgbClr val="000000"/>
                      </a:solidFill>
                      <a:latin typeface="Arial" charset="0"/>
                      <a:ea typeface="MS PGothic" pitchFamily="34" charset="-128"/>
                      <a:sym typeface="Calibri" pitchFamily="34" charset="0"/>
                    </a:rPr>
                    <a:t>CH.0</a:t>
                  </a:r>
                </a:p>
              </p:txBody>
            </p:sp>
            <p:sp>
              <p:nvSpPr>
                <p:cNvPr id="9261" name="Text Box 10"/>
                <p:cNvSpPr txBox="1">
                  <a:spLocks noChangeArrowheads="1"/>
                </p:cNvSpPr>
                <p:nvPr/>
              </p:nvSpPr>
              <p:spPr bwMode="auto">
                <a:xfrm>
                  <a:off x="3499894" y="1636818"/>
                  <a:ext cx="668337" cy="446717"/>
                </a:xfrm>
                <a:prstGeom prst="rect">
                  <a:avLst/>
                </a:prstGeom>
                <a:noFill/>
                <a:ln w="9525">
                  <a:noFill/>
                  <a:miter lim="800000"/>
                  <a:headEnd/>
                  <a:tailEnd/>
                </a:ln>
              </p:spPr>
              <p:txBody>
                <a:bodyPr lIns="36000" tIns="36000" rIns="36000" bIns="36000">
                  <a:spAutoFit/>
                </a:bodyPr>
                <a:lstStyle/>
                <a:p>
                  <a:pPr eaLnBrk="0" hangingPunct="0">
                    <a:spcBef>
                      <a:spcPct val="50000"/>
                    </a:spcBef>
                    <a:buSzPct val="100000"/>
                  </a:pPr>
                  <a:r>
                    <a:rPr lang="en-US" altLang="zh-CN" sz="900">
                      <a:solidFill>
                        <a:srgbClr val="000000"/>
                      </a:solidFill>
                      <a:latin typeface="Arial" charset="0"/>
                      <a:ea typeface="MS PGothic" pitchFamily="34" charset="-128"/>
                      <a:sym typeface="Calibri" pitchFamily="34" charset="0"/>
                    </a:rPr>
                    <a:t>CH.1</a:t>
                  </a:r>
                </a:p>
              </p:txBody>
            </p:sp>
            <p:sp>
              <p:nvSpPr>
                <p:cNvPr id="9262" name="Text Box 10"/>
                <p:cNvSpPr txBox="1">
                  <a:spLocks noChangeArrowheads="1"/>
                </p:cNvSpPr>
                <p:nvPr/>
              </p:nvSpPr>
              <p:spPr bwMode="auto">
                <a:xfrm>
                  <a:off x="3519739" y="1940372"/>
                  <a:ext cx="668337" cy="446717"/>
                </a:xfrm>
                <a:prstGeom prst="rect">
                  <a:avLst/>
                </a:prstGeom>
                <a:noFill/>
                <a:ln w="9525">
                  <a:noFill/>
                  <a:miter lim="800000"/>
                  <a:headEnd/>
                  <a:tailEnd/>
                </a:ln>
              </p:spPr>
              <p:txBody>
                <a:bodyPr lIns="36000" tIns="36000" rIns="36000" bIns="36000">
                  <a:spAutoFit/>
                </a:bodyPr>
                <a:lstStyle/>
                <a:p>
                  <a:pPr eaLnBrk="0" hangingPunct="0">
                    <a:spcBef>
                      <a:spcPct val="50000"/>
                    </a:spcBef>
                    <a:buSzPct val="100000"/>
                  </a:pPr>
                  <a:r>
                    <a:rPr lang="en-US" altLang="zh-CN" sz="900">
                      <a:solidFill>
                        <a:srgbClr val="000000"/>
                      </a:solidFill>
                      <a:latin typeface="Arial" charset="0"/>
                      <a:ea typeface="MS PGothic" pitchFamily="34" charset="-128"/>
                      <a:sym typeface="Calibri" pitchFamily="34" charset="0"/>
                    </a:rPr>
                    <a:t>CH.2</a:t>
                  </a:r>
                </a:p>
              </p:txBody>
            </p:sp>
            <p:sp>
              <p:nvSpPr>
                <p:cNvPr id="9263" name="Line 81"/>
                <p:cNvSpPr>
                  <a:spLocks noChangeShapeType="1"/>
                </p:cNvSpPr>
                <p:nvPr/>
              </p:nvSpPr>
              <p:spPr bwMode="auto">
                <a:xfrm rot="10800000">
                  <a:off x="3001421" y="2524697"/>
                  <a:ext cx="1017582" cy="0"/>
                </a:xfrm>
                <a:prstGeom prst="line">
                  <a:avLst/>
                </a:prstGeom>
                <a:noFill/>
                <a:ln w="31750">
                  <a:solidFill>
                    <a:schemeClr val="tx1"/>
                  </a:solidFill>
                  <a:round/>
                  <a:headEnd/>
                  <a:tailEnd/>
                </a:ln>
              </p:spPr>
              <p:txBody>
                <a:bodyPr wrap="none"/>
                <a:lstStyle/>
                <a:p>
                  <a:endParaRPr lang="ru-RU"/>
                </a:p>
              </p:txBody>
            </p:sp>
            <p:sp>
              <p:nvSpPr>
                <p:cNvPr id="9264" name="Line 81"/>
                <p:cNvSpPr>
                  <a:spLocks noChangeShapeType="1"/>
                </p:cNvSpPr>
                <p:nvPr/>
              </p:nvSpPr>
              <p:spPr bwMode="auto">
                <a:xfrm rot="10800000" flipH="1" flipV="1">
                  <a:off x="3003752" y="2162339"/>
                  <a:ext cx="0" cy="372424"/>
                </a:xfrm>
                <a:prstGeom prst="line">
                  <a:avLst/>
                </a:prstGeom>
                <a:noFill/>
                <a:ln w="31750">
                  <a:solidFill>
                    <a:schemeClr val="tx1"/>
                  </a:solidFill>
                  <a:round/>
                  <a:headEnd/>
                  <a:tailEnd/>
                </a:ln>
              </p:spPr>
              <p:txBody>
                <a:bodyPr wrap="none"/>
                <a:lstStyle/>
                <a:p>
                  <a:endParaRPr lang="ru-RU"/>
                </a:p>
              </p:txBody>
            </p:sp>
            <p:grpSp>
              <p:nvGrpSpPr>
                <p:cNvPr id="16" name="Group 106"/>
                <p:cNvGrpSpPr>
                  <a:grpSpLocks/>
                </p:cNvGrpSpPr>
                <p:nvPr/>
              </p:nvGrpSpPr>
              <p:grpSpPr bwMode="auto">
                <a:xfrm rot="-5400000">
                  <a:off x="2333533" y="2113441"/>
                  <a:ext cx="551997" cy="137319"/>
                  <a:chOff x="4195" y="2024"/>
                  <a:chExt cx="590" cy="173"/>
                </a:xfrm>
              </p:grpSpPr>
              <p:sp>
                <p:nvSpPr>
                  <p:cNvPr id="9344" name="Rectangle 107"/>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45" name="Rectangle 108"/>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46" name="Rectangle 109"/>
                  <p:cNvSpPr>
                    <a:spLocks noChangeArrowheads="1"/>
                  </p:cNvSpPr>
                  <p:nvPr/>
                </p:nvSpPr>
                <p:spPr bwMode="auto">
                  <a:xfrm>
                    <a:off x="4215" y="2172"/>
                    <a:ext cx="266"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47" name="Rectangle 110"/>
                  <p:cNvSpPr>
                    <a:spLocks noChangeArrowheads="1"/>
                  </p:cNvSpPr>
                  <p:nvPr/>
                </p:nvSpPr>
                <p:spPr bwMode="auto">
                  <a:xfrm>
                    <a:off x="4511" y="2172"/>
                    <a:ext cx="265"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48" name="Rectangle 111"/>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49" name="Rectangle 112"/>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50" name="Rectangle 113"/>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51" name="Rectangle 114"/>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52" name="Rectangle 115"/>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53" name="Rectangle 116"/>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54" name="Rectangle 117"/>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55" name="Rectangle 118"/>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56" name="Rectangle 119"/>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57" name="Rectangle 120"/>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grpSp>
            <p:grpSp>
              <p:nvGrpSpPr>
                <p:cNvPr id="17" name="Group 106"/>
                <p:cNvGrpSpPr>
                  <a:grpSpLocks/>
                </p:cNvGrpSpPr>
                <p:nvPr/>
              </p:nvGrpSpPr>
              <p:grpSpPr bwMode="auto">
                <a:xfrm rot="-5400000">
                  <a:off x="2152558" y="2112194"/>
                  <a:ext cx="551997" cy="137319"/>
                  <a:chOff x="4195" y="2024"/>
                  <a:chExt cx="590" cy="173"/>
                </a:xfrm>
              </p:grpSpPr>
              <p:sp>
                <p:nvSpPr>
                  <p:cNvPr id="9330" name="Rectangle 107"/>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31" name="Rectangle 108"/>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32" name="Rectangle 109"/>
                  <p:cNvSpPr>
                    <a:spLocks noChangeArrowheads="1"/>
                  </p:cNvSpPr>
                  <p:nvPr/>
                </p:nvSpPr>
                <p:spPr bwMode="auto">
                  <a:xfrm>
                    <a:off x="4215" y="2172"/>
                    <a:ext cx="266"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33" name="Rectangle 110"/>
                  <p:cNvSpPr>
                    <a:spLocks noChangeArrowheads="1"/>
                  </p:cNvSpPr>
                  <p:nvPr/>
                </p:nvSpPr>
                <p:spPr bwMode="auto">
                  <a:xfrm>
                    <a:off x="4511" y="2172"/>
                    <a:ext cx="265"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34" name="Rectangle 111"/>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35" name="Rectangle 112"/>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36" name="Rectangle 113"/>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37" name="Rectangle 114"/>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38" name="Rectangle 115"/>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39" name="Rectangle 116"/>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40" name="Rectangle 117"/>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41" name="Rectangle 118"/>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42" name="Rectangle 119"/>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43" name="Rectangle 120"/>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grpSp>
            <p:sp>
              <p:nvSpPr>
                <p:cNvPr id="9267" name="Line 81"/>
                <p:cNvSpPr>
                  <a:spLocks noChangeShapeType="1"/>
                </p:cNvSpPr>
                <p:nvPr/>
              </p:nvSpPr>
              <p:spPr bwMode="auto">
                <a:xfrm rot="10800000">
                  <a:off x="2679601" y="2168827"/>
                  <a:ext cx="315090" cy="0"/>
                </a:xfrm>
                <a:prstGeom prst="line">
                  <a:avLst/>
                </a:prstGeom>
                <a:noFill/>
                <a:ln w="31750">
                  <a:solidFill>
                    <a:schemeClr val="tx1"/>
                  </a:solidFill>
                  <a:round/>
                  <a:headEnd/>
                  <a:tailEnd/>
                </a:ln>
              </p:spPr>
              <p:txBody>
                <a:bodyPr wrap="none"/>
                <a:lstStyle/>
                <a:p>
                  <a:endParaRPr lang="ru-RU"/>
                </a:p>
              </p:txBody>
            </p:sp>
            <p:grpSp>
              <p:nvGrpSpPr>
                <p:cNvPr id="18" name="Group 106"/>
                <p:cNvGrpSpPr>
                  <a:grpSpLocks/>
                </p:cNvGrpSpPr>
                <p:nvPr/>
              </p:nvGrpSpPr>
              <p:grpSpPr bwMode="auto">
                <a:xfrm rot="-5400000">
                  <a:off x="1956724" y="1493226"/>
                  <a:ext cx="551997" cy="137319"/>
                  <a:chOff x="4195" y="2024"/>
                  <a:chExt cx="590" cy="173"/>
                </a:xfrm>
              </p:grpSpPr>
              <p:sp>
                <p:nvSpPr>
                  <p:cNvPr id="9316" name="Rectangle 107"/>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17" name="Rectangle 108"/>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18" name="Rectangle 109"/>
                  <p:cNvSpPr>
                    <a:spLocks noChangeArrowheads="1"/>
                  </p:cNvSpPr>
                  <p:nvPr/>
                </p:nvSpPr>
                <p:spPr bwMode="auto">
                  <a:xfrm>
                    <a:off x="4215" y="2172"/>
                    <a:ext cx="266"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19" name="Rectangle 110"/>
                  <p:cNvSpPr>
                    <a:spLocks noChangeArrowheads="1"/>
                  </p:cNvSpPr>
                  <p:nvPr/>
                </p:nvSpPr>
                <p:spPr bwMode="auto">
                  <a:xfrm>
                    <a:off x="4511" y="2172"/>
                    <a:ext cx="265"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20" name="Rectangle 111"/>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21" name="Rectangle 112"/>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22" name="Rectangle 113"/>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23" name="Rectangle 114"/>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24" name="Rectangle 115"/>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25" name="Rectangle 116"/>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26" name="Rectangle 117"/>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27" name="Rectangle 118"/>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28" name="Rectangle 119"/>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29" name="Rectangle 120"/>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grpSp>
            <p:grpSp>
              <p:nvGrpSpPr>
                <p:cNvPr id="19" name="Group 106"/>
                <p:cNvGrpSpPr>
                  <a:grpSpLocks/>
                </p:cNvGrpSpPr>
                <p:nvPr/>
              </p:nvGrpSpPr>
              <p:grpSpPr bwMode="auto">
                <a:xfrm rot="-5400000">
                  <a:off x="1956724" y="2111598"/>
                  <a:ext cx="551997" cy="137319"/>
                  <a:chOff x="4195" y="2024"/>
                  <a:chExt cx="590" cy="173"/>
                </a:xfrm>
              </p:grpSpPr>
              <p:sp>
                <p:nvSpPr>
                  <p:cNvPr id="9302" name="Rectangle 107"/>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03" name="Rectangle 108"/>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04" name="Rectangle 109"/>
                  <p:cNvSpPr>
                    <a:spLocks noChangeArrowheads="1"/>
                  </p:cNvSpPr>
                  <p:nvPr/>
                </p:nvSpPr>
                <p:spPr bwMode="auto">
                  <a:xfrm>
                    <a:off x="4215" y="2172"/>
                    <a:ext cx="266"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05" name="Rectangle 110"/>
                  <p:cNvSpPr>
                    <a:spLocks noChangeArrowheads="1"/>
                  </p:cNvSpPr>
                  <p:nvPr/>
                </p:nvSpPr>
                <p:spPr bwMode="auto">
                  <a:xfrm>
                    <a:off x="4511" y="2172"/>
                    <a:ext cx="265"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06" name="Rectangle 111"/>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07" name="Rectangle 112"/>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08" name="Rectangle 113"/>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09" name="Rectangle 114"/>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10" name="Rectangle 115"/>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11" name="Rectangle 116"/>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12" name="Rectangle 117"/>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13" name="Rectangle 118"/>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14" name="Rectangle 119"/>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15" name="Rectangle 120"/>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grpSp>
            <p:grpSp>
              <p:nvGrpSpPr>
                <p:cNvPr id="20" name="Group 106"/>
                <p:cNvGrpSpPr>
                  <a:grpSpLocks/>
                </p:cNvGrpSpPr>
                <p:nvPr/>
              </p:nvGrpSpPr>
              <p:grpSpPr bwMode="auto">
                <a:xfrm rot="-5400000">
                  <a:off x="2848392" y="1538942"/>
                  <a:ext cx="551997" cy="137319"/>
                  <a:chOff x="4195" y="2024"/>
                  <a:chExt cx="590" cy="173"/>
                </a:xfrm>
              </p:grpSpPr>
              <p:sp>
                <p:nvSpPr>
                  <p:cNvPr id="9288" name="Rectangle 107"/>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89" name="Rectangle 108"/>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90" name="Rectangle 109"/>
                  <p:cNvSpPr>
                    <a:spLocks noChangeArrowheads="1"/>
                  </p:cNvSpPr>
                  <p:nvPr/>
                </p:nvSpPr>
                <p:spPr bwMode="auto">
                  <a:xfrm>
                    <a:off x="4215" y="2172"/>
                    <a:ext cx="266"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91" name="Rectangle 110"/>
                  <p:cNvSpPr>
                    <a:spLocks noChangeArrowheads="1"/>
                  </p:cNvSpPr>
                  <p:nvPr/>
                </p:nvSpPr>
                <p:spPr bwMode="auto">
                  <a:xfrm>
                    <a:off x="4511" y="2172"/>
                    <a:ext cx="265"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92" name="Rectangle 111"/>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93" name="Rectangle 112"/>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94" name="Rectangle 113"/>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95" name="Rectangle 114"/>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96" name="Rectangle 115"/>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97" name="Rectangle 116"/>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98" name="Rectangle 117"/>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99" name="Rectangle 118"/>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00" name="Rectangle 119"/>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301" name="Rectangle 120"/>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grpSp>
            <p:grpSp>
              <p:nvGrpSpPr>
                <p:cNvPr id="21" name="Group 106"/>
                <p:cNvGrpSpPr>
                  <a:grpSpLocks/>
                </p:cNvGrpSpPr>
                <p:nvPr/>
              </p:nvGrpSpPr>
              <p:grpSpPr bwMode="auto">
                <a:xfrm rot="-5400000">
                  <a:off x="2873411" y="2141529"/>
                  <a:ext cx="551997" cy="137319"/>
                  <a:chOff x="4195" y="2024"/>
                  <a:chExt cx="590" cy="173"/>
                </a:xfrm>
              </p:grpSpPr>
              <p:sp>
                <p:nvSpPr>
                  <p:cNvPr id="9274" name="Rectangle 107"/>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75" name="Rectangle 108"/>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76" name="Rectangle 109"/>
                  <p:cNvSpPr>
                    <a:spLocks noChangeArrowheads="1"/>
                  </p:cNvSpPr>
                  <p:nvPr/>
                </p:nvSpPr>
                <p:spPr bwMode="auto">
                  <a:xfrm>
                    <a:off x="4215" y="2172"/>
                    <a:ext cx="266"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77" name="Rectangle 110"/>
                  <p:cNvSpPr>
                    <a:spLocks noChangeArrowheads="1"/>
                  </p:cNvSpPr>
                  <p:nvPr/>
                </p:nvSpPr>
                <p:spPr bwMode="auto">
                  <a:xfrm>
                    <a:off x="4511" y="2172"/>
                    <a:ext cx="265" cy="25"/>
                  </a:xfrm>
                  <a:prstGeom prst="rect">
                    <a:avLst/>
                  </a:prstGeom>
                  <a:pattFill prst="ltVert">
                    <a:fgClr>
                      <a:srgbClr val="006600"/>
                    </a:fgClr>
                    <a:bgClr>
                      <a:srgbClr val="FFFF00"/>
                    </a:bgClr>
                  </a:patt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78" name="Rectangle 111"/>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79" name="Rectangle 112"/>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80" name="Rectangle 113"/>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81" name="Rectangle 114"/>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82" name="Rectangle 115"/>
                  <p:cNvSpPr>
                    <a:spLocks noChangeArrowheads="1"/>
                  </p:cNvSpPr>
                  <p:nvPr/>
                </p:nvSpPr>
                <p:spPr bwMode="auto">
                  <a:xfrm>
                    <a:off x="4195" y="2024"/>
                    <a:ext cx="590" cy="149"/>
                  </a:xfrm>
                  <a:prstGeom prst="rect">
                    <a:avLst/>
                  </a:prstGeom>
                  <a:solidFill>
                    <a:srgbClr val="438E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83" name="Rectangle 116"/>
                  <p:cNvSpPr>
                    <a:spLocks noChangeArrowheads="1"/>
                  </p:cNvSpPr>
                  <p:nvPr/>
                </p:nvSpPr>
                <p:spPr bwMode="auto">
                  <a:xfrm>
                    <a:off x="4239" y="2047"/>
                    <a:ext cx="75"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84" name="Rectangle 117"/>
                  <p:cNvSpPr>
                    <a:spLocks noChangeArrowheads="1"/>
                  </p:cNvSpPr>
                  <p:nvPr/>
                </p:nvSpPr>
                <p:spPr bwMode="auto">
                  <a:xfrm>
                    <a:off x="4344"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85" name="Rectangle 118"/>
                  <p:cNvSpPr>
                    <a:spLocks noChangeArrowheads="1"/>
                  </p:cNvSpPr>
                  <p:nvPr/>
                </p:nvSpPr>
                <p:spPr bwMode="auto">
                  <a:xfrm>
                    <a:off x="4452" y="2047"/>
                    <a:ext cx="8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86" name="Rectangle 119"/>
                  <p:cNvSpPr>
                    <a:spLocks noChangeArrowheads="1"/>
                  </p:cNvSpPr>
                  <p:nvPr/>
                </p:nvSpPr>
                <p:spPr bwMode="auto">
                  <a:xfrm>
                    <a:off x="4563" y="2047"/>
                    <a:ext cx="82"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sp>
                <p:nvSpPr>
                  <p:cNvPr id="9287" name="Rectangle 120"/>
                  <p:cNvSpPr>
                    <a:spLocks noChangeArrowheads="1"/>
                  </p:cNvSpPr>
                  <p:nvPr/>
                </p:nvSpPr>
                <p:spPr bwMode="auto">
                  <a:xfrm>
                    <a:off x="4675" y="2047"/>
                    <a:ext cx="73" cy="106"/>
                  </a:xfrm>
                  <a:prstGeom prst="rect">
                    <a:avLst/>
                  </a:prstGeom>
                  <a:solidFill>
                    <a:srgbClr val="000000"/>
                  </a:solidFill>
                  <a:ln w="5080">
                    <a:solidFill>
                      <a:srgbClr val="000000"/>
                    </a:solidFill>
                    <a:miter lim="800000"/>
                    <a:headEnd/>
                    <a:tailEnd/>
                  </a:ln>
                </p:spPr>
                <p:txBody>
                  <a:bodyPr/>
                  <a:lstStyle/>
                  <a:p>
                    <a:endParaRPr lang="en-US" altLang="zh-CN" sz="1100">
                      <a:solidFill>
                        <a:srgbClr val="000000"/>
                      </a:solidFill>
                      <a:latin typeface="Arial" charset="0"/>
                      <a:ea typeface="MS PGothic" pitchFamily="34" charset="-128"/>
                    </a:endParaRPr>
                  </a:p>
                </p:txBody>
              </p:sp>
            </p:grpSp>
            <p:sp>
              <p:nvSpPr>
                <p:cNvPr id="9272" name="Text Box 10"/>
                <p:cNvSpPr txBox="1">
                  <a:spLocks noChangeArrowheads="1"/>
                </p:cNvSpPr>
                <p:nvPr/>
              </p:nvSpPr>
              <p:spPr bwMode="auto">
                <a:xfrm>
                  <a:off x="3529265" y="2254698"/>
                  <a:ext cx="668337" cy="446717"/>
                </a:xfrm>
                <a:prstGeom prst="rect">
                  <a:avLst/>
                </a:prstGeom>
                <a:noFill/>
                <a:ln w="9525">
                  <a:noFill/>
                  <a:miter lim="800000"/>
                  <a:headEnd/>
                  <a:tailEnd/>
                </a:ln>
              </p:spPr>
              <p:txBody>
                <a:bodyPr lIns="36000" tIns="36000" rIns="36000" bIns="36000">
                  <a:spAutoFit/>
                </a:bodyPr>
                <a:lstStyle/>
                <a:p>
                  <a:pPr eaLnBrk="0" hangingPunct="0">
                    <a:spcBef>
                      <a:spcPct val="50000"/>
                    </a:spcBef>
                    <a:buSzPct val="100000"/>
                  </a:pPr>
                  <a:r>
                    <a:rPr lang="en-US" altLang="zh-CN" sz="900">
                      <a:solidFill>
                        <a:srgbClr val="000000"/>
                      </a:solidFill>
                      <a:latin typeface="Arial" charset="0"/>
                      <a:ea typeface="MS PGothic" pitchFamily="34" charset="-128"/>
                      <a:sym typeface="Calibri" pitchFamily="34" charset="0"/>
                    </a:rPr>
                    <a:t>CH.3</a:t>
                  </a:r>
                </a:p>
              </p:txBody>
            </p:sp>
            <p:sp>
              <p:nvSpPr>
                <p:cNvPr id="9273" name="Text Box 10"/>
                <p:cNvSpPr txBox="1">
                  <a:spLocks noChangeArrowheads="1"/>
                </p:cNvSpPr>
                <p:nvPr/>
              </p:nvSpPr>
              <p:spPr bwMode="auto">
                <a:xfrm>
                  <a:off x="2301119" y="1004464"/>
                  <a:ext cx="1324429" cy="446717"/>
                </a:xfrm>
                <a:prstGeom prst="rect">
                  <a:avLst/>
                </a:prstGeom>
                <a:noFill/>
                <a:ln w="9525">
                  <a:noFill/>
                  <a:miter lim="800000"/>
                  <a:headEnd/>
                  <a:tailEnd/>
                </a:ln>
              </p:spPr>
              <p:txBody>
                <a:bodyPr lIns="36000" tIns="36000" rIns="36000" bIns="36000">
                  <a:spAutoFit/>
                </a:bodyPr>
                <a:lstStyle/>
                <a:p>
                  <a:pPr algn="ctr" eaLnBrk="0" hangingPunct="0">
                    <a:spcBef>
                      <a:spcPct val="50000"/>
                    </a:spcBef>
                    <a:buSzPct val="100000"/>
                  </a:pPr>
                  <a:r>
                    <a:rPr lang="en-US" altLang="zh-CN" sz="900">
                      <a:solidFill>
                        <a:srgbClr val="000000"/>
                      </a:solidFill>
                      <a:latin typeface="Arial" charset="0"/>
                      <a:ea typeface="MS PGothic" pitchFamily="34" charset="-128"/>
                      <a:sym typeface="Calibri" pitchFamily="34" charset="0"/>
                    </a:rPr>
                    <a:t>Memory</a:t>
                  </a:r>
                </a:p>
              </p:txBody>
            </p:sp>
          </p:grpSp>
          <p:sp>
            <p:nvSpPr>
              <p:cNvPr id="553" name="矩形 552"/>
              <p:cNvSpPr/>
              <p:nvPr/>
            </p:nvSpPr>
            <p:spPr bwMode="auto">
              <a:xfrm>
                <a:off x="3009285" y="3811265"/>
                <a:ext cx="1619177" cy="1627510"/>
              </a:xfrm>
              <a:prstGeom prst="rect">
                <a:avLst/>
              </a:prstGeom>
              <a:solidFill>
                <a:schemeClr val="accent5"/>
              </a:solidFill>
              <a:ln>
                <a:solidFill>
                  <a:schemeClr val="tx1"/>
                </a:solidFill>
                <a:prstDash val="dash"/>
              </a:ln>
              <a:effectLst/>
              <a:extLst>
                <a:ext uri="{909E8E84-426E-40DD-AFC4-6F175D3DCCD1}"/>
                <a:ext uri="{91240B29-F687-4F45-9708-019B960494DF}"/>
                <a:ext uri="{AF507438-7753-43E0-B8FC-AC1667EBCBE1}"/>
              </a:extLst>
            </p:spPr>
            <p:txBody>
              <a:bodyPr/>
              <a:lstStyle/>
              <a:p>
                <a:pPr eaLnBrk="0" hangingPunct="0">
                  <a:buSzPct val="100000"/>
                </a:pPr>
                <a:endParaRPr lang="en-US" altLang="zh-CN" sz="900">
                  <a:solidFill>
                    <a:srgbClr val="000000"/>
                  </a:solidFill>
                  <a:latin typeface="Arial" charset="0"/>
                  <a:sym typeface="Calibri" pitchFamily="34" charset="0"/>
                </a:endParaRPr>
              </a:p>
            </p:txBody>
          </p:sp>
          <p:pic>
            <p:nvPicPr>
              <p:cNvPr id="9240" name="Picture 2" descr=" QLogic 2600 Series Adapter"/>
              <p:cNvPicPr>
                <a:picLocks noChangeAspect="1" noChangeArrowheads="1"/>
              </p:cNvPicPr>
              <p:nvPr/>
            </p:nvPicPr>
            <p:blipFill>
              <a:blip r:embed="rId6" cstate="print"/>
              <a:srcRect/>
              <a:stretch>
                <a:fillRect/>
              </a:stretch>
            </p:blipFill>
            <p:spPr bwMode="auto">
              <a:xfrm>
                <a:off x="3432887" y="3994911"/>
                <a:ext cx="1141145" cy="844609"/>
              </a:xfrm>
              <a:prstGeom prst="rect">
                <a:avLst/>
              </a:prstGeom>
              <a:noFill/>
              <a:ln w="9525">
                <a:noFill/>
                <a:miter lim="800000"/>
                <a:headEnd/>
                <a:tailEnd/>
              </a:ln>
            </p:spPr>
          </p:pic>
          <p:sp>
            <p:nvSpPr>
              <p:cNvPr id="9241" name="Text Box 10"/>
              <p:cNvSpPr txBox="1">
                <a:spLocks noChangeArrowheads="1"/>
              </p:cNvSpPr>
              <p:nvPr/>
            </p:nvSpPr>
            <p:spPr bwMode="auto">
              <a:xfrm>
                <a:off x="3739676" y="4056028"/>
                <a:ext cx="620559" cy="356862"/>
              </a:xfrm>
              <a:prstGeom prst="rect">
                <a:avLst/>
              </a:prstGeom>
              <a:noFill/>
              <a:ln w="9525">
                <a:noFill/>
                <a:miter lim="800000"/>
                <a:headEnd/>
                <a:tailEnd/>
              </a:ln>
            </p:spPr>
            <p:txBody>
              <a:bodyPr lIns="36000" tIns="36000" rIns="36000" bIns="36000">
                <a:spAutoFit/>
              </a:bodyPr>
              <a:lstStyle/>
              <a:p>
                <a:pPr eaLnBrk="0" hangingPunct="0">
                  <a:spcBef>
                    <a:spcPct val="50000"/>
                  </a:spcBef>
                  <a:buSzPct val="100000"/>
                </a:pPr>
                <a:r>
                  <a:rPr lang="en-US" altLang="zh-CN" sz="900">
                    <a:solidFill>
                      <a:srgbClr val="000000"/>
                    </a:solidFill>
                    <a:latin typeface="Arial" charset="0"/>
                    <a:ea typeface="MS PGothic" pitchFamily="34" charset="-128"/>
                    <a:sym typeface="Calibri" pitchFamily="34" charset="0"/>
                  </a:rPr>
                  <a:t>FC HBA</a:t>
                </a:r>
              </a:p>
            </p:txBody>
          </p:sp>
          <p:sp>
            <p:nvSpPr>
              <p:cNvPr id="9242" name="TextBox 538"/>
              <p:cNvSpPr txBox="1">
                <a:spLocks noChangeArrowheads="1"/>
              </p:cNvSpPr>
              <p:nvPr/>
            </p:nvSpPr>
            <p:spPr bwMode="auto">
              <a:xfrm>
                <a:off x="3999318" y="4905373"/>
                <a:ext cx="713743" cy="624047"/>
              </a:xfrm>
              <a:prstGeom prst="rect">
                <a:avLst/>
              </a:prstGeom>
              <a:noFill/>
              <a:ln w="9525">
                <a:noFill/>
                <a:miter lim="800000"/>
                <a:headEnd/>
                <a:tailEnd/>
              </a:ln>
            </p:spPr>
            <p:txBody>
              <a:bodyPr>
                <a:spAutoFit/>
              </a:bodyPr>
              <a:lstStyle/>
              <a:p>
                <a:pPr eaLnBrk="0" hangingPunct="0">
                  <a:buSzPct val="100000"/>
                </a:pPr>
                <a:r>
                  <a:rPr lang="en-US" altLang="zh-CN" sz="900">
                    <a:solidFill>
                      <a:srgbClr val="000000"/>
                    </a:solidFill>
                    <a:latin typeface="Arial" charset="0"/>
                    <a:sym typeface="Calibri" pitchFamily="34" charset="0"/>
                  </a:rPr>
                  <a:t>FC disk array</a:t>
                </a:r>
              </a:p>
            </p:txBody>
          </p:sp>
          <p:pic>
            <p:nvPicPr>
              <p:cNvPr id="9243"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036029" y="4873600"/>
                <a:ext cx="1019423" cy="540245"/>
              </a:xfrm>
              <a:prstGeom prst="rect">
                <a:avLst/>
              </a:prstGeom>
              <a:noFill/>
              <a:ln w="9525">
                <a:noFill/>
                <a:miter lim="800000"/>
                <a:headEnd/>
                <a:tailEnd/>
              </a:ln>
            </p:spPr>
          </p:pic>
          <p:cxnSp>
            <p:nvCxnSpPr>
              <p:cNvPr id="9244" name="直接连接符 541"/>
              <p:cNvCxnSpPr>
                <a:cxnSpLocks noChangeShapeType="1"/>
              </p:cNvCxnSpPr>
              <p:nvPr/>
            </p:nvCxnSpPr>
            <p:spPr bwMode="auto">
              <a:xfrm flipH="1">
                <a:off x="3545741" y="4495800"/>
                <a:ext cx="92809" cy="377800"/>
              </a:xfrm>
              <a:prstGeom prst="line">
                <a:avLst/>
              </a:prstGeom>
              <a:noFill/>
              <a:ln w="19050">
                <a:solidFill>
                  <a:srgbClr val="FF0000"/>
                </a:solidFill>
                <a:round/>
                <a:headEnd/>
                <a:tailEnd/>
              </a:ln>
            </p:spPr>
          </p:cxnSp>
          <p:sp>
            <p:nvSpPr>
              <p:cNvPr id="9245" name="Line 104"/>
              <p:cNvSpPr>
                <a:spLocks noChangeShapeType="1"/>
              </p:cNvSpPr>
              <p:nvPr/>
            </p:nvSpPr>
            <p:spPr bwMode="auto">
              <a:xfrm flipH="1" flipV="1">
                <a:off x="3228975" y="2352675"/>
                <a:ext cx="0" cy="1485899"/>
              </a:xfrm>
              <a:prstGeom prst="line">
                <a:avLst/>
              </a:prstGeom>
              <a:noFill/>
              <a:ln w="31750">
                <a:solidFill>
                  <a:srgbClr val="339966"/>
                </a:solidFill>
                <a:round/>
                <a:headEnd/>
                <a:tailEnd/>
              </a:ln>
            </p:spPr>
            <p:txBody>
              <a:bodyPr wrap="none" anchor="ctr"/>
              <a:lstStyle/>
              <a:p>
                <a:endParaRPr lang="ru-RU"/>
              </a:p>
            </p:txBody>
          </p:sp>
          <p:sp>
            <p:nvSpPr>
              <p:cNvPr id="9246" name="Text Box 10"/>
              <p:cNvSpPr txBox="1">
                <a:spLocks noChangeArrowheads="1"/>
              </p:cNvSpPr>
              <p:nvPr/>
            </p:nvSpPr>
            <p:spPr bwMode="auto">
              <a:xfrm>
                <a:off x="3207669" y="3586332"/>
                <a:ext cx="970258" cy="356862"/>
              </a:xfrm>
              <a:prstGeom prst="rect">
                <a:avLst/>
              </a:prstGeom>
              <a:noFill/>
              <a:ln w="9525">
                <a:noFill/>
                <a:miter lim="800000"/>
                <a:headEnd/>
                <a:tailEnd/>
              </a:ln>
            </p:spPr>
            <p:txBody>
              <a:bodyPr lIns="36000" tIns="36000" rIns="36000" bIns="36000">
                <a:spAutoFit/>
              </a:bodyPr>
              <a:lstStyle/>
              <a:p>
                <a:pPr eaLnBrk="0" hangingPunct="0">
                  <a:spcBef>
                    <a:spcPct val="50000"/>
                  </a:spcBef>
                  <a:buSzPct val="100000"/>
                </a:pPr>
                <a:r>
                  <a:rPr lang="en-US" altLang="zh-CN" sz="900">
                    <a:solidFill>
                      <a:srgbClr val="000000"/>
                    </a:solidFill>
                    <a:latin typeface="Arial" charset="0"/>
                    <a:ea typeface="MS PGothic" pitchFamily="34" charset="-128"/>
                    <a:sym typeface="Calibri" pitchFamily="34" charset="0"/>
                  </a:rPr>
                  <a:t>PCIe x8</a:t>
                </a:r>
              </a:p>
            </p:txBody>
          </p:sp>
        </p:grpSp>
        <p:pic>
          <p:nvPicPr>
            <p:cNvPr id="9226" name="Picture 2" descr="E:\02 产品管理\SSD\照片\IMG_2527(300).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93139" y="3649980"/>
              <a:ext cx="1241085" cy="604912"/>
            </a:xfrm>
            <a:prstGeom prst="rect">
              <a:avLst/>
            </a:prstGeom>
            <a:noFill/>
            <a:ln w="9525">
              <a:noFill/>
              <a:miter lim="800000"/>
              <a:headEnd/>
              <a:tailEnd/>
            </a:ln>
          </p:spPr>
        </p:pic>
      </p:grpSp>
      <p:sp>
        <p:nvSpPr>
          <p:cNvPr id="9220" name="TextBox 233"/>
          <p:cNvSpPr txBox="1">
            <a:spLocks noChangeArrowheads="1"/>
          </p:cNvSpPr>
          <p:nvPr/>
        </p:nvSpPr>
        <p:spPr bwMode="auto">
          <a:xfrm>
            <a:off x="1628775" y="3359944"/>
            <a:ext cx="1657350" cy="369332"/>
          </a:xfrm>
          <a:prstGeom prst="rect">
            <a:avLst/>
          </a:prstGeom>
          <a:noFill/>
          <a:ln w="9525">
            <a:noFill/>
            <a:miter lim="800000"/>
            <a:headEnd/>
            <a:tailEnd/>
          </a:ln>
        </p:spPr>
        <p:txBody>
          <a:bodyPr>
            <a:spAutoFit/>
          </a:bodyPr>
          <a:lstStyle/>
          <a:p>
            <a:pPr eaLnBrk="0" hangingPunct="0">
              <a:buSzPct val="100000"/>
            </a:pPr>
            <a:r>
              <a:rPr lang="en-US" altLang="zh-CN" sz="900">
                <a:solidFill>
                  <a:srgbClr val="000000"/>
                </a:solidFill>
                <a:latin typeface="Arial" charset="0"/>
                <a:sym typeface="Calibri" pitchFamily="34" charset="0"/>
              </a:rPr>
              <a:t>2. Local hard disk storage system</a:t>
            </a:r>
          </a:p>
        </p:txBody>
      </p:sp>
      <p:sp>
        <p:nvSpPr>
          <p:cNvPr id="9221" name="TextBox 234"/>
          <p:cNvSpPr txBox="1">
            <a:spLocks noChangeArrowheads="1"/>
          </p:cNvSpPr>
          <p:nvPr/>
        </p:nvSpPr>
        <p:spPr bwMode="auto">
          <a:xfrm>
            <a:off x="3073400" y="3384948"/>
            <a:ext cx="1574800" cy="369332"/>
          </a:xfrm>
          <a:prstGeom prst="rect">
            <a:avLst/>
          </a:prstGeom>
          <a:noFill/>
          <a:ln w="9525">
            <a:noFill/>
            <a:miter lim="800000"/>
            <a:headEnd/>
            <a:tailEnd/>
          </a:ln>
        </p:spPr>
        <p:txBody>
          <a:bodyPr>
            <a:spAutoFit/>
          </a:bodyPr>
          <a:lstStyle/>
          <a:p>
            <a:pPr eaLnBrk="0" hangingPunct="0">
              <a:buSzPct val="100000"/>
            </a:pPr>
            <a:r>
              <a:rPr lang="en-US" altLang="zh-CN" sz="900">
                <a:solidFill>
                  <a:srgbClr val="000000"/>
                </a:solidFill>
                <a:latin typeface="Arial" charset="0"/>
                <a:sym typeface="Calibri" pitchFamily="34" charset="0"/>
              </a:rPr>
              <a:t>3. FC disk array storage system</a:t>
            </a:r>
          </a:p>
        </p:txBody>
      </p:sp>
      <p:pic>
        <p:nvPicPr>
          <p:cNvPr id="9222" name="Picture 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646614" y="1564481"/>
            <a:ext cx="4352925" cy="3096816"/>
          </a:xfrm>
          <a:prstGeom prst="rect">
            <a:avLst/>
          </a:prstGeom>
          <a:noFill/>
          <a:ln w="9525">
            <a:noFill/>
            <a:miter lim="800000"/>
            <a:headEnd/>
            <a:tailEnd/>
          </a:ln>
        </p:spPr>
      </p:pic>
      <p:sp>
        <p:nvSpPr>
          <p:cNvPr id="9223" name="椭圆 237"/>
          <p:cNvSpPr>
            <a:spLocks noChangeArrowheads="1"/>
          </p:cNvSpPr>
          <p:nvPr/>
        </p:nvSpPr>
        <p:spPr bwMode="auto">
          <a:xfrm>
            <a:off x="5705475" y="3075385"/>
            <a:ext cx="2266950" cy="385763"/>
          </a:xfrm>
          <a:prstGeom prst="ellipse">
            <a:avLst/>
          </a:prstGeom>
          <a:noFill/>
          <a:ln w="19050">
            <a:solidFill>
              <a:srgbClr val="FF0000"/>
            </a:solidFill>
            <a:round/>
            <a:headEnd/>
            <a:tailEnd/>
          </a:ln>
        </p:spPr>
        <p:txBody>
          <a:bodyPr/>
          <a:lstStyle/>
          <a:p>
            <a:pPr>
              <a:buClr>
                <a:srgbClr val="CC9900"/>
              </a:buClr>
              <a:buFont typeface="Wingdings" pitchFamily="2" charset="2"/>
              <a:buChar char="n"/>
            </a:pPr>
            <a:endParaRPr lang="zh-CN" altLang="en-US">
              <a:latin typeface="Arial" charset="0"/>
            </a:endParaRPr>
          </a:p>
        </p:txBody>
      </p:sp>
      <p:sp>
        <p:nvSpPr>
          <p:cNvPr id="9224" name="标题 235"/>
          <p:cNvSpPr>
            <a:spLocks noGrp="1"/>
          </p:cNvSpPr>
          <p:nvPr>
            <p:ph type="title" idx="4294967295"/>
          </p:nvPr>
        </p:nvSpPr>
        <p:spPr bwMode="auto">
          <a:xfrm>
            <a:off x="457200" y="205979"/>
            <a:ext cx="8229600" cy="531019"/>
          </a:xfrm>
          <a:prstGeom prst="rect">
            <a:avLst/>
          </a:prstGeom>
          <a:noFill/>
          <a:ln>
            <a:miter lim="800000"/>
            <a:headEnd/>
            <a:tailEnd/>
          </a:ln>
        </p:spPr>
        <p:txBody>
          <a:bodyPr/>
          <a:lstStyle/>
          <a:p>
            <a:r>
              <a:rPr lang="en-US" altLang="zh-CN" sz="2000" dirty="0" err="1" smtClean="0">
                <a:latin typeface="Arial" charset="0"/>
              </a:rPr>
              <a:t>PCIe</a:t>
            </a:r>
            <a:r>
              <a:rPr lang="en-US" altLang="zh-CN" sz="2000" dirty="0" smtClean="0">
                <a:latin typeface="Arial" charset="0"/>
              </a:rPr>
              <a:t> SSD Card Simplifies Storage Paths to Resolve the Storage I/O Bottleneck</a:t>
            </a:r>
            <a:endParaRPr lang="zh-CN" altLang="en-US" sz="2000" dirty="0" smtClean="0"/>
          </a:p>
        </p:txBody>
      </p:sp>
    </p:spTree>
  </p:cSld>
  <p:clrMapOvr>
    <a:masterClrMapping/>
  </p:clrMapOvr>
  <p:transition advClick="0" advTm="8000">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同侧圆角矩形 283"/>
          <p:cNvSpPr/>
          <p:nvPr/>
        </p:nvSpPr>
        <p:spPr bwMode="auto">
          <a:xfrm>
            <a:off x="288000" y="828000"/>
            <a:ext cx="5652000" cy="3829016"/>
          </a:xfrm>
          <a:prstGeom prst="round2SameRect">
            <a:avLst>
              <a:gd name="adj1" fmla="val 0"/>
              <a:gd name="adj2" fmla="val 0"/>
            </a:avLst>
          </a:prstGeom>
          <a:solidFill>
            <a:schemeClr val="bg1">
              <a:lumMod val="95000"/>
            </a:schemeClr>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buNone/>
            </a:pPr>
            <a:endParaRPr lang="zh-CN" altLang="zh-CN" sz="1600" dirty="0">
              <a:solidFill>
                <a:srgbClr val="000000"/>
              </a:solidFill>
              <a:latin typeface="Arial" pitchFamily="34" charset="0"/>
              <a:ea typeface="MS PGothic" pitchFamily="34" charset="-128"/>
              <a:cs typeface="Arial" pitchFamily="34" charset="0"/>
            </a:endParaRPr>
          </a:p>
        </p:txBody>
      </p:sp>
      <p:sp>
        <p:nvSpPr>
          <p:cNvPr id="273" name="同侧圆角矩形 272"/>
          <p:cNvSpPr/>
          <p:nvPr/>
        </p:nvSpPr>
        <p:spPr bwMode="auto">
          <a:xfrm>
            <a:off x="5981660" y="1018014"/>
            <a:ext cx="2957719" cy="3638350"/>
          </a:xfrm>
          <a:prstGeom prst="round2SameRect">
            <a:avLst>
              <a:gd name="adj1" fmla="val 0"/>
              <a:gd name="adj2" fmla="val 0"/>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buNone/>
            </a:pPr>
            <a:endParaRPr lang="zh-CN" altLang="zh-CN" sz="1600" dirty="0">
              <a:solidFill>
                <a:srgbClr val="000000"/>
              </a:solidFill>
              <a:latin typeface="Arial" pitchFamily="34" charset="0"/>
              <a:ea typeface="MS PGothic" pitchFamily="34" charset="-128"/>
              <a:cs typeface="Arial" pitchFamily="34" charset="0"/>
            </a:endParaRPr>
          </a:p>
        </p:txBody>
      </p:sp>
      <p:sp>
        <p:nvSpPr>
          <p:cNvPr id="153" name="同侧圆角矩形 152"/>
          <p:cNvSpPr/>
          <p:nvPr/>
        </p:nvSpPr>
        <p:spPr bwMode="auto">
          <a:xfrm>
            <a:off x="5958799" y="801035"/>
            <a:ext cx="2991038" cy="288000"/>
          </a:xfrm>
          <a:prstGeom prst="round2SameRect">
            <a:avLst>
              <a:gd name="adj1" fmla="val 0"/>
              <a:gd name="adj2" fmla="val 0"/>
            </a:avLst>
          </a:prstGeom>
          <a:solidFill>
            <a:srgbClr val="C00000"/>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algn="ctr" eaLnBrk="0" hangingPunct="0">
              <a:buClr>
                <a:srgbClr val="990000"/>
              </a:buClr>
              <a:buSzPct val="60000"/>
            </a:pPr>
            <a:r>
              <a:rPr lang="ru-RU" altLang="zh-CN" sz="1400" b="1" dirty="0" smtClean="0">
                <a:solidFill>
                  <a:schemeClr val="bg1"/>
                </a:solidFill>
                <a:latin typeface="Arial" pitchFamily="34" charset="0"/>
                <a:ea typeface="MS PGothic" pitchFamily="34" charset="-128"/>
                <a:cs typeface="Arial" pitchFamily="34" charset="0"/>
              </a:rPr>
              <a:t>Инновации</a:t>
            </a:r>
            <a:endParaRPr lang="zh-CN" altLang="zh-CN" sz="1400" b="1" dirty="0">
              <a:solidFill>
                <a:schemeClr val="bg1"/>
              </a:solidFill>
              <a:latin typeface="Arial" pitchFamily="34" charset="0"/>
              <a:ea typeface="MS PGothic" pitchFamily="34" charset="-128"/>
              <a:cs typeface="Arial" pitchFamily="34" charset="0"/>
            </a:endParaRPr>
          </a:p>
        </p:txBody>
      </p:sp>
      <p:sp>
        <p:nvSpPr>
          <p:cNvPr id="162" name="Title 2"/>
          <p:cNvSpPr txBox="1">
            <a:spLocks/>
          </p:cNvSpPr>
          <p:nvPr/>
        </p:nvSpPr>
        <p:spPr>
          <a:xfrm>
            <a:off x="186864" y="317711"/>
            <a:ext cx="8609730" cy="471277"/>
          </a:xfrm>
          <a:prstGeom prst="rect">
            <a:avLst/>
          </a:prstGeom>
        </p:spPr>
        <p:txBody>
          <a:bodyPr/>
          <a:lstStyle/>
          <a:p>
            <a:pPr lvl="0" eaLnBrk="0" hangingPunct="0">
              <a:defRPr/>
            </a:pPr>
            <a:r>
              <a:rPr lang="ru-RU" altLang="zh-CN" sz="2000" b="1" kern="0" dirty="0" smtClean="0">
                <a:solidFill>
                  <a:srgbClr val="C00000"/>
                </a:solidFill>
                <a:latin typeface="Arial" pitchFamily="34" charset="0"/>
                <a:ea typeface="微软雅黑" pitchFamily="34" charset="-122"/>
                <a:cs typeface="Arial" pitchFamily="34" charset="0"/>
              </a:rPr>
              <a:t>Атака рынков, где лидируют конкуренты</a:t>
            </a:r>
            <a:r>
              <a:rPr lang="en-US" altLang="zh-CN" sz="2000" b="1" kern="0" dirty="0" smtClean="0">
                <a:solidFill>
                  <a:srgbClr val="C00000"/>
                </a:solidFill>
                <a:latin typeface="Arial" pitchFamily="34" charset="0"/>
                <a:ea typeface="微软雅黑" pitchFamily="34" charset="-122"/>
                <a:cs typeface="Arial" pitchFamily="34" charset="0"/>
              </a:rPr>
              <a:t>: U</a:t>
            </a:r>
            <a:r>
              <a:rPr lang="ru-RU" altLang="zh-CN" sz="2000" b="1" kern="0" dirty="0" smtClean="0">
                <a:solidFill>
                  <a:srgbClr val="C00000"/>
                </a:solidFill>
                <a:latin typeface="Arial" pitchFamily="34" charset="0"/>
                <a:ea typeface="微软雅黑" pitchFamily="34" charset="-122"/>
                <a:cs typeface="Arial" pitchFamily="34" charset="0"/>
              </a:rPr>
              <a:t>С </a:t>
            </a:r>
            <a:r>
              <a:rPr lang="en-US" altLang="zh-CN" sz="2000" b="1" kern="0" dirty="0" smtClean="0">
                <a:solidFill>
                  <a:srgbClr val="C00000"/>
                </a:solidFill>
                <a:latin typeface="Arial" pitchFamily="34" charset="0"/>
                <a:ea typeface="微软雅黑" pitchFamily="34" charset="-122"/>
                <a:cs typeface="Arial" pitchFamily="34" charset="0"/>
              </a:rPr>
              <a:t>&amp; VCS</a:t>
            </a:r>
            <a:endParaRPr lang="zh-CN" altLang="en-US" sz="2000" b="1" kern="0" dirty="0" smtClean="0">
              <a:solidFill>
                <a:srgbClr val="C00000"/>
              </a:solidFill>
              <a:latin typeface="Arial" pitchFamily="34" charset="0"/>
              <a:ea typeface="微软雅黑" pitchFamily="34" charset="-122"/>
              <a:cs typeface="Arial" pitchFamily="34" charset="0"/>
            </a:endParaRPr>
          </a:p>
        </p:txBody>
      </p:sp>
      <p:cxnSp>
        <p:nvCxnSpPr>
          <p:cNvPr id="5" name="Straight Arrow Connector 4"/>
          <p:cNvCxnSpPr/>
          <p:nvPr/>
        </p:nvCxnSpPr>
        <p:spPr bwMode="auto">
          <a:xfrm flipV="1">
            <a:off x="778092" y="4188017"/>
            <a:ext cx="5077578" cy="19454"/>
          </a:xfrm>
          <a:prstGeom prst="straightConnector1">
            <a:avLst/>
          </a:prstGeom>
          <a:noFill/>
          <a:ln w="28575">
            <a:solidFill>
              <a:schemeClr val="tx1"/>
            </a:solidFill>
            <a:tailEnd type="arrow"/>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245598" y="3757089"/>
            <a:ext cx="508473" cy="338554"/>
          </a:xfrm>
          <a:prstGeom prst="rect">
            <a:avLst/>
          </a:prstGeom>
          <a:noFill/>
        </p:spPr>
        <p:txBody>
          <a:bodyPr wrap="none" rtlCol="0">
            <a:spAutoFit/>
          </a:bodyPr>
          <a:lstStyle/>
          <a:p>
            <a:pPr algn="ctr"/>
            <a:r>
              <a:rPr lang="en-US" altLang="zh-CN" sz="800" b="1" dirty="0" smtClean="0">
                <a:solidFill>
                  <a:srgbClr val="C00000"/>
                </a:solidFill>
                <a:latin typeface="Arial" pitchFamily="34" charset="0"/>
                <a:cs typeface="Arial" pitchFamily="34" charset="0"/>
              </a:rPr>
              <a:t>UC/CC</a:t>
            </a:r>
          </a:p>
          <a:p>
            <a:pPr algn="ctr"/>
            <a:endParaRPr lang="en-US" sz="800" b="1" dirty="0">
              <a:solidFill>
                <a:srgbClr val="C00000"/>
              </a:solidFill>
              <a:latin typeface="Arial" pitchFamily="34" charset="0"/>
              <a:cs typeface="Arial" pitchFamily="34" charset="0"/>
            </a:endParaRPr>
          </a:p>
        </p:txBody>
      </p:sp>
      <p:cxnSp>
        <p:nvCxnSpPr>
          <p:cNvPr id="8" name="Straight Arrow Connector 7"/>
          <p:cNvCxnSpPr/>
          <p:nvPr/>
        </p:nvCxnSpPr>
        <p:spPr bwMode="auto">
          <a:xfrm flipV="1">
            <a:off x="772227" y="1179031"/>
            <a:ext cx="0" cy="3035783"/>
          </a:xfrm>
          <a:prstGeom prst="straightConnector1">
            <a:avLst/>
          </a:prstGeom>
          <a:noFill/>
          <a:ln w="28575">
            <a:solidFill>
              <a:schemeClr val="tx1"/>
            </a:solidFill>
            <a:tailEnd type="arrow"/>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5" name="Text Box 25"/>
          <p:cNvSpPr txBox="1">
            <a:spLocks noChangeArrowheads="1"/>
          </p:cNvSpPr>
          <p:nvPr/>
        </p:nvSpPr>
        <p:spPr bwMode="auto">
          <a:xfrm>
            <a:off x="816520" y="3739052"/>
            <a:ext cx="363863" cy="92333"/>
          </a:xfrm>
          <a:prstGeom prst="rect">
            <a:avLst/>
          </a:prstGeom>
          <a:noFill/>
          <a:ln w="25400">
            <a:noFill/>
            <a:miter lim="800000"/>
            <a:headEnd/>
            <a:tailEnd/>
          </a:ln>
          <a:effectLst/>
        </p:spPr>
        <p:txBody>
          <a:bodyPr wrap="square" lIns="0" tIns="0" rIns="0" bIns="0">
            <a:spAutoFit/>
          </a:bodyPr>
          <a:lstStyle/>
          <a:p>
            <a:pPr algn="ctr" defTabSz="543804" eaLnBrk="0" fontAlgn="auto" hangingPunct="0">
              <a:spcBef>
                <a:spcPts val="0"/>
              </a:spcBef>
              <a:spcAft>
                <a:spcPts val="0"/>
              </a:spcAft>
              <a:defRPr/>
            </a:pPr>
            <a:r>
              <a:rPr lang="en-US" altLang="zh-CN" sz="600" kern="0" dirty="0" smtClean="0">
                <a:solidFill>
                  <a:sysClr val="windowText" lastClr="000000"/>
                </a:solidFill>
                <a:latin typeface="Arial" pitchFamily="34" charset="0"/>
                <a:ea typeface="微软雅黑" pitchFamily="34" charset="-122"/>
                <a:cs typeface="Arial" pitchFamily="34" charset="0"/>
              </a:rPr>
              <a:t>2~8 user</a:t>
            </a:r>
            <a:endParaRPr lang="en-US" altLang="zh-TW" sz="600" kern="0" dirty="0">
              <a:solidFill>
                <a:sysClr val="windowText" lastClr="000000"/>
              </a:solidFill>
              <a:latin typeface="Arial" pitchFamily="34" charset="0"/>
              <a:ea typeface="微软雅黑" pitchFamily="34" charset="-122"/>
              <a:cs typeface="Arial" pitchFamily="34" charset="0"/>
            </a:endParaRPr>
          </a:p>
        </p:txBody>
      </p:sp>
      <p:sp>
        <p:nvSpPr>
          <p:cNvPr id="42" name="Text Box 25"/>
          <p:cNvSpPr txBox="1">
            <a:spLocks noChangeArrowheads="1"/>
          </p:cNvSpPr>
          <p:nvPr/>
        </p:nvSpPr>
        <p:spPr bwMode="auto">
          <a:xfrm>
            <a:off x="1163589" y="3524773"/>
            <a:ext cx="378253" cy="92333"/>
          </a:xfrm>
          <a:prstGeom prst="rect">
            <a:avLst/>
          </a:prstGeom>
          <a:noFill/>
          <a:ln w="25400">
            <a:noFill/>
            <a:miter lim="800000"/>
            <a:headEnd/>
            <a:tailEnd/>
          </a:ln>
          <a:effectLst/>
        </p:spPr>
        <p:txBody>
          <a:bodyPr wrap="square" lIns="0" tIns="0" rIns="0" bIns="0">
            <a:spAutoFit/>
          </a:bodyPr>
          <a:lstStyle/>
          <a:p>
            <a:pPr algn="ctr" defTabSz="543804" eaLnBrk="0" fontAlgn="auto" hangingPunct="0">
              <a:spcBef>
                <a:spcPts val="0"/>
              </a:spcBef>
              <a:spcAft>
                <a:spcPts val="0"/>
              </a:spcAft>
              <a:defRPr/>
            </a:pPr>
            <a:r>
              <a:rPr lang="en-US" altLang="zh-CN" sz="600" kern="0" dirty="0" smtClean="0">
                <a:solidFill>
                  <a:sysClr val="windowText" lastClr="000000"/>
                </a:solidFill>
                <a:latin typeface="Arial" pitchFamily="34" charset="0"/>
                <a:ea typeface="微软雅黑" pitchFamily="34" charset="-122"/>
                <a:cs typeface="Arial" pitchFamily="34" charset="0"/>
              </a:rPr>
              <a:t>20 user</a:t>
            </a:r>
            <a:endParaRPr lang="en-US" altLang="zh-TW" sz="600" kern="0" dirty="0">
              <a:solidFill>
                <a:sysClr val="windowText" lastClr="000000"/>
              </a:solidFill>
              <a:latin typeface="Arial" pitchFamily="34" charset="0"/>
              <a:ea typeface="微软雅黑" pitchFamily="34" charset="-122"/>
              <a:cs typeface="Arial" pitchFamily="34" charset="0"/>
            </a:endParaRPr>
          </a:p>
        </p:txBody>
      </p:sp>
      <p:sp>
        <p:nvSpPr>
          <p:cNvPr id="47" name="Line 11"/>
          <p:cNvSpPr>
            <a:spLocks noChangeShapeType="1"/>
          </p:cNvSpPr>
          <p:nvPr/>
        </p:nvSpPr>
        <p:spPr bwMode="auto">
          <a:xfrm flipV="1">
            <a:off x="2926982" y="2120461"/>
            <a:ext cx="2898721" cy="2076774"/>
          </a:xfrm>
          <a:prstGeom prst="line">
            <a:avLst/>
          </a:prstGeom>
          <a:noFill/>
          <a:ln w="19050">
            <a:solidFill>
              <a:schemeClr val="tx1">
                <a:lumMod val="50000"/>
                <a:lumOff val="50000"/>
              </a:schemeClr>
            </a:solidFill>
            <a:prstDash val="dash"/>
            <a:round/>
            <a:headEnd/>
            <a:tailEnd/>
          </a:ln>
          <a:effectLst/>
        </p:spPr>
        <p:txBody>
          <a:bodyPr wrap="none" anchor="ctr"/>
          <a:lstStyle/>
          <a:p>
            <a:pPr defTabSz="604693" fontAlgn="auto">
              <a:spcBef>
                <a:spcPts val="0"/>
              </a:spcBef>
              <a:spcAft>
                <a:spcPts val="0"/>
              </a:spcAft>
              <a:defRPr/>
            </a:pPr>
            <a:endParaRPr lang="zh-CN" altLang="en-US" sz="600" kern="0" dirty="0">
              <a:solidFill>
                <a:sysClr val="windowText" lastClr="000000"/>
              </a:solidFill>
              <a:latin typeface="Arial" pitchFamily="34" charset="0"/>
              <a:ea typeface="微软雅黑" pitchFamily="34" charset="-122"/>
              <a:cs typeface="Arial" pitchFamily="34" charset="0"/>
            </a:endParaRPr>
          </a:p>
        </p:txBody>
      </p:sp>
      <p:sp>
        <p:nvSpPr>
          <p:cNvPr id="48" name="Line 11"/>
          <p:cNvSpPr>
            <a:spLocks noChangeShapeType="1"/>
          </p:cNvSpPr>
          <p:nvPr/>
        </p:nvSpPr>
        <p:spPr bwMode="auto">
          <a:xfrm flipV="1">
            <a:off x="778092" y="1406670"/>
            <a:ext cx="3699595" cy="2781347"/>
          </a:xfrm>
          <a:prstGeom prst="line">
            <a:avLst/>
          </a:prstGeom>
          <a:noFill/>
          <a:ln w="19050">
            <a:solidFill>
              <a:schemeClr val="tx1">
                <a:lumMod val="50000"/>
                <a:lumOff val="50000"/>
              </a:schemeClr>
            </a:solidFill>
            <a:prstDash val="dash"/>
            <a:round/>
            <a:headEnd/>
            <a:tailEnd/>
          </a:ln>
          <a:effectLst/>
        </p:spPr>
        <p:txBody>
          <a:bodyPr wrap="none" anchor="ctr"/>
          <a:lstStyle/>
          <a:p>
            <a:pPr defTabSz="604693" fontAlgn="auto">
              <a:spcBef>
                <a:spcPts val="0"/>
              </a:spcBef>
              <a:spcAft>
                <a:spcPts val="0"/>
              </a:spcAft>
              <a:defRPr/>
            </a:pPr>
            <a:endParaRPr lang="zh-CN" altLang="en-US" sz="600" kern="0" dirty="0">
              <a:solidFill>
                <a:sysClr val="windowText" lastClr="000000"/>
              </a:solidFill>
              <a:latin typeface="Arial" pitchFamily="34" charset="0"/>
              <a:ea typeface="微软雅黑" pitchFamily="34" charset="-122"/>
              <a:cs typeface="Arial" pitchFamily="34" charset="0"/>
            </a:endParaRPr>
          </a:p>
        </p:txBody>
      </p:sp>
      <p:sp>
        <p:nvSpPr>
          <p:cNvPr id="49" name="Line 11"/>
          <p:cNvSpPr>
            <a:spLocks noChangeShapeType="1"/>
          </p:cNvSpPr>
          <p:nvPr/>
        </p:nvSpPr>
        <p:spPr bwMode="auto">
          <a:xfrm flipV="1">
            <a:off x="769546" y="1406670"/>
            <a:ext cx="2700829" cy="2089396"/>
          </a:xfrm>
          <a:prstGeom prst="line">
            <a:avLst/>
          </a:prstGeom>
          <a:noFill/>
          <a:ln w="19050">
            <a:solidFill>
              <a:schemeClr val="tx1">
                <a:lumMod val="50000"/>
                <a:lumOff val="50000"/>
              </a:schemeClr>
            </a:solidFill>
            <a:prstDash val="dash"/>
            <a:round/>
            <a:headEnd/>
            <a:tailEnd/>
          </a:ln>
          <a:effectLst/>
        </p:spPr>
        <p:txBody>
          <a:bodyPr wrap="none" anchor="ctr"/>
          <a:lstStyle/>
          <a:p>
            <a:pPr defTabSz="604693" fontAlgn="auto">
              <a:spcBef>
                <a:spcPts val="0"/>
              </a:spcBef>
              <a:spcAft>
                <a:spcPts val="0"/>
              </a:spcAft>
              <a:defRPr/>
            </a:pPr>
            <a:endParaRPr lang="zh-CN" altLang="en-US" sz="600" kern="0" dirty="0">
              <a:solidFill>
                <a:sysClr val="windowText" lastClr="000000"/>
              </a:solidFill>
              <a:latin typeface="Arial" pitchFamily="34" charset="0"/>
              <a:ea typeface="微软雅黑" pitchFamily="34" charset="-122"/>
              <a:cs typeface="Arial" pitchFamily="34" charset="0"/>
            </a:endParaRPr>
          </a:p>
        </p:txBody>
      </p:sp>
      <p:sp>
        <p:nvSpPr>
          <p:cNvPr id="54" name="Text Box 25"/>
          <p:cNvSpPr txBox="1">
            <a:spLocks noChangeArrowheads="1"/>
          </p:cNvSpPr>
          <p:nvPr/>
        </p:nvSpPr>
        <p:spPr bwMode="auto">
          <a:xfrm>
            <a:off x="1391236" y="3310848"/>
            <a:ext cx="459308" cy="92333"/>
          </a:xfrm>
          <a:prstGeom prst="rect">
            <a:avLst/>
          </a:prstGeom>
          <a:noFill/>
          <a:ln w="25400">
            <a:noFill/>
            <a:miter lim="800000"/>
            <a:headEnd/>
            <a:tailEnd/>
          </a:ln>
          <a:effectLst/>
        </p:spPr>
        <p:txBody>
          <a:bodyPr wrap="square" lIns="0" tIns="0" rIns="0" bIns="0">
            <a:spAutoFit/>
          </a:bodyPr>
          <a:lstStyle/>
          <a:p>
            <a:pPr algn="ctr" defTabSz="543804" eaLnBrk="0" fontAlgn="auto" hangingPunct="0">
              <a:spcBef>
                <a:spcPts val="0"/>
              </a:spcBef>
              <a:spcAft>
                <a:spcPts val="0"/>
              </a:spcAft>
              <a:defRPr/>
            </a:pPr>
            <a:r>
              <a:rPr lang="en-US" altLang="zh-CN" sz="600" kern="0" dirty="0" smtClean="0">
                <a:latin typeface="Arial" pitchFamily="34" charset="0"/>
                <a:ea typeface="微软雅黑" pitchFamily="34" charset="-122"/>
                <a:cs typeface="Arial" pitchFamily="34" charset="0"/>
              </a:rPr>
              <a:t>32 user</a:t>
            </a:r>
          </a:p>
        </p:txBody>
      </p:sp>
      <p:sp>
        <p:nvSpPr>
          <p:cNvPr id="58" name="Text Box 25"/>
          <p:cNvSpPr txBox="1">
            <a:spLocks noChangeArrowheads="1"/>
          </p:cNvSpPr>
          <p:nvPr/>
        </p:nvSpPr>
        <p:spPr bwMode="auto">
          <a:xfrm>
            <a:off x="1708837" y="3066644"/>
            <a:ext cx="378255" cy="92333"/>
          </a:xfrm>
          <a:prstGeom prst="rect">
            <a:avLst/>
          </a:prstGeom>
          <a:noFill/>
          <a:ln w="25400">
            <a:noFill/>
            <a:miter lim="800000"/>
            <a:headEnd/>
            <a:tailEnd/>
          </a:ln>
          <a:effectLst/>
        </p:spPr>
        <p:txBody>
          <a:bodyPr wrap="square" lIns="0" tIns="0" rIns="0" bIns="0">
            <a:spAutoFit/>
          </a:bodyPr>
          <a:lstStyle/>
          <a:p>
            <a:pPr algn="ctr" defTabSz="543804" eaLnBrk="0" fontAlgn="auto" hangingPunct="0">
              <a:spcBef>
                <a:spcPts val="0"/>
              </a:spcBef>
              <a:spcAft>
                <a:spcPts val="0"/>
              </a:spcAft>
              <a:defRPr/>
            </a:pPr>
            <a:r>
              <a:rPr lang="en-US" altLang="zh-CN" sz="600" kern="0" dirty="0">
                <a:latin typeface="Arial" pitchFamily="34" charset="0"/>
                <a:ea typeface="微软雅黑" pitchFamily="34" charset="-122"/>
                <a:cs typeface="Arial" pitchFamily="34" charset="0"/>
              </a:rPr>
              <a:t>1</a:t>
            </a:r>
            <a:r>
              <a:rPr lang="en-US" altLang="zh-CN" sz="600" kern="0" dirty="0" smtClean="0">
                <a:latin typeface="Arial" pitchFamily="34" charset="0"/>
                <a:ea typeface="微软雅黑" pitchFamily="34" charset="-122"/>
                <a:cs typeface="Arial" pitchFamily="34" charset="0"/>
              </a:rPr>
              <a:t>00 user</a:t>
            </a:r>
          </a:p>
        </p:txBody>
      </p:sp>
      <p:sp>
        <p:nvSpPr>
          <p:cNvPr id="69" name="TextBox 68"/>
          <p:cNvSpPr txBox="1"/>
          <p:nvPr/>
        </p:nvSpPr>
        <p:spPr>
          <a:xfrm>
            <a:off x="1794297" y="2787029"/>
            <a:ext cx="792696" cy="184666"/>
          </a:xfrm>
          <a:prstGeom prst="rect">
            <a:avLst/>
          </a:prstGeom>
          <a:noFill/>
        </p:spPr>
        <p:txBody>
          <a:bodyPr wrap="square" rtlCol="0">
            <a:spAutoFit/>
          </a:bodyPr>
          <a:lstStyle/>
          <a:p>
            <a:pPr algn="ctr"/>
            <a:r>
              <a:rPr lang="en-US" altLang="zh-CN" sz="600" dirty="0" smtClean="0">
                <a:latin typeface="Arial" pitchFamily="34" charset="0"/>
                <a:ea typeface="Arial Unicode MS" pitchFamily="34" charset="-122"/>
                <a:cs typeface="Arial" pitchFamily="34" charset="0"/>
              </a:rPr>
              <a:t>1.000 user</a:t>
            </a:r>
          </a:p>
        </p:txBody>
      </p:sp>
      <p:sp>
        <p:nvSpPr>
          <p:cNvPr id="117" name="Line 11"/>
          <p:cNvSpPr>
            <a:spLocks noChangeShapeType="1"/>
          </p:cNvSpPr>
          <p:nvPr/>
        </p:nvSpPr>
        <p:spPr bwMode="auto">
          <a:xfrm flipV="1">
            <a:off x="3931537" y="2815091"/>
            <a:ext cx="1947927" cy="1382144"/>
          </a:xfrm>
          <a:prstGeom prst="line">
            <a:avLst/>
          </a:prstGeom>
          <a:noFill/>
          <a:ln w="19050">
            <a:solidFill>
              <a:schemeClr val="tx1">
                <a:lumMod val="50000"/>
                <a:lumOff val="50000"/>
              </a:schemeClr>
            </a:solidFill>
            <a:prstDash val="dash"/>
            <a:round/>
            <a:headEnd/>
            <a:tailEnd/>
          </a:ln>
          <a:effectLst/>
        </p:spPr>
        <p:txBody>
          <a:bodyPr wrap="none" anchor="ctr"/>
          <a:lstStyle/>
          <a:p>
            <a:pPr defTabSz="604693" fontAlgn="auto">
              <a:spcBef>
                <a:spcPts val="0"/>
              </a:spcBef>
              <a:spcAft>
                <a:spcPts val="0"/>
              </a:spcAft>
              <a:defRPr/>
            </a:pPr>
            <a:endParaRPr lang="zh-CN" altLang="en-US" sz="600" kern="0" dirty="0">
              <a:solidFill>
                <a:sysClr val="windowText" lastClr="000000"/>
              </a:solidFill>
              <a:latin typeface="Arial" pitchFamily="34" charset="0"/>
              <a:ea typeface="微软雅黑" pitchFamily="34" charset="-122"/>
              <a:cs typeface="Arial" pitchFamily="34" charset="0"/>
            </a:endParaRPr>
          </a:p>
        </p:txBody>
      </p:sp>
      <p:sp>
        <p:nvSpPr>
          <p:cNvPr id="129" name="圆角矩形 128"/>
          <p:cNvSpPr/>
          <p:nvPr/>
        </p:nvSpPr>
        <p:spPr bwMode="auto">
          <a:xfrm>
            <a:off x="3021013" y="4250010"/>
            <a:ext cx="676528" cy="112549"/>
          </a:xfrm>
          <a:prstGeom prst="roundRect">
            <a:avLst>
              <a:gd name="adj" fmla="val 0"/>
            </a:avLst>
          </a:prstGeom>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lang="en-US" altLang="zh-CN" sz="600" dirty="0" smtClean="0">
                <a:solidFill>
                  <a:schemeClr val="tx1"/>
                </a:solidFill>
                <a:latin typeface="Arial" pitchFamily="34" charset="0"/>
                <a:ea typeface="宋体" charset="-122"/>
                <a:cs typeface="Arial" pitchFamily="34" charset="0"/>
              </a:rPr>
              <a:t>Agent / IP Phone</a:t>
            </a:r>
            <a:endParaRPr kumimoji="0" lang="zh-CN" altLang="en-US" sz="600" b="0" i="0" u="none" strike="noStrike" cap="none" normalizeH="0" baseline="0" dirty="0" smtClean="0">
              <a:ln>
                <a:noFill/>
              </a:ln>
              <a:solidFill>
                <a:schemeClr val="tx1"/>
              </a:solidFill>
              <a:effectLst/>
              <a:latin typeface="Arial" pitchFamily="34" charset="0"/>
              <a:ea typeface="宋体" charset="-122"/>
              <a:cs typeface="Arial" pitchFamily="34" charset="0"/>
            </a:endParaRPr>
          </a:p>
        </p:txBody>
      </p:sp>
      <p:sp>
        <p:nvSpPr>
          <p:cNvPr id="132" name="圆角矩形 131"/>
          <p:cNvSpPr/>
          <p:nvPr/>
        </p:nvSpPr>
        <p:spPr bwMode="auto">
          <a:xfrm>
            <a:off x="981793" y="4243480"/>
            <a:ext cx="709050" cy="126341"/>
          </a:xfrm>
          <a:prstGeom prst="roundRect">
            <a:avLst>
              <a:gd name="adj" fmla="val 0"/>
            </a:avLst>
          </a:prstGeom>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lang="en-US" altLang="zh-CN" sz="600" dirty="0" err="1" smtClean="0">
                <a:solidFill>
                  <a:schemeClr val="tx1"/>
                </a:solidFill>
                <a:latin typeface="Arial" pitchFamily="34" charset="0"/>
                <a:ea typeface="宋体" charset="-122"/>
                <a:cs typeface="Arial" pitchFamily="34" charset="0"/>
              </a:rPr>
              <a:t>Telepresence</a:t>
            </a:r>
            <a:endParaRPr kumimoji="0" lang="zh-CN" altLang="en-US" sz="600" b="0" i="0" u="none" strike="noStrike" cap="none" normalizeH="0" baseline="0" dirty="0" smtClean="0">
              <a:ln>
                <a:noFill/>
              </a:ln>
              <a:solidFill>
                <a:schemeClr val="tx1"/>
              </a:solidFill>
              <a:effectLst/>
              <a:latin typeface="Arial" pitchFamily="34" charset="0"/>
              <a:ea typeface="宋体" charset="-122"/>
              <a:cs typeface="Arial" pitchFamily="34" charset="0"/>
            </a:endParaRPr>
          </a:p>
        </p:txBody>
      </p:sp>
      <p:grpSp>
        <p:nvGrpSpPr>
          <p:cNvPr id="3" name="组合 148"/>
          <p:cNvGrpSpPr/>
          <p:nvPr/>
        </p:nvGrpSpPr>
        <p:grpSpPr>
          <a:xfrm>
            <a:off x="1037053" y="2461651"/>
            <a:ext cx="888735" cy="548287"/>
            <a:chOff x="952395" y="2185727"/>
            <a:chExt cx="1432063" cy="639245"/>
          </a:xfrm>
        </p:grpSpPr>
        <p:sp>
          <p:nvSpPr>
            <p:cNvPr id="134" name="矩形 133"/>
            <p:cNvSpPr/>
            <p:nvPr/>
          </p:nvSpPr>
          <p:spPr>
            <a:xfrm>
              <a:off x="952395" y="2609671"/>
              <a:ext cx="685011" cy="215301"/>
            </a:xfrm>
            <a:prstGeom prst="rect">
              <a:avLst/>
            </a:prstGeom>
          </p:spPr>
          <p:txBody>
            <a:bodyPr wrap="none">
              <a:spAutoFit/>
            </a:bodyPr>
            <a:lstStyle/>
            <a:p>
              <a:r>
                <a:rPr lang="en-US" altLang="zh-CN" sz="600" dirty="0" smtClean="0">
                  <a:latin typeface="Arial" pitchFamily="34" charset="0"/>
                  <a:cs typeface="Arial" pitchFamily="34" charset="0"/>
                </a:rPr>
                <a:t>24 port</a:t>
              </a:r>
              <a:endParaRPr lang="zh-CN" altLang="en-US" sz="600" dirty="0">
                <a:latin typeface="Arial" pitchFamily="34" charset="0"/>
                <a:cs typeface="Arial" pitchFamily="34" charset="0"/>
              </a:endParaRPr>
            </a:p>
          </p:txBody>
        </p:sp>
        <p:sp>
          <p:nvSpPr>
            <p:cNvPr id="138" name="矩形 137"/>
            <p:cNvSpPr/>
            <p:nvPr/>
          </p:nvSpPr>
          <p:spPr>
            <a:xfrm>
              <a:off x="1629705" y="2185727"/>
              <a:ext cx="754753" cy="215301"/>
            </a:xfrm>
            <a:prstGeom prst="rect">
              <a:avLst/>
            </a:prstGeom>
          </p:spPr>
          <p:txBody>
            <a:bodyPr wrap="none">
              <a:spAutoFit/>
            </a:bodyPr>
            <a:lstStyle/>
            <a:p>
              <a:pPr lvl="0" algn="ctr" fontAlgn="ctr"/>
              <a:r>
                <a:rPr lang="en-US" altLang="zh-CN" sz="600" dirty="0">
                  <a:latin typeface="Arial" pitchFamily="34" charset="0"/>
                  <a:cs typeface="Arial" pitchFamily="34" charset="0"/>
                </a:rPr>
                <a:t>256 </a:t>
              </a:r>
              <a:r>
                <a:rPr lang="en-US" altLang="zh-CN" sz="600" dirty="0" smtClean="0">
                  <a:latin typeface="Arial" pitchFamily="34" charset="0"/>
                  <a:cs typeface="Arial" pitchFamily="34" charset="0"/>
                </a:rPr>
                <a:t>port</a:t>
              </a:r>
              <a:endParaRPr lang="en-US" altLang="zh-CN" sz="600" dirty="0">
                <a:latin typeface="Arial" pitchFamily="34" charset="0"/>
                <a:cs typeface="Arial" pitchFamily="34" charset="0"/>
              </a:endParaRPr>
            </a:p>
          </p:txBody>
        </p:sp>
      </p:grpSp>
      <p:sp>
        <p:nvSpPr>
          <p:cNvPr id="147" name="Line 11"/>
          <p:cNvSpPr>
            <a:spLocks noChangeShapeType="1"/>
          </p:cNvSpPr>
          <p:nvPr/>
        </p:nvSpPr>
        <p:spPr bwMode="auto">
          <a:xfrm flipV="1">
            <a:off x="778292" y="1526313"/>
            <a:ext cx="1396674" cy="1152814"/>
          </a:xfrm>
          <a:prstGeom prst="line">
            <a:avLst/>
          </a:prstGeom>
          <a:noFill/>
          <a:ln w="19050">
            <a:solidFill>
              <a:schemeClr val="tx1">
                <a:lumMod val="50000"/>
                <a:lumOff val="50000"/>
              </a:schemeClr>
            </a:solidFill>
            <a:prstDash val="dash"/>
            <a:round/>
            <a:headEnd/>
            <a:tailEnd/>
          </a:ln>
          <a:effectLst/>
        </p:spPr>
        <p:txBody>
          <a:bodyPr wrap="none" anchor="ctr"/>
          <a:lstStyle/>
          <a:p>
            <a:pPr defTabSz="604693" fontAlgn="auto">
              <a:spcBef>
                <a:spcPts val="0"/>
              </a:spcBef>
              <a:spcAft>
                <a:spcPts val="0"/>
              </a:spcAft>
              <a:defRPr/>
            </a:pPr>
            <a:endParaRPr lang="zh-CN" altLang="en-US" sz="600" kern="0" dirty="0">
              <a:solidFill>
                <a:sysClr val="windowText" lastClr="000000"/>
              </a:solidFill>
              <a:latin typeface="Arial" pitchFamily="34" charset="0"/>
              <a:ea typeface="微软雅黑" pitchFamily="34" charset="-122"/>
              <a:cs typeface="Arial" pitchFamily="34" charset="0"/>
            </a:endParaRPr>
          </a:p>
        </p:txBody>
      </p:sp>
      <p:sp>
        <p:nvSpPr>
          <p:cNvPr id="151" name="矩形 150"/>
          <p:cNvSpPr/>
          <p:nvPr/>
        </p:nvSpPr>
        <p:spPr>
          <a:xfrm>
            <a:off x="1913785" y="4351808"/>
            <a:ext cx="3087705" cy="338554"/>
          </a:xfrm>
          <a:prstGeom prst="rect">
            <a:avLst/>
          </a:prstGeom>
        </p:spPr>
        <p:txBody>
          <a:bodyPr wrap="none">
            <a:spAutoFit/>
          </a:bodyPr>
          <a:lstStyle/>
          <a:p>
            <a:r>
              <a:rPr lang="ru-RU" altLang="zh-CN" sz="1600" b="1" kern="0" dirty="0" smtClean="0">
                <a:solidFill>
                  <a:srgbClr val="C00000"/>
                </a:solidFill>
                <a:latin typeface="Arial" pitchFamily="34" charset="0"/>
                <a:ea typeface="微软雅黑" pitchFamily="34" charset="-122"/>
                <a:cs typeface="Arial" pitchFamily="34" charset="0"/>
              </a:rPr>
              <a:t>Полнота линейки продуктов</a:t>
            </a:r>
            <a:endParaRPr lang="zh-CN" altLang="en-US" sz="1600" dirty="0">
              <a:latin typeface="Arial" pitchFamily="34" charset="0"/>
              <a:cs typeface="Arial" pitchFamily="34" charset="0"/>
            </a:endParaRPr>
          </a:p>
        </p:txBody>
      </p:sp>
      <p:pic>
        <p:nvPicPr>
          <p:cNvPr id="164" name="图片 78" descr="图片4"/>
          <p:cNvPicPr>
            <a:picLocks noChangeAspect="1" noChangeArrowheads="1"/>
          </p:cNvPicPr>
          <p:nvPr/>
        </p:nvPicPr>
        <p:blipFill>
          <a:blip r:embed="rId2" cstate="print">
            <a:clrChange>
              <a:clrFrom>
                <a:srgbClr val="FEF8FE"/>
              </a:clrFrom>
              <a:clrTo>
                <a:srgbClr val="FEF8FE">
                  <a:alpha val="0"/>
                </a:srgbClr>
              </a:clrTo>
            </a:clrChange>
          </a:blip>
          <a:srcRect/>
          <a:stretch>
            <a:fillRect/>
          </a:stretch>
        </p:blipFill>
        <p:spPr bwMode="auto">
          <a:xfrm flipH="1">
            <a:off x="852396" y="3532561"/>
            <a:ext cx="310511" cy="167079"/>
          </a:xfrm>
          <a:prstGeom prst="rect">
            <a:avLst/>
          </a:prstGeom>
          <a:noFill/>
          <a:ln w="9525">
            <a:noFill/>
            <a:miter lim="800000"/>
            <a:headEnd/>
            <a:tailEnd/>
          </a:ln>
        </p:spPr>
      </p:pic>
      <p:pic>
        <p:nvPicPr>
          <p:cNvPr id="166" name="Picture 156" descr="image00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07085" y="3149339"/>
            <a:ext cx="524983" cy="167367"/>
          </a:xfrm>
          <a:prstGeom prst="rect">
            <a:avLst/>
          </a:prstGeom>
          <a:noFill/>
          <a:ln w="9525">
            <a:noFill/>
            <a:miter lim="800000"/>
            <a:headEnd/>
            <a:tailEnd/>
          </a:ln>
        </p:spPr>
      </p:pic>
      <p:pic>
        <p:nvPicPr>
          <p:cNvPr id="169" name="图片 86" descr="IMG_9024－1.jpg"/>
          <p:cNvPicPr>
            <a:picLocks noChangeAspect="1"/>
          </p:cNvPicPr>
          <p:nvPr/>
        </p:nvPicPr>
        <p:blipFill>
          <a:blip r:embed="rId4" cstate="print"/>
          <a:srcRect/>
          <a:stretch>
            <a:fillRect/>
          </a:stretch>
        </p:blipFill>
        <p:spPr bwMode="auto">
          <a:xfrm>
            <a:off x="1629993" y="2938495"/>
            <a:ext cx="493199" cy="127129"/>
          </a:xfrm>
          <a:prstGeom prst="rect">
            <a:avLst/>
          </a:prstGeom>
          <a:noFill/>
          <a:ln w="9525">
            <a:noFill/>
            <a:miter lim="800000"/>
            <a:headEnd/>
            <a:tailEnd/>
          </a:ln>
        </p:spPr>
      </p:pic>
      <p:sp>
        <p:nvSpPr>
          <p:cNvPr id="171" name="TextBox 170"/>
          <p:cNvSpPr txBox="1"/>
          <p:nvPr/>
        </p:nvSpPr>
        <p:spPr>
          <a:xfrm>
            <a:off x="1861019" y="2438355"/>
            <a:ext cx="1169526" cy="276999"/>
          </a:xfrm>
          <a:prstGeom prst="rect">
            <a:avLst/>
          </a:prstGeom>
          <a:noFill/>
        </p:spPr>
        <p:txBody>
          <a:bodyPr wrap="square" rtlCol="0">
            <a:spAutoFit/>
          </a:bodyPr>
          <a:lstStyle/>
          <a:p>
            <a:pPr algn="ctr"/>
            <a:r>
              <a:rPr lang="en-US" altLang="zh-CN" sz="600" dirty="0">
                <a:latin typeface="Arial" pitchFamily="34" charset="0"/>
                <a:ea typeface="Arial Unicode MS" pitchFamily="34" charset="-122"/>
                <a:cs typeface="Arial" pitchFamily="34" charset="0"/>
              </a:rPr>
              <a:t>1</a:t>
            </a:r>
            <a:r>
              <a:rPr lang="en-US" altLang="zh-CN" sz="600" dirty="0" smtClean="0">
                <a:latin typeface="Arial" pitchFamily="34" charset="0"/>
                <a:ea typeface="Arial Unicode MS" pitchFamily="34" charset="-122"/>
                <a:cs typeface="Arial" pitchFamily="34" charset="0"/>
              </a:rPr>
              <a:t>0,000 user</a:t>
            </a:r>
          </a:p>
          <a:p>
            <a:pPr algn="ctr"/>
            <a:r>
              <a:rPr lang="en-US" altLang="zh-CN" sz="600" dirty="0" smtClean="0">
                <a:latin typeface="Arial" pitchFamily="34" charset="0"/>
                <a:ea typeface="Arial Unicode MS" pitchFamily="34" charset="-122"/>
                <a:cs typeface="Arial" pitchFamily="34" charset="0"/>
              </a:rPr>
              <a:t>1440 agent</a:t>
            </a:r>
          </a:p>
        </p:txBody>
      </p:sp>
      <p:pic>
        <p:nvPicPr>
          <p:cNvPr id="172" name="Picture 4" descr="IMG_1904副本"/>
          <p:cNvPicPr>
            <a:picLocks noChangeAspect="1" noChangeArrowheads="1"/>
          </p:cNvPicPr>
          <p:nvPr/>
        </p:nvPicPr>
        <p:blipFill>
          <a:blip r:embed="rId5" cstate="screen"/>
          <a:srcRect/>
          <a:stretch>
            <a:fillRect/>
          </a:stretch>
        </p:blipFill>
        <p:spPr bwMode="auto">
          <a:xfrm flipH="1">
            <a:off x="2990828" y="1743250"/>
            <a:ext cx="608165" cy="407579"/>
          </a:xfrm>
          <a:prstGeom prst="rect">
            <a:avLst/>
          </a:prstGeom>
          <a:noFill/>
          <a:ln w="9525">
            <a:noFill/>
            <a:miter lim="800000"/>
            <a:headEnd/>
            <a:tailEnd/>
          </a:ln>
        </p:spPr>
      </p:pic>
      <p:sp>
        <p:nvSpPr>
          <p:cNvPr id="173" name="TextBox 172"/>
          <p:cNvSpPr txBox="1"/>
          <p:nvPr/>
        </p:nvSpPr>
        <p:spPr>
          <a:xfrm>
            <a:off x="2568653" y="2045934"/>
            <a:ext cx="887062" cy="276999"/>
          </a:xfrm>
          <a:prstGeom prst="rect">
            <a:avLst/>
          </a:prstGeom>
          <a:noFill/>
        </p:spPr>
        <p:txBody>
          <a:bodyPr wrap="square" rtlCol="0">
            <a:spAutoFit/>
          </a:bodyPr>
          <a:lstStyle/>
          <a:p>
            <a:pPr algn="ctr"/>
            <a:r>
              <a:rPr lang="en-US" altLang="zh-CN" sz="600" dirty="0" smtClean="0">
                <a:latin typeface="Arial" pitchFamily="34" charset="0"/>
                <a:ea typeface="Arial Unicode MS" pitchFamily="34" charset="-122"/>
                <a:cs typeface="Arial" pitchFamily="34" charset="0"/>
              </a:rPr>
              <a:t> 300,000 user</a:t>
            </a:r>
          </a:p>
          <a:p>
            <a:pPr algn="ctr"/>
            <a:r>
              <a:rPr lang="en-US" altLang="zh-CN" sz="600" dirty="0" smtClean="0">
                <a:latin typeface="Arial" pitchFamily="34" charset="0"/>
                <a:ea typeface="Arial Unicode MS" pitchFamily="34" charset="-122"/>
                <a:cs typeface="Arial" pitchFamily="34" charset="0"/>
              </a:rPr>
              <a:t> 7560 agent</a:t>
            </a:r>
          </a:p>
        </p:txBody>
      </p:sp>
      <p:pic>
        <p:nvPicPr>
          <p:cNvPr id="175" name="图片 174" descr="后视图.jpg"/>
          <p:cNvPicPr/>
          <p:nvPr/>
        </p:nvPicPr>
        <p:blipFill>
          <a:blip r:embed="rId6" cstate="print">
            <a:clrChange>
              <a:clrFrom>
                <a:srgbClr val="FFFFFF"/>
              </a:clrFrom>
              <a:clrTo>
                <a:srgbClr val="FFFFFF">
                  <a:alpha val="0"/>
                </a:srgbClr>
              </a:clrTo>
            </a:clrChange>
          </a:blip>
          <a:srcRect l="5113" t="14700" b="41875"/>
          <a:stretch>
            <a:fillRect/>
          </a:stretch>
        </p:blipFill>
        <p:spPr bwMode="auto">
          <a:xfrm>
            <a:off x="1058977" y="3329158"/>
            <a:ext cx="418183" cy="167434"/>
          </a:xfrm>
          <a:prstGeom prst="rect">
            <a:avLst/>
          </a:prstGeom>
          <a:noFill/>
          <a:ln w="9525">
            <a:noFill/>
            <a:miter lim="800000"/>
            <a:headEnd/>
            <a:tailEnd/>
          </a:ln>
        </p:spPr>
      </p:pic>
      <p:pic>
        <p:nvPicPr>
          <p:cNvPr id="176" name="Picture 2"/>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2426162" y="2230423"/>
            <a:ext cx="618188" cy="329002"/>
          </a:xfrm>
          <a:prstGeom prst="rect">
            <a:avLst/>
          </a:prstGeom>
          <a:noFill/>
          <a:ln w="9525">
            <a:noFill/>
            <a:miter lim="800000"/>
            <a:headEnd/>
            <a:tailEnd/>
          </a:ln>
        </p:spPr>
      </p:pic>
      <p:sp>
        <p:nvSpPr>
          <p:cNvPr id="178" name="TextBox 177"/>
          <p:cNvSpPr txBox="1"/>
          <p:nvPr/>
        </p:nvSpPr>
        <p:spPr>
          <a:xfrm>
            <a:off x="3840448" y="1274711"/>
            <a:ext cx="713468" cy="184666"/>
          </a:xfrm>
          <a:prstGeom prst="rect">
            <a:avLst/>
          </a:prstGeom>
          <a:noFill/>
        </p:spPr>
        <p:txBody>
          <a:bodyPr wrap="square" rtlCol="0">
            <a:spAutoFit/>
          </a:bodyPr>
          <a:lstStyle/>
          <a:p>
            <a:pPr algn="ctr"/>
            <a:r>
              <a:rPr lang="en-US" altLang="zh-CN" sz="600" dirty="0" smtClean="0">
                <a:latin typeface="Arial" pitchFamily="34" charset="0"/>
                <a:ea typeface="Arial Unicode MS" pitchFamily="34" charset="-122"/>
                <a:cs typeface="Arial" pitchFamily="34" charset="0"/>
              </a:rPr>
              <a:t>IMS</a:t>
            </a:r>
          </a:p>
        </p:txBody>
      </p:sp>
      <p:pic>
        <p:nvPicPr>
          <p:cNvPr id="179" name="Picture 95"/>
          <p:cNvPicPr>
            <a:picLocks noChangeAspect="1" noChangeArrowheads="1"/>
          </p:cNvPicPr>
          <p:nvPr/>
        </p:nvPicPr>
        <p:blipFill>
          <a:blip r:embed="rId8" cstate="print">
            <a:clrChange>
              <a:clrFrom>
                <a:srgbClr val="EEF2FB"/>
              </a:clrFrom>
              <a:clrTo>
                <a:srgbClr val="EEF2FB">
                  <a:alpha val="0"/>
                </a:srgbClr>
              </a:clrTo>
            </a:clrChange>
          </a:blip>
          <a:srcRect/>
          <a:stretch>
            <a:fillRect/>
          </a:stretch>
        </p:blipFill>
        <p:spPr bwMode="auto">
          <a:xfrm>
            <a:off x="941572" y="2677619"/>
            <a:ext cx="600270" cy="152504"/>
          </a:xfrm>
          <a:prstGeom prst="rect">
            <a:avLst/>
          </a:prstGeom>
          <a:noFill/>
          <a:ln w="28575" algn="ctr">
            <a:noFill/>
            <a:miter lim="800000"/>
            <a:headEnd/>
            <a:tailEnd/>
          </a:ln>
        </p:spPr>
      </p:pic>
      <p:pic>
        <p:nvPicPr>
          <p:cNvPr id="180" name="Picture 35" descr="ViewPoint 8650(1)"/>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1534668" y="2038161"/>
            <a:ext cx="631751" cy="433164"/>
          </a:xfrm>
          <a:prstGeom prst="rect">
            <a:avLst/>
          </a:prstGeom>
          <a:noFill/>
          <a:ln w="25400">
            <a:noFill/>
            <a:round/>
            <a:headEnd/>
            <a:tailEnd/>
          </a:ln>
          <a:effectLst/>
        </p:spPr>
      </p:pic>
      <p:pic>
        <p:nvPicPr>
          <p:cNvPr id="181" name="Picture 34" descr="ViewPoint 8660侧面照"/>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336304" y="1147882"/>
            <a:ext cx="518555" cy="744651"/>
          </a:xfrm>
          <a:prstGeom prst="rect">
            <a:avLst/>
          </a:prstGeom>
          <a:noFill/>
          <a:ln w="25400">
            <a:noFill/>
            <a:round/>
            <a:headEnd/>
            <a:tailEnd/>
          </a:ln>
          <a:effectLst/>
        </p:spPr>
      </p:pic>
      <p:sp>
        <p:nvSpPr>
          <p:cNvPr id="182" name="矩形 181"/>
          <p:cNvSpPr/>
          <p:nvPr/>
        </p:nvSpPr>
        <p:spPr>
          <a:xfrm>
            <a:off x="2072896" y="1842282"/>
            <a:ext cx="511680" cy="184666"/>
          </a:xfrm>
          <a:prstGeom prst="rect">
            <a:avLst/>
          </a:prstGeom>
        </p:spPr>
        <p:txBody>
          <a:bodyPr wrap="none">
            <a:spAutoFit/>
          </a:bodyPr>
          <a:lstStyle/>
          <a:p>
            <a:pPr lvl="0" algn="ctr" fontAlgn="ctr"/>
            <a:r>
              <a:rPr lang="en-US" altLang="zh-CN" sz="600" dirty="0">
                <a:latin typeface="Arial" pitchFamily="34" charset="0"/>
                <a:cs typeface="Arial" pitchFamily="34" charset="0"/>
              </a:rPr>
              <a:t>1024 </a:t>
            </a:r>
            <a:r>
              <a:rPr lang="en-US" altLang="zh-CN" sz="600" dirty="0" smtClean="0">
                <a:latin typeface="Arial" pitchFamily="34" charset="0"/>
                <a:cs typeface="Arial" pitchFamily="34" charset="0"/>
              </a:rPr>
              <a:t>port</a:t>
            </a:r>
            <a:endParaRPr lang="en-US" altLang="zh-CN" sz="600" dirty="0">
              <a:latin typeface="Arial" pitchFamily="34" charset="0"/>
              <a:cs typeface="Arial" pitchFamily="34" charset="0"/>
            </a:endParaRPr>
          </a:p>
        </p:txBody>
      </p:sp>
      <p:pic>
        <p:nvPicPr>
          <p:cNvPr id="183" name="Picture 2" descr="E:\marketing\产品及解决方案规划\企业终端\企业终端charter\IP话机\话机图片\亿联话机图片-new\标准\标准\7810.jpg"/>
          <p:cNvPicPr>
            <a:picLocks noChangeAspect="1" noChangeArrowheads="1"/>
          </p:cNvPicPr>
          <p:nvPr/>
        </p:nvPicPr>
        <p:blipFill>
          <a:blip r:embed="rId11" cstate="screen">
            <a:clrChange>
              <a:clrFrom>
                <a:srgbClr val="FFFFFF"/>
              </a:clrFrom>
              <a:clrTo>
                <a:srgbClr val="FFFFFF">
                  <a:alpha val="0"/>
                </a:srgbClr>
              </a:clrTo>
            </a:clrChange>
          </a:blip>
          <a:srcRect/>
          <a:stretch>
            <a:fillRect/>
          </a:stretch>
        </p:blipFill>
        <p:spPr bwMode="auto">
          <a:xfrm>
            <a:off x="3741129" y="3620764"/>
            <a:ext cx="408878" cy="351378"/>
          </a:xfrm>
          <a:prstGeom prst="rect">
            <a:avLst/>
          </a:prstGeom>
          <a:noFill/>
        </p:spPr>
      </p:pic>
      <p:pic>
        <p:nvPicPr>
          <p:cNvPr id="186" name="Picture 2" descr="E:\工作站\2012\IP phone\8850\渲染-宣传效果\8850-DECT宣传效果\9.14\PIC-8850-3.png"/>
          <p:cNvPicPr>
            <a:picLocks noChangeAspect="1" noChangeArrowheads="1"/>
          </p:cNvPicPr>
          <p:nvPr/>
        </p:nvPicPr>
        <p:blipFill>
          <a:blip r:embed="rId12" cstate="print"/>
          <a:srcRect l="11573" t="26746" r="25163" b="18734"/>
          <a:stretch>
            <a:fillRect/>
          </a:stretch>
        </p:blipFill>
        <p:spPr bwMode="auto">
          <a:xfrm>
            <a:off x="5216496" y="2437583"/>
            <a:ext cx="579352" cy="380539"/>
          </a:xfrm>
          <a:prstGeom prst="rect">
            <a:avLst/>
          </a:prstGeom>
          <a:noFill/>
        </p:spPr>
      </p:pic>
      <p:pic>
        <p:nvPicPr>
          <p:cNvPr id="187" name="Picture 8"/>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1690200" y="3542307"/>
            <a:ext cx="568760" cy="378087"/>
          </a:xfrm>
          <a:prstGeom prst="rect">
            <a:avLst/>
          </a:prstGeom>
          <a:noFill/>
          <a:ln w="28575" algn="ctr">
            <a:noFill/>
            <a:miter lim="800000"/>
            <a:headEnd/>
            <a:tailEnd/>
          </a:ln>
        </p:spPr>
      </p:pic>
      <p:grpSp>
        <p:nvGrpSpPr>
          <p:cNvPr id="4" name="Group 31"/>
          <p:cNvGrpSpPr>
            <a:grpSpLocks/>
          </p:cNvGrpSpPr>
          <p:nvPr/>
        </p:nvGrpSpPr>
        <p:grpSpPr bwMode="auto">
          <a:xfrm>
            <a:off x="4644639" y="3793698"/>
            <a:ext cx="235947" cy="417935"/>
            <a:chOff x="9018105" y="1646674"/>
            <a:chExt cx="2511286" cy="4455952"/>
          </a:xfrm>
        </p:grpSpPr>
        <p:sp>
          <p:nvSpPr>
            <p:cNvPr id="203" name="矩形 3"/>
            <p:cNvSpPr>
              <a:spLocks noChangeArrowheads="1"/>
            </p:cNvSpPr>
            <p:nvPr/>
          </p:nvSpPr>
          <p:spPr bwMode="auto">
            <a:xfrm>
              <a:off x="9113559" y="5599044"/>
              <a:ext cx="2415832" cy="503582"/>
            </a:xfrm>
            <a:prstGeom prst="rect">
              <a:avLst/>
            </a:prstGeom>
            <a:noFill/>
            <a:ln w="9525">
              <a:noFill/>
              <a:miter lim="800000"/>
              <a:headEnd/>
              <a:tailEnd/>
            </a:ln>
          </p:spPr>
          <p:txBody>
            <a:bodyPr lIns="0" tIns="40064" rIns="80129" bIns="40064"/>
            <a:lstStyle/>
            <a:p>
              <a:pPr eaLnBrk="0" hangingPunct="0"/>
              <a:endParaRPr lang="zh-CN" altLang="en-US" sz="1600" b="1" dirty="0">
                <a:latin typeface="Arial" pitchFamily="34" charset="0"/>
                <a:ea typeface="Arial Unicode MS" pitchFamily="34" charset="-128"/>
                <a:cs typeface="Arial" pitchFamily="34" charset="0"/>
              </a:endParaRPr>
            </a:p>
          </p:txBody>
        </p:sp>
        <p:grpSp>
          <p:nvGrpSpPr>
            <p:cNvPr id="7" name="Group 30"/>
            <p:cNvGrpSpPr>
              <a:grpSpLocks/>
            </p:cNvGrpSpPr>
            <p:nvPr/>
          </p:nvGrpSpPr>
          <p:grpSpPr bwMode="auto">
            <a:xfrm>
              <a:off x="9018105" y="1646674"/>
              <a:ext cx="2084706" cy="3892739"/>
              <a:chOff x="9018105" y="1646674"/>
              <a:chExt cx="2084706" cy="3892739"/>
            </a:xfrm>
          </p:grpSpPr>
          <p:pic>
            <p:nvPicPr>
              <p:cNvPr id="208" name="Picture 2"/>
              <p:cNvPicPr>
                <a:picLocks noChangeAspect="1" noChangeArrowheads="1"/>
              </p:cNvPicPr>
              <p:nvPr/>
            </p:nvPicPr>
            <p:blipFill>
              <a:blip r:embed="rId14" cstate="email"/>
              <a:srcRect/>
              <a:stretch>
                <a:fillRect/>
              </a:stretch>
            </p:blipFill>
            <p:spPr bwMode="auto">
              <a:xfrm rot="5400000">
                <a:off x="8114088" y="2550691"/>
                <a:ext cx="3892739" cy="2084706"/>
              </a:xfrm>
              <a:prstGeom prst="rect">
                <a:avLst/>
              </a:prstGeom>
              <a:noFill/>
              <a:ln w="9525" algn="ctr">
                <a:noFill/>
                <a:miter lim="800000"/>
                <a:headEnd/>
                <a:tailEnd/>
              </a:ln>
            </p:spPr>
          </p:pic>
          <p:pic>
            <p:nvPicPr>
              <p:cNvPr id="209" name="Picture 4"/>
              <p:cNvPicPr>
                <a:picLocks noChangeAspect="1" noChangeArrowheads="1"/>
              </p:cNvPicPr>
              <p:nvPr/>
            </p:nvPicPr>
            <p:blipFill>
              <a:blip r:embed="rId15" cstate="email"/>
              <a:srcRect/>
              <a:stretch>
                <a:fillRect/>
              </a:stretch>
            </p:blipFill>
            <p:spPr bwMode="auto">
              <a:xfrm>
                <a:off x="9257403" y="2643809"/>
                <a:ext cx="1596127" cy="2117657"/>
              </a:xfrm>
              <a:prstGeom prst="rect">
                <a:avLst/>
              </a:prstGeom>
              <a:noFill/>
              <a:ln w="9525" algn="ctr">
                <a:noFill/>
                <a:miter lim="800000"/>
                <a:headEnd/>
                <a:tailEnd/>
              </a:ln>
            </p:spPr>
          </p:pic>
        </p:grpSp>
        <p:pic>
          <p:nvPicPr>
            <p:cNvPr id="205" name="Picture 43" descr="Thomas-Moetz-1-1sw.jpg"/>
            <p:cNvPicPr>
              <a:picLocks noChangeAspect="1"/>
            </p:cNvPicPr>
            <p:nvPr/>
          </p:nvPicPr>
          <p:blipFill>
            <a:blip r:embed="rId16" cstate="email"/>
            <a:srcRect/>
            <a:stretch>
              <a:fillRect/>
            </a:stretch>
          </p:blipFill>
          <p:spPr bwMode="auto">
            <a:xfrm>
              <a:off x="9306407" y="2545326"/>
              <a:ext cx="1527246" cy="1477411"/>
            </a:xfrm>
            <a:prstGeom prst="rect">
              <a:avLst/>
            </a:prstGeom>
            <a:noFill/>
            <a:ln w="9525">
              <a:noFill/>
              <a:miter lim="800000"/>
              <a:headEnd/>
              <a:tailEnd/>
            </a:ln>
          </p:spPr>
        </p:pic>
        <p:sp>
          <p:nvSpPr>
            <p:cNvPr id="206" name="矩形 3"/>
            <p:cNvSpPr>
              <a:spLocks noChangeArrowheads="1"/>
            </p:cNvSpPr>
            <p:nvPr/>
          </p:nvSpPr>
          <p:spPr bwMode="auto">
            <a:xfrm rot="-1019329">
              <a:off x="9359064" y="2639624"/>
              <a:ext cx="1752973" cy="1224681"/>
            </a:xfrm>
            <a:prstGeom prst="rect">
              <a:avLst/>
            </a:prstGeom>
            <a:noFill/>
            <a:ln w="9525">
              <a:noFill/>
              <a:miter lim="800000"/>
              <a:headEnd/>
              <a:tailEnd/>
            </a:ln>
          </p:spPr>
          <p:txBody>
            <a:bodyPr lIns="0" tIns="40064" rIns="80129" bIns="40064"/>
            <a:lstStyle/>
            <a:p>
              <a:pPr algn="l" eaLnBrk="0" hangingPunct="0"/>
              <a:endParaRPr lang="zh-CN" altLang="en-US" sz="1600" b="1" dirty="0">
                <a:solidFill>
                  <a:srgbClr val="990000"/>
                </a:solidFill>
                <a:latin typeface="Arial" pitchFamily="34" charset="0"/>
                <a:ea typeface="Arial Unicode MS" pitchFamily="34" charset="-128"/>
                <a:cs typeface="Arial" pitchFamily="34" charset="0"/>
              </a:endParaRPr>
            </a:p>
          </p:txBody>
        </p:sp>
        <p:pic>
          <p:nvPicPr>
            <p:cNvPr id="207" name="Picture 9"/>
            <p:cNvPicPr>
              <a:picLocks noChangeAspect="1" noChangeArrowheads="1"/>
            </p:cNvPicPr>
            <p:nvPr/>
          </p:nvPicPr>
          <p:blipFill>
            <a:blip r:embed="rId17" cstate="email"/>
            <a:srcRect/>
            <a:stretch>
              <a:fillRect/>
            </a:stretch>
          </p:blipFill>
          <p:spPr bwMode="auto">
            <a:xfrm>
              <a:off x="10217427" y="4108027"/>
              <a:ext cx="609580" cy="623702"/>
            </a:xfrm>
            <a:prstGeom prst="rect">
              <a:avLst/>
            </a:prstGeom>
            <a:noFill/>
            <a:ln w="9525" algn="ctr">
              <a:noFill/>
              <a:miter lim="800000"/>
              <a:headEnd/>
              <a:tailEnd/>
            </a:ln>
          </p:spPr>
        </p:pic>
      </p:grpSp>
      <p:grpSp>
        <p:nvGrpSpPr>
          <p:cNvPr id="9" name="Group 39"/>
          <p:cNvGrpSpPr/>
          <p:nvPr/>
        </p:nvGrpSpPr>
        <p:grpSpPr>
          <a:xfrm>
            <a:off x="5321776" y="3234220"/>
            <a:ext cx="503927" cy="363781"/>
            <a:chOff x="6786253" y="-13648"/>
            <a:chExt cx="1602098" cy="1461469"/>
          </a:xfrm>
        </p:grpSpPr>
        <p:grpSp>
          <p:nvGrpSpPr>
            <p:cNvPr id="10" name="Group 3"/>
            <p:cNvGrpSpPr>
              <a:grpSpLocks/>
            </p:cNvGrpSpPr>
            <p:nvPr/>
          </p:nvGrpSpPr>
          <p:grpSpPr bwMode="auto">
            <a:xfrm>
              <a:off x="6786253" y="-13648"/>
              <a:ext cx="1602098" cy="1461469"/>
              <a:chOff x="669735" y="-75704"/>
              <a:chExt cx="8053567" cy="7044592"/>
            </a:xfrm>
          </p:grpSpPr>
          <p:pic>
            <p:nvPicPr>
              <p:cNvPr id="213" name="Picture 2" descr="ipad_landscape_blank.PNG"/>
              <p:cNvPicPr>
                <a:picLocks noChangeAspect="1"/>
              </p:cNvPicPr>
              <p:nvPr/>
            </p:nvPicPr>
            <p:blipFill>
              <a:blip r:embed="rId18" cstate="email"/>
              <a:srcRect/>
              <a:stretch>
                <a:fillRect/>
              </a:stretch>
            </p:blipFill>
            <p:spPr bwMode="auto">
              <a:xfrm>
                <a:off x="669735" y="-75704"/>
                <a:ext cx="8053567" cy="7044592"/>
              </a:xfrm>
              <a:prstGeom prst="rect">
                <a:avLst/>
              </a:prstGeom>
              <a:noFill/>
              <a:ln w="9525">
                <a:noFill/>
                <a:miter lim="800000"/>
                <a:headEnd/>
                <a:tailEnd/>
              </a:ln>
            </p:spPr>
          </p:pic>
          <p:pic>
            <p:nvPicPr>
              <p:cNvPr id="214" name="Picture 2" descr="appstore_ipad_chat_fin.JPG"/>
              <p:cNvPicPr>
                <a:picLocks noChangeAspect="1"/>
              </p:cNvPicPr>
              <p:nvPr/>
            </p:nvPicPr>
            <p:blipFill>
              <a:blip r:embed="rId19" cstate="email"/>
              <a:srcRect/>
              <a:stretch>
                <a:fillRect/>
              </a:stretch>
            </p:blipFill>
            <p:spPr bwMode="auto">
              <a:xfrm>
                <a:off x="1722758" y="779268"/>
                <a:ext cx="6060275" cy="4546629"/>
              </a:xfrm>
              <a:prstGeom prst="rect">
                <a:avLst/>
              </a:prstGeom>
              <a:noFill/>
              <a:ln w="9525">
                <a:noFill/>
                <a:miter lim="800000"/>
                <a:headEnd/>
                <a:tailEnd/>
              </a:ln>
            </p:spPr>
          </p:pic>
        </p:grpSp>
        <p:pic>
          <p:nvPicPr>
            <p:cNvPr id="212" name="Picture 2"/>
            <p:cNvPicPr>
              <a:picLocks noChangeAspect="1" noChangeArrowheads="1"/>
            </p:cNvPicPr>
            <p:nvPr/>
          </p:nvPicPr>
          <p:blipFill>
            <a:blip r:embed="rId20" cstate="email"/>
            <a:srcRect/>
            <a:stretch>
              <a:fillRect/>
            </a:stretch>
          </p:blipFill>
          <p:spPr bwMode="auto">
            <a:xfrm>
              <a:off x="6957215" y="167783"/>
              <a:ext cx="1265086" cy="941459"/>
            </a:xfrm>
            <a:prstGeom prst="rect">
              <a:avLst/>
            </a:prstGeom>
            <a:noFill/>
            <a:ln w="9525">
              <a:noFill/>
              <a:miter lim="800000"/>
              <a:headEnd/>
              <a:tailEnd/>
            </a:ln>
          </p:spPr>
        </p:pic>
      </p:grpSp>
      <p:pic>
        <p:nvPicPr>
          <p:cNvPr id="215" name="Picture 4"/>
          <p:cNvPicPr/>
          <p:nvPr/>
        </p:nvPicPr>
        <p:blipFill>
          <a:blip r:embed="rId21" cstate="print">
            <a:clrChange>
              <a:clrFrom>
                <a:srgbClr val="FCFCFC"/>
              </a:clrFrom>
              <a:clrTo>
                <a:srgbClr val="FCFCFC">
                  <a:alpha val="0"/>
                </a:srgbClr>
              </a:clrTo>
            </a:clrChange>
          </a:blip>
          <a:srcRect r="17987"/>
          <a:stretch>
            <a:fillRect/>
          </a:stretch>
        </p:blipFill>
        <p:spPr bwMode="auto">
          <a:xfrm>
            <a:off x="2119960" y="3102460"/>
            <a:ext cx="686094" cy="583671"/>
          </a:xfrm>
          <a:prstGeom prst="rect">
            <a:avLst/>
          </a:prstGeom>
          <a:noFill/>
          <a:ln w="9525">
            <a:noFill/>
            <a:miter lim="800000"/>
            <a:headEnd/>
            <a:tailEnd/>
          </a:ln>
        </p:spPr>
      </p:pic>
      <p:pic>
        <p:nvPicPr>
          <p:cNvPr id="216" name="图片 215" descr="TP3106-人物.jpg"/>
          <p:cNvPicPr/>
          <p:nvPr/>
        </p:nvPicPr>
        <p:blipFill>
          <a:blip r:embed="rId22" cstate="print">
            <a:clrChange>
              <a:clrFrom>
                <a:srgbClr val="FFFFFF"/>
              </a:clrFrom>
              <a:clrTo>
                <a:srgbClr val="FFFFFF">
                  <a:alpha val="0"/>
                </a:srgbClr>
              </a:clrTo>
            </a:clrChange>
          </a:blip>
          <a:stretch>
            <a:fillRect/>
          </a:stretch>
        </p:blipFill>
        <p:spPr>
          <a:xfrm>
            <a:off x="2691966" y="2798906"/>
            <a:ext cx="629922" cy="486165"/>
          </a:xfrm>
          <a:prstGeom prst="rect">
            <a:avLst/>
          </a:prstGeom>
        </p:spPr>
      </p:pic>
      <p:pic>
        <p:nvPicPr>
          <p:cNvPr id="217" name="Picture 2"/>
          <p:cNvPicPr/>
          <p:nvPr/>
        </p:nvPicPr>
        <p:blipFill>
          <a:blip r:embed="rId23" cstate="print">
            <a:clrChange>
              <a:clrFrom>
                <a:srgbClr val="FCFCFC"/>
              </a:clrFrom>
              <a:clrTo>
                <a:srgbClr val="FCFCFC">
                  <a:alpha val="0"/>
                </a:srgbClr>
              </a:clrTo>
            </a:clrChange>
          </a:blip>
          <a:stretch>
            <a:fillRect/>
          </a:stretch>
        </p:blipFill>
        <p:spPr bwMode="auto">
          <a:xfrm>
            <a:off x="3092401" y="2392823"/>
            <a:ext cx="809899" cy="650237"/>
          </a:xfrm>
          <a:prstGeom prst="rect">
            <a:avLst/>
          </a:prstGeom>
          <a:noFill/>
          <a:ln w="9525">
            <a:noFill/>
            <a:miter lim="800000"/>
            <a:headEnd/>
            <a:tailEnd/>
          </a:ln>
        </p:spPr>
      </p:pic>
      <p:pic>
        <p:nvPicPr>
          <p:cNvPr id="218" name="Picture 2"/>
          <p:cNvPicPr/>
          <p:nvPr/>
        </p:nvPicPr>
        <p:blipFill>
          <a:blip r:embed="rId24" cstate="print">
            <a:clrChange>
              <a:clrFrom>
                <a:srgbClr val="FEFEFE"/>
              </a:clrFrom>
              <a:clrTo>
                <a:srgbClr val="FEFEFE">
                  <a:alpha val="0"/>
                </a:srgbClr>
              </a:clrTo>
            </a:clrChange>
          </a:blip>
          <a:srcRect l="4762" t="14267" r="5952" b="22326"/>
          <a:stretch>
            <a:fillRect/>
          </a:stretch>
        </p:blipFill>
        <p:spPr bwMode="auto">
          <a:xfrm>
            <a:off x="4087361" y="1487673"/>
            <a:ext cx="998851" cy="558261"/>
          </a:xfrm>
          <a:prstGeom prst="rect">
            <a:avLst/>
          </a:prstGeom>
          <a:noFill/>
          <a:ln w="9525">
            <a:noFill/>
            <a:miter lim="800000"/>
            <a:headEnd/>
            <a:tailEnd/>
          </a:ln>
          <a:effectLst/>
        </p:spPr>
      </p:pic>
      <p:pic>
        <p:nvPicPr>
          <p:cNvPr id="219" name="Picture 106"/>
          <p:cNvPicPr/>
          <p:nvPr/>
        </p:nvPicPr>
        <p:blipFill>
          <a:blip r:embed="rId25" cstate="email">
            <a:clrChange>
              <a:clrFrom>
                <a:srgbClr val="FFFFFF"/>
              </a:clrFrom>
              <a:clrTo>
                <a:srgbClr val="FFFFFF">
                  <a:alpha val="0"/>
                </a:srgbClr>
              </a:clrTo>
            </a:clrChange>
          </a:blip>
          <a:srcRect/>
          <a:stretch>
            <a:fillRect/>
          </a:stretch>
        </p:blipFill>
        <p:spPr bwMode="auto">
          <a:xfrm>
            <a:off x="4577978" y="1101968"/>
            <a:ext cx="999601" cy="499323"/>
          </a:xfrm>
          <a:prstGeom prst="rect">
            <a:avLst/>
          </a:prstGeom>
          <a:noFill/>
          <a:ln w="9525" algn="ctr">
            <a:noFill/>
            <a:miter lim="800000"/>
            <a:headEnd/>
            <a:tailEnd/>
          </a:ln>
        </p:spPr>
      </p:pic>
      <p:pic>
        <p:nvPicPr>
          <p:cNvPr id="221" name="Picture 5" descr="E:\marketing\产品及解决方案规划\企业终端\企业终端charter\IP话机\话机图片\亿联话机图片-new\标准\标准\7870.jpg"/>
          <p:cNvPicPr>
            <a:picLocks noChangeAspect="1" noChangeArrowheads="1"/>
          </p:cNvPicPr>
          <p:nvPr/>
        </p:nvPicPr>
        <p:blipFill>
          <a:blip r:embed="rId26" cstate="email">
            <a:clrChange>
              <a:clrFrom>
                <a:srgbClr val="FFFFFF"/>
              </a:clrFrom>
              <a:clrTo>
                <a:srgbClr val="FFFFFF">
                  <a:alpha val="0"/>
                </a:srgbClr>
              </a:clrTo>
            </a:clrChange>
          </a:blip>
          <a:srcRect/>
          <a:stretch>
            <a:fillRect/>
          </a:stretch>
        </p:blipFill>
        <p:spPr bwMode="auto">
          <a:xfrm>
            <a:off x="4051502" y="3394296"/>
            <a:ext cx="535285" cy="298436"/>
          </a:xfrm>
          <a:prstGeom prst="rect">
            <a:avLst/>
          </a:prstGeom>
          <a:noFill/>
          <a:ln w="9525">
            <a:noFill/>
            <a:miter lim="800000"/>
            <a:headEnd/>
            <a:tailEnd/>
          </a:ln>
        </p:spPr>
      </p:pic>
      <p:sp>
        <p:nvSpPr>
          <p:cNvPr id="222" name="圆角矩形 221"/>
          <p:cNvSpPr/>
          <p:nvPr/>
        </p:nvSpPr>
        <p:spPr bwMode="auto">
          <a:xfrm>
            <a:off x="3972391" y="4239610"/>
            <a:ext cx="676528" cy="112550"/>
          </a:xfrm>
          <a:prstGeom prst="roundRect">
            <a:avLst>
              <a:gd name="adj" fmla="val 0"/>
            </a:avLst>
          </a:prstGeom>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kumimoji="0" lang="en-US" altLang="zh-CN" sz="600" b="0" i="0" u="none" strike="noStrike" cap="none" normalizeH="0" baseline="0" dirty="0" smtClean="0">
                <a:ln>
                  <a:noFill/>
                </a:ln>
                <a:solidFill>
                  <a:schemeClr val="tx1"/>
                </a:solidFill>
                <a:effectLst/>
                <a:latin typeface="Arial" pitchFamily="34" charset="0"/>
                <a:ea typeface="宋体" charset="-122"/>
                <a:cs typeface="Arial" pitchFamily="34" charset="0"/>
              </a:rPr>
              <a:t>Soft Client</a:t>
            </a:r>
            <a:endParaRPr kumimoji="0" lang="zh-CN" altLang="en-US" sz="600" b="0" i="0" u="none" strike="noStrike" cap="none" normalizeH="0" baseline="0" dirty="0" smtClean="0">
              <a:ln>
                <a:noFill/>
              </a:ln>
              <a:solidFill>
                <a:schemeClr val="tx1"/>
              </a:solidFill>
              <a:effectLst/>
              <a:latin typeface="Arial" pitchFamily="34" charset="0"/>
              <a:ea typeface="宋体" charset="-122"/>
              <a:cs typeface="Arial" pitchFamily="34" charset="0"/>
            </a:endParaRPr>
          </a:p>
        </p:txBody>
      </p:sp>
      <p:sp>
        <p:nvSpPr>
          <p:cNvPr id="225" name="Line 11"/>
          <p:cNvSpPr>
            <a:spLocks noChangeShapeType="1"/>
          </p:cNvSpPr>
          <p:nvPr/>
        </p:nvSpPr>
        <p:spPr bwMode="auto">
          <a:xfrm flipV="1">
            <a:off x="2037732" y="1406668"/>
            <a:ext cx="3729137" cy="2761985"/>
          </a:xfrm>
          <a:prstGeom prst="line">
            <a:avLst/>
          </a:prstGeom>
          <a:noFill/>
          <a:ln w="19050">
            <a:solidFill>
              <a:schemeClr val="tx1">
                <a:lumMod val="50000"/>
                <a:lumOff val="50000"/>
              </a:schemeClr>
            </a:solidFill>
            <a:prstDash val="dash"/>
            <a:round/>
            <a:headEnd/>
            <a:tailEnd/>
          </a:ln>
          <a:effectLst/>
        </p:spPr>
        <p:txBody>
          <a:bodyPr wrap="none" anchor="ctr"/>
          <a:lstStyle/>
          <a:p>
            <a:pPr defTabSz="604693" fontAlgn="auto">
              <a:spcBef>
                <a:spcPts val="0"/>
              </a:spcBef>
              <a:spcAft>
                <a:spcPts val="0"/>
              </a:spcAft>
              <a:defRPr/>
            </a:pPr>
            <a:endParaRPr lang="zh-CN" altLang="en-US" sz="600" kern="0" dirty="0">
              <a:solidFill>
                <a:sysClr val="windowText" lastClr="000000"/>
              </a:solidFill>
              <a:latin typeface="Arial" pitchFamily="34" charset="0"/>
              <a:ea typeface="微软雅黑" pitchFamily="34" charset="-122"/>
              <a:cs typeface="Arial" pitchFamily="34" charset="0"/>
            </a:endParaRPr>
          </a:p>
        </p:txBody>
      </p:sp>
      <p:sp>
        <p:nvSpPr>
          <p:cNvPr id="228" name="圆角矩形 227"/>
          <p:cNvSpPr/>
          <p:nvPr/>
        </p:nvSpPr>
        <p:spPr bwMode="auto">
          <a:xfrm>
            <a:off x="2002611" y="4248582"/>
            <a:ext cx="676528" cy="112549"/>
          </a:xfrm>
          <a:prstGeom prst="roundRect">
            <a:avLst>
              <a:gd name="adj" fmla="val 0"/>
            </a:avLst>
          </a:prstGeom>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lang="en-US" altLang="zh-CN" sz="600" dirty="0">
                <a:solidFill>
                  <a:schemeClr val="tx1"/>
                </a:solidFill>
                <a:latin typeface="Arial" pitchFamily="34" charset="0"/>
                <a:ea typeface="宋体" charset="-122"/>
                <a:cs typeface="Arial" pitchFamily="34" charset="0"/>
              </a:rPr>
              <a:t>Camera</a:t>
            </a:r>
            <a:endParaRPr kumimoji="0" lang="zh-CN" altLang="en-US" sz="600" b="0" i="0" u="none" strike="noStrike" cap="none" normalizeH="0" baseline="0" dirty="0" smtClean="0">
              <a:ln>
                <a:noFill/>
              </a:ln>
              <a:solidFill>
                <a:schemeClr val="tx1"/>
              </a:solidFill>
              <a:effectLst/>
              <a:latin typeface="Arial" pitchFamily="34" charset="0"/>
              <a:ea typeface="宋体" charset="-122"/>
              <a:cs typeface="Arial" pitchFamily="34" charset="0"/>
            </a:endParaRPr>
          </a:p>
        </p:txBody>
      </p:sp>
      <p:pic>
        <p:nvPicPr>
          <p:cNvPr id="229" name="图片 228" descr="1.2.10 eSpace IPC1101_S.jpg"/>
          <p:cNvPicPr>
            <a:picLocks noChangeAspect="1"/>
          </p:cNvPicPr>
          <p:nvPr/>
        </p:nvPicPr>
        <p:blipFill>
          <a:blip r:embed="rId27" cstate="print"/>
          <a:stretch>
            <a:fillRect/>
          </a:stretch>
        </p:blipFill>
        <p:spPr>
          <a:xfrm>
            <a:off x="2579987" y="3931900"/>
            <a:ext cx="133628" cy="216000"/>
          </a:xfrm>
          <a:prstGeom prst="rect">
            <a:avLst/>
          </a:prstGeom>
        </p:spPr>
      </p:pic>
      <p:pic>
        <p:nvPicPr>
          <p:cNvPr id="230" name="图片 229" descr="1.1.28 eSpace IPC5702-VR-VP_S.png"/>
          <p:cNvPicPr>
            <a:picLocks noChangeAspect="1"/>
          </p:cNvPicPr>
          <p:nvPr/>
        </p:nvPicPr>
        <p:blipFill>
          <a:blip r:embed="rId28" cstate="print"/>
          <a:stretch>
            <a:fillRect/>
          </a:stretch>
        </p:blipFill>
        <p:spPr>
          <a:xfrm>
            <a:off x="2836288" y="3728262"/>
            <a:ext cx="225154" cy="216000"/>
          </a:xfrm>
          <a:prstGeom prst="rect">
            <a:avLst/>
          </a:prstGeom>
        </p:spPr>
      </p:pic>
      <p:pic>
        <p:nvPicPr>
          <p:cNvPr id="231" name="图片 230" descr="1.1.7 eSpace IPC5811-WD-Z20_S.png"/>
          <p:cNvPicPr>
            <a:picLocks noChangeAspect="1"/>
          </p:cNvPicPr>
          <p:nvPr/>
        </p:nvPicPr>
        <p:blipFill>
          <a:blip r:embed="rId29" cstate="print"/>
          <a:stretch>
            <a:fillRect/>
          </a:stretch>
        </p:blipFill>
        <p:spPr>
          <a:xfrm>
            <a:off x="3447086" y="3260708"/>
            <a:ext cx="278239" cy="324000"/>
          </a:xfrm>
          <a:prstGeom prst="rect">
            <a:avLst/>
          </a:prstGeom>
        </p:spPr>
      </p:pic>
      <p:pic>
        <p:nvPicPr>
          <p:cNvPr id="232" name="图片 231" descr="1.1.4 eSpace IPC2611-LTE_S.png"/>
          <p:cNvPicPr>
            <a:picLocks noChangeAspect="1"/>
          </p:cNvPicPr>
          <p:nvPr/>
        </p:nvPicPr>
        <p:blipFill>
          <a:blip r:embed="rId30" cstate="print"/>
          <a:stretch>
            <a:fillRect/>
          </a:stretch>
        </p:blipFill>
        <p:spPr>
          <a:xfrm>
            <a:off x="5182312" y="1820643"/>
            <a:ext cx="468000" cy="304068"/>
          </a:xfrm>
          <a:prstGeom prst="rect">
            <a:avLst/>
          </a:prstGeom>
        </p:spPr>
      </p:pic>
      <p:pic>
        <p:nvPicPr>
          <p:cNvPr id="233" name="图片 232" descr="1.1.1 eSpace IPC5611-WD-F_S.png"/>
          <p:cNvPicPr>
            <a:picLocks noChangeAspect="1"/>
          </p:cNvPicPr>
          <p:nvPr/>
        </p:nvPicPr>
        <p:blipFill>
          <a:blip r:embed="rId31" cstate="print"/>
          <a:stretch>
            <a:fillRect/>
          </a:stretch>
        </p:blipFill>
        <p:spPr>
          <a:xfrm>
            <a:off x="4395452" y="2487667"/>
            <a:ext cx="460249" cy="216408"/>
          </a:xfrm>
          <a:prstGeom prst="rect">
            <a:avLst/>
          </a:prstGeom>
        </p:spPr>
      </p:pic>
      <p:pic>
        <p:nvPicPr>
          <p:cNvPr id="239" name="图片 238" descr="1.2.4 VS-IPC-H12P-W-E-C_S.jpg"/>
          <p:cNvPicPr/>
          <p:nvPr/>
        </p:nvPicPr>
        <p:blipFill>
          <a:blip r:embed="rId32" cstate="print">
            <a:clrChange>
              <a:clrFrom>
                <a:srgbClr val="FFFFFF"/>
              </a:clrFrom>
              <a:clrTo>
                <a:srgbClr val="FFFFFF">
                  <a:alpha val="0"/>
                </a:srgbClr>
              </a:clrTo>
            </a:clrChange>
          </a:blip>
          <a:stretch>
            <a:fillRect/>
          </a:stretch>
        </p:blipFill>
        <p:spPr>
          <a:xfrm>
            <a:off x="4759024" y="2129655"/>
            <a:ext cx="494030" cy="323850"/>
          </a:xfrm>
          <a:prstGeom prst="rect">
            <a:avLst/>
          </a:prstGeom>
        </p:spPr>
      </p:pic>
      <p:pic>
        <p:nvPicPr>
          <p:cNvPr id="240" name="图片 239" descr="1.1.12 VS-IPC-H14M_S.jpg"/>
          <p:cNvPicPr/>
          <p:nvPr/>
        </p:nvPicPr>
        <p:blipFill>
          <a:blip r:embed="rId33" cstate="print">
            <a:clrChange>
              <a:clrFrom>
                <a:srgbClr val="FFFFFF"/>
              </a:clrFrom>
              <a:clrTo>
                <a:srgbClr val="FFFFFF">
                  <a:alpha val="0"/>
                </a:srgbClr>
              </a:clrTo>
            </a:clrChange>
          </a:blip>
          <a:stretch>
            <a:fillRect/>
          </a:stretch>
        </p:blipFill>
        <p:spPr>
          <a:xfrm>
            <a:off x="4004114" y="2772265"/>
            <a:ext cx="487045" cy="215900"/>
          </a:xfrm>
          <a:prstGeom prst="rect">
            <a:avLst/>
          </a:prstGeom>
        </p:spPr>
      </p:pic>
      <p:pic>
        <p:nvPicPr>
          <p:cNvPr id="242" name="图片 241" descr="1.1.17 eSpace IPC6201-VR_S.jpg"/>
          <p:cNvPicPr/>
          <p:nvPr/>
        </p:nvPicPr>
        <p:blipFill>
          <a:blip r:embed="rId34" cstate="print">
            <a:clrChange>
              <a:clrFrom>
                <a:srgbClr val="FFFFFF"/>
              </a:clrFrom>
              <a:clrTo>
                <a:srgbClr val="FFFFFF">
                  <a:alpha val="0"/>
                </a:srgbClr>
              </a:clrTo>
            </a:clrChange>
          </a:blip>
          <a:stretch>
            <a:fillRect/>
          </a:stretch>
        </p:blipFill>
        <p:spPr>
          <a:xfrm>
            <a:off x="3719094" y="3036975"/>
            <a:ext cx="459740" cy="215900"/>
          </a:xfrm>
          <a:prstGeom prst="rect">
            <a:avLst/>
          </a:prstGeom>
        </p:spPr>
      </p:pic>
      <p:pic>
        <p:nvPicPr>
          <p:cNvPr id="245" name="图片 244" descr="1.1.22 eSpace IPC5902-Z20_S.png"/>
          <p:cNvPicPr/>
          <p:nvPr/>
        </p:nvPicPr>
        <p:blipFill>
          <a:blip r:embed="rId35" cstate="print">
            <a:clrChange>
              <a:clrFrom>
                <a:srgbClr val="FCFCFD"/>
              </a:clrFrom>
              <a:clrTo>
                <a:srgbClr val="FCFCFD">
                  <a:alpha val="0"/>
                </a:srgbClr>
              </a:clrTo>
            </a:clrChange>
          </a:blip>
          <a:stretch>
            <a:fillRect/>
          </a:stretch>
        </p:blipFill>
        <p:spPr>
          <a:xfrm>
            <a:off x="3116005" y="3487992"/>
            <a:ext cx="243840" cy="323850"/>
          </a:xfrm>
          <a:prstGeom prst="rect">
            <a:avLst/>
          </a:prstGeom>
        </p:spPr>
      </p:pic>
      <p:sp>
        <p:nvSpPr>
          <p:cNvPr id="247" name="TextBox 246"/>
          <p:cNvSpPr txBox="1"/>
          <p:nvPr/>
        </p:nvSpPr>
        <p:spPr>
          <a:xfrm>
            <a:off x="4801926" y="4183658"/>
            <a:ext cx="1077539" cy="215444"/>
          </a:xfrm>
          <a:prstGeom prst="rect">
            <a:avLst/>
          </a:prstGeom>
          <a:noFill/>
        </p:spPr>
        <p:txBody>
          <a:bodyPr wrap="none" rtlCol="0">
            <a:spAutoFit/>
          </a:bodyPr>
          <a:lstStyle/>
          <a:p>
            <a:r>
              <a:rPr lang="en-US" altLang="zh-CN" sz="800" b="1" dirty="0" smtClean="0">
                <a:solidFill>
                  <a:srgbClr val="C00000"/>
                </a:solidFill>
                <a:latin typeface="Arial" pitchFamily="34" charset="0"/>
                <a:cs typeface="Arial" pitchFamily="34" charset="0"/>
              </a:rPr>
              <a:t>Mobility</a:t>
            </a:r>
            <a:r>
              <a:rPr lang="en-US" sz="800" b="1" dirty="0" smtClean="0">
                <a:solidFill>
                  <a:srgbClr val="C00000"/>
                </a:solidFill>
                <a:latin typeface="Arial" pitchFamily="34" charset="0"/>
                <a:cs typeface="Arial" pitchFamily="34" charset="0"/>
              </a:rPr>
              <a:t>/</a:t>
            </a:r>
            <a:r>
              <a:rPr lang="en-US" altLang="zh-CN" sz="800" b="1" dirty="0" smtClean="0">
                <a:solidFill>
                  <a:srgbClr val="C00000"/>
                </a:solidFill>
                <a:latin typeface="Arial" pitchFamily="34" charset="0"/>
                <a:cs typeface="Arial" pitchFamily="34" charset="0"/>
              </a:rPr>
              <a:t>Flexibility</a:t>
            </a:r>
            <a:endParaRPr lang="en-US" sz="800" b="1" dirty="0">
              <a:solidFill>
                <a:srgbClr val="C00000"/>
              </a:solidFill>
              <a:latin typeface="Arial" pitchFamily="34" charset="0"/>
              <a:cs typeface="Arial" pitchFamily="34" charset="0"/>
            </a:endParaRPr>
          </a:p>
        </p:txBody>
      </p:sp>
      <p:pic>
        <p:nvPicPr>
          <p:cNvPr id="248" name="图片 247" descr="3.1 eSpace IVS_S.png"/>
          <p:cNvPicPr>
            <a:picLocks noChangeAspect="1"/>
          </p:cNvPicPr>
          <p:nvPr/>
        </p:nvPicPr>
        <p:blipFill>
          <a:blip r:embed="rId36" cstate="print"/>
          <a:stretch>
            <a:fillRect/>
          </a:stretch>
        </p:blipFill>
        <p:spPr>
          <a:xfrm>
            <a:off x="1390907" y="1190256"/>
            <a:ext cx="646826" cy="216414"/>
          </a:xfrm>
          <a:prstGeom prst="rect">
            <a:avLst/>
          </a:prstGeom>
        </p:spPr>
      </p:pic>
      <p:pic>
        <p:nvPicPr>
          <p:cNvPr id="250" name="图片 249" descr="3.2 V1300N_S.png"/>
          <p:cNvPicPr>
            <a:picLocks noChangeAspect="1"/>
          </p:cNvPicPr>
          <p:nvPr/>
        </p:nvPicPr>
        <p:blipFill>
          <a:blip r:embed="rId37" cstate="print"/>
          <a:stretch>
            <a:fillRect/>
          </a:stretch>
        </p:blipFill>
        <p:spPr>
          <a:xfrm>
            <a:off x="1071520" y="1580028"/>
            <a:ext cx="580783" cy="245637"/>
          </a:xfrm>
          <a:prstGeom prst="rect">
            <a:avLst/>
          </a:prstGeom>
        </p:spPr>
      </p:pic>
      <p:sp>
        <p:nvSpPr>
          <p:cNvPr id="251" name="TextBox 250"/>
          <p:cNvSpPr txBox="1"/>
          <p:nvPr/>
        </p:nvSpPr>
        <p:spPr>
          <a:xfrm>
            <a:off x="638531" y="2123997"/>
            <a:ext cx="713468" cy="184666"/>
          </a:xfrm>
          <a:prstGeom prst="rect">
            <a:avLst/>
          </a:prstGeom>
          <a:noFill/>
        </p:spPr>
        <p:txBody>
          <a:bodyPr wrap="square" rtlCol="0">
            <a:spAutoFit/>
          </a:bodyPr>
          <a:lstStyle/>
          <a:p>
            <a:pPr algn="ctr"/>
            <a:r>
              <a:rPr lang="en-US" altLang="zh-CN" sz="600" dirty="0" smtClean="0">
                <a:latin typeface="Arial" pitchFamily="34" charset="0"/>
                <a:ea typeface="Arial Unicode MS" pitchFamily="34" charset="-122"/>
                <a:cs typeface="Arial" pitchFamily="34" charset="0"/>
              </a:rPr>
              <a:t>NVR</a:t>
            </a:r>
          </a:p>
        </p:txBody>
      </p:sp>
      <p:sp>
        <p:nvSpPr>
          <p:cNvPr id="252" name="TextBox 251"/>
          <p:cNvSpPr txBox="1"/>
          <p:nvPr/>
        </p:nvSpPr>
        <p:spPr>
          <a:xfrm>
            <a:off x="981359" y="1790265"/>
            <a:ext cx="713468" cy="184666"/>
          </a:xfrm>
          <a:prstGeom prst="rect">
            <a:avLst/>
          </a:prstGeom>
          <a:noFill/>
        </p:spPr>
        <p:txBody>
          <a:bodyPr wrap="square" rtlCol="0">
            <a:spAutoFit/>
          </a:bodyPr>
          <a:lstStyle/>
          <a:p>
            <a:pPr algn="ctr"/>
            <a:r>
              <a:rPr lang="en-US" altLang="zh-CN" sz="600" dirty="0">
                <a:latin typeface="Arial" pitchFamily="34" charset="0"/>
                <a:ea typeface="Arial Unicode MS" pitchFamily="34" charset="-122"/>
                <a:cs typeface="Arial" pitchFamily="34" charset="0"/>
              </a:rPr>
              <a:t>V1300N</a:t>
            </a:r>
            <a:endParaRPr lang="en-US" altLang="zh-CN" sz="600" dirty="0" smtClean="0">
              <a:latin typeface="Arial" pitchFamily="34" charset="0"/>
              <a:ea typeface="Arial Unicode MS" pitchFamily="34" charset="-122"/>
              <a:cs typeface="Arial" pitchFamily="34" charset="0"/>
            </a:endParaRPr>
          </a:p>
        </p:txBody>
      </p:sp>
      <p:sp>
        <p:nvSpPr>
          <p:cNvPr id="254" name="TextBox 253"/>
          <p:cNvSpPr txBox="1"/>
          <p:nvPr/>
        </p:nvSpPr>
        <p:spPr>
          <a:xfrm>
            <a:off x="1360328" y="1369725"/>
            <a:ext cx="713468" cy="184666"/>
          </a:xfrm>
          <a:prstGeom prst="rect">
            <a:avLst/>
          </a:prstGeom>
          <a:noFill/>
        </p:spPr>
        <p:txBody>
          <a:bodyPr wrap="square" rtlCol="0">
            <a:spAutoFit/>
          </a:bodyPr>
          <a:lstStyle/>
          <a:p>
            <a:pPr algn="ctr"/>
            <a:r>
              <a:rPr lang="en-US" altLang="zh-CN" sz="600" dirty="0" smtClean="0">
                <a:latin typeface="Arial" pitchFamily="34" charset="0"/>
                <a:ea typeface="Arial Unicode MS" pitchFamily="34" charset="-122"/>
                <a:cs typeface="Arial" pitchFamily="34" charset="0"/>
              </a:rPr>
              <a:t>IVS platform</a:t>
            </a:r>
          </a:p>
        </p:txBody>
      </p:sp>
      <p:pic>
        <p:nvPicPr>
          <p:cNvPr id="259" name="图片 258"/>
          <p:cNvPicPr/>
          <p:nvPr/>
        </p:nvPicPr>
        <p:blipFill>
          <a:blip r:embed="rId3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95184" y="2004917"/>
            <a:ext cx="657225" cy="209550"/>
          </a:xfrm>
          <a:prstGeom prst="rect">
            <a:avLst/>
          </a:prstGeom>
          <a:noFill/>
          <a:ln>
            <a:noFill/>
          </a:ln>
        </p:spPr>
      </p:pic>
      <p:sp>
        <p:nvSpPr>
          <p:cNvPr id="260" name="TextBox 259"/>
          <p:cNvSpPr txBox="1"/>
          <p:nvPr/>
        </p:nvSpPr>
        <p:spPr>
          <a:xfrm>
            <a:off x="231519" y="2688203"/>
            <a:ext cx="487633" cy="338554"/>
          </a:xfrm>
          <a:prstGeom prst="rect">
            <a:avLst/>
          </a:prstGeom>
          <a:noFill/>
        </p:spPr>
        <p:txBody>
          <a:bodyPr wrap="none" rtlCol="0">
            <a:spAutoFit/>
          </a:bodyPr>
          <a:lstStyle/>
          <a:p>
            <a:pPr algn="ctr"/>
            <a:r>
              <a:rPr lang="en-US" altLang="zh-CN" sz="800" b="1" dirty="0" smtClean="0">
                <a:solidFill>
                  <a:srgbClr val="C00000"/>
                </a:solidFill>
                <a:latin typeface="Arial" pitchFamily="34" charset="0"/>
                <a:cs typeface="Arial" pitchFamily="34" charset="0"/>
              </a:rPr>
              <a:t>TP/VC</a:t>
            </a:r>
          </a:p>
          <a:p>
            <a:pPr algn="ctr"/>
            <a:endParaRPr lang="en-US" sz="800" b="1" dirty="0">
              <a:solidFill>
                <a:srgbClr val="C00000"/>
              </a:solidFill>
              <a:latin typeface="Arial" pitchFamily="34" charset="0"/>
              <a:cs typeface="Arial" pitchFamily="34" charset="0"/>
            </a:endParaRPr>
          </a:p>
        </p:txBody>
      </p:sp>
      <p:sp>
        <p:nvSpPr>
          <p:cNvPr id="261" name="TextBox 260"/>
          <p:cNvSpPr txBox="1"/>
          <p:nvPr/>
        </p:nvSpPr>
        <p:spPr>
          <a:xfrm>
            <a:off x="289961" y="1619565"/>
            <a:ext cx="351378" cy="338554"/>
          </a:xfrm>
          <a:prstGeom prst="rect">
            <a:avLst/>
          </a:prstGeom>
          <a:noFill/>
        </p:spPr>
        <p:txBody>
          <a:bodyPr wrap="none" rtlCol="0">
            <a:spAutoFit/>
          </a:bodyPr>
          <a:lstStyle/>
          <a:p>
            <a:pPr algn="ctr"/>
            <a:r>
              <a:rPr lang="en-US" altLang="zh-CN" sz="800" b="1" dirty="0" smtClean="0">
                <a:solidFill>
                  <a:srgbClr val="C00000"/>
                </a:solidFill>
                <a:latin typeface="Arial" pitchFamily="34" charset="0"/>
                <a:cs typeface="Arial" pitchFamily="34" charset="0"/>
              </a:rPr>
              <a:t>IVS</a:t>
            </a:r>
          </a:p>
          <a:p>
            <a:pPr algn="ctr"/>
            <a:endParaRPr lang="en-US" sz="800" b="1" dirty="0">
              <a:solidFill>
                <a:srgbClr val="C00000"/>
              </a:solidFill>
              <a:latin typeface="Arial" pitchFamily="34" charset="0"/>
              <a:cs typeface="Arial" pitchFamily="34" charset="0"/>
            </a:endParaRPr>
          </a:p>
        </p:txBody>
      </p:sp>
      <p:sp>
        <p:nvSpPr>
          <p:cNvPr id="271" name="TextBox 270"/>
          <p:cNvSpPr txBox="1"/>
          <p:nvPr/>
        </p:nvSpPr>
        <p:spPr>
          <a:xfrm>
            <a:off x="5986885" y="1138983"/>
            <a:ext cx="2980044" cy="253887"/>
          </a:xfrm>
          <a:prstGeom prst="rect">
            <a:avLst/>
          </a:prstGeom>
          <a:noFill/>
        </p:spPr>
        <p:txBody>
          <a:bodyPr wrap="square" lIns="68553" tIns="34276" rIns="68553" bIns="34276" rtlCol="0">
            <a:spAutoFit/>
          </a:bodyPr>
          <a:lstStyle/>
          <a:p>
            <a:pPr>
              <a:buClr>
                <a:srgbClr val="990000"/>
              </a:buClr>
            </a:pPr>
            <a:r>
              <a:rPr lang="en-US" altLang="zh-CN" sz="1200" b="1" dirty="0">
                <a:solidFill>
                  <a:srgbClr val="000000">
                    <a:lumMod val="75000"/>
                    <a:lumOff val="25000"/>
                  </a:srgbClr>
                </a:solidFill>
                <a:latin typeface="Arial" pitchFamily="34" charset="0"/>
                <a:ea typeface="华文细黑"/>
                <a:cs typeface="Arial" pitchFamily="34" charset="0"/>
              </a:rPr>
              <a:t>First </a:t>
            </a:r>
            <a:r>
              <a:rPr lang="en-US" altLang="zh-CN" sz="1200" b="1" dirty="0" smtClean="0">
                <a:solidFill>
                  <a:srgbClr val="000000">
                    <a:lumMod val="75000"/>
                    <a:lumOff val="25000"/>
                  </a:srgbClr>
                </a:solidFill>
                <a:latin typeface="Arial" pitchFamily="34" charset="0"/>
                <a:ea typeface="华文细黑"/>
                <a:cs typeface="Arial" pitchFamily="34" charset="0"/>
              </a:rPr>
              <a:t>Panoramic </a:t>
            </a:r>
            <a:r>
              <a:rPr lang="en-US" altLang="zh-CN" sz="1200" b="1" dirty="0" err="1" smtClean="0">
                <a:solidFill>
                  <a:srgbClr val="000000">
                    <a:lumMod val="75000"/>
                    <a:lumOff val="25000"/>
                  </a:srgbClr>
                </a:solidFill>
                <a:latin typeface="Arial" pitchFamily="34" charset="0"/>
                <a:ea typeface="华文细黑"/>
                <a:cs typeface="Arial" pitchFamily="34" charset="0"/>
              </a:rPr>
              <a:t>Telepresence</a:t>
            </a:r>
            <a:endParaRPr lang="en-US" altLang="zh-CN" sz="1200" b="1" dirty="0" smtClean="0">
              <a:solidFill>
                <a:srgbClr val="000000">
                  <a:lumMod val="75000"/>
                  <a:lumOff val="25000"/>
                </a:srgbClr>
              </a:solidFill>
              <a:latin typeface="Arial" pitchFamily="34" charset="0"/>
              <a:ea typeface="华文细黑"/>
              <a:cs typeface="Arial" pitchFamily="34" charset="0"/>
            </a:endParaRPr>
          </a:p>
        </p:txBody>
      </p:sp>
      <p:pic>
        <p:nvPicPr>
          <p:cNvPr id="1027" name="Picture 3"/>
          <p:cNvPicPr>
            <a:picLocks noChangeAspect="1" noChangeArrowheads="1"/>
          </p:cNvPicPr>
          <p:nvPr/>
        </p:nvPicPr>
        <p:blipFill>
          <a:blip r:embed="rId39" cstate="print">
            <a:extLst>
              <a:ext uri="{28A0092B-C50C-407E-A947-70E740481C1C}">
                <a14:useLocalDpi xmlns="" xmlns:a14="http://schemas.microsoft.com/office/drawing/2010/main" val="0"/>
              </a:ext>
            </a:extLst>
          </a:blip>
          <a:srcRect/>
          <a:stretch>
            <a:fillRect/>
          </a:stretch>
        </p:blipFill>
        <p:spPr bwMode="auto">
          <a:xfrm>
            <a:off x="6074149" y="1435159"/>
            <a:ext cx="2109951" cy="10629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8208089" y="1505181"/>
            <a:ext cx="691408" cy="830997"/>
          </a:xfrm>
          <a:prstGeom prst="rect">
            <a:avLst/>
          </a:prstGeom>
          <a:noFill/>
        </p:spPr>
        <p:txBody>
          <a:bodyPr wrap="square" rtlCol="0">
            <a:spAutoFit/>
          </a:bodyPr>
          <a:lstStyle/>
          <a:p>
            <a:r>
              <a:rPr lang="en-US" altLang="zh-CN" sz="1200" b="1" dirty="0" smtClean="0">
                <a:solidFill>
                  <a:srgbClr val="C00000"/>
                </a:solidFill>
                <a:latin typeface="Arial" pitchFamily="34" charset="0"/>
                <a:cs typeface="Arial" pitchFamily="34" charset="0"/>
              </a:rPr>
              <a:t>5.5mm</a:t>
            </a:r>
          </a:p>
          <a:p>
            <a:endParaRPr lang="en-US" altLang="zh-CN" sz="1200" b="1" dirty="0" smtClean="0">
              <a:solidFill>
                <a:srgbClr val="C00000"/>
              </a:solidFill>
              <a:latin typeface="Arial" pitchFamily="34" charset="0"/>
              <a:cs typeface="Arial" pitchFamily="34" charset="0"/>
            </a:endParaRPr>
          </a:p>
          <a:p>
            <a:r>
              <a:rPr lang="en-US" altLang="zh-CN" sz="1200" dirty="0" smtClean="0">
                <a:latin typeface="Arial" pitchFamily="34" charset="0"/>
                <a:cs typeface="Arial" pitchFamily="34" charset="0"/>
              </a:rPr>
              <a:t>TCO </a:t>
            </a:r>
            <a:r>
              <a:rPr lang="en-US" altLang="zh-CN" sz="1200" b="1" dirty="0" smtClean="0">
                <a:solidFill>
                  <a:srgbClr val="C00000"/>
                </a:solidFill>
                <a:latin typeface="Arial" pitchFamily="34" charset="0"/>
                <a:cs typeface="Arial" pitchFamily="34" charset="0"/>
              </a:rPr>
              <a:t>30%</a:t>
            </a:r>
            <a:endParaRPr lang="zh-CN" altLang="en-US" sz="1200" b="1" dirty="0">
              <a:solidFill>
                <a:srgbClr val="C00000"/>
              </a:solidFill>
              <a:latin typeface="Arial" pitchFamily="34" charset="0"/>
              <a:cs typeface="Arial" pitchFamily="34" charset="0"/>
            </a:endParaRPr>
          </a:p>
        </p:txBody>
      </p:sp>
      <p:sp>
        <p:nvSpPr>
          <p:cNvPr id="274" name="Down Arrow 6"/>
          <p:cNvSpPr/>
          <p:nvPr/>
        </p:nvSpPr>
        <p:spPr>
          <a:xfrm>
            <a:off x="8587105" y="2011662"/>
            <a:ext cx="261256" cy="213755"/>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zh-CN" altLang="en-US" dirty="0">
              <a:solidFill>
                <a:srgbClr val="FF0000"/>
              </a:solidFill>
              <a:latin typeface="Arial" pitchFamily="34" charset="0"/>
              <a:ea typeface="Arial Unicode MS" pitchFamily="34" charset="-122"/>
              <a:cs typeface="Arial" pitchFamily="34" charset="0"/>
            </a:endParaRPr>
          </a:p>
        </p:txBody>
      </p:sp>
      <p:grpSp>
        <p:nvGrpSpPr>
          <p:cNvPr id="11" name="组合 175"/>
          <p:cNvGrpSpPr/>
          <p:nvPr/>
        </p:nvGrpSpPr>
        <p:grpSpPr>
          <a:xfrm>
            <a:off x="4889132" y="3642843"/>
            <a:ext cx="634721" cy="485847"/>
            <a:chOff x="1801664" y="1895744"/>
            <a:chExt cx="728216" cy="561557"/>
          </a:xfrm>
        </p:grpSpPr>
        <p:pic>
          <p:nvPicPr>
            <p:cNvPr id="278" name="Picture 29"/>
            <p:cNvPicPr>
              <a:picLocks noChangeAspect="1" noChangeArrowheads="1"/>
            </p:cNvPicPr>
            <p:nvPr/>
          </p:nvPicPr>
          <p:blipFill>
            <a:blip r:embed="rId40" cstate="screen"/>
            <a:srcRect/>
            <a:stretch>
              <a:fillRect/>
            </a:stretch>
          </p:blipFill>
          <p:spPr bwMode="auto">
            <a:xfrm>
              <a:off x="2212777" y="1895744"/>
              <a:ext cx="317103" cy="456916"/>
            </a:xfrm>
            <a:prstGeom prst="rect">
              <a:avLst/>
            </a:prstGeom>
            <a:noFill/>
            <a:ln w="9525">
              <a:noFill/>
              <a:miter lim="800000"/>
              <a:headEnd/>
              <a:tailEnd/>
            </a:ln>
          </p:spPr>
        </p:pic>
        <p:pic>
          <p:nvPicPr>
            <p:cNvPr id="277" name="Picture 80"/>
            <p:cNvPicPr>
              <a:picLocks noChangeAspect="1" noChangeArrowheads="1"/>
            </p:cNvPicPr>
            <p:nvPr/>
          </p:nvPicPr>
          <p:blipFill>
            <a:blip r:embed="rId41" cstate="screen">
              <a:clrChange>
                <a:clrFrom>
                  <a:srgbClr val="FFFFFF"/>
                </a:clrFrom>
                <a:clrTo>
                  <a:srgbClr val="FFFFFF">
                    <a:alpha val="0"/>
                  </a:srgbClr>
                </a:clrTo>
              </a:clrChange>
            </a:blip>
            <a:srcRect/>
            <a:stretch>
              <a:fillRect/>
            </a:stretch>
          </p:blipFill>
          <p:spPr bwMode="auto">
            <a:xfrm>
              <a:off x="1801664" y="2018556"/>
              <a:ext cx="657009" cy="438745"/>
            </a:xfrm>
            <a:prstGeom prst="rect">
              <a:avLst/>
            </a:prstGeom>
            <a:noFill/>
            <a:ln w="9525">
              <a:noFill/>
              <a:miter lim="800000"/>
              <a:headEnd/>
              <a:tailEnd/>
            </a:ln>
          </p:spPr>
        </p:pic>
      </p:grpSp>
      <p:pic>
        <p:nvPicPr>
          <p:cNvPr id="281" name="图片 1" descr="E:\工作站\2012\IP phone\7910-7950\79系列效果-video推广\IPP7900最终效果9.22\7950&amp;7903X-2EN.PNG"/>
          <p:cNvPicPr>
            <a:picLocks noChangeAspect="1" noChangeArrowheads="1"/>
          </p:cNvPicPr>
          <p:nvPr/>
        </p:nvPicPr>
        <p:blipFill>
          <a:blip r:embed="rId42" cstate="print"/>
          <a:srcRect l="8820" t="12881" r="13058" b="13341"/>
          <a:stretch>
            <a:fillRect/>
          </a:stretch>
        </p:blipFill>
        <p:spPr bwMode="auto">
          <a:xfrm>
            <a:off x="4753766" y="2774362"/>
            <a:ext cx="696681" cy="353178"/>
          </a:xfrm>
          <a:prstGeom prst="rect">
            <a:avLst/>
          </a:prstGeom>
          <a:noFill/>
          <a:ln w="9525">
            <a:noFill/>
            <a:miter lim="800000"/>
            <a:headEnd/>
            <a:tailEnd/>
          </a:ln>
        </p:spPr>
      </p:pic>
      <p:pic>
        <p:nvPicPr>
          <p:cNvPr id="282" name="图片 1" descr="E:\工作站\2012\IP phone\7910-7950\79系列效果-video推广\IPP7900最终效果9.22\7950-1EN.png"/>
          <p:cNvPicPr>
            <a:picLocks noChangeAspect="1" noChangeArrowheads="1"/>
          </p:cNvPicPr>
          <p:nvPr/>
        </p:nvPicPr>
        <p:blipFill>
          <a:blip r:embed="rId43" cstate="print"/>
          <a:srcRect l="14891" t="13821" r="27835" b="7503"/>
          <a:stretch>
            <a:fillRect/>
          </a:stretch>
        </p:blipFill>
        <p:spPr bwMode="auto">
          <a:xfrm>
            <a:off x="4477687" y="3055051"/>
            <a:ext cx="529835" cy="392164"/>
          </a:xfrm>
          <a:prstGeom prst="rect">
            <a:avLst/>
          </a:prstGeom>
          <a:noFill/>
          <a:ln w="9525">
            <a:noFill/>
            <a:miter lim="800000"/>
            <a:headEnd/>
            <a:tailEnd/>
          </a:ln>
        </p:spPr>
      </p:pic>
      <p:pic>
        <p:nvPicPr>
          <p:cNvPr id="288" name="图片 287"/>
          <p:cNvPicPr/>
          <p:nvPr/>
        </p:nvPicPr>
        <p:blipFill>
          <a:blip r:embed="rId4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532298" y="1043652"/>
            <a:ext cx="575915" cy="770085"/>
          </a:xfrm>
          <a:prstGeom prst="rect">
            <a:avLst/>
          </a:prstGeom>
          <a:noFill/>
          <a:ln>
            <a:noFill/>
          </a:ln>
        </p:spPr>
      </p:pic>
      <p:pic>
        <p:nvPicPr>
          <p:cNvPr id="292" name="图片 291"/>
          <p:cNvPicPr/>
          <p:nvPr/>
        </p:nvPicPr>
        <p:blipFill>
          <a:blip r:embed="rId4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313806" y="3914808"/>
            <a:ext cx="454249" cy="246324"/>
          </a:xfrm>
          <a:prstGeom prst="rect">
            <a:avLst/>
          </a:prstGeom>
          <a:noFill/>
          <a:ln>
            <a:noFill/>
          </a:ln>
        </p:spPr>
      </p:pic>
      <p:pic>
        <p:nvPicPr>
          <p:cNvPr id="105" name="图片 104"/>
          <p:cNvPicPr/>
          <p:nvPr/>
        </p:nvPicPr>
        <p:blipFill>
          <a:blip r:embed="rId4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654807" y="2045934"/>
            <a:ext cx="785533" cy="451345"/>
          </a:xfrm>
          <a:prstGeom prst="rect">
            <a:avLst/>
          </a:prstGeom>
          <a:noFill/>
          <a:ln>
            <a:noFill/>
          </a:ln>
        </p:spPr>
      </p:pic>
      <p:pic>
        <p:nvPicPr>
          <p:cNvPr id="106" name="Picture 4"/>
          <p:cNvPicPr>
            <a:picLocks noChangeAspect="1" noChangeArrowheads="1"/>
          </p:cNvPicPr>
          <p:nvPr/>
        </p:nvPicPr>
        <p:blipFill>
          <a:blip r:embed="rId47" cstate="email">
            <a:clrChange>
              <a:clrFrom>
                <a:srgbClr val="FFFFFF"/>
              </a:clrFrom>
              <a:clrTo>
                <a:srgbClr val="FFFFFF">
                  <a:alpha val="0"/>
                </a:srgbClr>
              </a:clrTo>
            </a:clrChange>
          </a:blip>
          <a:srcRect/>
          <a:stretch>
            <a:fillRect/>
          </a:stretch>
        </p:blipFill>
        <p:spPr bwMode="auto">
          <a:xfrm>
            <a:off x="2035816" y="2676587"/>
            <a:ext cx="491397" cy="177865"/>
          </a:xfrm>
          <a:prstGeom prst="rect">
            <a:avLst/>
          </a:prstGeom>
          <a:noFill/>
          <a:ln w="9525">
            <a:noFill/>
            <a:miter lim="800000"/>
            <a:headEnd/>
            <a:tailEnd/>
          </a:ln>
        </p:spPr>
      </p:pic>
      <p:sp>
        <p:nvSpPr>
          <p:cNvPr id="104" name="TextBox 103"/>
          <p:cNvSpPr txBox="1"/>
          <p:nvPr/>
        </p:nvSpPr>
        <p:spPr>
          <a:xfrm>
            <a:off x="5986885" y="2545019"/>
            <a:ext cx="2980044" cy="253887"/>
          </a:xfrm>
          <a:prstGeom prst="rect">
            <a:avLst/>
          </a:prstGeom>
          <a:noFill/>
        </p:spPr>
        <p:txBody>
          <a:bodyPr wrap="square" lIns="68553" tIns="34276" rIns="68553" bIns="34276" rtlCol="0">
            <a:spAutoFit/>
          </a:bodyPr>
          <a:lstStyle/>
          <a:p>
            <a:pPr>
              <a:buClr>
                <a:srgbClr val="990000"/>
              </a:buClr>
            </a:pPr>
            <a:r>
              <a:rPr lang="en-US" altLang="zh-CN" sz="1200" b="1" dirty="0">
                <a:solidFill>
                  <a:srgbClr val="000000">
                    <a:lumMod val="75000"/>
                    <a:lumOff val="25000"/>
                  </a:srgbClr>
                </a:solidFill>
                <a:latin typeface="Arial" pitchFamily="34" charset="0"/>
                <a:ea typeface="华文细黑"/>
                <a:cs typeface="Arial" pitchFamily="34" charset="0"/>
              </a:rPr>
              <a:t>First </a:t>
            </a:r>
            <a:r>
              <a:rPr lang="en-US" altLang="zh-CN" sz="1200" b="1" dirty="0" smtClean="0">
                <a:solidFill>
                  <a:srgbClr val="000000">
                    <a:lumMod val="75000"/>
                    <a:lumOff val="25000"/>
                  </a:srgbClr>
                </a:solidFill>
                <a:latin typeface="Arial" pitchFamily="34" charset="0"/>
                <a:ea typeface="华文细黑"/>
                <a:cs typeface="Arial" pitchFamily="34" charset="0"/>
              </a:rPr>
              <a:t>full all-in-one video </a:t>
            </a:r>
            <a:r>
              <a:rPr lang="en-US" altLang="zh-CN" sz="1200" b="1" dirty="0">
                <a:solidFill>
                  <a:srgbClr val="000000">
                    <a:lumMod val="75000"/>
                    <a:lumOff val="25000"/>
                  </a:srgbClr>
                </a:solidFill>
                <a:latin typeface="Arial" pitchFamily="34" charset="0"/>
                <a:ea typeface="华文细黑"/>
                <a:cs typeface="Arial" pitchFamily="34" charset="0"/>
              </a:rPr>
              <a:t>t</a:t>
            </a:r>
            <a:r>
              <a:rPr lang="en-US" altLang="zh-CN" sz="1200" b="1" dirty="0" smtClean="0">
                <a:solidFill>
                  <a:srgbClr val="000000">
                    <a:lumMod val="75000"/>
                    <a:lumOff val="25000"/>
                  </a:srgbClr>
                </a:solidFill>
                <a:latin typeface="Arial" pitchFamily="34" charset="0"/>
                <a:ea typeface="华文细黑"/>
                <a:cs typeface="Arial" pitchFamily="34" charset="0"/>
              </a:rPr>
              <a:t>erminal</a:t>
            </a:r>
          </a:p>
        </p:txBody>
      </p:sp>
      <p:pic>
        <p:nvPicPr>
          <p:cNvPr id="108" name="Picture 1"/>
          <p:cNvPicPr>
            <a:picLocks noChangeAspect="1" noChangeArrowheads="1"/>
          </p:cNvPicPr>
          <p:nvPr/>
        </p:nvPicPr>
        <p:blipFill>
          <a:blip r:embed="rId48" cstate="print">
            <a:clrChange>
              <a:clrFrom>
                <a:srgbClr val="FFFFFF"/>
              </a:clrFrom>
              <a:clrTo>
                <a:srgbClr val="FFFFFF">
                  <a:alpha val="0"/>
                </a:srgbClr>
              </a:clrTo>
            </a:clrChange>
          </a:blip>
          <a:srcRect/>
          <a:stretch>
            <a:fillRect/>
          </a:stretch>
        </p:blipFill>
        <p:spPr bwMode="auto">
          <a:xfrm>
            <a:off x="5950253" y="2865759"/>
            <a:ext cx="1132871" cy="778771"/>
          </a:xfrm>
          <a:prstGeom prst="rect">
            <a:avLst/>
          </a:prstGeom>
          <a:noFill/>
          <a:ln w="9525">
            <a:noFill/>
            <a:miter lim="800000"/>
            <a:headEnd/>
            <a:tailEnd/>
          </a:ln>
        </p:spPr>
      </p:pic>
      <p:sp>
        <p:nvSpPr>
          <p:cNvPr id="2" name="TextBox 1"/>
          <p:cNvSpPr txBox="1"/>
          <p:nvPr/>
        </p:nvSpPr>
        <p:spPr>
          <a:xfrm>
            <a:off x="7045853" y="2796737"/>
            <a:ext cx="1395970" cy="784830"/>
          </a:xfrm>
          <a:prstGeom prst="rect">
            <a:avLst/>
          </a:prstGeom>
          <a:noFill/>
        </p:spPr>
        <p:txBody>
          <a:bodyPr wrap="square" rtlCol="0">
            <a:spAutoFit/>
          </a:bodyPr>
          <a:lstStyle/>
          <a:p>
            <a:r>
              <a:rPr lang="en-US" altLang="zh-CN" sz="900" dirty="0" smtClean="0">
                <a:latin typeface="Arial" pitchFamily="34" charset="0"/>
                <a:cs typeface="Arial" pitchFamily="34" charset="0"/>
              </a:rPr>
              <a:t>1080P codec &amp; camera</a:t>
            </a:r>
          </a:p>
          <a:p>
            <a:r>
              <a:rPr lang="en-US" altLang="zh-CN" sz="900" dirty="0">
                <a:latin typeface="Arial" pitchFamily="34" charset="0"/>
                <a:cs typeface="Arial" pitchFamily="34" charset="0"/>
              </a:rPr>
              <a:t>1080P @ 512K</a:t>
            </a:r>
          </a:p>
          <a:p>
            <a:r>
              <a:rPr lang="en-US" altLang="zh-CN" sz="900" dirty="0" smtClean="0">
                <a:latin typeface="Arial" pitchFamily="34" charset="0"/>
                <a:cs typeface="Arial" pitchFamily="34" charset="0"/>
              </a:rPr>
              <a:t>Support </a:t>
            </a:r>
            <a:r>
              <a:rPr lang="en-US" altLang="zh-CN" sz="900" dirty="0" err="1" smtClean="0">
                <a:latin typeface="Arial" pitchFamily="34" charset="0"/>
                <a:cs typeface="Arial" pitchFamily="34" charset="0"/>
              </a:rPr>
              <a:t>WiFi</a:t>
            </a:r>
            <a:endParaRPr lang="en-US" altLang="zh-CN" sz="900" dirty="0">
              <a:latin typeface="Arial" pitchFamily="34" charset="0"/>
              <a:cs typeface="Arial" pitchFamily="34" charset="0"/>
            </a:endParaRPr>
          </a:p>
          <a:p>
            <a:r>
              <a:rPr lang="en-US" altLang="zh-CN" sz="900" dirty="0" smtClean="0">
                <a:latin typeface="Arial" pitchFamily="34" charset="0"/>
                <a:cs typeface="Arial" pitchFamily="34" charset="0"/>
              </a:rPr>
              <a:t>Microphone</a:t>
            </a:r>
          </a:p>
          <a:p>
            <a:r>
              <a:rPr lang="en-US" altLang="zh-CN" sz="900" dirty="0" smtClean="0">
                <a:latin typeface="Arial" pitchFamily="34" charset="0"/>
                <a:cs typeface="Arial" pitchFamily="34" charset="0"/>
              </a:rPr>
              <a:t>Voice dialing</a:t>
            </a:r>
            <a:endParaRPr lang="zh-CN" altLang="en-US" sz="900" dirty="0">
              <a:latin typeface="Arial" pitchFamily="34" charset="0"/>
              <a:cs typeface="Arial" pitchFamily="34" charset="0"/>
            </a:endParaRPr>
          </a:p>
        </p:txBody>
      </p:sp>
      <p:pic>
        <p:nvPicPr>
          <p:cNvPr id="109" name="Picture 2"/>
          <p:cNvPicPr>
            <a:picLocks noChangeAspect="1" noChangeArrowheads="1"/>
          </p:cNvPicPr>
          <p:nvPr/>
        </p:nvPicPr>
        <p:blipFill>
          <a:blip r:embed="rId49" cstate="print">
            <a:extLst>
              <a:ext uri="{28A0092B-C50C-407E-A947-70E740481C1C}">
                <a14:useLocalDpi xmlns="" xmlns:a14="http://schemas.microsoft.com/office/drawing/2010/main" val="0"/>
              </a:ext>
            </a:extLst>
          </a:blip>
          <a:srcRect/>
          <a:stretch>
            <a:fillRect/>
          </a:stretch>
        </p:blipFill>
        <p:spPr bwMode="auto">
          <a:xfrm>
            <a:off x="7491551" y="3721942"/>
            <a:ext cx="1390650" cy="87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0" name="TextBox 109"/>
          <p:cNvSpPr txBox="1"/>
          <p:nvPr/>
        </p:nvSpPr>
        <p:spPr>
          <a:xfrm>
            <a:off x="5958799" y="3594079"/>
            <a:ext cx="2980044" cy="253887"/>
          </a:xfrm>
          <a:prstGeom prst="rect">
            <a:avLst/>
          </a:prstGeom>
          <a:noFill/>
        </p:spPr>
        <p:txBody>
          <a:bodyPr wrap="square" lIns="68553" tIns="34276" rIns="68553" bIns="34276" rtlCol="0">
            <a:spAutoFit/>
          </a:bodyPr>
          <a:lstStyle/>
          <a:p>
            <a:pPr algn="ctr">
              <a:buClr>
                <a:srgbClr val="990000"/>
              </a:buClr>
            </a:pPr>
            <a:r>
              <a:rPr lang="en-US" altLang="zh-CN" sz="1200" b="1" dirty="0">
                <a:solidFill>
                  <a:srgbClr val="000000">
                    <a:lumMod val="75000"/>
                    <a:lumOff val="25000"/>
                  </a:srgbClr>
                </a:solidFill>
                <a:latin typeface="Arial" pitchFamily="34" charset="0"/>
                <a:ea typeface="华文细黑"/>
                <a:cs typeface="Arial" pitchFamily="34" charset="0"/>
              </a:rPr>
              <a:t>First green agent terminal in the world</a:t>
            </a:r>
            <a:endParaRPr lang="en-US" altLang="zh-CN" sz="1200" b="1" dirty="0" smtClean="0">
              <a:solidFill>
                <a:srgbClr val="000000">
                  <a:lumMod val="75000"/>
                  <a:lumOff val="25000"/>
                </a:srgbClr>
              </a:solidFill>
              <a:latin typeface="Arial" pitchFamily="34" charset="0"/>
              <a:ea typeface="华文细黑"/>
              <a:cs typeface="Arial" pitchFamily="34" charset="0"/>
            </a:endParaRPr>
          </a:p>
        </p:txBody>
      </p:sp>
      <p:sp>
        <p:nvSpPr>
          <p:cNvPr id="111" name="TextBox 110"/>
          <p:cNvSpPr txBox="1"/>
          <p:nvPr/>
        </p:nvSpPr>
        <p:spPr>
          <a:xfrm>
            <a:off x="6215495" y="3933330"/>
            <a:ext cx="1120616" cy="461665"/>
          </a:xfrm>
          <a:prstGeom prst="rect">
            <a:avLst/>
          </a:prstGeom>
          <a:noFill/>
        </p:spPr>
        <p:txBody>
          <a:bodyPr wrap="square" rtlCol="0">
            <a:spAutoFit/>
          </a:bodyPr>
          <a:lstStyle/>
          <a:p>
            <a:r>
              <a:rPr lang="en-US" altLang="zh-CN" sz="1200" dirty="0" smtClean="0">
                <a:latin typeface="Arial" pitchFamily="34" charset="0"/>
                <a:cs typeface="Arial" pitchFamily="34" charset="0"/>
              </a:rPr>
              <a:t>Operation</a:t>
            </a:r>
          </a:p>
          <a:p>
            <a:r>
              <a:rPr lang="en-US" altLang="zh-CN" sz="1200" dirty="0" smtClean="0">
                <a:latin typeface="Arial" pitchFamily="34" charset="0"/>
                <a:cs typeface="Arial" pitchFamily="34" charset="0"/>
              </a:rPr>
              <a:t>Cost</a:t>
            </a:r>
            <a:r>
              <a:rPr lang="en-US" altLang="zh-CN" sz="1200" dirty="0" smtClean="0">
                <a:solidFill>
                  <a:srgbClr val="C00000"/>
                </a:solidFill>
                <a:latin typeface="Arial" pitchFamily="34" charset="0"/>
                <a:cs typeface="Arial" pitchFamily="34" charset="0"/>
              </a:rPr>
              <a:t> </a:t>
            </a:r>
            <a:r>
              <a:rPr lang="en-US" altLang="zh-CN" sz="1200" b="1" dirty="0">
                <a:solidFill>
                  <a:srgbClr val="C00000"/>
                </a:solidFill>
                <a:latin typeface="Arial" pitchFamily="34" charset="0"/>
                <a:cs typeface="Arial" pitchFamily="34" charset="0"/>
              </a:rPr>
              <a:t>4</a:t>
            </a:r>
            <a:r>
              <a:rPr lang="en-US" altLang="zh-CN" sz="1200" b="1" dirty="0" smtClean="0">
                <a:solidFill>
                  <a:srgbClr val="C00000"/>
                </a:solidFill>
                <a:latin typeface="Arial" pitchFamily="34" charset="0"/>
                <a:cs typeface="Arial" pitchFamily="34" charset="0"/>
              </a:rPr>
              <a:t>0%</a:t>
            </a:r>
            <a:endParaRPr lang="en-US" altLang="zh-CN" sz="1200" b="1" dirty="0" smtClean="0">
              <a:latin typeface="Arial" pitchFamily="34" charset="0"/>
              <a:cs typeface="Arial" pitchFamily="34" charset="0"/>
            </a:endParaRPr>
          </a:p>
        </p:txBody>
      </p:sp>
      <p:sp>
        <p:nvSpPr>
          <p:cNvPr id="112" name="Down Arrow 6"/>
          <p:cNvSpPr/>
          <p:nvPr/>
        </p:nvSpPr>
        <p:spPr>
          <a:xfrm>
            <a:off x="7081020" y="4069948"/>
            <a:ext cx="261256" cy="213755"/>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zh-CN" altLang="en-US" dirty="0">
              <a:solidFill>
                <a:srgbClr val="FF0000"/>
              </a:solidFill>
              <a:latin typeface="Arial" pitchFamily="34" charset="0"/>
              <a:ea typeface="Arial Unicode MS" pitchFamily="34" charset="-122"/>
              <a:cs typeface="Arial" pitchFamily="34" charset="0"/>
            </a:endParaRPr>
          </a:p>
        </p:txBody>
      </p:sp>
      <p:sp>
        <p:nvSpPr>
          <p:cNvPr id="113" name="TextBox 112"/>
          <p:cNvSpPr txBox="1"/>
          <p:nvPr/>
        </p:nvSpPr>
        <p:spPr>
          <a:xfrm>
            <a:off x="8199683" y="2941610"/>
            <a:ext cx="691408" cy="461665"/>
          </a:xfrm>
          <a:prstGeom prst="rect">
            <a:avLst/>
          </a:prstGeom>
          <a:noFill/>
        </p:spPr>
        <p:txBody>
          <a:bodyPr wrap="square" rtlCol="0">
            <a:spAutoFit/>
          </a:bodyPr>
          <a:lstStyle/>
          <a:p>
            <a:r>
              <a:rPr lang="en-US" altLang="zh-CN" sz="1200" dirty="0" smtClean="0">
                <a:latin typeface="Arial" pitchFamily="34" charset="0"/>
                <a:cs typeface="Arial" pitchFamily="34" charset="0"/>
              </a:rPr>
              <a:t>TCO </a:t>
            </a:r>
            <a:r>
              <a:rPr lang="en-US" altLang="zh-CN" sz="1200" b="1" dirty="0" smtClean="0">
                <a:solidFill>
                  <a:srgbClr val="C00000"/>
                </a:solidFill>
                <a:latin typeface="Arial" pitchFamily="34" charset="0"/>
                <a:cs typeface="Arial" pitchFamily="34" charset="0"/>
              </a:rPr>
              <a:t>35%</a:t>
            </a:r>
            <a:endParaRPr lang="zh-CN" altLang="en-US" sz="1200" b="1" dirty="0">
              <a:solidFill>
                <a:srgbClr val="C00000"/>
              </a:solidFill>
              <a:latin typeface="Arial" pitchFamily="34" charset="0"/>
              <a:cs typeface="Arial" pitchFamily="34" charset="0"/>
            </a:endParaRPr>
          </a:p>
        </p:txBody>
      </p:sp>
      <p:sp>
        <p:nvSpPr>
          <p:cNvPr id="114" name="Down Arrow 6"/>
          <p:cNvSpPr/>
          <p:nvPr/>
        </p:nvSpPr>
        <p:spPr>
          <a:xfrm>
            <a:off x="8596523" y="3052099"/>
            <a:ext cx="261256" cy="213755"/>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zh-CN" altLang="en-US" dirty="0">
              <a:solidFill>
                <a:srgbClr val="FF0000"/>
              </a:solidFill>
              <a:latin typeface="Arial" pitchFamily="34" charset="0"/>
              <a:ea typeface="Arial Unicode MS" pitchFamily="34" charset="-122"/>
              <a:cs typeface="Arial" pitchFamily="34" charset="0"/>
            </a:endParaRPr>
          </a:p>
        </p:txBody>
      </p:sp>
      <p:pic>
        <p:nvPicPr>
          <p:cNvPr id="115" name="Picture 1"/>
          <p:cNvPicPr>
            <a:picLocks noChangeAspect="1" noChangeArrowheads="1"/>
          </p:cNvPicPr>
          <p:nvPr/>
        </p:nvPicPr>
        <p:blipFill>
          <a:blip r:embed="rId48" cstate="print">
            <a:clrChange>
              <a:clrFrom>
                <a:srgbClr val="FFFFFF"/>
              </a:clrFrom>
              <a:clrTo>
                <a:srgbClr val="FFFFFF">
                  <a:alpha val="0"/>
                </a:srgbClr>
              </a:clrTo>
            </a:clrChange>
          </a:blip>
          <a:srcRect/>
          <a:stretch>
            <a:fillRect/>
          </a:stretch>
        </p:blipFill>
        <p:spPr bwMode="auto">
          <a:xfrm>
            <a:off x="1183015" y="3849046"/>
            <a:ext cx="494926" cy="340227"/>
          </a:xfrm>
          <a:prstGeom prst="rect">
            <a:avLst/>
          </a:prstGeom>
          <a:noFill/>
          <a:ln w="9525">
            <a:noFill/>
            <a:miter lim="800000"/>
            <a:headEnd/>
            <a:tailEnd/>
          </a:ln>
        </p:spPr>
      </p:pic>
    </p:spTree>
    <p:extLst>
      <p:ext uri="{BB962C8B-B14F-4D97-AF65-F5344CB8AC3E}">
        <p14:creationId xmlns="" xmlns:p14="http://schemas.microsoft.com/office/powerpoint/2010/main" val="2596611883"/>
      </p:ext>
    </p:extLst>
  </p:cSld>
  <p:clrMapOvr>
    <a:masterClrMapping/>
  </p:clrMapOvr>
  <p:transition advClick="0" advTm="8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a:spLocks noChangeArrowheads="1"/>
          </p:cNvSpPr>
          <p:nvPr/>
        </p:nvSpPr>
        <p:spPr bwMode="gray">
          <a:xfrm>
            <a:off x="296390" y="579199"/>
            <a:ext cx="8475043" cy="1281113"/>
          </a:xfrm>
          <a:prstGeom prst="roundRect">
            <a:avLst>
              <a:gd name="adj" fmla="val 8296"/>
            </a:avLst>
          </a:prstGeom>
          <a:solidFill>
            <a:schemeClr val="tx2">
              <a:lumMod val="20000"/>
              <a:lumOff val="80000"/>
            </a:schemeClr>
          </a:solidFill>
          <a:ln w="9525">
            <a:noFill/>
            <a:round/>
            <a:headEnd/>
            <a:tailEnd/>
          </a:ln>
          <a:effectLst>
            <a:outerShdw dist="38100" dir="5400000" algn="t" rotWithShape="0">
              <a:srgbClr val="808080">
                <a:alpha val="39999"/>
              </a:srgbClr>
            </a:outerShdw>
          </a:effectLst>
        </p:spPr>
        <p:txBody>
          <a:bodyPr wrap="none" lIns="58733" tIns="29367" rIns="58733" bIns="29367" anchor="ctr"/>
          <a:lstStyle/>
          <a:p>
            <a:pPr algn="ctr" defTabSz="587845" eaLnBrk="0" hangingPunct="0">
              <a:defRPr/>
            </a:pPr>
            <a:endParaRPr lang="zh-CN" altLang="zh-CN" sz="900" dirty="0">
              <a:solidFill>
                <a:srgbClr val="000000"/>
              </a:solidFill>
              <a:effectLst>
                <a:outerShdw blurRad="38100" dist="38100" dir="2700000" algn="tl">
                  <a:srgbClr val="FFFFFF"/>
                </a:outerShdw>
              </a:effectLst>
              <a:cs typeface="Arial" pitchFamily="34" charset="0"/>
            </a:endParaRPr>
          </a:p>
        </p:txBody>
      </p:sp>
      <p:sp>
        <p:nvSpPr>
          <p:cNvPr id="3" name="AutoShape 64"/>
          <p:cNvSpPr>
            <a:spLocks noChangeArrowheads="1"/>
          </p:cNvSpPr>
          <p:nvPr/>
        </p:nvSpPr>
        <p:spPr bwMode="auto">
          <a:xfrm>
            <a:off x="352333" y="654210"/>
            <a:ext cx="6277067" cy="1126331"/>
          </a:xfrm>
          <a:prstGeom prst="roundRect">
            <a:avLst>
              <a:gd name="adj" fmla="val 7949"/>
            </a:avLst>
          </a:prstGeom>
          <a:solidFill>
            <a:schemeClr val="bg1"/>
          </a:solidFill>
          <a:ln w="9525">
            <a:noFill/>
            <a:round/>
            <a:headEnd/>
            <a:tailEnd/>
          </a:ln>
          <a:effectLst>
            <a:outerShdw dist="38100" dir="5400000" algn="t" rotWithShape="0">
              <a:srgbClr val="808080">
                <a:alpha val="39999"/>
              </a:srgbClr>
            </a:outerShdw>
          </a:effectLst>
        </p:spPr>
        <p:txBody>
          <a:bodyPr lIns="61112" tIns="30556" rIns="61112" bIns="30556" anchor="ctr"/>
          <a:lstStyle/>
          <a:p>
            <a:pPr marL="117807" indent="-117807">
              <a:spcBef>
                <a:spcPct val="30000"/>
              </a:spcBef>
              <a:buClr>
                <a:srgbClr val="669900"/>
              </a:buClr>
              <a:defRPr/>
            </a:pPr>
            <a:endParaRPr lang="zh-CN" altLang="en-US" sz="1000" dirty="0">
              <a:solidFill>
                <a:srgbClr val="000000"/>
              </a:solidFill>
              <a:cs typeface="Arial" pitchFamily="34" charset="0"/>
            </a:endParaRPr>
          </a:p>
        </p:txBody>
      </p:sp>
      <p:sp>
        <p:nvSpPr>
          <p:cNvPr id="4" name="AutoShape 5"/>
          <p:cNvSpPr>
            <a:spLocks noChangeArrowheads="1"/>
          </p:cNvSpPr>
          <p:nvPr/>
        </p:nvSpPr>
        <p:spPr bwMode="gray">
          <a:xfrm>
            <a:off x="412031" y="821317"/>
            <a:ext cx="323408" cy="802830"/>
          </a:xfrm>
          <a:prstGeom prst="roundRect">
            <a:avLst/>
          </a:prstGeom>
          <a:solidFill>
            <a:schemeClr val="accent2">
              <a:lumMod val="50000"/>
            </a:schemeClr>
          </a:solidFill>
          <a:ln w="25400">
            <a:noFill/>
            <a:round/>
            <a:headEnd/>
            <a:tailEnd/>
          </a:ln>
          <a:effectLst/>
        </p:spPr>
        <p:txBody>
          <a:bodyPr vert="eaVert" wrap="none" lIns="68542" tIns="34271" rIns="68542" bIns="34271" anchor="ctr">
            <a:spAutoFit/>
          </a:bodyPr>
          <a:lstStyle/>
          <a:p>
            <a:pPr algn="ctr" defTabSz="457075">
              <a:defRPr/>
            </a:pPr>
            <a:r>
              <a:rPr lang="en-US" altLang="zh-CN" sz="1000" dirty="0">
                <a:solidFill>
                  <a:schemeClr val="bg1"/>
                </a:solidFill>
                <a:ea typeface="FrutigerNext LT Medium"/>
                <a:cs typeface="Arial" pitchFamily="34" charset="0"/>
              </a:rPr>
              <a:t>Immersive TP</a:t>
            </a:r>
          </a:p>
        </p:txBody>
      </p:sp>
      <p:sp>
        <p:nvSpPr>
          <p:cNvPr id="5" name="Text Box 12"/>
          <p:cNvSpPr txBox="1">
            <a:spLocks noChangeArrowheads="1"/>
          </p:cNvSpPr>
          <p:nvPr/>
        </p:nvSpPr>
        <p:spPr bwMode="auto">
          <a:xfrm>
            <a:off x="2636491" y="1586469"/>
            <a:ext cx="678480" cy="147665"/>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TP3106</a:t>
            </a:r>
          </a:p>
        </p:txBody>
      </p:sp>
      <p:sp>
        <p:nvSpPr>
          <p:cNvPr id="8" name="Text Box 12"/>
          <p:cNvSpPr txBox="1">
            <a:spLocks noChangeArrowheads="1"/>
          </p:cNvSpPr>
          <p:nvPr/>
        </p:nvSpPr>
        <p:spPr bwMode="auto">
          <a:xfrm>
            <a:off x="5094926" y="1535272"/>
            <a:ext cx="924874" cy="147665"/>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smtClean="0">
                <a:cs typeface="Arial" pitchFamily="34" charset="0"/>
              </a:rPr>
              <a:t>TP1102-65</a:t>
            </a:r>
            <a:endParaRPr lang="en-US" altLang="zh-CN" sz="700" dirty="0">
              <a:cs typeface="Arial" pitchFamily="34" charset="0"/>
            </a:endParaRPr>
          </a:p>
        </p:txBody>
      </p:sp>
      <p:sp>
        <p:nvSpPr>
          <p:cNvPr id="9" name="AutoShape 64"/>
          <p:cNvSpPr>
            <a:spLocks noChangeArrowheads="1"/>
          </p:cNvSpPr>
          <p:nvPr/>
        </p:nvSpPr>
        <p:spPr bwMode="auto">
          <a:xfrm>
            <a:off x="6701473" y="658970"/>
            <a:ext cx="2015204" cy="1132284"/>
          </a:xfrm>
          <a:prstGeom prst="roundRect">
            <a:avLst>
              <a:gd name="adj" fmla="val 7949"/>
            </a:avLst>
          </a:prstGeom>
          <a:solidFill>
            <a:schemeClr val="bg1"/>
          </a:solidFill>
          <a:ln w="9525">
            <a:noFill/>
            <a:round/>
            <a:headEnd/>
            <a:tailEnd/>
          </a:ln>
          <a:effectLst>
            <a:outerShdw dist="38100" dir="5400000" algn="t" rotWithShape="0">
              <a:srgbClr val="808080">
                <a:alpha val="39999"/>
              </a:srgbClr>
            </a:outerShdw>
          </a:effectLst>
        </p:spPr>
        <p:txBody>
          <a:bodyPr lIns="61112" tIns="30556" rIns="61112" bIns="30556" anchor="ctr"/>
          <a:lstStyle/>
          <a:p>
            <a:pPr marL="117807" indent="-117807">
              <a:spcBef>
                <a:spcPct val="30000"/>
              </a:spcBef>
              <a:buClr>
                <a:srgbClr val="669900"/>
              </a:buClr>
              <a:defRPr/>
            </a:pPr>
            <a:endParaRPr lang="zh-CN" altLang="en-US" sz="1000" dirty="0">
              <a:solidFill>
                <a:srgbClr val="000000"/>
              </a:solidFill>
              <a:cs typeface="Arial" pitchFamily="34" charset="0"/>
            </a:endParaRPr>
          </a:p>
        </p:txBody>
      </p:sp>
      <p:sp>
        <p:nvSpPr>
          <p:cNvPr id="10" name="AutoShape 5"/>
          <p:cNvSpPr>
            <a:spLocks noChangeArrowheads="1"/>
          </p:cNvSpPr>
          <p:nvPr/>
        </p:nvSpPr>
        <p:spPr bwMode="gray">
          <a:xfrm>
            <a:off x="6750279" y="839948"/>
            <a:ext cx="345191" cy="791765"/>
          </a:xfrm>
          <a:prstGeom prst="roundRect">
            <a:avLst/>
          </a:prstGeom>
          <a:solidFill>
            <a:schemeClr val="accent2">
              <a:lumMod val="50000"/>
            </a:schemeClr>
          </a:solidFill>
          <a:ln w="25400">
            <a:noFill/>
            <a:round/>
            <a:headEnd/>
            <a:tailEnd/>
          </a:ln>
          <a:effectLst/>
        </p:spPr>
        <p:txBody>
          <a:bodyPr vert="eaVert" wrap="none" lIns="68542" tIns="34271" rIns="68542" bIns="34271" anchor="ctr"/>
          <a:lstStyle/>
          <a:p>
            <a:pPr algn="ctr" defTabSz="457075">
              <a:defRPr/>
            </a:pPr>
            <a:r>
              <a:rPr lang="en-US" altLang="zh-CN" sz="1000" dirty="0">
                <a:solidFill>
                  <a:schemeClr val="bg1"/>
                </a:solidFill>
                <a:ea typeface="FrutigerNext LT Medium"/>
                <a:cs typeface="Arial" pitchFamily="34" charset="0"/>
              </a:rPr>
              <a:t>RP series</a:t>
            </a:r>
          </a:p>
        </p:txBody>
      </p:sp>
      <p:sp>
        <p:nvSpPr>
          <p:cNvPr id="11" name="Text Box 12"/>
          <p:cNvSpPr txBox="1">
            <a:spLocks noChangeArrowheads="1"/>
          </p:cNvSpPr>
          <p:nvPr/>
        </p:nvSpPr>
        <p:spPr bwMode="auto">
          <a:xfrm>
            <a:off x="7120465" y="1532891"/>
            <a:ext cx="678480" cy="147665"/>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RP100-XX</a:t>
            </a:r>
          </a:p>
        </p:txBody>
      </p:sp>
      <p:sp>
        <p:nvSpPr>
          <p:cNvPr id="12" name="Text Box 12"/>
          <p:cNvSpPr txBox="1">
            <a:spLocks noChangeArrowheads="1"/>
          </p:cNvSpPr>
          <p:nvPr/>
        </p:nvSpPr>
        <p:spPr bwMode="auto">
          <a:xfrm>
            <a:off x="7908454" y="1537653"/>
            <a:ext cx="679670" cy="147665"/>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RP200-XX</a:t>
            </a:r>
          </a:p>
        </p:txBody>
      </p:sp>
      <p:pic>
        <p:nvPicPr>
          <p:cNvPr id="13"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808467" y="756602"/>
            <a:ext cx="854646" cy="741759"/>
          </a:xfrm>
          <a:prstGeom prst="rect">
            <a:avLst/>
          </a:prstGeom>
          <a:noFill/>
          <a:ln w="9525">
            <a:noFill/>
            <a:miter lim="800000"/>
            <a:headEnd/>
            <a:tailEnd/>
          </a:ln>
        </p:spPr>
      </p:pic>
      <p:pic>
        <p:nvPicPr>
          <p:cNvPr id="14"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150223" y="760176"/>
            <a:ext cx="598728" cy="736997"/>
          </a:xfrm>
          <a:prstGeom prst="rect">
            <a:avLst/>
          </a:prstGeom>
          <a:noFill/>
          <a:ln w="9525">
            <a:noFill/>
            <a:miter lim="800000"/>
            <a:headEnd/>
            <a:tailEnd/>
          </a:ln>
        </p:spPr>
      </p:pic>
      <p:sp>
        <p:nvSpPr>
          <p:cNvPr id="17" name="Text Box 12"/>
          <p:cNvSpPr txBox="1">
            <a:spLocks noChangeArrowheads="1"/>
          </p:cNvSpPr>
          <p:nvPr/>
        </p:nvSpPr>
        <p:spPr bwMode="auto">
          <a:xfrm>
            <a:off x="1147464" y="1586470"/>
            <a:ext cx="1012076" cy="147665"/>
          </a:xfrm>
          <a:prstGeom prst="rect">
            <a:avLst/>
          </a:prstGeom>
          <a:noFill/>
          <a:ln w="9525">
            <a:noFill/>
            <a:miter lim="800000"/>
            <a:headEnd/>
            <a:tailEnd/>
          </a:ln>
        </p:spPr>
        <p:txBody>
          <a:bodyPr wrap="square" lIns="58733" tIns="29367" rIns="58733" bIns="29367">
            <a:spAutoFit/>
          </a:bodyPr>
          <a:lstStyle/>
          <a:p>
            <a:pPr algn="ctr" defTabSz="587845" eaLnBrk="0" hangingPunct="0">
              <a:lnSpc>
                <a:spcPct val="80000"/>
              </a:lnSpc>
            </a:pPr>
            <a:r>
              <a:rPr lang="en-US" altLang="zh-CN" sz="700" dirty="0" smtClean="0">
                <a:cs typeface="Arial" pitchFamily="34" charset="0"/>
              </a:rPr>
              <a:t>TP3118/TP3118S</a:t>
            </a:r>
            <a:endParaRPr lang="en-US" altLang="zh-CN" sz="700" dirty="0">
              <a:cs typeface="Arial" pitchFamily="34" charset="0"/>
            </a:endParaRPr>
          </a:p>
        </p:txBody>
      </p:sp>
      <p:sp>
        <p:nvSpPr>
          <p:cNvPr id="19" name="AutoShape 4"/>
          <p:cNvSpPr>
            <a:spLocks noChangeArrowheads="1"/>
          </p:cNvSpPr>
          <p:nvPr/>
        </p:nvSpPr>
        <p:spPr bwMode="gray">
          <a:xfrm>
            <a:off x="331077" y="1955008"/>
            <a:ext cx="8061083" cy="1282303"/>
          </a:xfrm>
          <a:prstGeom prst="roundRect">
            <a:avLst>
              <a:gd name="adj" fmla="val 8296"/>
            </a:avLst>
          </a:prstGeom>
          <a:solidFill>
            <a:schemeClr val="tx2">
              <a:lumMod val="20000"/>
              <a:lumOff val="80000"/>
            </a:schemeClr>
          </a:solidFill>
          <a:ln w="9525">
            <a:noFill/>
            <a:round/>
            <a:headEnd/>
            <a:tailEnd/>
          </a:ln>
          <a:effectLst>
            <a:outerShdw dist="38100" dir="5400000" algn="t" rotWithShape="0">
              <a:srgbClr val="808080">
                <a:alpha val="39999"/>
              </a:srgbClr>
            </a:outerShdw>
          </a:effectLst>
        </p:spPr>
        <p:txBody>
          <a:bodyPr wrap="none" lIns="58733" tIns="29367" rIns="58733" bIns="29367" anchor="ctr"/>
          <a:lstStyle/>
          <a:p>
            <a:pPr algn="ctr" defTabSz="587845" eaLnBrk="0" hangingPunct="0">
              <a:defRPr/>
            </a:pPr>
            <a:endParaRPr lang="zh-CN" altLang="zh-CN" sz="900" dirty="0">
              <a:solidFill>
                <a:srgbClr val="000000"/>
              </a:solidFill>
              <a:effectLst>
                <a:outerShdw blurRad="38100" dist="38100" dir="2700000" algn="tl">
                  <a:srgbClr val="FFFFFF"/>
                </a:outerShdw>
              </a:effectLst>
              <a:cs typeface="Arial" pitchFamily="34" charset="0"/>
            </a:endParaRPr>
          </a:p>
        </p:txBody>
      </p:sp>
      <p:sp>
        <p:nvSpPr>
          <p:cNvPr id="20" name="AutoShape 64"/>
          <p:cNvSpPr>
            <a:spLocks noChangeArrowheads="1"/>
          </p:cNvSpPr>
          <p:nvPr/>
        </p:nvSpPr>
        <p:spPr bwMode="auto">
          <a:xfrm>
            <a:off x="427663" y="2041368"/>
            <a:ext cx="2589858" cy="1125140"/>
          </a:xfrm>
          <a:prstGeom prst="roundRect">
            <a:avLst>
              <a:gd name="adj" fmla="val 7949"/>
            </a:avLst>
          </a:prstGeom>
          <a:solidFill>
            <a:schemeClr val="bg1"/>
          </a:solidFill>
          <a:ln w="9525">
            <a:noFill/>
            <a:round/>
            <a:headEnd/>
            <a:tailEnd/>
          </a:ln>
          <a:effectLst>
            <a:outerShdw dist="38100" dir="5400000" algn="t" rotWithShape="0">
              <a:srgbClr val="808080">
                <a:alpha val="39999"/>
              </a:srgbClr>
            </a:outerShdw>
          </a:effectLst>
        </p:spPr>
        <p:txBody>
          <a:bodyPr lIns="61112" tIns="30556" rIns="61112" bIns="30556" anchor="ctr"/>
          <a:lstStyle/>
          <a:p>
            <a:pPr marL="117807" indent="-117807">
              <a:spcBef>
                <a:spcPct val="30000"/>
              </a:spcBef>
              <a:buClr>
                <a:srgbClr val="669900"/>
              </a:buClr>
              <a:defRPr/>
            </a:pPr>
            <a:endParaRPr lang="zh-CN" altLang="en-US" sz="1000" dirty="0">
              <a:solidFill>
                <a:srgbClr val="000000"/>
              </a:solidFill>
              <a:cs typeface="Arial" pitchFamily="34" charset="0"/>
            </a:endParaRPr>
          </a:p>
        </p:txBody>
      </p:sp>
      <p:sp>
        <p:nvSpPr>
          <p:cNvPr id="21" name="AutoShape 5"/>
          <p:cNvSpPr>
            <a:spLocks noChangeArrowheads="1"/>
          </p:cNvSpPr>
          <p:nvPr/>
        </p:nvSpPr>
        <p:spPr bwMode="gray">
          <a:xfrm>
            <a:off x="527267" y="2185987"/>
            <a:ext cx="345191" cy="784622"/>
          </a:xfrm>
          <a:prstGeom prst="roundRect">
            <a:avLst>
              <a:gd name="adj" fmla="val 16667"/>
            </a:avLst>
          </a:prstGeom>
          <a:solidFill>
            <a:srgbClr val="669900"/>
          </a:solidFill>
          <a:ln w="25400">
            <a:noFill/>
            <a:round/>
            <a:headEnd/>
            <a:tailEnd/>
          </a:ln>
        </p:spPr>
        <p:txBody>
          <a:bodyPr vert="eaVert" wrap="none" lIns="68542" tIns="34271" rIns="68542" bIns="34271" anchor="ctr"/>
          <a:lstStyle/>
          <a:p>
            <a:pPr algn="ctr"/>
            <a:r>
              <a:rPr lang="en-US" altLang="zh-CN" sz="1000" dirty="0">
                <a:solidFill>
                  <a:schemeClr val="bg1"/>
                </a:solidFill>
                <a:cs typeface="Arial" pitchFamily="34" charset="0"/>
              </a:rPr>
              <a:t>HD Codec</a:t>
            </a:r>
          </a:p>
        </p:txBody>
      </p:sp>
      <p:sp>
        <p:nvSpPr>
          <p:cNvPr id="24" name="AutoShape 64"/>
          <p:cNvSpPr>
            <a:spLocks noChangeArrowheads="1"/>
          </p:cNvSpPr>
          <p:nvPr/>
        </p:nvSpPr>
        <p:spPr bwMode="auto">
          <a:xfrm>
            <a:off x="3127498" y="2035968"/>
            <a:ext cx="2348742" cy="1132284"/>
          </a:xfrm>
          <a:prstGeom prst="roundRect">
            <a:avLst>
              <a:gd name="adj" fmla="val 0"/>
            </a:avLst>
          </a:prstGeom>
          <a:solidFill>
            <a:schemeClr val="bg1"/>
          </a:solidFill>
          <a:ln w="9525">
            <a:noFill/>
            <a:round/>
            <a:headEnd/>
            <a:tailEnd/>
          </a:ln>
          <a:effectLst>
            <a:outerShdw dist="38100" dir="5400000" algn="t" rotWithShape="0">
              <a:srgbClr val="808080">
                <a:alpha val="39999"/>
              </a:srgbClr>
            </a:outerShdw>
          </a:effectLst>
        </p:spPr>
        <p:txBody>
          <a:bodyPr lIns="61112" tIns="30556" rIns="61112" bIns="30556" anchor="ctr"/>
          <a:lstStyle/>
          <a:p>
            <a:pPr marL="117807" indent="-117807">
              <a:spcBef>
                <a:spcPct val="30000"/>
              </a:spcBef>
              <a:buClr>
                <a:srgbClr val="669900"/>
              </a:buClr>
              <a:defRPr/>
            </a:pPr>
            <a:endParaRPr lang="zh-CN" altLang="en-US" sz="1000" dirty="0">
              <a:solidFill>
                <a:srgbClr val="000000"/>
              </a:solidFill>
              <a:cs typeface="Arial" pitchFamily="34" charset="0"/>
            </a:endParaRPr>
          </a:p>
        </p:txBody>
      </p:sp>
      <p:sp>
        <p:nvSpPr>
          <p:cNvPr id="25" name="AutoShape 5"/>
          <p:cNvSpPr>
            <a:spLocks noChangeArrowheads="1"/>
          </p:cNvSpPr>
          <p:nvPr/>
        </p:nvSpPr>
        <p:spPr bwMode="gray">
          <a:xfrm>
            <a:off x="3240834" y="2198450"/>
            <a:ext cx="345191" cy="751285"/>
          </a:xfrm>
          <a:prstGeom prst="roundRect">
            <a:avLst>
              <a:gd name="adj" fmla="val 16667"/>
            </a:avLst>
          </a:prstGeom>
          <a:solidFill>
            <a:srgbClr val="669900"/>
          </a:solidFill>
          <a:ln w="25400">
            <a:noFill/>
            <a:round/>
            <a:headEnd/>
            <a:tailEnd/>
          </a:ln>
        </p:spPr>
        <p:txBody>
          <a:bodyPr vert="eaVert" wrap="none" lIns="68542" tIns="34271" rIns="68542" bIns="34271" anchor="ctr"/>
          <a:lstStyle/>
          <a:p>
            <a:pPr algn="ctr"/>
            <a:r>
              <a:rPr lang="en-US" altLang="zh-CN" sz="1000" dirty="0">
                <a:solidFill>
                  <a:schemeClr val="bg1"/>
                </a:solidFill>
                <a:cs typeface="Arial" pitchFamily="34" charset="0"/>
              </a:rPr>
              <a:t>Desktop</a:t>
            </a:r>
          </a:p>
        </p:txBody>
      </p:sp>
      <p:sp>
        <p:nvSpPr>
          <p:cNvPr id="26" name="Text Box 12"/>
          <p:cNvSpPr txBox="1">
            <a:spLocks noChangeArrowheads="1"/>
          </p:cNvSpPr>
          <p:nvPr/>
        </p:nvSpPr>
        <p:spPr bwMode="auto">
          <a:xfrm>
            <a:off x="3587811" y="2882186"/>
            <a:ext cx="678480" cy="147665"/>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VP 9050</a:t>
            </a:r>
          </a:p>
        </p:txBody>
      </p:sp>
      <p:sp>
        <p:nvSpPr>
          <p:cNvPr id="27" name="Text Box 12"/>
          <p:cNvSpPr txBox="1">
            <a:spLocks noChangeArrowheads="1"/>
          </p:cNvSpPr>
          <p:nvPr/>
        </p:nvSpPr>
        <p:spPr bwMode="auto">
          <a:xfrm>
            <a:off x="4506221" y="2856469"/>
            <a:ext cx="679670" cy="147665"/>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MC850</a:t>
            </a:r>
          </a:p>
        </p:txBody>
      </p:sp>
      <p:sp>
        <p:nvSpPr>
          <p:cNvPr id="28" name="Text Box 12"/>
          <p:cNvSpPr txBox="1">
            <a:spLocks noChangeArrowheads="1"/>
          </p:cNvSpPr>
          <p:nvPr/>
        </p:nvSpPr>
        <p:spPr bwMode="auto">
          <a:xfrm>
            <a:off x="732636" y="2764633"/>
            <a:ext cx="1434330" cy="231662"/>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VP9039A/</a:t>
            </a:r>
          </a:p>
          <a:p>
            <a:pPr algn="ctr" defTabSz="587845" eaLnBrk="0" hangingPunct="0">
              <a:lnSpc>
                <a:spcPct val="80000"/>
              </a:lnSpc>
            </a:pPr>
            <a:r>
              <a:rPr lang="en-US" altLang="zh-CN" sz="700" dirty="0">
                <a:cs typeface="Arial" pitchFamily="34" charset="0"/>
              </a:rPr>
              <a:t>VP9039S</a:t>
            </a:r>
          </a:p>
        </p:txBody>
      </p:sp>
      <p:sp>
        <p:nvSpPr>
          <p:cNvPr id="29" name="AutoShape 4"/>
          <p:cNvSpPr>
            <a:spLocks noChangeArrowheads="1"/>
          </p:cNvSpPr>
          <p:nvPr/>
        </p:nvSpPr>
        <p:spPr bwMode="gray">
          <a:xfrm>
            <a:off x="296390" y="3324781"/>
            <a:ext cx="8475043" cy="1282304"/>
          </a:xfrm>
          <a:prstGeom prst="roundRect">
            <a:avLst>
              <a:gd name="adj" fmla="val 8296"/>
            </a:avLst>
          </a:prstGeom>
          <a:solidFill>
            <a:schemeClr val="tx2">
              <a:lumMod val="20000"/>
              <a:lumOff val="80000"/>
            </a:schemeClr>
          </a:solidFill>
          <a:ln w="9525">
            <a:noFill/>
            <a:round/>
            <a:headEnd/>
            <a:tailEnd/>
          </a:ln>
          <a:effectLst>
            <a:outerShdw dist="38100" dir="5400000" algn="t" rotWithShape="0">
              <a:srgbClr val="808080">
                <a:alpha val="39999"/>
              </a:srgbClr>
            </a:outerShdw>
          </a:effectLst>
        </p:spPr>
        <p:txBody>
          <a:bodyPr wrap="none" lIns="58733" tIns="29367" rIns="58733" bIns="29367" anchor="ctr"/>
          <a:lstStyle/>
          <a:p>
            <a:pPr algn="ctr" defTabSz="587845" eaLnBrk="0" hangingPunct="0">
              <a:defRPr/>
            </a:pPr>
            <a:endParaRPr lang="zh-CN" altLang="zh-CN" sz="900" dirty="0">
              <a:solidFill>
                <a:srgbClr val="000000"/>
              </a:solidFill>
              <a:effectLst>
                <a:outerShdw blurRad="38100" dist="38100" dir="2700000" algn="tl">
                  <a:srgbClr val="FFFFFF"/>
                </a:outerShdw>
              </a:effectLst>
              <a:cs typeface="Arial" pitchFamily="34" charset="0"/>
            </a:endParaRPr>
          </a:p>
        </p:txBody>
      </p:sp>
      <p:sp>
        <p:nvSpPr>
          <p:cNvPr id="30" name="AutoShape 64"/>
          <p:cNvSpPr>
            <a:spLocks noChangeArrowheads="1"/>
          </p:cNvSpPr>
          <p:nvPr/>
        </p:nvSpPr>
        <p:spPr bwMode="auto">
          <a:xfrm>
            <a:off x="352335" y="3399792"/>
            <a:ext cx="2597267" cy="1126331"/>
          </a:xfrm>
          <a:prstGeom prst="roundRect">
            <a:avLst>
              <a:gd name="adj" fmla="val 7949"/>
            </a:avLst>
          </a:prstGeom>
          <a:ln>
            <a:headEnd/>
            <a:tailEnd/>
          </a:ln>
        </p:spPr>
        <p:style>
          <a:lnRef idx="2">
            <a:schemeClr val="accent6"/>
          </a:lnRef>
          <a:fillRef idx="1">
            <a:schemeClr val="lt1"/>
          </a:fillRef>
          <a:effectRef idx="0">
            <a:schemeClr val="accent6"/>
          </a:effectRef>
          <a:fontRef idx="minor">
            <a:schemeClr val="dk1"/>
          </a:fontRef>
        </p:style>
        <p:txBody>
          <a:bodyPr lIns="61112" tIns="30556" rIns="61112" bIns="30556" anchor="ctr"/>
          <a:lstStyle/>
          <a:p>
            <a:pPr marL="117807" indent="-117807">
              <a:spcBef>
                <a:spcPct val="30000"/>
              </a:spcBef>
              <a:buClr>
                <a:srgbClr val="669900"/>
              </a:buClr>
              <a:defRPr/>
            </a:pPr>
            <a:endParaRPr lang="zh-CN" altLang="en-US" sz="1000" dirty="0">
              <a:solidFill>
                <a:srgbClr val="000000"/>
              </a:solidFill>
              <a:ea typeface="宋体" pitchFamily="2" charset="-122"/>
              <a:cs typeface="Arial" pitchFamily="34" charset="0"/>
            </a:endParaRPr>
          </a:p>
        </p:txBody>
      </p:sp>
      <p:sp>
        <p:nvSpPr>
          <p:cNvPr id="31" name="AutoShape 5"/>
          <p:cNvSpPr>
            <a:spLocks noChangeArrowheads="1"/>
          </p:cNvSpPr>
          <p:nvPr/>
        </p:nvSpPr>
        <p:spPr bwMode="gray">
          <a:xfrm>
            <a:off x="401139" y="3561716"/>
            <a:ext cx="345191" cy="790575"/>
          </a:xfrm>
          <a:prstGeom prst="roundRect">
            <a:avLst>
              <a:gd name="adj" fmla="val 16667"/>
            </a:avLst>
          </a:prstGeom>
          <a:solidFill>
            <a:srgbClr val="7030A0"/>
          </a:solidFill>
          <a:ln w="25400">
            <a:noFill/>
            <a:round/>
            <a:headEnd/>
            <a:tailEnd/>
          </a:ln>
        </p:spPr>
        <p:txBody>
          <a:bodyPr vert="eaVert" wrap="none" lIns="68542" tIns="34271" rIns="68542" bIns="34271" anchor="ctr"/>
          <a:lstStyle/>
          <a:p>
            <a:pPr algn="ctr"/>
            <a:r>
              <a:rPr lang="en-US" altLang="zh-CN" sz="1000" dirty="0">
                <a:solidFill>
                  <a:schemeClr val="bg1"/>
                </a:solidFill>
                <a:cs typeface="Arial" pitchFamily="34" charset="0"/>
              </a:rPr>
              <a:t>MCU</a:t>
            </a:r>
          </a:p>
        </p:txBody>
      </p:sp>
      <p:sp>
        <p:nvSpPr>
          <p:cNvPr id="32" name="Text Box 12"/>
          <p:cNvSpPr txBox="1">
            <a:spLocks noChangeArrowheads="1"/>
          </p:cNvSpPr>
          <p:nvPr/>
        </p:nvSpPr>
        <p:spPr bwMode="auto">
          <a:xfrm>
            <a:off x="2100906" y="4352291"/>
            <a:ext cx="889165" cy="147665"/>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VP9620/VP9610</a:t>
            </a:r>
          </a:p>
        </p:txBody>
      </p:sp>
      <p:sp>
        <p:nvSpPr>
          <p:cNvPr id="33" name="AutoShape 64"/>
          <p:cNvSpPr>
            <a:spLocks noChangeArrowheads="1"/>
          </p:cNvSpPr>
          <p:nvPr/>
        </p:nvSpPr>
        <p:spPr bwMode="auto">
          <a:xfrm>
            <a:off x="5678996" y="3404551"/>
            <a:ext cx="1462897" cy="1119188"/>
          </a:xfrm>
          <a:prstGeom prst="roundRect">
            <a:avLst>
              <a:gd name="adj" fmla="val 7949"/>
            </a:avLst>
          </a:prstGeom>
          <a:solidFill>
            <a:schemeClr val="bg1"/>
          </a:solidFill>
          <a:ln w="9525">
            <a:noFill/>
            <a:round/>
            <a:headEnd/>
            <a:tailEnd/>
          </a:ln>
          <a:effectLst>
            <a:outerShdw dist="38100" dir="5400000" algn="t" rotWithShape="0">
              <a:srgbClr val="808080">
                <a:alpha val="39999"/>
              </a:srgbClr>
            </a:outerShdw>
          </a:effectLst>
        </p:spPr>
        <p:txBody>
          <a:bodyPr lIns="61112" tIns="30556" rIns="61112" bIns="30556" anchor="ctr"/>
          <a:lstStyle/>
          <a:p>
            <a:pPr marL="117807" indent="-117807">
              <a:spcBef>
                <a:spcPct val="30000"/>
              </a:spcBef>
              <a:buClr>
                <a:srgbClr val="669900"/>
              </a:buClr>
              <a:defRPr/>
            </a:pPr>
            <a:endParaRPr lang="zh-CN" altLang="en-US" sz="1000" dirty="0">
              <a:solidFill>
                <a:srgbClr val="000000"/>
              </a:solidFill>
              <a:cs typeface="Arial" pitchFamily="34" charset="0"/>
            </a:endParaRPr>
          </a:p>
        </p:txBody>
      </p:sp>
      <p:sp>
        <p:nvSpPr>
          <p:cNvPr id="34" name="AutoShape 5"/>
          <p:cNvSpPr>
            <a:spLocks noChangeArrowheads="1"/>
          </p:cNvSpPr>
          <p:nvPr/>
        </p:nvSpPr>
        <p:spPr bwMode="gray">
          <a:xfrm>
            <a:off x="5727798" y="3473608"/>
            <a:ext cx="345191" cy="972740"/>
          </a:xfrm>
          <a:prstGeom prst="roundRect">
            <a:avLst>
              <a:gd name="adj" fmla="val 16667"/>
            </a:avLst>
          </a:prstGeom>
          <a:solidFill>
            <a:srgbClr val="7030A0"/>
          </a:solidFill>
          <a:ln w="25400">
            <a:noFill/>
            <a:round/>
            <a:headEnd/>
            <a:tailEnd/>
          </a:ln>
        </p:spPr>
        <p:txBody>
          <a:bodyPr vert="eaVert" wrap="none" lIns="68542" tIns="34271" rIns="68542" bIns="34271" anchor="ctr"/>
          <a:lstStyle/>
          <a:p>
            <a:pPr algn="ctr"/>
            <a:r>
              <a:rPr lang="en-US" altLang="zh-CN" sz="1000" dirty="0">
                <a:solidFill>
                  <a:schemeClr val="bg1"/>
                </a:solidFill>
                <a:cs typeface="Arial" pitchFamily="34" charset="0"/>
              </a:rPr>
              <a:t>Management</a:t>
            </a:r>
          </a:p>
        </p:txBody>
      </p:sp>
      <p:sp>
        <p:nvSpPr>
          <p:cNvPr id="35" name="Text Box 12"/>
          <p:cNvSpPr txBox="1">
            <a:spLocks noChangeArrowheads="1"/>
          </p:cNvSpPr>
          <p:nvPr/>
        </p:nvSpPr>
        <p:spPr bwMode="auto">
          <a:xfrm>
            <a:off x="6225348" y="4173697"/>
            <a:ext cx="924875" cy="147665"/>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SMC</a:t>
            </a:r>
          </a:p>
        </p:txBody>
      </p:sp>
      <p:sp>
        <p:nvSpPr>
          <p:cNvPr id="36" name="AutoShape 64"/>
          <p:cNvSpPr>
            <a:spLocks noChangeArrowheads="1"/>
          </p:cNvSpPr>
          <p:nvPr/>
        </p:nvSpPr>
        <p:spPr bwMode="auto">
          <a:xfrm>
            <a:off x="7209739" y="3404552"/>
            <a:ext cx="1484322" cy="1133475"/>
          </a:xfrm>
          <a:prstGeom prst="roundRect">
            <a:avLst>
              <a:gd name="adj" fmla="val 7949"/>
            </a:avLst>
          </a:prstGeom>
          <a:solidFill>
            <a:schemeClr val="bg1"/>
          </a:solidFill>
          <a:ln w="9525">
            <a:noFill/>
            <a:round/>
            <a:headEnd/>
            <a:tailEnd/>
          </a:ln>
          <a:effectLst>
            <a:outerShdw dist="38100" dir="5400000" algn="t" rotWithShape="0">
              <a:srgbClr val="808080">
                <a:alpha val="39999"/>
              </a:srgbClr>
            </a:outerShdw>
          </a:effectLst>
        </p:spPr>
        <p:txBody>
          <a:bodyPr lIns="61112" tIns="30556" rIns="61112" bIns="30556" anchor="ctr"/>
          <a:lstStyle/>
          <a:p>
            <a:pPr marL="117807" indent="-117807">
              <a:spcBef>
                <a:spcPct val="30000"/>
              </a:spcBef>
              <a:buClr>
                <a:srgbClr val="669900"/>
              </a:buClr>
              <a:defRPr/>
            </a:pPr>
            <a:endParaRPr lang="zh-CN" altLang="en-US" sz="1000" dirty="0">
              <a:solidFill>
                <a:srgbClr val="000000"/>
              </a:solidFill>
              <a:cs typeface="Arial" pitchFamily="34" charset="0"/>
            </a:endParaRPr>
          </a:p>
        </p:txBody>
      </p:sp>
      <p:sp>
        <p:nvSpPr>
          <p:cNvPr id="37" name="AutoShape 5"/>
          <p:cNvSpPr>
            <a:spLocks noChangeArrowheads="1"/>
          </p:cNvSpPr>
          <p:nvPr/>
        </p:nvSpPr>
        <p:spPr bwMode="gray">
          <a:xfrm>
            <a:off x="7258544" y="3562905"/>
            <a:ext cx="345191" cy="826294"/>
          </a:xfrm>
          <a:prstGeom prst="roundRect">
            <a:avLst>
              <a:gd name="adj" fmla="val 16667"/>
            </a:avLst>
          </a:prstGeom>
          <a:solidFill>
            <a:srgbClr val="7030A0"/>
          </a:solidFill>
          <a:ln w="25400">
            <a:noFill/>
            <a:round/>
            <a:headEnd/>
            <a:tailEnd/>
          </a:ln>
        </p:spPr>
        <p:txBody>
          <a:bodyPr vert="eaVert" wrap="none" lIns="68542" tIns="34271" rIns="68542" bIns="34271" anchor="ctr"/>
          <a:lstStyle/>
          <a:p>
            <a:pPr algn="ctr"/>
            <a:r>
              <a:rPr lang="en-US" altLang="zh-CN" sz="1000" dirty="0" smtClean="0">
                <a:solidFill>
                  <a:schemeClr val="bg1"/>
                </a:solidFill>
                <a:cs typeface="Arial" pitchFamily="34" charset="0"/>
              </a:rPr>
              <a:t>Recording</a:t>
            </a:r>
          </a:p>
          <a:p>
            <a:pPr algn="ctr"/>
            <a:r>
              <a:rPr lang="en-US" altLang="zh-CN" sz="1000" dirty="0" smtClean="0">
                <a:solidFill>
                  <a:schemeClr val="bg1"/>
                </a:solidFill>
                <a:cs typeface="Arial" pitchFamily="34" charset="0"/>
              </a:rPr>
              <a:t>Streaming</a:t>
            </a:r>
            <a:endParaRPr lang="en-US" altLang="zh-CN" sz="1000" dirty="0">
              <a:solidFill>
                <a:schemeClr val="bg1"/>
              </a:solidFill>
              <a:cs typeface="Arial" pitchFamily="34" charset="0"/>
            </a:endParaRPr>
          </a:p>
        </p:txBody>
      </p:sp>
      <p:sp>
        <p:nvSpPr>
          <p:cNvPr id="38" name="Text Box 12"/>
          <p:cNvSpPr txBox="1">
            <a:spLocks noChangeArrowheads="1"/>
          </p:cNvSpPr>
          <p:nvPr/>
        </p:nvSpPr>
        <p:spPr bwMode="auto">
          <a:xfrm>
            <a:off x="7852509" y="4204654"/>
            <a:ext cx="678480" cy="231662"/>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smtClean="0">
                <a:cs typeface="Arial" pitchFamily="34" charset="0"/>
              </a:rPr>
              <a:t>NRS2000</a:t>
            </a:r>
          </a:p>
          <a:p>
            <a:pPr algn="ctr" defTabSz="587845" eaLnBrk="0" hangingPunct="0">
              <a:lnSpc>
                <a:spcPct val="80000"/>
              </a:lnSpc>
            </a:pPr>
            <a:r>
              <a:rPr lang="en-US" altLang="zh-CN" sz="700" dirty="0" smtClean="0">
                <a:cs typeface="Arial" pitchFamily="34" charset="0"/>
              </a:rPr>
              <a:t>CH10</a:t>
            </a:r>
            <a:endParaRPr lang="en-US" altLang="zh-CN" sz="700" dirty="0">
              <a:cs typeface="Arial" pitchFamily="34" charset="0"/>
            </a:endParaRPr>
          </a:p>
        </p:txBody>
      </p:sp>
      <p:sp>
        <p:nvSpPr>
          <p:cNvPr id="39" name="Text Box 12"/>
          <p:cNvSpPr txBox="1">
            <a:spLocks noChangeArrowheads="1"/>
          </p:cNvSpPr>
          <p:nvPr/>
        </p:nvSpPr>
        <p:spPr bwMode="auto">
          <a:xfrm>
            <a:off x="849887" y="4352291"/>
            <a:ext cx="1273637" cy="147665"/>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smtClean="0">
                <a:cs typeface="Arial" pitchFamily="34" charset="0"/>
              </a:rPr>
              <a:t>VP8660/VP8650</a:t>
            </a:r>
            <a:endParaRPr lang="en-US" altLang="zh-CN" sz="700" dirty="0">
              <a:cs typeface="Arial" pitchFamily="34" charset="0"/>
            </a:endParaRPr>
          </a:p>
        </p:txBody>
      </p:sp>
      <p:pic>
        <p:nvPicPr>
          <p:cNvPr id="40" name="Picture 79" descr="9039A"/>
          <p:cNvPicPr>
            <a:picLocks noChangeAspect="1" noChangeArrowheads="1"/>
          </p:cNvPicPr>
          <p:nvPr/>
        </p:nvPicPr>
        <p:blipFill>
          <a:blip r:embed="rId4" cstate="print"/>
          <a:srcRect/>
          <a:stretch>
            <a:fillRect/>
          </a:stretch>
        </p:blipFill>
        <p:spPr bwMode="auto">
          <a:xfrm>
            <a:off x="1062607" y="2189558"/>
            <a:ext cx="767754" cy="486966"/>
          </a:xfrm>
          <a:prstGeom prst="rect">
            <a:avLst/>
          </a:prstGeom>
          <a:noFill/>
          <a:ln w="9525">
            <a:noFill/>
            <a:miter lim="800000"/>
            <a:headEnd/>
            <a:tailEnd/>
          </a:ln>
        </p:spPr>
      </p:pic>
      <p:pic>
        <p:nvPicPr>
          <p:cNvPr id="45" name="Picture 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649111" y="2258299"/>
            <a:ext cx="780847" cy="510779"/>
          </a:xfrm>
          <a:prstGeom prst="rect">
            <a:avLst/>
          </a:prstGeom>
          <a:noFill/>
          <a:ln w="28575" algn="ctr">
            <a:noFill/>
            <a:miter lim="800000"/>
            <a:headEnd/>
            <a:tailEnd/>
          </a:ln>
        </p:spPr>
      </p:pic>
      <p:pic>
        <p:nvPicPr>
          <p:cNvPr id="46" name="Picture 4" descr="E:\营销工程\产品图片\MC850 851产品图片\英文用 MC850.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574877" y="2258220"/>
            <a:ext cx="589206" cy="453628"/>
          </a:xfrm>
          <a:prstGeom prst="rect">
            <a:avLst/>
          </a:prstGeom>
          <a:noFill/>
          <a:ln w="9525">
            <a:noFill/>
            <a:miter lim="800000"/>
            <a:headEnd/>
            <a:tailEnd/>
          </a:ln>
        </p:spPr>
      </p:pic>
      <p:sp>
        <p:nvSpPr>
          <p:cNvPr id="47" name="AutoShape 64"/>
          <p:cNvSpPr>
            <a:spLocks noChangeArrowheads="1"/>
          </p:cNvSpPr>
          <p:nvPr/>
        </p:nvSpPr>
        <p:spPr bwMode="auto">
          <a:xfrm>
            <a:off x="5602367" y="2019857"/>
            <a:ext cx="2637393" cy="1160224"/>
          </a:xfrm>
          <a:prstGeom prst="roundRect">
            <a:avLst>
              <a:gd name="adj" fmla="val 7949"/>
            </a:avLst>
          </a:prstGeom>
          <a:solidFill>
            <a:schemeClr val="bg1"/>
          </a:solidFill>
          <a:ln w="9525">
            <a:noFill/>
            <a:round/>
            <a:headEnd/>
            <a:tailEnd/>
          </a:ln>
          <a:effectLst>
            <a:outerShdw dist="38100" dir="5400000" algn="t" rotWithShape="0">
              <a:srgbClr val="808080">
                <a:alpha val="39999"/>
              </a:srgbClr>
            </a:outerShdw>
          </a:effectLst>
        </p:spPr>
        <p:txBody>
          <a:bodyPr lIns="61112" tIns="30556" rIns="61112" bIns="30556" anchor="ctr"/>
          <a:lstStyle/>
          <a:p>
            <a:pPr marL="117807" indent="-117807">
              <a:spcBef>
                <a:spcPct val="30000"/>
              </a:spcBef>
              <a:buClr>
                <a:srgbClr val="669900"/>
              </a:buClr>
              <a:defRPr/>
            </a:pPr>
            <a:endParaRPr lang="zh-CN" altLang="en-US" sz="1000" dirty="0">
              <a:solidFill>
                <a:srgbClr val="000000"/>
              </a:solidFill>
              <a:cs typeface="Arial" pitchFamily="34" charset="0"/>
            </a:endParaRPr>
          </a:p>
        </p:txBody>
      </p:sp>
      <p:sp>
        <p:nvSpPr>
          <p:cNvPr id="48" name="AutoShape 5"/>
          <p:cNvSpPr>
            <a:spLocks noChangeArrowheads="1"/>
          </p:cNvSpPr>
          <p:nvPr/>
        </p:nvSpPr>
        <p:spPr bwMode="gray">
          <a:xfrm>
            <a:off x="5664903" y="2109233"/>
            <a:ext cx="345191" cy="960835"/>
          </a:xfrm>
          <a:prstGeom prst="roundRect">
            <a:avLst>
              <a:gd name="adj" fmla="val 16667"/>
            </a:avLst>
          </a:prstGeom>
          <a:solidFill>
            <a:srgbClr val="669900"/>
          </a:solidFill>
          <a:ln w="25400">
            <a:noFill/>
            <a:round/>
            <a:headEnd/>
            <a:tailEnd/>
          </a:ln>
        </p:spPr>
        <p:txBody>
          <a:bodyPr vert="eaVert" wrap="none" lIns="68542" tIns="34271" rIns="68542" bIns="34271" anchor="ctr"/>
          <a:lstStyle/>
          <a:p>
            <a:pPr algn="ctr"/>
            <a:r>
              <a:rPr lang="en-US" altLang="zh-CN" sz="1000" dirty="0">
                <a:solidFill>
                  <a:schemeClr val="bg1"/>
                </a:solidFill>
                <a:cs typeface="Arial" pitchFamily="34" charset="0"/>
              </a:rPr>
              <a:t>Accessories</a:t>
            </a:r>
          </a:p>
        </p:txBody>
      </p:sp>
      <p:sp>
        <p:nvSpPr>
          <p:cNvPr id="49" name="Text Box 12"/>
          <p:cNvSpPr txBox="1">
            <a:spLocks noChangeArrowheads="1"/>
          </p:cNvSpPr>
          <p:nvPr/>
        </p:nvSpPr>
        <p:spPr bwMode="auto">
          <a:xfrm>
            <a:off x="6037041" y="2942828"/>
            <a:ext cx="1180793" cy="231662"/>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VPC520/VPC500/</a:t>
            </a:r>
          </a:p>
          <a:p>
            <a:pPr algn="ctr" defTabSz="587845" eaLnBrk="0" hangingPunct="0">
              <a:lnSpc>
                <a:spcPct val="80000"/>
              </a:lnSpc>
            </a:pPr>
            <a:r>
              <a:rPr lang="en-US" altLang="zh-CN" sz="700" dirty="0">
                <a:cs typeface="Arial" pitchFamily="34" charset="0"/>
              </a:rPr>
              <a:t>VPC500S/VPC500E</a:t>
            </a:r>
          </a:p>
        </p:txBody>
      </p:sp>
      <p:sp>
        <p:nvSpPr>
          <p:cNvPr id="50" name="Text Box 12"/>
          <p:cNvSpPr txBox="1">
            <a:spLocks noChangeArrowheads="1"/>
          </p:cNvSpPr>
          <p:nvPr/>
        </p:nvSpPr>
        <p:spPr bwMode="auto">
          <a:xfrm>
            <a:off x="7343109" y="2944019"/>
            <a:ext cx="678480" cy="231662"/>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VPM210/</a:t>
            </a:r>
          </a:p>
          <a:p>
            <a:pPr algn="ctr" defTabSz="587845" eaLnBrk="0" hangingPunct="0">
              <a:lnSpc>
                <a:spcPct val="80000"/>
              </a:lnSpc>
            </a:pPr>
            <a:r>
              <a:rPr lang="en-US" altLang="zh-CN" sz="700" dirty="0">
                <a:cs typeface="Arial" pitchFamily="34" charset="0"/>
              </a:rPr>
              <a:t>VPM100</a:t>
            </a:r>
          </a:p>
        </p:txBody>
      </p:sp>
      <p:pic>
        <p:nvPicPr>
          <p:cNvPr id="51" name="Picture 72" descr="M201"/>
          <p:cNvPicPr>
            <a:picLocks noChangeAspect="1" noChangeArrowheads="1"/>
          </p:cNvPicPr>
          <p:nvPr/>
        </p:nvPicPr>
        <p:blipFill>
          <a:blip r:embed="rId7" cstate="print">
            <a:clrChange>
              <a:clrFrom>
                <a:srgbClr val="FFFFFF"/>
              </a:clrFrom>
              <a:clrTo>
                <a:srgbClr val="FFFFFF">
                  <a:alpha val="0"/>
                </a:srgbClr>
              </a:clrTo>
            </a:clrChange>
          </a:blip>
          <a:srcRect l="6496" t="8328" r="6067" b="17462"/>
          <a:stretch>
            <a:fillRect/>
          </a:stretch>
        </p:blipFill>
        <p:spPr bwMode="auto">
          <a:xfrm>
            <a:off x="7300811" y="2252901"/>
            <a:ext cx="574922" cy="223838"/>
          </a:xfrm>
          <a:prstGeom prst="rect">
            <a:avLst/>
          </a:prstGeom>
          <a:noFill/>
          <a:ln w="9525">
            <a:noFill/>
            <a:miter lim="800000"/>
            <a:headEnd/>
            <a:tailEnd/>
          </a:ln>
        </p:spPr>
      </p:pic>
      <p:pic>
        <p:nvPicPr>
          <p:cNvPr id="52" name="图片 90" descr="VPC500E 彩页图片.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6242497" y="2098674"/>
            <a:ext cx="807034" cy="415528"/>
          </a:xfrm>
          <a:prstGeom prst="rect">
            <a:avLst/>
          </a:prstGeom>
          <a:noFill/>
          <a:ln w="9525">
            <a:noFill/>
            <a:miter lim="800000"/>
            <a:headEnd/>
            <a:tailEnd/>
          </a:ln>
        </p:spPr>
      </p:pic>
      <p:pic>
        <p:nvPicPr>
          <p:cNvPr id="53" name="Picture 70" descr="MIC_M100-150"/>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7421757" y="2604848"/>
            <a:ext cx="488029" cy="304800"/>
          </a:xfrm>
          <a:prstGeom prst="rect">
            <a:avLst/>
          </a:prstGeom>
          <a:noFill/>
          <a:ln w="9525">
            <a:noFill/>
            <a:miter lim="800000"/>
            <a:headEnd/>
            <a:tailEnd/>
          </a:ln>
        </p:spPr>
      </p:pic>
      <p:pic>
        <p:nvPicPr>
          <p:cNvPr id="54" name="Picture 89"/>
          <p:cNvPicPr>
            <a:picLocks noChangeAspect="1" noChangeArrowheads="1"/>
          </p:cNvPicPr>
          <p:nvPr/>
        </p:nvPicPr>
        <p:blipFill>
          <a:blip r:embed="rId10" cstate="print"/>
          <a:srcRect/>
          <a:stretch>
            <a:fillRect/>
          </a:stretch>
        </p:blipFill>
        <p:spPr bwMode="auto">
          <a:xfrm>
            <a:off x="6198201" y="2484517"/>
            <a:ext cx="859407" cy="458391"/>
          </a:xfrm>
          <a:prstGeom prst="rect">
            <a:avLst/>
          </a:prstGeom>
          <a:noFill/>
          <a:ln w="28575" algn="ctr">
            <a:noFill/>
            <a:miter lim="800000"/>
            <a:headEnd/>
            <a:tailEnd/>
          </a:ln>
        </p:spPr>
      </p:pic>
      <p:pic>
        <p:nvPicPr>
          <p:cNvPr id="55" name="Picture 34" descr="ViewPoint 8660侧面照"/>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843934" y="3483135"/>
            <a:ext cx="492790" cy="829865"/>
          </a:xfrm>
          <a:prstGeom prst="rect">
            <a:avLst/>
          </a:prstGeom>
          <a:noFill/>
          <a:ln w="9525">
            <a:noFill/>
            <a:miter lim="800000"/>
            <a:headEnd/>
            <a:tailEnd/>
          </a:ln>
        </p:spPr>
      </p:pic>
      <p:pic>
        <p:nvPicPr>
          <p:cNvPr id="56" name="Picture 35" descr="ViewPoint 8650(1)"/>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1412351" y="3711256"/>
            <a:ext cx="582064" cy="490538"/>
          </a:xfrm>
          <a:prstGeom prst="rect">
            <a:avLst/>
          </a:prstGeom>
          <a:noFill/>
          <a:ln w="9525">
            <a:noFill/>
            <a:miter lim="800000"/>
            <a:headEnd/>
            <a:tailEnd/>
          </a:ln>
        </p:spPr>
      </p:pic>
      <p:pic>
        <p:nvPicPr>
          <p:cNvPr id="58" name="Picture 94"/>
          <p:cNvPicPr>
            <a:picLocks noChangeAspect="1" noChangeArrowheads="1"/>
          </p:cNvPicPr>
          <p:nvPr/>
        </p:nvPicPr>
        <p:blipFill>
          <a:blip r:embed="rId13" cstate="print">
            <a:clrChange>
              <a:clrFrom>
                <a:srgbClr val="EFF2FB"/>
              </a:clrFrom>
              <a:clrTo>
                <a:srgbClr val="EFF2FB">
                  <a:alpha val="0"/>
                </a:srgbClr>
              </a:clrTo>
            </a:clrChange>
          </a:blip>
          <a:srcRect/>
          <a:stretch>
            <a:fillRect/>
          </a:stretch>
        </p:blipFill>
        <p:spPr bwMode="auto">
          <a:xfrm>
            <a:off x="2208036" y="3551000"/>
            <a:ext cx="659435" cy="446485"/>
          </a:xfrm>
          <a:prstGeom prst="rect">
            <a:avLst/>
          </a:prstGeom>
          <a:noFill/>
          <a:ln w="28575" algn="ctr">
            <a:noFill/>
            <a:miter lim="800000"/>
            <a:headEnd/>
            <a:tailEnd/>
          </a:ln>
        </p:spPr>
      </p:pic>
      <p:pic>
        <p:nvPicPr>
          <p:cNvPr id="59" name="Picture 95"/>
          <p:cNvPicPr>
            <a:picLocks noChangeAspect="1" noChangeArrowheads="1"/>
          </p:cNvPicPr>
          <p:nvPr/>
        </p:nvPicPr>
        <p:blipFill>
          <a:blip r:embed="rId14" cstate="print">
            <a:clrChange>
              <a:clrFrom>
                <a:srgbClr val="ECF3FD"/>
              </a:clrFrom>
              <a:clrTo>
                <a:srgbClr val="ECF3FD">
                  <a:alpha val="0"/>
                </a:srgbClr>
              </a:clrTo>
            </a:clrChange>
          </a:blip>
          <a:srcRect/>
          <a:stretch>
            <a:fillRect/>
          </a:stretch>
        </p:blipFill>
        <p:spPr bwMode="auto">
          <a:xfrm>
            <a:off x="2223508" y="4061777"/>
            <a:ext cx="648722" cy="160734"/>
          </a:xfrm>
          <a:prstGeom prst="rect">
            <a:avLst/>
          </a:prstGeom>
          <a:noFill/>
          <a:ln w="28575" algn="ctr">
            <a:noFill/>
            <a:miter lim="800000"/>
            <a:headEnd/>
            <a:tailEnd/>
          </a:ln>
        </p:spPr>
      </p:pic>
      <p:sp>
        <p:nvSpPr>
          <p:cNvPr id="60" name="AutoShape 64"/>
          <p:cNvSpPr>
            <a:spLocks noChangeArrowheads="1"/>
          </p:cNvSpPr>
          <p:nvPr/>
        </p:nvSpPr>
        <p:spPr bwMode="auto">
          <a:xfrm>
            <a:off x="3007929" y="3399790"/>
            <a:ext cx="2591315" cy="1119188"/>
          </a:xfrm>
          <a:prstGeom prst="roundRect">
            <a:avLst>
              <a:gd name="adj" fmla="val 7949"/>
            </a:avLst>
          </a:prstGeom>
          <a:solidFill>
            <a:schemeClr val="bg1"/>
          </a:solidFill>
          <a:ln w="9525">
            <a:noFill/>
            <a:round/>
            <a:headEnd/>
            <a:tailEnd/>
          </a:ln>
          <a:effectLst>
            <a:outerShdw dist="38100" dir="5400000" algn="t" rotWithShape="0">
              <a:srgbClr val="808080">
                <a:alpha val="39999"/>
              </a:srgbClr>
            </a:outerShdw>
          </a:effectLst>
        </p:spPr>
        <p:txBody>
          <a:bodyPr lIns="61112" tIns="30556" rIns="61112" bIns="30556" anchor="ctr"/>
          <a:lstStyle/>
          <a:p>
            <a:pPr marL="117807" indent="-117807">
              <a:spcBef>
                <a:spcPct val="30000"/>
              </a:spcBef>
              <a:buClr>
                <a:srgbClr val="669900"/>
              </a:buClr>
              <a:defRPr/>
            </a:pPr>
            <a:endParaRPr lang="zh-CN" altLang="en-US" sz="1000" dirty="0">
              <a:solidFill>
                <a:srgbClr val="000000"/>
              </a:solidFill>
              <a:cs typeface="Arial" pitchFamily="34" charset="0"/>
            </a:endParaRPr>
          </a:p>
        </p:txBody>
      </p:sp>
      <p:sp>
        <p:nvSpPr>
          <p:cNvPr id="61" name="AutoShape 5"/>
          <p:cNvSpPr>
            <a:spLocks noChangeArrowheads="1"/>
          </p:cNvSpPr>
          <p:nvPr/>
        </p:nvSpPr>
        <p:spPr bwMode="gray">
          <a:xfrm>
            <a:off x="3056732" y="3551001"/>
            <a:ext cx="345191" cy="794147"/>
          </a:xfrm>
          <a:prstGeom prst="roundRect">
            <a:avLst>
              <a:gd name="adj" fmla="val 16667"/>
            </a:avLst>
          </a:prstGeom>
          <a:solidFill>
            <a:srgbClr val="7030A0"/>
          </a:solidFill>
          <a:ln w="25400">
            <a:noFill/>
            <a:round/>
            <a:headEnd/>
            <a:tailEnd/>
          </a:ln>
        </p:spPr>
        <p:txBody>
          <a:bodyPr vert="eaVert" wrap="none" lIns="68542" tIns="34271" rIns="68542" bIns="34271" anchor="ctr"/>
          <a:lstStyle/>
          <a:p>
            <a:pPr algn="ctr"/>
            <a:r>
              <a:rPr lang="en-US" altLang="zh-CN" sz="1000" dirty="0" err="1">
                <a:solidFill>
                  <a:schemeClr val="bg1"/>
                </a:solidFill>
                <a:cs typeface="Arial" pitchFamily="34" charset="0"/>
              </a:rPr>
              <a:t>miniMCU</a:t>
            </a:r>
            <a:endParaRPr lang="en-US" altLang="zh-CN" sz="1000" dirty="0">
              <a:solidFill>
                <a:schemeClr val="bg1"/>
              </a:solidFill>
              <a:cs typeface="Arial" pitchFamily="34" charset="0"/>
            </a:endParaRPr>
          </a:p>
        </p:txBody>
      </p:sp>
      <p:sp>
        <p:nvSpPr>
          <p:cNvPr id="62" name="Text Box 12"/>
          <p:cNvSpPr txBox="1">
            <a:spLocks noChangeArrowheads="1"/>
          </p:cNvSpPr>
          <p:nvPr/>
        </p:nvSpPr>
        <p:spPr bwMode="auto">
          <a:xfrm>
            <a:off x="3323360" y="4202273"/>
            <a:ext cx="1285540" cy="231662"/>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VP9039S-M/VP9036S-M</a:t>
            </a:r>
          </a:p>
          <a:p>
            <a:pPr algn="ctr" defTabSz="587845" eaLnBrk="0" hangingPunct="0">
              <a:lnSpc>
                <a:spcPct val="80000"/>
              </a:lnSpc>
            </a:pPr>
            <a:r>
              <a:rPr lang="en-US" altLang="zh-CN" sz="700" dirty="0">
                <a:cs typeface="Arial" pitchFamily="34" charset="0"/>
              </a:rPr>
              <a:t>/VP9035A/VP9030</a:t>
            </a:r>
          </a:p>
        </p:txBody>
      </p:sp>
      <p:pic>
        <p:nvPicPr>
          <p:cNvPr id="63" name="Picture 79" descr="9039A"/>
          <p:cNvPicPr>
            <a:picLocks noChangeAspect="1" noChangeArrowheads="1"/>
          </p:cNvPicPr>
          <p:nvPr/>
        </p:nvPicPr>
        <p:blipFill>
          <a:blip r:embed="rId4" cstate="print"/>
          <a:srcRect/>
          <a:stretch>
            <a:fillRect/>
          </a:stretch>
        </p:blipFill>
        <p:spPr bwMode="auto">
          <a:xfrm>
            <a:off x="3498337" y="3566477"/>
            <a:ext cx="824888" cy="522684"/>
          </a:xfrm>
          <a:prstGeom prst="rect">
            <a:avLst/>
          </a:prstGeom>
          <a:noFill/>
          <a:ln w="9525">
            <a:noFill/>
            <a:miter lim="800000"/>
            <a:headEnd/>
            <a:tailEnd/>
          </a:ln>
        </p:spPr>
      </p:pic>
      <p:pic>
        <p:nvPicPr>
          <p:cNvPr id="64" name="Picture 25" descr="R480"/>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4543435" y="3562904"/>
            <a:ext cx="989151" cy="685800"/>
          </a:xfrm>
          <a:prstGeom prst="rect">
            <a:avLst/>
          </a:prstGeom>
          <a:noFill/>
          <a:ln w="9525">
            <a:noFill/>
            <a:miter lim="800000"/>
            <a:headEnd/>
            <a:tailEnd/>
          </a:ln>
        </p:spPr>
      </p:pic>
      <p:sp>
        <p:nvSpPr>
          <p:cNvPr id="65" name="Text Box 12"/>
          <p:cNvSpPr txBox="1">
            <a:spLocks noChangeArrowheads="1"/>
          </p:cNvSpPr>
          <p:nvPr/>
        </p:nvSpPr>
        <p:spPr bwMode="auto">
          <a:xfrm>
            <a:off x="4425592" y="4187984"/>
            <a:ext cx="1316488" cy="231662"/>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VP8039-M/VP8036-M/</a:t>
            </a:r>
          </a:p>
          <a:p>
            <a:pPr algn="ctr" defTabSz="587845" eaLnBrk="0" hangingPunct="0">
              <a:lnSpc>
                <a:spcPct val="80000"/>
              </a:lnSpc>
            </a:pPr>
            <a:r>
              <a:rPr lang="en-US" altLang="zh-CN" sz="700" dirty="0">
                <a:cs typeface="Arial" pitchFamily="34" charset="0"/>
              </a:rPr>
              <a:t>VP8069-M/VP8066-M</a:t>
            </a:r>
          </a:p>
        </p:txBody>
      </p:sp>
      <p:pic>
        <p:nvPicPr>
          <p:cNvPr id="66" name="Picture 97"/>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7666822" y="3753406"/>
            <a:ext cx="940349" cy="384572"/>
          </a:xfrm>
          <a:prstGeom prst="rect">
            <a:avLst/>
          </a:prstGeom>
          <a:noFill/>
          <a:ln w="28575" algn="ctr">
            <a:noFill/>
            <a:miter lim="800000"/>
            <a:headEnd/>
            <a:tailEnd/>
          </a:ln>
        </p:spPr>
      </p:pic>
      <p:pic>
        <p:nvPicPr>
          <p:cNvPr id="67" name="Picture 62"/>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6137264" y="3735548"/>
            <a:ext cx="937968" cy="353615"/>
          </a:xfrm>
          <a:prstGeom prst="rect">
            <a:avLst/>
          </a:prstGeom>
          <a:noFill/>
          <a:ln w="9525" algn="ctr">
            <a:noFill/>
            <a:miter lim="800000"/>
            <a:headEnd/>
            <a:tailEnd/>
          </a:ln>
        </p:spPr>
      </p:pic>
      <p:pic>
        <p:nvPicPr>
          <p:cNvPr id="68" name="Picture 79" descr="9039A"/>
          <p:cNvPicPr>
            <a:picLocks noChangeAspect="1" noChangeArrowheads="1"/>
          </p:cNvPicPr>
          <p:nvPr/>
        </p:nvPicPr>
        <p:blipFill>
          <a:blip r:embed="rId4" cstate="print"/>
          <a:srcRect/>
          <a:stretch>
            <a:fillRect/>
          </a:stretch>
        </p:blipFill>
        <p:spPr bwMode="auto">
          <a:xfrm>
            <a:off x="2030757" y="2191463"/>
            <a:ext cx="767754" cy="486966"/>
          </a:xfrm>
          <a:prstGeom prst="rect">
            <a:avLst/>
          </a:prstGeom>
          <a:noFill/>
          <a:ln w="9525">
            <a:noFill/>
            <a:miter lim="800000"/>
            <a:headEnd/>
            <a:tailEnd/>
          </a:ln>
        </p:spPr>
      </p:pic>
      <p:sp>
        <p:nvSpPr>
          <p:cNvPr id="69" name="Text Box 12"/>
          <p:cNvSpPr txBox="1">
            <a:spLocks noChangeArrowheads="1"/>
          </p:cNvSpPr>
          <p:nvPr/>
        </p:nvSpPr>
        <p:spPr bwMode="auto">
          <a:xfrm>
            <a:off x="1683653" y="2763997"/>
            <a:ext cx="1434330" cy="231662"/>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a:cs typeface="Arial" pitchFamily="34" charset="0"/>
              </a:rPr>
              <a:t>VP9035A/</a:t>
            </a:r>
          </a:p>
          <a:p>
            <a:pPr algn="ctr" defTabSz="587845" eaLnBrk="0" hangingPunct="0">
              <a:lnSpc>
                <a:spcPct val="80000"/>
              </a:lnSpc>
            </a:pPr>
            <a:r>
              <a:rPr lang="en-US" altLang="zh-CN" sz="700" dirty="0">
                <a:cs typeface="Arial" pitchFamily="34" charset="0"/>
              </a:rPr>
              <a:t>VP9030</a:t>
            </a:r>
          </a:p>
        </p:txBody>
      </p:sp>
      <p:sp>
        <p:nvSpPr>
          <p:cNvPr id="70" name="Rectangle 2"/>
          <p:cNvSpPr txBox="1">
            <a:spLocks noChangeArrowheads="1"/>
          </p:cNvSpPr>
          <p:nvPr/>
        </p:nvSpPr>
        <p:spPr bwMode="auto">
          <a:xfrm>
            <a:off x="336655" y="67969"/>
            <a:ext cx="7482320" cy="363419"/>
          </a:xfrm>
          <a:prstGeom prst="rect">
            <a:avLst/>
          </a:prstGeom>
          <a:noFill/>
          <a:ln w="9525">
            <a:noFill/>
            <a:miter lim="800000"/>
            <a:headEnd/>
            <a:tailEnd/>
          </a:ln>
        </p:spPr>
        <p:txBody>
          <a:bodyPr lIns="68542" tIns="34271" rIns="68542" bIns="34271"/>
          <a:lstStyle/>
          <a:p>
            <a:pPr defTabSz="342713" eaLnBrk="0" hangingPunct="0"/>
            <a:r>
              <a:rPr lang="ru-RU" altLang="zh-CN" sz="2400" b="1" dirty="0" smtClean="0">
                <a:solidFill>
                  <a:srgbClr val="990000"/>
                </a:solidFill>
                <a:ea typeface="Arial Unicode MS" pitchFamily="34" charset="-122"/>
                <a:cs typeface="Arial" pitchFamily="34" charset="0"/>
              </a:rPr>
              <a:t>Линейка ВКС и удаленного присутсвия</a:t>
            </a:r>
            <a:endParaRPr lang="en-US" altLang="zh-CN" sz="2400" b="1" dirty="0">
              <a:solidFill>
                <a:srgbClr val="990000"/>
              </a:solidFill>
              <a:ea typeface="Arial Unicode MS" pitchFamily="34" charset="-122"/>
              <a:cs typeface="Arial" pitchFamily="34" charset="0"/>
            </a:endParaRPr>
          </a:p>
        </p:txBody>
      </p:sp>
      <p:pic>
        <p:nvPicPr>
          <p:cNvPr id="72" name="Picture 3"/>
          <p:cNvPicPr>
            <a:picLocks noChangeAspect="1" noChangeArrowheads="1"/>
          </p:cNvPicPr>
          <p:nvPr/>
        </p:nvPicPr>
        <p:blipFill>
          <a:blip r:embed="rId18" cstate="print">
            <a:clrChange>
              <a:clrFrom>
                <a:srgbClr val="FDFEFF"/>
              </a:clrFrom>
              <a:clrTo>
                <a:srgbClr val="FDFEFF">
                  <a:alpha val="0"/>
                </a:srgbClr>
              </a:clrTo>
            </a:clrChange>
          </a:blip>
          <a:stretch>
            <a:fillRect/>
          </a:stretch>
        </p:blipFill>
        <p:spPr bwMode="auto">
          <a:xfrm>
            <a:off x="5285166" y="807798"/>
            <a:ext cx="582235" cy="685800"/>
          </a:xfrm>
          <a:prstGeom prst="rect">
            <a:avLst/>
          </a:prstGeom>
          <a:noFill/>
          <a:ln>
            <a:noFill/>
          </a:ln>
        </p:spPr>
      </p:pic>
      <p:sp>
        <p:nvSpPr>
          <p:cNvPr id="74" name="Text Box 12"/>
          <p:cNvSpPr txBox="1">
            <a:spLocks noChangeArrowheads="1"/>
          </p:cNvSpPr>
          <p:nvPr/>
        </p:nvSpPr>
        <p:spPr bwMode="auto">
          <a:xfrm>
            <a:off x="4120171" y="1586006"/>
            <a:ext cx="786799" cy="147665"/>
          </a:xfrm>
          <a:prstGeom prst="rect">
            <a:avLst/>
          </a:prstGeom>
          <a:noFill/>
          <a:ln w="9525">
            <a:noFill/>
            <a:miter lim="800000"/>
            <a:headEnd/>
            <a:tailEnd/>
          </a:ln>
        </p:spPr>
        <p:txBody>
          <a:bodyPr wrap="square" lIns="58733" tIns="29367" rIns="58733" bIns="29367">
            <a:spAutoFit/>
          </a:bodyPr>
          <a:lstStyle/>
          <a:p>
            <a:pPr algn="ctr" defTabSz="587845" eaLnBrk="0" hangingPunct="0">
              <a:lnSpc>
                <a:spcPct val="80000"/>
              </a:lnSpc>
            </a:pPr>
            <a:r>
              <a:rPr lang="en-US" altLang="zh-CN" sz="700" dirty="0" smtClean="0">
                <a:cs typeface="Arial" pitchFamily="34" charset="0"/>
              </a:rPr>
              <a:t>Customization</a:t>
            </a:r>
            <a:endParaRPr lang="en-US" altLang="zh-CN" sz="700" dirty="0">
              <a:cs typeface="Arial" pitchFamily="34" charset="0"/>
            </a:endParaRPr>
          </a:p>
        </p:txBody>
      </p:sp>
      <p:sp>
        <p:nvSpPr>
          <p:cNvPr id="75" name="Text Box 12"/>
          <p:cNvSpPr txBox="1">
            <a:spLocks noChangeArrowheads="1"/>
          </p:cNvSpPr>
          <p:nvPr/>
        </p:nvSpPr>
        <p:spPr bwMode="auto">
          <a:xfrm>
            <a:off x="5791200" y="1535272"/>
            <a:ext cx="924874" cy="147665"/>
          </a:xfrm>
          <a:prstGeom prst="rect">
            <a:avLst/>
          </a:prstGeom>
          <a:noFill/>
          <a:ln w="9525">
            <a:noFill/>
            <a:miter lim="800000"/>
            <a:headEnd/>
            <a:tailEnd/>
          </a:ln>
        </p:spPr>
        <p:txBody>
          <a:bodyPr lIns="58733" tIns="29367" rIns="58733" bIns="29367">
            <a:spAutoFit/>
          </a:bodyPr>
          <a:lstStyle/>
          <a:p>
            <a:pPr algn="ctr" defTabSz="587845" eaLnBrk="0" hangingPunct="0">
              <a:lnSpc>
                <a:spcPct val="80000"/>
              </a:lnSpc>
            </a:pPr>
            <a:r>
              <a:rPr lang="en-US" altLang="zh-CN" sz="700" dirty="0" smtClean="0">
                <a:cs typeface="Arial" pitchFamily="34" charset="0"/>
              </a:rPr>
              <a:t>TP1102-55</a:t>
            </a:r>
            <a:endParaRPr lang="en-US" altLang="zh-CN" sz="700" dirty="0">
              <a:cs typeface="Arial" pitchFamily="34" charset="0"/>
            </a:endParaRPr>
          </a:p>
        </p:txBody>
      </p:sp>
      <p:pic>
        <p:nvPicPr>
          <p:cNvPr id="76" name="Picture 3"/>
          <p:cNvPicPr>
            <a:picLocks noChangeAspect="1" noChangeArrowheads="1"/>
          </p:cNvPicPr>
          <p:nvPr/>
        </p:nvPicPr>
        <p:blipFill>
          <a:blip r:embed="rId18" cstate="print">
            <a:clrChange>
              <a:clrFrom>
                <a:srgbClr val="FDFEFF"/>
              </a:clrFrom>
              <a:clrTo>
                <a:srgbClr val="FDFEFF">
                  <a:alpha val="0"/>
                </a:srgbClr>
              </a:clrTo>
            </a:clrChange>
          </a:blip>
          <a:stretch>
            <a:fillRect/>
          </a:stretch>
        </p:blipFill>
        <p:spPr bwMode="auto">
          <a:xfrm>
            <a:off x="5981439" y="883998"/>
            <a:ext cx="517542" cy="609600"/>
          </a:xfrm>
          <a:prstGeom prst="rect">
            <a:avLst/>
          </a:prstGeom>
          <a:noFill/>
          <a:ln>
            <a:noFill/>
          </a:ln>
        </p:spPr>
      </p:pic>
      <p:pic>
        <p:nvPicPr>
          <p:cNvPr id="77" name="Picture 14"/>
          <p:cNvPicPr>
            <a:picLocks noChangeAspect="1" noChangeArrowheads="1"/>
          </p:cNvPicPr>
          <p:nvPr/>
        </p:nvPicPr>
        <p:blipFill>
          <a:blip r:embed="rId19" cstate="print"/>
          <a:stretch>
            <a:fillRect/>
          </a:stretch>
        </p:blipFill>
        <p:spPr bwMode="auto">
          <a:xfrm>
            <a:off x="881130" y="806084"/>
            <a:ext cx="1433512" cy="671512"/>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78" name="Picture 94"/>
          <p:cNvPicPr>
            <a:picLocks noChangeAspect="1" noChangeArrowheads="1"/>
          </p:cNvPicPr>
          <p:nvPr/>
        </p:nvPicPr>
        <p:blipFill>
          <a:blip r:embed="rId20" cstate="print"/>
          <a:srcRect/>
          <a:stretch>
            <a:fillRect/>
          </a:stretch>
        </p:blipFill>
        <p:spPr bwMode="auto">
          <a:xfrm>
            <a:off x="2407981" y="807396"/>
            <a:ext cx="1298575" cy="678948"/>
          </a:xfrm>
          <a:prstGeom prst="rect">
            <a:avLst/>
          </a:prstGeom>
          <a:noFill/>
          <a:ln w="9525" algn="ctr">
            <a:noFill/>
            <a:miter lim="800000"/>
            <a:headEnd/>
            <a:tailEnd/>
          </a:ln>
        </p:spPr>
      </p:pic>
      <p:pic>
        <p:nvPicPr>
          <p:cNvPr id="79" name="Picture 106"/>
          <p:cNvPicPr>
            <a:picLocks noChangeAspect="1" noChangeArrowheads="1"/>
          </p:cNvPicPr>
          <p:nvPr/>
        </p:nvPicPr>
        <p:blipFill>
          <a:blip r:embed="rId21" cstate="print"/>
          <a:srcRect/>
          <a:stretch>
            <a:fillRect/>
          </a:stretch>
        </p:blipFill>
        <p:spPr bwMode="auto">
          <a:xfrm>
            <a:off x="3785005" y="763824"/>
            <a:ext cx="1397000" cy="792163"/>
          </a:xfrm>
          <a:prstGeom prst="rect">
            <a:avLst/>
          </a:prstGeom>
          <a:noFill/>
          <a:ln w="9525" algn="ctr">
            <a:noFill/>
            <a:miter lim="800000"/>
            <a:headEnd/>
            <a:tailEnd/>
          </a:ln>
        </p:spPr>
      </p:pic>
    </p:spTree>
  </p:cSld>
  <p:clrMapOvr>
    <a:masterClrMapping/>
  </p:clrMapOvr>
  <p:transition advClick="0" advTm="8000">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2400" dirty="0" smtClean="0">
                <a:latin typeface="+mn-lt"/>
              </a:rPr>
              <a:t>Интегрированный терминал </a:t>
            </a:r>
            <a:r>
              <a:rPr lang="en-US" sz="2400" dirty="0" smtClean="0">
                <a:latin typeface="+mn-lt"/>
              </a:rPr>
              <a:t>TE30</a:t>
            </a:r>
            <a:r>
              <a:rPr lang="ru-RU" dirty="0" smtClean="0">
                <a:latin typeface="+mn-lt"/>
              </a:rPr>
              <a:t>.</a:t>
            </a:r>
            <a:endParaRPr lang="ru-RU" dirty="0">
              <a:latin typeface="+mn-lt"/>
            </a:endParaRPr>
          </a:p>
        </p:txBody>
      </p:sp>
      <p:grpSp>
        <p:nvGrpSpPr>
          <p:cNvPr id="3" name="Group 6"/>
          <p:cNvGrpSpPr/>
          <p:nvPr/>
        </p:nvGrpSpPr>
        <p:grpSpPr>
          <a:xfrm>
            <a:off x="4543476" y="878514"/>
            <a:ext cx="3293508" cy="1890210"/>
            <a:chOff x="5449515" y="1196752"/>
            <a:chExt cx="5573266" cy="3167633"/>
          </a:xfrm>
        </p:grpSpPr>
        <p:pic>
          <p:nvPicPr>
            <p:cNvPr id="1027" name="Picture 3"/>
            <p:cNvPicPr>
              <a:picLocks noChangeAspect="1" noChangeArrowheads="1"/>
            </p:cNvPicPr>
            <p:nvPr/>
          </p:nvPicPr>
          <p:blipFill>
            <a:blip r:embed="rId2" cstate="print"/>
            <a:srcRect/>
            <a:stretch>
              <a:fillRect/>
            </a:stretch>
          </p:blipFill>
          <p:spPr bwMode="auto">
            <a:xfrm>
              <a:off x="5593531" y="1268760"/>
              <a:ext cx="5429250" cy="3095625"/>
            </a:xfrm>
            <a:prstGeom prst="rect">
              <a:avLst/>
            </a:prstGeom>
            <a:noFill/>
            <a:ln w="9525">
              <a:noFill/>
              <a:miter lim="800000"/>
              <a:headEnd/>
              <a:tailEnd/>
            </a:ln>
          </p:spPr>
        </p:pic>
        <p:sp>
          <p:nvSpPr>
            <p:cNvPr id="6" name="Rectangle 5"/>
            <p:cNvSpPr/>
            <p:nvPr/>
          </p:nvSpPr>
          <p:spPr>
            <a:xfrm>
              <a:off x="5449515" y="1196752"/>
              <a:ext cx="165618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TextBox 7"/>
          <p:cNvSpPr txBox="1"/>
          <p:nvPr/>
        </p:nvSpPr>
        <p:spPr>
          <a:xfrm>
            <a:off x="4284725" y="2841780"/>
            <a:ext cx="4859275" cy="2839221"/>
          </a:xfrm>
          <a:prstGeom prst="rect">
            <a:avLst/>
          </a:prstGeom>
          <a:noFill/>
        </p:spPr>
        <p:txBody>
          <a:bodyPr wrap="square" lIns="68562" tIns="34281" rIns="68562" bIns="34281" rtlCol="0">
            <a:spAutoFit/>
          </a:bodyPr>
          <a:lstStyle/>
          <a:p>
            <a:pPr marL="135695" indent="-135695">
              <a:buFont typeface="Wingdings" pitchFamily="2" charset="2"/>
              <a:buChar char="ü"/>
            </a:pPr>
            <a:r>
              <a:rPr lang="ru-RU" b="1" dirty="0" smtClean="0"/>
              <a:t>Первый продукт «Все-в-одном» в мире для высококачественной конференции </a:t>
            </a:r>
            <a:r>
              <a:rPr lang="en-US" b="1" dirty="0" smtClean="0"/>
              <a:t>HD</a:t>
            </a:r>
            <a:r>
              <a:rPr lang="ru-RU" b="1" dirty="0" smtClean="0"/>
              <a:t>.</a:t>
            </a:r>
            <a:endParaRPr lang="en-US" b="1" dirty="0" smtClean="0"/>
          </a:p>
          <a:p>
            <a:pPr marL="478504" lvl="1" indent="-135695">
              <a:buFont typeface="Wingdings" pitchFamily="2" charset="2"/>
              <a:buChar char="ü"/>
            </a:pPr>
            <a:r>
              <a:rPr lang="en-US" b="1" i="1" dirty="0" smtClean="0"/>
              <a:t>All in one: </a:t>
            </a:r>
            <a:r>
              <a:rPr lang="ru-RU" b="1" i="1" dirty="0" smtClean="0"/>
              <a:t>кодек </a:t>
            </a:r>
            <a:r>
              <a:rPr lang="en-US" b="1" i="1" dirty="0" smtClean="0"/>
              <a:t>+ </a:t>
            </a:r>
            <a:r>
              <a:rPr lang="ru-RU" b="1" i="1" dirty="0" smtClean="0"/>
              <a:t>камера</a:t>
            </a:r>
            <a:r>
              <a:rPr lang="en-US" b="1" i="1" dirty="0" smtClean="0"/>
              <a:t> + </a:t>
            </a:r>
            <a:r>
              <a:rPr lang="ru-RU" b="1" i="1" dirty="0" smtClean="0"/>
              <a:t>микрофон</a:t>
            </a:r>
            <a:endParaRPr lang="en-US" b="1" i="1" dirty="0" smtClean="0"/>
          </a:p>
          <a:p>
            <a:pPr marL="135695" indent="-135695">
              <a:buFont typeface="Wingdings" pitchFamily="2" charset="2"/>
              <a:buChar char="ü"/>
            </a:pPr>
            <a:r>
              <a:rPr lang="ru-RU" b="1" dirty="0" smtClean="0"/>
              <a:t>Первая система </a:t>
            </a:r>
            <a:r>
              <a:rPr lang="en-US" b="1" dirty="0" smtClean="0"/>
              <a:t>VC </a:t>
            </a:r>
            <a:r>
              <a:rPr lang="ru-RU" b="1" dirty="0" smtClean="0"/>
              <a:t>в мире с голосовым набором номера</a:t>
            </a:r>
            <a:endParaRPr lang="en-US" b="1" dirty="0" smtClean="0"/>
          </a:p>
          <a:p>
            <a:pPr marL="135695" indent="-135695">
              <a:buFont typeface="Wingdings" pitchFamily="2" charset="2"/>
              <a:buChar char="ü"/>
            </a:pPr>
            <a:r>
              <a:rPr lang="ru-RU" b="1" dirty="0" smtClean="0"/>
              <a:t>Первая в</a:t>
            </a:r>
            <a:r>
              <a:rPr lang="en-US" b="1" dirty="0" smtClean="0"/>
              <a:t> </a:t>
            </a:r>
            <a:r>
              <a:rPr lang="ru-RU" b="1" dirty="0" smtClean="0"/>
              <a:t>в мире беспроводная система </a:t>
            </a:r>
            <a:r>
              <a:rPr lang="en-US" b="1" dirty="0" smtClean="0"/>
              <a:t>VC</a:t>
            </a:r>
            <a:r>
              <a:rPr lang="en-US" b="1" i="1" dirty="0" smtClean="0"/>
              <a:t>: Wi-Fi/3G/4G(LTE)</a:t>
            </a:r>
          </a:p>
          <a:p>
            <a:pPr marL="135695" indent="-135695">
              <a:buFont typeface="Wingdings" pitchFamily="2" charset="2"/>
              <a:buChar char="ü"/>
            </a:pPr>
            <a:r>
              <a:rPr lang="ru-RU" b="1" dirty="0" smtClean="0"/>
              <a:t>Сверхнизкая полоса пропускания </a:t>
            </a:r>
            <a:r>
              <a:rPr lang="en-US" b="1" dirty="0" smtClean="0"/>
              <a:t>, 1080p30@512K</a:t>
            </a:r>
          </a:p>
          <a:p>
            <a:pPr marL="135695" indent="-135695">
              <a:buFont typeface="Wingdings" pitchFamily="2" charset="2"/>
              <a:buChar char="ü"/>
            </a:pPr>
            <a:r>
              <a:rPr lang="en-US" b="1" dirty="0" smtClean="0"/>
              <a:t>Plug &amp; Play, </a:t>
            </a:r>
            <a:r>
              <a:rPr lang="ru-RU" b="1" dirty="0" smtClean="0"/>
              <a:t>легкость настройки</a:t>
            </a:r>
            <a:endParaRPr lang="en-US" b="1" dirty="0" smtClean="0"/>
          </a:p>
        </p:txBody>
      </p:sp>
      <p:pic>
        <p:nvPicPr>
          <p:cNvPr id="9" name="Picture 1"/>
          <p:cNvPicPr>
            <a:picLocks noChangeAspect="1" noChangeArrowheads="1"/>
          </p:cNvPicPr>
          <p:nvPr/>
        </p:nvPicPr>
        <p:blipFill>
          <a:blip r:embed="rId3" cstate="print"/>
          <a:srcRect/>
          <a:stretch>
            <a:fillRect/>
          </a:stretch>
        </p:blipFill>
        <p:spPr bwMode="auto">
          <a:xfrm>
            <a:off x="445854" y="1059582"/>
            <a:ext cx="3694211" cy="3132348"/>
          </a:xfrm>
          <a:prstGeom prst="rect">
            <a:avLst/>
          </a:prstGeom>
          <a:noFill/>
          <a:ln w="9525">
            <a:noFill/>
            <a:miter lim="800000"/>
            <a:headEnd/>
            <a:tailEnd/>
          </a:ln>
          <a:effectLst/>
        </p:spPr>
      </p:pic>
      <p:grpSp>
        <p:nvGrpSpPr>
          <p:cNvPr id="4" name="Group 49"/>
          <p:cNvGrpSpPr>
            <a:grpSpLocks/>
          </p:cNvGrpSpPr>
          <p:nvPr/>
        </p:nvGrpSpPr>
        <p:grpSpPr bwMode="auto">
          <a:xfrm>
            <a:off x="7271597" y="195486"/>
            <a:ext cx="1683667" cy="845344"/>
            <a:chOff x="2569" y="2042"/>
            <a:chExt cx="1074" cy="1188"/>
          </a:xfrm>
        </p:grpSpPr>
        <p:sp>
          <p:nvSpPr>
            <p:cNvPr id="11" name="Oval 50"/>
            <p:cNvSpPr>
              <a:spLocks noChangeArrowheads="1"/>
            </p:cNvSpPr>
            <p:nvPr/>
          </p:nvSpPr>
          <p:spPr bwMode="gray">
            <a:xfrm rot="-723406">
              <a:off x="2612" y="2810"/>
              <a:ext cx="906" cy="420"/>
            </a:xfrm>
            <a:prstGeom prst="ellipse">
              <a:avLst/>
            </a:prstGeom>
            <a:solidFill>
              <a:srgbClr val="0F2145">
                <a:alpha val="30196"/>
              </a:srgbClr>
            </a:solidFill>
            <a:ln w="9525">
              <a:noFill/>
              <a:round/>
              <a:headEnd/>
              <a:tailEnd/>
            </a:ln>
          </p:spPr>
          <p:txBody>
            <a:bodyPr wrap="none" anchor="ctr"/>
            <a:lstStyle/>
            <a:p>
              <a:endParaRPr lang="en-US"/>
            </a:p>
          </p:txBody>
        </p:sp>
        <p:sp>
          <p:nvSpPr>
            <p:cNvPr id="12" name="Oval 51"/>
            <p:cNvSpPr>
              <a:spLocks noChangeArrowheads="1"/>
            </p:cNvSpPr>
            <p:nvPr/>
          </p:nvSpPr>
          <p:spPr bwMode="gray">
            <a:xfrm>
              <a:off x="2569" y="2042"/>
              <a:ext cx="1074" cy="1075"/>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en-US"/>
            </a:p>
          </p:txBody>
        </p:sp>
        <p:sp>
          <p:nvSpPr>
            <p:cNvPr id="13" name="Oval 52"/>
            <p:cNvSpPr>
              <a:spLocks noChangeArrowheads="1"/>
            </p:cNvSpPr>
            <p:nvPr/>
          </p:nvSpPr>
          <p:spPr bwMode="gray">
            <a:xfrm>
              <a:off x="2582" y="2048"/>
              <a:ext cx="1049" cy="1048"/>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en-US"/>
            </a:p>
          </p:txBody>
        </p:sp>
        <p:sp>
          <p:nvSpPr>
            <p:cNvPr id="14" name="Oval 53"/>
            <p:cNvSpPr>
              <a:spLocks noChangeArrowheads="1"/>
            </p:cNvSpPr>
            <p:nvPr/>
          </p:nvSpPr>
          <p:spPr bwMode="gray">
            <a:xfrm>
              <a:off x="2593" y="2058"/>
              <a:ext cx="998" cy="980"/>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en-US"/>
            </a:p>
          </p:txBody>
        </p:sp>
        <p:sp>
          <p:nvSpPr>
            <p:cNvPr id="15" name="Oval 54"/>
            <p:cNvSpPr>
              <a:spLocks noChangeArrowheads="1"/>
            </p:cNvSpPr>
            <p:nvPr/>
          </p:nvSpPr>
          <p:spPr bwMode="gray">
            <a:xfrm>
              <a:off x="2651" y="2086"/>
              <a:ext cx="888" cy="795"/>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en-US"/>
            </a:p>
          </p:txBody>
        </p:sp>
        <p:sp>
          <p:nvSpPr>
            <p:cNvPr id="16" name="Text Box 55"/>
            <p:cNvSpPr txBox="1">
              <a:spLocks noChangeArrowheads="1"/>
            </p:cNvSpPr>
            <p:nvPr/>
          </p:nvSpPr>
          <p:spPr bwMode="gray">
            <a:xfrm>
              <a:off x="2772" y="2439"/>
              <a:ext cx="673" cy="584"/>
            </a:xfrm>
            <a:prstGeom prst="rect">
              <a:avLst/>
            </a:prstGeom>
            <a:noFill/>
            <a:ln w="9525" algn="ctr">
              <a:noFill/>
              <a:miter lim="800000"/>
              <a:headEnd/>
              <a:tailEnd/>
            </a:ln>
          </p:spPr>
          <p:txBody>
            <a:bodyPr>
              <a:spAutoFit/>
            </a:bodyPr>
            <a:lstStyle/>
            <a:p>
              <a:pPr algn="ctr"/>
              <a:r>
                <a:rPr lang="en-US" altLang="zh-CN" sz="2100" dirty="0" smtClean="0">
                  <a:solidFill>
                    <a:srgbClr val="000000"/>
                  </a:solidFill>
                </a:rPr>
                <a:t>2013</a:t>
              </a:r>
              <a:endParaRPr lang="en-US" altLang="zh-CN" dirty="0">
                <a:solidFill>
                  <a:srgbClr val="000000"/>
                </a:solidFill>
                <a:ea typeface="宋体" pitchFamily="2" charset="-122"/>
              </a:endParaRPr>
            </a:p>
          </p:txBody>
        </p:sp>
      </p:gr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7"/>
          <p:cNvPicPr>
            <a:picLocks noChangeAspect="1" noChangeArrowheads="1"/>
          </p:cNvPicPr>
          <p:nvPr/>
        </p:nvPicPr>
        <p:blipFill>
          <a:blip r:embed="rId2" cstate="print"/>
          <a:srcRect/>
          <a:stretch>
            <a:fillRect/>
          </a:stretch>
        </p:blipFill>
        <p:spPr bwMode="auto">
          <a:xfrm>
            <a:off x="5327887" y="357504"/>
            <a:ext cx="3442188" cy="1924050"/>
          </a:xfrm>
          <a:prstGeom prst="rect">
            <a:avLst/>
          </a:prstGeom>
          <a:noFill/>
          <a:ln w="9525">
            <a:noFill/>
            <a:miter lim="800000"/>
            <a:headEnd/>
            <a:tailEnd/>
          </a:ln>
        </p:spPr>
      </p:pic>
      <p:sp>
        <p:nvSpPr>
          <p:cNvPr id="3" name="Title 2"/>
          <p:cNvSpPr txBox="1">
            <a:spLocks/>
          </p:cNvSpPr>
          <p:nvPr/>
        </p:nvSpPr>
        <p:spPr>
          <a:xfrm>
            <a:off x="630589" y="0"/>
            <a:ext cx="7045569" cy="465535"/>
          </a:xfrm>
          <a:prstGeom prst="rect">
            <a:avLst/>
          </a:prstGeom>
        </p:spPr>
        <p:txBody>
          <a:bodyPr lIns="68562" tIns="34281" rIns="68562" bIns="34281"/>
          <a:lstStyle/>
          <a:p>
            <a:pPr defTabSz="684427"/>
            <a:r>
              <a:rPr lang="ru-RU" altLang="zh-CN" sz="2100" b="1" dirty="0" smtClean="0">
                <a:solidFill>
                  <a:srgbClr val="990000"/>
                </a:solidFill>
                <a:ea typeface="黑体" pitchFamily="49" charset="-122"/>
                <a:cs typeface="Arial" pitchFamily="34" charset="0"/>
                <a:sym typeface="FrutigerNext LT Regular" pitchFamily="34" charset="0"/>
              </a:rPr>
              <a:t>Новые рынки: </a:t>
            </a:r>
          </a:p>
          <a:p>
            <a:pPr defTabSz="684427"/>
            <a:r>
              <a:rPr lang="ru-RU" altLang="zh-CN" sz="2100" b="1" dirty="0" smtClean="0">
                <a:solidFill>
                  <a:srgbClr val="990000"/>
                </a:solidFill>
                <a:ea typeface="黑体" pitchFamily="49" charset="-122"/>
                <a:cs typeface="Arial" pitchFamily="34" charset="0"/>
                <a:sym typeface="FrutigerNext LT Regular" pitchFamily="34" charset="0"/>
              </a:rPr>
              <a:t>Серия ЦОД коммутаторов </a:t>
            </a:r>
            <a:r>
              <a:rPr lang="en-US" altLang="zh-CN" sz="2100" b="1" dirty="0" smtClean="0">
                <a:solidFill>
                  <a:srgbClr val="990000"/>
                </a:solidFill>
                <a:ea typeface="黑体" pitchFamily="49" charset="-122"/>
                <a:cs typeface="Arial" pitchFamily="34" charset="0"/>
                <a:sym typeface="FrutigerNext LT Regular" pitchFamily="34" charset="0"/>
              </a:rPr>
              <a:t>Cloud Engine</a:t>
            </a:r>
          </a:p>
          <a:p>
            <a:pPr defTabSz="684427"/>
            <a:endParaRPr lang="en-US" altLang="zh-CN" sz="2100" b="1" dirty="0">
              <a:solidFill>
                <a:srgbClr val="990000"/>
              </a:solidFill>
              <a:ea typeface="黑体" pitchFamily="49" charset="-122"/>
              <a:cs typeface="Arial" pitchFamily="34" charset="0"/>
              <a:sym typeface="FrutigerNext LT Regular" pitchFamily="34" charset="0"/>
            </a:endParaRPr>
          </a:p>
        </p:txBody>
      </p:sp>
      <p:pic>
        <p:nvPicPr>
          <p:cNvPr id="135172" name="Picture 4"/>
          <p:cNvPicPr>
            <a:picLocks noChangeAspect="1" noChangeArrowheads="1"/>
          </p:cNvPicPr>
          <p:nvPr/>
        </p:nvPicPr>
        <p:blipFill>
          <a:blip r:embed="rId3" cstate="print"/>
          <a:srcRect/>
          <a:stretch>
            <a:fillRect/>
          </a:stretch>
        </p:blipFill>
        <p:spPr bwMode="auto">
          <a:xfrm>
            <a:off x="2736274" y="1221601"/>
            <a:ext cx="2239107" cy="394097"/>
          </a:xfrm>
          <a:prstGeom prst="rect">
            <a:avLst/>
          </a:prstGeom>
          <a:noFill/>
          <a:ln w="9525">
            <a:noFill/>
            <a:miter lim="800000"/>
            <a:headEnd/>
            <a:tailEnd/>
          </a:ln>
        </p:spPr>
      </p:pic>
      <p:pic>
        <p:nvPicPr>
          <p:cNvPr id="135173" name="Picture 5"/>
          <p:cNvPicPr>
            <a:picLocks noChangeAspect="1" noChangeArrowheads="1"/>
          </p:cNvPicPr>
          <p:nvPr/>
        </p:nvPicPr>
        <p:blipFill>
          <a:blip r:embed="rId4" cstate="print"/>
          <a:srcRect/>
          <a:stretch>
            <a:fillRect/>
          </a:stretch>
        </p:blipFill>
        <p:spPr bwMode="auto">
          <a:xfrm>
            <a:off x="2736274" y="1761660"/>
            <a:ext cx="2236177" cy="390525"/>
          </a:xfrm>
          <a:prstGeom prst="rect">
            <a:avLst/>
          </a:prstGeom>
          <a:noFill/>
          <a:ln w="9525">
            <a:noFill/>
            <a:miter lim="800000"/>
            <a:headEnd/>
            <a:tailEnd/>
          </a:ln>
        </p:spPr>
      </p:pic>
      <p:pic>
        <p:nvPicPr>
          <p:cNvPr id="135174" name="Picture 6"/>
          <p:cNvPicPr>
            <a:picLocks noChangeArrowheads="1"/>
          </p:cNvPicPr>
          <p:nvPr/>
        </p:nvPicPr>
        <p:blipFill>
          <a:blip r:embed="rId5" cstate="print"/>
          <a:srcRect/>
          <a:stretch>
            <a:fillRect/>
          </a:stretch>
        </p:blipFill>
        <p:spPr bwMode="auto">
          <a:xfrm>
            <a:off x="360628" y="1761660"/>
            <a:ext cx="2007577" cy="371475"/>
          </a:xfrm>
          <a:prstGeom prst="rect">
            <a:avLst/>
          </a:prstGeom>
          <a:noFill/>
          <a:ln w="9525">
            <a:noFill/>
            <a:miter lim="800000"/>
            <a:headEnd/>
            <a:tailEnd/>
          </a:ln>
        </p:spPr>
      </p:pic>
      <p:sp>
        <p:nvSpPr>
          <p:cNvPr id="135175" name="矩形 9"/>
          <p:cNvSpPr>
            <a:spLocks noChangeArrowheads="1"/>
          </p:cNvSpPr>
          <p:nvPr/>
        </p:nvSpPr>
        <p:spPr bwMode="auto">
          <a:xfrm>
            <a:off x="468612" y="2247714"/>
            <a:ext cx="1849315" cy="438509"/>
          </a:xfrm>
          <a:prstGeom prst="rect">
            <a:avLst/>
          </a:prstGeom>
          <a:noFill/>
          <a:ln w="9525">
            <a:noFill/>
            <a:miter lim="800000"/>
            <a:headEnd/>
            <a:tailEnd/>
          </a:ln>
        </p:spPr>
        <p:txBody>
          <a:bodyPr lIns="68503" tIns="34254" rIns="68503" bIns="34254">
            <a:spAutoFit/>
          </a:bodyPr>
          <a:lstStyle/>
          <a:p>
            <a:r>
              <a:rPr lang="ru-RU" altLang="zh-CN" sz="800" dirty="0" smtClean="0">
                <a:solidFill>
                  <a:srgbClr val="FF0000"/>
                </a:solidFill>
                <a:ea typeface="Microsoft YaHei" pitchFamily="34" charset="-122"/>
              </a:rPr>
              <a:t>48х</a:t>
            </a:r>
            <a:r>
              <a:rPr lang="en-US" altLang="zh-CN" sz="800" dirty="0" smtClean="0">
                <a:solidFill>
                  <a:srgbClr val="FF0000"/>
                </a:solidFill>
                <a:ea typeface="Microsoft YaHei" pitchFamily="34" charset="-122"/>
              </a:rPr>
              <a:t>GE</a:t>
            </a:r>
            <a:r>
              <a:rPr lang="en-US" altLang="zh-CN" sz="800" dirty="0" smtClean="0">
                <a:solidFill>
                  <a:srgbClr val="000000"/>
                </a:solidFill>
                <a:ea typeface="Microsoft YaHei" pitchFamily="34" charset="-122"/>
              </a:rPr>
              <a:t> </a:t>
            </a:r>
            <a:r>
              <a:rPr lang="ru-RU" altLang="zh-CN" sz="800" dirty="0" smtClean="0">
                <a:solidFill>
                  <a:srgbClr val="000000"/>
                </a:solidFill>
                <a:ea typeface="Microsoft YaHei" pitchFamily="34" charset="-122"/>
              </a:rPr>
              <a:t> портов доступа</a:t>
            </a:r>
          </a:p>
          <a:p>
            <a:r>
              <a:rPr lang="ru-RU" altLang="zh-CN" sz="800" dirty="0" smtClean="0">
                <a:solidFill>
                  <a:srgbClr val="000000"/>
                </a:solidFill>
                <a:ea typeface="Microsoft YaHei" pitchFamily="34" charset="-122"/>
              </a:rPr>
              <a:t>4х10</a:t>
            </a:r>
            <a:r>
              <a:rPr lang="en-US" altLang="zh-CN" sz="800" dirty="0" smtClean="0">
                <a:solidFill>
                  <a:srgbClr val="000000"/>
                </a:solidFill>
                <a:ea typeface="Microsoft YaHei" pitchFamily="34" charset="-122"/>
              </a:rPr>
              <a:t>G\ 2x40G </a:t>
            </a:r>
            <a:r>
              <a:rPr lang="ru-RU" altLang="zh-CN" sz="800" dirty="0" smtClean="0">
                <a:solidFill>
                  <a:srgbClr val="000000"/>
                </a:solidFill>
                <a:ea typeface="Microsoft YaHei" pitchFamily="34" charset="-122"/>
              </a:rPr>
              <a:t> </a:t>
            </a:r>
            <a:r>
              <a:rPr lang="en-US" altLang="zh-CN" sz="800" dirty="0" smtClean="0">
                <a:solidFill>
                  <a:srgbClr val="000000"/>
                </a:solidFill>
                <a:ea typeface="Microsoft YaHei" pitchFamily="34" charset="-122"/>
              </a:rPr>
              <a:t>QSFP+ </a:t>
            </a:r>
            <a:r>
              <a:rPr lang="ru-RU" altLang="zh-CN" sz="800" dirty="0" smtClean="0">
                <a:solidFill>
                  <a:srgbClr val="000000"/>
                </a:solidFill>
                <a:ea typeface="Microsoft YaHei" pitchFamily="34" charset="-122"/>
              </a:rPr>
              <a:t>на уровень агрегации</a:t>
            </a:r>
            <a:endParaRPr lang="en-US" altLang="zh-CN" sz="800" dirty="0">
              <a:solidFill>
                <a:srgbClr val="000000"/>
              </a:solidFill>
              <a:ea typeface="Microsoft YaHei" pitchFamily="34" charset="-122"/>
            </a:endParaRPr>
          </a:p>
        </p:txBody>
      </p:sp>
      <p:sp>
        <p:nvSpPr>
          <p:cNvPr id="135176" name="矩形 10"/>
          <p:cNvSpPr>
            <a:spLocks noChangeArrowheads="1"/>
          </p:cNvSpPr>
          <p:nvPr/>
        </p:nvSpPr>
        <p:spPr bwMode="auto">
          <a:xfrm>
            <a:off x="2844258" y="2193709"/>
            <a:ext cx="2151185" cy="807841"/>
          </a:xfrm>
          <a:prstGeom prst="rect">
            <a:avLst/>
          </a:prstGeom>
          <a:noFill/>
          <a:ln w="9525">
            <a:noFill/>
            <a:miter lim="800000"/>
            <a:headEnd/>
            <a:tailEnd/>
          </a:ln>
        </p:spPr>
        <p:txBody>
          <a:bodyPr lIns="68503" tIns="34254" rIns="68503" bIns="34254">
            <a:spAutoFit/>
          </a:bodyPr>
          <a:lstStyle/>
          <a:p>
            <a:r>
              <a:rPr lang="ru-RU" altLang="zh-CN" sz="800" dirty="0" smtClean="0">
                <a:solidFill>
                  <a:srgbClr val="FF0000"/>
                </a:solidFill>
                <a:ea typeface="Microsoft YaHei" pitchFamily="34" charset="-122"/>
              </a:rPr>
              <a:t>48х</a:t>
            </a:r>
            <a:r>
              <a:rPr lang="en-US" altLang="zh-CN" sz="800" dirty="0" smtClean="0">
                <a:solidFill>
                  <a:srgbClr val="FF0000"/>
                </a:solidFill>
                <a:ea typeface="Microsoft YaHei" pitchFamily="34" charset="-122"/>
              </a:rPr>
              <a:t>10GE</a:t>
            </a:r>
            <a:r>
              <a:rPr lang="en-US" altLang="zh-CN" sz="800" dirty="0" smtClean="0">
                <a:solidFill>
                  <a:srgbClr val="000000"/>
                </a:solidFill>
                <a:ea typeface="Microsoft YaHei" pitchFamily="34" charset="-122"/>
              </a:rPr>
              <a:t> </a:t>
            </a:r>
            <a:r>
              <a:rPr lang="ru-RU" altLang="zh-CN" sz="800" dirty="0" smtClean="0">
                <a:solidFill>
                  <a:srgbClr val="000000"/>
                </a:solidFill>
                <a:ea typeface="Microsoft YaHei" pitchFamily="34" charset="-122"/>
              </a:rPr>
              <a:t> универсальных портов доступа</a:t>
            </a:r>
          </a:p>
          <a:p>
            <a:r>
              <a:rPr lang="ru-RU" altLang="zh-CN" sz="800" dirty="0" smtClean="0">
                <a:solidFill>
                  <a:srgbClr val="000000"/>
                </a:solidFill>
                <a:ea typeface="Microsoft YaHei" pitchFamily="34" charset="-122"/>
              </a:rPr>
              <a:t>4х10</a:t>
            </a:r>
            <a:r>
              <a:rPr lang="en-US" altLang="zh-CN" sz="800" dirty="0" smtClean="0">
                <a:solidFill>
                  <a:srgbClr val="000000"/>
                </a:solidFill>
                <a:ea typeface="Microsoft YaHei" pitchFamily="34" charset="-122"/>
              </a:rPr>
              <a:t>G\40G QSFP+ </a:t>
            </a:r>
            <a:r>
              <a:rPr lang="ru-RU" altLang="zh-CN" sz="800" dirty="0" smtClean="0">
                <a:solidFill>
                  <a:srgbClr val="000000"/>
                </a:solidFill>
                <a:ea typeface="Microsoft YaHei" pitchFamily="34" charset="-122"/>
              </a:rPr>
              <a:t>на уровень агрегации</a:t>
            </a:r>
            <a:endParaRPr lang="en-US" altLang="zh-CN" sz="800" dirty="0" smtClean="0">
              <a:solidFill>
                <a:srgbClr val="000000"/>
              </a:solidFill>
              <a:ea typeface="Microsoft YaHei" pitchFamily="34" charset="-122"/>
            </a:endParaRPr>
          </a:p>
          <a:p>
            <a:r>
              <a:rPr lang="en-US" altLang="zh-CN" sz="800" dirty="0" smtClean="0">
                <a:solidFill>
                  <a:schemeClr val="tx2"/>
                </a:solidFill>
                <a:ea typeface="微软雅黑" pitchFamily="34" charset="-122"/>
                <a:cs typeface="Arial" pitchFamily="34" charset="0"/>
              </a:rPr>
              <a:t> </a:t>
            </a:r>
            <a:r>
              <a:rPr lang="ru-RU" altLang="zh-CN" sz="800" dirty="0" smtClean="0">
                <a:solidFill>
                  <a:schemeClr val="tx2"/>
                </a:solidFill>
                <a:ea typeface="微软雅黑" pitchFamily="34" charset="-122"/>
                <a:cs typeface="Arial" pitchFamily="34" charset="0"/>
              </a:rPr>
              <a:t>Кластер из 16 коммутаторов 16</a:t>
            </a:r>
            <a:r>
              <a:rPr lang="en-US" altLang="zh-CN" sz="800" dirty="0" smtClean="0">
                <a:solidFill>
                  <a:schemeClr val="tx2"/>
                </a:solidFill>
                <a:ea typeface="微软雅黑" pitchFamily="34" charset="-122"/>
                <a:cs typeface="Arial" pitchFamily="34" charset="0"/>
              </a:rPr>
              <a:t>:1 CSS</a:t>
            </a:r>
            <a:r>
              <a:rPr lang="zh-CN" altLang="en-US" sz="800" dirty="0" smtClean="0">
                <a:solidFill>
                  <a:schemeClr val="tx2"/>
                </a:solidFill>
                <a:ea typeface="微软雅黑" pitchFamily="34" charset="-122"/>
                <a:cs typeface="Arial" pitchFamily="34" charset="0"/>
              </a:rPr>
              <a:t> </a:t>
            </a:r>
            <a:r>
              <a:rPr lang="en-US" altLang="zh-CN" sz="800" dirty="0" smtClean="0">
                <a:solidFill>
                  <a:schemeClr val="tx2"/>
                </a:solidFill>
                <a:ea typeface="微软雅黑" pitchFamily="34" charset="-122"/>
                <a:cs typeface="Arial" pitchFamily="34" charset="0"/>
              </a:rPr>
              <a:t>(C</a:t>
            </a:r>
            <a:r>
              <a:rPr lang="en-US" altLang="zh-CN" sz="800" dirty="0" smtClean="0">
                <a:solidFill>
                  <a:srgbClr val="000000"/>
                </a:solidFill>
                <a:ea typeface="微软雅黑" pitchFamily="34" charset="-122"/>
                <a:cs typeface="Arial" pitchFamily="34" charset="0"/>
              </a:rPr>
              <a:t>luster</a:t>
            </a:r>
            <a:r>
              <a:rPr lang="en-US" altLang="zh-CN" sz="800" dirty="0" smtClean="0">
                <a:solidFill>
                  <a:schemeClr val="tx2"/>
                </a:solidFill>
                <a:ea typeface="微软雅黑" pitchFamily="34" charset="-122"/>
                <a:cs typeface="Arial" pitchFamily="34" charset="0"/>
              </a:rPr>
              <a:t> S</a:t>
            </a:r>
            <a:r>
              <a:rPr lang="en-US" altLang="zh-CN" sz="800" dirty="0" smtClean="0">
                <a:solidFill>
                  <a:srgbClr val="000000"/>
                </a:solidFill>
                <a:ea typeface="微软雅黑" pitchFamily="34" charset="-122"/>
                <a:cs typeface="Arial" pitchFamily="34" charset="0"/>
              </a:rPr>
              <a:t>witching</a:t>
            </a:r>
            <a:r>
              <a:rPr lang="zh-CN" altLang="en-US" sz="800" dirty="0" smtClean="0">
                <a:solidFill>
                  <a:schemeClr val="tx2"/>
                </a:solidFill>
                <a:ea typeface="微软雅黑" pitchFamily="34" charset="-122"/>
                <a:cs typeface="Arial" pitchFamily="34" charset="0"/>
              </a:rPr>
              <a:t>  </a:t>
            </a:r>
            <a:r>
              <a:rPr lang="en-US" altLang="zh-CN" sz="800" dirty="0" smtClean="0">
                <a:solidFill>
                  <a:schemeClr val="tx2"/>
                </a:solidFill>
                <a:ea typeface="微软雅黑" pitchFamily="34" charset="-122"/>
                <a:cs typeface="Arial" pitchFamily="34" charset="0"/>
              </a:rPr>
              <a:t>S</a:t>
            </a:r>
            <a:r>
              <a:rPr lang="en-US" altLang="zh-CN" sz="800" dirty="0" smtClean="0">
                <a:solidFill>
                  <a:srgbClr val="000000"/>
                </a:solidFill>
                <a:ea typeface="微软雅黑" pitchFamily="34" charset="-122"/>
                <a:cs typeface="Arial" pitchFamily="34" charset="0"/>
              </a:rPr>
              <a:t>ystem)</a:t>
            </a:r>
            <a:endParaRPr lang="en-US" altLang="zh-CN" sz="800" dirty="0" smtClean="0">
              <a:solidFill>
                <a:srgbClr val="000000"/>
              </a:solidFill>
              <a:ea typeface="Microsoft YaHei" pitchFamily="34" charset="-122"/>
            </a:endParaRPr>
          </a:p>
          <a:p>
            <a:endParaRPr lang="en-US" altLang="zh-CN" sz="800" dirty="0" smtClean="0">
              <a:solidFill>
                <a:srgbClr val="000000"/>
              </a:solidFill>
              <a:ea typeface="Microsoft YaHei" pitchFamily="34" charset="-122"/>
            </a:endParaRPr>
          </a:p>
          <a:p>
            <a:endParaRPr lang="en-US" altLang="zh-CN" sz="800" dirty="0">
              <a:solidFill>
                <a:srgbClr val="000000"/>
              </a:solidFill>
              <a:ea typeface="Microsoft YaHei" pitchFamily="34" charset="-122"/>
            </a:endParaRPr>
          </a:p>
        </p:txBody>
      </p:sp>
      <p:sp>
        <p:nvSpPr>
          <p:cNvPr id="135177" name="矩形 11"/>
          <p:cNvSpPr>
            <a:spLocks noChangeArrowheads="1"/>
          </p:cNvSpPr>
          <p:nvPr/>
        </p:nvSpPr>
        <p:spPr bwMode="auto">
          <a:xfrm>
            <a:off x="5327887" y="2301720"/>
            <a:ext cx="3631521" cy="1361839"/>
          </a:xfrm>
          <a:prstGeom prst="rect">
            <a:avLst/>
          </a:prstGeom>
          <a:noFill/>
          <a:ln w="9525">
            <a:noFill/>
            <a:miter lim="800000"/>
            <a:headEnd/>
            <a:tailEnd/>
          </a:ln>
        </p:spPr>
        <p:txBody>
          <a:bodyPr wrap="square" lIns="68503" tIns="34254" rIns="68503" bIns="34254">
            <a:spAutoFit/>
          </a:bodyPr>
          <a:lstStyle/>
          <a:p>
            <a:pPr>
              <a:buFont typeface="Arial" pitchFamily="34" charset="0"/>
              <a:buChar char="•"/>
            </a:pPr>
            <a:r>
              <a:rPr lang="ru-RU" altLang="zh-CN" sz="900" dirty="0" smtClean="0">
                <a:solidFill>
                  <a:srgbClr val="000000"/>
                </a:solidFill>
                <a:ea typeface="Microsoft YaHei" pitchFamily="34" charset="-122"/>
              </a:rPr>
              <a:t>До 6 фабрик коммутации в шасси</a:t>
            </a:r>
          </a:p>
          <a:p>
            <a:pPr>
              <a:buFont typeface="Arial" pitchFamily="34" charset="0"/>
              <a:buChar char="•"/>
            </a:pPr>
            <a:r>
              <a:rPr lang="en-US" altLang="zh-CN" sz="900" dirty="0" smtClean="0">
                <a:solidFill>
                  <a:srgbClr val="000000"/>
                </a:solidFill>
                <a:ea typeface="Microsoft YaHei" pitchFamily="34" charset="-122"/>
              </a:rPr>
              <a:t> </a:t>
            </a:r>
            <a:r>
              <a:rPr lang="ru-RU" altLang="zh-CN" sz="900" dirty="0" smtClean="0">
                <a:solidFill>
                  <a:srgbClr val="000000"/>
                </a:solidFill>
                <a:ea typeface="Microsoft YaHei" pitchFamily="34" charset="-122"/>
              </a:rPr>
              <a:t>До </a:t>
            </a:r>
            <a:r>
              <a:rPr lang="en-US" altLang="zh-CN" sz="900" dirty="0" smtClean="0">
                <a:solidFill>
                  <a:srgbClr val="000000"/>
                </a:solidFill>
                <a:ea typeface="Microsoft YaHei" pitchFamily="34" charset="-122"/>
              </a:rPr>
              <a:t>8 </a:t>
            </a:r>
            <a:r>
              <a:rPr lang="ru-RU" altLang="zh-CN" sz="900" dirty="0" smtClean="0">
                <a:solidFill>
                  <a:srgbClr val="000000"/>
                </a:solidFill>
                <a:ea typeface="Microsoft YaHei" pitchFamily="34" charset="-122"/>
              </a:rPr>
              <a:t>виртуальных коммутаторов на шасси </a:t>
            </a:r>
            <a:r>
              <a:rPr lang="en-US" altLang="zh-CN" sz="900" dirty="0" smtClean="0">
                <a:solidFill>
                  <a:schemeClr val="tx2"/>
                </a:solidFill>
                <a:ea typeface="微软雅黑" pitchFamily="34" charset="-122"/>
                <a:cs typeface="Arial" pitchFamily="34" charset="0"/>
              </a:rPr>
              <a:t>1 :8 VS (V</a:t>
            </a:r>
            <a:r>
              <a:rPr lang="en-US" altLang="zh-CN" sz="900" dirty="0" smtClean="0">
                <a:solidFill>
                  <a:srgbClr val="000000"/>
                </a:solidFill>
                <a:ea typeface="微软雅黑" pitchFamily="34" charset="-122"/>
                <a:cs typeface="Arial" pitchFamily="34" charset="0"/>
              </a:rPr>
              <a:t>irtual</a:t>
            </a:r>
            <a:r>
              <a:rPr lang="en-US" altLang="zh-CN" sz="900" dirty="0" smtClean="0">
                <a:solidFill>
                  <a:schemeClr val="tx2"/>
                </a:solidFill>
                <a:ea typeface="微软雅黑" pitchFamily="34" charset="-122"/>
                <a:cs typeface="Arial" pitchFamily="34" charset="0"/>
              </a:rPr>
              <a:t> S</a:t>
            </a:r>
            <a:r>
              <a:rPr lang="en-US" altLang="zh-CN" sz="900" dirty="0" smtClean="0">
                <a:solidFill>
                  <a:srgbClr val="000000"/>
                </a:solidFill>
                <a:ea typeface="微软雅黑" pitchFamily="34" charset="-122"/>
                <a:cs typeface="Arial" pitchFamily="34" charset="0"/>
              </a:rPr>
              <a:t>ystem</a:t>
            </a:r>
            <a:r>
              <a:rPr lang="en-US" altLang="zh-CN" sz="900" dirty="0" smtClean="0">
                <a:solidFill>
                  <a:schemeClr val="tx2"/>
                </a:solidFill>
                <a:ea typeface="微软雅黑" pitchFamily="34" charset="-122"/>
                <a:cs typeface="Arial" pitchFamily="34" charset="0"/>
              </a:rPr>
              <a:t>)</a:t>
            </a:r>
          </a:p>
          <a:p>
            <a:pPr>
              <a:buFont typeface="Arial" pitchFamily="34" charset="0"/>
              <a:buChar char="•"/>
            </a:pPr>
            <a:r>
              <a:rPr lang="en-US" altLang="zh-CN" sz="900" dirty="0" smtClean="0">
                <a:solidFill>
                  <a:schemeClr val="tx2"/>
                </a:solidFill>
                <a:ea typeface="微软雅黑" pitchFamily="34" charset="-122"/>
                <a:cs typeface="Arial" pitchFamily="34" charset="0"/>
              </a:rPr>
              <a:t> </a:t>
            </a:r>
            <a:r>
              <a:rPr lang="ru-RU" altLang="zh-CN" sz="900" dirty="0" smtClean="0">
                <a:ea typeface="微软雅黑" pitchFamily="34" charset="-122"/>
                <a:cs typeface="Arial" pitchFamily="34" charset="0"/>
              </a:rPr>
              <a:t>До </a:t>
            </a:r>
            <a:r>
              <a:rPr lang="en-US" altLang="zh-CN" sz="900" dirty="0" smtClean="0">
                <a:ea typeface="微软雅黑" pitchFamily="34" charset="-122"/>
                <a:cs typeface="Arial" pitchFamily="34" charset="0"/>
              </a:rPr>
              <a:t>4 </a:t>
            </a:r>
            <a:r>
              <a:rPr lang="ru-RU" altLang="zh-CN" sz="900" dirty="0" smtClean="0">
                <a:ea typeface="微软雅黑" pitchFamily="34" charset="-122"/>
                <a:cs typeface="Arial" pitchFamily="34" charset="0"/>
              </a:rPr>
              <a:t>в кластере </a:t>
            </a:r>
            <a:r>
              <a:rPr lang="en-US" altLang="zh-CN" sz="900" dirty="0" smtClean="0">
                <a:solidFill>
                  <a:schemeClr val="tx2"/>
                </a:solidFill>
                <a:ea typeface="微软雅黑" pitchFamily="34" charset="-122"/>
                <a:cs typeface="Arial" pitchFamily="34" charset="0"/>
              </a:rPr>
              <a:t>4:1 CSS</a:t>
            </a:r>
            <a:r>
              <a:rPr lang="zh-CN" altLang="en-US" sz="900" dirty="0" smtClean="0">
                <a:solidFill>
                  <a:schemeClr val="tx2"/>
                </a:solidFill>
                <a:ea typeface="微软雅黑" pitchFamily="34" charset="-122"/>
                <a:cs typeface="Arial" pitchFamily="34" charset="0"/>
              </a:rPr>
              <a:t> </a:t>
            </a:r>
            <a:r>
              <a:rPr lang="en-US" altLang="zh-CN" sz="900" dirty="0" smtClean="0">
                <a:ea typeface="微软雅黑" pitchFamily="34" charset="-122"/>
                <a:cs typeface="Arial" pitchFamily="34" charset="0"/>
              </a:rPr>
              <a:t>(</a:t>
            </a:r>
            <a:r>
              <a:rPr lang="en-US" altLang="zh-CN" sz="900" dirty="0" smtClean="0">
                <a:solidFill>
                  <a:schemeClr val="tx2"/>
                </a:solidFill>
                <a:ea typeface="微软雅黑" pitchFamily="34" charset="-122"/>
                <a:cs typeface="Arial" pitchFamily="34" charset="0"/>
              </a:rPr>
              <a:t>C</a:t>
            </a:r>
            <a:r>
              <a:rPr lang="en-US" altLang="zh-CN" sz="900" dirty="0" smtClean="0">
                <a:solidFill>
                  <a:srgbClr val="000000"/>
                </a:solidFill>
                <a:ea typeface="微软雅黑" pitchFamily="34" charset="-122"/>
                <a:cs typeface="Arial" pitchFamily="34" charset="0"/>
              </a:rPr>
              <a:t>luster</a:t>
            </a:r>
            <a:r>
              <a:rPr lang="en-US" altLang="zh-CN" sz="900" dirty="0" smtClean="0">
                <a:solidFill>
                  <a:schemeClr val="tx2"/>
                </a:solidFill>
                <a:ea typeface="微软雅黑" pitchFamily="34" charset="-122"/>
                <a:cs typeface="Arial" pitchFamily="34" charset="0"/>
              </a:rPr>
              <a:t> S</a:t>
            </a:r>
            <a:r>
              <a:rPr lang="en-US" altLang="zh-CN" sz="900" dirty="0" smtClean="0">
                <a:solidFill>
                  <a:srgbClr val="000000"/>
                </a:solidFill>
                <a:ea typeface="微软雅黑" pitchFamily="34" charset="-122"/>
                <a:cs typeface="Arial" pitchFamily="34" charset="0"/>
              </a:rPr>
              <a:t>witching</a:t>
            </a:r>
            <a:r>
              <a:rPr lang="zh-CN" altLang="en-US" sz="900" dirty="0" smtClean="0">
                <a:solidFill>
                  <a:schemeClr val="tx2"/>
                </a:solidFill>
                <a:ea typeface="微软雅黑" pitchFamily="34" charset="-122"/>
                <a:cs typeface="Arial" pitchFamily="34" charset="0"/>
              </a:rPr>
              <a:t>  </a:t>
            </a:r>
            <a:r>
              <a:rPr lang="en-US" altLang="zh-CN" sz="900" dirty="0" smtClean="0">
                <a:solidFill>
                  <a:schemeClr val="tx2"/>
                </a:solidFill>
                <a:ea typeface="微软雅黑" pitchFamily="34" charset="-122"/>
                <a:cs typeface="Arial" pitchFamily="34" charset="0"/>
              </a:rPr>
              <a:t>S</a:t>
            </a:r>
            <a:r>
              <a:rPr lang="en-US" altLang="zh-CN" sz="900" dirty="0" smtClean="0">
                <a:solidFill>
                  <a:srgbClr val="000000"/>
                </a:solidFill>
                <a:ea typeface="微软雅黑" pitchFamily="34" charset="-122"/>
                <a:cs typeface="Arial" pitchFamily="34" charset="0"/>
              </a:rPr>
              <a:t>ystem)</a:t>
            </a:r>
            <a:endParaRPr lang="ru-RU" altLang="zh-CN" sz="900" dirty="0" smtClean="0">
              <a:solidFill>
                <a:srgbClr val="000000"/>
              </a:solidFill>
              <a:ea typeface="微软雅黑" pitchFamily="34" charset="-122"/>
              <a:cs typeface="Arial" pitchFamily="34" charset="0"/>
            </a:endParaRPr>
          </a:p>
          <a:p>
            <a:pPr marL="0" lvl="1">
              <a:buFont typeface="Arial" pitchFamily="34" charset="0"/>
              <a:buChar char="•"/>
            </a:pPr>
            <a:r>
              <a:rPr lang="ru-RU" altLang="zh-CN" sz="900" dirty="0" smtClean="0">
                <a:solidFill>
                  <a:srgbClr val="000000"/>
                </a:solidFill>
                <a:ea typeface="Microsoft YaHei" pitchFamily="34" charset="-122"/>
              </a:rPr>
              <a:t> </a:t>
            </a:r>
            <a:r>
              <a:rPr lang="en-US" altLang="zh-CN" sz="900" dirty="0" smtClean="0">
                <a:solidFill>
                  <a:srgbClr val="000000"/>
                </a:solidFill>
                <a:ea typeface="Microsoft YaHei" pitchFamily="34" charset="-122"/>
              </a:rPr>
              <a:t>Support single-hop distance of </a:t>
            </a:r>
            <a:r>
              <a:rPr lang="en-US" altLang="zh-CN" sz="900" dirty="0" smtClean="0">
                <a:solidFill>
                  <a:schemeClr val="tx2"/>
                </a:solidFill>
                <a:ea typeface="微软雅黑" pitchFamily="34" charset="-122"/>
                <a:cs typeface="Arial" pitchFamily="34" charset="0"/>
              </a:rPr>
              <a:t>80km</a:t>
            </a:r>
            <a:r>
              <a:rPr lang="en-US" altLang="zh-CN" sz="900" dirty="0" smtClean="0">
                <a:solidFill>
                  <a:srgbClr val="000000"/>
                </a:solidFill>
                <a:ea typeface="Microsoft YaHei" pitchFamily="34" charset="-122"/>
              </a:rPr>
              <a:t> when using CSS</a:t>
            </a:r>
            <a:endParaRPr lang="ru-RU" altLang="zh-CN" sz="900" dirty="0" smtClean="0">
              <a:solidFill>
                <a:srgbClr val="000000"/>
              </a:solidFill>
              <a:ea typeface="Microsoft YaHei" pitchFamily="34" charset="-122"/>
            </a:endParaRPr>
          </a:p>
          <a:p>
            <a:pPr marL="0" lvl="1">
              <a:buFont typeface="Arial" pitchFamily="34" charset="0"/>
              <a:buChar char="•"/>
            </a:pPr>
            <a:r>
              <a:rPr lang="ru-RU" altLang="zh-CN" sz="900" dirty="0" smtClean="0">
                <a:solidFill>
                  <a:srgbClr val="000000"/>
                </a:solidFill>
                <a:ea typeface="Microsoft YaHei" pitchFamily="34" charset="-122"/>
              </a:rPr>
              <a:t> </a:t>
            </a:r>
            <a:r>
              <a:rPr lang="en-US" altLang="zh-CN" sz="900" b="1" dirty="0" smtClean="0">
                <a:solidFill>
                  <a:srgbClr val="990000"/>
                </a:solidFill>
                <a:ea typeface="Microsoft YaHei" pitchFamily="34" charset="-122"/>
                <a:cs typeface="Arial" pitchFamily="34" charset="0"/>
              </a:rPr>
              <a:t>8*100GE</a:t>
            </a:r>
            <a:r>
              <a:rPr lang="en-US" altLang="zh-CN" sz="900" b="1" dirty="0" smtClean="0">
                <a:solidFill>
                  <a:srgbClr val="FFFFFF"/>
                </a:solidFill>
                <a:ea typeface="Microsoft YaHei" pitchFamily="34" charset="-122"/>
                <a:cs typeface="Arial" pitchFamily="34" charset="0"/>
              </a:rPr>
              <a:t> </a:t>
            </a:r>
            <a:r>
              <a:rPr lang="ru-RU" altLang="zh-CN" sz="900" b="1" dirty="0" smtClean="0">
                <a:solidFill>
                  <a:srgbClr val="000000"/>
                </a:solidFill>
                <a:ea typeface="Microsoft YaHei" pitchFamily="34" charset="-122"/>
                <a:cs typeface="Arial" pitchFamily="34" charset="0"/>
              </a:rPr>
              <a:t>линейная карта</a:t>
            </a:r>
          </a:p>
          <a:p>
            <a:pPr marL="0" lvl="1">
              <a:buFont typeface="Arial" pitchFamily="34" charset="0"/>
              <a:buChar char="•"/>
            </a:pPr>
            <a:r>
              <a:rPr lang="ru-RU" altLang="zh-CN" sz="900" b="1" dirty="0" smtClean="0">
                <a:solidFill>
                  <a:srgbClr val="000000"/>
                </a:solidFill>
                <a:ea typeface="Microsoft YaHei" pitchFamily="34" charset="-122"/>
                <a:cs typeface="Arial" pitchFamily="34" charset="0"/>
              </a:rPr>
              <a:t> </a:t>
            </a:r>
            <a:r>
              <a:rPr lang="en-US" altLang="zh-CN" sz="900" b="1" dirty="0" smtClean="0">
                <a:solidFill>
                  <a:srgbClr val="990000"/>
                </a:solidFill>
                <a:ea typeface="Microsoft YaHei" pitchFamily="34" charset="-122"/>
                <a:cs typeface="Arial" pitchFamily="34" charset="0"/>
              </a:rPr>
              <a:t>24*40GE/96</a:t>
            </a:r>
            <a:r>
              <a:rPr lang="zh-CN" altLang="en-US" sz="900" b="1" dirty="0" smtClean="0">
                <a:solidFill>
                  <a:srgbClr val="990000"/>
                </a:solidFill>
                <a:ea typeface="Microsoft YaHei" pitchFamily="34" charset="-122"/>
                <a:cs typeface="Arial" pitchFamily="34" charset="0"/>
              </a:rPr>
              <a:t>*</a:t>
            </a:r>
            <a:r>
              <a:rPr lang="en-US" altLang="zh-CN" sz="900" b="1" dirty="0" smtClean="0">
                <a:solidFill>
                  <a:srgbClr val="990000"/>
                </a:solidFill>
                <a:ea typeface="Microsoft YaHei" pitchFamily="34" charset="-122"/>
                <a:cs typeface="Arial" pitchFamily="34" charset="0"/>
              </a:rPr>
              <a:t>10GE</a:t>
            </a:r>
            <a:r>
              <a:rPr lang="en-US" altLang="zh-CN" sz="900" b="1" dirty="0" smtClean="0">
                <a:solidFill>
                  <a:srgbClr val="000000"/>
                </a:solidFill>
                <a:ea typeface="Microsoft YaHei" pitchFamily="34" charset="-122"/>
                <a:cs typeface="Arial" pitchFamily="34" charset="0"/>
              </a:rPr>
              <a:t> </a:t>
            </a:r>
            <a:r>
              <a:rPr lang="ru-RU" altLang="zh-CN" sz="900" b="1" dirty="0" smtClean="0">
                <a:solidFill>
                  <a:srgbClr val="000000"/>
                </a:solidFill>
                <a:ea typeface="Microsoft YaHei" pitchFamily="34" charset="-122"/>
                <a:cs typeface="Arial" pitchFamily="34" charset="0"/>
              </a:rPr>
              <a:t>линейная карта</a:t>
            </a:r>
            <a:endParaRPr lang="en-US" altLang="zh-CN" sz="900" b="1" dirty="0" smtClean="0">
              <a:solidFill>
                <a:srgbClr val="000000"/>
              </a:solidFill>
              <a:ea typeface="Microsoft YaHei" pitchFamily="34" charset="-122"/>
              <a:cs typeface="Arial" pitchFamily="34" charset="0"/>
            </a:endParaRPr>
          </a:p>
          <a:p>
            <a:pPr marL="0" lvl="1">
              <a:buFont typeface="Arial" pitchFamily="34" charset="0"/>
              <a:buChar char="•"/>
            </a:pPr>
            <a:endParaRPr lang="zh-CN" altLang="en-US" sz="900" b="1" dirty="0" smtClean="0">
              <a:solidFill>
                <a:srgbClr val="000000"/>
              </a:solidFill>
              <a:ea typeface="Microsoft YaHei" pitchFamily="34" charset="-122"/>
              <a:cs typeface="Arial" pitchFamily="34" charset="0"/>
            </a:endParaRPr>
          </a:p>
          <a:p>
            <a:pPr marL="0" lvl="1">
              <a:buFont typeface="Arial" pitchFamily="34" charset="0"/>
              <a:buChar char="•"/>
            </a:pPr>
            <a:endParaRPr lang="en-US" altLang="zh-CN" sz="900" dirty="0" smtClean="0">
              <a:solidFill>
                <a:srgbClr val="000000"/>
              </a:solidFill>
              <a:ea typeface="Microsoft YaHei" pitchFamily="34" charset="-122"/>
            </a:endParaRPr>
          </a:p>
          <a:p>
            <a:pPr>
              <a:buFont typeface="Arial" pitchFamily="34" charset="0"/>
              <a:buChar char="•"/>
            </a:pPr>
            <a:endParaRPr lang="en-US" altLang="zh-CN" sz="1200" dirty="0">
              <a:solidFill>
                <a:srgbClr val="000000"/>
              </a:solidFill>
              <a:ea typeface="Microsoft YaHei" pitchFamily="34" charset="-122"/>
            </a:endParaRPr>
          </a:p>
        </p:txBody>
      </p:sp>
      <p:sp>
        <p:nvSpPr>
          <p:cNvPr id="135178" name="矩形 12"/>
          <p:cNvSpPr>
            <a:spLocks noChangeArrowheads="1"/>
          </p:cNvSpPr>
          <p:nvPr/>
        </p:nvSpPr>
        <p:spPr bwMode="auto">
          <a:xfrm>
            <a:off x="846556" y="735546"/>
            <a:ext cx="3332284" cy="438509"/>
          </a:xfrm>
          <a:prstGeom prst="rect">
            <a:avLst/>
          </a:prstGeom>
          <a:noFill/>
          <a:ln w="9525">
            <a:noFill/>
            <a:miter lim="800000"/>
            <a:headEnd/>
            <a:tailEnd/>
          </a:ln>
        </p:spPr>
        <p:txBody>
          <a:bodyPr lIns="68503" tIns="34254" rIns="68503" bIns="34254">
            <a:spAutoFit/>
          </a:bodyPr>
          <a:lstStyle/>
          <a:p>
            <a:pPr algn="ctr"/>
            <a:r>
              <a:rPr lang="en-US" altLang="zh-CN" sz="2400" dirty="0" smtClean="0">
                <a:solidFill>
                  <a:srgbClr val="FF0000"/>
                </a:solidFill>
                <a:ea typeface="Microsoft YaHei" pitchFamily="34" charset="-122"/>
                <a:cs typeface="Calibri" pitchFamily="34" charset="0"/>
              </a:rPr>
              <a:t>TOR -Top </a:t>
            </a:r>
            <a:r>
              <a:rPr lang="en-US" altLang="zh-CN" sz="2400" dirty="0">
                <a:solidFill>
                  <a:srgbClr val="FF0000"/>
                </a:solidFill>
                <a:ea typeface="Microsoft YaHei" pitchFamily="34" charset="-122"/>
                <a:cs typeface="Calibri" pitchFamily="34" charset="0"/>
              </a:rPr>
              <a:t>Of Rack</a:t>
            </a:r>
            <a:endParaRPr lang="zh-CN" altLang="en-US" sz="2400" dirty="0">
              <a:solidFill>
                <a:srgbClr val="000000"/>
              </a:solidFill>
              <a:cs typeface="Calibri" pitchFamily="34" charset="0"/>
            </a:endParaRPr>
          </a:p>
        </p:txBody>
      </p:sp>
      <p:sp>
        <p:nvSpPr>
          <p:cNvPr id="135179" name="矩形 14"/>
          <p:cNvSpPr>
            <a:spLocks noChangeArrowheads="1"/>
          </p:cNvSpPr>
          <p:nvPr/>
        </p:nvSpPr>
        <p:spPr bwMode="auto">
          <a:xfrm>
            <a:off x="468613" y="2733769"/>
            <a:ext cx="7562849" cy="500119"/>
          </a:xfrm>
          <a:prstGeom prst="rect">
            <a:avLst/>
          </a:prstGeom>
          <a:noFill/>
          <a:ln w="9525">
            <a:noFill/>
            <a:miter lim="800000"/>
            <a:headEnd/>
            <a:tailEnd/>
          </a:ln>
        </p:spPr>
        <p:txBody>
          <a:bodyPr lIns="68562" tIns="34281" rIns="68562" bIns="34281">
            <a:spAutoFit/>
          </a:bodyPr>
          <a:lstStyle/>
          <a:p>
            <a:r>
              <a:rPr lang="en-US" sz="1400" b="1" dirty="0" smtClean="0"/>
              <a:t>Data center bridging (DCB) – </a:t>
            </a:r>
            <a:r>
              <a:rPr lang="en-US" sz="1400" b="1" dirty="0" smtClean="0">
                <a:solidFill>
                  <a:srgbClr val="FF0000"/>
                </a:solidFill>
              </a:rPr>
              <a:t>Trill Bridging</a:t>
            </a:r>
            <a:r>
              <a:rPr lang="ru-RU" sz="1400" b="1" dirty="0" smtClean="0">
                <a:solidFill>
                  <a:srgbClr val="FF0000"/>
                </a:solidFill>
              </a:rPr>
              <a:t> </a:t>
            </a:r>
            <a:r>
              <a:rPr lang="en-US" altLang="zh-CN" sz="1400" dirty="0" smtClean="0">
                <a:solidFill>
                  <a:srgbClr val="000000"/>
                </a:solidFill>
                <a:ea typeface="微软雅黑" pitchFamily="34" charset="-122"/>
                <a:cs typeface="Arial" pitchFamily="34" charset="0"/>
              </a:rPr>
              <a:t>(IETF</a:t>
            </a:r>
            <a:r>
              <a:rPr lang="zh-CN" altLang="en-US" sz="1400" dirty="0" smtClean="0">
                <a:solidFill>
                  <a:srgbClr val="000000"/>
                </a:solidFill>
                <a:ea typeface="微软雅黑" pitchFamily="34" charset="-122"/>
                <a:cs typeface="Arial" pitchFamily="34" charset="0"/>
              </a:rPr>
              <a:t> </a:t>
            </a:r>
            <a:r>
              <a:rPr lang="en-US" altLang="zh-CN" sz="1400" dirty="0" smtClean="0">
                <a:solidFill>
                  <a:srgbClr val="000000"/>
                </a:solidFill>
                <a:ea typeface="微软雅黑" pitchFamily="34" charset="-122"/>
                <a:cs typeface="Arial" pitchFamily="34" charset="0"/>
              </a:rPr>
              <a:t>standard) </a:t>
            </a:r>
            <a:endParaRPr lang="en-US" sz="1400" dirty="0" smtClean="0"/>
          </a:p>
          <a:p>
            <a:r>
              <a:rPr lang="en-US" altLang="zh-CN" sz="1400" b="1" dirty="0" smtClean="0">
                <a:solidFill>
                  <a:srgbClr val="000000"/>
                </a:solidFill>
                <a:cs typeface="Calibri" pitchFamily="34" charset="0"/>
              </a:rPr>
              <a:t>FCOE </a:t>
            </a:r>
            <a:r>
              <a:rPr lang="en-US" altLang="zh-CN" sz="1400" dirty="0" smtClean="0">
                <a:solidFill>
                  <a:srgbClr val="000000"/>
                </a:solidFill>
                <a:cs typeface="Calibri" pitchFamily="34" charset="0"/>
              </a:rPr>
              <a:t>- FC over Ethernet</a:t>
            </a:r>
            <a:endParaRPr lang="zh-CN" altLang="en-US" sz="1400" dirty="0">
              <a:solidFill>
                <a:srgbClr val="000000"/>
              </a:solidFill>
              <a:cs typeface="Calibri" pitchFamily="34" charset="0"/>
            </a:endParaRPr>
          </a:p>
        </p:txBody>
      </p:sp>
      <p:sp>
        <p:nvSpPr>
          <p:cNvPr id="12" name="矩形 12"/>
          <p:cNvSpPr>
            <a:spLocks noChangeArrowheads="1"/>
          </p:cNvSpPr>
          <p:nvPr/>
        </p:nvSpPr>
        <p:spPr bwMode="auto">
          <a:xfrm>
            <a:off x="5327887" y="411510"/>
            <a:ext cx="3332284" cy="438150"/>
          </a:xfrm>
          <a:prstGeom prst="rect">
            <a:avLst/>
          </a:prstGeom>
          <a:noFill/>
          <a:ln w="9525">
            <a:noFill/>
            <a:miter lim="800000"/>
            <a:headEnd/>
            <a:tailEnd/>
          </a:ln>
        </p:spPr>
        <p:txBody>
          <a:bodyPr lIns="68503" tIns="34254" rIns="68503" bIns="34254">
            <a:spAutoFit/>
          </a:bodyPr>
          <a:lstStyle/>
          <a:p>
            <a:pPr algn="ctr"/>
            <a:r>
              <a:rPr lang="en-US" altLang="zh-CN" sz="2400" dirty="0" smtClean="0">
                <a:solidFill>
                  <a:srgbClr val="FF0000"/>
                </a:solidFill>
                <a:ea typeface="Microsoft YaHei" pitchFamily="34" charset="-122"/>
                <a:cs typeface="Calibri" pitchFamily="34" charset="0"/>
              </a:rPr>
              <a:t>EOR/Core</a:t>
            </a:r>
            <a:endParaRPr lang="zh-CN" altLang="en-US" sz="2400" dirty="0">
              <a:solidFill>
                <a:srgbClr val="000000"/>
              </a:solidFill>
              <a:cs typeface="Calibri" pitchFamily="34" charset="0"/>
            </a:endParaRPr>
          </a:p>
        </p:txBody>
      </p:sp>
      <p:sp>
        <p:nvSpPr>
          <p:cNvPr id="13" name="圆角矩形 6"/>
          <p:cNvSpPr/>
          <p:nvPr/>
        </p:nvSpPr>
        <p:spPr bwMode="auto">
          <a:xfrm>
            <a:off x="468613" y="3219822"/>
            <a:ext cx="4049395" cy="1350150"/>
          </a:xfrm>
          <a:prstGeom prst="roundRect">
            <a:avLst>
              <a:gd name="adj" fmla="val 6207"/>
            </a:avLst>
          </a:prstGeom>
          <a:ln/>
          <a:extLst>
            <a:ext uri="{909E8E84-426E-40DD-AFC4-6F175D3DCCD1}"/>
            <a:ext uri="{91240B29-F687-4F45-9708-019B960494DF}"/>
            <a:ext uri="{AF507438-7753-43E0-B8FC-AC1667EBCBE1}"/>
          </a:extLst>
        </p:spPr>
        <p:style>
          <a:lnRef idx="1">
            <a:schemeClr val="accent3"/>
          </a:lnRef>
          <a:fillRef idx="2">
            <a:schemeClr val="accent3"/>
          </a:fillRef>
          <a:effectRef idx="1">
            <a:schemeClr val="accent3"/>
          </a:effectRef>
          <a:fontRef idx="minor">
            <a:schemeClr val="dk1"/>
          </a:fontRef>
        </p:style>
        <p:txBody>
          <a:bodyPr lIns="68503" tIns="34254" rIns="68503" bIns="34254"/>
          <a:lstStyle/>
          <a:p>
            <a:pPr defTabSz="684427">
              <a:buClr>
                <a:srgbClr val="CC9900"/>
              </a:buClr>
              <a:buFont typeface="Wingdings" pitchFamily="2" charset="2"/>
              <a:buChar char="n"/>
            </a:pPr>
            <a:endParaRPr lang="zh-CN" altLang="en-US" dirty="0">
              <a:solidFill>
                <a:srgbClr val="000000"/>
              </a:solidFill>
              <a:ea typeface="宋体" pitchFamily="2" charset="-122"/>
              <a:cs typeface="Arial" pitchFamily="34" charset="0"/>
            </a:endParaRPr>
          </a:p>
        </p:txBody>
      </p:sp>
      <p:cxnSp>
        <p:nvCxnSpPr>
          <p:cNvPr id="14" name="直接连接符 21"/>
          <p:cNvCxnSpPr/>
          <p:nvPr/>
        </p:nvCxnSpPr>
        <p:spPr bwMode="auto">
          <a:xfrm>
            <a:off x="468612" y="3489852"/>
            <a:ext cx="4049395" cy="0"/>
          </a:xfrm>
          <a:prstGeom prst="line">
            <a:avLst/>
          </a:prstGeom>
          <a:ln>
            <a:solidFill>
              <a:srgbClr val="0070C0"/>
            </a:solidFill>
            <a:prstDash val="dash"/>
          </a:ln>
          <a:extLst>
            <a:ext uri="{909E8E84-426E-40DD-AFC4-6F175D3DCCD1}"/>
            <a:ext uri="{91240B29-F687-4F45-9708-019B960494DF}"/>
            <a:ext uri="{AF507438-7753-43E0-B8FC-AC1667EBCBE1}"/>
          </a:extLst>
        </p:spPr>
        <p:style>
          <a:lnRef idx="1">
            <a:schemeClr val="accent5"/>
          </a:lnRef>
          <a:fillRef idx="0">
            <a:schemeClr val="accent5"/>
          </a:fillRef>
          <a:effectRef idx="0">
            <a:schemeClr val="accent5"/>
          </a:effectRef>
          <a:fontRef idx="minor">
            <a:schemeClr val="tx1"/>
          </a:fontRef>
        </p:style>
      </p:cxnSp>
      <p:cxnSp>
        <p:nvCxnSpPr>
          <p:cNvPr id="16" name="直接连接符 21"/>
          <p:cNvCxnSpPr/>
          <p:nvPr/>
        </p:nvCxnSpPr>
        <p:spPr bwMode="auto">
          <a:xfrm>
            <a:off x="468612" y="3867894"/>
            <a:ext cx="4049395" cy="0"/>
          </a:xfrm>
          <a:prstGeom prst="line">
            <a:avLst/>
          </a:prstGeom>
          <a:ln>
            <a:solidFill>
              <a:srgbClr val="0070C0"/>
            </a:solidFill>
            <a:prstDash val="dash"/>
          </a:ln>
          <a:extLst>
            <a:ext uri="{909E8E84-426E-40DD-AFC4-6F175D3DCCD1}"/>
            <a:ext uri="{91240B29-F687-4F45-9708-019B960494DF}"/>
            <a:ext uri="{AF507438-7753-43E0-B8FC-AC1667EBCBE1}"/>
          </a:extLst>
        </p:spPr>
        <p:style>
          <a:lnRef idx="1">
            <a:schemeClr val="accent5"/>
          </a:lnRef>
          <a:fillRef idx="0">
            <a:schemeClr val="accent5"/>
          </a:fillRef>
          <a:effectRef idx="0">
            <a:schemeClr val="accent5"/>
          </a:effectRef>
          <a:fontRef idx="minor">
            <a:schemeClr val="tx1"/>
          </a:fontRef>
        </p:style>
      </p:cxnSp>
      <p:cxnSp>
        <p:nvCxnSpPr>
          <p:cNvPr id="17" name="直接连接符 21"/>
          <p:cNvCxnSpPr/>
          <p:nvPr/>
        </p:nvCxnSpPr>
        <p:spPr bwMode="auto">
          <a:xfrm>
            <a:off x="468612" y="4137924"/>
            <a:ext cx="4049395" cy="0"/>
          </a:xfrm>
          <a:prstGeom prst="line">
            <a:avLst/>
          </a:prstGeom>
          <a:ln>
            <a:solidFill>
              <a:srgbClr val="0070C0"/>
            </a:solidFill>
            <a:prstDash val="dash"/>
          </a:ln>
          <a:extLst>
            <a:ext uri="{909E8E84-426E-40DD-AFC4-6F175D3DCCD1}"/>
            <a:ext uri="{91240B29-F687-4F45-9708-019B960494DF}"/>
            <a:ext uri="{AF507438-7753-43E0-B8FC-AC1667EBCBE1}"/>
          </a:extLst>
        </p:spPr>
        <p:style>
          <a:lnRef idx="1">
            <a:schemeClr val="accent5"/>
          </a:lnRef>
          <a:fillRef idx="0">
            <a:schemeClr val="accent5"/>
          </a:fillRef>
          <a:effectRef idx="0">
            <a:schemeClr val="accent5"/>
          </a:effectRef>
          <a:fontRef idx="minor">
            <a:schemeClr val="tx1"/>
          </a:fontRef>
        </p:style>
      </p:cxnSp>
      <p:cxnSp>
        <p:nvCxnSpPr>
          <p:cNvPr id="18" name="直接连接符 24"/>
          <p:cNvCxnSpPr/>
          <p:nvPr/>
        </p:nvCxnSpPr>
        <p:spPr bwMode="auto">
          <a:xfrm>
            <a:off x="1170507" y="3273828"/>
            <a:ext cx="33047" cy="1312683"/>
          </a:xfrm>
          <a:prstGeom prst="line">
            <a:avLst/>
          </a:prstGeom>
          <a:ln>
            <a:prstDash val="dash"/>
          </a:ln>
          <a:extLst>
            <a:ext uri="{909E8E84-426E-40DD-AFC4-6F175D3DCCD1}"/>
            <a:ext uri="{91240B29-F687-4F45-9708-019B960494DF}"/>
            <a:ext uri="{AF507438-7753-43E0-B8FC-AC1667EBCBE1}"/>
          </a:extLst>
        </p:spPr>
        <p:style>
          <a:lnRef idx="1">
            <a:schemeClr val="accent5"/>
          </a:lnRef>
          <a:fillRef idx="0">
            <a:schemeClr val="accent5"/>
          </a:fillRef>
          <a:effectRef idx="0">
            <a:schemeClr val="accent5"/>
          </a:effectRef>
          <a:fontRef idx="minor">
            <a:schemeClr val="tx1"/>
          </a:fontRef>
        </p:style>
      </p:cxnSp>
      <p:sp>
        <p:nvSpPr>
          <p:cNvPr id="20" name="矩形 8"/>
          <p:cNvSpPr>
            <a:spLocks noChangeArrowheads="1"/>
          </p:cNvSpPr>
          <p:nvPr/>
        </p:nvSpPr>
        <p:spPr bwMode="auto">
          <a:xfrm>
            <a:off x="468613" y="3489852"/>
            <a:ext cx="896815" cy="323111"/>
          </a:xfrm>
          <a:prstGeom prst="rect">
            <a:avLst/>
          </a:prstGeom>
          <a:noFill/>
          <a:ln w="9525">
            <a:noFill/>
            <a:miter lim="800000"/>
            <a:headEnd/>
            <a:tailEnd/>
          </a:ln>
        </p:spPr>
        <p:txBody>
          <a:bodyPr lIns="68503" tIns="34254" rIns="68503" bIns="34254">
            <a:spAutoFit/>
          </a:bodyPr>
          <a:lstStyle/>
          <a:p>
            <a:r>
              <a:rPr lang="ru-RU" altLang="zh-CN" sz="800" b="1" i="1" dirty="0">
                <a:solidFill>
                  <a:srgbClr val="000000"/>
                </a:solidFill>
                <a:ea typeface="Microsoft YaHei" pitchFamily="34" charset="-122"/>
                <a:cs typeface="Calibri" pitchFamily="34" charset="0"/>
              </a:rPr>
              <a:t>Комм. способность</a:t>
            </a:r>
            <a:endParaRPr lang="zh-CN" altLang="en-US" sz="800" i="1" dirty="0">
              <a:solidFill>
                <a:srgbClr val="000000"/>
              </a:solidFill>
              <a:cs typeface="Calibri" pitchFamily="34" charset="0"/>
            </a:endParaRPr>
          </a:p>
        </p:txBody>
      </p:sp>
      <p:sp>
        <p:nvSpPr>
          <p:cNvPr id="21" name="矩形 8"/>
          <p:cNvSpPr>
            <a:spLocks noChangeArrowheads="1"/>
          </p:cNvSpPr>
          <p:nvPr/>
        </p:nvSpPr>
        <p:spPr bwMode="auto">
          <a:xfrm>
            <a:off x="468613" y="4191930"/>
            <a:ext cx="896815" cy="323111"/>
          </a:xfrm>
          <a:prstGeom prst="rect">
            <a:avLst/>
          </a:prstGeom>
          <a:noFill/>
          <a:ln w="9525">
            <a:noFill/>
            <a:miter lim="800000"/>
            <a:headEnd/>
            <a:tailEnd/>
          </a:ln>
        </p:spPr>
        <p:txBody>
          <a:bodyPr lIns="68503" tIns="34254" rIns="68503" bIns="34254">
            <a:spAutoFit/>
          </a:bodyPr>
          <a:lstStyle/>
          <a:p>
            <a:r>
              <a:rPr lang="ru-RU" altLang="zh-CN" sz="800" b="1" i="1" dirty="0">
                <a:solidFill>
                  <a:srgbClr val="000000"/>
                </a:solidFill>
                <a:ea typeface="Microsoft YaHei" pitchFamily="34" charset="-122"/>
                <a:cs typeface="Calibri" pitchFamily="34" charset="0"/>
              </a:rPr>
              <a:t>Комм. способность</a:t>
            </a:r>
            <a:endParaRPr lang="zh-CN" altLang="en-US" sz="800" i="1" dirty="0">
              <a:solidFill>
                <a:srgbClr val="000000"/>
              </a:solidFill>
              <a:cs typeface="Calibri" pitchFamily="34" charset="0"/>
            </a:endParaRPr>
          </a:p>
        </p:txBody>
      </p:sp>
      <p:sp>
        <p:nvSpPr>
          <p:cNvPr id="22" name="矩形 17"/>
          <p:cNvSpPr>
            <a:spLocks noChangeArrowheads="1"/>
          </p:cNvSpPr>
          <p:nvPr/>
        </p:nvSpPr>
        <p:spPr bwMode="auto">
          <a:xfrm>
            <a:off x="1170508" y="3219822"/>
            <a:ext cx="1770185" cy="228600"/>
          </a:xfrm>
          <a:prstGeom prst="rect">
            <a:avLst/>
          </a:prstGeom>
          <a:noFill/>
          <a:ln w="9525" algn="ctr">
            <a:noFill/>
            <a:round/>
            <a:headEnd/>
            <a:tailEnd/>
          </a:ln>
        </p:spPr>
        <p:txBody>
          <a:bodyPr lIns="68503" tIns="34254" rIns="68503" bIns="34254"/>
          <a:lstStyle/>
          <a:p>
            <a:pPr defTabSz="684427">
              <a:buClr>
                <a:srgbClr val="CC9900"/>
              </a:buClr>
            </a:pPr>
            <a:r>
              <a:rPr lang="en-US" altLang="zh-CN" sz="1000" b="1" dirty="0" err="1">
                <a:solidFill>
                  <a:srgbClr val="990000"/>
                </a:solidFill>
              </a:rPr>
              <a:t>CloudEngine</a:t>
            </a:r>
            <a:r>
              <a:rPr lang="en-US" altLang="zh-CN" sz="1000" b="1" dirty="0">
                <a:solidFill>
                  <a:srgbClr val="990000"/>
                </a:solidFill>
              </a:rPr>
              <a:t> 5800</a:t>
            </a:r>
            <a:endParaRPr lang="zh-CN" altLang="en-US" sz="1000" b="1" dirty="0">
              <a:solidFill>
                <a:srgbClr val="990000"/>
              </a:solidFill>
            </a:endParaRPr>
          </a:p>
        </p:txBody>
      </p:sp>
      <p:sp>
        <p:nvSpPr>
          <p:cNvPr id="23" name="矩形 28"/>
          <p:cNvSpPr>
            <a:spLocks noChangeArrowheads="1"/>
          </p:cNvSpPr>
          <p:nvPr/>
        </p:nvSpPr>
        <p:spPr bwMode="auto">
          <a:xfrm>
            <a:off x="1170508" y="3867894"/>
            <a:ext cx="1770185" cy="227409"/>
          </a:xfrm>
          <a:prstGeom prst="rect">
            <a:avLst/>
          </a:prstGeom>
          <a:noFill/>
          <a:ln w="9525" algn="ctr">
            <a:noFill/>
            <a:round/>
            <a:headEnd/>
            <a:tailEnd/>
          </a:ln>
        </p:spPr>
        <p:txBody>
          <a:bodyPr lIns="68503" tIns="34254" rIns="68503" bIns="34254"/>
          <a:lstStyle/>
          <a:p>
            <a:pPr defTabSz="684427">
              <a:buClr>
                <a:srgbClr val="CC9900"/>
              </a:buClr>
            </a:pPr>
            <a:r>
              <a:rPr lang="en-US" altLang="zh-CN" sz="1000" b="1" dirty="0" err="1">
                <a:solidFill>
                  <a:srgbClr val="990000"/>
                </a:solidFill>
              </a:rPr>
              <a:t>CloudEngine</a:t>
            </a:r>
            <a:r>
              <a:rPr lang="en-US" altLang="zh-CN" sz="1000" b="1" dirty="0">
                <a:solidFill>
                  <a:srgbClr val="990000"/>
                </a:solidFill>
              </a:rPr>
              <a:t> 6800</a:t>
            </a:r>
            <a:endParaRPr lang="zh-CN" altLang="en-US" sz="1000" b="1" dirty="0">
              <a:solidFill>
                <a:srgbClr val="990000"/>
              </a:solidFill>
            </a:endParaRPr>
          </a:p>
        </p:txBody>
      </p:sp>
      <p:sp>
        <p:nvSpPr>
          <p:cNvPr id="24" name="矩形 29"/>
          <p:cNvSpPr>
            <a:spLocks noChangeArrowheads="1"/>
          </p:cNvSpPr>
          <p:nvPr/>
        </p:nvSpPr>
        <p:spPr bwMode="auto">
          <a:xfrm>
            <a:off x="1278492" y="3543858"/>
            <a:ext cx="993531" cy="282178"/>
          </a:xfrm>
          <a:prstGeom prst="rect">
            <a:avLst/>
          </a:prstGeom>
          <a:solidFill>
            <a:schemeClr val="tx2"/>
          </a:solidFill>
          <a:ln w="9525" algn="ctr">
            <a:noFill/>
            <a:round/>
            <a:headEnd/>
            <a:tailEnd/>
          </a:ln>
        </p:spPr>
        <p:txBody>
          <a:bodyPr lIns="51355" tIns="25678" rIns="51355" bIns="25678" anchor="ctr"/>
          <a:lstStyle/>
          <a:p>
            <a:pPr algn="ctr">
              <a:buClr>
                <a:srgbClr val="CC9900"/>
              </a:buClr>
            </a:pPr>
            <a:r>
              <a:rPr lang="en-US" altLang="zh-CN" sz="1200" b="1" dirty="0">
                <a:solidFill>
                  <a:srgbClr val="FFFFFF"/>
                </a:solidFill>
                <a:ea typeface="Microsoft YaHei" pitchFamily="34" charset="-122"/>
              </a:rPr>
              <a:t>250Mpps</a:t>
            </a:r>
            <a:endParaRPr lang="zh-CN" altLang="en-US" sz="1200" b="1" dirty="0">
              <a:solidFill>
                <a:srgbClr val="FFFFFF"/>
              </a:solidFill>
              <a:ea typeface="Microsoft YaHei" pitchFamily="34" charset="-122"/>
            </a:endParaRPr>
          </a:p>
        </p:txBody>
      </p:sp>
      <p:sp>
        <p:nvSpPr>
          <p:cNvPr id="25" name="矩形 23"/>
          <p:cNvSpPr>
            <a:spLocks noChangeArrowheads="1"/>
          </p:cNvSpPr>
          <p:nvPr/>
        </p:nvSpPr>
        <p:spPr bwMode="auto">
          <a:xfrm>
            <a:off x="1278492" y="4245936"/>
            <a:ext cx="993531" cy="282178"/>
          </a:xfrm>
          <a:prstGeom prst="rect">
            <a:avLst/>
          </a:prstGeom>
          <a:solidFill>
            <a:schemeClr val="tx2"/>
          </a:solidFill>
          <a:ln w="9525" algn="ctr">
            <a:noFill/>
            <a:round/>
            <a:headEnd/>
            <a:tailEnd/>
          </a:ln>
        </p:spPr>
        <p:txBody>
          <a:bodyPr lIns="51355" tIns="25678" rIns="51355" bIns="25678" anchor="ctr"/>
          <a:lstStyle/>
          <a:p>
            <a:pPr algn="ctr">
              <a:buClr>
                <a:srgbClr val="CC9900"/>
              </a:buClr>
            </a:pPr>
            <a:r>
              <a:rPr lang="en-US" altLang="zh-CN" sz="1200" b="1" dirty="0">
                <a:solidFill>
                  <a:srgbClr val="FFFFFF"/>
                </a:solidFill>
                <a:ea typeface="Microsoft YaHei" pitchFamily="34" charset="-122"/>
              </a:rPr>
              <a:t>960Mpps</a:t>
            </a:r>
            <a:endParaRPr lang="zh-CN" altLang="en-US" sz="1200" b="1" dirty="0">
              <a:solidFill>
                <a:srgbClr val="FFFFFF"/>
              </a:solidFill>
              <a:ea typeface="Microsoft YaHei" pitchFamily="34" charset="-122"/>
            </a:endParaRPr>
          </a:p>
        </p:txBody>
      </p:sp>
      <p:sp>
        <p:nvSpPr>
          <p:cNvPr id="28" name="矩形 16"/>
          <p:cNvSpPr>
            <a:spLocks noChangeArrowheads="1"/>
          </p:cNvSpPr>
          <p:nvPr/>
        </p:nvSpPr>
        <p:spPr bwMode="auto">
          <a:xfrm>
            <a:off x="3168210" y="3219822"/>
            <a:ext cx="1242646" cy="227409"/>
          </a:xfrm>
          <a:prstGeom prst="rect">
            <a:avLst/>
          </a:prstGeom>
          <a:noFill/>
          <a:ln w="9525" algn="ctr">
            <a:noFill/>
            <a:round/>
            <a:headEnd/>
            <a:tailEnd/>
          </a:ln>
        </p:spPr>
        <p:txBody>
          <a:bodyPr lIns="68503" tIns="34254" rIns="68503" bIns="34254"/>
          <a:lstStyle/>
          <a:p>
            <a:pPr defTabSz="684427">
              <a:buClr>
                <a:srgbClr val="CC9900"/>
              </a:buClr>
            </a:pPr>
            <a:r>
              <a:rPr lang="ru-RU" altLang="zh-CN" sz="1000" b="1" dirty="0">
                <a:solidFill>
                  <a:srgbClr val="990000"/>
                </a:solidFill>
              </a:rPr>
              <a:t>В отрасли</a:t>
            </a:r>
            <a:endParaRPr lang="zh-CN" altLang="en-US" sz="1000" b="1" dirty="0">
              <a:solidFill>
                <a:srgbClr val="990000"/>
              </a:solidFill>
            </a:endParaRPr>
          </a:p>
        </p:txBody>
      </p:sp>
      <p:sp>
        <p:nvSpPr>
          <p:cNvPr id="29" name="Text Box 18"/>
          <p:cNvSpPr txBox="1">
            <a:spLocks noChangeArrowheads="1"/>
          </p:cNvSpPr>
          <p:nvPr/>
        </p:nvSpPr>
        <p:spPr bwMode="gray">
          <a:xfrm>
            <a:off x="2466314" y="3381840"/>
            <a:ext cx="851388" cy="623888"/>
          </a:xfrm>
          <a:prstGeom prst="rect">
            <a:avLst/>
          </a:prstGeom>
          <a:noFill/>
          <a:ln w="0" algn="ctr">
            <a:noFill/>
            <a:miter lim="800000"/>
            <a:headEnd/>
            <a:tailEnd/>
          </a:ln>
        </p:spPr>
        <p:txBody>
          <a:bodyPr lIns="68503" tIns="34254" rIns="68503" bIns="34254">
            <a:spAutoFit/>
          </a:bodyPr>
          <a:lstStyle/>
          <a:p>
            <a:r>
              <a:rPr lang="en-US" altLang="zh-CN" sz="3600" b="1" i="1" dirty="0">
                <a:solidFill>
                  <a:srgbClr val="990000"/>
                </a:solidFill>
                <a:cs typeface="华文细黑"/>
              </a:rPr>
              <a:t>2</a:t>
            </a:r>
            <a:r>
              <a:rPr lang="en-US" altLang="zh-CN" sz="900" b="1" i="1" dirty="0">
                <a:solidFill>
                  <a:srgbClr val="990000"/>
                </a:solidFill>
                <a:cs typeface="华文细黑"/>
              </a:rPr>
              <a:t>times </a:t>
            </a:r>
            <a:endParaRPr lang="en-US" altLang="zh-CN" sz="2400" b="1" i="1" dirty="0">
              <a:solidFill>
                <a:srgbClr val="990000"/>
              </a:solidFill>
              <a:cs typeface="华文细黑"/>
            </a:endParaRPr>
          </a:p>
        </p:txBody>
      </p:sp>
      <p:sp>
        <p:nvSpPr>
          <p:cNvPr id="30" name="Text Box 18"/>
          <p:cNvSpPr txBox="1">
            <a:spLocks noChangeArrowheads="1"/>
          </p:cNvSpPr>
          <p:nvPr/>
        </p:nvSpPr>
        <p:spPr bwMode="gray">
          <a:xfrm>
            <a:off x="2412322" y="4137924"/>
            <a:ext cx="1145931" cy="438150"/>
          </a:xfrm>
          <a:prstGeom prst="rect">
            <a:avLst/>
          </a:prstGeom>
          <a:noFill/>
          <a:ln w="0" algn="ctr">
            <a:noFill/>
            <a:miter lim="800000"/>
            <a:headEnd/>
            <a:tailEnd/>
          </a:ln>
        </p:spPr>
        <p:txBody>
          <a:bodyPr lIns="68503" tIns="34254" rIns="68503" bIns="34254">
            <a:spAutoFit/>
          </a:bodyPr>
          <a:lstStyle/>
          <a:p>
            <a:r>
              <a:rPr lang="ru-RU" altLang="zh-CN" sz="1200" i="1" dirty="0">
                <a:solidFill>
                  <a:srgbClr val="990000"/>
                </a:solidFill>
                <a:cs typeface="Calibri" pitchFamily="34" charset="0"/>
              </a:rPr>
              <a:t>Лидер в отрасли</a:t>
            </a:r>
            <a:endParaRPr lang="en-US" altLang="zh-CN" sz="700" i="1" dirty="0">
              <a:solidFill>
                <a:srgbClr val="990000"/>
              </a:solidFill>
              <a:cs typeface="Calibri" pitchFamily="34" charset="0"/>
            </a:endParaRPr>
          </a:p>
        </p:txBody>
      </p:sp>
      <p:sp>
        <p:nvSpPr>
          <p:cNvPr id="31" name="TextBox 10"/>
          <p:cNvSpPr txBox="1">
            <a:spLocks noChangeArrowheads="1"/>
          </p:cNvSpPr>
          <p:nvPr/>
        </p:nvSpPr>
        <p:spPr bwMode="auto">
          <a:xfrm>
            <a:off x="3222201" y="3597864"/>
            <a:ext cx="882162" cy="207169"/>
          </a:xfrm>
          <a:prstGeom prst="rect">
            <a:avLst/>
          </a:prstGeom>
          <a:noFill/>
          <a:ln w="9525">
            <a:noFill/>
            <a:miter lim="800000"/>
            <a:headEnd/>
            <a:tailEnd/>
          </a:ln>
        </p:spPr>
        <p:txBody>
          <a:bodyPr lIns="68503" tIns="34254" rIns="68503" bIns="34254">
            <a:spAutoFit/>
          </a:bodyPr>
          <a:lstStyle/>
          <a:p>
            <a:r>
              <a:rPr lang="en-US" altLang="zh-CN" sz="900" b="1" dirty="0">
                <a:solidFill>
                  <a:srgbClr val="000000"/>
                </a:solidFill>
                <a:cs typeface="华文细黑"/>
              </a:rPr>
              <a:t>131Mpps</a:t>
            </a:r>
            <a:endParaRPr lang="zh-CN" altLang="en-US" sz="900" b="1" dirty="0">
              <a:solidFill>
                <a:srgbClr val="000000"/>
              </a:solidFill>
              <a:cs typeface="华文细黑"/>
            </a:endParaRPr>
          </a:p>
        </p:txBody>
      </p:sp>
      <p:sp>
        <p:nvSpPr>
          <p:cNvPr id="32" name="TextBox 11"/>
          <p:cNvSpPr txBox="1">
            <a:spLocks noChangeArrowheads="1"/>
          </p:cNvSpPr>
          <p:nvPr/>
        </p:nvSpPr>
        <p:spPr bwMode="auto">
          <a:xfrm>
            <a:off x="3222202" y="4245936"/>
            <a:ext cx="1056543" cy="207169"/>
          </a:xfrm>
          <a:prstGeom prst="rect">
            <a:avLst/>
          </a:prstGeom>
          <a:noFill/>
          <a:ln w="9525">
            <a:noFill/>
            <a:miter lim="800000"/>
            <a:headEnd/>
            <a:tailEnd/>
          </a:ln>
        </p:spPr>
        <p:txBody>
          <a:bodyPr lIns="68503" tIns="34254" rIns="68503" bIns="34254">
            <a:spAutoFit/>
          </a:bodyPr>
          <a:lstStyle/>
          <a:p>
            <a:r>
              <a:rPr lang="en-US" altLang="zh-CN" sz="900" b="1" dirty="0">
                <a:solidFill>
                  <a:srgbClr val="000000"/>
                </a:solidFill>
                <a:cs typeface="华文细黑"/>
              </a:rPr>
              <a:t>960Mpps</a:t>
            </a:r>
            <a:endParaRPr lang="zh-CN" altLang="en-US" sz="900" b="1" dirty="0">
              <a:solidFill>
                <a:srgbClr val="000000"/>
              </a:solidFill>
              <a:cs typeface="华文细黑"/>
            </a:endParaRPr>
          </a:p>
        </p:txBody>
      </p:sp>
      <p:sp>
        <p:nvSpPr>
          <p:cNvPr id="33" name="圆角矩形 62"/>
          <p:cNvSpPr/>
          <p:nvPr/>
        </p:nvSpPr>
        <p:spPr bwMode="auto">
          <a:xfrm>
            <a:off x="4679984" y="3165816"/>
            <a:ext cx="4332359" cy="1512168"/>
          </a:xfrm>
          <a:prstGeom prst="roundRect">
            <a:avLst>
              <a:gd name="adj" fmla="val 6207"/>
            </a:avLst>
          </a:prstGeom>
          <a:ln/>
          <a:extLst>
            <a:ext uri="{909E8E84-426E-40DD-AFC4-6F175D3DCCD1}"/>
            <a:ext uri="{91240B29-F687-4F45-9708-019B960494DF}"/>
            <a:ext uri="{AF507438-7753-43E0-B8FC-AC1667EBCBE1}"/>
          </a:extLst>
        </p:spPr>
        <p:style>
          <a:lnRef idx="1">
            <a:schemeClr val="accent3"/>
          </a:lnRef>
          <a:fillRef idx="2">
            <a:schemeClr val="accent3"/>
          </a:fillRef>
          <a:effectRef idx="1">
            <a:schemeClr val="accent3"/>
          </a:effectRef>
          <a:fontRef idx="minor">
            <a:schemeClr val="dk1"/>
          </a:fontRef>
        </p:style>
        <p:txBody>
          <a:bodyPr lIns="68503" tIns="34254" rIns="68503" bIns="34254"/>
          <a:lstStyle/>
          <a:p>
            <a:pPr defTabSz="684427">
              <a:buClr>
                <a:srgbClr val="CC9900"/>
              </a:buClr>
              <a:buFont typeface="Wingdings" pitchFamily="2" charset="2"/>
              <a:buChar char="n"/>
            </a:pPr>
            <a:endParaRPr lang="zh-CN" altLang="en-US" dirty="0">
              <a:solidFill>
                <a:srgbClr val="000000"/>
              </a:solidFill>
              <a:ea typeface="宋体" pitchFamily="2" charset="-122"/>
              <a:cs typeface="Arial" pitchFamily="34" charset="0"/>
            </a:endParaRPr>
          </a:p>
        </p:txBody>
      </p:sp>
      <p:cxnSp>
        <p:nvCxnSpPr>
          <p:cNvPr id="34" name="直接连接符 21"/>
          <p:cNvCxnSpPr/>
          <p:nvPr/>
        </p:nvCxnSpPr>
        <p:spPr bwMode="auto">
          <a:xfrm>
            <a:off x="4679984" y="3489852"/>
            <a:ext cx="4319355" cy="0"/>
          </a:xfrm>
          <a:prstGeom prst="line">
            <a:avLst/>
          </a:prstGeom>
          <a:ln>
            <a:solidFill>
              <a:srgbClr val="0070C0"/>
            </a:solidFill>
            <a:prstDash val="dash"/>
          </a:ln>
          <a:extLst>
            <a:ext uri="{909E8E84-426E-40DD-AFC4-6F175D3DCCD1}"/>
            <a:ext uri="{91240B29-F687-4F45-9708-019B960494DF}"/>
            <a:ext uri="{AF507438-7753-43E0-B8FC-AC1667EBCBE1}"/>
          </a:extLst>
        </p:spPr>
        <p:style>
          <a:lnRef idx="1">
            <a:schemeClr val="accent5"/>
          </a:lnRef>
          <a:fillRef idx="0">
            <a:schemeClr val="accent5"/>
          </a:fillRef>
          <a:effectRef idx="0">
            <a:schemeClr val="accent5"/>
          </a:effectRef>
          <a:fontRef idx="minor">
            <a:schemeClr val="tx1"/>
          </a:fontRef>
        </p:style>
      </p:cxnSp>
      <p:cxnSp>
        <p:nvCxnSpPr>
          <p:cNvPr id="38" name="直接连接符 21"/>
          <p:cNvCxnSpPr/>
          <p:nvPr/>
        </p:nvCxnSpPr>
        <p:spPr bwMode="auto">
          <a:xfrm>
            <a:off x="4679984" y="3867894"/>
            <a:ext cx="4319355" cy="0"/>
          </a:xfrm>
          <a:prstGeom prst="line">
            <a:avLst/>
          </a:prstGeom>
          <a:ln>
            <a:solidFill>
              <a:srgbClr val="0070C0"/>
            </a:solidFill>
            <a:prstDash val="dash"/>
          </a:ln>
          <a:extLst>
            <a:ext uri="{909E8E84-426E-40DD-AFC4-6F175D3DCCD1}"/>
            <a:ext uri="{91240B29-F687-4F45-9708-019B960494DF}"/>
            <a:ext uri="{AF507438-7753-43E0-B8FC-AC1667EBCBE1}"/>
          </a:extLst>
        </p:spPr>
        <p:style>
          <a:lnRef idx="1">
            <a:schemeClr val="accent5"/>
          </a:lnRef>
          <a:fillRef idx="0">
            <a:schemeClr val="accent5"/>
          </a:fillRef>
          <a:effectRef idx="0">
            <a:schemeClr val="accent5"/>
          </a:effectRef>
          <a:fontRef idx="minor">
            <a:schemeClr val="tx1"/>
          </a:fontRef>
        </p:style>
      </p:cxnSp>
      <p:cxnSp>
        <p:nvCxnSpPr>
          <p:cNvPr id="39" name="直接连接符 21"/>
          <p:cNvCxnSpPr/>
          <p:nvPr/>
        </p:nvCxnSpPr>
        <p:spPr bwMode="auto">
          <a:xfrm>
            <a:off x="4679984" y="4245936"/>
            <a:ext cx="4319355" cy="0"/>
          </a:xfrm>
          <a:prstGeom prst="line">
            <a:avLst/>
          </a:prstGeom>
          <a:ln>
            <a:solidFill>
              <a:srgbClr val="0070C0"/>
            </a:solidFill>
            <a:prstDash val="dash"/>
          </a:ln>
          <a:extLst>
            <a:ext uri="{909E8E84-426E-40DD-AFC4-6F175D3DCCD1}"/>
            <a:ext uri="{91240B29-F687-4F45-9708-019B960494DF}"/>
            <a:ext uri="{AF507438-7753-43E0-B8FC-AC1667EBCBE1}"/>
          </a:extLst>
        </p:spPr>
        <p:style>
          <a:lnRef idx="1">
            <a:schemeClr val="accent5"/>
          </a:lnRef>
          <a:fillRef idx="0">
            <a:schemeClr val="accent5"/>
          </a:fillRef>
          <a:effectRef idx="0">
            <a:schemeClr val="accent5"/>
          </a:effectRef>
          <a:fontRef idx="minor">
            <a:schemeClr val="tx1"/>
          </a:fontRef>
        </p:style>
      </p:cxnSp>
      <p:cxnSp>
        <p:nvCxnSpPr>
          <p:cNvPr id="40" name="直接连接符 24"/>
          <p:cNvCxnSpPr/>
          <p:nvPr/>
        </p:nvCxnSpPr>
        <p:spPr bwMode="auto">
          <a:xfrm>
            <a:off x="5489863" y="3111810"/>
            <a:ext cx="0" cy="1566174"/>
          </a:xfrm>
          <a:prstGeom prst="line">
            <a:avLst/>
          </a:prstGeom>
          <a:ln>
            <a:prstDash val="dash"/>
          </a:ln>
          <a:extLst>
            <a:ext uri="{909E8E84-426E-40DD-AFC4-6F175D3DCCD1}"/>
            <a:ext uri="{91240B29-F687-4F45-9708-019B960494DF}"/>
            <a:ext uri="{AF507438-7753-43E0-B8FC-AC1667EBCBE1}"/>
          </a:extLst>
        </p:spPr>
        <p:style>
          <a:lnRef idx="1">
            <a:schemeClr val="accent5"/>
          </a:lnRef>
          <a:fillRef idx="0">
            <a:schemeClr val="accent5"/>
          </a:fillRef>
          <a:effectRef idx="0">
            <a:schemeClr val="accent5"/>
          </a:effectRef>
          <a:fontRef idx="minor">
            <a:schemeClr val="tx1"/>
          </a:fontRef>
        </p:style>
      </p:cxnSp>
      <p:sp>
        <p:nvSpPr>
          <p:cNvPr id="43" name="矩形 33"/>
          <p:cNvSpPr>
            <a:spLocks noChangeArrowheads="1"/>
          </p:cNvSpPr>
          <p:nvPr/>
        </p:nvSpPr>
        <p:spPr bwMode="auto">
          <a:xfrm>
            <a:off x="5597846" y="3543858"/>
            <a:ext cx="867508" cy="282179"/>
          </a:xfrm>
          <a:prstGeom prst="rect">
            <a:avLst/>
          </a:prstGeom>
          <a:solidFill>
            <a:schemeClr val="tx2"/>
          </a:solidFill>
          <a:ln w="9525" algn="ctr">
            <a:noFill/>
            <a:round/>
            <a:headEnd/>
            <a:tailEnd/>
          </a:ln>
        </p:spPr>
        <p:txBody>
          <a:bodyPr lIns="51355" tIns="25678" rIns="51355" bIns="25678"/>
          <a:lstStyle/>
          <a:p>
            <a:pPr algn="ctr">
              <a:buClr>
                <a:srgbClr val="CC9900"/>
              </a:buClr>
            </a:pPr>
            <a:r>
              <a:rPr lang="en-US" altLang="zh-CN" sz="1200" b="1" dirty="0">
                <a:solidFill>
                  <a:srgbClr val="FFFFFF"/>
                </a:solidFill>
                <a:ea typeface="Microsoft YaHei" pitchFamily="34" charset="-122"/>
              </a:rPr>
              <a:t>48Tbps</a:t>
            </a:r>
            <a:endParaRPr lang="zh-CN" altLang="en-US" sz="1200" b="1" dirty="0">
              <a:solidFill>
                <a:srgbClr val="FFFFFF"/>
              </a:solidFill>
              <a:ea typeface="Microsoft YaHei" pitchFamily="34" charset="-122"/>
            </a:endParaRPr>
          </a:p>
        </p:txBody>
      </p:sp>
      <p:sp>
        <p:nvSpPr>
          <p:cNvPr id="44" name="矩形 70"/>
          <p:cNvSpPr>
            <a:spLocks noChangeArrowheads="1"/>
          </p:cNvSpPr>
          <p:nvPr/>
        </p:nvSpPr>
        <p:spPr bwMode="auto">
          <a:xfrm>
            <a:off x="5597846" y="3921900"/>
            <a:ext cx="867508" cy="282178"/>
          </a:xfrm>
          <a:prstGeom prst="rect">
            <a:avLst/>
          </a:prstGeom>
          <a:solidFill>
            <a:schemeClr val="tx2"/>
          </a:solidFill>
          <a:ln w="9525" algn="ctr">
            <a:noFill/>
            <a:round/>
            <a:headEnd/>
            <a:tailEnd/>
          </a:ln>
        </p:spPr>
        <p:txBody>
          <a:bodyPr lIns="51355" tIns="25678" rIns="51355" bIns="25678"/>
          <a:lstStyle/>
          <a:p>
            <a:pPr algn="ctr">
              <a:buClr>
                <a:srgbClr val="CC9900"/>
              </a:buClr>
            </a:pPr>
            <a:r>
              <a:rPr lang="en-US" altLang="zh-CN" sz="1200" b="1" dirty="0">
                <a:solidFill>
                  <a:srgbClr val="FFFFFF"/>
                </a:solidFill>
                <a:ea typeface="Microsoft YaHei" pitchFamily="34" charset="-122"/>
              </a:rPr>
              <a:t>1Tbps</a:t>
            </a:r>
            <a:endParaRPr lang="zh-CN" altLang="en-US" sz="1200" b="1" dirty="0">
              <a:solidFill>
                <a:srgbClr val="FFFFFF"/>
              </a:solidFill>
              <a:ea typeface="Microsoft YaHei" pitchFamily="34" charset="-122"/>
            </a:endParaRPr>
          </a:p>
        </p:txBody>
      </p:sp>
      <p:sp>
        <p:nvSpPr>
          <p:cNvPr id="45" name="矩形 71"/>
          <p:cNvSpPr>
            <a:spLocks noChangeArrowheads="1"/>
          </p:cNvSpPr>
          <p:nvPr/>
        </p:nvSpPr>
        <p:spPr bwMode="auto">
          <a:xfrm>
            <a:off x="5597846" y="4299942"/>
            <a:ext cx="867508" cy="282179"/>
          </a:xfrm>
          <a:prstGeom prst="rect">
            <a:avLst/>
          </a:prstGeom>
          <a:solidFill>
            <a:schemeClr val="tx2"/>
          </a:solidFill>
          <a:ln w="9525" algn="ctr">
            <a:noFill/>
            <a:round/>
            <a:headEnd/>
            <a:tailEnd/>
          </a:ln>
        </p:spPr>
        <p:txBody>
          <a:bodyPr lIns="51355" tIns="25678" rIns="51355" bIns="25678"/>
          <a:lstStyle/>
          <a:p>
            <a:pPr algn="ctr">
              <a:buClr>
                <a:srgbClr val="CC9900"/>
              </a:buClr>
            </a:pPr>
            <a:r>
              <a:rPr lang="en-US" altLang="zh-CN" sz="1200" b="1" dirty="0">
                <a:solidFill>
                  <a:srgbClr val="FFFFFF"/>
                </a:solidFill>
                <a:ea typeface="Microsoft YaHei" pitchFamily="34" charset="-122"/>
              </a:rPr>
              <a:t>2Tbps</a:t>
            </a:r>
            <a:endParaRPr lang="zh-CN" altLang="en-US" sz="1200" b="1" dirty="0">
              <a:solidFill>
                <a:srgbClr val="FFFFFF"/>
              </a:solidFill>
              <a:ea typeface="Microsoft YaHei" pitchFamily="34" charset="-122"/>
            </a:endParaRPr>
          </a:p>
        </p:txBody>
      </p:sp>
      <p:sp>
        <p:nvSpPr>
          <p:cNvPr id="46" name="Text Box 18"/>
          <p:cNvSpPr txBox="1">
            <a:spLocks noChangeArrowheads="1"/>
          </p:cNvSpPr>
          <p:nvPr/>
        </p:nvSpPr>
        <p:spPr bwMode="gray">
          <a:xfrm>
            <a:off x="6839661" y="3381840"/>
            <a:ext cx="849923" cy="622697"/>
          </a:xfrm>
          <a:prstGeom prst="rect">
            <a:avLst/>
          </a:prstGeom>
          <a:noFill/>
          <a:ln w="0" algn="ctr">
            <a:noFill/>
            <a:miter lim="800000"/>
            <a:headEnd/>
            <a:tailEnd/>
          </a:ln>
        </p:spPr>
        <p:txBody>
          <a:bodyPr lIns="68503" tIns="34254" rIns="68503" bIns="34254">
            <a:spAutoFit/>
          </a:bodyPr>
          <a:lstStyle/>
          <a:p>
            <a:r>
              <a:rPr lang="en-US" altLang="zh-CN" sz="3600" b="1" i="1" dirty="0">
                <a:solidFill>
                  <a:srgbClr val="990000"/>
                </a:solidFill>
                <a:cs typeface="华文细黑"/>
              </a:rPr>
              <a:t>3</a:t>
            </a:r>
            <a:r>
              <a:rPr lang="en-US" altLang="zh-CN" sz="900" b="1" i="1" dirty="0">
                <a:solidFill>
                  <a:srgbClr val="990000"/>
                </a:solidFill>
                <a:cs typeface="华文细黑"/>
              </a:rPr>
              <a:t>times </a:t>
            </a:r>
            <a:endParaRPr lang="en-US" altLang="zh-CN" sz="2400" b="1" i="1" dirty="0">
              <a:solidFill>
                <a:srgbClr val="990000"/>
              </a:solidFill>
              <a:cs typeface="华文细黑"/>
            </a:endParaRPr>
          </a:p>
        </p:txBody>
      </p:sp>
      <p:sp>
        <p:nvSpPr>
          <p:cNvPr id="47" name="Text Box 18"/>
          <p:cNvSpPr txBox="1">
            <a:spLocks noChangeArrowheads="1"/>
          </p:cNvSpPr>
          <p:nvPr/>
        </p:nvSpPr>
        <p:spPr bwMode="gray">
          <a:xfrm>
            <a:off x="6839661" y="3759882"/>
            <a:ext cx="939312" cy="622697"/>
          </a:xfrm>
          <a:prstGeom prst="rect">
            <a:avLst/>
          </a:prstGeom>
          <a:noFill/>
          <a:ln w="0" algn="ctr">
            <a:noFill/>
            <a:miter lim="800000"/>
            <a:headEnd/>
            <a:tailEnd/>
          </a:ln>
        </p:spPr>
        <p:txBody>
          <a:bodyPr lIns="68503" tIns="34254" rIns="68503" bIns="34254">
            <a:spAutoFit/>
          </a:bodyPr>
          <a:lstStyle/>
          <a:p>
            <a:r>
              <a:rPr lang="en-US" altLang="zh-CN" sz="3600" b="1" i="1" dirty="0">
                <a:solidFill>
                  <a:srgbClr val="990000"/>
                </a:solidFill>
                <a:cs typeface="华文细黑"/>
              </a:rPr>
              <a:t>2</a:t>
            </a:r>
            <a:r>
              <a:rPr lang="en-US" altLang="zh-CN" sz="900" b="1" i="1" dirty="0">
                <a:solidFill>
                  <a:srgbClr val="990000"/>
                </a:solidFill>
                <a:cs typeface="华文细黑"/>
              </a:rPr>
              <a:t>times</a:t>
            </a:r>
            <a:endParaRPr lang="en-US" altLang="zh-CN" sz="2400" b="1" i="1" dirty="0">
              <a:solidFill>
                <a:srgbClr val="990000"/>
              </a:solidFill>
              <a:cs typeface="华文细黑"/>
            </a:endParaRPr>
          </a:p>
        </p:txBody>
      </p:sp>
      <p:sp>
        <p:nvSpPr>
          <p:cNvPr id="48" name="Text Box 18"/>
          <p:cNvSpPr txBox="1">
            <a:spLocks noChangeArrowheads="1"/>
          </p:cNvSpPr>
          <p:nvPr/>
        </p:nvSpPr>
        <p:spPr bwMode="gray">
          <a:xfrm>
            <a:off x="6839661" y="4137924"/>
            <a:ext cx="892419" cy="622697"/>
          </a:xfrm>
          <a:prstGeom prst="rect">
            <a:avLst/>
          </a:prstGeom>
          <a:noFill/>
          <a:ln w="0" algn="ctr">
            <a:noFill/>
            <a:miter lim="800000"/>
            <a:headEnd/>
            <a:tailEnd/>
          </a:ln>
        </p:spPr>
        <p:txBody>
          <a:bodyPr lIns="68503" tIns="34254" rIns="68503" bIns="34254">
            <a:spAutoFit/>
          </a:bodyPr>
          <a:lstStyle/>
          <a:p>
            <a:r>
              <a:rPr lang="en-US" altLang="zh-CN" sz="3600" b="1" i="1" dirty="0">
                <a:solidFill>
                  <a:srgbClr val="990000"/>
                </a:solidFill>
                <a:cs typeface="华文细黑"/>
              </a:rPr>
              <a:t>4</a:t>
            </a:r>
            <a:r>
              <a:rPr lang="en-US" altLang="zh-CN" sz="900" b="1" i="1" dirty="0">
                <a:solidFill>
                  <a:srgbClr val="990000"/>
                </a:solidFill>
                <a:cs typeface="华文细黑"/>
              </a:rPr>
              <a:t>times</a:t>
            </a:r>
            <a:endParaRPr lang="en-US" altLang="zh-CN" sz="2700" b="1" i="1" dirty="0">
              <a:solidFill>
                <a:srgbClr val="990000"/>
              </a:solidFill>
              <a:cs typeface="华文细黑"/>
            </a:endParaRPr>
          </a:p>
        </p:txBody>
      </p:sp>
      <p:sp>
        <p:nvSpPr>
          <p:cNvPr id="49" name="TextBox 12"/>
          <p:cNvSpPr txBox="1">
            <a:spLocks noChangeArrowheads="1"/>
          </p:cNvSpPr>
          <p:nvPr/>
        </p:nvSpPr>
        <p:spPr bwMode="auto">
          <a:xfrm>
            <a:off x="7919500" y="3597864"/>
            <a:ext cx="882162" cy="207169"/>
          </a:xfrm>
          <a:prstGeom prst="rect">
            <a:avLst/>
          </a:prstGeom>
          <a:noFill/>
          <a:ln w="9525">
            <a:noFill/>
            <a:miter lim="800000"/>
            <a:headEnd/>
            <a:tailEnd/>
          </a:ln>
        </p:spPr>
        <p:txBody>
          <a:bodyPr lIns="68503" tIns="34254" rIns="68503" bIns="34254">
            <a:spAutoFit/>
          </a:bodyPr>
          <a:lstStyle/>
          <a:p>
            <a:r>
              <a:rPr lang="en-US" altLang="zh-CN" sz="900" b="1" dirty="0">
                <a:solidFill>
                  <a:srgbClr val="000000"/>
                </a:solidFill>
                <a:cs typeface="华文细黑"/>
              </a:rPr>
              <a:t>18Tbps</a:t>
            </a:r>
            <a:endParaRPr lang="zh-CN" altLang="en-US" sz="900" b="1" dirty="0">
              <a:solidFill>
                <a:srgbClr val="000000"/>
              </a:solidFill>
              <a:cs typeface="华文细黑"/>
            </a:endParaRPr>
          </a:p>
        </p:txBody>
      </p:sp>
      <p:sp>
        <p:nvSpPr>
          <p:cNvPr id="50" name="TextBox 13"/>
          <p:cNvSpPr txBox="1">
            <a:spLocks noChangeArrowheads="1"/>
          </p:cNvSpPr>
          <p:nvPr/>
        </p:nvSpPr>
        <p:spPr bwMode="auto">
          <a:xfrm>
            <a:off x="7919500" y="3975906"/>
            <a:ext cx="1056542" cy="208359"/>
          </a:xfrm>
          <a:prstGeom prst="rect">
            <a:avLst/>
          </a:prstGeom>
          <a:noFill/>
          <a:ln w="9525">
            <a:noFill/>
            <a:miter lim="800000"/>
            <a:headEnd/>
            <a:tailEnd/>
          </a:ln>
        </p:spPr>
        <p:txBody>
          <a:bodyPr lIns="68503" tIns="34254" rIns="68503" bIns="34254">
            <a:spAutoFit/>
          </a:bodyPr>
          <a:lstStyle/>
          <a:p>
            <a:r>
              <a:rPr lang="en-US" altLang="zh-CN" sz="900" b="1" dirty="0">
                <a:solidFill>
                  <a:srgbClr val="000000"/>
                </a:solidFill>
                <a:cs typeface="华文细黑"/>
              </a:rPr>
              <a:t>480Gbps</a:t>
            </a:r>
            <a:endParaRPr lang="zh-CN" altLang="en-US" sz="900" b="1" dirty="0">
              <a:solidFill>
                <a:srgbClr val="000000"/>
              </a:solidFill>
              <a:cs typeface="华文细黑"/>
            </a:endParaRPr>
          </a:p>
        </p:txBody>
      </p:sp>
      <p:sp>
        <p:nvSpPr>
          <p:cNvPr id="51" name="TextBox 14"/>
          <p:cNvSpPr txBox="1">
            <a:spLocks noChangeArrowheads="1"/>
          </p:cNvSpPr>
          <p:nvPr/>
        </p:nvSpPr>
        <p:spPr bwMode="auto">
          <a:xfrm>
            <a:off x="7919500" y="4353948"/>
            <a:ext cx="1058007" cy="208359"/>
          </a:xfrm>
          <a:prstGeom prst="rect">
            <a:avLst/>
          </a:prstGeom>
          <a:noFill/>
          <a:ln w="9525">
            <a:noFill/>
            <a:miter lim="800000"/>
            <a:headEnd/>
            <a:tailEnd/>
          </a:ln>
        </p:spPr>
        <p:txBody>
          <a:bodyPr lIns="68503" tIns="34254" rIns="68503" bIns="34254">
            <a:spAutoFit/>
          </a:bodyPr>
          <a:lstStyle/>
          <a:p>
            <a:r>
              <a:rPr lang="en-US" altLang="zh-CN" sz="900" b="1" dirty="0">
                <a:solidFill>
                  <a:srgbClr val="000000"/>
                </a:solidFill>
                <a:cs typeface="华文细黑"/>
              </a:rPr>
              <a:t>500Gbps</a:t>
            </a:r>
            <a:endParaRPr lang="zh-CN" altLang="en-US" sz="900" b="1" dirty="0">
              <a:solidFill>
                <a:srgbClr val="000000"/>
              </a:solidFill>
              <a:cs typeface="华文细黑"/>
            </a:endParaRPr>
          </a:p>
        </p:txBody>
      </p:sp>
      <p:sp>
        <p:nvSpPr>
          <p:cNvPr id="52" name="矩形 57"/>
          <p:cNvSpPr>
            <a:spLocks noChangeArrowheads="1"/>
          </p:cNvSpPr>
          <p:nvPr/>
        </p:nvSpPr>
        <p:spPr bwMode="auto">
          <a:xfrm>
            <a:off x="5543855" y="3219822"/>
            <a:ext cx="1770185" cy="227410"/>
          </a:xfrm>
          <a:prstGeom prst="rect">
            <a:avLst/>
          </a:prstGeom>
          <a:noFill/>
          <a:ln w="9525" algn="ctr">
            <a:noFill/>
            <a:round/>
            <a:headEnd/>
            <a:tailEnd/>
          </a:ln>
        </p:spPr>
        <p:txBody>
          <a:bodyPr lIns="68503" tIns="34254" rIns="68503" bIns="34254"/>
          <a:lstStyle/>
          <a:p>
            <a:pPr defTabSz="684427">
              <a:buClr>
                <a:srgbClr val="CC9900"/>
              </a:buClr>
            </a:pPr>
            <a:r>
              <a:rPr lang="en-US" altLang="zh-CN" sz="1000" b="1" dirty="0" err="1">
                <a:solidFill>
                  <a:srgbClr val="990000"/>
                </a:solidFill>
              </a:rPr>
              <a:t>CloudEngine</a:t>
            </a:r>
            <a:r>
              <a:rPr lang="en-US" altLang="zh-CN" sz="1000" b="1" dirty="0">
                <a:solidFill>
                  <a:srgbClr val="990000"/>
                </a:solidFill>
              </a:rPr>
              <a:t> 12800</a:t>
            </a:r>
            <a:endParaRPr lang="zh-CN" altLang="en-US" sz="1000" b="1" dirty="0">
              <a:solidFill>
                <a:srgbClr val="990000"/>
              </a:solidFill>
            </a:endParaRPr>
          </a:p>
        </p:txBody>
      </p:sp>
      <p:sp>
        <p:nvSpPr>
          <p:cNvPr id="53" name="矩形 54"/>
          <p:cNvSpPr>
            <a:spLocks noChangeArrowheads="1"/>
          </p:cNvSpPr>
          <p:nvPr/>
        </p:nvSpPr>
        <p:spPr bwMode="auto">
          <a:xfrm>
            <a:off x="7901354" y="3219822"/>
            <a:ext cx="1242646" cy="228600"/>
          </a:xfrm>
          <a:prstGeom prst="rect">
            <a:avLst/>
          </a:prstGeom>
          <a:noFill/>
          <a:ln w="9525" algn="ctr">
            <a:noFill/>
            <a:round/>
            <a:headEnd/>
            <a:tailEnd/>
          </a:ln>
        </p:spPr>
        <p:txBody>
          <a:bodyPr lIns="68503" tIns="34254" rIns="68503" bIns="34254"/>
          <a:lstStyle/>
          <a:p>
            <a:pPr defTabSz="684427">
              <a:buClr>
                <a:srgbClr val="CC9900"/>
              </a:buClr>
            </a:pPr>
            <a:r>
              <a:rPr lang="ru-RU" altLang="zh-CN" sz="1000" b="1" dirty="0">
                <a:solidFill>
                  <a:srgbClr val="990000"/>
                </a:solidFill>
              </a:rPr>
              <a:t>В отрасли</a:t>
            </a:r>
            <a:endParaRPr lang="zh-CN" altLang="en-US" sz="1000" b="1" dirty="0">
              <a:solidFill>
                <a:srgbClr val="990000"/>
              </a:solidFill>
            </a:endParaRPr>
          </a:p>
        </p:txBody>
      </p:sp>
      <p:sp>
        <p:nvSpPr>
          <p:cNvPr id="54" name="矩形 45"/>
          <p:cNvSpPr>
            <a:spLocks noChangeArrowheads="1"/>
          </p:cNvSpPr>
          <p:nvPr/>
        </p:nvSpPr>
        <p:spPr bwMode="auto">
          <a:xfrm>
            <a:off x="4679984" y="3543858"/>
            <a:ext cx="1028700" cy="315398"/>
          </a:xfrm>
          <a:prstGeom prst="rect">
            <a:avLst/>
          </a:prstGeom>
          <a:noFill/>
          <a:ln w="9525">
            <a:noFill/>
            <a:miter lim="800000"/>
            <a:headEnd/>
            <a:tailEnd/>
          </a:ln>
        </p:spPr>
        <p:txBody>
          <a:bodyPr lIns="68503" tIns="34254" rIns="68503" bIns="34254">
            <a:spAutoFit/>
          </a:bodyPr>
          <a:lstStyle/>
          <a:p>
            <a:r>
              <a:rPr lang="ru-RU" altLang="zh-CN" sz="800" b="1" dirty="0">
                <a:solidFill>
                  <a:srgbClr val="000000"/>
                </a:solidFill>
                <a:ea typeface="Microsoft YaHei" pitchFamily="34" charset="-122"/>
              </a:rPr>
              <a:t>Комм</a:t>
            </a:r>
            <a:r>
              <a:rPr lang="ru-RU" altLang="zh-CN" sz="800" b="1" dirty="0" smtClean="0">
                <a:solidFill>
                  <a:srgbClr val="000000"/>
                </a:solidFill>
                <a:ea typeface="Microsoft YaHei" pitchFamily="34" charset="-122"/>
              </a:rPr>
              <a:t>.</a:t>
            </a:r>
          </a:p>
          <a:p>
            <a:r>
              <a:rPr lang="ru-RU" altLang="zh-CN" sz="800" b="1" dirty="0" smtClean="0">
                <a:solidFill>
                  <a:srgbClr val="000000"/>
                </a:solidFill>
                <a:ea typeface="Microsoft YaHei" pitchFamily="34" charset="-122"/>
              </a:rPr>
              <a:t>способность</a:t>
            </a:r>
            <a:endParaRPr lang="zh-CN" altLang="en-US" sz="800" dirty="0">
              <a:solidFill>
                <a:srgbClr val="000000"/>
              </a:solidFill>
              <a:cs typeface="华文细黑"/>
            </a:endParaRPr>
          </a:p>
        </p:txBody>
      </p:sp>
      <p:sp>
        <p:nvSpPr>
          <p:cNvPr id="55" name="矩形 46"/>
          <p:cNvSpPr>
            <a:spLocks noChangeArrowheads="1"/>
          </p:cNvSpPr>
          <p:nvPr/>
        </p:nvSpPr>
        <p:spPr bwMode="auto">
          <a:xfrm>
            <a:off x="4679984" y="3867894"/>
            <a:ext cx="879231" cy="323111"/>
          </a:xfrm>
          <a:prstGeom prst="rect">
            <a:avLst/>
          </a:prstGeom>
          <a:noFill/>
          <a:ln w="9525">
            <a:noFill/>
            <a:miter lim="800000"/>
            <a:headEnd/>
            <a:tailEnd/>
          </a:ln>
        </p:spPr>
        <p:txBody>
          <a:bodyPr lIns="68503" tIns="34254" rIns="68503" bIns="34254">
            <a:spAutoFit/>
          </a:bodyPr>
          <a:lstStyle/>
          <a:p>
            <a:r>
              <a:rPr lang="ru-RU" altLang="zh-CN" sz="800" b="1" dirty="0">
                <a:solidFill>
                  <a:srgbClr val="000000"/>
                </a:solidFill>
                <a:ea typeface="Microsoft YaHei" pitchFamily="34" charset="-122"/>
              </a:rPr>
              <a:t>Линейная скорость карты</a:t>
            </a:r>
            <a:endParaRPr lang="zh-CN" altLang="en-US" sz="800" dirty="0">
              <a:solidFill>
                <a:srgbClr val="000000"/>
              </a:solidFill>
              <a:cs typeface="华文细黑"/>
            </a:endParaRPr>
          </a:p>
        </p:txBody>
      </p:sp>
      <p:sp>
        <p:nvSpPr>
          <p:cNvPr id="56" name="矩形 47"/>
          <p:cNvSpPr>
            <a:spLocks noChangeArrowheads="1"/>
          </p:cNvSpPr>
          <p:nvPr/>
        </p:nvSpPr>
        <p:spPr bwMode="auto">
          <a:xfrm>
            <a:off x="4679984" y="4245936"/>
            <a:ext cx="1055077" cy="438509"/>
          </a:xfrm>
          <a:prstGeom prst="rect">
            <a:avLst/>
          </a:prstGeom>
          <a:noFill/>
          <a:ln w="9525">
            <a:noFill/>
            <a:miter lim="800000"/>
            <a:headEnd/>
            <a:tailEnd/>
          </a:ln>
        </p:spPr>
        <p:txBody>
          <a:bodyPr lIns="68503" tIns="34254" rIns="68503" bIns="34254">
            <a:spAutoFit/>
          </a:bodyPr>
          <a:lstStyle/>
          <a:p>
            <a:r>
              <a:rPr lang="ru-RU" altLang="zh-CN" sz="800" b="1" dirty="0">
                <a:solidFill>
                  <a:srgbClr val="000000"/>
                </a:solidFill>
                <a:ea typeface="Microsoft YaHei" pitchFamily="34" charset="-122"/>
              </a:rPr>
              <a:t>Пропускная способность </a:t>
            </a:r>
            <a:r>
              <a:rPr lang="ru-RU" altLang="zh-CN" sz="800" b="1" dirty="0" smtClean="0">
                <a:solidFill>
                  <a:srgbClr val="000000"/>
                </a:solidFill>
                <a:ea typeface="Microsoft YaHei" pitchFamily="34" charset="-122"/>
              </a:rPr>
              <a:t>на</a:t>
            </a:r>
          </a:p>
          <a:p>
            <a:r>
              <a:rPr lang="ru-RU" altLang="zh-CN" sz="800" b="1" dirty="0" smtClean="0">
                <a:solidFill>
                  <a:srgbClr val="000000"/>
                </a:solidFill>
                <a:ea typeface="Microsoft YaHei" pitchFamily="34" charset="-122"/>
              </a:rPr>
              <a:t> </a:t>
            </a:r>
            <a:r>
              <a:rPr lang="ru-RU" altLang="zh-CN" sz="800" b="1" dirty="0">
                <a:solidFill>
                  <a:srgbClr val="000000"/>
                </a:solidFill>
                <a:ea typeface="Microsoft YaHei" pitchFamily="34" charset="-122"/>
              </a:rPr>
              <a:t>слот</a:t>
            </a:r>
            <a:endParaRPr lang="zh-CN" altLang="en-US" sz="800" dirty="0">
              <a:solidFill>
                <a:srgbClr val="000000"/>
              </a:solidFill>
              <a:cs typeface="华文细黑"/>
            </a:endParaRPr>
          </a:p>
        </p:txBody>
      </p:sp>
      <p:sp>
        <p:nvSpPr>
          <p:cNvPr id="57" name="Oval 37"/>
          <p:cNvSpPr>
            <a:spLocks noChangeArrowheads="1"/>
          </p:cNvSpPr>
          <p:nvPr/>
        </p:nvSpPr>
        <p:spPr bwMode="auto">
          <a:xfrm rot="20700000">
            <a:off x="5458120" y="564554"/>
            <a:ext cx="734425" cy="477440"/>
          </a:xfrm>
          <a:prstGeom prst="ellipse">
            <a:avLst/>
          </a:prstGeom>
          <a:solidFill>
            <a:srgbClr val="C00000"/>
          </a:solidFill>
          <a:ln w="57150" cmpd="thickThin" algn="ctr">
            <a:solidFill>
              <a:schemeClr val="accent2">
                <a:lumMod val="75000"/>
              </a:schemeClr>
            </a:solidFill>
            <a:round/>
            <a:headEnd/>
            <a:tailEnd/>
          </a:ln>
        </p:spPr>
        <p:txBody>
          <a:bodyPr wrap="none" lIns="0" tIns="0" rIns="0" bIns="0" anchor="ctr" anchorCtr="1"/>
          <a:lstStyle/>
          <a:p>
            <a:pPr defTabSz="503214" fontAlgn="auto">
              <a:lnSpc>
                <a:spcPct val="80000"/>
              </a:lnSpc>
              <a:spcBef>
                <a:spcPts val="0"/>
              </a:spcBef>
              <a:spcAft>
                <a:spcPts val="0"/>
              </a:spcAft>
              <a:buClr>
                <a:srgbClr val="FFCC99"/>
              </a:buClr>
            </a:pPr>
            <a:r>
              <a:rPr kumimoji="1" lang="en-US" altLang="zh-CN" dirty="0" smtClean="0">
                <a:solidFill>
                  <a:prstClr val="white"/>
                </a:solidFill>
                <a:latin typeface="Arial" pitchFamily="34" charset="0"/>
                <a:ea typeface="微软雅黑" pitchFamily="34" charset="-122"/>
                <a:cs typeface="Arial" pitchFamily="34" charset="0"/>
              </a:rPr>
              <a:t>VRP</a:t>
            </a:r>
            <a:endParaRPr kumimoji="1" lang="en-US" altLang="zh-CN" dirty="0">
              <a:solidFill>
                <a:prstClr val="white"/>
              </a:solidFill>
              <a:latin typeface="Arial" pitchFamily="34" charset="0"/>
              <a:ea typeface="微软雅黑" pitchFamily="34" charset="-122"/>
              <a:cs typeface="Arial" pitchFamily="34" charset="0"/>
            </a:endParaRPr>
          </a:p>
          <a:p>
            <a:pPr defTabSz="503214" fontAlgn="auto">
              <a:lnSpc>
                <a:spcPct val="80000"/>
              </a:lnSpc>
              <a:spcBef>
                <a:spcPts val="0"/>
              </a:spcBef>
              <a:spcAft>
                <a:spcPts val="0"/>
              </a:spcAft>
              <a:buClr>
                <a:srgbClr val="FFCC99"/>
              </a:buClr>
            </a:pPr>
            <a:r>
              <a:rPr kumimoji="1" lang="en-US" altLang="zh-CN" sz="1300" b="1" dirty="0">
                <a:solidFill>
                  <a:prstClr val="white"/>
                </a:solidFill>
                <a:latin typeface="Arial" pitchFamily="34" charset="0"/>
                <a:ea typeface="微软雅黑" pitchFamily="34" charset="-122"/>
                <a:cs typeface="Arial" pitchFamily="34" charset="0"/>
              </a:rPr>
              <a:t>Inside</a:t>
            </a:r>
          </a:p>
        </p:txBody>
      </p:sp>
    </p:spTree>
  </p:cSld>
  <p:clrMapOvr>
    <a:masterClrMapping/>
  </p:clrMapOvr>
  <p:transition advClick="0" advTm="8000">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bwMode="auto">
          <a:xfrm>
            <a:off x="2416118" y="1994604"/>
            <a:ext cx="748503" cy="2495040"/>
          </a:xfrm>
          <a:prstGeom prst="rect">
            <a:avLst/>
          </a:prstGeom>
          <a:solidFill>
            <a:srgbClr val="99CCFF">
              <a:alpha val="50000"/>
            </a:srgb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lIns="68562" tIns="34281" rIns="68562" bIns="34281" anchor="ctr">
            <a:sp3d/>
          </a:bodyPr>
          <a:lstStyle/>
          <a:p>
            <a:pPr marL="0" lvl="2" algn="ctr" defTabSz="685617" eaLnBrk="0" fontAlgn="ctr" hangingPunct="0">
              <a:spcBef>
                <a:spcPts val="0"/>
              </a:spcBef>
              <a:spcAft>
                <a:spcPts val="0"/>
              </a:spcAft>
              <a:buClr>
                <a:srgbClr val="FF0000"/>
              </a:buClr>
              <a:buSzPct val="70000"/>
              <a:buFont typeface="Wingdings" pitchFamily="2" charset="2"/>
              <a:buChar char="u"/>
              <a:tabLst>
                <a:tab pos="102366" algn="l"/>
              </a:tabLst>
              <a:defRPr/>
            </a:pPr>
            <a:endParaRPr lang="zh-CN" altLang="en-US" sz="1000" dirty="0">
              <a:solidFill>
                <a:schemeClr val="tx1"/>
              </a:solidFill>
              <a:ea typeface="微软雅黑" pitchFamily="34" charset="-122"/>
            </a:endParaRPr>
          </a:p>
        </p:txBody>
      </p:sp>
      <p:sp>
        <p:nvSpPr>
          <p:cNvPr id="2" name="标题 1"/>
          <p:cNvSpPr>
            <a:spLocks noGrp="1"/>
          </p:cNvSpPr>
          <p:nvPr>
            <p:ph type="title"/>
          </p:nvPr>
        </p:nvSpPr>
        <p:spPr>
          <a:xfrm>
            <a:off x="210866" y="15494"/>
            <a:ext cx="7828702" cy="653653"/>
          </a:xfrm>
        </p:spPr>
        <p:txBody>
          <a:bodyPr/>
          <a:lstStyle/>
          <a:p>
            <a:pPr hangingPunct="1"/>
            <a:r>
              <a:rPr lang="ru-RU" altLang="zh-CN" sz="2100" dirty="0" smtClean="0">
                <a:latin typeface="+mn-lt"/>
                <a:cs typeface="Arial" pitchFamily="34" charset="0"/>
                <a:sym typeface="FrutigerNext LT Regular" pitchFamily="34" charset="0"/>
              </a:rPr>
              <a:t>Новые рынки:</a:t>
            </a:r>
            <a:br>
              <a:rPr lang="ru-RU" altLang="zh-CN" sz="2100" dirty="0" smtClean="0">
                <a:latin typeface="+mn-lt"/>
                <a:cs typeface="Arial" pitchFamily="34" charset="0"/>
                <a:sym typeface="FrutigerNext LT Regular" pitchFamily="34" charset="0"/>
              </a:rPr>
            </a:br>
            <a:r>
              <a:rPr lang="ru-RU" altLang="zh-CN" sz="2100" dirty="0" smtClean="0">
                <a:latin typeface="+mn-lt"/>
                <a:cs typeface="Arial" pitchFamily="34" charset="0"/>
                <a:sym typeface="FrutigerNext LT Regular" pitchFamily="34" charset="0"/>
              </a:rPr>
              <a:t>Серия ЦОД коммутаторов </a:t>
            </a:r>
            <a:r>
              <a:rPr lang="en-US" altLang="zh-CN" sz="2100" dirty="0" smtClean="0">
                <a:latin typeface="+mn-lt"/>
                <a:cs typeface="Arial" pitchFamily="34" charset="0"/>
                <a:sym typeface="FrutigerNext LT Regular" pitchFamily="34" charset="0"/>
              </a:rPr>
              <a:t>Cloud Engine</a:t>
            </a:r>
            <a:r>
              <a:rPr lang="ru-RU" altLang="zh-CN" sz="2100" dirty="0" smtClean="0">
                <a:latin typeface="+mn-lt"/>
                <a:cs typeface="Arial" pitchFamily="34" charset="0"/>
              </a:rPr>
              <a:t/>
            </a:r>
            <a:br>
              <a:rPr lang="ru-RU" altLang="zh-CN" sz="2100" dirty="0" smtClean="0">
                <a:latin typeface="+mn-lt"/>
                <a:cs typeface="Arial" pitchFamily="34" charset="0"/>
              </a:rPr>
            </a:br>
            <a:endParaRPr lang="zh-CN" altLang="en-US" sz="2100" dirty="0">
              <a:latin typeface="+mn-lt"/>
              <a:cs typeface="Arial" pitchFamily="34" charset="0"/>
            </a:endParaRPr>
          </a:p>
        </p:txBody>
      </p:sp>
      <p:sp>
        <p:nvSpPr>
          <p:cNvPr id="20" name="左箭头 19"/>
          <p:cNvSpPr/>
          <p:nvPr/>
        </p:nvSpPr>
        <p:spPr>
          <a:xfrm flipH="1">
            <a:off x="4713005" y="687249"/>
            <a:ext cx="853855" cy="1186517"/>
          </a:xfrm>
          <a:prstGeom prst="leftArrow">
            <a:avLst>
              <a:gd name="adj1" fmla="val 59156"/>
              <a:gd name="adj2" fmla="val 30827"/>
            </a:avLst>
          </a:prstGeom>
          <a:gradFill flip="none" rotWithShape="1">
            <a:gsLst>
              <a:gs pos="3000">
                <a:schemeClr val="tx2"/>
              </a:gs>
              <a:gs pos="100000">
                <a:schemeClr val="bg1">
                  <a:lumMod val="85000"/>
                </a:schemeClr>
              </a:gs>
            </a:gsLst>
            <a:lin ang="0" scaled="1"/>
            <a:tileRect/>
          </a:gradFill>
          <a:ln w="25400">
            <a:noFill/>
          </a:ln>
          <a:effectLst>
            <a:outerShdw blurRad="225425" dist="38100" dir="5220000" algn="ctr">
              <a:srgbClr val="000000">
                <a:alpha val="33000"/>
              </a:srgbClr>
            </a:outerShdw>
          </a:effectLst>
          <a:scene3d>
            <a:camera prst="perspectiveRelaxed">
              <a:rot lat="17073600" lon="0" rev="0"/>
            </a:camera>
            <a:lightRig rig="flat" dir="t"/>
          </a:scene3d>
          <a:sp3d extrusionH="101600"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lIns="68562" tIns="34281" rIns="68562" bIns="34281" anchor="ctr">
            <a:sp3d/>
          </a:bodyPr>
          <a:lstStyle/>
          <a:p>
            <a:pPr algn="ctr" defTabSz="685617" eaLnBrk="0" fontAlgn="ctr" hangingPunct="0">
              <a:spcBef>
                <a:spcPts val="0"/>
              </a:spcBef>
              <a:spcAft>
                <a:spcPts val="0"/>
              </a:spcAft>
              <a:buClr>
                <a:srgbClr val="FF0000"/>
              </a:buClr>
              <a:buSzPct val="70000"/>
              <a:defRPr/>
            </a:pPr>
            <a:endParaRPr lang="zh-CN" altLang="en-US" sz="1200" b="1" dirty="0">
              <a:solidFill>
                <a:schemeClr val="bg1"/>
              </a:solidFill>
              <a:ea typeface="微软雅黑" pitchFamily="34" charset="-122"/>
            </a:endParaRPr>
          </a:p>
        </p:txBody>
      </p:sp>
      <p:sp>
        <p:nvSpPr>
          <p:cNvPr id="47" name="TextBox 46"/>
          <p:cNvSpPr txBox="1"/>
          <p:nvPr/>
        </p:nvSpPr>
        <p:spPr>
          <a:xfrm>
            <a:off x="2632087" y="2219797"/>
            <a:ext cx="553163" cy="253916"/>
          </a:xfrm>
          <a:prstGeom prst="rect">
            <a:avLst/>
          </a:prstGeom>
          <a:noFill/>
        </p:spPr>
        <p:txBody>
          <a:bodyPr wrap="square" lIns="68562" tIns="34281" rIns="68562" bIns="34281" rtlCol="0">
            <a:spAutoFit/>
          </a:bodyPr>
          <a:lstStyle/>
          <a:p>
            <a:r>
              <a:rPr lang="en-US" altLang="zh-CN" sz="1200" dirty="0" smtClean="0">
                <a:solidFill>
                  <a:schemeClr val="tx2"/>
                </a:solidFill>
              </a:rPr>
              <a:t>64</a:t>
            </a:r>
            <a:endParaRPr lang="zh-CN" altLang="en-US" sz="1200" dirty="0">
              <a:solidFill>
                <a:schemeClr val="tx2"/>
              </a:solidFill>
            </a:endParaRPr>
          </a:p>
        </p:txBody>
      </p:sp>
      <p:sp>
        <p:nvSpPr>
          <p:cNvPr id="48" name="TextBox 47"/>
          <p:cNvSpPr txBox="1"/>
          <p:nvPr/>
        </p:nvSpPr>
        <p:spPr>
          <a:xfrm>
            <a:off x="2597304" y="2642551"/>
            <a:ext cx="553163" cy="253916"/>
          </a:xfrm>
          <a:prstGeom prst="rect">
            <a:avLst/>
          </a:prstGeom>
          <a:noFill/>
        </p:spPr>
        <p:txBody>
          <a:bodyPr wrap="square" lIns="68562" tIns="34281" rIns="68562" bIns="34281" rtlCol="0">
            <a:spAutoFit/>
          </a:bodyPr>
          <a:lstStyle/>
          <a:p>
            <a:r>
              <a:rPr lang="en-US" altLang="zh-CN" sz="1200" dirty="0" smtClean="0"/>
              <a:t>16</a:t>
            </a:r>
            <a:endParaRPr lang="zh-CN" altLang="en-US" sz="1200" dirty="0"/>
          </a:p>
        </p:txBody>
      </p:sp>
      <p:sp>
        <p:nvSpPr>
          <p:cNvPr id="49" name="TextBox 48"/>
          <p:cNvSpPr txBox="1"/>
          <p:nvPr/>
        </p:nvSpPr>
        <p:spPr>
          <a:xfrm>
            <a:off x="2654986" y="3139494"/>
            <a:ext cx="553163" cy="253916"/>
          </a:xfrm>
          <a:prstGeom prst="rect">
            <a:avLst/>
          </a:prstGeom>
          <a:noFill/>
        </p:spPr>
        <p:txBody>
          <a:bodyPr wrap="square" lIns="68562" tIns="34281" rIns="68562" bIns="34281" rtlCol="0">
            <a:spAutoFit/>
          </a:bodyPr>
          <a:lstStyle/>
          <a:p>
            <a:r>
              <a:rPr lang="en-US" altLang="zh-CN" sz="1200" dirty="0" smtClean="0"/>
              <a:t>0</a:t>
            </a:r>
            <a:endParaRPr lang="zh-CN" altLang="en-US" sz="1200" dirty="0"/>
          </a:p>
        </p:txBody>
      </p:sp>
      <p:sp>
        <p:nvSpPr>
          <p:cNvPr id="50" name="TextBox 49"/>
          <p:cNvSpPr txBox="1"/>
          <p:nvPr/>
        </p:nvSpPr>
        <p:spPr>
          <a:xfrm>
            <a:off x="2640190" y="3612571"/>
            <a:ext cx="553163" cy="253916"/>
          </a:xfrm>
          <a:prstGeom prst="rect">
            <a:avLst/>
          </a:prstGeom>
          <a:noFill/>
        </p:spPr>
        <p:txBody>
          <a:bodyPr wrap="square" lIns="68562" tIns="34281" rIns="68562" bIns="34281" rtlCol="0">
            <a:spAutoFit/>
          </a:bodyPr>
          <a:lstStyle/>
          <a:p>
            <a:r>
              <a:rPr lang="en-US" altLang="zh-CN" sz="1200" dirty="0" smtClean="0"/>
              <a:t>0</a:t>
            </a:r>
            <a:endParaRPr lang="zh-CN" altLang="en-US" sz="1200" dirty="0"/>
          </a:p>
        </p:txBody>
      </p:sp>
      <p:sp>
        <p:nvSpPr>
          <p:cNvPr id="51" name="TextBox 50"/>
          <p:cNvSpPr txBox="1"/>
          <p:nvPr/>
        </p:nvSpPr>
        <p:spPr>
          <a:xfrm>
            <a:off x="2579830" y="4111517"/>
            <a:ext cx="364191" cy="253916"/>
          </a:xfrm>
          <a:prstGeom prst="rect">
            <a:avLst/>
          </a:prstGeom>
          <a:noFill/>
        </p:spPr>
        <p:txBody>
          <a:bodyPr wrap="square" lIns="68562" tIns="34281" rIns="68562" bIns="34281" rtlCol="0">
            <a:spAutoFit/>
          </a:bodyPr>
          <a:lstStyle/>
          <a:p>
            <a:pPr algn="ctr"/>
            <a:r>
              <a:rPr lang="en-US" altLang="zh-CN" sz="1200" dirty="0" smtClean="0"/>
              <a:t>0</a:t>
            </a:r>
            <a:endParaRPr lang="zh-CN" altLang="en-US" sz="1200" dirty="0"/>
          </a:p>
        </p:txBody>
      </p:sp>
      <p:pic>
        <p:nvPicPr>
          <p:cNvPr id="52" name="Picture 3"/>
          <p:cNvPicPr>
            <a:picLocks noChangeAspect="1" noChangeArrowheads="1"/>
          </p:cNvPicPr>
          <p:nvPr/>
        </p:nvPicPr>
        <p:blipFill>
          <a:blip r:embed="rId2" cstate="print"/>
          <a:srcRect/>
          <a:stretch>
            <a:fillRect/>
          </a:stretch>
        </p:blipFill>
        <p:spPr bwMode="auto">
          <a:xfrm>
            <a:off x="1995740" y="2100971"/>
            <a:ext cx="228344" cy="381892"/>
          </a:xfrm>
          <a:prstGeom prst="rect">
            <a:avLst/>
          </a:prstGeom>
          <a:noFill/>
          <a:ln w="9525">
            <a:noFill/>
            <a:miter lim="800000"/>
            <a:headEnd/>
            <a:tailEnd/>
          </a:ln>
          <a:effectLst>
            <a:softEdge rad="31750"/>
          </a:effectLst>
        </p:spPr>
      </p:pic>
      <p:pic>
        <p:nvPicPr>
          <p:cNvPr id="53" name="Picture 1"/>
          <p:cNvPicPr>
            <a:picLocks noChangeAspect="1" noChangeArrowheads="1"/>
          </p:cNvPicPr>
          <p:nvPr/>
        </p:nvPicPr>
        <p:blipFill>
          <a:blip r:embed="rId3" cstate="print"/>
          <a:srcRect/>
          <a:stretch>
            <a:fillRect/>
          </a:stretch>
        </p:blipFill>
        <p:spPr bwMode="auto">
          <a:xfrm>
            <a:off x="2068963" y="4180308"/>
            <a:ext cx="155121" cy="341627"/>
          </a:xfrm>
          <a:prstGeom prst="rect">
            <a:avLst/>
          </a:prstGeom>
          <a:noFill/>
          <a:ln w="9525">
            <a:noFill/>
            <a:miter lim="800000"/>
            <a:headEnd/>
            <a:tailEnd/>
          </a:ln>
        </p:spPr>
      </p:pic>
      <p:sp>
        <p:nvSpPr>
          <p:cNvPr id="54" name="TextBox 53"/>
          <p:cNvSpPr txBox="1"/>
          <p:nvPr/>
        </p:nvSpPr>
        <p:spPr>
          <a:xfrm>
            <a:off x="658933" y="4204155"/>
            <a:ext cx="1117647" cy="230833"/>
          </a:xfrm>
          <a:prstGeom prst="rect">
            <a:avLst/>
          </a:prstGeom>
          <a:noFill/>
        </p:spPr>
        <p:txBody>
          <a:bodyPr wrap="square" lIns="68562" tIns="34281" rIns="68562" bIns="34281" rtlCol="0">
            <a:spAutoFit/>
          </a:bodyPr>
          <a:lstStyle/>
          <a:p>
            <a:r>
              <a:rPr lang="en-US" altLang="zh-CN" sz="1000" dirty="0" smtClean="0"/>
              <a:t>HP S12508</a:t>
            </a:r>
            <a:endParaRPr lang="zh-CN" altLang="en-US" sz="1000" dirty="0"/>
          </a:p>
        </p:txBody>
      </p:sp>
      <p:sp>
        <p:nvSpPr>
          <p:cNvPr id="55" name="TextBox 54"/>
          <p:cNvSpPr txBox="1"/>
          <p:nvPr/>
        </p:nvSpPr>
        <p:spPr>
          <a:xfrm>
            <a:off x="493816" y="2159697"/>
            <a:ext cx="1742524" cy="230833"/>
          </a:xfrm>
          <a:prstGeom prst="rect">
            <a:avLst/>
          </a:prstGeom>
          <a:noFill/>
        </p:spPr>
        <p:txBody>
          <a:bodyPr wrap="square" lIns="68562" tIns="34281" rIns="68562" bIns="34281" rtlCol="0">
            <a:spAutoFit/>
          </a:bodyPr>
          <a:lstStyle/>
          <a:p>
            <a:r>
              <a:rPr lang="en-US" altLang="zh-CN" sz="1000" dirty="0" smtClean="0">
                <a:solidFill>
                  <a:schemeClr val="tx2"/>
                </a:solidFill>
              </a:rPr>
              <a:t>Huawei CE12808</a:t>
            </a:r>
            <a:endParaRPr lang="zh-CN" altLang="en-US" sz="1000" dirty="0">
              <a:solidFill>
                <a:schemeClr val="tx2"/>
              </a:solidFill>
            </a:endParaRPr>
          </a:p>
        </p:txBody>
      </p:sp>
      <p:sp>
        <p:nvSpPr>
          <p:cNvPr id="56" name="TextBox 55"/>
          <p:cNvSpPr txBox="1"/>
          <p:nvPr/>
        </p:nvSpPr>
        <p:spPr>
          <a:xfrm>
            <a:off x="678796" y="2666860"/>
            <a:ext cx="1097784" cy="230833"/>
          </a:xfrm>
          <a:prstGeom prst="rect">
            <a:avLst/>
          </a:prstGeom>
          <a:noFill/>
        </p:spPr>
        <p:txBody>
          <a:bodyPr wrap="square" lIns="68562" tIns="34281" rIns="68562" bIns="34281" rtlCol="0">
            <a:spAutoFit/>
          </a:bodyPr>
          <a:lstStyle/>
          <a:p>
            <a:r>
              <a:rPr lang="en-US" altLang="zh-CN" sz="1000" dirty="0" smtClean="0"/>
              <a:t>Cisco N7010</a:t>
            </a:r>
            <a:endParaRPr lang="zh-CN" altLang="en-US" sz="1000" dirty="0"/>
          </a:p>
        </p:txBody>
      </p:sp>
      <p:pic>
        <p:nvPicPr>
          <p:cNvPr id="57" name="Picture 2"/>
          <p:cNvPicPr>
            <a:picLocks noChangeAspect="1" noChangeArrowheads="1"/>
          </p:cNvPicPr>
          <p:nvPr/>
        </p:nvPicPr>
        <p:blipFill>
          <a:blip r:embed="rId4" cstate="print"/>
          <a:srcRect/>
          <a:stretch>
            <a:fillRect/>
          </a:stretch>
        </p:blipFill>
        <p:spPr bwMode="auto">
          <a:xfrm>
            <a:off x="2022991" y="2644551"/>
            <a:ext cx="201094" cy="362611"/>
          </a:xfrm>
          <a:prstGeom prst="rect">
            <a:avLst/>
          </a:prstGeom>
          <a:noFill/>
          <a:ln w="9525">
            <a:noFill/>
            <a:miter lim="800000"/>
            <a:headEnd/>
            <a:tailEnd/>
          </a:ln>
        </p:spPr>
      </p:pic>
      <p:pic>
        <p:nvPicPr>
          <p:cNvPr id="58" name="Picture 3"/>
          <p:cNvPicPr>
            <a:picLocks noChangeAspect="1" noChangeArrowheads="1"/>
          </p:cNvPicPr>
          <p:nvPr/>
        </p:nvPicPr>
        <p:blipFill>
          <a:blip r:embed="rId5" cstate="print"/>
          <a:srcRect/>
          <a:stretch>
            <a:fillRect/>
          </a:stretch>
        </p:blipFill>
        <p:spPr bwMode="auto">
          <a:xfrm>
            <a:off x="2022991" y="3157609"/>
            <a:ext cx="201094" cy="384701"/>
          </a:xfrm>
          <a:prstGeom prst="rect">
            <a:avLst/>
          </a:prstGeom>
          <a:noFill/>
          <a:ln w="9525">
            <a:noFill/>
            <a:miter lim="800000"/>
            <a:headEnd/>
            <a:tailEnd/>
          </a:ln>
        </p:spPr>
      </p:pic>
      <p:sp>
        <p:nvSpPr>
          <p:cNvPr id="59" name="TextBox 58"/>
          <p:cNvSpPr txBox="1"/>
          <p:nvPr/>
        </p:nvSpPr>
        <p:spPr>
          <a:xfrm>
            <a:off x="529819" y="3200504"/>
            <a:ext cx="1473574" cy="230833"/>
          </a:xfrm>
          <a:prstGeom prst="rect">
            <a:avLst/>
          </a:prstGeom>
          <a:noFill/>
        </p:spPr>
        <p:txBody>
          <a:bodyPr wrap="square" lIns="68562" tIns="34281" rIns="68562" bIns="34281" rtlCol="0">
            <a:spAutoFit/>
          </a:bodyPr>
          <a:lstStyle/>
          <a:p>
            <a:r>
              <a:rPr lang="en-US" altLang="zh-CN" sz="1000" dirty="0" smtClean="0"/>
              <a:t>Juniper QFX3008</a:t>
            </a:r>
            <a:endParaRPr lang="zh-CN" altLang="en-US" sz="1000" dirty="0"/>
          </a:p>
        </p:txBody>
      </p:sp>
      <p:sp>
        <p:nvSpPr>
          <p:cNvPr id="60" name="TextBox 59"/>
          <p:cNvSpPr txBox="1"/>
          <p:nvPr/>
        </p:nvSpPr>
        <p:spPr>
          <a:xfrm>
            <a:off x="495741" y="3625548"/>
            <a:ext cx="1507652" cy="223120"/>
          </a:xfrm>
          <a:prstGeom prst="rect">
            <a:avLst/>
          </a:prstGeom>
          <a:noFill/>
        </p:spPr>
        <p:txBody>
          <a:bodyPr wrap="square" lIns="68562" tIns="34281" rIns="68562" bIns="34281" rtlCol="0">
            <a:spAutoFit/>
          </a:bodyPr>
          <a:lstStyle/>
          <a:p>
            <a:r>
              <a:rPr lang="en-US" altLang="zh-CN" sz="1000" dirty="0" smtClean="0"/>
              <a:t>Extreme </a:t>
            </a:r>
            <a:r>
              <a:rPr lang="en-US" altLang="zh-CN" sz="1000" dirty="0" err="1" smtClean="0"/>
              <a:t>BlackDiamond</a:t>
            </a:r>
            <a:r>
              <a:rPr lang="en-US" altLang="zh-CN" sz="1000" dirty="0" smtClean="0"/>
              <a:t> X8</a:t>
            </a:r>
            <a:endParaRPr lang="zh-CN" altLang="en-US" sz="1000" dirty="0"/>
          </a:p>
        </p:txBody>
      </p:sp>
      <p:pic>
        <p:nvPicPr>
          <p:cNvPr id="61" name="Picture 4"/>
          <p:cNvPicPr>
            <a:picLocks noChangeAspect="1" noChangeArrowheads="1"/>
          </p:cNvPicPr>
          <p:nvPr/>
        </p:nvPicPr>
        <p:blipFill>
          <a:blip r:embed="rId6" cstate="print"/>
          <a:srcRect/>
          <a:stretch>
            <a:fillRect/>
          </a:stretch>
        </p:blipFill>
        <p:spPr bwMode="auto">
          <a:xfrm>
            <a:off x="2026917" y="3728032"/>
            <a:ext cx="209423" cy="294957"/>
          </a:xfrm>
          <a:prstGeom prst="rect">
            <a:avLst/>
          </a:prstGeom>
          <a:noFill/>
          <a:ln w="9525">
            <a:noFill/>
            <a:miter lim="800000"/>
            <a:headEnd/>
            <a:tailEnd/>
          </a:ln>
        </p:spPr>
      </p:pic>
      <p:sp>
        <p:nvSpPr>
          <p:cNvPr id="66" name="矩形 65"/>
          <p:cNvSpPr/>
          <p:nvPr/>
        </p:nvSpPr>
        <p:spPr bwMode="auto">
          <a:xfrm>
            <a:off x="3569158" y="1789344"/>
            <a:ext cx="748503" cy="2495040"/>
          </a:xfrm>
          <a:prstGeom prst="rect">
            <a:avLst/>
          </a:prstGeom>
          <a:solidFill>
            <a:srgbClr val="99CCFF">
              <a:alpha val="50000"/>
            </a:srgb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lIns="68562" tIns="34281" rIns="68562" bIns="34281" anchor="ctr">
            <a:sp3d/>
          </a:bodyPr>
          <a:lstStyle/>
          <a:p>
            <a:pPr marL="0" lvl="2" algn="ctr" defTabSz="685617" eaLnBrk="0" fontAlgn="ctr" hangingPunct="0">
              <a:spcBef>
                <a:spcPts val="0"/>
              </a:spcBef>
              <a:spcAft>
                <a:spcPts val="0"/>
              </a:spcAft>
              <a:buClr>
                <a:srgbClr val="FF0000"/>
              </a:buClr>
              <a:buSzPct val="70000"/>
              <a:buFont typeface="Wingdings" pitchFamily="2" charset="2"/>
              <a:buChar char="u"/>
              <a:tabLst>
                <a:tab pos="102366" algn="l"/>
              </a:tabLst>
              <a:defRPr/>
            </a:pPr>
            <a:endParaRPr lang="zh-CN" altLang="en-US" sz="1000" dirty="0">
              <a:solidFill>
                <a:schemeClr val="tx1"/>
              </a:solidFill>
              <a:ea typeface="微软雅黑" pitchFamily="34" charset="-122"/>
            </a:endParaRPr>
          </a:p>
        </p:txBody>
      </p:sp>
      <p:sp>
        <p:nvSpPr>
          <p:cNvPr id="67" name="矩形 66"/>
          <p:cNvSpPr/>
          <p:nvPr/>
        </p:nvSpPr>
        <p:spPr bwMode="auto">
          <a:xfrm>
            <a:off x="4713005" y="1600323"/>
            <a:ext cx="748503" cy="2495040"/>
          </a:xfrm>
          <a:prstGeom prst="rect">
            <a:avLst/>
          </a:prstGeom>
          <a:solidFill>
            <a:srgbClr val="99CCFF">
              <a:alpha val="50000"/>
            </a:srgb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lIns="68562" tIns="34281" rIns="68562" bIns="34281" anchor="ctr">
            <a:sp3d/>
          </a:bodyPr>
          <a:lstStyle/>
          <a:p>
            <a:pPr marL="0" lvl="2" algn="ctr" defTabSz="685617" eaLnBrk="0" fontAlgn="ctr" hangingPunct="0">
              <a:spcBef>
                <a:spcPts val="0"/>
              </a:spcBef>
              <a:spcAft>
                <a:spcPts val="0"/>
              </a:spcAft>
              <a:buClr>
                <a:srgbClr val="FF0000"/>
              </a:buClr>
              <a:buSzPct val="70000"/>
              <a:buFont typeface="Wingdings" pitchFamily="2" charset="2"/>
              <a:buChar char="u"/>
              <a:tabLst>
                <a:tab pos="102366" algn="l"/>
              </a:tabLst>
              <a:defRPr/>
            </a:pPr>
            <a:endParaRPr lang="zh-CN" altLang="en-US" sz="1000" dirty="0">
              <a:solidFill>
                <a:schemeClr val="tx1"/>
              </a:solidFill>
              <a:ea typeface="微软雅黑" pitchFamily="34" charset="-122"/>
            </a:endParaRPr>
          </a:p>
        </p:txBody>
      </p:sp>
      <p:sp>
        <p:nvSpPr>
          <p:cNvPr id="68" name="矩形 67"/>
          <p:cNvSpPr/>
          <p:nvPr/>
        </p:nvSpPr>
        <p:spPr bwMode="auto">
          <a:xfrm>
            <a:off x="5772812" y="1390958"/>
            <a:ext cx="790945" cy="2495040"/>
          </a:xfrm>
          <a:prstGeom prst="rect">
            <a:avLst/>
          </a:prstGeom>
          <a:solidFill>
            <a:srgbClr val="99CCFF">
              <a:alpha val="50000"/>
            </a:srgb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lIns="68562" tIns="34281" rIns="68562" bIns="34281" anchor="ctr">
            <a:sp3d/>
          </a:bodyPr>
          <a:lstStyle/>
          <a:p>
            <a:pPr marL="0" lvl="2" algn="ctr" defTabSz="685617" eaLnBrk="0" fontAlgn="ctr" hangingPunct="0">
              <a:spcBef>
                <a:spcPts val="0"/>
              </a:spcBef>
              <a:spcAft>
                <a:spcPts val="0"/>
              </a:spcAft>
              <a:buClr>
                <a:srgbClr val="FF0000"/>
              </a:buClr>
              <a:buSzPct val="70000"/>
              <a:buFont typeface="Wingdings" pitchFamily="2" charset="2"/>
              <a:buChar char="u"/>
              <a:tabLst>
                <a:tab pos="102366" algn="l"/>
              </a:tabLst>
              <a:defRPr/>
            </a:pPr>
            <a:endParaRPr lang="zh-CN" altLang="en-US" sz="1000" dirty="0">
              <a:solidFill>
                <a:schemeClr val="tx1"/>
              </a:solidFill>
              <a:ea typeface="微软雅黑" pitchFamily="34" charset="-122"/>
            </a:endParaRPr>
          </a:p>
        </p:txBody>
      </p:sp>
      <p:sp>
        <p:nvSpPr>
          <p:cNvPr id="70" name="左箭头 69"/>
          <p:cNvSpPr/>
          <p:nvPr/>
        </p:nvSpPr>
        <p:spPr>
          <a:xfrm flipH="1">
            <a:off x="2432678" y="1124660"/>
            <a:ext cx="853855" cy="1186517"/>
          </a:xfrm>
          <a:prstGeom prst="leftArrow">
            <a:avLst>
              <a:gd name="adj1" fmla="val 59156"/>
              <a:gd name="adj2" fmla="val 30827"/>
            </a:avLst>
          </a:prstGeom>
          <a:gradFill flip="none" rotWithShape="1">
            <a:gsLst>
              <a:gs pos="3000">
                <a:schemeClr val="tx2"/>
              </a:gs>
              <a:gs pos="100000">
                <a:schemeClr val="bg1">
                  <a:lumMod val="85000"/>
                </a:schemeClr>
              </a:gs>
            </a:gsLst>
            <a:lin ang="0" scaled="1"/>
            <a:tileRect/>
          </a:gradFill>
          <a:ln w="25400">
            <a:noFill/>
          </a:ln>
          <a:effectLst>
            <a:outerShdw blurRad="225425" dist="38100" dir="5220000" algn="ctr">
              <a:srgbClr val="000000">
                <a:alpha val="33000"/>
              </a:srgbClr>
            </a:outerShdw>
          </a:effectLst>
          <a:scene3d>
            <a:camera prst="perspectiveRelaxed">
              <a:rot lat="17073600" lon="0" rev="0"/>
            </a:camera>
            <a:lightRig rig="flat" dir="t"/>
          </a:scene3d>
          <a:sp3d extrusionH="101600"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lIns="68562" tIns="34281" rIns="68562" bIns="34281" anchor="ctr">
            <a:sp3d/>
          </a:bodyPr>
          <a:lstStyle/>
          <a:p>
            <a:pPr algn="ctr" defTabSz="685617" eaLnBrk="0" fontAlgn="ctr" hangingPunct="0">
              <a:spcBef>
                <a:spcPts val="0"/>
              </a:spcBef>
              <a:spcAft>
                <a:spcPts val="0"/>
              </a:spcAft>
              <a:buClr>
                <a:srgbClr val="FF0000"/>
              </a:buClr>
              <a:buSzPct val="70000"/>
              <a:defRPr/>
            </a:pPr>
            <a:endParaRPr lang="zh-CN" altLang="en-US" sz="1200" b="1" dirty="0">
              <a:solidFill>
                <a:schemeClr val="bg1"/>
              </a:solidFill>
              <a:ea typeface="微软雅黑" pitchFamily="34" charset="-122"/>
            </a:endParaRPr>
          </a:p>
        </p:txBody>
      </p:sp>
      <p:sp>
        <p:nvSpPr>
          <p:cNvPr id="71" name="左箭头 70"/>
          <p:cNvSpPr/>
          <p:nvPr/>
        </p:nvSpPr>
        <p:spPr>
          <a:xfrm flipH="1">
            <a:off x="3596154" y="899860"/>
            <a:ext cx="853855" cy="1186517"/>
          </a:xfrm>
          <a:prstGeom prst="leftArrow">
            <a:avLst>
              <a:gd name="adj1" fmla="val 59156"/>
              <a:gd name="adj2" fmla="val 30827"/>
            </a:avLst>
          </a:prstGeom>
          <a:gradFill flip="none" rotWithShape="1">
            <a:gsLst>
              <a:gs pos="3000">
                <a:schemeClr val="tx2"/>
              </a:gs>
              <a:gs pos="100000">
                <a:schemeClr val="bg1">
                  <a:lumMod val="85000"/>
                </a:schemeClr>
              </a:gs>
            </a:gsLst>
            <a:lin ang="0" scaled="1"/>
            <a:tileRect/>
          </a:gradFill>
          <a:ln w="25400">
            <a:noFill/>
          </a:ln>
          <a:effectLst>
            <a:outerShdw blurRad="225425" dist="38100" dir="5220000" algn="ctr">
              <a:srgbClr val="000000">
                <a:alpha val="33000"/>
              </a:srgbClr>
            </a:outerShdw>
          </a:effectLst>
          <a:scene3d>
            <a:camera prst="perspectiveRelaxed">
              <a:rot lat="17073600" lon="0" rev="0"/>
            </a:camera>
            <a:lightRig rig="flat" dir="t"/>
          </a:scene3d>
          <a:sp3d extrusionH="101600"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lIns="68562" tIns="34281" rIns="68562" bIns="34281" anchor="ctr">
            <a:sp3d/>
          </a:bodyPr>
          <a:lstStyle/>
          <a:p>
            <a:pPr algn="ctr" defTabSz="685617" eaLnBrk="0" fontAlgn="ctr" hangingPunct="0">
              <a:spcBef>
                <a:spcPts val="0"/>
              </a:spcBef>
              <a:spcAft>
                <a:spcPts val="0"/>
              </a:spcAft>
              <a:buClr>
                <a:srgbClr val="FF0000"/>
              </a:buClr>
              <a:buSzPct val="70000"/>
              <a:defRPr/>
            </a:pPr>
            <a:endParaRPr lang="zh-CN" altLang="en-US" sz="1200" b="1" dirty="0">
              <a:solidFill>
                <a:schemeClr val="bg1"/>
              </a:solidFill>
              <a:ea typeface="微软雅黑" pitchFamily="34" charset="-122"/>
            </a:endParaRPr>
          </a:p>
        </p:txBody>
      </p:sp>
      <p:sp>
        <p:nvSpPr>
          <p:cNvPr id="72" name="左箭头 71"/>
          <p:cNvSpPr/>
          <p:nvPr/>
        </p:nvSpPr>
        <p:spPr>
          <a:xfrm flipH="1">
            <a:off x="5782828" y="450393"/>
            <a:ext cx="853855" cy="1186517"/>
          </a:xfrm>
          <a:prstGeom prst="leftArrow">
            <a:avLst>
              <a:gd name="adj1" fmla="val 59156"/>
              <a:gd name="adj2" fmla="val 30827"/>
            </a:avLst>
          </a:prstGeom>
          <a:gradFill flip="none" rotWithShape="1">
            <a:gsLst>
              <a:gs pos="3000">
                <a:schemeClr val="tx2"/>
              </a:gs>
              <a:gs pos="100000">
                <a:schemeClr val="bg1">
                  <a:lumMod val="85000"/>
                </a:schemeClr>
              </a:gs>
            </a:gsLst>
            <a:lin ang="0" scaled="1"/>
            <a:tileRect/>
          </a:gradFill>
          <a:ln w="25400">
            <a:noFill/>
          </a:ln>
          <a:effectLst>
            <a:outerShdw blurRad="225425" dist="38100" dir="5220000" algn="ctr">
              <a:srgbClr val="000000">
                <a:alpha val="33000"/>
              </a:srgbClr>
            </a:outerShdw>
          </a:effectLst>
          <a:scene3d>
            <a:camera prst="perspectiveRelaxed">
              <a:rot lat="17073600" lon="0" rev="0"/>
            </a:camera>
            <a:lightRig rig="flat" dir="t"/>
          </a:scene3d>
          <a:sp3d extrusionH="101600"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lIns="68562" tIns="34281" rIns="68562" bIns="34281" anchor="ctr">
            <a:sp3d/>
          </a:bodyPr>
          <a:lstStyle/>
          <a:p>
            <a:pPr algn="ctr" defTabSz="685617" eaLnBrk="0" fontAlgn="ctr" hangingPunct="0">
              <a:spcBef>
                <a:spcPts val="0"/>
              </a:spcBef>
              <a:spcAft>
                <a:spcPts val="0"/>
              </a:spcAft>
              <a:buClr>
                <a:srgbClr val="FF0000"/>
              </a:buClr>
              <a:buSzPct val="70000"/>
              <a:defRPr/>
            </a:pPr>
            <a:endParaRPr lang="zh-CN" altLang="en-US" sz="1200" b="1" dirty="0">
              <a:solidFill>
                <a:schemeClr val="bg1"/>
              </a:solidFill>
              <a:ea typeface="微软雅黑" pitchFamily="34" charset="-122"/>
            </a:endParaRPr>
          </a:p>
        </p:txBody>
      </p:sp>
      <p:sp>
        <p:nvSpPr>
          <p:cNvPr id="73" name="矩形 72"/>
          <p:cNvSpPr/>
          <p:nvPr/>
        </p:nvSpPr>
        <p:spPr bwMode="auto">
          <a:xfrm>
            <a:off x="6941019" y="1163735"/>
            <a:ext cx="839176" cy="2495040"/>
          </a:xfrm>
          <a:prstGeom prst="rect">
            <a:avLst/>
          </a:prstGeom>
          <a:solidFill>
            <a:srgbClr val="99CCFF">
              <a:alpha val="50000"/>
            </a:srgb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lIns="68562" tIns="34281" rIns="68562" bIns="34281" anchor="ctr">
            <a:sp3d/>
          </a:bodyPr>
          <a:lstStyle/>
          <a:p>
            <a:pPr marL="0" lvl="2" algn="ctr" defTabSz="685617" eaLnBrk="0" fontAlgn="ctr" hangingPunct="0">
              <a:spcBef>
                <a:spcPts val="0"/>
              </a:spcBef>
              <a:spcAft>
                <a:spcPts val="0"/>
              </a:spcAft>
              <a:buClr>
                <a:srgbClr val="FF0000"/>
              </a:buClr>
              <a:buSzPct val="70000"/>
              <a:buFont typeface="Wingdings" pitchFamily="2" charset="2"/>
              <a:buChar char="u"/>
              <a:tabLst>
                <a:tab pos="102366" algn="l"/>
              </a:tabLst>
              <a:defRPr/>
            </a:pPr>
            <a:endParaRPr lang="zh-CN" altLang="en-US" sz="1000" dirty="0">
              <a:solidFill>
                <a:schemeClr val="tx1"/>
              </a:solidFill>
              <a:ea typeface="微软雅黑" pitchFamily="34" charset="-122"/>
            </a:endParaRPr>
          </a:p>
        </p:txBody>
      </p:sp>
      <p:sp>
        <p:nvSpPr>
          <p:cNvPr id="74" name="左箭头 73"/>
          <p:cNvSpPr/>
          <p:nvPr/>
        </p:nvSpPr>
        <p:spPr>
          <a:xfrm flipH="1">
            <a:off x="6949307" y="234055"/>
            <a:ext cx="853855" cy="1186517"/>
          </a:xfrm>
          <a:prstGeom prst="leftArrow">
            <a:avLst>
              <a:gd name="adj1" fmla="val 59156"/>
              <a:gd name="adj2" fmla="val 30827"/>
            </a:avLst>
          </a:prstGeom>
          <a:gradFill flip="none" rotWithShape="1">
            <a:gsLst>
              <a:gs pos="3000">
                <a:schemeClr val="tx2"/>
              </a:gs>
              <a:gs pos="100000">
                <a:schemeClr val="bg1">
                  <a:lumMod val="85000"/>
                </a:schemeClr>
              </a:gs>
            </a:gsLst>
            <a:lin ang="0" scaled="1"/>
            <a:tileRect/>
          </a:gradFill>
          <a:ln w="25400">
            <a:noFill/>
          </a:ln>
          <a:effectLst>
            <a:outerShdw blurRad="225425" dist="38100" dir="5220000" algn="ctr">
              <a:srgbClr val="000000">
                <a:alpha val="33000"/>
              </a:srgbClr>
            </a:outerShdw>
          </a:effectLst>
          <a:scene3d>
            <a:camera prst="perspectiveRelaxed">
              <a:rot lat="17073600" lon="0" rev="0"/>
            </a:camera>
            <a:lightRig rig="flat" dir="t"/>
          </a:scene3d>
          <a:sp3d extrusionH="101600"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lIns="68562" tIns="34281" rIns="68562" bIns="34281" anchor="ctr">
            <a:sp3d/>
          </a:bodyPr>
          <a:lstStyle/>
          <a:p>
            <a:pPr algn="ctr" defTabSz="685617" eaLnBrk="0" fontAlgn="ctr" hangingPunct="0">
              <a:spcBef>
                <a:spcPts val="0"/>
              </a:spcBef>
              <a:spcAft>
                <a:spcPts val="0"/>
              </a:spcAft>
              <a:buClr>
                <a:srgbClr val="FF0000"/>
              </a:buClr>
              <a:buSzPct val="70000"/>
              <a:defRPr/>
            </a:pPr>
            <a:endParaRPr lang="zh-CN" altLang="en-US" sz="1200" b="1" dirty="0">
              <a:solidFill>
                <a:schemeClr val="bg1"/>
              </a:solidFill>
              <a:ea typeface="微软雅黑" pitchFamily="34" charset="-122"/>
            </a:endParaRPr>
          </a:p>
        </p:txBody>
      </p:sp>
      <p:sp>
        <p:nvSpPr>
          <p:cNvPr id="75" name="矩形 74"/>
          <p:cNvSpPr/>
          <p:nvPr/>
        </p:nvSpPr>
        <p:spPr>
          <a:xfrm>
            <a:off x="2034378" y="1329613"/>
            <a:ext cx="1295807" cy="361619"/>
          </a:xfrm>
          <a:prstGeom prst="rect">
            <a:avLst/>
          </a:prstGeom>
        </p:spPr>
        <p:txBody>
          <a:bodyPr wrap="square" lIns="68562" tIns="34281" rIns="68562" bIns="34281">
            <a:spAutoFit/>
          </a:bodyPr>
          <a:lstStyle/>
          <a:p>
            <a:pPr>
              <a:spcBef>
                <a:spcPts val="0"/>
              </a:spcBef>
              <a:spcAft>
                <a:spcPts val="450"/>
              </a:spcAft>
            </a:pPr>
            <a:r>
              <a:rPr lang="en-US" altLang="zh-CN" sz="1000" dirty="0" smtClean="0">
                <a:solidFill>
                  <a:schemeClr val="tx2"/>
                </a:solidFill>
                <a:ea typeface="微软雅黑" pitchFamily="34" charset="-122"/>
                <a:cs typeface="Arial" pitchFamily="34" charset="0"/>
              </a:rPr>
              <a:t>100GE</a:t>
            </a:r>
            <a:r>
              <a:rPr lang="en-US" altLang="zh-CN" sz="900" dirty="0" smtClean="0">
                <a:ea typeface="微软雅黑" pitchFamily="34" charset="-122"/>
                <a:cs typeface="Arial" pitchFamily="34" charset="0"/>
              </a:rPr>
              <a:t> Port Density</a:t>
            </a:r>
            <a:r>
              <a:rPr lang="ru-RU" altLang="zh-CN" sz="900" dirty="0" smtClean="0">
                <a:ea typeface="微软雅黑" pitchFamily="34" charset="-122"/>
                <a:cs typeface="Arial" pitchFamily="34" charset="0"/>
              </a:rPr>
              <a:t> </a:t>
            </a:r>
            <a:r>
              <a:rPr lang="en-US" altLang="zh-CN" sz="900" dirty="0" smtClean="0">
                <a:ea typeface="微软雅黑" pitchFamily="34" charset="-122"/>
                <a:cs typeface="Arial" pitchFamily="34" charset="0"/>
              </a:rPr>
              <a:t>(Line Speed)</a:t>
            </a:r>
          </a:p>
        </p:txBody>
      </p:sp>
      <p:sp>
        <p:nvSpPr>
          <p:cNvPr id="76" name="Text Box 125"/>
          <p:cNvSpPr txBox="1">
            <a:spLocks noChangeArrowheads="1"/>
          </p:cNvSpPr>
          <p:nvPr/>
        </p:nvSpPr>
        <p:spPr bwMode="auto">
          <a:xfrm>
            <a:off x="3276193" y="918224"/>
            <a:ext cx="1079839" cy="413891"/>
          </a:xfrm>
          <a:prstGeom prst="rect">
            <a:avLst/>
          </a:prstGeom>
          <a:noFill/>
          <a:ln>
            <a:noFill/>
          </a:ln>
          <a:effectLst/>
          <a:extLst>
            <a:ext uri="{909E8E84-426E-40DD-AFC4-6F175D3DCCD1}">
              <a14:hiddenFill xmlns="" xmlns:a14="http://schemas.microsoft.com/office/drawing/2010/main">
                <a:solidFill>
                  <a:srgbClr val="3B3B3B"/>
                </a:solidFill>
              </a14:hiddenFill>
            </a:ext>
            <a:ext uri="{91240B29-F687-4F45-9708-019B960494DF}">
              <a14:hiddenLine xmlns="" xmlns:a14="http://schemas.microsoft.com/office/drawing/2010/main" w="31750"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68562" tIns="34281" rIns="68562" bIns="34281">
            <a:noAutofit/>
          </a:bodyPr>
          <a:lstStyle/>
          <a:p>
            <a:pPr>
              <a:spcBef>
                <a:spcPts val="0"/>
              </a:spcBef>
              <a:spcAft>
                <a:spcPts val="450"/>
              </a:spcAft>
            </a:pPr>
            <a:r>
              <a:rPr lang="en-US" altLang="zh-CN" sz="1000" dirty="0" smtClean="0">
                <a:solidFill>
                  <a:schemeClr val="tx2"/>
                </a:solidFill>
                <a:ea typeface="微软雅黑" pitchFamily="34" charset="-122"/>
                <a:cs typeface="Arial" pitchFamily="34" charset="0"/>
              </a:rPr>
              <a:t>40GE</a:t>
            </a:r>
            <a:r>
              <a:rPr lang="en-US" altLang="zh-CN" sz="800" dirty="0" smtClean="0">
                <a:ea typeface="微软雅黑" pitchFamily="34" charset="-122"/>
                <a:cs typeface="Arial" pitchFamily="34" charset="0"/>
              </a:rPr>
              <a:t> Port Density</a:t>
            </a:r>
            <a:r>
              <a:rPr lang="ru-RU" altLang="zh-CN" sz="800" dirty="0" smtClean="0">
                <a:ea typeface="微软雅黑" pitchFamily="34" charset="-122"/>
                <a:cs typeface="Arial" pitchFamily="34" charset="0"/>
              </a:rPr>
              <a:t> </a:t>
            </a:r>
            <a:r>
              <a:rPr lang="en-US" altLang="zh-CN" sz="800" dirty="0" smtClean="0">
                <a:ea typeface="微软雅黑" pitchFamily="34" charset="-122"/>
                <a:cs typeface="Arial" pitchFamily="34" charset="0"/>
              </a:rPr>
              <a:t>(Line Speed)</a:t>
            </a:r>
          </a:p>
        </p:txBody>
      </p:sp>
      <p:sp>
        <p:nvSpPr>
          <p:cNvPr id="77" name="Text Box 126"/>
          <p:cNvSpPr txBox="1">
            <a:spLocks noChangeArrowheads="1"/>
          </p:cNvSpPr>
          <p:nvPr/>
        </p:nvSpPr>
        <p:spPr bwMode="auto">
          <a:xfrm>
            <a:off x="4464016" y="717867"/>
            <a:ext cx="1143236" cy="378943"/>
          </a:xfrm>
          <a:prstGeom prst="rect">
            <a:avLst/>
          </a:prstGeom>
          <a:noFill/>
          <a:ln>
            <a:noFill/>
          </a:ln>
          <a:effectLst/>
          <a:extLst>
            <a:ext uri="{909E8E84-426E-40DD-AFC4-6F175D3DCCD1}">
              <a14:hiddenFill xmlns="" xmlns:a14="http://schemas.microsoft.com/office/drawing/2010/main">
                <a:solidFill>
                  <a:srgbClr val="3B3B3B"/>
                </a:solidFill>
              </a14:hiddenFill>
            </a:ext>
            <a:ext uri="{91240B29-F687-4F45-9708-019B960494DF}">
              <a14:hiddenLine xmlns="" xmlns:a14="http://schemas.microsoft.com/office/drawing/2010/main" w="31750"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68562" tIns="34281" rIns="68562" bIns="34281">
            <a:noAutofit/>
          </a:bodyPr>
          <a:lstStyle/>
          <a:p>
            <a:pPr>
              <a:spcBef>
                <a:spcPts val="0"/>
              </a:spcBef>
              <a:spcAft>
                <a:spcPts val="450"/>
              </a:spcAft>
            </a:pPr>
            <a:r>
              <a:rPr lang="en-US" altLang="zh-CN" sz="1000" dirty="0" smtClean="0">
                <a:solidFill>
                  <a:schemeClr val="tx2"/>
                </a:solidFill>
                <a:ea typeface="微软雅黑" pitchFamily="34" charset="-122"/>
                <a:cs typeface="Arial" pitchFamily="34" charset="0"/>
              </a:rPr>
              <a:t>10GE </a:t>
            </a:r>
            <a:r>
              <a:rPr lang="en-US" altLang="zh-CN" sz="900" dirty="0" smtClean="0">
                <a:ea typeface="微软雅黑" pitchFamily="34" charset="-122"/>
                <a:cs typeface="Arial" pitchFamily="34" charset="0"/>
              </a:rPr>
              <a:t>Port Density</a:t>
            </a:r>
            <a:r>
              <a:rPr lang="ru-RU" altLang="zh-CN" sz="900" dirty="0" smtClean="0">
                <a:ea typeface="微软雅黑" pitchFamily="34" charset="-122"/>
                <a:cs typeface="Arial" pitchFamily="34" charset="0"/>
              </a:rPr>
              <a:t> </a:t>
            </a:r>
            <a:r>
              <a:rPr lang="en-US" altLang="zh-CN" sz="900" dirty="0" smtClean="0">
                <a:ea typeface="微软雅黑" pitchFamily="34" charset="-122"/>
                <a:cs typeface="Arial" pitchFamily="34" charset="0"/>
              </a:rPr>
              <a:t>(Line Speed)</a:t>
            </a:r>
          </a:p>
        </p:txBody>
      </p:sp>
      <p:sp>
        <p:nvSpPr>
          <p:cNvPr id="78" name="Text Box 127"/>
          <p:cNvSpPr txBox="1">
            <a:spLocks noChangeArrowheads="1"/>
          </p:cNvSpPr>
          <p:nvPr/>
        </p:nvSpPr>
        <p:spPr bwMode="auto">
          <a:xfrm>
            <a:off x="5813814" y="519522"/>
            <a:ext cx="883117" cy="394528"/>
          </a:xfrm>
          <a:prstGeom prst="rect">
            <a:avLst/>
          </a:prstGeom>
          <a:noFill/>
          <a:ln>
            <a:noFill/>
          </a:ln>
          <a:effectLst/>
          <a:extLst>
            <a:ext uri="{909E8E84-426E-40DD-AFC4-6F175D3DCCD1}">
              <a14:hiddenFill xmlns="" xmlns:a14="http://schemas.microsoft.com/office/drawing/2010/main">
                <a:solidFill>
                  <a:srgbClr val="3B3B3B"/>
                </a:solidFill>
              </a14:hiddenFill>
            </a:ext>
            <a:ext uri="{91240B29-F687-4F45-9708-019B960494DF}">
              <a14:hiddenLine xmlns="" xmlns:a14="http://schemas.microsoft.com/office/drawing/2010/main" w="31750"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68562" tIns="34281" rIns="68562" bIns="34281">
            <a:noAutofit/>
          </a:bodyPr>
          <a:lstStyle/>
          <a:p>
            <a:pPr>
              <a:spcBef>
                <a:spcPts val="0"/>
              </a:spcBef>
              <a:spcAft>
                <a:spcPts val="450"/>
              </a:spcAft>
            </a:pPr>
            <a:r>
              <a:rPr lang="en-US" altLang="zh-CN" sz="1000" dirty="0" smtClean="0">
                <a:solidFill>
                  <a:schemeClr val="tx2"/>
                </a:solidFill>
                <a:ea typeface="微软雅黑" pitchFamily="34" charset="-122"/>
                <a:cs typeface="Arial" pitchFamily="34" charset="0"/>
              </a:rPr>
              <a:t>Line Speed Bandwidth</a:t>
            </a:r>
            <a:r>
              <a:rPr lang="en-US" altLang="zh-CN" sz="1000" dirty="0" smtClean="0">
                <a:ea typeface="微软雅黑" pitchFamily="34" charset="-122"/>
                <a:cs typeface="Arial" pitchFamily="34" charset="0"/>
              </a:rPr>
              <a:t> </a:t>
            </a:r>
            <a:r>
              <a:rPr lang="en-US" altLang="zh-CN" sz="900" dirty="0" smtClean="0">
                <a:ea typeface="微软雅黑" pitchFamily="34" charset="-122"/>
                <a:cs typeface="Arial" pitchFamily="34" charset="0"/>
              </a:rPr>
              <a:t>per slot</a:t>
            </a:r>
          </a:p>
        </p:txBody>
      </p:sp>
      <p:sp>
        <p:nvSpPr>
          <p:cNvPr id="79" name="Text Box 128"/>
          <p:cNvSpPr txBox="1">
            <a:spLocks noChangeArrowheads="1"/>
          </p:cNvSpPr>
          <p:nvPr/>
        </p:nvSpPr>
        <p:spPr bwMode="auto">
          <a:xfrm>
            <a:off x="6893653" y="411510"/>
            <a:ext cx="1488769" cy="397879"/>
          </a:xfrm>
          <a:prstGeom prst="rect">
            <a:avLst/>
          </a:prstGeom>
          <a:noFill/>
          <a:ln>
            <a:noFill/>
            <a:headEnd/>
            <a:tailEnd/>
          </a:ln>
          <a:extLst>
            <a:ext uri="{909E8E84-426E-40DD-AFC4-6F175D3DCCD1}">
              <a14:hiddenFill xmlns="" xmlns:a14="http://schemas.microsoft.com/office/drawing/2010/main">
                <a:solidFill>
                  <a:srgbClr val="3B3B3B"/>
                </a:solidFill>
              </a14:hiddenFill>
            </a:ext>
            <a:ext uri="{91240B29-F687-4F45-9708-019B960494DF}">
              <a14:hiddenLine xmlns="" xmlns:a14="http://schemas.microsoft.com/office/drawing/2010/main" w="31750"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style>
          <a:lnRef idx="2">
            <a:schemeClr val="accent3"/>
          </a:lnRef>
          <a:fillRef idx="1">
            <a:schemeClr val="lt1"/>
          </a:fillRef>
          <a:effectRef idx="0">
            <a:schemeClr val="accent3"/>
          </a:effectRef>
          <a:fontRef idx="minor">
            <a:schemeClr val="dk1"/>
          </a:fontRef>
        </p:style>
        <p:txBody>
          <a:bodyPr lIns="68562" tIns="34281" rIns="68562" bIns="34281">
            <a:noAutofit/>
          </a:bodyPr>
          <a:lstStyle/>
          <a:p>
            <a:pPr>
              <a:defRPr/>
            </a:pPr>
            <a:r>
              <a:rPr lang="en-US" altLang="zh-CN" sz="1000" dirty="0" smtClean="0">
                <a:solidFill>
                  <a:schemeClr val="tx2"/>
                </a:solidFill>
                <a:ea typeface="宋体" pitchFamily="2" charset="-122"/>
              </a:rPr>
              <a:t>Switching Capacity </a:t>
            </a:r>
            <a:endParaRPr lang="ru-RU" altLang="zh-CN" sz="1000" dirty="0" smtClean="0">
              <a:solidFill>
                <a:schemeClr val="tx2"/>
              </a:solidFill>
              <a:ea typeface="宋体" pitchFamily="2" charset="-122"/>
            </a:endParaRPr>
          </a:p>
          <a:p>
            <a:pPr>
              <a:defRPr/>
            </a:pPr>
            <a:r>
              <a:rPr lang="en-US" altLang="zh-CN" sz="900" dirty="0" smtClean="0">
                <a:solidFill>
                  <a:schemeClr val="tx1"/>
                </a:solidFill>
                <a:ea typeface="宋体" pitchFamily="2" charset="-122"/>
              </a:rPr>
              <a:t>per  chassis</a:t>
            </a:r>
          </a:p>
          <a:p>
            <a:pPr>
              <a:defRPr/>
            </a:pPr>
            <a:endParaRPr lang="en-US" altLang="zh-CN" sz="900" dirty="0" smtClean="0">
              <a:solidFill>
                <a:schemeClr val="tx1"/>
              </a:solidFill>
              <a:ea typeface="宋体" pitchFamily="2" charset="-122"/>
            </a:endParaRPr>
          </a:p>
        </p:txBody>
      </p:sp>
      <p:sp>
        <p:nvSpPr>
          <p:cNvPr id="80" name="TextBox 79"/>
          <p:cNvSpPr txBox="1"/>
          <p:nvPr/>
        </p:nvSpPr>
        <p:spPr>
          <a:xfrm>
            <a:off x="3666903" y="1941750"/>
            <a:ext cx="553163" cy="253916"/>
          </a:xfrm>
          <a:prstGeom prst="rect">
            <a:avLst/>
          </a:prstGeom>
          <a:noFill/>
        </p:spPr>
        <p:txBody>
          <a:bodyPr wrap="square" lIns="68562" tIns="34281" rIns="68562" bIns="34281" rtlCol="0">
            <a:spAutoFit/>
          </a:bodyPr>
          <a:lstStyle/>
          <a:p>
            <a:r>
              <a:rPr lang="en-US" altLang="zh-CN" sz="1200" dirty="0" smtClean="0">
                <a:solidFill>
                  <a:schemeClr val="tx2"/>
                </a:solidFill>
              </a:rPr>
              <a:t>192</a:t>
            </a:r>
            <a:endParaRPr lang="zh-CN" altLang="en-US" sz="1200" dirty="0">
              <a:solidFill>
                <a:schemeClr val="tx2"/>
              </a:solidFill>
            </a:endParaRPr>
          </a:p>
        </p:txBody>
      </p:sp>
      <p:sp>
        <p:nvSpPr>
          <p:cNvPr id="81" name="TextBox 80"/>
          <p:cNvSpPr txBox="1"/>
          <p:nvPr/>
        </p:nvSpPr>
        <p:spPr>
          <a:xfrm>
            <a:off x="3734871" y="2452009"/>
            <a:ext cx="553163" cy="253916"/>
          </a:xfrm>
          <a:prstGeom prst="rect">
            <a:avLst/>
          </a:prstGeom>
          <a:noFill/>
        </p:spPr>
        <p:txBody>
          <a:bodyPr wrap="square" lIns="68562" tIns="34281" rIns="68562" bIns="34281" rtlCol="0">
            <a:spAutoFit/>
          </a:bodyPr>
          <a:lstStyle/>
          <a:p>
            <a:r>
              <a:rPr lang="en-US" altLang="zh-CN" sz="1200" dirty="0" smtClean="0"/>
              <a:t>48</a:t>
            </a:r>
            <a:endParaRPr lang="zh-CN" altLang="en-US" sz="1200" dirty="0"/>
          </a:p>
        </p:txBody>
      </p:sp>
      <p:sp>
        <p:nvSpPr>
          <p:cNvPr id="82" name="TextBox 81"/>
          <p:cNvSpPr txBox="1"/>
          <p:nvPr/>
        </p:nvSpPr>
        <p:spPr>
          <a:xfrm>
            <a:off x="3675059" y="2966942"/>
            <a:ext cx="553163" cy="253916"/>
          </a:xfrm>
          <a:prstGeom prst="rect">
            <a:avLst/>
          </a:prstGeom>
          <a:noFill/>
        </p:spPr>
        <p:txBody>
          <a:bodyPr wrap="square" lIns="68562" tIns="34281" rIns="68562" bIns="34281" rtlCol="0">
            <a:spAutoFit/>
          </a:bodyPr>
          <a:lstStyle/>
          <a:p>
            <a:r>
              <a:rPr lang="en-US" altLang="zh-CN" sz="1200" dirty="0" smtClean="0"/>
              <a:t>128</a:t>
            </a:r>
            <a:endParaRPr lang="zh-CN" altLang="en-US" sz="1200" dirty="0"/>
          </a:p>
        </p:txBody>
      </p:sp>
      <p:sp>
        <p:nvSpPr>
          <p:cNvPr id="83" name="TextBox 82"/>
          <p:cNvSpPr txBox="1"/>
          <p:nvPr/>
        </p:nvSpPr>
        <p:spPr>
          <a:xfrm>
            <a:off x="3694123" y="3478123"/>
            <a:ext cx="553163" cy="253916"/>
          </a:xfrm>
          <a:prstGeom prst="rect">
            <a:avLst/>
          </a:prstGeom>
          <a:noFill/>
        </p:spPr>
        <p:txBody>
          <a:bodyPr wrap="square" lIns="68562" tIns="34281" rIns="68562" bIns="34281" rtlCol="0">
            <a:spAutoFit/>
          </a:bodyPr>
          <a:lstStyle/>
          <a:p>
            <a:r>
              <a:rPr lang="en-US" altLang="zh-CN" sz="1200" dirty="0" smtClean="0"/>
              <a:t>192</a:t>
            </a:r>
            <a:endParaRPr lang="zh-CN" altLang="en-US" sz="1200" dirty="0"/>
          </a:p>
        </p:txBody>
      </p:sp>
      <p:sp>
        <p:nvSpPr>
          <p:cNvPr id="84" name="TextBox 83"/>
          <p:cNvSpPr txBox="1"/>
          <p:nvPr/>
        </p:nvSpPr>
        <p:spPr>
          <a:xfrm>
            <a:off x="3775111" y="4045186"/>
            <a:ext cx="553163" cy="253916"/>
          </a:xfrm>
          <a:prstGeom prst="rect">
            <a:avLst/>
          </a:prstGeom>
          <a:noFill/>
        </p:spPr>
        <p:txBody>
          <a:bodyPr wrap="square" lIns="68562" tIns="34281" rIns="68562" bIns="34281" rtlCol="0">
            <a:spAutoFit/>
          </a:bodyPr>
          <a:lstStyle/>
          <a:p>
            <a:r>
              <a:rPr lang="en-US" altLang="zh-CN" sz="1200" dirty="0" smtClean="0"/>
              <a:t>0</a:t>
            </a:r>
            <a:endParaRPr lang="zh-CN" altLang="en-US" sz="1200" dirty="0"/>
          </a:p>
        </p:txBody>
      </p:sp>
      <p:cxnSp>
        <p:nvCxnSpPr>
          <p:cNvPr id="86" name="直接箭头连接符 85"/>
          <p:cNvCxnSpPr/>
          <p:nvPr/>
        </p:nvCxnSpPr>
        <p:spPr bwMode="auto">
          <a:xfrm flipV="1">
            <a:off x="2003392" y="1668922"/>
            <a:ext cx="5714446" cy="886616"/>
          </a:xfrm>
          <a:prstGeom prst="straightConnector1">
            <a:avLst/>
          </a:prstGeom>
          <a:noFill/>
          <a:ln w="6350" cap="flat" cmpd="sng" algn="ctr">
            <a:solidFill>
              <a:schemeClr val="bg1">
                <a:lumMod val="65000"/>
              </a:schemeClr>
            </a:solidFill>
            <a:prstDash val="sysDash"/>
            <a:round/>
            <a:headEnd type="none" w="med" len="med"/>
            <a:tailEnd type="arrow"/>
          </a:ln>
          <a:effectLst/>
        </p:spPr>
      </p:cxnSp>
      <p:cxnSp>
        <p:nvCxnSpPr>
          <p:cNvPr id="88" name="直接箭头连接符 87"/>
          <p:cNvCxnSpPr/>
          <p:nvPr/>
        </p:nvCxnSpPr>
        <p:spPr bwMode="auto">
          <a:xfrm flipV="1">
            <a:off x="1995740" y="2201243"/>
            <a:ext cx="5714446" cy="886616"/>
          </a:xfrm>
          <a:prstGeom prst="straightConnector1">
            <a:avLst/>
          </a:prstGeom>
          <a:noFill/>
          <a:ln w="6350" cap="flat" cmpd="sng" algn="ctr">
            <a:solidFill>
              <a:schemeClr val="bg1">
                <a:lumMod val="65000"/>
              </a:schemeClr>
            </a:solidFill>
            <a:prstDash val="sysDash"/>
            <a:round/>
            <a:headEnd type="none" w="med" len="med"/>
            <a:tailEnd type="arrow"/>
          </a:ln>
          <a:effectLst/>
        </p:spPr>
      </p:cxnSp>
      <p:cxnSp>
        <p:nvCxnSpPr>
          <p:cNvPr id="89" name="直接箭头连接符 88"/>
          <p:cNvCxnSpPr/>
          <p:nvPr/>
        </p:nvCxnSpPr>
        <p:spPr bwMode="auto">
          <a:xfrm flipV="1">
            <a:off x="1995740" y="2738932"/>
            <a:ext cx="5714446" cy="886616"/>
          </a:xfrm>
          <a:prstGeom prst="straightConnector1">
            <a:avLst/>
          </a:prstGeom>
          <a:noFill/>
          <a:ln w="6350" cap="flat" cmpd="sng" algn="ctr">
            <a:solidFill>
              <a:schemeClr val="bg1">
                <a:lumMod val="65000"/>
              </a:schemeClr>
            </a:solidFill>
            <a:prstDash val="sysDash"/>
            <a:round/>
            <a:headEnd type="none" w="med" len="med"/>
            <a:tailEnd type="arrow"/>
          </a:ln>
          <a:effectLst/>
        </p:spPr>
      </p:cxnSp>
      <p:cxnSp>
        <p:nvCxnSpPr>
          <p:cNvPr id="90" name="直接箭头连接符 89"/>
          <p:cNvCxnSpPr/>
          <p:nvPr/>
        </p:nvCxnSpPr>
        <p:spPr bwMode="auto">
          <a:xfrm flipV="1">
            <a:off x="1989411" y="3215467"/>
            <a:ext cx="5714446" cy="886616"/>
          </a:xfrm>
          <a:prstGeom prst="straightConnector1">
            <a:avLst/>
          </a:prstGeom>
          <a:noFill/>
          <a:ln w="6350" cap="flat" cmpd="sng" algn="ctr">
            <a:solidFill>
              <a:schemeClr val="bg1">
                <a:lumMod val="65000"/>
              </a:schemeClr>
            </a:solidFill>
            <a:prstDash val="sysDash"/>
            <a:round/>
            <a:headEnd type="none" w="med" len="med"/>
            <a:tailEnd type="arrow"/>
          </a:ln>
          <a:effectLst/>
        </p:spPr>
      </p:cxnSp>
      <p:sp>
        <p:nvSpPr>
          <p:cNvPr id="91" name="TextBox 90"/>
          <p:cNvSpPr txBox="1"/>
          <p:nvPr/>
        </p:nvSpPr>
        <p:spPr>
          <a:xfrm>
            <a:off x="4841706" y="1687835"/>
            <a:ext cx="553163" cy="253916"/>
          </a:xfrm>
          <a:prstGeom prst="rect">
            <a:avLst/>
          </a:prstGeom>
          <a:noFill/>
        </p:spPr>
        <p:txBody>
          <a:bodyPr wrap="square" lIns="68562" tIns="34281" rIns="68562" bIns="34281" rtlCol="0">
            <a:spAutoFit/>
          </a:bodyPr>
          <a:lstStyle/>
          <a:p>
            <a:r>
              <a:rPr lang="en-US" altLang="zh-CN" sz="1200" dirty="0" smtClean="0">
                <a:solidFill>
                  <a:schemeClr val="tx2"/>
                </a:solidFill>
              </a:rPr>
              <a:t>768</a:t>
            </a:r>
            <a:endParaRPr lang="zh-CN" altLang="en-US" sz="1200" dirty="0">
              <a:solidFill>
                <a:schemeClr val="tx2"/>
              </a:solidFill>
            </a:endParaRPr>
          </a:p>
        </p:txBody>
      </p:sp>
      <p:sp>
        <p:nvSpPr>
          <p:cNvPr id="92" name="TextBox 91"/>
          <p:cNvSpPr txBox="1"/>
          <p:nvPr/>
        </p:nvSpPr>
        <p:spPr>
          <a:xfrm>
            <a:off x="4837621" y="2280430"/>
            <a:ext cx="553163" cy="253916"/>
          </a:xfrm>
          <a:prstGeom prst="rect">
            <a:avLst/>
          </a:prstGeom>
          <a:noFill/>
        </p:spPr>
        <p:txBody>
          <a:bodyPr wrap="square" lIns="68562" tIns="34281" rIns="68562" bIns="34281" rtlCol="0">
            <a:spAutoFit/>
          </a:bodyPr>
          <a:lstStyle/>
          <a:p>
            <a:r>
              <a:rPr lang="en-US" altLang="zh-CN" sz="1200" dirty="0" smtClean="0"/>
              <a:t>384</a:t>
            </a:r>
            <a:endParaRPr lang="zh-CN" altLang="en-US" sz="1200" dirty="0"/>
          </a:p>
        </p:txBody>
      </p:sp>
      <p:sp>
        <p:nvSpPr>
          <p:cNvPr id="93" name="TextBox 92"/>
          <p:cNvSpPr txBox="1"/>
          <p:nvPr/>
        </p:nvSpPr>
        <p:spPr>
          <a:xfrm>
            <a:off x="4875104" y="2795363"/>
            <a:ext cx="364191" cy="253916"/>
          </a:xfrm>
          <a:prstGeom prst="rect">
            <a:avLst/>
          </a:prstGeom>
          <a:noFill/>
        </p:spPr>
        <p:txBody>
          <a:bodyPr wrap="square" lIns="68562" tIns="34281" rIns="68562" bIns="34281" rtlCol="0">
            <a:spAutoFit/>
          </a:bodyPr>
          <a:lstStyle/>
          <a:p>
            <a:pPr algn="ctr"/>
            <a:r>
              <a:rPr lang="en-US" altLang="zh-CN" sz="1200" dirty="0" smtClean="0"/>
              <a:t>0</a:t>
            </a:r>
            <a:endParaRPr lang="zh-CN" altLang="en-US" sz="1200" dirty="0"/>
          </a:p>
        </p:txBody>
      </p:sp>
      <p:sp>
        <p:nvSpPr>
          <p:cNvPr id="94" name="TextBox 93"/>
          <p:cNvSpPr txBox="1"/>
          <p:nvPr/>
        </p:nvSpPr>
        <p:spPr>
          <a:xfrm>
            <a:off x="4868702" y="3316105"/>
            <a:ext cx="553163" cy="253916"/>
          </a:xfrm>
          <a:prstGeom prst="rect">
            <a:avLst/>
          </a:prstGeom>
          <a:noFill/>
        </p:spPr>
        <p:txBody>
          <a:bodyPr wrap="square" lIns="68562" tIns="34281" rIns="68562" bIns="34281" rtlCol="0">
            <a:spAutoFit/>
          </a:bodyPr>
          <a:lstStyle/>
          <a:p>
            <a:r>
              <a:rPr lang="en-US" altLang="zh-CN" sz="1200" dirty="0" smtClean="0"/>
              <a:t>768</a:t>
            </a:r>
            <a:endParaRPr lang="zh-CN" altLang="en-US" sz="1200" dirty="0"/>
          </a:p>
        </p:txBody>
      </p:sp>
      <p:sp>
        <p:nvSpPr>
          <p:cNvPr id="95" name="TextBox 94"/>
          <p:cNvSpPr txBox="1"/>
          <p:nvPr/>
        </p:nvSpPr>
        <p:spPr>
          <a:xfrm>
            <a:off x="4868702" y="3775156"/>
            <a:ext cx="553163" cy="253916"/>
          </a:xfrm>
          <a:prstGeom prst="rect">
            <a:avLst/>
          </a:prstGeom>
          <a:noFill/>
        </p:spPr>
        <p:txBody>
          <a:bodyPr wrap="square" lIns="68562" tIns="34281" rIns="68562" bIns="34281" rtlCol="0">
            <a:spAutoFit/>
          </a:bodyPr>
          <a:lstStyle/>
          <a:p>
            <a:r>
              <a:rPr lang="en-US" altLang="zh-CN" sz="1200" dirty="0" smtClean="0"/>
              <a:t>128</a:t>
            </a:r>
            <a:endParaRPr lang="zh-CN" altLang="en-US" sz="1200" dirty="0"/>
          </a:p>
        </p:txBody>
      </p:sp>
      <p:cxnSp>
        <p:nvCxnSpPr>
          <p:cNvPr id="96" name="直接箭头连接符 95"/>
          <p:cNvCxnSpPr/>
          <p:nvPr/>
        </p:nvCxnSpPr>
        <p:spPr bwMode="auto">
          <a:xfrm flipV="1">
            <a:off x="1995740" y="3658775"/>
            <a:ext cx="5714446" cy="886616"/>
          </a:xfrm>
          <a:prstGeom prst="straightConnector1">
            <a:avLst/>
          </a:prstGeom>
          <a:noFill/>
          <a:ln w="6350" cap="flat" cmpd="sng" algn="ctr">
            <a:solidFill>
              <a:schemeClr val="bg1">
                <a:lumMod val="65000"/>
              </a:schemeClr>
            </a:solidFill>
            <a:prstDash val="sysDash"/>
            <a:round/>
            <a:headEnd type="none" w="med" len="med"/>
            <a:tailEnd type="arrow"/>
          </a:ln>
          <a:effectLst/>
        </p:spPr>
      </p:cxnSp>
      <p:cxnSp>
        <p:nvCxnSpPr>
          <p:cNvPr id="97" name="直接箭头连接符 96"/>
          <p:cNvCxnSpPr/>
          <p:nvPr/>
        </p:nvCxnSpPr>
        <p:spPr bwMode="auto">
          <a:xfrm flipV="1">
            <a:off x="1980397" y="1220885"/>
            <a:ext cx="5714446" cy="886616"/>
          </a:xfrm>
          <a:prstGeom prst="straightConnector1">
            <a:avLst/>
          </a:prstGeom>
          <a:noFill/>
          <a:ln w="6350" cap="flat" cmpd="sng" algn="ctr">
            <a:solidFill>
              <a:schemeClr val="bg1">
                <a:lumMod val="65000"/>
              </a:schemeClr>
            </a:solidFill>
            <a:prstDash val="sysDash"/>
            <a:round/>
            <a:headEnd type="none" w="med" len="med"/>
            <a:tailEnd type="arrow"/>
          </a:ln>
          <a:effectLst/>
        </p:spPr>
      </p:cxnSp>
      <p:sp>
        <p:nvSpPr>
          <p:cNvPr id="98" name="TextBox 97"/>
          <p:cNvSpPr txBox="1"/>
          <p:nvPr/>
        </p:nvSpPr>
        <p:spPr>
          <a:xfrm>
            <a:off x="5870344" y="1537123"/>
            <a:ext cx="586546" cy="253916"/>
          </a:xfrm>
          <a:prstGeom prst="rect">
            <a:avLst/>
          </a:prstGeom>
          <a:noFill/>
        </p:spPr>
        <p:txBody>
          <a:bodyPr wrap="square" lIns="68562" tIns="34281" rIns="68562" bIns="34281" rtlCol="0">
            <a:spAutoFit/>
          </a:bodyPr>
          <a:lstStyle/>
          <a:p>
            <a:r>
              <a:rPr lang="en-US" altLang="zh-CN" sz="1200" dirty="0" smtClean="0">
                <a:solidFill>
                  <a:schemeClr val="tx2"/>
                </a:solidFill>
              </a:rPr>
              <a:t>2Tbps</a:t>
            </a:r>
            <a:endParaRPr lang="zh-CN" altLang="en-US" sz="1200" dirty="0">
              <a:solidFill>
                <a:schemeClr val="tx2"/>
              </a:solidFill>
            </a:endParaRPr>
          </a:p>
        </p:txBody>
      </p:sp>
      <p:sp>
        <p:nvSpPr>
          <p:cNvPr id="99" name="TextBox 98"/>
          <p:cNvSpPr txBox="1"/>
          <p:nvPr/>
        </p:nvSpPr>
        <p:spPr>
          <a:xfrm>
            <a:off x="5800062" y="2057261"/>
            <a:ext cx="826387" cy="253916"/>
          </a:xfrm>
          <a:prstGeom prst="rect">
            <a:avLst/>
          </a:prstGeom>
          <a:noFill/>
        </p:spPr>
        <p:txBody>
          <a:bodyPr wrap="square" lIns="68562" tIns="34281" rIns="68562" bIns="34281" rtlCol="0">
            <a:spAutoFit/>
          </a:bodyPr>
          <a:lstStyle/>
          <a:p>
            <a:r>
              <a:rPr lang="en-US" altLang="zh-CN" sz="1200" dirty="0" smtClean="0"/>
              <a:t>550Gbps</a:t>
            </a:r>
            <a:endParaRPr lang="zh-CN" altLang="en-US" sz="1200" dirty="0"/>
          </a:p>
        </p:txBody>
      </p:sp>
      <p:sp>
        <p:nvSpPr>
          <p:cNvPr id="100" name="TextBox 99"/>
          <p:cNvSpPr txBox="1"/>
          <p:nvPr/>
        </p:nvSpPr>
        <p:spPr>
          <a:xfrm>
            <a:off x="5787273" y="2578967"/>
            <a:ext cx="772395" cy="253916"/>
          </a:xfrm>
          <a:prstGeom prst="rect">
            <a:avLst/>
          </a:prstGeom>
          <a:noFill/>
        </p:spPr>
        <p:txBody>
          <a:bodyPr wrap="square" lIns="68562" tIns="34281" rIns="68562" bIns="34281" rtlCol="0">
            <a:spAutoFit/>
          </a:bodyPr>
          <a:lstStyle/>
          <a:p>
            <a:pPr algn="ctr"/>
            <a:r>
              <a:rPr lang="en-US" altLang="zh-CN" sz="1200" dirty="0" smtClean="0"/>
              <a:t>640Gbps</a:t>
            </a:r>
            <a:endParaRPr lang="zh-CN" altLang="en-US" sz="1200" dirty="0"/>
          </a:p>
        </p:txBody>
      </p:sp>
      <p:sp>
        <p:nvSpPr>
          <p:cNvPr id="101" name="TextBox 100"/>
          <p:cNvSpPr txBox="1"/>
          <p:nvPr/>
        </p:nvSpPr>
        <p:spPr>
          <a:xfrm>
            <a:off x="5799808" y="3073078"/>
            <a:ext cx="826641" cy="253916"/>
          </a:xfrm>
          <a:prstGeom prst="rect">
            <a:avLst/>
          </a:prstGeom>
          <a:noFill/>
        </p:spPr>
        <p:txBody>
          <a:bodyPr wrap="square" lIns="68562" tIns="34281" rIns="68562" bIns="34281" rtlCol="0">
            <a:spAutoFit/>
          </a:bodyPr>
          <a:lstStyle/>
          <a:p>
            <a:r>
              <a:rPr lang="en-US" altLang="zh-CN" sz="1200" dirty="0" smtClean="0"/>
              <a:t>2.56Tbps</a:t>
            </a:r>
            <a:endParaRPr lang="zh-CN" altLang="en-US" sz="1200" dirty="0"/>
          </a:p>
        </p:txBody>
      </p:sp>
      <p:sp>
        <p:nvSpPr>
          <p:cNvPr id="102" name="TextBox 101"/>
          <p:cNvSpPr txBox="1"/>
          <p:nvPr/>
        </p:nvSpPr>
        <p:spPr>
          <a:xfrm>
            <a:off x="5787273" y="3566266"/>
            <a:ext cx="839176" cy="253916"/>
          </a:xfrm>
          <a:prstGeom prst="rect">
            <a:avLst/>
          </a:prstGeom>
          <a:noFill/>
        </p:spPr>
        <p:txBody>
          <a:bodyPr wrap="square" lIns="68562" tIns="34281" rIns="68562" bIns="34281" rtlCol="0">
            <a:spAutoFit/>
          </a:bodyPr>
          <a:lstStyle/>
          <a:p>
            <a:r>
              <a:rPr lang="en-US" altLang="zh-CN" sz="1200" dirty="0" smtClean="0"/>
              <a:t>200Gbps</a:t>
            </a:r>
            <a:endParaRPr lang="zh-CN" altLang="en-US" sz="1200" dirty="0"/>
          </a:p>
        </p:txBody>
      </p:sp>
      <p:sp>
        <p:nvSpPr>
          <p:cNvPr id="103" name="TextBox 102"/>
          <p:cNvSpPr txBox="1"/>
          <p:nvPr/>
        </p:nvSpPr>
        <p:spPr>
          <a:xfrm>
            <a:off x="6946429" y="1388004"/>
            <a:ext cx="1013057" cy="253916"/>
          </a:xfrm>
          <a:prstGeom prst="rect">
            <a:avLst/>
          </a:prstGeom>
          <a:noFill/>
        </p:spPr>
        <p:txBody>
          <a:bodyPr wrap="square" lIns="68562" tIns="34281" rIns="68562" bIns="34281" rtlCol="0">
            <a:spAutoFit/>
          </a:bodyPr>
          <a:lstStyle/>
          <a:p>
            <a:r>
              <a:rPr lang="en-US" altLang="zh-CN" sz="1200" dirty="0" smtClean="0">
                <a:solidFill>
                  <a:schemeClr val="tx2"/>
                </a:solidFill>
              </a:rPr>
              <a:t>31.68Tbps</a:t>
            </a:r>
            <a:endParaRPr lang="zh-CN" altLang="en-US" sz="1200" dirty="0">
              <a:solidFill>
                <a:schemeClr val="tx2"/>
              </a:solidFill>
            </a:endParaRPr>
          </a:p>
        </p:txBody>
      </p:sp>
      <p:sp>
        <p:nvSpPr>
          <p:cNvPr id="104" name="TextBox 103"/>
          <p:cNvSpPr txBox="1"/>
          <p:nvPr/>
        </p:nvSpPr>
        <p:spPr>
          <a:xfrm>
            <a:off x="6953808" y="1873765"/>
            <a:ext cx="826387" cy="253897"/>
          </a:xfrm>
          <a:prstGeom prst="rect">
            <a:avLst/>
          </a:prstGeom>
          <a:noFill/>
        </p:spPr>
        <p:txBody>
          <a:bodyPr wrap="square" lIns="68562" tIns="34281" rIns="68562" bIns="34281" rtlCol="0">
            <a:spAutoFit/>
          </a:bodyPr>
          <a:lstStyle/>
          <a:p>
            <a:r>
              <a:rPr lang="en-US" altLang="zh-CN" sz="1200" dirty="0" smtClean="0"/>
              <a:t>18.7 </a:t>
            </a:r>
            <a:r>
              <a:rPr lang="en-US" altLang="zh-CN" sz="1200" dirty="0" err="1" smtClean="0"/>
              <a:t>Tbps</a:t>
            </a:r>
            <a:endParaRPr lang="zh-CN" altLang="en-US" sz="1200" dirty="0"/>
          </a:p>
        </p:txBody>
      </p:sp>
      <p:sp>
        <p:nvSpPr>
          <p:cNvPr id="105" name="TextBox 104"/>
          <p:cNvSpPr txBox="1"/>
          <p:nvPr/>
        </p:nvSpPr>
        <p:spPr>
          <a:xfrm>
            <a:off x="6879647" y="2428580"/>
            <a:ext cx="890867" cy="253916"/>
          </a:xfrm>
          <a:prstGeom prst="rect">
            <a:avLst/>
          </a:prstGeom>
          <a:noFill/>
        </p:spPr>
        <p:txBody>
          <a:bodyPr wrap="square" lIns="68562" tIns="34281" rIns="68562" bIns="34281" rtlCol="0">
            <a:spAutoFit/>
          </a:bodyPr>
          <a:lstStyle/>
          <a:p>
            <a:pPr algn="ctr"/>
            <a:r>
              <a:rPr lang="en-US" altLang="zh-CN" sz="1200" dirty="0" smtClean="0"/>
              <a:t>10.24Tbps</a:t>
            </a:r>
            <a:endParaRPr lang="zh-CN" altLang="en-US" sz="1200" dirty="0"/>
          </a:p>
        </p:txBody>
      </p:sp>
      <p:sp>
        <p:nvSpPr>
          <p:cNvPr id="106" name="TextBox 105"/>
          <p:cNvSpPr txBox="1"/>
          <p:nvPr/>
        </p:nvSpPr>
        <p:spPr>
          <a:xfrm>
            <a:off x="6950998" y="2911060"/>
            <a:ext cx="826641" cy="253916"/>
          </a:xfrm>
          <a:prstGeom prst="rect">
            <a:avLst/>
          </a:prstGeom>
          <a:noFill/>
        </p:spPr>
        <p:txBody>
          <a:bodyPr wrap="square" lIns="68562" tIns="34281" rIns="68562" bIns="34281" rtlCol="0">
            <a:spAutoFit/>
          </a:bodyPr>
          <a:lstStyle/>
          <a:p>
            <a:r>
              <a:rPr lang="en-US" altLang="zh-CN" sz="1200" dirty="0" smtClean="0"/>
              <a:t>20Tbps</a:t>
            </a:r>
            <a:endParaRPr lang="zh-CN" altLang="en-US" sz="1200" dirty="0"/>
          </a:p>
        </p:txBody>
      </p:sp>
      <p:sp>
        <p:nvSpPr>
          <p:cNvPr id="107" name="TextBox 106"/>
          <p:cNvSpPr txBox="1"/>
          <p:nvPr/>
        </p:nvSpPr>
        <p:spPr>
          <a:xfrm>
            <a:off x="6941019" y="3397114"/>
            <a:ext cx="839176" cy="253916"/>
          </a:xfrm>
          <a:prstGeom prst="rect">
            <a:avLst/>
          </a:prstGeom>
          <a:noFill/>
        </p:spPr>
        <p:txBody>
          <a:bodyPr wrap="square" lIns="68562" tIns="34281" rIns="68562" bIns="34281" rtlCol="0">
            <a:spAutoFit/>
          </a:bodyPr>
          <a:lstStyle/>
          <a:p>
            <a:r>
              <a:rPr lang="en-US" altLang="zh-CN" sz="1200" dirty="0" smtClean="0"/>
              <a:t>8.64Tbps</a:t>
            </a:r>
            <a:endParaRPr lang="zh-CN" altLang="en-US" sz="12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同侧圆角矩形 67"/>
          <p:cNvSpPr/>
          <p:nvPr/>
        </p:nvSpPr>
        <p:spPr bwMode="auto">
          <a:xfrm rot="5400000">
            <a:off x="1222381" y="1896442"/>
            <a:ext cx="1780586" cy="3528000"/>
          </a:xfrm>
          <a:prstGeom prst="round2SameRect">
            <a:avLst>
              <a:gd name="adj1" fmla="val 0"/>
              <a:gd name="adj2" fmla="val 0"/>
            </a:avLst>
          </a:prstGeom>
          <a:solidFill>
            <a:schemeClr val="bg1">
              <a:lumMod val="95000"/>
            </a:schemeClr>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defRPr/>
            </a:pPr>
            <a:endParaRPr lang="zh-CN" altLang="en-US" sz="1600" dirty="0" smtClean="0">
              <a:solidFill>
                <a:srgbClr val="000000"/>
              </a:solidFill>
              <a:latin typeface="Arial" pitchFamily="34" charset="0"/>
              <a:ea typeface="MS PGothic" pitchFamily="34" charset="-128"/>
              <a:cs typeface="Arial" pitchFamily="34" charset="0"/>
            </a:endParaRPr>
          </a:p>
        </p:txBody>
      </p:sp>
      <p:sp>
        <p:nvSpPr>
          <p:cNvPr id="65" name="同侧圆角矩形 64"/>
          <p:cNvSpPr/>
          <p:nvPr/>
        </p:nvSpPr>
        <p:spPr bwMode="auto">
          <a:xfrm rot="5400000">
            <a:off x="1194674" y="-10976"/>
            <a:ext cx="1836000" cy="3528000"/>
          </a:xfrm>
          <a:prstGeom prst="round2SameRect">
            <a:avLst>
              <a:gd name="adj1" fmla="val 0"/>
              <a:gd name="adj2" fmla="val 0"/>
            </a:avLst>
          </a:prstGeom>
          <a:solidFill>
            <a:schemeClr val="bg1">
              <a:lumMod val="95000"/>
            </a:schemeClr>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defRPr/>
            </a:pPr>
            <a:endParaRPr lang="zh-CN" altLang="en-US" sz="1600" dirty="0" smtClean="0">
              <a:solidFill>
                <a:srgbClr val="000000"/>
              </a:solidFill>
              <a:latin typeface="Arial" pitchFamily="34" charset="0"/>
              <a:ea typeface="MS PGothic" pitchFamily="34" charset="-128"/>
              <a:cs typeface="Arial" pitchFamily="34" charset="0"/>
            </a:endParaRPr>
          </a:p>
        </p:txBody>
      </p:sp>
      <p:sp>
        <p:nvSpPr>
          <p:cNvPr id="22" name="同侧圆角矩形 21"/>
          <p:cNvSpPr/>
          <p:nvPr/>
        </p:nvSpPr>
        <p:spPr bwMode="auto">
          <a:xfrm>
            <a:off x="3972939" y="1189098"/>
            <a:ext cx="4899620" cy="833328"/>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kern="0" dirty="0" smtClean="0">
              <a:solidFill>
                <a:srgbClr val="5F5F5F"/>
              </a:solidFill>
              <a:latin typeface="Arial" pitchFamily="34" charset="0"/>
              <a:ea typeface="微软雅黑" pitchFamily="34" charset="-122"/>
              <a:cs typeface="Arial" pitchFamily="34" charset="0"/>
            </a:endParaRPr>
          </a:p>
        </p:txBody>
      </p:sp>
      <p:sp>
        <p:nvSpPr>
          <p:cNvPr id="23" name="AutoShape 44"/>
          <p:cNvSpPr>
            <a:spLocks noChangeArrowheads="1"/>
          </p:cNvSpPr>
          <p:nvPr/>
        </p:nvSpPr>
        <p:spPr bwMode="auto">
          <a:xfrm>
            <a:off x="3990194" y="886962"/>
            <a:ext cx="4895996" cy="292944"/>
          </a:xfrm>
          <a:prstGeom prst="round2SameRect">
            <a:avLst>
              <a:gd name="adj1" fmla="val 0"/>
              <a:gd name="adj2" fmla="val 0"/>
            </a:avLst>
          </a:prstGeom>
          <a:solidFill>
            <a:srgbClr val="C0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defTabSz="588012" eaLnBrk="0" hangingPunct="0">
              <a:buSzPct val="60000"/>
            </a:pPr>
            <a:r>
              <a:rPr lang="ru-RU" altLang="zh-CN" sz="1600" b="1" dirty="0" smtClean="0">
                <a:solidFill>
                  <a:prstClr val="white"/>
                </a:solidFill>
                <a:latin typeface="Arial" pitchFamily="34" charset="0"/>
                <a:ea typeface="Arial Unicode MS" pitchFamily="34" charset="-122"/>
                <a:cs typeface="Arial" pitchFamily="34" charset="0"/>
              </a:rPr>
              <a:t>Линейная масштабируемость</a:t>
            </a:r>
            <a:r>
              <a:rPr lang="en-US" altLang="zh-CN" sz="1600" b="1" dirty="0" smtClean="0">
                <a:solidFill>
                  <a:prstClr val="white"/>
                </a:solidFill>
                <a:latin typeface="Arial" pitchFamily="34" charset="0"/>
                <a:ea typeface="Arial Unicode MS" pitchFamily="34" charset="-122"/>
                <a:cs typeface="Arial" pitchFamily="34" charset="0"/>
              </a:rPr>
              <a:t>: EB Level </a:t>
            </a:r>
          </a:p>
        </p:txBody>
      </p:sp>
      <p:sp>
        <p:nvSpPr>
          <p:cNvPr id="24" name="Rectangle 2"/>
          <p:cNvSpPr txBox="1">
            <a:spLocks noChangeArrowheads="1"/>
          </p:cNvSpPr>
          <p:nvPr/>
        </p:nvSpPr>
        <p:spPr bwMode="auto">
          <a:xfrm>
            <a:off x="4010082" y="1230299"/>
            <a:ext cx="5133918" cy="902658"/>
          </a:xfrm>
          <a:prstGeom prst="rect">
            <a:avLst/>
          </a:prstGeom>
          <a:noFill/>
          <a:ln w="28575">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0097" tIns="30044" rIns="60097" bIns="30044" numCol="1" anchor="t" anchorCtr="0" compatLnSpc="1">
            <a:prstTxWarp prst="textNoShape">
              <a:avLst/>
            </a:prstTxWarp>
          </a:bodyPr>
          <a:lstStyle/>
          <a:p>
            <a:pPr marL="114300" lvl="1" indent="-114300" defTabSz="685617" eaLnBrk="0" hangingPunct="0">
              <a:lnSpc>
                <a:spcPts val="1900"/>
              </a:lnSpc>
              <a:buClr>
                <a:srgbClr val="000000">
                  <a:lumMod val="75000"/>
                  <a:lumOff val="25000"/>
                </a:srgbClr>
              </a:buClr>
              <a:buSzPct val="80000"/>
              <a:buFont typeface="Wingdings" pitchFamily="2" charset="2"/>
              <a:buChar char="l"/>
              <a:defRPr/>
            </a:pPr>
            <a:r>
              <a:rPr lang="en-US" altLang="zh-CN" sz="1200" dirty="0" smtClean="0">
                <a:solidFill>
                  <a:srgbClr val="000000"/>
                </a:solidFill>
                <a:latin typeface="Arial" pitchFamily="34" charset="0"/>
                <a:ea typeface="微软雅黑" pitchFamily="34" charset="-122"/>
                <a:cs typeface="Arial" pitchFamily="34" charset="0"/>
              </a:rPr>
              <a:t> P2P based </a:t>
            </a:r>
            <a:r>
              <a:rPr lang="ru-RU" altLang="zh-CN" sz="1200" dirty="0" smtClean="0">
                <a:solidFill>
                  <a:srgbClr val="000000"/>
                </a:solidFill>
                <a:latin typeface="Arial" pitchFamily="34" charset="0"/>
                <a:ea typeface="微软雅黑" pitchFamily="34" charset="-122"/>
                <a:cs typeface="Arial" pitchFamily="34" charset="0"/>
              </a:rPr>
              <a:t>программная архитектура</a:t>
            </a:r>
            <a:r>
              <a:rPr lang="en-US" altLang="zh-CN" sz="1200" dirty="0" smtClean="0">
                <a:solidFill>
                  <a:srgbClr val="000000"/>
                </a:solidFill>
                <a:latin typeface="Arial" pitchFamily="34" charset="0"/>
                <a:ea typeface="微软雅黑" pitchFamily="34" charset="-122"/>
                <a:cs typeface="Arial" pitchFamily="34" charset="0"/>
              </a:rPr>
              <a:t>, </a:t>
            </a:r>
            <a:r>
              <a:rPr lang="en-US" altLang="zh-CN" b="1" dirty="0" smtClean="0">
                <a:solidFill>
                  <a:srgbClr val="C00000"/>
                </a:solidFill>
                <a:latin typeface="Arial" pitchFamily="34" charset="0"/>
                <a:ea typeface="微软雅黑" pitchFamily="34" charset="-122"/>
                <a:cs typeface="Arial" pitchFamily="34" charset="0"/>
              </a:rPr>
              <a:t>10X</a:t>
            </a:r>
            <a:r>
              <a:rPr lang="en-US" altLang="zh-CN" sz="1100" b="1" dirty="0" smtClean="0">
                <a:solidFill>
                  <a:srgbClr val="000000"/>
                </a:solidFill>
                <a:latin typeface="Arial" pitchFamily="34" charset="0"/>
                <a:ea typeface="微软雅黑" pitchFamily="34" charset="-122"/>
                <a:cs typeface="Arial" pitchFamily="34" charset="0"/>
              </a:rPr>
              <a:t> </a:t>
            </a:r>
            <a:r>
              <a:rPr lang="ru-RU" altLang="zh-CN" sz="1100" b="1" dirty="0" smtClean="0">
                <a:solidFill>
                  <a:srgbClr val="000000"/>
                </a:solidFill>
                <a:latin typeface="Arial" pitchFamily="34" charset="0"/>
                <a:ea typeface="微软雅黑" pitchFamily="34" charset="-122"/>
                <a:cs typeface="Arial" pitchFamily="34" charset="0"/>
              </a:rPr>
              <a:t>лучше масштабируется чем в в индустрии</a:t>
            </a:r>
            <a:endParaRPr lang="en-US" altLang="zh-CN" sz="1200" dirty="0" smtClean="0">
              <a:solidFill>
                <a:srgbClr val="000000"/>
              </a:solidFill>
              <a:latin typeface="Arial" pitchFamily="34" charset="0"/>
              <a:ea typeface="微软雅黑" pitchFamily="34" charset="-122"/>
              <a:cs typeface="Arial" pitchFamily="34" charset="0"/>
            </a:endParaRPr>
          </a:p>
          <a:p>
            <a:pPr marL="114300" lvl="1" indent="-114300" defTabSz="685617" eaLnBrk="0" hangingPunct="0">
              <a:lnSpc>
                <a:spcPts val="1900"/>
              </a:lnSpc>
              <a:buClr>
                <a:srgbClr val="000000">
                  <a:lumMod val="75000"/>
                  <a:lumOff val="25000"/>
                </a:srgbClr>
              </a:buClr>
              <a:buSzPct val="80000"/>
              <a:buFont typeface="Wingdings" pitchFamily="2" charset="2"/>
              <a:buChar char="l"/>
              <a:defRPr/>
            </a:pPr>
            <a:r>
              <a:rPr lang="en-US" altLang="zh-CN" sz="1200" dirty="0" smtClean="0">
                <a:solidFill>
                  <a:srgbClr val="000000"/>
                </a:solidFill>
                <a:latin typeface="Arial" pitchFamily="34" charset="0"/>
                <a:ea typeface="微软雅黑" pitchFamily="34" charset="-122"/>
                <a:cs typeface="Arial" pitchFamily="34" charset="0"/>
              </a:rPr>
              <a:t> Data block fully hash distribution and automatic equalization in storage pool, </a:t>
            </a:r>
            <a:r>
              <a:rPr lang="ru-RU" altLang="zh-CN" sz="1200" dirty="0" smtClean="0">
                <a:solidFill>
                  <a:srgbClr val="000000"/>
                </a:solidFill>
                <a:latin typeface="Arial" pitchFamily="34" charset="0"/>
                <a:ea typeface="微软雅黑" pitchFamily="34" charset="-122"/>
                <a:cs typeface="Arial" pitchFamily="34" charset="0"/>
              </a:rPr>
              <a:t>нет «бутылочных горлышек» по производительности</a:t>
            </a:r>
            <a:r>
              <a:rPr lang="en-US" altLang="zh-CN" sz="1200" dirty="0" smtClean="0">
                <a:solidFill>
                  <a:srgbClr val="000000"/>
                </a:solidFill>
                <a:latin typeface="Arial" pitchFamily="34" charset="0"/>
                <a:ea typeface="微软雅黑" pitchFamily="34" charset="-122"/>
                <a:cs typeface="Arial" pitchFamily="34" charset="0"/>
              </a:rPr>
              <a:t> </a:t>
            </a:r>
          </a:p>
        </p:txBody>
      </p:sp>
      <p:sp>
        <p:nvSpPr>
          <p:cNvPr id="25" name="同侧圆角矩形 24"/>
          <p:cNvSpPr/>
          <p:nvPr/>
        </p:nvSpPr>
        <p:spPr bwMode="auto">
          <a:xfrm>
            <a:off x="3972939" y="2503338"/>
            <a:ext cx="4899620" cy="876858"/>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kern="0" dirty="0" smtClean="0">
              <a:solidFill>
                <a:srgbClr val="5F5F5F"/>
              </a:solidFill>
              <a:latin typeface="Arial" pitchFamily="34" charset="0"/>
              <a:ea typeface="微软雅黑" pitchFamily="34" charset="-122"/>
              <a:cs typeface="Arial" pitchFamily="34" charset="0"/>
            </a:endParaRPr>
          </a:p>
        </p:txBody>
      </p:sp>
      <p:sp>
        <p:nvSpPr>
          <p:cNvPr id="26" name="AutoShape 44"/>
          <p:cNvSpPr>
            <a:spLocks noChangeArrowheads="1"/>
          </p:cNvSpPr>
          <p:nvPr/>
        </p:nvSpPr>
        <p:spPr bwMode="auto">
          <a:xfrm>
            <a:off x="3990194" y="2207468"/>
            <a:ext cx="4895996" cy="292944"/>
          </a:xfrm>
          <a:prstGeom prst="round2SameRect">
            <a:avLst>
              <a:gd name="adj1" fmla="val 0"/>
              <a:gd name="adj2" fmla="val 0"/>
            </a:avLst>
          </a:prstGeom>
          <a:solidFill>
            <a:srgbClr val="C0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defTabSz="588012" eaLnBrk="0" hangingPunct="0">
              <a:buSzPct val="60000"/>
            </a:pPr>
            <a:r>
              <a:rPr lang="ru-RU" altLang="zh-CN" sz="1600" b="1" dirty="0" smtClean="0">
                <a:solidFill>
                  <a:prstClr val="white"/>
                </a:solidFill>
                <a:latin typeface="Arial" pitchFamily="34" charset="0"/>
                <a:ea typeface="Arial Unicode MS" pitchFamily="34" charset="-122"/>
                <a:cs typeface="Arial" pitchFamily="34" charset="0"/>
              </a:rPr>
              <a:t>Высокая надежность</a:t>
            </a:r>
            <a:r>
              <a:rPr lang="en-US" altLang="zh-CN" sz="1600" b="1" dirty="0" smtClean="0">
                <a:solidFill>
                  <a:prstClr val="white"/>
                </a:solidFill>
                <a:latin typeface="Arial" pitchFamily="34" charset="0"/>
                <a:ea typeface="Arial Unicode MS" pitchFamily="34" charset="-122"/>
                <a:cs typeface="Arial" pitchFamily="34" charset="0"/>
              </a:rPr>
              <a:t>: 99.999999999% </a:t>
            </a:r>
          </a:p>
        </p:txBody>
      </p:sp>
      <p:sp>
        <p:nvSpPr>
          <p:cNvPr id="27" name="Rectangle 2"/>
          <p:cNvSpPr txBox="1">
            <a:spLocks noChangeArrowheads="1"/>
          </p:cNvSpPr>
          <p:nvPr/>
        </p:nvSpPr>
        <p:spPr bwMode="auto">
          <a:xfrm>
            <a:off x="4007534" y="2532853"/>
            <a:ext cx="4867487" cy="990251"/>
          </a:xfrm>
          <a:prstGeom prst="rect">
            <a:avLst/>
          </a:prstGeom>
          <a:noFill/>
          <a:ln w="28575">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0097" tIns="30044" rIns="60097" bIns="30044" numCol="1" anchor="t" anchorCtr="0" compatLnSpc="1">
            <a:prstTxWarp prst="textNoShape">
              <a:avLst/>
            </a:prstTxWarp>
          </a:bodyPr>
          <a:lstStyle/>
          <a:p>
            <a:pPr marL="114300" lvl="1" indent="-114300" defTabSz="685617" eaLnBrk="0" hangingPunct="0">
              <a:lnSpc>
                <a:spcPts val="1900"/>
              </a:lnSpc>
              <a:buClr>
                <a:srgbClr val="000000">
                  <a:lumMod val="75000"/>
                  <a:lumOff val="25000"/>
                </a:srgbClr>
              </a:buClr>
              <a:buSzPct val="80000"/>
              <a:buFont typeface="Wingdings" pitchFamily="2" charset="2"/>
              <a:buChar char="l"/>
              <a:defRPr/>
            </a:pPr>
            <a:r>
              <a:rPr lang="en-US" altLang="zh-CN" sz="1000" dirty="0" smtClean="0">
                <a:solidFill>
                  <a:srgbClr val="000000"/>
                </a:solidFill>
                <a:latin typeface="Arial" pitchFamily="34" charset="0"/>
                <a:ea typeface="微软雅黑" pitchFamily="34" charset="-122"/>
                <a:cs typeface="Arial" pitchFamily="34" charset="0"/>
              </a:rPr>
              <a:t> </a:t>
            </a:r>
            <a:r>
              <a:rPr lang="en-US" altLang="zh-CN" sz="1200" dirty="0" smtClean="0">
                <a:solidFill>
                  <a:srgbClr val="000000"/>
                </a:solidFill>
                <a:latin typeface="Arial" pitchFamily="34" charset="0"/>
                <a:ea typeface="微软雅黑" pitchFamily="34" charset="-122"/>
                <a:cs typeface="Arial" pitchFamily="34" charset="0"/>
              </a:rPr>
              <a:t>Multiple datacenter: </a:t>
            </a:r>
            <a:r>
              <a:rPr lang="ru-RU" altLang="zh-CN" b="1" dirty="0" smtClean="0">
                <a:solidFill>
                  <a:srgbClr val="C00000"/>
                </a:solidFill>
                <a:latin typeface="Arial" pitchFamily="34" charset="0"/>
                <a:ea typeface="微软雅黑" pitchFamily="34" charset="-122"/>
                <a:cs typeface="Arial" pitchFamily="34" charset="0"/>
              </a:rPr>
              <a:t>нулевая</a:t>
            </a:r>
            <a:r>
              <a:rPr lang="en-US" altLang="zh-CN" sz="1200" dirty="0" smtClean="0">
                <a:solidFill>
                  <a:srgbClr val="000000"/>
                </a:solidFill>
                <a:latin typeface="Arial" pitchFamily="34" charset="0"/>
                <a:ea typeface="微软雅黑" pitchFamily="34" charset="-122"/>
                <a:cs typeface="Arial" pitchFamily="34" charset="0"/>
              </a:rPr>
              <a:t> </a:t>
            </a:r>
            <a:r>
              <a:rPr lang="ru-RU" altLang="zh-CN" sz="1200" dirty="0" smtClean="0">
                <a:solidFill>
                  <a:srgbClr val="000000"/>
                </a:solidFill>
                <a:latin typeface="Arial" pitchFamily="34" charset="0"/>
                <a:ea typeface="微软雅黑" pitchFamily="34" charset="-122"/>
                <a:cs typeface="Arial" pitchFamily="34" charset="0"/>
              </a:rPr>
              <a:t>потеря данных при аварии</a:t>
            </a:r>
            <a:r>
              <a:rPr lang="en-US" altLang="zh-CN" sz="1200" dirty="0" smtClean="0">
                <a:solidFill>
                  <a:srgbClr val="000000"/>
                </a:solidFill>
                <a:latin typeface="Arial" pitchFamily="34" charset="0"/>
                <a:ea typeface="微软雅黑" pitchFamily="34" charset="-122"/>
                <a:cs typeface="Arial" pitchFamily="34" charset="0"/>
              </a:rPr>
              <a:t> </a:t>
            </a:r>
            <a:r>
              <a:rPr lang="ru-RU" altLang="zh-CN" sz="1200" dirty="0" smtClean="0">
                <a:solidFill>
                  <a:srgbClr val="000000"/>
                </a:solidFill>
                <a:latin typeface="Arial" pitchFamily="34" charset="0"/>
                <a:ea typeface="微软雅黑" pitchFamily="34" charset="-122"/>
                <a:cs typeface="Arial" pitchFamily="34" charset="0"/>
              </a:rPr>
              <a:t>Всегда</a:t>
            </a:r>
            <a:r>
              <a:rPr lang="en-US" altLang="zh-CN" sz="1200" dirty="0" smtClean="0">
                <a:solidFill>
                  <a:srgbClr val="000000"/>
                </a:solidFill>
                <a:latin typeface="Arial" pitchFamily="34" charset="0"/>
                <a:ea typeface="微软雅黑" pitchFamily="34" charset="-122"/>
                <a:cs typeface="Arial" pitchFamily="34" charset="0"/>
              </a:rPr>
              <a:t> 1:1 </a:t>
            </a:r>
            <a:r>
              <a:rPr lang="ru-RU" altLang="zh-CN" sz="1200" dirty="0" smtClean="0">
                <a:solidFill>
                  <a:srgbClr val="000000"/>
                </a:solidFill>
                <a:latin typeface="Arial" pitchFamily="34" charset="0"/>
                <a:ea typeface="微软雅黑" pitchFamily="34" charset="-122"/>
                <a:cs typeface="Arial" pitchFamily="34" charset="0"/>
              </a:rPr>
              <a:t>резервирование</a:t>
            </a:r>
            <a:r>
              <a:rPr lang="en-US" altLang="zh-CN" sz="1200" dirty="0" smtClean="0">
                <a:solidFill>
                  <a:srgbClr val="000000"/>
                </a:solidFill>
                <a:latin typeface="Arial" pitchFamily="34" charset="0"/>
                <a:ea typeface="微软雅黑" pitchFamily="34" charset="-122"/>
                <a:cs typeface="Arial" pitchFamily="34" charset="0"/>
              </a:rPr>
              <a:t>: </a:t>
            </a:r>
            <a:r>
              <a:rPr lang="ru-RU" altLang="zh-CN" sz="1200" dirty="0" smtClean="0">
                <a:solidFill>
                  <a:srgbClr val="000000"/>
                </a:solidFill>
                <a:latin typeface="Arial" pitchFamily="34" charset="0"/>
                <a:ea typeface="微软雅黑" pitchFamily="34" charset="-122"/>
                <a:cs typeface="Arial" pitchFamily="34" charset="0"/>
              </a:rPr>
              <a:t>один диск и один процессор делают каждый модуль независимым</a:t>
            </a:r>
            <a:r>
              <a:rPr lang="en-US" altLang="zh-CN" sz="1200" dirty="0" smtClean="0">
                <a:solidFill>
                  <a:srgbClr val="000000"/>
                </a:solidFill>
                <a:latin typeface="Arial" pitchFamily="34" charset="0"/>
                <a:ea typeface="微软雅黑" pitchFamily="34" charset="-122"/>
                <a:cs typeface="Arial" pitchFamily="34" charset="0"/>
              </a:rPr>
              <a:t>, instant maintenance </a:t>
            </a:r>
            <a:r>
              <a:rPr lang="en-US" altLang="zh-CN" b="1" dirty="0" smtClean="0">
                <a:solidFill>
                  <a:srgbClr val="C00000"/>
                </a:solidFill>
                <a:latin typeface="Arial" pitchFamily="34" charset="0"/>
                <a:ea typeface="微软雅黑" pitchFamily="34" charset="-122"/>
                <a:cs typeface="Arial" pitchFamily="34" charset="0"/>
              </a:rPr>
              <a:t>Free</a:t>
            </a:r>
          </a:p>
        </p:txBody>
      </p:sp>
      <p:sp>
        <p:nvSpPr>
          <p:cNvPr id="28" name="同侧圆角矩形 27"/>
          <p:cNvSpPr/>
          <p:nvPr/>
        </p:nvSpPr>
        <p:spPr bwMode="auto">
          <a:xfrm>
            <a:off x="3972939" y="3849338"/>
            <a:ext cx="4934520" cy="712387"/>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kern="0" dirty="0" smtClean="0">
              <a:solidFill>
                <a:srgbClr val="5F5F5F"/>
              </a:solidFill>
              <a:latin typeface="Arial" pitchFamily="34" charset="0"/>
              <a:ea typeface="微软雅黑" pitchFamily="34" charset="-122"/>
              <a:cs typeface="Arial" pitchFamily="34" charset="0"/>
            </a:endParaRPr>
          </a:p>
        </p:txBody>
      </p:sp>
      <p:sp>
        <p:nvSpPr>
          <p:cNvPr id="29" name="AutoShape 44"/>
          <p:cNvSpPr>
            <a:spLocks noChangeArrowheads="1"/>
          </p:cNvSpPr>
          <p:nvPr/>
        </p:nvSpPr>
        <p:spPr bwMode="auto">
          <a:xfrm>
            <a:off x="3990194" y="3549350"/>
            <a:ext cx="4895996" cy="292944"/>
          </a:xfrm>
          <a:prstGeom prst="round2SameRect">
            <a:avLst>
              <a:gd name="adj1" fmla="val 0"/>
              <a:gd name="adj2" fmla="val 0"/>
            </a:avLst>
          </a:prstGeom>
          <a:solidFill>
            <a:srgbClr val="C0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defTabSz="588012" eaLnBrk="0" hangingPunct="0">
              <a:buSzPct val="60000"/>
            </a:pPr>
            <a:r>
              <a:rPr lang="ru-RU" altLang="zh-CN" sz="1600" b="1" dirty="0" smtClean="0">
                <a:solidFill>
                  <a:prstClr val="white"/>
                </a:solidFill>
                <a:latin typeface="Arial" pitchFamily="34" charset="0"/>
                <a:ea typeface="Arial Unicode MS" pitchFamily="34" charset="-122"/>
                <a:cs typeface="Arial" pitchFamily="34" charset="0"/>
              </a:rPr>
              <a:t>Снижение стоимости владения</a:t>
            </a:r>
            <a:r>
              <a:rPr lang="en-US" altLang="zh-CN" sz="1600" b="1" dirty="0" smtClean="0">
                <a:solidFill>
                  <a:prstClr val="white"/>
                </a:solidFill>
                <a:latin typeface="Arial" pitchFamily="34" charset="0"/>
                <a:ea typeface="Arial Unicode MS" pitchFamily="34" charset="-122"/>
                <a:cs typeface="Arial" pitchFamily="34" charset="0"/>
              </a:rPr>
              <a:t>: 45%</a:t>
            </a:r>
          </a:p>
        </p:txBody>
      </p:sp>
      <p:sp>
        <p:nvSpPr>
          <p:cNvPr id="30" name="Rectangle 2"/>
          <p:cNvSpPr txBox="1">
            <a:spLocks noChangeArrowheads="1"/>
          </p:cNvSpPr>
          <p:nvPr/>
        </p:nvSpPr>
        <p:spPr bwMode="auto">
          <a:xfrm>
            <a:off x="3970538" y="3879129"/>
            <a:ext cx="4906746" cy="641501"/>
          </a:xfrm>
          <a:prstGeom prst="rect">
            <a:avLst/>
          </a:prstGeom>
          <a:noFill/>
          <a:ln w="28575">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0097" tIns="30044" rIns="60097" bIns="30044" numCol="1" anchor="t" anchorCtr="0" compatLnSpc="1">
            <a:prstTxWarp prst="textNoShape">
              <a:avLst/>
            </a:prstTxWarp>
          </a:bodyPr>
          <a:lstStyle/>
          <a:p>
            <a:pPr marL="114300" lvl="1" indent="-114300" defTabSz="685617" eaLnBrk="0" hangingPunct="0">
              <a:lnSpc>
                <a:spcPts val="1900"/>
              </a:lnSpc>
              <a:buClr>
                <a:srgbClr val="000000">
                  <a:lumMod val="75000"/>
                  <a:lumOff val="25000"/>
                </a:srgbClr>
              </a:buClr>
              <a:buSzPct val="80000"/>
              <a:buFont typeface="Wingdings" pitchFamily="2" charset="2"/>
              <a:buChar char="l"/>
              <a:defRPr/>
            </a:pPr>
            <a:r>
              <a:rPr lang="en-US" altLang="zh-CN" sz="1200" dirty="0" smtClean="0">
                <a:solidFill>
                  <a:srgbClr val="000000"/>
                </a:solidFill>
                <a:latin typeface="Arial" pitchFamily="34" charset="0"/>
                <a:ea typeface="微软雅黑" pitchFamily="34" charset="-122"/>
                <a:cs typeface="Arial" pitchFamily="34" charset="0"/>
              </a:rPr>
              <a:t> </a:t>
            </a:r>
            <a:r>
              <a:rPr lang="ru-RU" altLang="zh-CN" sz="1200" dirty="0" smtClean="0">
                <a:solidFill>
                  <a:srgbClr val="000000"/>
                </a:solidFill>
                <a:latin typeface="Arial" pitchFamily="34" charset="0"/>
                <a:ea typeface="微软雅黑" pitchFamily="34" charset="-122"/>
                <a:cs typeface="Arial" pitchFamily="34" charset="0"/>
              </a:rPr>
              <a:t>Высокая плотность</a:t>
            </a:r>
            <a:r>
              <a:rPr lang="en-US" altLang="zh-CN" sz="1200" dirty="0" smtClean="0">
                <a:solidFill>
                  <a:srgbClr val="000000"/>
                </a:solidFill>
                <a:latin typeface="Arial" pitchFamily="34" charset="0"/>
                <a:ea typeface="微软雅黑" pitchFamily="34" charset="-122"/>
                <a:cs typeface="Arial" pitchFamily="34" charset="0"/>
              </a:rPr>
              <a:t>: 4U 75 </a:t>
            </a:r>
            <a:r>
              <a:rPr lang="ru-RU" altLang="zh-CN" sz="1200" dirty="0" smtClean="0">
                <a:solidFill>
                  <a:srgbClr val="000000"/>
                </a:solidFill>
                <a:latin typeface="Arial" pitchFamily="34" charset="0"/>
                <a:ea typeface="微软雅黑" pitchFamily="34" charset="-122"/>
                <a:cs typeface="Arial" pitchFamily="34" charset="0"/>
              </a:rPr>
              <a:t>дисков</a:t>
            </a:r>
            <a:r>
              <a:rPr lang="en-US" altLang="zh-CN" sz="1200" dirty="0" smtClean="0">
                <a:solidFill>
                  <a:srgbClr val="000000"/>
                </a:solidFill>
                <a:latin typeface="Arial" pitchFamily="34" charset="0"/>
                <a:ea typeface="微软雅黑" pitchFamily="34" charset="-122"/>
                <a:cs typeface="Arial" pitchFamily="34" charset="0"/>
              </a:rPr>
              <a:t>, </a:t>
            </a:r>
            <a:r>
              <a:rPr lang="ru-RU" altLang="zh-CN" sz="1200" dirty="0" smtClean="0">
                <a:solidFill>
                  <a:srgbClr val="000000"/>
                </a:solidFill>
                <a:latin typeface="Arial" pitchFamily="34" charset="0"/>
                <a:ea typeface="微软雅黑" pitchFamily="34" charset="-122"/>
                <a:cs typeface="Arial" pitchFamily="34" charset="0"/>
              </a:rPr>
              <a:t>более чем</a:t>
            </a:r>
            <a:r>
              <a:rPr lang="en-US" altLang="zh-CN" sz="1200" dirty="0" smtClean="0">
                <a:solidFill>
                  <a:srgbClr val="000000"/>
                </a:solidFill>
                <a:latin typeface="Arial" pitchFamily="34" charset="0"/>
                <a:ea typeface="微软雅黑" pitchFamily="34" charset="-122"/>
                <a:cs typeface="Arial" pitchFamily="34" charset="0"/>
              </a:rPr>
              <a:t> </a:t>
            </a:r>
            <a:r>
              <a:rPr lang="en-US" altLang="zh-CN" b="1" dirty="0" smtClean="0">
                <a:solidFill>
                  <a:srgbClr val="C00000"/>
                </a:solidFill>
                <a:latin typeface="Arial" pitchFamily="34" charset="0"/>
                <a:ea typeface="微软雅黑" pitchFamily="34" charset="-122"/>
                <a:cs typeface="Arial" pitchFamily="34" charset="0"/>
              </a:rPr>
              <a:t>2PB</a:t>
            </a:r>
            <a:r>
              <a:rPr lang="en-US" altLang="zh-CN" sz="1200" dirty="0" smtClean="0">
                <a:solidFill>
                  <a:srgbClr val="000000"/>
                </a:solidFill>
                <a:latin typeface="Arial" pitchFamily="34" charset="0"/>
                <a:ea typeface="微软雅黑" pitchFamily="34" charset="-122"/>
                <a:cs typeface="Arial" pitchFamily="34" charset="0"/>
              </a:rPr>
              <a:t> </a:t>
            </a:r>
            <a:r>
              <a:rPr lang="ru-RU" altLang="zh-CN" sz="1200" dirty="0" smtClean="0">
                <a:solidFill>
                  <a:srgbClr val="000000"/>
                </a:solidFill>
                <a:latin typeface="Arial" pitchFamily="34" charset="0"/>
                <a:ea typeface="微软雅黑" pitchFamily="34" charset="-122"/>
                <a:cs typeface="Arial" pitchFamily="34" charset="0"/>
              </a:rPr>
              <a:t>в</a:t>
            </a:r>
            <a:r>
              <a:rPr lang="en-US" altLang="zh-CN" sz="1200" dirty="0" smtClean="0">
                <a:solidFill>
                  <a:srgbClr val="000000"/>
                </a:solidFill>
                <a:latin typeface="Arial" pitchFamily="34" charset="0"/>
                <a:ea typeface="微软雅黑" pitchFamily="34" charset="-122"/>
                <a:cs typeface="Arial" pitchFamily="34" charset="0"/>
              </a:rPr>
              <a:t> 1 </a:t>
            </a:r>
            <a:r>
              <a:rPr lang="ru-RU" altLang="zh-CN" sz="1200" dirty="0" smtClean="0">
                <a:solidFill>
                  <a:srgbClr val="000000"/>
                </a:solidFill>
                <a:latin typeface="Arial" pitchFamily="34" charset="0"/>
                <a:ea typeface="微软雅黑" pitchFamily="34" charset="-122"/>
                <a:cs typeface="Arial" pitchFamily="34" charset="0"/>
              </a:rPr>
              <a:t>стойке</a:t>
            </a:r>
            <a:endParaRPr lang="en-US" altLang="zh-CN" sz="1200" dirty="0" smtClean="0">
              <a:solidFill>
                <a:srgbClr val="000000"/>
              </a:solidFill>
              <a:latin typeface="Arial" pitchFamily="34" charset="0"/>
              <a:ea typeface="微软雅黑" pitchFamily="34" charset="-122"/>
              <a:cs typeface="Arial" pitchFamily="34" charset="0"/>
            </a:endParaRPr>
          </a:p>
          <a:p>
            <a:pPr marL="114300" lvl="1" indent="-114300" defTabSz="685617" eaLnBrk="0" hangingPunct="0">
              <a:lnSpc>
                <a:spcPts val="1900"/>
              </a:lnSpc>
              <a:buClr>
                <a:srgbClr val="000000">
                  <a:lumMod val="75000"/>
                  <a:lumOff val="25000"/>
                </a:srgbClr>
              </a:buClr>
              <a:buSzPct val="80000"/>
              <a:buFont typeface="Wingdings" pitchFamily="2" charset="2"/>
              <a:buChar char="l"/>
              <a:defRPr/>
            </a:pPr>
            <a:r>
              <a:rPr lang="en-US" altLang="zh-CN" sz="1200" dirty="0" smtClean="0">
                <a:solidFill>
                  <a:srgbClr val="000000"/>
                </a:solidFill>
                <a:latin typeface="Arial" pitchFamily="34" charset="0"/>
                <a:ea typeface="微软雅黑" pitchFamily="34" charset="-122"/>
                <a:cs typeface="Arial" pitchFamily="34" charset="0"/>
              </a:rPr>
              <a:t> ARM </a:t>
            </a:r>
            <a:r>
              <a:rPr lang="en-US" altLang="zh-CN" sz="1200" dirty="0" err="1" smtClean="0">
                <a:solidFill>
                  <a:srgbClr val="000000"/>
                </a:solidFill>
                <a:latin typeface="Arial" pitchFamily="34" charset="0"/>
                <a:ea typeface="微软雅黑" pitchFamily="34" charset="-122"/>
                <a:cs typeface="Arial" pitchFamily="34" charset="0"/>
              </a:rPr>
              <a:t>cpu</a:t>
            </a:r>
            <a:r>
              <a:rPr lang="en-US" altLang="zh-CN" sz="1200" dirty="0" smtClean="0">
                <a:solidFill>
                  <a:srgbClr val="000000"/>
                </a:solidFill>
                <a:latin typeface="Arial" pitchFamily="34" charset="0"/>
                <a:ea typeface="微软雅黑" pitchFamily="34" charset="-122"/>
                <a:cs typeface="Arial" pitchFamily="34" charset="0"/>
              </a:rPr>
              <a:t>, consumer disk, </a:t>
            </a:r>
            <a:r>
              <a:rPr lang="en-US" altLang="zh-CN" b="1" dirty="0" smtClean="0">
                <a:solidFill>
                  <a:srgbClr val="C00000"/>
                </a:solidFill>
                <a:latin typeface="Arial" pitchFamily="34" charset="0"/>
                <a:ea typeface="微软雅黑" pitchFamily="34" charset="-122"/>
                <a:cs typeface="Arial" pitchFamily="34" charset="0"/>
              </a:rPr>
              <a:t>60%</a:t>
            </a:r>
            <a:r>
              <a:rPr lang="ru-RU" altLang="zh-CN" b="1" dirty="0" smtClean="0">
                <a:solidFill>
                  <a:srgbClr val="C00000"/>
                </a:solidFill>
                <a:latin typeface="Arial" pitchFamily="34" charset="0"/>
                <a:ea typeface="微软雅黑" pitchFamily="34" charset="-122"/>
                <a:cs typeface="Arial" pitchFamily="34" charset="0"/>
              </a:rPr>
              <a:t> ниже </a:t>
            </a:r>
            <a:r>
              <a:rPr lang="ru-RU" altLang="zh-CN" sz="1200" dirty="0" smtClean="0">
                <a:solidFill>
                  <a:srgbClr val="000000"/>
                </a:solidFill>
                <a:latin typeface="Arial" pitchFamily="34" charset="0"/>
                <a:ea typeface="微软雅黑" pitchFamily="34" charset="-122"/>
                <a:cs typeface="Arial" pitchFamily="34" charset="0"/>
              </a:rPr>
              <a:t>энергопотребление</a:t>
            </a:r>
            <a:endParaRPr lang="en-US" altLang="zh-CN" sz="1200" kern="0" dirty="0" smtClean="0">
              <a:solidFill>
                <a:srgbClr val="000000">
                  <a:lumMod val="75000"/>
                  <a:lumOff val="25000"/>
                </a:srgbClr>
              </a:solidFill>
              <a:latin typeface="Arial" pitchFamily="34" charset="0"/>
              <a:ea typeface="微软雅黑" pitchFamily="34" charset="-122"/>
              <a:cs typeface="Arial" pitchFamily="34" charset="0"/>
            </a:endParaRPr>
          </a:p>
        </p:txBody>
      </p:sp>
      <p:grpSp>
        <p:nvGrpSpPr>
          <p:cNvPr id="2" name="组合 17"/>
          <p:cNvGrpSpPr/>
          <p:nvPr/>
        </p:nvGrpSpPr>
        <p:grpSpPr>
          <a:xfrm>
            <a:off x="1393736" y="1052424"/>
            <a:ext cx="2032694" cy="489237"/>
            <a:chOff x="1636281" y="3167692"/>
            <a:chExt cx="5281726" cy="1096945"/>
          </a:xfrm>
        </p:grpSpPr>
        <p:sp>
          <p:nvSpPr>
            <p:cNvPr id="340" name="TextBox 6"/>
            <p:cNvSpPr txBox="1">
              <a:spLocks noChangeArrowheads="1"/>
            </p:cNvSpPr>
            <p:nvPr/>
          </p:nvSpPr>
          <p:spPr bwMode="auto">
            <a:xfrm>
              <a:off x="1636281" y="3182936"/>
              <a:ext cx="484204" cy="966149"/>
            </a:xfrm>
            <a:prstGeom prst="rect">
              <a:avLst/>
            </a:prstGeom>
            <a:noFill/>
            <a:ln w="9525">
              <a:noFill/>
              <a:miter lim="800000"/>
              <a:headEnd/>
              <a:tailEnd/>
            </a:ln>
          </p:spPr>
          <p:txBody>
            <a:bodyPr lIns="121935" tIns="60968" rIns="121935" bIns="60968">
              <a:spAutoFit/>
            </a:bodyPr>
            <a:lstStyle/>
            <a:p>
              <a:r>
                <a:rPr lang="en-US" altLang="zh-CN" sz="2000" dirty="0">
                  <a:solidFill>
                    <a:srgbClr val="000000"/>
                  </a:solidFill>
                  <a:latin typeface="Arial" pitchFamily="34" charset="0"/>
                  <a:cs typeface="Arial" pitchFamily="34" charset="0"/>
                </a:rPr>
                <a:t>+</a:t>
              </a:r>
              <a:endParaRPr lang="zh-CN" altLang="en-US" sz="2000" dirty="0">
                <a:solidFill>
                  <a:srgbClr val="000000"/>
                </a:solidFill>
                <a:latin typeface="Arial" pitchFamily="34" charset="0"/>
                <a:cs typeface="Arial" pitchFamily="34" charset="0"/>
              </a:endParaRPr>
            </a:p>
          </p:txBody>
        </p:sp>
        <p:grpSp>
          <p:nvGrpSpPr>
            <p:cNvPr id="3" name="组合 14"/>
            <p:cNvGrpSpPr>
              <a:grpSpLocks/>
            </p:cNvGrpSpPr>
            <p:nvPr/>
          </p:nvGrpSpPr>
          <p:grpSpPr bwMode="auto">
            <a:xfrm>
              <a:off x="2334356" y="3320826"/>
              <a:ext cx="1255904" cy="940033"/>
              <a:chOff x="2606111" y="2847938"/>
              <a:chExt cx="1505178" cy="1447287"/>
            </a:xfrm>
          </p:grpSpPr>
          <p:pic>
            <p:nvPicPr>
              <p:cNvPr id="346" name="Picture 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06111" y="2847938"/>
                <a:ext cx="1505178" cy="1447287"/>
              </a:xfrm>
              <a:prstGeom prst="rect">
                <a:avLst/>
              </a:prstGeom>
              <a:noFill/>
              <a:ln w="9525">
                <a:noFill/>
                <a:miter lim="800000"/>
                <a:headEnd/>
                <a:tailEnd/>
              </a:ln>
            </p:spPr>
          </p:pic>
          <p:sp>
            <p:nvSpPr>
              <p:cNvPr id="347" name="矩形 346"/>
              <p:cNvSpPr/>
              <p:nvPr/>
            </p:nvSpPr>
            <p:spPr>
              <a:xfrm rot="19778364">
                <a:off x="2720901" y="3115810"/>
                <a:ext cx="1209050" cy="690599"/>
              </a:xfrm>
              <a:prstGeom prst="rect">
                <a:avLst/>
              </a:prstGeom>
              <a:noFill/>
            </p:spPr>
            <p:txBody>
              <a:bodyPr wrap="none">
                <a:spAutoFit/>
              </a:bodyPr>
              <a:lstStyle/>
              <a:p>
                <a:pPr algn="ctr">
                  <a:defRPr/>
                </a:pPr>
                <a:r>
                  <a:rPr lang="en-US" altLang="zh-CN" sz="700" b="1" cap="all" dirty="0">
                    <a:ln w="9000" cmpd="sng">
                      <a:solidFill>
                        <a:srgbClr val="5B4C49"/>
                      </a:solidFill>
                      <a:prstDash val="solid"/>
                    </a:ln>
                    <a:solidFill>
                      <a:srgbClr val="5B4C49"/>
                    </a:solidFill>
                    <a:latin typeface="Arial" pitchFamily="34" charset="0"/>
                    <a:cs typeface="Arial" pitchFamily="34" charset="0"/>
                  </a:rPr>
                  <a:t>ARM</a:t>
                </a:r>
                <a:endParaRPr lang="zh-CN" altLang="en-US" sz="700" b="1" cap="all" dirty="0">
                  <a:ln w="9000" cmpd="sng">
                    <a:solidFill>
                      <a:srgbClr val="5B4C49"/>
                    </a:solidFill>
                    <a:prstDash val="solid"/>
                  </a:ln>
                  <a:solidFill>
                    <a:srgbClr val="5B4C49"/>
                  </a:solidFill>
                  <a:latin typeface="Arial" pitchFamily="34" charset="0"/>
                  <a:cs typeface="Arial" pitchFamily="34" charset="0"/>
                </a:endParaRPr>
              </a:p>
            </p:txBody>
          </p:sp>
        </p:grpSp>
        <p:sp>
          <p:nvSpPr>
            <p:cNvPr id="342" name="TextBox 6"/>
            <p:cNvSpPr txBox="1">
              <a:spLocks noChangeArrowheads="1"/>
            </p:cNvSpPr>
            <p:nvPr/>
          </p:nvSpPr>
          <p:spPr bwMode="auto">
            <a:xfrm>
              <a:off x="3545919" y="3167692"/>
              <a:ext cx="484204" cy="966149"/>
            </a:xfrm>
            <a:prstGeom prst="rect">
              <a:avLst/>
            </a:prstGeom>
            <a:noFill/>
            <a:ln w="9525">
              <a:noFill/>
              <a:miter lim="800000"/>
              <a:headEnd/>
              <a:tailEnd/>
            </a:ln>
          </p:spPr>
          <p:txBody>
            <a:bodyPr lIns="121935" tIns="60968" rIns="121935" bIns="60968">
              <a:spAutoFit/>
            </a:bodyPr>
            <a:lstStyle/>
            <a:p>
              <a:r>
                <a:rPr lang="en-US" altLang="zh-CN" sz="2000" dirty="0">
                  <a:solidFill>
                    <a:srgbClr val="000000"/>
                  </a:solidFill>
                  <a:latin typeface="Arial" pitchFamily="34" charset="0"/>
                  <a:cs typeface="Arial" pitchFamily="34" charset="0"/>
                </a:rPr>
                <a:t>+</a:t>
              </a:r>
              <a:endParaRPr lang="zh-CN" altLang="en-US" sz="2000" dirty="0">
                <a:solidFill>
                  <a:srgbClr val="000000"/>
                </a:solidFill>
                <a:latin typeface="Arial" pitchFamily="34" charset="0"/>
                <a:cs typeface="Arial" pitchFamily="34" charset="0"/>
              </a:endParaRPr>
            </a:p>
          </p:txBody>
        </p:sp>
        <p:pic>
          <p:nvPicPr>
            <p:cNvPr id="343" name="Picture 12" descr="http://www.888-999.com/upfile/proimage/200942110203707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45179" y="3336068"/>
              <a:ext cx="1372828" cy="928569"/>
            </a:xfrm>
            <a:prstGeom prst="rect">
              <a:avLst/>
            </a:prstGeom>
            <a:noFill/>
            <a:ln w="9525">
              <a:noFill/>
              <a:miter lim="800000"/>
              <a:headEnd/>
              <a:tailEnd/>
            </a:ln>
          </p:spPr>
        </p:pic>
        <p:pic>
          <p:nvPicPr>
            <p:cNvPr id="344"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123142" y="3405187"/>
              <a:ext cx="1067983" cy="750253"/>
            </a:xfrm>
            <a:prstGeom prst="rect">
              <a:avLst/>
            </a:prstGeom>
            <a:noFill/>
            <a:ln w="9525">
              <a:noFill/>
              <a:miter lim="800000"/>
              <a:headEnd/>
              <a:tailEnd/>
            </a:ln>
          </p:spPr>
        </p:pic>
        <p:sp>
          <p:nvSpPr>
            <p:cNvPr id="345" name="TextBox 6"/>
            <p:cNvSpPr txBox="1">
              <a:spLocks noChangeArrowheads="1"/>
            </p:cNvSpPr>
            <p:nvPr/>
          </p:nvSpPr>
          <p:spPr bwMode="auto">
            <a:xfrm>
              <a:off x="5039438" y="3167692"/>
              <a:ext cx="484204" cy="966149"/>
            </a:xfrm>
            <a:prstGeom prst="rect">
              <a:avLst/>
            </a:prstGeom>
            <a:noFill/>
            <a:ln w="9525">
              <a:noFill/>
              <a:miter lim="800000"/>
              <a:headEnd/>
              <a:tailEnd/>
            </a:ln>
          </p:spPr>
          <p:txBody>
            <a:bodyPr lIns="121935" tIns="60968" rIns="121935" bIns="60968">
              <a:spAutoFit/>
            </a:bodyPr>
            <a:lstStyle/>
            <a:p>
              <a:r>
                <a:rPr lang="en-US" altLang="zh-CN" sz="2000" dirty="0">
                  <a:solidFill>
                    <a:srgbClr val="000000"/>
                  </a:solidFill>
                  <a:latin typeface="Arial" pitchFamily="34" charset="0"/>
                  <a:cs typeface="Arial" pitchFamily="34" charset="0"/>
                </a:rPr>
                <a:t>+</a:t>
              </a:r>
              <a:endParaRPr lang="zh-CN" altLang="en-US" sz="2000" dirty="0">
                <a:solidFill>
                  <a:srgbClr val="000000"/>
                </a:solidFill>
                <a:latin typeface="Arial" pitchFamily="34" charset="0"/>
                <a:cs typeface="Arial" pitchFamily="34" charset="0"/>
              </a:endParaRPr>
            </a:p>
          </p:txBody>
        </p:sp>
      </p:grpSp>
      <p:sp>
        <p:nvSpPr>
          <p:cNvPr id="349" name="矩形 348"/>
          <p:cNvSpPr/>
          <p:nvPr/>
        </p:nvSpPr>
        <p:spPr>
          <a:xfrm>
            <a:off x="816996" y="853955"/>
            <a:ext cx="2699778" cy="276999"/>
          </a:xfrm>
          <a:prstGeom prst="rect">
            <a:avLst/>
          </a:prstGeom>
          <a:ln>
            <a:noFill/>
          </a:ln>
        </p:spPr>
        <p:txBody>
          <a:bodyPr wrap="none">
            <a:spAutoFit/>
          </a:bodyPr>
          <a:lstStyle/>
          <a:p>
            <a:pPr algn="ctr" defTabSz="395734" eaLnBrk="0" hangingPunct="0">
              <a:defRPr/>
            </a:pPr>
            <a:r>
              <a:rPr lang="en-US" altLang="zh-CN" sz="1200" b="1" i="1" dirty="0" smtClean="0">
                <a:solidFill>
                  <a:srgbClr val="000000">
                    <a:lumMod val="75000"/>
                    <a:lumOff val="25000"/>
                  </a:srgbClr>
                </a:solidFill>
                <a:latin typeface="Arial" pitchFamily="34" charset="0"/>
                <a:ea typeface="微软雅黑" pitchFamily="34" charset="-122"/>
                <a:cs typeface="Arial" pitchFamily="34" charset="0"/>
              </a:rPr>
              <a:t>ARM based high density hardware</a:t>
            </a:r>
          </a:p>
        </p:txBody>
      </p:sp>
      <p:grpSp>
        <p:nvGrpSpPr>
          <p:cNvPr id="4" name="组合 59"/>
          <p:cNvGrpSpPr>
            <a:grpSpLocks noChangeAspect="1"/>
          </p:cNvGrpSpPr>
          <p:nvPr/>
        </p:nvGrpSpPr>
        <p:grpSpPr>
          <a:xfrm>
            <a:off x="657709" y="2807837"/>
            <a:ext cx="2975109" cy="1711000"/>
            <a:chOff x="391009" y="712728"/>
            <a:chExt cx="3554491" cy="667407"/>
          </a:xfrm>
        </p:grpSpPr>
        <p:sp>
          <p:nvSpPr>
            <p:cNvPr id="348" name="矩形 347"/>
            <p:cNvSpPr/>
            <p:nvPr/>
          </p:nvSpPr>
          <p:spPr>
            <a:xfrm>
              <a:off x="391009" y="712728"/>
              <a:ext cx="3554491" cy="108049"/>
            </a:xfrm>
            <a:prstGeom prst="rect">
              <a:avLst/>
            </a:prstGeom>
            <a:ln>
              <a:noFill/>
            </a:ln>
          </p:spPr>
          <p:txBody>
            <a:bodyPr wrap="none">
              <a:spAutoFit/>
            </a:bodyPr>
            <a:lstStyle/>
            <a:p>
              <a:pPr algn="ctr" defTabSz="395734" eaLnBrk="0" hangingPunct="0">
                <a:defRPr/>
              </a:pPr>
              <a:r>
                <a:rPr lang="en-US" altLang="zh-CN" sz="1200" b="1" i="1" dirty="0" smtClean="0">
                  <a:solidFill>
                    <a:srgbClr val="000000">
                      <a:lumMod val="75000"/>
                      <a:lumOff val="25000"/>
                    </a:srgbClr>
                  </a:solidFill>
                  <a:latin typeface="Arial" pitchFamily="34" charset="0"/>
                  <a:ea typeface="微软雅黑" pitchFamily="34" charset="-122"/>
                  <a:cs typeface="Arial" pitchFamily="34" charset="0"/>
                </a:rPr>
                <a:t>DHT: Highly Available Key Value Store</a:t>
              </a:r>
            </a:p>
          </p:txBody>
        </p:sp>
        <p:cxnSp>
          <p:nvCxnSpPr>
            <p:cNvPr id="362" name="直接连接符 279"/>
            <p:cNvCxnSpPr>
              <a:cxnSpLocks noChangeShapeType="1"/>
            </p:cNvCxnSpPr>
            <p:nvPr/>
          </p:nvCxnSpPr>
          <p:spPr bwMode="auto">
            <a:xfrm>
              <a:off x="1958563" y="1151536"/>
              <a:ext cx="0" cy="228599"/>
            </a:xfrm>
            <a:prstGeom prst="line">
              <a:avLst/>
            </a:prstGeom>
            <a:noFill/>
            <a:ln w="19050" algn="ctr">
              <a:solidFill>
                <a:schemeClr val="tx1"/>
              </a:solidFill>
              <a:round/>
              <a:headEnd/>
              <a:tailEnd/>
            </a:ln>
          </p:spPr>
        </p:cxnSp>
      </p:grpSp>
      <p:pic>
        <p:nvPicPr>
          <p:cNvPr id="62" name="Picture 2" descr="F:\2011-10-12高密\效果图(20121010)\HDS-03.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74723" y="1347198"/>
            <a:ext cx="2377440" cy="1336770"/>
          </a:xfrm>
          <a:prstGeom prst="rect">
            <a:avLst/>
          </a:prstGeom>
          <a:noFill/>
        </p:spPr>
      </p:pic>
      <p:pic>
        <p:nvPicPr>
          <p:cNvPr id="63" name="Picture 9" descr="F:\2011-10-12高密\效果图(20121010)\HDD-20121011-01.jpg"/>
          <p:cNvPicPr>
            <a:picLocks noChangeAspect="1" noChangeArrowheads="1"/>
          </p:cNvPicPr>
          <p:nvPr/>
        </p:nvPicPr>
        <p:blipFill>
          <a:blip r:embed="rId7" cstate="print">
            <a:clrChange>
              <a:clrFrom>
                <a:srgbClr val="FFFFFF"/>
              </a:clrFrom>
              <a:clrTo>
                <a:srgbClr val="FFFFFF">
                  <a:alpha val="0"/>
                </a:srgbClr>
              </a:clrTo>
            </a:clrChange>
          </a:blip>
          <a:srcRect b="2951"/>
          <a:stretch>
            <a:fillRect/>
          </a:stretch>
        </p:blipFill>
        <p:spPr bwMode="auto">
          <a:xfrm>
            <a:off x="685909" y="1118537"/>
            <a:ext cx="851695" cy="406193"/>
          </a:xfrm>
          <a:prstGeom prst="rect">
            <a:avLst/>
          </a:prstGeom>
          <a:noFill/>
        </p:spPr>
      </p:pic>
      <p:sp>
        <p:nvSpPr>
          <p:cNvPr id="64" name="Title 2"/>
          <p:cNvSpPr txBox="1">
            <a:spLocks/>
          </p:cNvSpPr>
          <p:nvPr/>
        </p:nvSpPr>
        <p:spPr>
          <a:xfrm>
            <a:off x="223120" y="317711"/>
            <a:ext cx="8609730" cy="471277"/>
          </a:xfrm>
          <a:prstGeom prst="rect">
            <a:avLst/>
          </a:prstGeom>
        </p:spPr>
        <p:txBody>
          <a:bodyPr/>
          <a:lstStyle/>
          <a:p>
            <a:r>
              <a:rPr lang="ru-RU" altLang="zh-CN" sz="2000" b="1" kern="0" dirty="0" smtClean="0">
                <a:solidFill>
                  <a:srgbClr val="C00000"/>
                </a:solidFill>
                <a:latin typeface="Arial" pitchFamily="34" charset="0"/>
                <a:ea typeface="微软雅黑" pitchFamily="34" charset="-122"/>
                <a:cs typeface="Arial" pitchFamily="34" charset="0"/>
              </a:rPr>
              <a:t>Новые рынки: </a:t>
            </a:r>
            <a:r>
              <a:rPr lang="en-US" altLang="zh-CN" sz="2000" b="1" kern="0" dirty="0" err="1" smtClean="0">
                <a:solidFill>
                  <a:srgbClr val="C00000"/>
                </a:solidFill>
                <a:latin typeface="Arial" pitchFamily="34" charset="0"/>
                <a:ea typeface="微软雅黑" pitchFamily="34" charset="-122"/>
                <a:cs typeface="Arial" pitchFamily="34" charset="0"/>
              </a:rPr>
              <a:t>CloudStorage</a:t>
            </a:r>
            <a:r>
              <a:rPr lang="en-US" altLang="zh-CN" sz="2000" b="1" kern="0" dirty="0" smtClean="0">
                <a:solidFill>
                  <a:srgbClr val="C00000"/>
                </a:solidFill>
                <a:latin typeface="Arial" pitchFamily="34" charset="0"/>
                <a:ea typeface="微软雅黑" pitchFamily="34" charset="-122"/>
                <a:cs typeface="Arial" pitchFamily="34" charset="0"/>
              </a:rPr>
              <a:t> for Storage as a Services</a:t>
            </a:r>
          </a:p>
        </p:txBody>
      </p:sp>
      <p:pic>
        <p:nvPicPr>
          <p:cNvPr id="67" name="Picture 4" descr="D:\00 HVS高端存储\MR1\图片\架构图\高端架构图 无虚线.png"/>
          <p:cNvPicPr>
            <a:picLocks noChangeAspect="1" noChangeArrowheads="1"/>
          </p:cNvPicPr>
          <p:nvPr/>
        </p:nvPicPr>
        <p:blipFill>
          <a:blip r:embed="rId8" cstate="print">
            <a:grayscl/>
          </a:blip>
          <a:srcRect/>
          <a:stretch>
            <a:fillRect/>
          </a:stretch>
        </p:blipFill>
        <p:spPr bwMode="auto">
          <a:xfrm>
            <a:off x="849335" y="3189149"/>
            <a:ext cx="2281238" cy="1412607"/>
          </a:xfrm>
          <a:prstGeom prst="rect">
            <a:avLst/>
          </a:prstGeom>
          <a:noFill/>
          <a:ln w="9525">
            <a:noFill/>
            <a:miter lim="800000"/>
            <a:headEnd/>
            <a:tailEnd/>
          </a:ln>
        </p:spPr>
      </p:pic>
    </p:spTree>
  </p:cSld>
  <p:clrMapOvr>
    <a:masterClrMapping/>
  </p:clrMapOvr>
  <p:transition advClick="0" advTm="8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6"/>
          <p:cNvGrpSpPr/>
          <p:nvPr/>
        </p:nvGrpSpPr>
        <p:grpSpPr>
          <a:xfrm>
            <a:off x="266401" y="3409918"/>
            <a:ext cx="4919442" cy="184666"/>
            <a:chOff x="266401" y="3260410"/>
            <a:chExt cx="4919442" cy="184666"/>
          </a:xfrm>
        </p:grpSpPr>
        <p:cxnSp>
          <p:nvCxnSpPr>
            <p:cNvPr id="68" name="直接连接符 67"/>
            <p:cNvCxnSpPr/>
            <p:nvPr/>
          </p:nvCxnSpPr>
          <p:spPr>
            <a:xfrm flipH="1">
              <a:off x="750349" y="3332114"/>
              <a:ext cx="4435494" cy="0"/>
            </a:xfrm>
            <a:prstGeom prst="line">
              <a:avLst/>
            </a:prstGeom>
            <a:noFill/>
            <a:ln w="9525" cap="flat" cmpd="sng" algn="ctr">
              <a:solidFill>
                <a:schemeClr val="tx1">
                  <a:lumMod val="65000"/>
                  <a:lumOff val="35000"/>
                </a:schemeClr>
              </a:solidFill>
              <a:prstDash val="solid"/>
            </a:ln>
            <a:effectLst/>
          </p:spPr>
        </p:cxnSp>
        <p:sp>
          <p:nvSpPr>
            <p:cNvPr id="69" name="TextBox 68"/>
            <p:cNvSpPr txBox="1"/>
            <p:nvPr/>
          </p:nvSpPr>
          <p:spPr>
            <a:xfrm>
              <a:off x="266401" y="3260410"/>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5</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grpSp>
      <p:grpSp>
        <p:nvGrpSpPr>
          <p:cNvPr id="3" name="组合 62"/>
          <p:cNvGrpSpPr/>
          <p:nvPr/>
        </p:nvGrpSpPr>
        <p:grpSpPr>
          <a:xfrm>
            <a:off x="266401" y="2774428"/>
            <a:ext cx="4919442" cy="184666"/>
            <a:chOff x="266401" y="2735944"/>
            <a:chExt cx="4919442" cy="184666"/>
          </a:xfrm>
        </p:grpSpPr>
        <p:cxnSp>
          <p:nvCxnSpPr>
            <p:cNvPr id="64" name="直接连接符 63"/>
            <p:cNvCxnSpPr/>
            <p:nvPr/>
          </p:nvCxnSpPr>
          <p:spPr>
            <a:xfrm flipH="1">
              <a:off x="750349" y="2826057"/>
              <a:ext cx="4435494" cy="0"/>
            </a:xfrm>
            <a:prstGeom prst="line">
              <a:avLst/>
            </a:prstGeom>
            <a:noFill/>
            <a:ln w="9525" cap="flat" cmpd="sng" algn="ctr">
              <a:solidFill>
                <a:schemeClr val="tx1">
                  <a:lumMod val="65000"/>
                  <a:lumOff val="35000"/>
                </a:schemeClr>
              </a:solidFill>
              <a:prstDash val="solid"/>
            </a:ln>
            <a:effectLst/>
          </p:spPr>
        </p:cxnSp>
        <p:sp>
          <p:nvSpPr>
            <p:cNvPr id="65" name="TextBox 64"/>
            <p:cNvSpPr txBox="1"/>
            <p:nvPr/>
          </p:nvSpPr>
          <p:spPr>
            <a:xfrm>
              <a:off x="266401" y="2735944"/>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15</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grpSp>
      <p:sp>
        <p:nvSpPr>
          <p:cNvPr id="6146" name="DtsShapeName" descr="EUR03B6251125B8@@92@3ED383ECBCD80;06A;;0=;=F11041632!!!BIHO@]f110416321@0C99@@110B325D7E703101电担览粹)釜士烹亨(!W0/6过衙/qqu!!!!!!!!!!!!!!!!!!!!!!!!!!!!!!!!!!!!!!!!!!!!!!!!!!!!!!!!!!!!!!!!!!!!!!!!!!!!!!!!!!!!!!!!!!!!!!!!!!!!!!!!!!!!!!!!!!!!!!!!!!!!!!!!!!!!!!!!!!!!!!!!!!!!!!!!!!!!!!!!!!!!!!!!!!!!!!!!!!!!!!!!!!!!!!!!!!!!!!!!!!!!!!!!!!!!!!!!!!!!!!!!!!!!!!!!!!!!!!!!!!!!!!!!!!!!!!!!!!!!!!!!!!!!!!!!!!!!!!!!!!!!!!!!!!!!!!!!!!!!!!!!!!!!!!!!!!!!!!!!!!!!!!!!!!!!!!!!!!!!!!!!!!!!!!!!!!!!!!!!!!!!!!!!!!!!!!!!!!!!!!!!!!!!!!!!!!!!!!!!!!!!!!!!!!!!!!!!!!!!!!!!!!!!!!!!!!!!!!!!!!!!!!!!!!!!!!!!!!!!!!!!!!!!!!!!!!!!!!!!!!!!!!!!!!!!!!!!!!!!!!!!!!!!!!!!!!!!!!!!!!!!!!!!!!!!!!!!!!!!!!!!!!!!!!!!!!!!!!!!!!!!!!!!!!!!!!!!!!!!!!!!!!!!!!!!!!!!!!!!!!!!!!!!!!!!!!!!!!!!!!!!!!!!!!!!!!!!!!!!!!!!!!!!!!!!!!!!!!!!!!!!!!!!!!!!!!!!!!!!!!!!!!!!!!!!!!!!!!!!!!!!!!!!!!!!!!!!!!!!!!!!!!!!!!!!!!!!!!!!!!!!!!!!!!!!!!!!!!!!!!!!!!!!!!!!!!!!!!!!!!!!!!!!!!!!!!!!!!!!!!!!!!!!!!!!!!!!!!!!!!!!!!!!!!!!!!!!!!!!!!!!!!!!!!!!!!!!!!!!!!!!!!!!!!!!!!!!!!!!!!!!!!!!!!!!!!!!!!!!!!!!!!!!!!!!!!!!!!!!!!!!!!!!!!!!!!!!!!!!!!!!!!!!!!!!!!!!!!!!!!!!!!!!!!!!!!!!!!!!!!!!!!!!!!!!!!!!!!!!!!!!!!!!!!!!!!!!!!!!!!!!!!!!!!!!!!!!!!!!!!!!!!!!!!!!!!!!!!!!!!!!!!!!!!!!!!!!!!!!!!!!!!!!!!!!!!!!!!!!!!!!!!!!!!!!!!!!!!!!!!!!!!!!!!!!!!!!!!!!!!!!!!!!!!!!!!!!!!!!!!!!!!!!!!!!!!!!!!!!!!!!!!!!!!!!!!!!!!!!!!!!!!!!!!!!!!!!!!!!!!!!!!!!!!!!!!!!!!!!!!!!!!!!!!!!!!!!!!!!!!!!!!!!!!!!!!!!!!!!!!!!!!!!!!!!!!!!!!!!!!!!!!!!!!!!!!!!!!!!!!!!!!!!!!!!!!!!!!!!!!!!!!!!!!!!!!!!!!!!!!!!!!!!!!!!!!!!!!!!!!!!!!!!!!!!!!!!!!!!!!!!!!!!!!!!!!!!!!!!!!!!!!!!!!!!!!!!!!!!!!!!!!!!!!!!!!!!!!!!!!!!!!!!!!!!!!!!!!!!!!!!!!!!!!!!!!!!!!!!!!!!!!!!!!!!!!!!!!!!!!!!!!!!!!!!!!!!!!!!!!!!!!!!!!!!!!!!!!!!!!!!!!!!!!!!!!!!!!!!!!!!!!!!!!!!!!!!!!!!!!!!!!!!!!!!!!!!!!!!!!!!!!!!!!!!!!!!!!!!!!!!!!!!!!!!!!!!!!!!!!!!!!!!!!!!!!!!!!!!!!!!!!!!!!!!!!!!!!!!!!!!!!!!!!!!!!!!!!!!!!!!!!!!!!!!!!!!!!!!!!!!!!!!!!!!!!!!!!!!!!!!!!!!!!!!!!!!!!!!!!!!!!!!!!!!!!!!!!!!!!!!!!!!!!!!!!!!!!!!!!!!!!!!!!!!!!!!!!!!!!!!!!!!!!!!!!!!!!!!!!!!!!!!!!!!!!!!!!!!!!!!!!!!!!!!!!!!!!!!!!!!!!!!!!!!!!!!!!!!!!!!!!!!!!!!!!!!!!!!!!!!!!!!!!!!!!!!!!!!!!!!!!!!!!!!!!!!!!!!!!!!!!!!!!!!!!!!!!!!!!!!!!!!!!!!!!!!!!!!!!!!!!!!!!!!!!!!!!!!!!!!!!!!!!!!!!!!!!!!!!!!!!!!!!!!!!!!!!!!!!!!!!!!!!!!!!!!!!!!!!!!!!!!!!!!!!!!!!!!!!!!!!!!!!!!!!!!!!!!!!!!!!!!!!!!!!!!!!!!!!!!!!!!!!!!!!!!!!!!!!!!!!!!!!!!!!!!!!!!!!!!!!!!!!!!!!!!!!!!!!!!!!!!!!!!!!!!!!!!!!!!!!!!!!!!!!!!!!!!!!!!!!!!!!!!!!!!!!!!!!!!!!!!!!!!!!!!!!!!!!!!!!!!!!!!!!!!!!!!!!!!!!!!1!1" hidden="1"/>
          <p:cNvSpPr>
            <a:spLocks noChangeArrowheads="1"/>
          </p:cNvSpPr>
          <p:nvPr/>
        </p:nvSpPr>
        <p:spPr bwMode="auto">
          <a:xfrm>
            <a:off x="0" y="1"/>
            <a:ext cx="1588" cy="119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3 w 21600"/>
              <a:gd name="T13" fmla="*/ 2272 h 21600"/>
              <a:gd name="T14" fmla="*/ 16554 w 21600"/>
              <a:gd name="T15" fmla="*/ 13684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accent1"/>
          </a:solidFill>
          <a:ln w="9525">
            <a:solidFill>
              <a:schemeClr val="tx1"/>
            </a:solidFill>
            <a:miter lim="800000"/>
            <a:headEnd/>
            <a:tailEnd/>
          </a:ln>
        </p:spPr>
        <p:txBody>
          <a:bodyPr wrap="none" lIns="68552" tIns="34276" rIns="68552" bIns="34276" anchor="ctr"/>
          <a:lstStyle/>
          <a:p>
            <a:endParaRPr lang="zh-CN" altLang="en-US">
              <a:solidFill>
                <a:srgbClr val="000000"/>
              </a:solidFill>
            </a:endParaRPr>
          </a:p>
        </p:txBody>
      </p:sp>
      <p:sp>
        <p:nvSpPr>
          <p:cNvPr id="103" name="Title 2"/>
          <p:cNvSpPr txBox="1">
            <a:spLocks/>
          </p:cNvSpPr>
          <p:nvPr/>
        </p:nvSpPr>
        <p:spPr>
          <a:xfrm>
            <a:off x="223120" y="317711"/>
            <a:ext cx="8609730" cy="471277"/>
          </a:xfrm>
          <a:prstGeom prst="rect">
            <a:avLst/>
          </a:prstGeom>
        </p:spPr>
        <p:txBody>
          <a:bodyPr/>
          <a:lstStyle/>
          <a:p>
            <a:pPr eaLnBrk="0" hangingPunct="0">
              <a:defRPr/>
            </a:pPr>
            <a:r>
              <a:rPr lang="en-US" altLang="zh-CN" sz="2000" b="1" kern="0" dirty="0" smtClean="0">
                <a:solidFill>
                  <a:srgbClr val="C00000"/>
                </a:solidFill>
                <a:latin typeface="Arial" pitchFamily="34" charset="0"/>
                <a:ea typeface="微软雅黑" pitchFamily="34" charset="-122"/>
                <a:cs typeface="Arial" pitchFamily="34" charset="0"/>
              </a:rPr>
              <a:t>Sustainable Growth</a:t>
            </a:r>
          </a:p>
        </p:txBody>
      </p:sp>
      <p:sp>
        <p:nvSpPr>
          <p:cNvPr id="245" name="Rectangle 22"/>
          <p:cNvSpPr>
            <a:spLocks noChangeArrowheads="1"/>
          </p:cNvSpPr>
          <p:nvPr/>
        </p:nvSpPr>
        <p:spPr bwMode="auto">
          <a:xfrm>
            <a:off x="317500" y="4208060"/>
            <a:ext cx="505777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spAutoFit/>
          </a:bodyPr>
          <a:lstStyle/>
          <a:p>
            <a:pPr marL="128553" indent="-128553" defTabSz="601106" eaLnBrk="0" fontAlgn="auto" hangingPunct="0">
              <a:spcBef>
                <a:spcPct val="20000"/>
              </a:spcBef>
              <a:spcAft>
                <a:spcPts val="0"/>
              </a:spcAft>
              <a:buClr>
                <a:srgbClr val="990000"/>
              </a:buClr>
              <a:buSzPct val="60000"/>
              <a:buFont typeface="Wingdings" pitchFamily="2" charset="2"/>
              <a:buChar char="l"/>
              <a:defRPr/>
            </a:pPr>
            <a:r>
              <a:rPr lang="ru-RU" altLang="zh-CN" sz="1000" kern="0" dirty="0" smtClean="0">
                <a:solidFill>
                  <a:srgbClr val="000000">
                    <a:lumMod val="75000"/>
                    <a:lumOff val="25000"/>
                  </a:srgbClr>
                </a:solidFill>
                <a:latin typeface="Arial" pitchFamily="34" charset="0"/>
                <a:ea typeface="微软雅黑" pitchFamily="34" charset="-122"/>
                <a:cs typeface="Arial" pitchFamily="34" charset="0"/>
              </a:rPr>
              <a:t>Ежегодный корпоративный финансовый отчет </a:t>
            </a:r>
            <a:r>
              <a:rPr lang="en-US" altLang="zh-CN" sz="1000" kern="0" dirty="0" smtClean="0">
                <a:solidFill>
                  <a:srgbClr val="000000">
                    <a:lumMod val="75000"/>
                    <a:lumOff val="25000"/>
                  </a:srgbClr>
                </a:solidFill>
                <a:latin typeface="Arial" pitchFamily="34" charset="0"/>
                <a:ea typeface="微软雅黑" pitchFamily="34" charset="-122"/>
                <a:cs typeface="Arial" pitchFamily="34" charset="0"/>
              </a:rPr>
              <a:t>Huawei </a:t>
            </a:r>
            <a:r>
              <a:rPr lang="ru-RU" altLang="zh-CN" sz="1000" kern="0" dirty="0" smtClean="0">
                <a:solidFill>
                  <a:srgbClr val="000000">
                    <a:lumMod val="75000"/>
                    <a:lumOff val="25000"/>
                  </a:srgbClr>
                </a:solidFill>
                <a:latin typeface="Arial" pitchFamily="34" charset="0"/>
                <a:ea typeface="微软雅黑" pitchFamily="34" charset="-122"/>
                <a:cs typeface="Arial" pitchFamily="34" charset="0"/>
              </a:rPr>
              <a:t>аудируется</a:t>
            </a:r>
            <a:r>
              <a:rPr lang="en-US" altLang="zh-CN" sz="1000" kern="0" dirty="0" smtClean="0">
                <a:solidFill>
                  <a:srgbClr val="000000">
                    <a:lumMod val="75000"/>
                    <a:lumOff val="25000"/>
                  </a:srgbClr>
                </a:solidFill>
                <a:latin typeface="Arial" pitchFamily="34" charset="0"/>
                <a:ea typeface="微软雅黑" pitchFamily="34" charset="-122"/>
                <a:cs typeface="Arial" pitchFamily="34" charset="0"/>
              </a:rPr>
              <a:t> KPMG.</a:t>
            </a:r>
            <a:endParaRPr lang="en-US" altLang="zh-CN" sz="1000" i="1" kern="0" dirty="0" smtClean="0">
              <a:solidFill>
                <a:srgbClr val="000000">
                  <a:lumMod val="75000"/>
                  <a:lumOff val="25000"/>
                </a:srgbClr>
              </a:solidFill>
              <a:latin typeface="Arial" pitchFamily="34" charset="0"/>
              <a:ea typeface="微软雅黑" pitchFamily="34" charset="-122"/>
              <a:cs typeface="Arial" pitchFamily="34" charset="0"/>
            </a:endParaRPr>
          </a:p>
        </p:txBody>
      </p:sp>
      <p:sp>
        <p:nvSpPr>
          <p:cNvPr id="246" name="Rectangle 7"/>
          <p:cNvSpPr>
            <a:spLocks noChangeArrowheads="1"/>
          </p:cNvSpPr>
          <p:nvPr/>
        </p:nvSpPr>
        <p:spPr bwMode="auto">
          <a:xfrm>
            <a:off x="3716773" y="854304"/>
            <a:ext cx="1748359" cy="218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79207" tIns="39605" rIns="79207" bIns="39605">
            <a:spAutoFit/>
          </a:bodyPr>
          <a:lstStyle/>
          <a:p>
            <a:pPr defTabSz="601106"/>
            <a:r>
              <a:rPr lang="en-US" altLang="zh-CN" sz="900" dirty="0" smtClean="0">
                <a:solidFill>
                  <a:srgbClr val="000000"/>
                </a:solidFill>
                <a:latin typeface="Arial" pitchFamily="34" charset="0"/>
                <a:ea typeface="微软雅黑" pitchFamily="34" charset="-122"/>
                <a:cs typeface="Arial" pitchFamily="34" charset="0"/>
              </a:rPr>
              <a:t>Sales revenue (billion USD)</a:t>
            </a:r>
          </a:p>
        </p:txBody>
      </p:sp>
      <p:cxnSp>
        <p:nvCxnSpPr>
          <p:cNvPr id="248" name="直接连接符 247"/>
          <p:cNvCxnSpPr/>
          <p:nvPr/>
        </p:nvCxnSpPr>
        <p:spPr>
          <a:xfrm>
            <a:off x="750349" y="886183"/>
            <a:ext cx="0" cy="2947890"/>
          </a:xfrm>
          <a:prstGeom prst="line">
            <a:avLst/>
          </a:prstGeom>
          <a:noFill/>
          <a:ln w="9525" cap="flat" cmpd="sng" algn="ctr">
            <a:solidFill>
              <a:schemeClr val="tx1">
                <a:lumMod val="65000"/>
                <a:lumOff val="35000"/>
              </a:schemeClr>
            </a:solidFill>
            <a:prstDash val="solid"/>
          </a:ln>
          <a:effectLst/>
        </p:spPr>
      </p:cxnSp>
      <p:grpSp>
        <p:nvGrpSpPr>
          <p:cNvPr id="4" name="组合 65"/>
          <p:cNvGrpSpPr/>
          <p:nvPr/>
        </p:nvGrpSpPr>
        <p:grpSpPr>
          <a:xfrm>
            <a:off x="266401" y="3727660"/>
            <a:ext cx="4919442" cy="184666"/>
            <a:chOff x="266401" y="3727660"/>
            <a:chExt cx="4919442" cy="184666"/>
          </a:xfrm>
        </p:grpSpPr>
        <p:cxnSp>
          <p:nvCxnSpPr>
            <p:cNvPr id="249" name="直接连接符 248"/>
            <p:cNvCxnSpPr/>
            <p:nvPr/>
          </p:nvCxnSpPr>
          <p:spPr>
            <a:xfrm flipH="1">
              <a:off x="750349" y="3838173"/>
              <a:ext cx="4435494" cy="0"/>
            </a:xfrm>
            <a:prstGeom prst="line">
              <a:avLst/>
            </a:prstGeom>
            <a:noFill/>
            <a:ln w="9525" cap="flat" cmpd="sng" algn="ctr">
              <a:solidFill>
                <a:schemeClr val="tx1">
                  <a:lumMod val="65000"/>
                  <a:lumOff val="35000"/>
                </a:schemeClr>
              </a:solidFill>
              <a:prstDash val="solid"/>
            </a:ln>
            <a:effectLst/>
          </p:spPr>
        </p:cxnSp>
        <p:sp>
          <p:nvSpPr>
            <p:cNvPr id="255" name="TextBox 254"/>
            <p:cNvSpPr txBox="1"/>
            <p:nvPr/>
          </p:nvSpPr>
          <p:spPr>
            <a:xfrm>
              <a:off x="266401" y="3727660"/>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0</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grpSp>
      <p:grpSp>
        <p:nvGrpSpPr>
          <p:cNvPr id="5" name="组合 61"/>
          <p:cNvGrpSpPr/>
          <p:nvPr/>
        </p:nvGrpSpPr>
        <p:grpSpPr>
          <a:xfrm>
            <a:off x="266401" y="3092173"/>
            <a:ext cx="4919442" cy="184666"/>
            <a:chOff x="266401" y="3260410"/>
            <a:chExt cx="4919442" cy="184666"/>
          </a:xfrm>
        </p:grpSpPr>
        <p:cxnSp>
          <p:nvCxnSpPr>
            <p:cNvPr id="250" name="直接连接符 249"/>
            <p:cNvCxnSpPr/>
            <p:nvPr/>
          </p:nvCxnSpPr>
          <p:spPr>
            <a:xfrm flipH="1">
              <a:off x="750349" y="3332114"/>
              <a:ext cx="4435494" cy="0"/>
            </a:xfrm>
            <a:prstGeom prst="line">
              <a:avLst/>
            </a:prstGeom>
            <a:noFill/>
            <a:ln w="9525" cap="flat" cmpd="sng" algn="ctr">
              <a:solidFill>
                <a:schemeClr val="tx1">
                  <a:lumMod val="65000"/>
                  <a:lumOff val="35000"/>
                </a:schemeClr>
              </a:solidFill>
              <a:prstDash val="solid"/>
            </a:ln>
            <a:effectLst/>
          </p:spPr>
        </p:cxnSp>
        <p:sp>
          <p:nvSpPr>
            <p:cNvPr id="256" name="TextBox 255"/>
            <p:cNvSpPr txBox="1"/>
            <p:nvPr/>
          </p:nvSpPr>
          <p:spPr>
            <a:xfrm>
              <a:off x="266401" y="3260410"/>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10</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grpSp>
      <p:grpSp>
        <p:nvGrpSpPr>
          <p:cNvPr id="6" name="组合 60"/>
          <p:cNvGrpSpPr/>
          <p:nvPr/>
        </p:nvGrpSpPr>
        <p:grpSpPr>
          <a:xfrm>
            <a:off x="266401" y="2456683"/>
            <a:ext cx="4919442" cy="184666"/>
            <a:chOff x="266401" y="2735944"/>
            <a:chExt cx="4919442" cy="184666"/>
          </a:xfrm>
        </p:grpSpPr>
        <p:cxnSp>
          <p:nvCxnSpPr>
            <p:cNvPr id="251" name="直接连接符 250"/>
            <p:cNvCxnSpPr/>
            <p:nvPr/>
          </p:nvCxnSpPr>
          <p:spPr>
            <a:xfrm flipH="1">
              <a:off x="750349" y="2826057"/>
              <a:ext cx="4435494" cy="0"/>
            </a:xfrm>
            <a:prstGeom prst="line">
              <a:avLst/>
            </a:prstGeom>
            <a:noFill/>
            <a:ln w="9525" cap="flat" cmpd="sng" algn="ctr">
              <a:solidFill>
                <a:schemeClr val="tx1">
                  <a:lumMod val="65000"/>
                  <a:lumOff val="35000"/>
                </a:schemeClr>
              </a:solidFill>
              <a:prstDash val="solid"/>
            </a:ln>
            <a:effectLst/>
          </p:spPr>
        </p:cxnSp>
        <p:sp>
          <p:nvSpPr>
            <p:cNvPr id="257" name="TextBox 256"/>
            <p:cNvSpPr txBox="1"/>
            <p:nvPr/>
          </p:nvSpPr>
          <p:spPr>
            <a:xfrm>
              <a:off x="266401" y="2735944"/>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20</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grpSp>
      <p:grpSp>
        <p:nvGrpSpPr>
          <p:cNvPr id="7" name="组合 59"/>
          <p:cNvGrpSpPr/>
          <p:nvPr/>
        </p:nvGrpSpPr>
        <p:grpSpPr>
          <a:xfrm>
            <a:off x="266401" y="2138938"/>
            <a:ext cx="4919442" cy="184666"/>
            <a:chOff x="266401" y="2236162"/>
            <a:chExt cx="4919442" cy="184666"/>
          </a:xfrm>
        </p:grpSpPr>
        <p:cxnSp>
          <p:nvCxnSpPr>
            <p:cNvPr id="252" name="直接连接符 251"/>
            <p:cNvCxnSpPr/>
            <p:nvPr/>
          </p:nvCxnSpPr>
          <p:spPr>
            <a:xfrm flipH="1">
              <a:off x="750349" y="2320000"/>
              <a:ext cx="4435494" cy="0"/>
            </a:xfrm>
            <a:prstGeom prst="line">
              <a:avLst/>
            </a:prstGeom>
            <a:noFill/>
            <a:ln w="9525" cap="flat" cmpd="sng" algn="ctr">
              <a:solidFill>
                <a:schemeClr val="tx1">
                  <a:lumMod val="65000"/>
                  <a:lumOff val="35000"/>
                </a:schemeClr>
              </a:solidFill>
              <a:prstDash val="solid"/>
            </a:ln>
            <a:effectLst/>
          </p:spPr>
        </p:cxnSp>
        <p:sp>
          <p:nvSpPr>
            <p:cNvPr id="258" name="TextBox 257"/>
            <p:cNvSpPr txBox="1"/>
            <p:nvPr/>
          </p:nvSpPr>
          <p:spPr>
            <a:xfrm>
              <a:off x="266401" y="2236162"/>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25</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grpSp>
      <p:grpSp>
        <p:nvGrpSpPr>
          <p:cNvPr id="8" name="组合 58"/>
          <p:cNvGrpSpPr/>
          <p:nvPr/>
        </p:nvGrpSpPr>
        <p:grpSpPr>
          <a:xfrm>
            <a:off x="266401" y="1821193"/>
            <a:ext cx="4919442" cy="184666"/>
            <a:chOff x="266401" y="1730105"/>
            <a:chExt cx="4919442" cy="184666"/>
          </a:xfrm>
        </p:grpSpPr>
        <p:cxnSp>
          <p:nvCxnSpPr>
            <p:cNvPr id="253" name="直接连接符 252"/>
            <p:cNvCxnSpPr/>
            <p:nvPr/>
          </p:nvCxnSpPr>
          <p:spPr>
            <a:xfrm flipH="1">
              <a:off x="750349" y="1813943"/>
              <a:ext cx="4435494" cy="0"/>
            </a:xfrm>
            <a:prstGeom prst="line">
              <a:avLst/>
            </a:prstGeom>
            <a:noFill/>
            <a:ln w="9525" cap="flat" cmpd="sng" algn="ctr">
              <a:solidFill>
                <a:schemeClr val="tx1">
                  <a:lumMod val="65000"/>
                  <a:lumOff val="35000"/>
                </a:schemeClr>
              </a:solidFill>
              <a:prstDash val="solid"/>
            </a:ln>
            <a:effectLst/>
          </p:spPr>
        </p:cxnSp>
        <p:sp>
          <p:nvSpPr>
            <p:cNvPr id="259" name="TextBox 258"/>
            <p:cNvSpPr txBox="1"/>
            <p:nvPr/>
          </p:nvSpPr>
          <p:spPr>
            <a:xfrm>
              <a:off x="266401" y="1730105"/>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30</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grpSp>
      <p:grpSp>
        <p:nvGrpSpPr>
          <p:cNvPr id="9" name="组合 57"/>
          <p:cNvGrpSpPr/>
          <p:nvPr/>
        </p:nvGrpSpPr>
        <p:grpSpPr>
          <a:xfrm>
            <a:off x="266401" y="1503448"/>
            <a:ext cx="4919442" cy="184666"/>
            <a:chOff x="266401" y="1287548"/>
            <a:chExt cx="4919442" cy="184666"/>
          </a:xfrm>
        </p:grpSpPr>
        <p:cxnSp>
          <p:nvCxnSpPr>
            <p:cNvPr id="254" name="直接连接符 253"/>
            <p:cNvCxnSpPr/>
            <p:nvPr/>
          </p:nvCxnSpPr>
          <p:spPr>
            <a:xfrm flipH="1">
              <a:off x="750349" y="1371386"/>
              <a:ext cx="4435494" cy="0"/>
            </a:xfrm>
            <a:prstGeom prst="line">
              <a:avLst/>
            </a:prstGeom>
            <a:noFill/>
            <a:ln w="9525" cap="flat" cmpd="sng" algn="ctr">
              <a:solidFill>
                <a:schemeClr val="tx1">
                  <a:lumMod val="65000"/>
                  <a:lumOff val="35000"/>
                </a:schemeClr>
              </a:solidFill>
              <a:prstDash val="solid"/>
            </a:ln>
            <a:effectLst/>
          </p:spPr>
        </p:cxnSp>
        <p:sp>
          <p:nvSpPr>
            <p:cNvPr id="260" name="TextBox 259"/>
            <p:cNvSpPr txBox="1"/>
            <p:nvPr/>
          </p:nvSpPr>
          <p:spPr>
            <a:xfrm>
              <a:off x="266401" y="1287548"/>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35</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grpSp>
      <p:sp>
        <p:nvSpPr>
          <p:cNvPr id="261" name="矩形 260"/>
          <p:cNvSpPr/>
          <p:nvPr/>
        </p:nvSpPr>
        <p:spPr bwMode="auto">
          <a:xfrm>
            <a:off x="4530853" y="1395571"/>
            <a:ext cx="496193" cy="2428977"/>
          </a:xfrm>
          <a:prstGeom prst="rect">
            <a:avLst/>
          </a:prstGeom>
          <a:solidFill>
            <a:srgbClr val="C00000"/>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defRPr/>
            </a:pPr>
            <a:endParaRPr lang="zh-CN" altLang="en-US" kern="0" dirty="0" smtClean="0">
              <a:solidFill>
                <a:srgbClr val="000000"/>
              </a:solidFill>
              <a:latin typeface="Arial" charset="0"/>
              <a:ea typeface="宋体" charset="-122"/>
            </a:endParaRPr>
          </a:p>
        </p:txBody>
      </p:sp>
      <p:sp>
        <p:nvSpPr>
          <p:cNvPr id="262" name="矩形 261"/>
          <p:cNvSpPr/>
          <p:nvPr/>
        </p:nvSpPr>
        <p:spPr bwMode="auto">
          <a:xfrm>
            <a:off x="945040" y="3058510"/>
            <a:ext cx="496193" cy="775563"/>
          </a:xfrm>
          <a:prstGeom prst="rect">
            <a:avLst/>
          </a:prstGeom>
          <a:solidFill>
            <a:schemeClr val="bg2">
              <a:lumMod val="75000"/>
            </a:schemeClr>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defRPr/>
            </a:pPr>
            <a:endParaRPr lang="zh-CN" altLang="en-US" kern="0" dirty="0" smtClean="0">
              <a:solidFill>
                <a:srgbClr val="000000"/>
              </a:solidFill>
              <a:latin typeface="Arial" charset="0"/>
              <a:ea typeface="宋体" charset="-122"/>
            </a:endParaRPr>
          </a:p>
        </p:txBody>
      </p:sp>
      <p:sp>
        <p:nvSpPr>
          <p:cNvPr id="263" name="矩形 262"/>
          <p:cNvSpPr/>
          <p:nvPr/>
        </p:nvSpPr>
        <p:spPr bwMode="auto">
          <a:xfrm>
            <a:off x="1662202" y="2680138"/>
            <a:ext cx="496193" cy="1153935"/>
          </a:xfrm>
          <a:prstGeom prst="rect">
            <a:avLst/>
          </a:prstGeom>
          <a:solidFill>
            <a:schemeClr val="bg2">
              <a:lumMod val="50000"/>
            </a:schemeClr>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defRPr/>
            </a:pPr>
            <a:endParaRPr lang="zh-CN" altLang="en-US" kern="0" dirty="0" smtClean="0">
              <a:solidFill>
                <a:srgbClr val="000000"/>
              </a:solidFill>
              <a:latin typeface="Arial" charset="0"/>
              <a:ea typeface="宋体" charset="-122"/>
            </a:endParaRPr>
          </a:p>
        </p:txBody>
      </p:sp>
      <p:sp>
        <p:nvSpPr>
          <p:cNvPr id="264" name="矩形 263"/>
          <p:cNvSpPr/>
          <p:nvPr/>
        </p:nvSpPr>
        <p:spPr bwMode="auto">
          <a:xfrm>
            <a:off x="2379364" y="2475186"/>
            <a:ext cx="518400" cy="1358887"/>
          </a:xfrm>
          <a:prstGeom prst="rect">
            <a:avLst/>
          </a:prstGeom>
          <a:solidFill>
            <a:schemeClr val="bg2">
              <a:lumMod val="75000"/>
            </a:schemeClr>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defRPr/>
            </a:pPr>
            <a:endParaRPr lang="zh-CN" altLang="en-US" kern="0" dirty="0" smtClean="0">
              <a:solidFill>
                <a:srgbClr val="000000"/>
              </a:solidFill>
              <a:latin typeface="Arial" charset="0"/>
              <a:ea typeface="宋体" charset="-122"/>
            </a:endParaRPr>
          </a:p>
        </p:txBody>
      </p:sp>
      <p:sp>
        <p:nvSpPr>
          <p:cNvPr id="265" name="矩形 264"/>
          <p:cNvSpPr/>
          <p:nvPr/>
        </p:nvSpPr>
        <p:spPr bwMode="auto">
          <a:xfrm>
            <a:off x="3096526" y="2081048"/>
            <a:ext cx="504000" cy="1753025"/>
          </a:xfrm>
          <a:prstGeom prst="rect">
            <a:avLst/>
          </a:prstGeom>
          <a:solidFill>
            <a:schemeClr val="bg2">
              <a:lumMod val="50000"/>
            </a:schemeClr>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defRPr/>
            </a:pPr>
            <a:endParaRPr lang="zh-CN" altLang="en-US" kern="0" dirty="0" smtClean="0">
              <a:solidFill>
                <a:srgbClr val="000000"/>
              </a:solidFill>
              <a:latin typeface="Arial" charset="0"/>
              <a:ea typeface="宋体" charset="-122"/>
            </a:endParaRPr>
          </a:p>
        </p:txBody>
      </p:sp>
      <p:sp>
        <p:nvSpPr>
          <p:cNvPr id="266" name="矩形 265"/>
          <p:cNvSpPr/>
          <p:nvPr/>
        </p:nvSpPr>
        <p:spPr bwMode="auto">
          <a:xfrm>
            <a:off x="3813689" y="1747996"/>
            <a:ext cx="496193" cy="2086077"/>
          </a:xfrm>
          <a:prstGeom prst="rect">
            <a:avLst/>
          </a:prstGeom>
          <a:solidFill>
            <a:schemeClr val="bg2">
              <a:lumMod val="75000"/>
            </a:schemeClr>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defRPr/>
            </a:pPr>
            <a:endParaRPr lang="zh-CN" altLang="en-US" kern="0" dirty="0" smtClean="0">
              <a:solidFill>
                <a:srgbClr val="000000"/>
              </a:solidFill>
              <a:latin typeface="Arial" charset="0"/>
              <a:ea typeface="宋体" charset="-122"/>
            </a:endParaRPr>
          </a:p>
        </p:txBody>
      </p:sp>
      <p:sp>
        <p:nvSpPr>
          <p:cNvPr id="267" name="TextBox 266"/>
          <p:cNvSpPr txBox="1"/>
          <p:nvPr/>
        </p:nvSpPr>
        <p:spPr>
          <a:xfrm>
            <a:off x="864150" y="3891644"/>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2007</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sp>
        <p:nvSpPr>
          <p:cNvPr id="268" name="TextBox 267"/>
          <p:cNvSpPr txBox="1"/>
          <p:nvPr/>
        </p:nvSpPr>
        <p:spPr>
          <a:xfrm>
            <a:off x="1600662" y="3891644"/>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2008</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sp>
        <p:nvSpPr>
          <p:cNvPr id="269" name="TextBox 268"/>
          <p:cNvSpPr txBox="1"/>
          <p:nvPr/>
        </p:nvSpPr>
        <p:spPr>
          <a:xfrm>
            <a:off x="2305153" y="3891644"/>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2009</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sp>
        <p:nvSpPr>
          <p:cNvPr id="270" name="TextBox 269"/>
          <p:cNvSpPr txBox="1"/>
          <p:nvPr/>
        </p:nvSpPr>
        <p:spPr>
          <a:xfrm>
            <a:off x="3041665" y="3891644"/>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2010</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sp>
        <p:nvSpPr>
          <p:cNvPr id="271" name="TextBox 270"/>
          <p:cNvSpPr txBox="1"/>
          <p:nvPr/>
        </p:nvSpPr>
        <p:spPr>
          <a:xfrm>
            <a:off x="3756829" y="3891644"/>
            <a:ext cx="591797" cy="184666"/>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2011</a:t>
            </a:r>
            <a:endParaRPr lang="zh-CN" altLang="en-US" sz="1000" kern="0" dirty="0">
              <a:solidFill>
                <a:srgbClr val="000000">
                  <a:lumMod val="75000"/>
                  <a:lumOff val="25000"/>
                </a:srgbClr>
              </a:solidFill>
              <a:latin typeface="Arial" pitchFamily="34" charset="0"/>
              <a:ea typeface="华文细黑" pitchFamily="2" charset="-122"/>
              <a:cs typeface="Arial" pitchFamily="34" charset="0"/>
            </a:endParaRPr>
          </a:p>
        </p:txBody>
      </p:sp>
      <p:sp>
        <p:nvSpPr>
          <p:cNvPr id="272" name="TextBox 271"/>
          <p:cNvSpPr txBox="1"/>
          <p:nvPr/>
        </p:nvSpPr>
        <p:spPr>
          <a:xfrm>
            <a:off x="4110224" y="3891644"/>
            <a:ext cx="1365531" cy="167675"/>
          </a:xfrm>
          <a:prstGeom prst="rect">
            <a:avLst/>
          </a:prstGeom>
          <a:noFill/>
        </p:spPr>
        <p:txBody>
          <a:bodyPr wrap="square" lIns="0" tIns="0" rIns="0" bIns="0" rtlCol="0">
            <a:spAutoFit/>
          </a:bodyPr>
          <a:lstStyle/>
          <a:p>
            <a:pPr algn="ctr" defTabSz="601106" fontAlgn="auto">
              <a:lnSpc>
                <a:spcPct val="120000"/>
              </a:lnSpc>
              <a:spcBef>
                <a:spcPts val="450"/>
              </a:spcBef>
              <a:spcAft>
                <a:spcPts val="0"/>
              </a:spcAft>
              <a:defRPr/>
            </a:pPr>
            <a:r>
              <a:rPr lang="en-US" altLang="zh-CN" sz="1000" kern="0" dirty="0" smtClean="0">
                <a:solidFill>
                  <a:srgbClr val="000000">
                    <a:lumMod val="75000"/>
                    <a:lumOff val="25000"/>
                  </a:srgbClr>
                </a:solidFill>
                <a:latin typeface="Arial" pitchFamily="34" charset="0"/>
                <a:ea typeface="华文细黑" pitchFamily="2" charset="-122"/>
                <a:cs typeface="Arial" pitchFamily="34" charset="0"/>
              </a:rPr>
              <a:t>2012</a:t>
            </a:r>
          </a:p>
        </p:txBody>
      </p:sp>
      <p:sp>
        <p:nvSpPr>
          <p:cNvPr id="290" name="同侧圆角矩形 289"/>
          <p:cNvSpPr/>
          <p:nvPr/>
        </p:nvSpPr>
        <p:spPr bwMode="auto">
          <a:xfrm>
            <a:off x="5538365" y="1269586"/>
            <a:ext cx="3126663" cy="3166343"/>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sz="500" kern="0" dirty="0" smtClean="0">
              <a:solidFill>
                <a:srgbClr val="5F5F5F"/>
              </a:solidFill>
              <a:latin typeface="Arial" pitchFamily="34" charset="0"/>
              <a:ea typeface="华文细黑" pitchFamily="2" charset="-122"/>
              <a:cs typeface="Arial" pitchFamily="34" charset="0"/>
            </a:endParaRPr>
          </a:p>
        </p:txBody>
      </p:sp>
      <p:sp>
        <p:nvSpPr>
          <p:cNvPr id="291" name="AutoShape 44"/>
          <p:cNvSpPr>
            <a:spLocks noChangeArrowheads="1"/>
          </p:cNvSpPr>
          <p:nvPr/>
        </p:nvSpPr>
        <p:spPr bwMode="auto">
          <a:xfrm>
            <a:off x="5538365" y="952958"/>
            <a:ext cx="3126663" cy="325707"/>
          </a:xfrm>
          <a:prstGeom prst="round2SameRect">
            <a:avLst>
              <a:gd name="adj1" fmla="val 0"/>
              <a:gd name="adj2" fmla="val 0"/>
            </a:avLst>
          </a:prstGeom>
          <a:solidFill>
            <a:srgbClr val="B9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defTabSz="588012" eaLnBrk="0" hangingPunct="0">
              <a:buSzPct val="60000"/>
            </a:pPr>
            <a:r>
              <a:rPr lang="en-US" altLang="zh-CN" sz="1400" b="1" dirty="0" smtClean="0">
                <a:solidFill>
                  <a:prstClr val="white"/>
                </a:solidFill>
                <a:latin typeface="Arial" pitchFamily="34" charset="0"/>
                <a:ea typeface="微软雅黑" pitchFamily="34" charset="-122"/>
                <a:cs typeface="Arial" pitchFamily="34" charset="0"/>
              </a:rPr>
              <a:t>Huawei – </a:t>
            </a:r>
            <a:r>
              <a:rPr lang="ru-RU" altLang="zh-CN" sz="1400" b="1" dirty="0" smtClean="0">
                <a:solidFill>
                  <a:prstClr val="white"/>
                </a:solidFill>
                <a:latin typeface="Arial" pitchFamily="34" charset="0"/>
                <a:ea typeface="微软雅黑" pitchFamily="34" charset="-122"/>
                <a:cs typeface="Arial" pitchFamily="34" charset="0"/>
              </a:rPr>
              <a:t>это кто</a:t>
            </a:r>
            <a:r>
              <a:rPr lang="en-US" altLang="zh-CN" sz="1400" b="1" dirty="0" smtClean="0">
                <a:solidFill>
                  <a:prstClr val="white"/>
                </a:solidFill>
                <a:latin typeface="Arial" pitchFamily="34" charset="0"/>
                <a:ea typeface="微软雅黑" pitchFamily="34" charset="-122"/>
                <a:cs typeface="Arial" pitchFamily="34" charset="0"/>
              </a:rPr>
              <a:t>?</a:t>
            </a:r>
            <a:endParaRPr lang="zh-CN" altLang="en-US" sz="1400" b="1" dirty="0" smtClean="0">
              <a:solidFill>
                <a:prstClr val="white"/>
              </a:solidFill>
              <a:latin typeface="Arial" pitchFamily="34" charset="0"/>
              <a:ea typeface="微软雅黑" pitchFamily="34" charset="-122"/>
              <a:cs typeface="Arial" pitchFamily="34" charset="0"/>
            </a:endParaRPr>
          </a:p>
        </p:txBody>
      </p:sp>
      <p:sp>
        <p:nvSpPr>
          <p:cNvPr id="244" name="矩形 243"/>
          <p:cNvSpPr/>
          <p:nvPr/>
        </p:nvSpPr>
        <p:spPr>
          <a:xfrm>
            <a:off x="5758014" y="1342654"/>
            <a:ext cx="2801198" cy="2469889"/>
          </a:xfrm>
          <a:prstGeom prst="rect">
            <a:avLst/>
          </a:prstGeom>
        </p:spPr>
        <p:txBody>
          <a:bodyPr wrap="square" lIns="68562" tIns="34281" rIns="68562" bIns="34281" anchor="ctr">
            <a:spAutoFit/>
          </a:bodyPr>
          <a:lstStyle/>
          <a:p>
            <a:pPr marL="182880" indent="-182880" defTabSz="626102">
              <a:spcBef>
                <a:spcPts val="0"/>
              </a:spcBef>
              <a:spcAft>
                <a:spcPts val="1200"/>
              </a:spcAft>
              <a:buClr>
                <a:srgbClr val="C00000"/>
              </a:buClr>
              <a:buSzPct val="60000"/>
              <a:buFont typeface="Wingdings" pitchFamily="2" charset="2"/>
              <a:buChar char="l"/>
            </a:pPr>
            <a:r>
              <a:rPr lang="ru-RU" altLang="zh-CN" sz="1400" kern="0" dirty="0" smtClean="0">
                <a:solidFill>
                  <a:srgbClr val="000000">
                    <a:lumMod val="75000"/>
                    <a:lumOff val="25000"/>
                  </a:srgbClr>
                </a:solidFill>
                <a:latin typeface="Arial" pitchFamily="34" charset="0"/>
                <a:ea typeface="微软雅黑" pitchFamily="34" charset="-122"/>
                <a:cs typeface="Arial" pitchFamily="34" charset="0"/>
              </a:rPr>
              <a:t>Лидирующий игрок мирового рынка ИКТ</a:t>
            </a:r>
            <a:endParaRPr lang="en-US" altLang="zh-CN" sz="1400" kern="0" dirty="0" smtClean="0">
              <a:solidFill>
                <a:srgbClr val="000000">
                  <a:lumMod val="75000"/>
                  <a:lumOff val="25000"/>
                </a:srgbClr>
              </a:solidFill>
              <a:latin typeface="Arial" pitchFamily="34" charset="0"/>
              <a:ea typeface="微软雅黑" pitchFamily="34" charset="-122"/>
              <a:cs typeface="Arial" pitchFamily="34" charset="0"/>
            </a:endParaRPr>
          </a:p>
          <a:p>
            <a:pPr marL="182880" indent="-182880" defTabSz="626102">
              <a:spcBef>
                <a:spcPts val="0"/>
              </a:spcBef>
              <a:spcAft>
                <a:spcPts val="1200"/>
              </a:spcAft>
              <a:buClr>
                <a:srgbClr val="C00000"/>
              </a:buClr>
              <a:buSzPct val="60000"/>
              <a:buFont typeface="Wingdings" pitchFamily="2" charset="2"/>
              <a:buChar char="l"/>
            </a:pPr>
            <a:r>
              <a:rPr lang="ru-RU" altLang="zh-CN" sz="1400" kern="0" dirty="0" smtClean="0">
                <a:solidFill>
                  <a:srgbClr val="000000">
                    <a:lumMod val="75000"/>
                    <a:lumOff val="25000"/>
                  </a:srgbClr>
                </a:solidFill>
                <a:latin typeface="Arial" pitchFamily="34" charset="0"/>
                <a:ea typeface="微软雅黑" pitchFamily="34" charset="-122"/>
                <a:cs typeface="Arial" pitchFamily="34" charset="0"/>
              </a:rPr>
              <a:t>Занимает 351 место в списке</a:t>
            </a:r>
            <a:r>
              <a:rPr lang="en-US" altLang="zh-CN" sz="1400" kern="0" dirty="0" smtClean="0">
                <a:solidFill>
                  <a:srgbClr val="000000">
                    <a:lumMod val="75000"/>
                    <a:lumOff val="25000"/>
                  </a:srgbClr>
                </a:solidFill>
                <a:latin typeface="Arial" pitchFamily="34" charset="0"/>
                <a:ea typeface="微软雅黑" pitchFamily="34" charset="-122"/>
                <a:cs typeface="Arial" pitchFamily="34" charset="0"/>
              </a:rPr>
              <a:t> Global Fortune 500</a:t>
            </a:r>
            <a:r>
              <a:rPr lang="ru-RU" altLang="zh-CN" sz="1400" kern="0" dirty="0" smtClean="0">
                <a:solidFill>
                  <a:srgbClr val="000000">
                    <a:lumMod val="75000"/>
                    <a:lumOff val="25000"/>
                  </a:srgbClr>
                </a:solidFill>
                <a:latin typeface="Arial" pitchFamily="34" charset="0"/>
                <a:ea typeface="微软雅黑" pitchFamily="34" charset="-122"/>
                <a:cs typeface="Arial" pitchFamily="34" charset="0"/>
              </a:rPr>
              <a:t> за 2012 год</a:t>
            </a:r>
            <a:endParaRPr lang="en-US" altLang="zh-CN" sz="1400" kern="0" dirty="0" smtClean="0">
              <a:solidFill>
                <a:srgbClr val="000000">
                  <a:lumMod val="75000"/>
                  <a:lumOff val="25000"/>
                </a:srgbClr>
              </a:solidFill>
              <a:latin typeface="Arial" pitchFamily="34" charset="0"/>
              <a:ea typeface="微软雅黑" pitchFamily="34" charset="-122"/>
              <a:cs typeface="Arial" pitchFamily="34" charset="0"/>
            </a:endParaRPr>
          </a:p>
          <a:p>
            <a:pPr marL="182880" indent="-182880" defTabSz="626102">
              <a:spcBef>
                <a:spcPts val="0"/>
              </a:spcBef>
              <a:spcAft>
                <a:spcPts val="1200"/>
              </a:spcAft>
              <a:buClr>
                <a:srgbClr val="C00000"/>
              </a:buClr>
              <a:buSzPct val="60000"/>
              <a:buFont typeface="Wingdings" pitchFamily="2" charset="2"/>
              <a:buChar char="l"/>
            </a:pPr>
            <a:r>
              <a:rPr lang="ru-RU" altLang="zh-CN" sz="1400" kern="0" dirty="0" smtClean="0">
                <a:solidFill>
                  <a:srgbClr val="000000">
                    <a:lumMod val="75000"/>
                    <a:lumOff val="25000"/>
                  </a:srgbClr>
                </a:solidFill>
                <a:latin typeface="Arial" pitchFamily="34" charset="0"/>
                <a:ea typeface="微软雅黑" pitchFamily="34" charset="-122"/>
                <a:cs typeface="Arial" pitchFamily="34" charset="0"/>
              </a:rPr>
              <a:t>Ориентация на потребности заказчика</a:t>
            </a:r>
            <a:endParaRPr lang="en-US" altLang="zh-CN" sz="1400" kern="0" dirty="0" smtClean="0">
              <a:solidFill>
                <a:srgbClr val="000000">
                  <a:lumMod val="75000"/>
                  <a:lumOff val="25000"/>
                </a:srgbClr>
              </a:solidFill>
              <a:latin typeface="Arial" pitchFamily="34" charset="0"/>
              <a:ea typeface="微软雅黑" pitchFamily="34" charset="-122"/>
              <a:cs typeface="Arial" pitchFamily="34" charset="0"/>
            </a:endParaRPr>
          </a:p>
          <a:p>
            <a:pPr marL="182880" indent="-182880" defTabSz="626102">
              <a:spcBef>
                <a:spcPts val="0"/>
              </a:spcBef>
              <a:spcAft>
                <a:spcPts val="1200"/>
              </a:spcAft>
              <a:buClr>
                <a:srgbClr val="C00000"/>
              </a:buClr>
              <a:buSzPct val="60000"/>
              <a:buFont typeface="Wingdings" pitchFamily="2" charset="2"/>
              <a:buChar char="l"/>
            </a:pPr>
            <a:r>
              <a:rPr lang="ru-RU" altLang="zh-CN" sz="1400" kern="0" dirty="0" smtClean="0">
                <a:solidFill>
                  <a:srgbClr val="000000">
                    <a:lumMod val="75000"/>
                    <a:lumOff val="25000"/>
                  </a:srgbClr>
                </a:solidFill>
                <a:latin typeface="Arial" pitchFamily="34" charset="0"/>
                <a:ea typeface="微软雅黑" pitchFamily="34" charset="-122"/>
                <a:cs typeface="Arial" pitchFamily="34" charset="0"/>
              </a:rPr>
              <a:t>Менеджмент, процессы, практики мирового класса</a:t>
            </a:r>
            <a:endParaRPr lang="en-US" altLang="zh-CN" sz="1400" kern="0" dirty="0" smtClean="0">
              <a:solidFill>
                <a:srgbClr val="000000">
                  <a:lumMod val="75000"/>
                  <a:lumOff val="25000"/>
                </a:srgbClr>
              </a:solidFill>
              <a:latin typeface="Arial" pitchFamily="34" charset="0"/>
              <a:ea typeface="微软雅黑" pitchFamily="34" charset="-122"/>
              <a:cs typeface="Arial" pitchFamily="34" charset="0"/>
            </a:endParaRPr>
          </a:p>
        </p:txBody>
      </p:sp>
      <p:sp>
        <p:nvSpPr>
          <p:cNvPr id="52" name="TextBox 51"/>
          <p:cNvSpPr txBox="1"/>
          <p:nvPr/>
        </p:nvSpPr>
        <p:spPr>
          <a:xfrm>
            <a:off x="763596" y="3123130"/>
            <a:ext cx="800202" cy="246221"/>
          </a:xfrm>
          <a:prstGeom prst="rect">
            <a:avLst/>
          </a:prstGeom>
          <a:noFill/>
        </p:spPr>
        <p:txBody>
          <a:bodyPr wrap="square" lIns="0" tIns="0" rIns="0" bIns="0" rtlCol="0">
            <a:spAutoFit/>
          </a:bodyPr>
          <a:lstStyle/>
          <a:p>
            <a:pPr algn="ctr" defTabSz="801688" fontAlgn="auto">
              <a:spcBef>
                <a:spcPts val="0"/>
              </a:spcBef>
              <a:spcAft>
                <a:spcPts val="0"/>
              </a:spcAft>
              <a:defRPr/>
            </a:pPr>
            <a:r>
              <a:rPr lang="en-US" altLang="zh-CN" sz="1600" kern="0" dirty="0" smtClean="0">
                <a:solidFill>
                  <a:srgbClr val="FFFFFF"/>
                </a:solidFill>
                <a:latin typeface="FrutigerNext LT Regular" pitchFamily="34" charset="0"/>
                <a:ea typeface="黑体" pitchFamily="2" charset="-122"/>
              </a:rPr>
              <a:t>12.6</a:t>
            </a:r>
          </a:p>
        </p:txBody>
      </p:sp>
      <p:sp>
        <p:nvSpPr>
          <p:cNvPr id="53" name="TextBox 52"/>
          <p:cNvSpPr txBox="1"/>
          <p:nvPr/>
        </p:nvSpPr>
        <p:spPr>
          <a:xfrm>
            <a:off x="1503312" y="2964121"/>
            <a:ext cx="800202" cy="246221"/>
          </a:xfrm>
          <a:prstGeom prst="rect">
            <a:avLst/>
          </a:prstGeom>
          <a:noFill/>
        </p:spPr>
        <p:txBody>
          <a:bodyPr wrap="square" lIns="0" tIns="0" rIns="0" bIns="0" rtlCol="0">
            <a:spAutoFit/>
          </a:bodyPr>
          <a:lstStyle/>
          <a:p>
            <a:pPr algn="ctr" defTabSz="801688" fontAlgn="auto">
              <a:spcBef>
                <a:spcPts val="0"/>
              </a:spcBef>
              <a:spcAft>
                <a:spcPts val="0"/>
              </a:spcAft>
              <a:defRPr/>
            </a:pPr>
            <a:r>
              <a:rPr lang="en-US" altLang="zh-CN" sz="1600" kern="0" dirty="0">
                <a:solidFill>
                  <a:srgbClr val="FFFFFF"/>
                </a:solidFill>
                <a:latin typeface="FrutigerNext LT Regular" pitchFamily="34" charset="0"/>
                <a:ea typeface="黑体" pitchFamily="2" charset="-122"/>
              </a:rPr>
              <a:t>18 </a:t>
            </a:r>
          </a:p>
        </p:txBody>
      </p:sp>
      <p:sp>
        <p:nvSpPr>
          <p:cNvPr id="54" name="TextBox 53"/>
          <p:cNvSpPr txBox="1"/>
          <p:nvPr/>
        </p:nvSpPr>
        <p:spPr>
          <a:xfrm>
            <a:off x="2216853" y="2754571"/>
            <a:ext cx="800202" cy="246221"/>
          </a:xfrm>
          <a:prstGeom prst="rect">
            <a:avLst/>
          </a:prstGeom>
          <a:noFill/>
        </p:spPr>
        <p:txBody>
          <a:bodyPr wrap="square" lIns="0" tIns="0" rIns="0" bIns="0" rtlCol="0">
            <a:spAutoFit/>
          </a:bodyPr>
          <a:lstStyle/>
          <a:p>
            <a:pPr algn="ctr" defTabSz="801688" fontAlgn="auto">
              <a:spcBef>
                <a:spcPts val="0"/>
              </a:spcBef>
              <a:spcAft>
                <a:spcPts val="0"/>
              </a:spcAft>
              <a:defRPr/>
            </a:pPr>
            <a:r>
              <a:rPr lang="en-US" altLang="zh-CN" sz="1600" kern="0" dirty="0" smtClean="0">
                <a:solidFill>
                  <a:srgbClr val="FFFFFF"/>
                </a:solidFill>
                <a:latin typeface="FrutigerNext LT Regular" pitchFamily="34" charset="0"/>
                <a:ea typeface="黑体" pitchFamily="2" charset="-122"/>
              </a:rPr>
              <a:t>21.5</a:t>
            </a:r>
            <a:endParaRPr lang="en-US" altLang="zh-CN" sz="1600" kern="0" dirty="0">
              <a:solidFill>
                <a:srgbClr val="FFFFFF"/>
              </a:solidFill>
              <a:latin typeface="FrutigerNext LT Regular" pitchFamily="34" charset="0"/>
              <a:ea typeface="黑体" pitchFamily="2" charset="-122"/>
            </a:endParaRPr>
          </a:p>
        </p:txBody>
      </p:sp>
      <p:sp>
        <p:nvSpPr>
          <p:cNvPr id="55" name="TextBox 54"/>
          <p:cNvSpPr txBox="1"/>
          <p:nvPr/>
        </p:nvSpPr>
        <p:spPr>
          <a:xfrm>
            <a:off x="2932270" y="2545021"/>
            <a:ext cx="800202" cy="246221"/>
          </a:xfrm>
          <a:prstGeom prst="rect">
            <a:avLst/>
          </a:prstGeom>
          <a:noFill/>
        </p:spPr>
        <p:txBody>
          <a:bodyPr wrap="square" lIns="0" tIns="0" rIns="0" bIns="0" rtlCol="0">
            <a:spAutoFit/>
          </a:bodyPr>
          <a:lstStyle/>
          <a:p>
            <a:pPr algn="ctr" defTabSz="801688" fontAlgn="auto">
              <a:spcBef>
                <a:spcPts val="0"/>
              </a:spcBef>
              <a:spcAft>
                <a:spcPts val="0"/>
              </a:spcAft>
              <a:defRPr/>
            </a:pPr>
            <a:r>
              <a:rPr lang="en-US" altLang="zh-CN" sz="1600" kern="0" dirty="0" smtClean="0">
                <a:solidFill>
                  <a:srgbClr val="FFFFFF"/>
                </a:solidFill>
                <a:latin typeface="FrutigerNext LT Regular" pitchFamily="34" charset="0"/>
                <a:ea typeface="黑体" pitchFamily="2" charset="-122"/>
              </a:rPr>
              <a:t>27.6</a:t>
            </a:r>
            <a:endParaRPr lang="en-US" altLang="zh-CN" sz="1600" kern="0" dirty="0">
              <a:solidFill>
                <a:srgbClr val="FFFFFF"/>
              </a:solidFill>
              <a:latin typeface="FrutigerNext LT Regular" pitchFamily="34" charset="0"/>
              <a:ea typeface="黑体" pitchFamily="2" charset="-122"/>
            </a:endParaRPr>
          </a:p>
        </p:txBody>
      </p:sp>
      <p:sp>
        <p:nvSpPr>
          <p:cNvPr id="56" name="TextBox 55"/>
          <p:cNvSpPr txBox="1"/>
          <p:nvPr/>
        </p:nvSpPr>
        <p:spPr>
          <a:xfrm>
            <a:off x="3648240" y="2221171"/>
            <a:ext cx="800202" cy="246221"/>
          </a:xfrm>
          <a:prstGeom prst="rect">
            <a:avLst/>
          </a:prstGeom>
          <a:noFill/>
        </p:spPr>
        <p:txBody>
          <a:bodyPr wrap="square" lIns="0" tIns="0" rIns="0" bIns="0" rtlCol="0">
            <a:spAutoFit/>
          </a:bodyPr>
          <a:lstStyle/>
          <a:p>
            <a:pPr algn="ctr" defTabSz="801688" fontAlgn="auto">
              <a:spcBef>
                <a:spcPts val="0"/>
              </a:spcBef>
              <a:spcAft>
                <a:spcPts val="0"/>
              </a:spcAft>
              <a:defRPr/>
            </a:pPr>
            <a:r>
              <a:rPr lang="en-US" altLang="zh-CN" sz="1600" kern="0" dirty="0" smtClean="0">
                <a:solidFill>
                  <a:srgbClr val="FFFFFF"/>
                </a:solidFill>
                <a:latin typeface="FrutigerNext LT Regular" pitchFamily="34" charset="0"/>
                <a:ea typeface="黑体" pitchFamily="2" charset="-122"/>
              </a:rPr>
              <a:t>32.4</a:t>
            </a:r>
            <a:endParaRPr lang="en-US" altLang="zh-CN" sz="1600" kern="0" dirty="0">
              <a:solidFill>
                <a:srgbClr val="FFFFFF"/>
              </a:solidFill>
              <a:latin typeface="FrutigerNext LT Regular" pitchFamily="34" charset="0"/>
              <a:ea typeface="黑体" pitchFamily="2" charset="-122"/>
            </a:endParaRPr>
          </a:p>
        </p:txBody>
      </p:sp>
      <p:sp>
        <p:nvSpPr>
          <p:cNvPr id="57" name="TextBox 56"/>
          <p:cNvSpPr txBox="1"/>
          <p:nvPr/>
        </p:nvSpPr>
        <p:spPr>
          <a:xfrm>
            <a:off x="4456540" y="1925896"/>
            <a:ext cx="661772" cy="246221"/>
          </a:xfrm>
          <a:prstGeom prst="rect">
            <a:avLst/>
          </a:prstGeom>
          <a:noFill/>
        </p:spPr>
        <p:txBody>
          <a:bodyPr wrap="square" lIns="0" tIns="0" rIns="0" bIns="0" rtlCol="0">
            <a:spAutoFit/>
          </a:bodyPr>
          <a:lstStyle/>
          <a:p>
            <a:pPr algn="ctr" defTabSz="801688" fontAlgn="auto">
              <a:spcBef>
                <a:spcPts val="0"/>
              </a:spcBef>
              <a:spcAft>
                <a:spcPts val="0"/>
              </a:spcAft>
              <a:defRPr/>
            </a:pPr>
            <a:r>
              <a:rPr lang="en-US" altLang="zh-CN" sz="1600" kern="0" dirty="0" smtClean="0">
                <a:solidFill>
                  <a:srgbClr val="FFFFFF"/>
                </a:solidFill>
                <a:latin typeface="FrutigerNext LT Regular" pitchFamily="34" charset="0"/>
                <a:ea typeface="黑体" pitchFamily="2" charset="-122"/>
              </a:rPr>
              <a:t>35.4</a:t>
            </a:r>
            <a:endParaRPr lang="en-US" altLang="zh-CN" sz="1600" kern="0" dirty="0">
              <a:solidFill>
                <a:srgbClr val="FFFFFF"/>
              </a:solidFill>
              <a:latin typeface="FrutigerNext LT Regular" pitchFamily="34" charset="0"/>
              <a:ea typeface="黑体"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tsShapeName" descr="EUR03B6251125B8@@92@3ED383ECBCD80;06A;;0=;=F11041632!!!BIHO@]f110416321@0C99@@110B325D7E703101电担览粹)釜士烹亨(!W0/6过衙/qqu!!!!!!!!!!!!!!!!!!!!!!!!!!!!!!!!!!!!!!!!!!!!!!!!!!!!!!!!!!!!!!!!!!!!!!!!!!!!!!!!!!!!!!!!!!!!!!!!!!!!!!!!!!!!!!!!!!!!!!!!!!!!!!!!!!!!!!!!!!!!!!!!!!!!!!!!!!!!!!!!!!!!!!!!!!!!!!!!!!!!!!!!!!!!!!!!!!!!!!!!!!!!!!!!!!!!!!!!!!!!!!!!!!!!!!!!!!!!!!!!!!!!!!!!!!!!!!!!!!!!!!!!!!!!!!!!!!!!!!!!!!!!!!!!!!!!!!!!!!!!!!!!!!!!!!!!!!!!!!!!!!!!!!!!!!!!!!!!!!!!!!!!!!!!!!!!!!!!!!!!!!!!!!!!!!!!!!!!!!!!!!!!!!!!!!!!!!!!!!!!!!!!!!!!!!!!!!!!!!!!!!!!!!!!!!!!!!!!!!!!!!!!!!!!!!!!!!!!!!!!!!!!!!!!!!!!!!!!!!!!!!!!!!!!!!!!!!!!!!!!!!!!!!!!!!!!!!!!!!!!!!!!!!!!!!!!!!!!!!!!!!!!!!!!!!!!!!!!!!!!!!!!!!!!!!!!!!!!!!!!!!!!!!!!!!!!!!!!!!!!!!!!!!!!!!!!!!!!!!!!!!!!!!!!!!!!!!!!!!!!!!!!!!!!!!!!!!!!!!!!!!!!!!!!!!!!!!!!!!!!!!!!!!!!!!!!!!!!!!!!!!!!!!!!!!!!!!!!!!!!!!!!!!!!!!!!!!!!!!!!!!!!!!!!!!!!!!!!!!!!!!!!!!!!!!!!!!!!!!!!!!!!!!!!!!!!!!!!!!!!!!!!!!!!!!!!!!!!!!!!!!!!!!!!!!!!!!!!!!!!!!!!!!!!!!!!!!!!!!!!!!!!!!!!!!!!!!!!!!!!!!!!!!!!!!!!!!!!!!!!!!!!!!!!!!!!!!!!!!!!!!!!!!!!!!!!!!!!!!!!!!!!!!!!!!!!!!!!!!!!!!!!!!!!!!!!!!!!!!!!!!!!!!!!!!!!!!!!!!!!!!!!!!!!!!!!!!!!!!!!!!!!!!!!!!!!!!!!!!!!!!!!!!!!!!!!!!!!!!!!!!!!!!!!!!!!!!!!!!!!!!!!!!!!!!!!!!!!!!!!!!!!!!!!!!!!!!!!!!!!!!!!!!!!!!!!!!!!!!!!!!!!!!!!!!!!!!!!!!!!!!!!!!!!!!!!!!!!!!!!!!!!!!!!!!!!!!!!!!!!!!!!!!!!!!!!!!!!!!!!!!!!!!!!!!!!!!!!!!!!!!!!!!!!!!!!!!!!!!!!!!!!!!!!!!!!!!!!!!!!!!!!!!!!!!!!!!!!!!!!!!!!!!!!!!!!!!!!!!!!!!!!!!!!!!!!!!!!!!!!!!!!!!!!!!!!!!!!!!!!!!!!!!!!!!!!!!!!!!!!!!!!!!!!!!!!!!!!!!!!!!!!!!!!!!!!!!!!!!!!!!!!!!!!!!!!!!!!!!!!!!!!!!!!!!!!!!!!!!!!!!!!!!!!!!!!!!!!!!!!!!!!!!!!!!!!!!!!!!!!!!!!!!!!!!!!!!!!!!!!!!!!!!!!!!!!!!!!!!!!!!!!!!!!!!!!!!!!!!!!!!!!!!!!!!!!!!!!!!!!!!!!!!!!!!!!!!!!!!!!!!!!!!!!!!!!!!!!!!!!!!!!!!!!!!!!!!!!!!!!!!!!!!!!!!!!!!!!!!!!!!!!!!!!!!!!!!!!!!!!!!!!!!!!!!!!!!!!!!!!!!!!!!!!!!!!!!!!!!!!!!!!!!!!!!!!!!!!!!!!!!!!!!!!!!!!!!!!!!!!!!!!!!!!!!!!!!!!!!!!!!!!!!!!!!!!!!!!!!!!!!!!!!!!!!!!!!!!!!!!!!!!!!!!!!!!!!!!!!!!!!!!!!!!!!!!!!!!!!!!!!!!!!!!!!!!!!!!!!!!!!!!!!!!!!!!!!!!!!!!!!!!!!!!!!!!!!!!!!!!!!!!!!!!!!!!!!!!!!!!!!!!!!!!!!!!!!!!!!!!!!!!!!!!!!!!!!!!!!!!!!!!!!!!!!!!!!!!!!!!!!!!!!!!!!!!!!!!!!!!!!!!!!!!!!!!!!!!!!!!!!!!!!!!!!!!!!!!!!!!!!!!!!!!!!!!!!!!!!!!!!!!!!!!!!!!!!!!!!!!!!!!!!!!!!!!!!!!!!!!!!!!!!!!!!!!!!!!!!!!!!!!!!!!!!!!!!!!!!!!!!!!!!!!!!!!!!!!!!!!!!!!!!!!!!!!!!!!!!!!!!!!!!!!!!!!!!!!!!!!!!!!!!!!!!!!!!!!!!!!!!!!!!!!!!!!!!!!!!!!!!!!!!!!!!!!!!!!!!!!!!!!!!!!!!!!!!!!!!!!!!!!!!!!!!!!!!!!!!!!!!!!!!!!1!1" hidden="1"/>
          <p:cNvSpPr>
            <a:spLocks noChangeArrowheads="1"/>
          </p:cNvSpPr>
          <p:nvPr/>
        </p:nvSpPr>
        <p:spPr bwMode="auto">
          <a:xfrm>
            <a:off x="0" y="1"/>
            <a:ext cx="1588" cy="119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3 w 21600"/>
              <a:gd name="T13" fmla="*/ 2272 h 21600"/>
              <a:gd name="T14" fmla="*/ 16554 w 21600"/>
              <a:gd name="T15" fmla="*/ 13684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accent1"/>
          </a:solidFill>
          <a:ln w="9525">
            <a:solidFill>
              <a:schemeClr val="tx1"/>
            </a:solidFill>
            <a:miter lim="800000"/>
            <a:headEnd/>
            <a:tailEnd/>
          </a:ln>
        </p:spPr>
        <p:txBody>
          <a:bodyPr wrap="none" lIns="68552" tIns="34276" rIns="68552" bIns="34276" anchor="ctr"/>
          <a:lstStyle/>
          <a:p>
            <a:endParaRPr lang="zh-CN" altLang="en-US">
              <a:solidFill>
                <a:srgbClr val="000000"/>
              </a:solidFill>
            </a:endParaRPr>
          </a:p>
        </p:txBody>
      </p:sp>
      <p:sp>
        <p:nvSpPr>
          <p:cNvPr id="42" name="Title 2"/>
          <p:cNvSpPr txBox="1">
            <a:spLocks/>
          </p:cNvSpPr>
          <p:nvPr/>
        </p:nvSpPr>
        <p:spPr>
          <a:xfrm>
            <a:off x="216770" y="200087"/>
            <a:ext cx="8927230" cy="471277"/>
          </a:xfrm>
          <a:prstGeom prst="rect">
            <a:avLst/>
          </a:prstGeom>
        </p:spPr>
        <p:txBody>
          <a:bodyPr/>
          <a:lstStyle/>
          <a:p>
            <a:pPr eaLnBrk="0" hangingPunct="0">
              <a:defRPr/>
            </a:pPr>
            <a:r>
              <a:rPr lang="ru-RU" altLang="zh-CN" sz="2000" b="1" kern="0" dirty="0" smtClean="0">
                <a:solidFill>
                  <a:srgbClr val="C00000"/>
                </a:solidFill>
                <a:latin typeface="Arial" pitchFamily="34" charset="0"/>
                <a:ea typeface="微软雅黑" pitchFamily="34" charset="-122"/>
                <a:cs typeface="Arial" pitchFamily="34" charset="0"/>
              </a:rPr>
              <a:t>Новые рынки: </a:t>
            </a:r>
            <a:r>
              <a:rPr lang="en-US" altLang="zh-CN" sz="2000" b="1" kern="0" dirty="0" err="1" smtClean="0">
                <a:solidFill>
                  <a:srgbClr val="C00000"/>
                </a:solidFill>
                <a:latin typeface="Arial" pitchFamily="34" charset="0"/>
                <a:ea typeface="微软雅黑" pitchFamily="34" charset="-122"/>
                <a:cs typeface="Arial" pitchFamily="34" charset="0"/>
              </a:rPr>
              <a:t>FusionCube</a:t>
            </a:r>
            <a:r>
              <a:rPr lang="en-US" altLang="zh-CN" sz="2000" b="1" kern="0" dirty="0" smtClean="0">
                <a:solidFill>
                  <a:srgbClr val="C00000"/>
                </a:solidFill>
                <a:latin typeface="Arial" pitchFamily="34" charset="0"/>
                <a:ea typeface="微软雅黑" pitchFamily="34" charset="-122"/>
                <a:cs typeface="Arial" pitchFamily="34" charset="0"/>
              </a:rPr>
              <a:t>: </a:t>
            </a:r>
            <a:r>
              <a:rPr lang="ru-RU" altLang="zh-CN" sz="2000" b="1" kern="0" dirty="0" smtClean="0">
                <a:solidFill>
                  <a:srgbClr val="C00000"/>
                </a:solidFill>
                <a:latin typeface="Arial" pitchFamily="34" charset="0"/>
                <a:ea typeface="微软雅黑" pitchFamily="34" charset="-122"/>
                <a:cs typeface="Arial" pitchFamily="34" charset="0"/>
              </a:rPr>
              <a:t>Глубоко конвергированная инфраструктура</a:t>
            </a:r>
            <a:endParaRPr lang="en-US" altLang="zh-CN" sz="2000" b="1" kern="0" dirty="0" smtClean="0">
              <a:solidFill>
                <a:srgbClr val="C00000"/>
              </a:solidFill>
              <a:latin typeface="Arial" pitchFamily="34" charset="0"/>
              <a:ea typeface="微软雅黑" pitchFamily="34" charset="-122"/>
              <a:cs typeface="Arial" pitchFamily="34" charset="0"/>
            </a:endParaRPr>
          </a:p>
        </p:txBody>
      </p:sp>
      <p:sp>
        <p:nvSpPr>
          <p:cNvPr id="116" name="同侧圆角矩形 115"/>
          <p:cNvSpPr/>
          <p:nvPr/>
        </p:nvSpPr>
        <p:spPr bwMode="auto">
          <a:xfrm rot="5400000">
            <a:off x="6031716" y="-1115153"/>
            <a:ext cx="755355" cy="4647146"/>
          </a:xfrm>
          <a:prstGeom prst="round2SameRect">
            <a:avLst>
              <a:gd name="adj1" fmla="val 0"/>
              <a:gd name="adj2" fmla="val 0"/>
            </a:avLst>
          </a:prstGeom>
          <a:solidFill>
            <a:schemeClr val="bg1">
              <a:lumMod val="85000"/>
            </a:schemeClr>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117" name="同侧圆角矩形 116"/>
          <p:cNvSpPr/>
          <p:nvPr/>
        </p:nvSpPr>
        <p:spPr bwMode="auto">
          <a:xfrm rot="5400000">
            <a:off x="6031716" y="-380723"/>
            <a:ext cx="755355" cy="4647146"/>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150" name="同侧圆角矩形 149"/>
          <p:cNvSpPr/>
          <p:nvPr/>
        </p:nvSpPr>
        <p:spPr bwMode="auto">
          <a:xfrm rot="5400000">
            <a:off x="4320542" y="577545"/>
            <a:ext cx="755355" cy="1252508"/>
          </a:xfrm>
          <a:prstGeom prst="round2SameRect">
            <a:avLst>
              <a:gd name="adj1" fmla="val 0"/>
              <a:gd name="adj2" fmla="val 0"/>
            </a:avLst>
          </a:prstGeom>
          <a:solidFill>
            <a:schemeClr val="bg1">
              <a:lumMod val="85000"/>
            </a:schemeClr>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151" name="同侧圆角矩形 150"/>
          <p:cNvSpPr/>
          <p:nvPr/>
        </p:nvSpPr>
        <p:spPr bwMode="auto">
          <a:xfrm rot="5400000">
            <a:off x="4305634" y="1326884"/>
            <a:ext cx="755355" cy="1222689"/>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38" name="同侧圆角矩形 37"/>
          <p:cNvSpPr/>
          <p:nvPr/>
        </p:nvSpPr>
        <p:spPr bwMode="auto">
          <a:xfrm rot="5400000">
            <a:off x="6031716" y="361222"/>
            <a:ext cx="755355" cy="4647146"/>
          </a:xfrm>
          <a:prstGeom prst="round2SameRect">
            <a:avLst>
              <a:gd name="adj1" fmla="val 0"/>
              <a:gd name="adj2" fmla="val 0"/>
            </a:avLst>
          </a:prstGeom>
          <a:solidFill>
            <a:schemeClr val="bg1">
              <a:lumMod val="85000"/>
            </a:schemeClr>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40" name="同侧圆角矩形 39"/>
          <p:cNvSpPr/>
          <p:nvPr/>
        </p:nvSpPr>
        <p:spPr bwMode="auto">
          <a:xfrm rot="5400000">
            <a:off x="4305634" y="2068829"/>
            <a:ext cx="755355" cy="1222689"/>
          </a:xfrm>
          <a:prstGeom prst="round2SameRect">
            <a:avLst>
              <a:gd name="adj1" fmla="val 0"/>
              <a:gd name="adj2" fmla="val 0"/>
            </a:avLst>
          </a:prstGeom>
          <a:solidFill>
            <a:schemeClr val="bg1">
              <a:lumMod val="85000"/>
            </a:schemeClr>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41" name="Text Box 18"/>
          <p:cNvSpPr txBox="1">
            <a:spLocks noChangeArrowheads="1"/>
          </p:cNvSpPr>
          <p:nvPr/>
        </p:nvSpPr>
        <p:spPr bwMode="gray">
          <a:xfrm>
            <a:off x="5332211" y="820320"/>
            <a:ext cx="1021172" cy="646294"/>
          </a:xfrm>
          <a:prstGeom prst="rect">
            <a:avLst/>
          </a:prstGeom>
          <a:noFill/>
          <a:ln w="0" algn="ctr">
            <a:noFill/>
            <a:miter lim="800000"/>
            <a:headEnd/>
            <a:tailEnd/>
          </a:ln>
        </p:spPr>
        <p:txBody>
          <a:bodyPr wrap="square" lIns="91401" tIns="45702" rIns="91401" bIns="45702">
            <a:spAutoFit/>
          </a:bodyPr>
          <a:lstStyle/>
          <a:p>
            <a:pPr fontAlgn="auto">
              <a:spcBef>
                <a:spcPts val="0"/>
              </a:spcBef>
              <a:spcAft>
                <a:spcPts val="0"/>
              </a:spcAft>
            </a:pPr>
            <a:r>
              <a:rPr lang="en-US" altLang="zh-CN" sz="3600" b="1" dirty="0" smtClean="0">
                <a:solidFill>
                  <a:srgbClr val="C00000"/>
                </a:solidFill>
                <a:latin typeface="Arial" pitchFamily="34" charset="0"/>
                <a:ea typeface="Arial Unicode MS" pitchFamily="34" charset="-122"/>
                <a:cs typeface="Arial" pitchFamily="34" charset="0"/>
              </a:rPr>
              <a:t>3X</a:t>
            </a:r>
            <a:r>
              <a:rPr lang="en-US" altLang="zh-CN" sz="1200" b="1" dirty="0" smtClean="0">
                <a:solidFill>
                  <a:srgbClr val="C00000"/>
                </a:solidFill>
                <a:latin typeface="Arial" pitchFamily="34" charset="0"/>
                <a:ea typeface="Arial Unicode MS" pitchFamily="34" charset="-122"/>
                <a:cs typeface="Arial" pitchFamily="34" charset="0"/>
              </a:rPr>
              <a:t> </a:t>
            </a:r>
            <a:endParaRPr lang="en-US" altLang="zh-CN" sz="3200" b="1" dirty="0">
              <a:solidFill>
                <a:srgbClr val="C00000"/>
              </a:solidFill>
              <a:latin typeface="Arial" pitchFamily="34" charset="0"/>
              <a:ea typeface="Arial Unicode MS" pitchFamily="34" charset="-122"/>
              <a:cs typeface="Arial" pitchFamily="34" charset="0"/>
            </a:endParaRPr>
          </a:p>
        </p:txBody>
      </p:sp>
      <p:sp>
        <p:nvSpPr>
          <p:cNvPr id="43" name="Text Box 18"/>
          <p:cNvSpPr txBox="1">
            <a:spLocks noChangeArrowheads="1"/>
          </p:cNvSpPr>
          <p:nvPr/>
        </p:nvSpPr>
        <p:spPr bwMode="gray">
          <a:xfrm>
            <a:off x="5333791" y="2325728"/>
            <a:ext cx="1727301" cy="646294"/>
          </a:xfrm>
          <a:prstGeom prst="rect">
            <a:avLst/>
          </a:prstGeom>
          <a:noFill/>
          <a:ln w="0" algn="ctr">
            <a:noFill/>
            <a:miter lim="800000"/>
            <a:headEnd/>
            <a:tailEnd/>
          </a:ln>
        </p:spPr>
        <p:txBody>
          <a:bodyPr wrap="square" lIns="91401" tIns="45702" rIns="91401" bIns="45702">
            <a:spAutoFit/>
          </a:bodyPr>
          <a:lstStyle/>
          <a:p>
            <a:pPr fontAlgn="auto">
              <a:spcBef>
                <a:spcPts val="0"/>
              </a:spcBef>
              <a:spcAft>
                <a:spcPts val="0"/>
              </a:spcAft>
            </a:pPr>
            <a:r>
              <a:rPr lang="en-US" altLang="zh-CN" sz="3600" b="1" dirty="0" smtClean="0">
                <a:solidFill>
                  <a:srgbClr val="C00000"/>
                </a:solidFill>
                <a:latin typeface="Arial" pitchFamily="34" charset="0"/>
                <a:ea typeface="Arial Unicode MS" pitchFamily="34" charset="-122"/>
                <a:cs typeface="Arial" pitchFamily="34" charset="0"/>
              </a:rPr>
              <a:t>70%</a:t>
            </a:r>
          </a:p>
        </p:txBody>
      </p:sp>
      <p:sp>
        <p:nvSpPr>
          <p:cNvPr id="44" name="Text Box 18"/>
          <p:cNvSpPr txBox="1">
            <a:spLocks noChangeArrowheads="1"/>
          </p:cNvSpPr>
          <p:nvPr/>
        </p:nvSpPr>
        <p:spPr bwMode="gray">
          <a:xfrm>
            <a:off x="5317713" y="1579522"/>
            <a:ext cx="1771088" cy="646294"/>
          </a:xfrm>
          <a:prstGeom prst="rect">
            <a:avLst/>
          </a:prstGeom>
          <a:noFill/>
          <a:ln w="0" algn="ctr">
            <a:noFill/>
            <a:miter lim="800000"/>
            <a:headEnd/>
            <a:tailEnd/>
          </a:ln>
        </p:spPr>
        <p:txBody>
          <a:bodyPr wrap="square" lIns="91401" tIns="45702" rIns="91401" bIns="45702">
            <a:spAutoFit/>
          </a:bodyPr>
          <a:lstStyle/>
          <a:p>
            <a:pPr fontAlgn="auto">
              <a:spcBef>
                <a:spcPts val="0"/>
              </a:spcBef>
              <a:spcAft>
                <a:spcPts val="0"/>
              </a:spcAft>
            </a:pPr>
            <a:r>
              <a:rPr lang="en-US" altLang="zh-CN" sz="3600" b="1" dirty="0" smtClean="0">
                <a:solidFill>
                  <a:srgbClr val="C00000"/>
                </a:solidFill>
                <a:latin typeface="Arial" pitchFamily="34" charset="0"/>
                <a:ea typeface="Arial Unicode MS" pitchFamily="34" charset="-122"/>
                <a:cs typeface="Arial" pitchFamily="34" charset="0"/>
              </a:rPr>
              <a:t>10X</a:t>
            </a:r>
            <a:endParaRPr lang="en-US" altLang="zh-CN" sz="3600" b="1" dirty="0">
              <a:solidFill>
                <a:srgbClr val="C00000"/>
              </a:solidFill>
              <a:latin typeface="Arial" pitchFamily="34" charset="0"/>
              <a:ea typeface="Arial Unicode MS" pitchFamily="34" charset="-122"/>
              <a:cs typeface="Arial" pitchFamily="34" charset="0"/>
            </a:endParaRPr>
          </a:p>
        </p:txBody>
      </p:sp>
      <p:sp>
        <p:nvSpPr>
          <p:cNvPr id="45" name="TextBox 44"/>
          <p:cNvSpPr txBox="1"/>
          <p:nvPr/>
        </p:nvSpPr>
        <p:spPr>
          <a:xfrm>
            <a:off x="5331895" y="1302897"/>
            <a:ext cx="3421580" cy="295466"/>
          </a:xfrm>
          <a:prstGeom prst="rect">
            <a:avLst/>
          </a:prstGeom>
        </p:spPr>
        <p:txBody>
          <a:bodyPr wrap="square" rtlCol="0">
            <a:spAutoFit/>
          </a:bodyPr>
          <a:lstStyle/>
          <a:p>
            <a:pPr fontAlgn="auto">
              <a:lnSpc>
                <a:spcPct val="120000"/>
              </a:lnSpc>
              <a:spcBef>
                <a:spcPts val="0"/>
              </a:spcBef>
              <a:spcAft>
                <a:spcPts val="600"/>
              </a:spcAft>
              <a:buClr>
                <a:prstClr val="white"/>
              </a:buClr>
            </a:pPr>
            <a:r>
              <a:rPr lang="ru-RU" altLang="zh-CN" sz="1100" dirty="0" smtClean="0">
                <a:solidFill>
                  <a:srgbClr val="000000">
                    <a:lumMod val="75000"/>
                    <a:lumOff val="25000"/>
                  </a:srgbClr>
                </a:solidFill>
                <a:latin typeface="Arial" pitchFamily="34" charset="0"/>
                <a:ea typeface="Arial Unicode MS" pitchFamily="34" charset="-122"/>
                <a:cs typeface="Arial" pitchFamily="34" charset="0"/>
              </a:rPr>
              <a:t>Производительность основных приложений</a:t>
            </a:r>
            <a:endParaRPr lang="en-US" altLang="zh-CN" sz="1100" dirty="0" smtClean="0">
              <a:solidFill>
                <a:srgbClr val="000000">
                  <a:lumMod val="75000"/>
                  <a:lumOff val="25000"/>
                </a:srgbClr>
              </a:solidFill>
              <a:latin typeface="Arial" pitchFamily="34" charset="0"/>
              <a:ea typeface="Arial Unicode MS" pitchFamily="34" charset="-122"/>
              <a:cs typeface="Arial" pitchFamily="34" charset="0"/>
            </a:endParaRPr>
          </a:p>
        </p:txBody>
      </p:sp>
      <p:sp>
        <p:nvSpPr>
          <p:cNvPr id="47" name="TextBox 46"/>
          <p:cNvSpPr txBox="1"/>
          <p:nvPr/>
        </p:nvSpPr>
        <p:spPr>
          <a:xfrm>
            <a:off x="5341143" y="2045875"/>
            <a:ext cx="3374232" cy="295466"/>
          </a:xfrm>
          <a:prstGeom prst="rect">
            <a:avLst/>
          </a:prstGeom>
        </p:spPr>
        <p:txBody>
          <a:bodyPr wrap="square" rtlCol="0">
            <a:spAutoFit/>
          </a:bodyPr>
          <a:lstStyle/>
          <a:p>
            <a:pPr fontAlgn="auto">
              <a:lnSpc>
                <a:spcPct val="120000"/>
              </a:lnSpc>
              <a:spcBef>
                <a:spcPts val="0"/>
              </a:spcBef>
              <a:spcAft>
                <a:spcPts val="600"/>
              </a:spcAft>
              <a:buClr>
                <a:prstClr val="white"/>
              </a:buClr>
            </a:pPr>
            <a:r>
              <a:rPr lang="ru-RU" altLang="zh-CN" sz="1100" dirty="0" smtClean="0">
                <a:solidFill>
                  <a:srgbClr val="000000">
                    <a:lumMod val="75000"/>
                    <a:lumOff val="25000"/>
                  </a:srgbClr>
                </a:solidFill>
                <a:latin typeface="Arial" pitchFamily="34" charset="0"/>
                <a:ea typeface="Arial Unicode MS" pitchFamily="34" charset="-122"/>
                <a:cs typeface="Arial" pitchFamily="34" charset="0"/>
              </a:rPr>
              <a:t>Эффективность внедрения приложений</a:t>
            </a:r>
            <a:endParaRPr lang="en-US" altLang="zh-CN" sz="1100" dirty="0" smtClean="0">
              <a:solidFill>
                <a:srgbClr val="000000">
                  <a:lumMod val="75000"/>
                  <a:lumOff val="25000"/>
                </a:srgbClr>
              </a:solidFill>
              <a:latin typeface="Arial" pitchFamily="34" charset="0"/>
              <a:ea typeface="Arial Unicode MS" pitchFamily="34" charset="-122"/>
              <a:cs typeface="Arial" pitchFamily="34" charset="0"/>
            </a:endParaRPr>
          </a:p>
        </p:txBody>
      </p:sp>
      <p:sp>
        <p:nvSpPr>
          <p:cNvPr id="48" name="TextBox 47"/>
          <p:cNvSpPr txBox="1"/>
          <p:nvPr/>
        </p:nvSpPr>
        <p:spPr>
          <a:xfrm>
            <a:off x="5350396" y="2814019"/>
            <a:ext cx="3364979" cy="295466"/>
          </a:xfrm>
          <a:prstGeom prst="rect">
            <a:avLst/>
          </a:prstGeom>
        </p:spPr>
        <p:txBody>
          <a:bodyPr wrap="square" rtlCol="0">
            <a:spAutoFit/>
          </a:bodyPr>
          <a:lstStyle/>
          <a:p>
            <a:pPr fontAlgn="auto">
              <a:lnSpc>
                <a:spcPct val="120000"/>
              </a:lnSpc>
              <a:spcBef>
                <a:spcPts val="0"/>
              </a:spcBef>
              <a:spcAft>
                <a:spcPts val="600"/>
              </a:spcAft>
              <a:buClr>
                <a:prstClr val="white"/>
              </a:buClr>
            </a:pPr>
            <a:r>
              <a:rPr lang="ru-RU" altLang="zh-CN" sz="1100" dirty="0" smtClean="0">
                <a:solidFill>
                  <a:srgbClr val="000000">
                    <a:lumMod val="75000"/>
                    <a:lumOff val="25000"/>
                  </a:srgbClr>
                </a:solidFill>
                <a:latin typeface="Arial" pitchFamily="34" charset="0"/>
                <a:ea typeface="Arial Unicode MS" pitchFamily="34" charset="-122"/>
                <a:cs typeface="Arial" pitchFamily="34" charset="0"/>
              </a:rPr>
              <a:t>Стоимость владения инфраструктурой</a:t>
            </a:r>
            <a:endParaRPr lang="en-US" altLang="zh-CN" sz="1100" dirty="0" smtClean="0">
              <a:solidFill>
                <a:srgbClr val="000000">
                  <a:lumMod val="75000"/>
                  <a:lumOff val="25000"/>
                </a:srgbClr>
              </a:solidFill>
              <a:latin typeface="Arial" pitchFamily="34" charset="0"/>
              <a:ea typeface="Arial Unicode MS" pitchFamily="34" charset="-122"/>
              <a:cs typeface="Arial" pitchFamily="34" charset="0"/>
            </a:endParaRPr>
          </a:p>
        </p:txBody>
      </p:sp>
      <p:sp>
        <p:nvSpPr>
          <p:cNvPr id="49" name="Down Arrow 6"/>
          <p:cNvSpPr/>
          <p:nvPr/>
        </p:nvSpPr>
        <p:spPr>
          <a:xfrm>
            <a:off x="6411461" y="2578100"/>
            <a:ext cx="249022" cy="30693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zh-CN" altLang="en-US" dirty="0">
              <a:solidFill>
                <a:srgbClr val="FF0000"/>
              </a:solidFill>
              <a:latin typeface="Arial" pitchFamily="34" charset="0"/>
              <a:ea typeface="Arial Unicode MS" pitchFamily="34" charset="-122"/>
              <a:cs typeface="Arial" pitchFamily="34" charset="0"/>
            </a:endParaRPr>
          </a:p>
        </p:txBody>
      </p:sp>
      <p:sp>
        <p:nvSpPr>
          <p:cNvPr id="50" name="矩形 49"/>
          <p:cNvSpPr/>
          <p:nvPr/>
        </p:nvSpPr>
        <p:spPr>
          <a:xfrm>
            <a:off x="4021444" y="1059215"/>
            <a:ext cx="1339814" cy="461628"/>
          </a:xfrm>
          <a:prstGeom prst="rect">
            <a:avLst/>
          </a:prstGeom>
        </p:spPr>
        <p:txBody>
          <a:bodyPr wrap="square" lIns="91401" tIns="45702" rIns="91401" bIns="45702">
            <a:spAutoFit/>
          </a:bodyPr>
          <a:lstStyle/>
          <a:p>
            <a:pPr algn="ctr" fontAlgn="auto">
              <a:spcBef>
                <a:spcPts val="0"/>
              </a:spcBef>
              <a:spcAft>
                <a:spcPts val="0"/>
              </a:spcAft>
            </a:pPr>
            <a:r>
              <a:rPr lang="ru-RU" altLang="zh-CN" sz="1200" b="1" dirty="0" smtClean="0">
                <a:solidFill>
                  <a:srgbClr val="000000">
                    <a:lumMod val="75000"/>
                    <a:lumOff val="25000"/>
                  </a:srgbClr>
                </a:solidFill>
                <a:latin typeface="Arial" pitchFamily="34" charset="0"/>
                <a:ea typeface="微软雅黑" pitchFamily="34" charset="-122"/>
                <a:cs typeface="Arial" pitchFamily="34" charset="0"/>
              </a:rPr>
              <a:t>Производительность</a:t>
            </a:r>
            <a:endParaRPr lang="en-US" altLang="zh-CN" sz="1200" b="1" dirty="0" smtClean="0">
              <a:solidFill>
                <a:srgbClr val="000000">
                  <a:lumMod val="75000"/>
                  <a:lumOff val="25000"/>
                </a:srgbClr>
              </a:solidFill>
              <a:latin typeface="Arial" pitchFamily="34" charset="0"/>
              <a:ea typeface="微软雅黑" pitchFamily="34" charset="-122"/>
              <a:cs typeface="Arial" pitchFamily="34" charset="0"/>
            </a:endParaRPr>
          </a:p>
        </p:txBody>
      </p:sp>
      <p:sp>
        <p:nvSpPr>
          <p:cNvPr id="51" name="矩形 50"/>
          <p:cNvSpPr/>
          <p:nvPr/>
        </p:nvSpPr>
        <p:spPr>
          <a:xfrm>
            <a:off x="4035931" y="1805717"/>
            <a:ext cx="1310840" cy="253879"/>
          </a:xfrm>
          <a:prstGeom prst="rect">
            <a:avLst/>
          </a:prstGeom>
        </p:spPr>
        <p:txBody>
          <a:bodyPr wrap="square" lIns="91401" tIns="45702" rIns="91401" bIns="45702">
            <a:spAutoFit/>
          </a:bodyPr>
          <a:lstStyle/>
          <a:p>
            <a:pPr algn="ctr" fontAlgn="auto">
              <a:spcBef>
                <a:spcPts val="0"/>
              </a:spcBef>
              <a:spcAft>
                <a:spcPts val="0"/>
              </a:spcAft>
            </a:pPr>
            <a:r>
              <a:rPr lang="ru-RU" altLang="zh-CN" sz="1050" b="1" dirty="0" smtClean="0">
                <a:solidFill>
                  <a:srgbClr val="000000">
                    <a:lumMod val="75000"/>
                    <a:lumOff val="25000"/>
                  </a:srgbClr>
                </a:solidFill>
                <a:latin typeface="Arial" pitchFamily="34" charset="0"/>
                <a:ea typeface="微软雅黑" pitchFamily="34" charset="-122"/>
                <a:cs typeface="Arial" pitchFamily="34" charset="0"/>
              </a:rPr>
              <a:t>Эффективность</a:t>
            </a:r>
            <a:endParaRPr lang="zh-CN" altLang="en-US" sz="1050" b="1" dirty="0">
              <a:solidFill>
                <a:srgbClr val="000000">
                  <a:lumMod val="75000"/>
                  <a:lumOff val="25000"/>
                </a:srgbClr>
              </a:solidFill>
              <a:latin typeface="Arial" pitchFamily="34" charset="0"/>
              <a:ea typeface="Arial Unicode MS" pitchFamily="34" charset="-122"/>
              <a:cs typeface="Arial" pitchFamily="34" charset="0"/>
            </a:endParaRPr>
          </a:p>
        </p:txBody>
      </p:sp>
      <p:sp>
        <p:nvSpPr>
          <p:cNvPr id="52" name="矩形 51"/>
          <p:cNvSpPr/>
          <p:nvPr/>
        </p:nvSpPr>
        <p:spPr>
          <a:xfrm>
            <a:off x="4028687" y="2564623"/>
            <a:ext cx="1325329" cy="261574"/>
          </a:xfrm>
          <a:prstGeom prst="rect">
            <a:avLst/>
          </a:prstGeom>
        </p:spPr>
        <p:txBody>
          <a:bodyPr wrap="square" lIns="91401" tIns="45702" rIns="91401" bIns="45702">
            <a:spAutoFit/>
          </a:bodyPr>
          <a:lstStyle/>
          <a:p>
            <a:pPr algn="ctr" fontAlgn="auto">
              <a:spcBef>
                <a:spcPts val="0"/>
              </a:spcBef>
              <a:spcAft>
                <a:spcPts val="0"/>
              </a:spcAft>
            </a:pPr>
            <a:r>
              <a:rPr lang="ru-RU" altLang="zh-CN" sz="1100" b="1" dirty="0" smtClean="0">
                <a:solidFill>
                  <a:srgbClr val="000000">
                    <a:lumMod val="75000"/>
                    <a:lumOff val="25000"/>
                  </a:srgbClr>
                </a:solidFill>
                <a:latin typeface="Arial" pitchFamily="34" charset="0"/>
                <a:ea typeface="微软雅黑" pitchFamily="34" charset="-122"/>
                <a:cs typeface="Arial" pitchFamily="34" charset="0"/>
              </a:rPr>
              <a:t>Себестоимость</a:t>
            </a:r>
            <a:endParaRPr lang="zh-CN" altLang="en-US" sz="1100" b="1" dirty="0">
              <a:solidFill>
                <a:srgbClr val="000000">
                  <a:lumMod val="75000"/>
                  <a:lumOff val="25000"/>
                </a:srgbClr>
              </a:solidFill>
              <a:latin typeface="Arial" pitchFamily="34" charset="0"/>
              <a:ea typeface="Arial Unicode MS" pitchFamily="34" charset="-122"/>
              <a:cs typeface="Arial" pitchFamily="34" charset="0"/>
            </a:endParaRPr>
          </a:p>
        </p:txBody>
      </p:sp>
      <p:sp>
        <p:nvSpPr>
          <p:cNvPr id="64" name="同侧圆角矩形 63"/>
          <p:cNvSpPr/>
          <p:nvPr/>
        </p:nvSpPr>
        <p:spPr bwMode="auto">
          <a:xfrm>
            <a:off x="358181" y="1145925"/>
            <a:ext cx="3661594" cy="942317"/>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marL="114300" lvl="1" indent="-114300" defTabSz="685617" eaLnBrk="0" hangingPunct="0">
              <a:lnSpc>
                <a:spcPts val="1900"/>
              </a:lnSpc>
              <a:buClr>
                <a:srgbClr val="000000">
                  <a:lumMod val="75000"/>
                  <a:lumOff val="25000"/>
                </a:srgbClr>
              </a:buClr>
              <a:buSzPct val="80000"/>
              <a:defRPr/>
            </a:pPr>
            <a:endParaRPr lang="en-US" altLang="zh-CN" sz="1200" dirty="0" smtClean="0">
              <a:solidFill>
                <a:srgbClr val="000000"/>
              </a:solidFill>
              <a:latin typeface="Arial" pitchFamily="34" charset="0"/>
              <a:ea typeface="微软雅黑" pitchFamily="34" charset="-122"/>
              <a:cs typeface="Arial" pitchFamily="34" charset="0"/>
            </a:endParaRPr>
          </a:p>
        </p:txBody>
      </p:sp>
      <p:sp>
        <p:nvSpPr>
          <p:cNvPr id="67" name="AutoShape 44"/>
          <p:cNvSpPr>
            <a:spLocks noChangeArrowheads="1"/>
          </p:cNvSpPr>
          <p:nvPr/>
        </p:nvSpPr>
        <p:spPr bwMode="auto">
          <a:xfrm>
            <a:off x="375436" y="850056"/>
            <a:ext cx="3658886" cy="292944"/>
          </a:xfrm>
          <a:prstGeom prst="round2SameRect">
            <a:avLst>
              <a:gd name="adj1" fmla="val 0"/>
              <a:gd name="adj2" fmla="val 0"/>
            </a:avLst>
          </a:prstGeom>
          <a:solidFill>
            <a:srgbClr val="C0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fontAlgn="auto">
              <a:spcBef>
                <a:spcPts val="0"/>
              </a:spcBef>
              <a:spcAft>
                <a:spcPts val="0"/>
              </a:spcAft>
            </a:pPr>
            <a:r>
              <a:rPr lang="ru-RU" altLang="zh-CN" sz="1600" b="1" dirty="0" smtClean="0">
                <a:solidFill>
                  <a:schemeClr val="bg1"/>
                </a:solidFill>
                <a:latin typeface="Arial" pitchFamily="34" charset="0"/>
                <a:ea typeface="Arial Unicode MS" pitchFamily="34" charset="-122"/>
                <a:cs typeface="Arial" pitchFamily="34" charset="0"/>
              </a:rPr>
              <a:t>Гибко и динамично</a:t>
            </a:r>
            <a:endParaRPr lang="en-US" altLang="zh-CN" sz="1600" b="1" dirty="0" smtClean="0">
              <a:solidFill>
                <a:schemeClr val="bg1"/>
              </a:solidFill>
              <a:latin typeface="Arial" pitchFamily="34" charset="0"/>
              <a:ea typeface="Arial Unicode MS" pitchFamily="34" charset="-122"/>
              <a:cs typeface="Arial" pitchFamily="34" charset="0"/>
            </a:endParaRPr>
          </a:p>
        </p:txBody>
      </p:sp>
      <p:grpSp>
        <p:nvGrpSpPr>
          <p:cNvPr id="2" name="组合 251"/>
          <p:cNvGrpSpPr/>
          <p:nvPr/>
        </p:nvGrpSpPr>
        <p:grpSpPr>
          <a:xfrm>
            <a:off x="2978210" y="1246548"/>
            <a:ext cx="923017" cy="638466"/>
            <a:chOff x="13801725" y="3422650"/>
            <a:chExt cx="1525588" cy="984250"/>
          </a:xfrm>
          <a:solidFill>
            <a:schemeClr val="tx1">
              <a:lumMod val="50000"/>
              <a:lumOff val="50000"/>
            </a:schemeClr>
          </a:solidFill>
        </p:grpSpPr>
        <p:sp>
          <p:nvSpPr>
            <p:cNvPr id="83" name="Freeform 76"/>
            <p:cNvSpPr>
              <a:spLocks/>
            </p:cNvSpPr>
            <p:nvPr/>
          </p:nvSpPr>
          <p:spPr bwMode="auto">
            <a:xfrm>
              <a:off x="14293850" y="3422650"/>
              <a:ext cx="401638" cy="141288"/>
            </a:xfrm>
            <a:custGeom>
              <a:avLst/>
              <a:gdLst/>
              <a:ahLst/>
              <a:cxnLst>
                <a:cxn ang="0">
                  <a:pos x="439" y="172"/>
                </a:cxn>
                <a:cxn ang="0">
                  <a:pos x="452" y="179"/>
                </a:cxn>
                <a:cxn ang="0">
                  <a:pos x="459" y="177"/>
                </a:cxn>
                <a:cxn ang="0">
                  <a:pos x="501" y="143"/>
                </a:cxn>
                <a:cxn ang="0">
                  <a:pos x="504" y="138"/>
                </a:cxn>
                <a:cxn ang="0">
                  <a:pos x="506" y="132"/>
                </a:cxn>
                <a:cxn ang="0">
                  <a:pos x="501" y="118"/>
                </a:cxn>
                <a:cxn ang="0">
                  <a:pos x="477" y="93"/>
                </a:cxn>
                <a:cxn ang="0">
                  <a:pos x="423" y="52"/>
                </a:cxn>
                <a:cxn ang="0">
                  <a:pos x="363" y="22"/>
                </a:cxn>
                <a:cxn ang="0">
                  <a:pos x="297" y="5"/>
                </a:cxn>
                <a:cxn ang="0">
                  <a:pos x="262" y="0"/>
                </a:cxn>
                <a:cxn ang="0">
                  <a:pos x="241" y="0"/>
                </a:cxn>
                <a:cxn ang="0">
                  <a:pos x="177" y="7"/>
                </a:cxn>
                <a:cxn ang="0">
                  <a:pos x="115" y="24"/>
                </a:cxn>
                <a:cxn ang="0">
                  <a:pos x="57" y="52"/>
                </a:cxn>
                <a:cxn ang="0">
                  <a:pos x="7" y="91"/>
                </a:cxn>
                <a:cxn ang="0">
                  <a:pos x="2" y="98"/>
                </a:cxn>
                <a:cxn ang="0">
                  <a:pos x="2" y="111"/>
                </a:cxn>
                <a:cxn ang="0">
                  <a:pos x="37" y="152"/>
                </a:cxn>
                <a:cxn ang="0">
                  <a:pos x="42" y="155"/>
                </a:cxn>
                <a:cxn ang="0">
                  <a:pos x="51" y="157"/>
                </a:cxn>
                <a:cxn ang="0">
                  <a:pos x="62" y="154"/>
                </a:cxn>
                <a:cxn ang="0">
                  <a:pos x="81" y="137"/>
                </a:cxn>
                <a:cxn ang="0">
                  <a:pos x="123" y="111"/>
                </a:cxn>
                <a:cxn ang="0">
                  <a:pos x="169" y="93"/>
                </a:cxn>
                <a:cxn ang="0">
                  <a:pos x="216" y="84"/>
                </a:cxn>
                <a:cxn ang="0">
                  <a:pos x="241" y="83"/>
                </a:cxn>
                <a:cxn ang="0">
                  <a:pos x="256" y="84"/>
                </a:cxn>
                <a:cxn ang="0">
                  <a:pos x="309" y="93"/>
                </a:cxn>
                <a:cxn ang="0">
                  <a:pos x="358" y="110"/>
                </a:cxn>
                <a:cxn ang="0">
                  <a:pos x="402" y="137"/>
                </a:cxn>
                <a:cxn ang="0">
                  <a:pos x="439" y="172"/>
                </a:cxn>
              </a:cxnLst>
              <a:rect l="0" t="0" r="r" b="b"/>
              <a:pathLst>
                <a:path w="506" h="179">
                  <a:moveTo>
                    <a:pt x="439" y="172"/>
                  </a:moveTo>
                  <a:lnTo>
                    <a:pt x="439" y="172"/>
                  </a:lnTo>
                  <a:lnTo>
                    <a:pt x="445" y="177"/>
                  </a:lnTo>
                  <a:lnTo>
                    <a:pt x="452" y="179"/>
                  </a:lnTo>
                  <a:lnTo>
                    <a:pt x="452" y="179"/>
                  </a:lnTo>
                  <a:lnTo>
                    <a:pt x="459" y="177"/>
                  </a:lnTo>
                  <a:lnTo>
                    <a:pt x="464" y="174"/>
                  </a:lnTo>
                  <a:lnTo>
                    <a:pt x="501" y="143"/>
                  </a:lnTo>
                  <a:lnTo>
                    <a:pt x="501" y="143"/>
                  </a:lnTo>
                  <a:lnTo>
                    <a:pt x="504" y="138"/>
                  </a:lnTo>
                  <a:lnTo>
                    <a:pt x="506" y="132"/>
                  </a:lnTo>
                  <a:lnTo>
                    <a:pt x="506" y="132"/>
                  </a:lnTo>
                  <a:lnTo>
                    <a:pt x="506" y="125"/>
                  </a:lnTo>
                  <a:lnTo>
                    <a:pt x="501" y="118"/>
                  </a:lnTo>
                  <a:lnTo>
                    <a:pt x="501" y="118"/>
                  </a:lnTo>
                  <a:lnTo>
                    <a:pt x="477" y="93"/>
                  </a:lnTo>
                  <a:lnTo>
                    <a:pt x="450" y="71"/>
                  </a:lnTo>
                  <a:lnTo>
                    <a:pt x="423" y="52"/>
                  </a:lnTo>
                  <a:lnTo>
                    <a:pt x="393" y="35"/>
                  </a:lnTo>
                  <a:lnTo>
                    <a:pt x="363" y="22"/>
                  </a:lnTo>
                  <a:lnTo>
                    <a:pt x="329" y="12"/>
                  </a:lnTo>
                  <a:lnTo>
                    <a:pt x="297" y="5"/>
                  </a:lnTo>
                  <a:lnTo>
                    <a:pt x="262" y="0"/>
                  </a:lnTo>
                  <a:lnTo>
                    <a:pt x="262" y="0"/>
                  </a:lnTo>
                  <a:lnTo>
                    <a:pt x="241" y="0"/>
                  </a:lnTo>
                  <a:lnTo>
                    <a:pt x="241" y="0"/>
                  </a:lnTo>
                  <a:lnTo>
                    <a:pt x="209" y="2"/>
                  </a:lnTo>
                  <a:lnTo>
                    <a:pt x="177" y="7"/>
                  </a:lnTo>
                  <a:lnTo>
                    <a:pt x="145" y="14"/>
                  </a:lnTo>
                  <a:lnTo>
                    <a:pt x="115" y="24"/>
                  </a:lnTo>
                  <a:lnTo>
                    <a:pt x="86" y="37"/>
                  </a:lnTo>
                  <a:lnTo>
                    <a:pt x="57" y="52"/>
                  </a:lnTo>
                  <a:lnTo>
                    <a:pt x="32" y="71"/>
                  </a:lnTo>
                  <a:lnTo>
                    <a:pt x="7" y="91"/>
                  </a:lnTo>
                  <a:lnTo>
                    <a:pt x="7" y="91"/>
                  </a:lnTo>
                  <a:lnTo>
                    <a:pt x="2" y="98"/>
                  </a:lnTo>
                  <a:lnTo>
                    <a:pt x="0" y="105"/>
                  </a:lnTo>
                  <a:lnTo>
                    <a:pt x="2" y="111"/>
                  </a:lnTo>
                  <a:lnTo>
                    <a:pt x="5" y="116"/>
                  </a:lnTo>
                  <a:lnTo>
                    <a:pt x="37" y="152"/>
                  </a:lnTo>
                  <a:lnTo>
                    <a:pt x="37" y="152"/>
                  </a:lnTo>
                  <a:lnTo>
                    <a:pt x="42" y="155"/>
                  </a:lnTo>
                  <a:lnTo>
                    <a:pt x="51" y="157"/>
                  </a:lnTo>
                  <a:lnTo>
                    <a:pt x="51" y="157"/>
                  </a:lnTo>
                  <a:lnTo>
                    <a:pt x="56" y="157"/>
                  </a:lnTo>
                  <a:lnTo>
                    <a:pt x="62" y="154"/>
                  </a:lnTo>
                  <a:lnTo>
                    <a:pt x="62" y="154"/>
                  </a:lnTo>
                  <a:lnTo>
                    <a:pt x="81" y="137"/>
                  </a:lnTo>
                  <a:lnTo>
                    <a:pt x="101" y="123"/>
                  </a:lnTo>
                  <a:lnTo>
                    <a:pt x="123" y="111"/>
                  </a:lnTo>
                  <a:lnTo>
                    <a:pt x="145" y="101"/>
                  </a:lnTo>
                  <a:lnTo>
                    <a:pt x="169" y="93"/>
                  </a:lnTo>
                  <a:lnTo>
                    <a:pt x="192" y="88"/>
                  </a:lnTo>
                  <a:lnTo>
                    <a:pt x="216" y="84"/>
                  </a:lnTo>
                  <a:lnTo>
                    <a:pt x="241" y="83"/>
                  </a:lnTo>
                  <a:lnTo>
                    <a:pt x="241" y="83"/>
                  </a:lnTo>
                  <a:lnTo>
                    <a:pt x="256" y="84"/>
                  </a:lnTo>
                  <a:lnTo>
                    <a:pt x="256" y="84"/>
                  </a:lnTo>
                  <a:lnTo>
                    <a:pt x="283" y="86"/>
                  </a:lnTo>
                  <a:lnTo>
                    <a:pt x="309" y="93"/>
                  </a:lnTo>
                  <a:lnTo>
                    <a:pt x="332" y="100"/>
                  </a:lnTo>
                  <a:lnTo>
                    <a:pt x="358" y="110"/>
                  </a:lnTo>
                  <a:lnTo>
                    <a:pt x="380" y="122"/>
                  </a:lnTo>
                  <a:lnTo>
                    <a:pt x="402" y="137"/>
                  </a:lnTo>
                  <a:lnTo>
                    <a:pt x="420" y="154"/>
                  </a:lnTo>
                  <a:lnTo>
                    <a:pt x="439" y="172"/>
                  </a:lnTo>
                  <a:lnTo>
                    <a:pt x="439" y="1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84" name="Freeform 77"/>
            <p:cNvSpPr>
              <a:spLocks/>
            </p:cNvSpPr>
            <p:nvPr/>
          </p:nvSpPr>
          <p:spPr bwMode="auto">
            <a:xfrm>
              <a:off x="14377988" y="3532188"/>
              <a:ext cx="225425" cy="100013"/>
            </a:xfrm>
            <a:custGeom>
              <a:avLst/>
              <a:gdLst/>
              <a:ahLst/>
              <a:cxnLst>
                <a:cxn ang="0">
                  <a:pos x="147" y="0"/>
                </a:cxn>
                <a:cxn ang="0">
                  <a:pos x="147" y="0"/>
                </a:cxn>
                <a:cxn ang="0">
                  <a:pos x="137" y="0"/>
                </a:cxn>
                <a:cxn ang="0">
                  <a:pos x="137" y="0"/>
                </a:cxn>
                <a:cxn ang="0">
                  <a:pos x="118" y="2"/>
                </a:cxn>
                <a:cxn ang="0">
                  <a:pos x="100" y="4"/>
                </a:cxn>
                <a:cxn ang="0">
                  <a:pos x="83" y="7"/>
                </a:cxn>
                <a:cxn ang="0">
                  <a:pos x="66" y="14"/>
                </a:cxn>
                <a:cxn ang="0">
                  <a:pos x="49" y="21"/>
                </a:cxn>
                <a:cxn ang="0">
                  <a:pos x="34" y="29"/>
                </a:cxn>
                <a:cxn ang="0">
                  <a:pos x="19" y="39"/>
                </a:cxn>
                <a:cxn ang="0">
                  <a:pos x="5" y="51"/>
                </a:cxn>
                <a:cxn ang="0">
                  <a:pos x="5" y="51"/>
                </a:cxn>
                <a:cxn ang="0">
                  <a:pos x="2" y="58"/>
                </a:cxn>
                <a:cxn ang="0">
                  <a:pos x="0" y="64"/>
                </a:cxn>
                <a:cxn ang="0">
                  <a:pos x="0" y="71"/>
                </a:cxn>
                <a:cxn ang="0">
                  <a:pos x="5" y="76"/>
                </a:cxn>
                <a:cxn ang="0">
                  <a:pos x="37" y="112"/>
                </a:cxn>
                <a:cxn ang="0">
                  <a:pos x="37" y="112"/>
                </a:cxn>
                <a:cxn ang="0">
                  <a:pos x="42" y="115"/>
                </a:cxn>
                <a:cxn ang="0">
                  <a:pos x="49" y="117"/>
                </a:cxn>
                <a:cxn ang="0">
                  <a:pos x="49" y="117"/>
                </a:cxn>
                <a:cxn ang="0">
                  <a:pos x="56" y="117"/>
                </a:cxn>
                <a:cxn ang="0">
                  <a:pos x="63" y="112"/>
                </a:cxn>
                <a:cxn ang="0">
                  <a:pos x="63" y="112"/>
                </a:cxn>
                <a:cxn ang="0">
                  <a:pos x="78" y="100"/>
                </a:cxn>
                <a:cxn ang="0">
                  <a:pos x="96" y="91"/>
                </a:cxn>
                <a:cxn ang="0">
                  <a:pos x="117" y="85"/>
                </a:cxn>
                <a:cxn ang="0">
                  <a:pos x="137" y="83"/>
                </a:cxn>
                <a:cxn ang="0">
                  <a:pos x="137" y="83"/>
                </a:cxn>
                <a:cxn ang="0">
                  <a:pos x="142" y="83"/>
                </a:cxn>
                <a:cxn ang="0">
                  <a:pos x="142" y="83"/>
                </a:cxn>
                <a:cxn ang="0">
                  <a:pos x="154" y="85"/>
                </a:cxn>
                <a:cxn ang="0">
                  <a:pos x="164" y="86"/>
                </a:cxn>
                <a:cxn ang="0">
                  <a:pos x="184" y="95"/>
                </a:cxn>
                <a:cxn ang="0">
                  <a:pos x="201" y="105"/>
                </a:cxn>
                <a:cxn ang="0">
                  <a:pos x="209" y="112"/>
                </a:cxn>
                <a:cxn ang="0">
                  <a:pos x="218" y="118"/>
                </a:cxn>
                <a:cxn ang="0">
                  <a:pos x="218" y="118"/>
                </a:cxn>
                <a:cxn ang="0">
                  <a:pos x="223" y="124"/>
                </a:cxn>
                <a:cxn ang="0">
                  <a:pos x="231" y="125"/>
                </a:cxn>
                <a:cxn ang="0">
                  <a:pos x="231" y="125"/>
                </a:cxn>
                <a:cxn ang="0">
                  <a:pos x="236" y="124"/>
                </a:cxn>
                <a:cxn ang="0">
                  <a:pos x="243" y="120"/>
                </a:cxn>
                <a:cxn ang="0">
                  <a:pos x="279" y="90"/>
                </a:cxn>
                <a:cxn ang="0">
                  <a:pos x="279" y="90"/>
                </a:cxn>
                <a:cxn ang="0">
                  <a:pos x="282" y="85"/>
                </a:cxn>
                <a:cxn ang="0">
                  <a:pos x="284" y="78"/>
                </a:cxn>
                <a:cxn ang="0">
                  <a:pos x="284" y="78"/>
                </a:cxn>
                <a:cxn ang="0">
                  <a:pos x="284" y="71"/>
                </a:cxn>
                <a:cxn ang="0">
                  <a:pos x="280" y="64"/>
                </a:cxn>
                <a:cxn ang="0">
                  <a:pos x="280" y="64"/>
                </a:cxn>
                <a:cxn ang="0">
                  <a:pos x="267" y="51"/>
                </a:cxn>
                <a:cxn ang="0">
                  <a:pos x="252" y="39"/>
                </a:cxn>
                <a:cxn ang="0">
                  <a:pos x="236" y="29"/>
                </a:cxn>
                <a:cxn ang="0">
                  <a:pos x="220" y="19"/>
                </a:cxn>
                <a:cxn ang="0">
                  <a:pos x="203" y="12"/>
                </a:cxn>
                <a:cxn ang="0">
                  <a:pos x="186" y="7"/>
                </a:cxn>
                <a:cxn ang="0">
                  <a:pos x="167" y="2"/>
                </a:cxn>
                <a:cxn ang="0">
                  <a:pos x="147" y="0"/>
                </a:cxn>
                <a:cxn ang="0">
                  <a:pos x="147" y="0"/>
                </a:cxn>
              </a:cxnLst>
              <a:rect l="0" t="0" r="r" b="b"/>
              <a:pathLst>
                <a:path w="284" h="125">
                  <a:moveTo>
                    <a:pt x="147" y="0"/>
                  </a:moveTo>
                  <a:lnTo>
                    <a:pt x="147" y="0"/>
                  </a:lnTo>
                  <a:lnTo>
                    <a:pt x="137" y="0"/>
                  </a:lnTo>
                  <a:lnTo>
                    <a:pt x="137" y="0"/>
                  </a:lnTo>
                  <a:lnTo>
                    <a:pt x="118" y="2"/>
                  </a:lnTo>
                  <a:lnTo>
                    <a:pt x="100" y="4"/>
                  </a:lnTo>
                  <a:lnTo>
                    <a:pt x="83" y="7"/>
                  </a:lnTo>
                  <a:lnTo>
                    <a:pt x="66" y="14"/>
                  </a:lnTo>
                  <a:lnTo>
                    <a:pt x="49" y="21"/>
                  </a:lnTo>
                  <a:lnTo>
                    <a:pt x="34" y="29"/>
                  </a:lnTo>
                  <a:lnTo>
                    <a:pt x="19" y="39"/>
                  </a:lnTo>
                  <a:lnTo>
                    <a:pt x="5" y="51"/>
                  </a:lnTo>
                  <a:lnTo>
                    <a:pt x="5" y="51"/>
                  </a:lnTo>
                  <a:lnTo>
                    <a:pt x="2" y="58"/>
                  </a:lnTo>
                  <a:lnTo>
                    <a:pt x="0" y="64"/>
                  </a:lnTo>
                  <a:lnTo>
                    <a:pt x="0" y="71"/>
                  </a:lnTo>
                  <a:lnTo>
                    <a:pt x="5" y="76"/>
                  </a:lnTo>
                  <a:lnTo>
                    <a:pt x="37" y="112"/>
                  </a:lnTo>
                  <a:lnTo>
                    <a:pt x="37" y="112"/>
                  </a:lnTo>
                  <a:lnTo>
                    <a:pt x="42" y="115"/>
                  </a:lnTo>
                  <a:lnTo>
                    <a:pt x="49" y="117"/>
                  </a:lnTo>
                  <a:lnTo>
                    <a:pt x="49" y="117"/>
                  </a:lnTo>
                  <a:lnTo>
                    <a:pt x="56" y="117"/>
                  </a:lnTo>
                  <a:lnTo>
                    <a:pt x="63" y="112"/>
                  </a:lnTo>
                  <a:lnTo>
                    <a:pt x="63" y="112"/>
                  </a:lnTo>
                  <a:lnTo>
                    <a:pt x="78" y="100"/>
                  </a:lnTo>
                  <a:lnTo>
                    <a:pt x="96" y="91"/>
                  </a:lnTo>
                  <a:lnTo>
                    <a:pt x="117" y="85"/>
                  </a:lnTo>
                  <a:lnTo>
                    <a:pt x="137" y="83"/>
                  </a:lnTo>
                  <a:lnTo>
                    <a:pt x="137" y="83"/>
                  </a:lnTo>
                  <a:lnTo>
                    <a:pt x="142" y="83"/>
                  </a:lnTo>
                  <a:lnTo>
                    <a:pt x="142" y="83"/>
                  </a:lnTo>
                  <a:lnTo>
                    <a:pt x="154" y="85"/>
                  </a:lnTo>
                  <a:lnTo>
                    <a:pt x="164" y="86"/>
                  </a:lnTo>
                  <a:lnTo>
                    <a:pt x="184" y="95"/>
                  </a:lnTo>
                  <a:lnTo>
                    <a:pt x="201" y="105"/>
                  </a:lnTo>
                  <a:lnTo>
                    <a:pt x="209" y="112"/>
                  </a:lnTo>
                  <a:lnTo>
                    <a:pt x="218" y="118"/>
                  </a:lnTo>
                  <a:lnTo>
                    <a:pt x="218" y="118"/>
                  </a:lnTo>
                  <a:lnTo>
                    <a:pt x="223" y="124"/>
                  </a:lnTo>
                  <a:lnTo>
                    <a:pt x="231" y="125"/>
                  </a:lnTo>
                  <a:lnTo>
                    <a:pt x="231" y="125"/>
                  </a:lnTo>
                  <a:lnTo>
                    <a:pt x="236" y="124"/>
                  </a:lnTo>
                  <a:lnTo>
                    <a:pt x="243" y="120"/>
                  </a:lnTo>
                  <a:lnTo>
                    <a:pt x="279" y="90"/>
                  </a:lnTo>
                  <a:lnTo>
                    <a:pt x="279" y="90"/>
                  </a:lnTo>
                  <a:lnTo>
                    <a:pt x="282" y="85"/>
                  </a:lnTo>
                  <a:lnTo>
                    <a:pt x="284" y="78"/>
                  </a:lnTo>
                  <a:lnTo>
                    <a:pt x="284" y="78"/>
                  </a:lnTo>
                  <a:lnTo>
                    <a:pt x="284" y="71"/>
                  </a:lnTo>
                  <a:lnTo>
                    <a:pt x="280" y="64"/>
                  </a:lnTo>
                  <a:lnTo>
                    <a:pt x="280" y="64"/>
                  </a:lnTo>
                  <a:lnTo>
                    <a:pt x="267" y="51"/>
                  </a:lnTo>
                  <a:lnTo>
                    <a:pt x="252" y="39"/>
                  </a:lnTo>
                  <a:lnTo>
                    <a:pt x="236" y="29"/>
                  </a:lnTo>
                  <a:lnTo>
                    <a:pt x="220" y="19"/>
                  </a:lnTo>
                  <a:lnTo>
                    <a:pt x="203" y="12"/>
                  </a:lnTo>
                  <a:lnTo>
                    <a:pt x="186" y="7"/>
                  </a:lnTo>
                  <a:lnTo>
                    <a:pt x="167" y="2"/>
                  </a:lnTo>
                  <a:lnTo>
                    <a:pt x="147" y="0"/>
                  </a:lnTo>
                  <a:lnTo>
                    <a:pt x="14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85" name="Freeform 78"/>
            <p:cNvSpPr>
              <a:spLocks noEditPoints="1"/>
            </p:cNvSpPr>
            <p:nvPr/>
          </p:nvSpPr>
          <p:spPr bwMode="auto">
            <a:xfrm>
              <a:off x="13801725" y="3470275"/>
              <a:ext cx="1525588" cy="936625"/>
            </a:xfrm>
            <a:custGeom>
              <a:avLst/>
              <a:gdLst/>
              <a:ahLst/>
              <a:cxnLst>
                <a:cxn ang="0">
                  <a:pos x="1805" y="1019"/>
                </a:cxn>
                <a:cxn ang="0">
                  <a:pos x="1625" y="1019"/>
                </a:cxn>
                <a:cxn ang="0">
                  <a:pos x="1176" y="0"/>
                </a:cxn>
                <a:cxn ang="0">
                  <a:pos x="1093" y="494"/>
                </a:cxn>
                <a:cxn ang="0">
                  <a:pos x="572" y="1019"/>
                </a:cxn>
                <a:cxn ang="0">
                  <a:pos x="523" y="176"/>
                </a:cxn>
                <a:cxn ang="0">
                  <a:pos x="314" y="203"/>
                </a:cxn>
                <a:cxn ang="0">
                  <a:pos x="301" y="262"/>
                </a:cxn>
                <a:cxn ang="0">
                  <a:pos x="118" y="1019"/>
                </a:cxn>
                <a:cxn ang="0">
                  <a:pos x="2" y="1169"/>
                </a:cxn>
                <a:cxn ang="0">
                  <a:pos x="1917" y="1181"/>
                </a:cxn>
                <a:cxn ang="0">
                  <a:pos x="1922" y="1169"/>
                </a:cxn>
                <a:cxn ang="0">
                  <a:pos x="741" y="756"/>
                </a:cxn>
                <a:cxn ang="0">
                  <a:pos x="896" y="756"/>
                </a:cxn>
                <a:cxn ang="0">
                  <a:pos x="1049" y="756"/>
                </a:cxn>
                <a:cxn ang="0">
                  <a:pos x="677" y="756"/>
                </a:cxn>
                <a:cxn ang="0">
                  <a:pos x="434" y="604"/>
                </a:cxn>
                <a:cxn ang="0">
                  <a:pos x="425" y="533"/>
                </a:cxn>
                <a:cxn ang="0">
                  <a:pos x="498" y="520"/>
                </a:cxn>
                <a:cxn ang="0">
                  <a:pos x="513" y="533"/>
                </a:cxn>
                <a:cxn ang="0">
                  <a:pos x="505" y="604"/>
                </a:cxn>
                <a:cxn ang="0">
                  <a:pos x="513" y="933"/>
                </a:cxn>
                <a:cxn ang="0">
                  <a:pos x="439" y="947"/>
                </a:cxn>
                <a:cxn ang="0">
                  <a:pos x="425" y="933"/>
                </a:cxn>
                <a:cxn ang="0">
                  <a:pos x="434" y="862"/>
                </a:cxn>
                <a:cxn ang="0">
                  <a:pos x="508" y="866"/>
                </a:cxn>
                <a:cxn ang="0">
                  <a:pos x="348" y="791"/>
                </a:cxn>
                <a:cxn ang="0">
                  <a:pos x="334" y="805"/>
                </a:cxn>
                <a:cxn ang="0">
                  <a:pos x="262" y="796"/>
                </a:cxn>
                <a:cxn ang="0">
                  <a:pos x="263" y="724"/>
                </a:cxn>
                <a:cxn ang="0">
                  <a:pos x="339" y="720"/>
                </a:cxn>
                <a:cxn ang="0">
                  <a:pos x="243" y="397"/>
                </a:cxn>
                <a:cxn ang="0">
                  <a:pos x="258" y="383"/>
                </a:cxn>
                <a:cxn ang="0">
                  <a:pos x="331" y="391"/>
                </a:cxn>
                <a:cxn ang="0">
                  <a:pos x="328" y="464"/>
                </a:cxn>
                <a:cxn ang="0">
                  <a:pos x="252" y="467"/>
                </a:cxn>
                <a:cxn ang="0">
                  <a:pos x="1464" y="105"/>
                </a:cxn>
                <a:cxn ang="0">
                  <a:pos x="1471" y="96"/>
                </a:cxn>
                <a:cxn ang="0">
                  <a:pos x="1490" y="101"/>
                </a:cxn>
                <a:cxn ang="0">
                  <a:pos x="1490" y="940"/>
                </a:cxn>
                <a:cxn ang="0">
                  <a:pos x="1471" y="945"/>
                </a:cxn>
                <a:cxn ang="0">
                  <a:pos x="1464" y="105"/>
                </a:cxn>
                <a:cxn ang="0">
                  <a:pos x="1362" y="98"/>
                </a:cxn>
                <a:cxn ang="0">
                  <a:pos x="1382" y="100"/>
                </a:cxn>
                <a:cxn ang="0">
                  <a:pos x="1383" y="940"/>
                </a:cxn>
                <a:cxn ang="0">
                  <a:pos x="1363" y="945"/>
                </a:cxn>
                <a:cxn ang="0">
                  <a:pos x="1356" y="105"/>
                </a:cxn>
                <a:cxn ang="0">
                  <a:pos x="1254" y="98"/>
                </a:cxn>
                <a:cxn ang="0">
                  <a:pos x="1276" y="100"/>
                </a:cxn>
                <a:cxn ang="0">
                  <a:pos x="1277" y="940"/>
                </a:cxn>
                <a:cxn ang="0">
                  <a:pos x="1257" y="945"/>
                </a:cxn>
                <a:cxn ang="0">
                  <a:pos x="1250" y="105"/>
                </a:cxn>
              </a:cxnLst>
              <a:rect l="0" t="0" r="r" b="b"/>
              <a:pathLst>
                <a:path w="1923" h="1181">
                  <a:moveTo>
                    <a:pt x="1820" y="1029"/>
                  </a:moveTo>
                  <a:lnTo>
                    <a:pt x="1820" y="1029"/>
                  </a:lnTo>
                  <a:lnTo>
                    <a:pt x="1815" y="1024"/>
                  </a:lnTo>
                  <a:lnTo>
                    <a:pt x="1810" y="1021"/>
                  </a:lnTo>
                  <a:lnTo>
                    <a:pt x="1805" y="1019"/>
                  </a:lnTo>
                  <a:lnTo>
                    <a:pt x="1798" y="1019"/>
                  </a:lnTo>
                  <a:lnTo>
                    <a:pt x="1750" y="1019"/>
                  </a:lnTo>
                  <a:lnTo>
                    <a:pt x="1750" y="739"/>
                  </a:lnTo>
                  <a:lnTo>
                    <a:pt x="1625" y="606"/>
                  </a:lnTo>
                  <a:lnTo>
                    <a:pt x="1625" y="1019"/>
                  </a:lnTo>
                  <a:lnTo>
                    <a:pt x="1583" y="1019"/>
                  </a:lnTo>
                  <a:lnTo>
                    <a:pt x="1583" y="562"/>
                  </a:lnTo>
                  <a:lnTo>
                    <a:pt x="1583" y="0"/>
                  </a:lnTo>
                  <a:lnTo>
                    <a:pt x="1218" y="0"/>
                  </a:lnTo>
                  <a:lnTo>
                    <a:pt x="1176" y="0"/>
                  </a:lnTo>
                  <a:lnTo>
                    <a:pt x="1176" y="1019"/>
                  </a:lnTo>
                  <a:lnTo>
                    <a:pt x="1124" y="1019"/>
                  </a:lnTo>
                  <a:lnTo>
                    <a:pt x="1124" y="562"/>
                  </a:lnTo>
                  <a:lnTo>
                    <a:pt x="1093" y="562"/>
                  </a:lnTo>
                  <a:lnTo>
                    <a:pt x="1093" y="494"/>
                  </a:lnTo>
                  <a:lnTo>
                    <a:pt x="751" y="553"/>
                  </a:lnTo>
                  <a:lnTo>
                    <a:pt x="751" y="562"/>
                  </a:lnTo>
                  <a:lnTo>
                    <a:pt x="626" y="562"/>
                  </a:lnTo>
                  <a:lnTo>
                    <a:pt x="626" y="1019"/>
                  </a:lnTo>
                  <a:lnTo>
                    <a:pt x="572" y="1019"/>
                  </a:lnTo>
                  <a:lnTo>
                    <a:pt x="572" y="262"/>
                  </a:lnTo>
                  <a:lnTo>
                    <a:pt x="525" y="262"/>
                  </a:lnTo>
                  <a:lnTo>
                    <a:pt x="525" y="181"/>
                  </a:lnTo>
                  <a:lnTo>
                    <a:pt x="525" y="181"/>
                  </a:lnTo>
                  <a:lnTo>
                    <a:pt x="523" y="176"/>
                  </a:lnTo>
                  <a:lnTo>
                    <a:pt x="522" y="170"/>
                  </a:lnTo>
                  <a:lnTo>
                    <a:pt x="516" y="169"/>
                  </a:lnTo>
                  <a:lnTo>
                    <a:pt x="511" y="169"/>
                  </a:lnTo>
                  <a:lnTo>
                    <a:pt x="314" y="203"/>
                  </a:lnTo>
                  <a:lnTo>
                    <a:pt x="314" y="203"/>
                  </a:lnTo>
                  <a:lnTo>
                    <a:pt x="309" y="204"/>
                  </a:lnTo>
                  <a:lnTo>
                    <a:pt x="304" y="208"/>
                  </a:lnTo>
                  <a:lnTo>
                    <a:pt x="301" y="213"/>
                  </a:lnTo>
                  <a:lnTo>
                    <a:pt x="301" y="218"/>
                  </a:lnTo>
                  <a:lnTo>
                    <a:pt x="301" y="262"/>
                  </a:lnTo>
                  <a:lnTo>
                    <a:pt x="181" y="262"/>
                  </a:lnTo>
                  <a:lnTo>
                    <a:pt x="181" y="1019"/>
                  </a:lnTo>
                  <a:lnTo>
                    <a:pt x="125" y="1019"/>
                  </a:lnTo>
                  <a:lnTo>
                    <a:pt x="125" y="1019"/>
                  </a:lnTo>
                  <a:lnTo>
                    <a:pt x="118" y="1019"/>
                  </a:lnTo>
                  <a:lnTo>
                    <a:pt x="113" y="1021"/>
                  </a:lnTo>
                  <a:lnTo>
                    <a:pt x="108" y="1024"/>
                  </a:lnTo>
                  <a:lnTo>
                    <a:pt x="103" y="1029"/>
                  </a:lnTo>
                  <a:lnTo>
                    <a:pt x="2" y="1169"/>
                  </a:lnTo>
                  <a:lnTo>
                    <a:pt x="2" y="1169"/>
                  </a:lnTo>
                  <a:lnTo>
                    <a:pt x="0" y="1174"/>
                  </a:lnTo>
                  <a:lnTo>
                    <a:pt x="2" y="1178"/>
                  </a:lnTo>
                  <a:lnTo>
                    <a:pt x="4" y="1179"/>
                  </a:lnTo>
                  <a:lnTo>
                    <a:pt x="7" y="1181"/>
                  </a:lnTo>
                  <a:lnTo>
                    <a:pt x="1917" y="1181"/>
                  </a:lnTo>
                  <a:lnTo>
                    <a:pt x="1917" y="1181"/>
                  </a:lnTo>
                  <a:lnTo>
                    <a:pt x="1920" y="1179"/>
                  </a:lnTo>
                  <a:lnTo>
                    <a:pt x="1922" y="1178"/>
                  </a:lnTo>
                  <a:lnTo>
                    <a:pt x="1923" y="1174"/>
                  </a:lnTo>
                  <a:lnTo>
                    <a:pt x="1922" y="1169"/>
                  </a:lnTo>
                  <a:lnTo>
                    <a:pt x="1820" y="1029"/>
                  </a:lnTo>
                  <a:close/>
                  <a:moveTo>
                    <a:pt x="741" y="660"/>
                  </a:moveTo>
                  <a:lnTo>
                    <a:pt x="879" y="660"/>
                  </a:lnTo>
                  <a:lnTo>
                    <a:pt x="879" y="756"/>
                  </a:lnTo>
                  <a:lnTo>
                    <a:pt x="741" y="756"/>
                  </a:lnTo>
                  <a:lnTo>
                    <a:pt x="741" y="660"/>
                  </a:lnTo>
                  <a:close/>
                  <a:moveTo>
                    <a:pt x="896" y="660"/>
                  </a:moveTo>
                  <a:lnTo>
                    <a:pt x="1033" y="660"/>
                  </a:lnTo>
                  <a:lnTo>
                    <a:pt x="1033" y="756"/>
                  </a:lnTo>
                  <a:lnTo>
                    <a:pt x="896" y="756"/>
                  </a:lnTo>
                  <a:lnTo>
                    <a:pt x="896" y="660"/>
                  </a:lnTo>
                  <a:close/>
                  <a:moveTo>
                    <a:pt x="1049" y="660"/>
                  </a:moveTo>
                  <a:lnTo>
                    <a:pt x="1082" y="660"/>
                  </a:lnTo>
                  <a:lnTo>
                    <a:pt x="1082" y="756"/>
                  </a:lnTo>
                  <a:lnTo>
                    <a:pt x="1049" y="756"/>
                  </a:lnTo>
                  <a:lnTo>
                    <a:pt x="1049" y="660"/>
                  </a:lnTo>
                  <a:close/>
                  <a:moveTo>
                    <a:pt x="677" y="660"/>
                  </a:moveTo>
                  <a:lnTo>
                    <a:pt x="724" y="660"/>
                  </a:lnTo>
                  <a:lnTo>
                    <a:pt x="724" y="756"/>
                  </a:lnTo>
                  <a:lnTo>
                    <a:pt x="677" y="756"/>
                  </a:lnTo>
                  <a:lnTo>
                    <a:pt x="677" y="660"/>
                  </a:lnTo>
                  <a:close/>
                  <a:moveTo>
                    <a:pt x="498" y="606"/>
                  </a:moveTo>
                  <a:lnTo>
                    <a:pt x="439" y="606"/>
                  </a:lnTo>
                  <a:lnTo>
                    <a:pt x="439" y="606"/>
                  </a:lnTo>
                  <a:lnTo>
                    <a:pt x="434" y="604"/>
                  </a:lnTo>
                  <a:lnTo>
                    <a:pt x="429" y="601"/>
                  </a:lnTo>
                  <a:lnTo>
                    <a:pt x="425" y="597"/>
                  </a:lnTo>
                  <a:lnTo>
                    <a:pt x="425" y="591"/>
                  </a:lnTo>
                  <a:lnTo>
                    <a:pt x="425" y="533"/>
                  </a:lnTo>
                  <a:lnTo>
                    <a:pt x="425" y="533"/>
                  </a:lnTo>
                  <a:lnTo>
                    <a:pt x="425" y="528"/>
                  </a:lnTo>
                  <a:lnTo>
                    <a:pt x="429" y="523"/>
                  </a:lnTo>
                  <a:lnTo>
                    <a:pt x="434" y="521"/>
                  </a:lnTo>
                  <a:lnTo>
                    <a:pt x="439" y="520"/>
                  </a:lnTo>
                  <a:lnTo>
                    <a:pt x="498" y="520"/>
                  </a:lnTo>
                  <a:lnTo>
                    <a:pt x="498" y="520"/>
                  </a:lnTo>
                  <a:lnTo>
                    <a:pt x="505" y="521"/>
                  </a:lnTo>
                  <a:lnTo>
                    <a:pt x="508" y="523"/>
                  </a:lnTo>
                  <a:lnTo>
                    <a:pt x="511" y="528"/>
                  </a:lnTo>
                  <a:lnTo>
                    <a:pt x="513" y="533"/>
                  </a:lnTo>
                  <a:lnTo>
                    <a:pt x="513" y="591"/>
                  </a:lnTo>
                  <a:lnTo>
                    <a:pt x="513" y="591"/>
                  </a:lnTo>
                  <a:lnTo>
                    <a:pt x="511" y="597"/>
                  </a:lnTo>
                  <a:lnTo>
                    <a:pt x="508" y="601"/>
                  </a:lnTo>
                  <a:lnTo>
                    <a:pt x="505" y="604"/>
                  </a:lnTo>
                  <a:lnTo>
                    <a:pt x="498" y="606"/>
                  </a:lnTo>
                  <a:lnTo>
                    <a:pt x="498" y="606"/>
                  </a:lnTo>
                  <a:close/>
                  <a:moveTo>
                    <a:pt x="513" y="874"/>
                  </a:moveTo>
                  <a:lnTo>
                    <a:pt x="513" y="933"/>
                  </a:lnTo>
                  <a:lnTo>
                    <a:pt x="513" y="933"/>
                  </a:lnTo>
                  <a:lnTo>
                    <a:pt x="511" y="938"/>
                  </a:lnTo>
                  <a:lnTo>
                    <a:pt x="508" y="941"/>
                  </a:lnTo>
                  <a:lnTo>
                    <a:pt x="505" y="945"/>
                  </a:lnTo>
                  <a:lnTo>
                    <a:pt x="498" y="947"/>
                  </a:lnTo>
                  <a:lnTo>
                    <a:pt x="439" y="947"/>
                  </a:lnTo>
                  <a:lnTo>
                    <a:pt x="439" y="947"/>
                  </a:lnTo>
                  <a:lnTo>
                    <a:pt x="434" y="945"/>
                  </a:lnTo>
                  <a:lnTo>
                    <a:pt x="429" y="941"/>
                  </a:lnTo>
                  <a:lnTo>
                    <a:pt x="425" y="938"/>
                  </a:lnTo>
                  <a:lnTo>
                    <a:pt x="425" y="933"/>
                  </a:lnTo>
                  <a:lnTo>
                    <a:pt x="425" y="874"/>
                  </a:lnTo>
                  <a:lnTo>
                    <a:pt x="425" y="874"/>
                  </a:lnTo>
                  <a:lnTo>
                    <a:pt x="425" y="869"/>
                  </a:lnTo>
                  <a:lnTo>
                    <a:pt x="429" y="866"/>
                  </a:lnTo>
                  <a:lnTo>
                    <a:pt x="434" y="862"/>
                  </a:lnTo>
                  <a:lnTo>
                    <a:pt x="439" y="860"/>
                  </a:lnTo>
                  <a:lnTo>
                    <a:pt x="498" y="860"/>
                  </a:lnTo>
                  <a:lnTo>
                    <a:pt x="498" y="860"/>
                  </a:lnTo>
                  <a:lnTo>
                    <a:pt x="505" y="862"/>
                  </a:lnTo>
                  <a:lnTo>
                    <a:pt x="508" y="866"/>
                  </a:lnTo>
                  <a:lnTo>
                    <a:pt x="511" y="869"/>
                  </a:lnTo>
                  <a:lnTo>
                    <a:pt x="513" y="874"/>
                  </a:lnTo>
                  <a:lnTo>
                    <a:pt x="513" y="874"/>
                  </a:lnTo>
                  <a:close/>
                  <a:moveTo>
                    <a:pt x="348" y="734"/>
                  </a:moveTo>
                  <a:lnTo>
                    <a:pt x="348" y="791"/>
                  </a:lnTo>
                  <a:lnTo>
                    <a:pt x="348" y="791"/>
                  </a:lnTo>
                  <a:lnTo>
                    <a:pt x="346" y="796"/>
                  </a:lnTo>
                  <a:lnTo>
                    <a:pt x="343" y="801"/>
                  </a:lnTo>
                  <a:lnTo>
                    <a:pt x="339" y="805"/>
                  </a:lnTo>
                  <a:lnTo>
                    <a:pt x="334" y="805"/>
                  </a:lnTo>
                  <a:lnTo>
                    <a:pt x="274" y="805"/>
                  </a:lnTo>
                  <a:lnTo>
                    <a:pt x="274" y="805"/>
                  </a:lnTo>
                  <a:lnTo>
                    <a:pt x="269" y="805"/>
                  </a:lnTo>
                  <a:lnTo>
                    <a:pt x="263" y="801"/>
                  </a:lnTo>
                  <a:lnTo>
                    <a:pt x="262" y="796"/>
                  </a:lnTo>
                  <a:lnTo>
                    <a:pt x="260" y="791"/>
                  </a:lnTo>
                  <a:lnTo>
                    <a:pt x="260" y="734"/>
                  </a:lnTo>
                  <a:lnTo>
                    <a:pt x="260" y="734"/>
                  </a:lnTo>
                  <a:lnTo>
                    <a:pt x="262" y="729"/>
                  </a:lnTo>
                  <a:lnTo>
                    <a:pt x="263" y="724"/>
                  </a:lnTo>
                  <a:lnTo>
                    <a:pt x="269" y="720"/>
                  </a:lnTo>
                  <a:lnTo>
                    <a:pt x="274" y="720"/>
                  </a:lnTo>
                  <a:lnTo>
                    <a:pt x="334" y="720"/>
                  </a:lnTo>
                  <a:lnTo>
                    <a:pt x="334" y="720"/>
                  </a:lnTo>
                  <a:lnTo>
                    <a:pt x="339" y="720"/>
                  </a:lnTo>
                  <a:lnTo>
                    <a:pt x="343" y="724"/>
                  </a:lnTo>
                  <a:lnTo>
                    <a:pt x="346" y="729"/>
                  </a:lnTo>
                  <a:lnTo>
                    <a:pt x="348" y="734"/>
                  </a:lnTo>
                  <a:lnTo>
                    <a:pt x="348" y="734"/>
                  </a:lnTo>
                  <a:close/>
                  <a:moveTo>
                    <a:pt x="243" y="397"/>
                  </a:moveTo>
                  <a:lnTo>
                    <a:pt x="243" y="397"/>
                  </a:lnTo>
                  <a:lnTo>
                    <a:pt x="245" y="391"/>
                  </a:lnTo>
                  <a:lnTo>
                    <a:pt x="248" y="386"/>
                  </a:lnTo>
                  <a:lnTo>
                    <a:pt x="252" y="385"/>
                  </a:lnTo>
                  <a:lnTo>
                    <a:pt x="258" y="383"/>
                  </a:lnTo>
                  <a:lnTo>
                    <a:pt x="317" y="383"/>
                  </a:lnTo>
                  <a:lnTo>
                    <a:pt x="317" y="383"/>
                  </a:lnTo>
                  <a:lnTo>
                    <a:pt x="322" y="385"/>
                  </a:lnTo>
                  <a:lnTo>
                    <a:pt x="328" y="386"/>
                  </a:lnTo>
                  <a:lnTo>
                    <a:pt x="331" y="391"/>
                  </a:lnTo>
                  <a:lnTo>
                    <a:pt x="331" y="397"/>
                  </a:lnTo>
                  <a:lnTo>
                    <a:pt x="331" y="454"/>
                  </a:lnTo>
                  <a:lnTo>
                    <a:pt x="331" y="454"/>
                  </a:lnTo>
                  <a:lnTo>
                    <a:pt x="331" y="461"/>
                  </a:lnTo>
                  <a:lnTo>
                    <a:pt x="328" y="464"/>
                  </a:lnTo>
                  <a:lnTo>
                    <a:pt x="322" y="467"/>
                  </a:lnTo>
                  <a:lnTo>
                    <a:pt x="317" y="469"/>
                  </a:lnTo>
                  <a:lnTo>
                    <a:pt x="258" y="469"/>
                  </a:lnTo>
                  <a:lnTo>
                    <a:pt x="258" y="469"/>
                  </a:lnTo>
                  <a:lnTo>
                    <a:pt x="252" y="467"/>
                  </a:lnTo>
                  <a:lnTo>
                    <a:pt x="248" y="464"/>
                  </a:lnTo>
                  <a:lnTo>
                    <a:pt x="245" y="461"/>
                  </a:lnTo>
                  <a:lnTo>
                    <a:pt x="243" y="454"/>
                  </a:lnTo>
                  <a:lnTo>
                    <a:pt x="243" y="397"/>
                  </a:lnTo>
                  <a:close/>
                  <a:moveTo>
                    <a:pt x="1464" y="105"/>
                  </a:moveTo>
                  <a:lnTo>
                    <a:pt x="1464" y="105"/>
                  </a:lnTo>
                  <a:lnTo>
                    <a:pt x="1464" y="101"/>
                  </a:lnTo>
                  <a:lnTo>
                    <a:pt x="1466" y="100"/>
                  </a:lnTo>
                  <a:lnTo>
                    <a:pt x="1468" y="98"/>
                  </a:lnTo>
                  <a:lnTo>
                    <a:pt x="1471" y="96"/>
                  </a:lnTo>
                  <a:lnTo>
                    <a:pt x="1485" y="96"/>
                  </a:lnTo>
                  <a:lnTo>
                    <a:pt x="1485" y="96"/>
                  </a:lnTo>
                  <a:lnTo>
                    <a:pt x="1486" y="98"/>
                  </a:lnTo>
                  <a:lnTo>
                    <a:pt x="1490" y="100"/>
                  </a:lnTo>
                  <a:lnTo>
                    <a:pt x="1490" y="101"/>
                  </a:lnTo>
                  <a:lnTo>
                    <a:pt x="1491" y="105"/>
                  </a:lnTo>
                  <a:lnTo>
                    <a:pt x="1491" y="464"/>
                  </a:lnTo>
                  <a:lnTo>
                    <a:pt x="1491" y="938"/>
                  </a:lnTo>
                  <a:lnTo>
                    <a:pt x="1491" y="938"/>
                  </a:lnTo>
                  <a:lnTo>
                    <a:pt x="1490" y="940"/>
                  </a:lnTo>
                  <a:lnTo>
                    <a:pt x="1490" y="941"/>
                  </a:lnTo>
                  <a:lnTo>
                    <a:pt x="1486" y="943"/>
                  </a:lnTo>
                  <a:lnTo>
                    <a:pt x="1485" y="945"/>
                  </a:lnTo>
                  <a:lnTo>
                    <a:pt x="1471" y="945"/>
                  </a:lnTo>
                  <a:lnTo>
                    <a:pt x="1471" y="945"/>
                  </a:lnTo>
                  <a:lnTo>
                    <a:pt x="1466" y="943"/>
                  </a:lnTo>
                  <a:lnTo>
                    <a:pt x="1466" y="943"/>
                  </a:lnTo>
                  <a:lnTo>
                    <a:pt x="1464" y="940"/>
                  </a:lnTo>
                  <a:lnTo>
                    <a:pt x="1464" y="938"/>
                  </a:lnTo>
                  <a:lnTo>
                    <a:pt x="1464" y="105"/>
                  </a:lnTo>
                  <a:close/>
                  <a:moveTo>
                    <a:pt x="1356" y="105"/>
                  </a:moveTo>
                  <a:lnTo>
                    <a:pt x="1356" y="105"/>
                  </a:lnTo>
                  <a:lnTo>
                    <a:pt x="1358" y="101"/>
                  </a:lnTo>
                  <a:lnTo>
                    <a:pt x="1360" y="100"/>
                  </a:lnTo>
                  <a:lnTo>
                    <a:pt x="1362" y="98"/>
                  </a:lnTo>
                  <a:lnTo>
                    <a:pt x="1363" y="96"/>
                  </a:lnTo>
                  <a:lnTo>
                    <a:pt x="1377" y="96"/>
                  </a:lnTo>
                  <a:lnTo>
                    <a:pt x="1377" y="96"/>
                  </a:lnTo>
                  <a:lnTo>
                    <a:pt x="1380" y="98"/>
                  </a:lnTo>
                  <a:lnTo>
                    <a:pt x="1382" y="100"/>
                  </a:lnTo>
                  <a:lnTo>
                    <a:pt x="1383" y="101"/>
                  </a:lnTo>
                  <a:lnTo>
                    <a:pt x="1383" y="105"/>
                  </a:lnTo>
                  <a:lnTo>
                    <a:pt x="1383" y="938"/>
                  </a:lnTo>
                  <a:lnTo>
                    <a:pt x="1383" y="938"/>
                  </a:lnTo>
                  <a:lnTo>
                    <a:pt x="1383" y="940"/>
                  </a:lnTo>
                  <a:lnTo>
                    <a:pt x="1382" y="941"/>
                  </a:lnTo>
                  <a:lnTo>
                    <a:pt x="1380" y="943"/>
                  </a:lnTo>
                  <a:lnTo>
                    <a:pt x="1377" y="945"/>
                  </a:lnTo>
                  <a:lnTo>
                    <a:pt x="1363" y="945"/>
                  </a:lnTo>
                  <a:lnTo>
                    <a:pt x="1363" y="945"/>
                  </a:lnTo>
                  <a:lnTo>
                    <a:pt x="1362" y="943"/>
                  </a:lnTo>
                  <a:lnTo>
                    <a:pt x="1360" y="941"/>
                  </a:lnTo>
                  <a:lnTo>
                    <a:pt x="1358" y="940"/>
                  </a:lnTo>
                  <a:lnTo>
                    <a:pt x="1356" y="938"/>
                  </a:lnTo>
                  <a:lnTo>
                    <a:pt x="1356" y="105"/>
                  </a:lnTo>
                  <a:close/>
                  <a:moveTo>
                    <a:pt x="1250" y="105"/>
                  </a:moveTo>
                  <a:lnTo>
                    <a:pt x="1250" y="105"/>
                  </a:lnTo>
                  <a:lnTo>
                    <a:pt x="1250" y="101"/>
                  </a:lnTo>
                  <a:lnTo>
                    <a:pt x="1252" y="100"/>
                  </a:lnTo>
                  <a:lnTo>
                    <a:pt x="1254" y="98"/>
                  </a:lnTo>
                  <a:lnTo>
                    <a:pt x="1257" y="96"/>
                  </a:lnTo>
                  <a:lnTo>
                    <a:pt x="1270" y="96"/>
                  </a:lnTo>
                  <a:lnTo>
                    <a:pt x="1270" y="96"/>
                  </a:lnTo>
                  <a:lnTo>
                    <a:pt x="1274" y="98"/>
                  </a:lnTo>
                  <a:lnTo>
                    <a:pt x="1276" y="100"/>
                  </a:lnTo>
                  <a:lnTo>
                    <a:pt x="1277" y="101"/>
                  </a:lnTo>
                  <a:lnTo>
                    <a:pt x="1277" y="105"/>
                  </a:lnTo>
                  <a:lnTo>
                    <a:pt x="1277" y="938"/>
                  </a:lnTo>
                  <a:lnTo>
                    <a:pt x="1277" y="938"/>
                  </a:lnTo>
                  <a:lnTo>
                    <a:pt x="1277" y="940"/>
                  </a:lnTo>
                  <a:lnTo>
                    <a:pt x="1276" y="941"/>
                  </a:lnTo>
                  <a:lnTo>
                    <a:pt x="1274" y="943"/>
                  </a:lnTo>
                  <a:lnTo>
                    <a:pt x="1270" y="945"/>
                  </a:lnTo>
                  <a:lnTo>
                    <a:pt x="1257" y="945"/>
                  </a:lnTo>
                  <a:lnTo>
                    <a:pt x="1257" y="945"/>
                  </a:lnTo>
                  <a:lnTo>
                    <a:pt x="1254" y="943"/>
                  </a:lnTo>
                  <a:lnTo>
                    <a:pt x="1252" y="941"/>
                  </a:lnTo>
                  <a:lnTo>
                    <a:pt x="1250" y="940"/>
                  </a:lnTo>
                  <a:lnTo>
                    <a:pt x="1250" y="938"/>
                  </a:lnTo>
                  <a:lnTo>
                    <a:pt x="1250" y="1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grpSp>
      <p:sp>
        <p:nvSpPr>
          <p:cNvPr id="101" name="同侧圆角矩形 100"/>
          <p:cNvSpPr/>
          <p:nvPr/>
        </p:nvSpPr>
        <p:spPr bwMode="auto">
          <a:xfrm>
            <a:off x="366322" y="2417739"/>
            <a:ext cx="3661594" cy="942317"/>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kern="0" dirty="0" smtClean="0">
              <a:solidFill>
                <a:srgbClr val="5F5F5F"/>
              </a:solidFill>
              <a:latin typeface="Arial" pitchFamily="34" charset="0"/>
              <a:ea typeface="微软雅黑" pitchFamily="34" charset="-122"/>
              <a:cs typeface="Arial" pitchFamily="34" charset="0"/>
            </a:endParaRPr>
          </a:p>
        </p:txBody>
      </p:sp>
      <p:sp>
        <p:nvSpPr>
          <p:cNvPr id="102" name="AutoShape 44"/>
          <p:cNvSpPr>
            <a:spLocks noChangeArrowheads="1"/>
          </p:cNvSpPr>
          <p:nvPr/>
        </p:nvSpPr>
        <p:spPr bwMode="auto">
          <a:xfrm>
            <a:off x="383577" y="2121870"/>
            <a:ext cx="3658886" cy="292944"/>
          </a:xfrm>
          <a:prstGeom prst="round2SameRect">
            <a:avLst>
              <a:gd name="adj1" fmla="val 0"/>
              <a:gd name="adj2" fmla="val 0"/>
            </a:avLst>
          </a:prstGeom>
          <a:solidFill>
            <a:srgbClr val="C0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fontAlgn="auto">
              <a:spcBef>
                <a:spcPts val="0"/>
              </a:spcBef>
              <a:spcAft>
                <a:spcPts val="0"/>
              </a:spcAft>
            </a:pPr>
            <a:r>
              <a:rPr lang="ru-RU" altLang="zh-CN" sz="1600" b="1" dirty="0" smtClean="0">
                <a:solidFill>
                  <a:schemeClr val="bg1"/>
                </a:solidFill>
                <a:latin typeface="Arial" pitchFamily="34" charset="0"/>
                <a:ea typeface="Arial Unicode MS" pitchFamily="34" charset="-122"/>
                <a:cs typeface="Arial" pitchFamily="34" charset="0"/>
              </a:rPr>
              <a:t>Эффективно</a:t>
            </a:r>
            <a:endParaRPr lang="en-US" altLang="zh-CN" sz="1600" b="1" dirty="0" smtClean="0">
              <a:solidFill>
                <a:schemeClr val="bg1"/>
              </a:solidFill>
              <a:latin typeface="Arial" pitchFamily="34" charset="0"/>
              <a:ea typeface="Arial Unicode MS" pitchFamily="34" charset="-122"/>
              <a:cs typeface="Arial" pitchFamily="34" charset="0"/>
            </a:endParaRPr>
          </a:p>
        </p:txBody>
      </p:sp>
      <p:grpSp>
        <p:nvGrpSpPr>
          <p:cNvPr id="3" name="组合 82"/>
          <p:cNvGrpSpPr/>
          <p:nvPr/>
        </p:nvGrpSpPr>
        <p:grpSpPr>
          <a:xfrm>
            <a:off x="3095839" y="2621981"/>
            <a:ext cx="730648" cy="602594"/>
            <a:chOff x="5399698" y="2623746"/>
            <a:chExt cx="962411" cy="740316"/>
          </a:xfrm>
        </p:grpSpPr>
        <p:grpSp>
          <p:nvGrpSpPr>
            <p:cNvPr id="4" name="组合 367"/>
            <p:cNvGrpSpPr/>
            <p:nvPr/>
          </p:nvGrpSpPr>
          <p:grpSpPr>
            <a:xfrm>
              <a:off x="5399698" y="2623746"/>
              <a:ext cx="962411" cy="740316"/>
              <a:chOff x="-1444626" y="2612827"/>
              <a:chExt cx="1444626" cy="1111251"/>
            </a:xfrm>
            <a:solidFill>
              <a:schemeClr val="tx1">
                <a:lumMod val="50000"/>
                <a:lumOff val="50000"/>
              </a:schemeClr>
            </a:solidFill>
          </p:grpSpPr>
          <p:sp>
            <p:nvSpPr>
              <p:cNvPr id="114" name="Freeform 5"/>
              <p:cNvSpPr>
                <a:spLocks noEditPoints="1"/>
              </p:cNvSpPr>
              <p:nvPr/>
            </p:nvSpPr>
            <p:spPr bwMode="auto">
              <a:xfrm>
                <a:off x="-1444626" y="2725540"/>
                <a:ext cx="1087438" cy="998538"/>
              </a:xfrm>
              <a:custGeom>
                <a:avLst/>
                <a:gdLst/>
                <a:ahLst/>
                <a:cxnLst>
                  <a:cxn ang="0">
                    <a:pos x="11410" y="2"/>
                  </a:cxn>
                  <a:cxn ang="0">
                    <a:pos x="11555" y="20"/>
                  </a:cxn>
                  <a:cxn ang="0">
                    <a:pos x="11692" y="59"/>
                  </a:cxn>
                  <a:cxn ang="0">
                    <a:pos x="11821" y="117"/>
                  </a:cxn>
                  <a:cxn ang="0">
                    <a:pos x="11939" y="193"/>
                  </a:cxn>
                  <a:cxn ang="0">
                    <a:pos x="12044" y="284"/>
                  </a:cxn>
                  <a:cxn ang="0">
                    <a:pos x="12136" y="390"/>
                  </a:cxn>
                  <a:cxn ang="0">
                    <a:pos x="12211" y="508"/>
                  </a:cxn>
                  <a:cxn ang="0">
                    <a:pos x="12270" y="637"/>
                  </a:cxn>
                  <a:cxn ang="0">
                    <a:pos x="12309" y="774"/>
                  </a:cxn>
                  <a:cxn ang="0">
                    <a:pos x="12327" y="919"/>
                  </a:cxn>
                  <a:cxn ang="0">
                    <a:pos x="12327" y="8512"/>
                  </a:cxn>
                  <a:cxn ang="0">
                    <a:pos x="12309" y="8656"/>
                  </a:cxn>
                  <a:cxn ang="0">
                    <a:pos x="12270" y="8795"/>
                  </a:cxn>
                  <a:cxn ang="0">
                    <a:pos x="12211" y="8923"/>
                  </a:cxn>
                  <a:cxn ang="0">
                    <a:pos x="12136" y="9040"/>
                  </a:cxn>
                  <a:cxn ang="0">
                    <a:pos x="12044" y="9146"/>
                  </a:cxn>
                  <a:cxn ang="0">
                    <a:pos x="11939" y="9237"/>
                  </a:cxn>
                  <a:cxn ang="0">
                    <a:pos x="11821" y="9313"/>
                  </a:cxn>
                  <a:cxn ang="0">
                    <a:pos x="11692" y="9371"/>
                  </a:cxn>
                  <a:cxn ang="0">
                    <a:pos x="11555" y="9411"/>
                  </a:cxn>
                  <a:cxn ang="0">
                    <a:pos x="11410" y="9430"/>
                  </a:cxn>
                  <a:cxn ang="0">
                    <a:pos x="8133" y="9818"/>
                  </a:cxn>
                  <a:cxn ang="0">
                    <a:pos x="968" y="9431"/>
                  </a:cxn>
                  <a:cxn ang="0">
                    <a:pos x="821" y="9420"/>
                  </a:cxn>
                  <a:cxn ang="0">
                    <a:pos x="681" y="9387"/>
                  </a:cxn>
                  <a:cxn ang="0">
                    <a:pos x="550" y="9335"/>
                  </a:cxn>
                  <a:cxn ang="0">
                    <a:pos x="428" y="9265"/>
                  </a:cxn>
                  <a:cxn ang="0">
                    <a:pos x="318" y="9179"/>
                  </a:cxn>
                  <a:cxn ang="0">
                    <a:pos x="222" y="9077"/>
                  </a:cxn>
                  <a:cxn ang="0">
                    <a:pos x="140" y="8964"/>
                  </a:cxn>
                  <a:cxn ang="0">
                    <a:pos x="77" y="8838"/>
                  </a:cxn>
                  <a:cxn ang="0">
                    <a:pos x="31" y="8703"/>
                  </a:cxn>
                  <a:cxn ang="0">
                    <a:pos x="5" y="8561"/>
                  </a:cxn>
                  <a:cxn ang="0">
                    <a:pos x="0" y="969"/>
                  </a:cxn>
                  <a:cxn ang="0">
                    <a:pos x="11" y="822"/>
                  </a:cxn>
                  <a:cxn ang="0">
                    <a:pos x="44" y="682"/>
                  </a:cxn>
                  <a:cxn ang="0">
                    <a:pos x="96" y="550"/>
                  </a:cxn>
                  <a:cxn ang="0">
                    <a:pos x="166" y="428"/>
                  </a:cxn>
                  <a:cxn ang="0">
                    <a:pos x="252" y="318"/>
                  </a:cxn>
                  <a:cxn ang="0">
                    <a:pos x="353" y="222"/>
                  </a:cxn>
                  <a:cxn ang="0">
                    <a:pos x="467" y="141"/>
                  </a:cxn>
                  <a:cxn ang="0">
                    <a:pos x="592" y="76"/>
                  </a:cxn>
                  <a:cxn ang="0">
                    <a:pos x="727" y="30"/>
                  </a:cxn>
                  <a:cxn ang="0">
                    <a:pos x="869" y="5"/>
                  </a:cxn>
                  <a:cxn ang="0">
                    <a:pos x="2888" y="10546"/>
                  </a:cxn>
                  <a:cxn ang="0">
                    <a:pos x="9033" y="10200"/>
                  </a:cxn>
                  <a:cxn ang="0">
                    <a:pos x="2888" y="11322"/>
                  </a:cxn>
                  <a:cxn ang="0">
                    <a:pos x="11211" y="969"/>
                  </a:cxn>
                  <a:cxn ang="0">
                    <a:pos x="1117" y="969"/>
                  </a:cxn>
                </a:cxnLst>
                <a:rect l="0" t="0" r="r" b="b"/>
                <a:pathLst>
                  <a:path w="12329" h="11322">
                    <a:moveTo>
                      <a:pt x="968" y="0"/>
                    </a:moveTo>
                    <a:lnTo>
                      <a:pt x="11361" y="0"/>
                    </a:lnTo>
                    <a:lnTo>
                      <a:pt x="11410" y="2"/>
                    </a:lnTo>
                    <a:lnTo>
                      <a:pt x="11459" y="5"/>
                    </a:lnTo>
                    <a:lnTo>
                      <a:pt x="11507" y="11"/>
                    </a:lnTo>
                    <a:lnTo>
                      <a:pt x="11555" y="20"/>
                    </a:lnTo>
                    <a:lnTo>
                      <a:pt x="11601" y="30"/>
                    </a:lnTo>
                    <a:lnTo>
                      <a:pt x="11647" y="44"/>
                    </a:lnTo>
                    <a:lnTo>
                      <a:pt x="11692" y="59"/>
                    </a:lnTo>
                    <a:lnTo>
                      <a:pt x="11736" y="76"/>
                    </a:lnTo>
                    <a:lnTo>
                      <a:pt x="11779" y="96"/>
                    </a:lnTo>
                    <a:lnTo>
                      <a:pt x="11821" y="117"/>
                    </a:lnTo>
                    <a:lnTo>
                      <a:pt x="11861" y="141"/>
                    </a:lnTo>
                    <a:lnTo>
                      <a:pt x="11901" y="167"/>
                    </a:lnTo>
                    <a:lnTo>
                      <a:pt x="11939" y="193"/>
                    </a:lnTo>
                    <a:lnTo>
                      <a:pt x="11975" y="222"/>
                    </a:lnTo>
                    <a:lnTo>
                      <a:pt x="12011" y="253"/>
                    </a:lnTo>
                    <a:lnTo>
                      <a:pt x="12044" y="284"/>
                    </a:lnTo>
                    <a:lnTo>
                      <a:pt x="12076" y="318"/>
                    </a:lnTo>
                    <a:lnTo>
                      <a:pt x="12107" y="354"/>
                    </a:lnTo>
                    <a:lnTo>
                      <a:pt x="12136" y="390"/>
                    </a:lnTo>
                    <a:lnTo>
                      <a:pt x="12162" y="428"/>
                    </a:lnTo>
                    <a:lnTo>
                      <a:pt x="12188" y="468"/>
                    </a:lnTo>
                    <a:lnTo>
                      <a:pt x="12211" y="508"/>
                    </a:lnTo>
                    <a:lnTo>
                      <a:pt x="12233" y="550"/>
                    </a:lnTo>
                    <a:lnTo>
                      <a:pt x="12252" y="593"/>
                    </a:lnTo>
                    <a:lnTo>
                      <a:pt x="12270" y="637"/>
                    </a:lnTo>
                    <a:lnTo>
                      <a:pt x="12285" y="682"/>
                    </a:lnTo>
                    <a:lnTo>
                      <a:pt x="12298" y="728"/>
                    </a:lnTo>
                    <a:lnTo>
                      <a:pt x="12309" y="774"/>
                    </a:lnTo>
                    <a:lnTo>
                      <a:pt x="12318" y="822"/>
                    </a:lnTo>
                    <a:lnTo>
                      <a:pt x="12324" y="870"/>
                    </a:lnTo>
                    <a:lnTo>
                      <a:pt x="12327" y="919"/>
                    </a:lnTo>
                    <a:lnTo>
                      <a:pt x="12329" y="969"/>
                    </a:lnTo>
                    <a:lnTo>
                      <a:pt x="12329" y="8462"/>
                    </a:lnTo>
                    <a:lnTo>
                      <a:pt x="12327" y="8512"/>
                    </a:lnTo>
                    <a:lnTo>
                      <a:pt x="12324" y="8561"/>
                    </a:lnTo>
                    <a:lnTo>
                      <a:pt x="12318" y="8609"/>
                    </a:lnTo>
                    <a:lnTo>
                      <a:pt x="12309" y="8656"/>
                    </a:lnTo>
                    <a:lnTo>
                      <a:pt x="12298" y="8703"/>
                    </a:lnTo>
                    <a:lnTo>
                      <a:pt x="12285" y="8750"/>
                    </a:lnTo>
                    <a:lnTo>
                      <a:pt x="12270" y="8795"/>
                    </a:lnTo>
                    <a:lnTo>
                      <a:pt x="12252" y="8838"/>
                    </a:lnTo>
                    <a:lnTo>
                      <a:pt x="12233" y="8881"/>
                    </a:lnTo>
                    <a:lnTo>
                      <a:pt x="12211" y="8923"/>
                    </a:lnTo>
                    <a:lnTo>
                      <a:pt x="12188" y="8964"/>
                    </a:lnTo>
                    <a:lnTo>
                      <a:pt x="12162" y="9003"/>
                    </a:lnTo>
                    <a:lnTo>
                      <a:pt x="12136" y="9040"/>
                    </a:lnTo>
                    <a:lnTo>
                      <a:pt x="12107" y="9077"/>
                    </a:lnTo>
                    <a:lnTo>
                      <a:pt x="12076" y="9112"/>
                    </a:lnTo>
                    <a:lnTo>
                      <a:pt x="12044" y="9146"/>
                    </a:lnTo>
                    <a:lnTo>
                      <a:pt x="12011" y="9179"/>
                    </a:lnTo>
                    <a:lnTo>
                      <a:pt x="11975" y="9209"/>
                    </a:lnTo>
                    <a:lnTo>
                      <a:pt x="11939" y="9237"/>
                    </a:lnTo>
                    <a:lnTo>
                      <a:pt x="11901" y="9265"/>
                    </a:lnTo>
                    <a:lnTo>
                      <a:pt x="11861" y="9290"/>
                    </a:lnTo>
                    <a:lnTo>
                      <a:pt x="11821" y="9313"/>
                    </a:lnTo>
                    <a:lnTo>
                      <a:pt x="11779" y="9335"/>
                    </a:lnTo>
                    <a:lnTo>
                      <a:pt x="11736" y="9354"/>
                    </a:lnTo>
                    <a:lnTo>
                      <a:pt x="11692" y="9371"/>
                    </a:lnTo>
                    <a:lnTo>
                      <a:pt x="11647" y="9387"/>
                    </a:lnTo>
                    <a:lnTo>
                      <a:pt x="11601" y="9400"/>
                    </a:lnTo>
                    <a:lnTo>
                      <a:pt x="11555" y="9411"/>
                    </a:lnTo>
                    <a:lnTo>
                      <a:pt x="11507" y="9420"/>
                    </a:lnTo>
                    <a:lnTo>
                      <a:pt x="11459" y="9426"/>
                    </a:lnTo>
                    <a:lnTo>
                      <a:pt x="11410" y="9430"/>
                    </a:lnTo>
                    <a:lnTo>
                      <a:pt x="11361" y="9431"/>
                    </a:lnTo>
                    <a:lnTo>
                      <a:pt x="8133" y="9431"/>
                    </a:lnTo>
                    <a:lnTo>
                      <a:pt x="8133" y="9818"/>
                    </a:lnTo>
                    <a:lnTo>
                      <a:pt x="4195" y="9818"/>
                    </a:lnTo>
                    <a:lnTo>
                      <a:pt x="4195" y="9431"/>
                    </a:lnTo>
                    <a:lnTo>
                      <a:pt x="968" y="9431"/>
                    </a:lnTo>
                    <a:lnTo>
                      <a:pt x="918" y="9430"/>
                    </a:lnTo>
                    <a:lnTo>
                      <a:pt x="869" y="9426"/>
                    </a:lnTo>
                    <a:lnTo>
                      <a:pt x="821" y="9420"/>
                    </a:lnTo>
                    <a:lnTo>
                      <a:pt x="774" y="9411"/>
                    </a:lnTo>
                    <a:lnTo>
                      <a:pt x="727" y="9400"/>
                    </a:lnTo>
                    <a:lnTo>
                      <a:pt x="681" y="9387"/>
                    </a:lnTo>
                    <a:lnTo>
                      <a:pt x="636" y="9371"/>
                    </a:lnTo>
                    <a:lnTo>
                      <a:pt x="592" y="9354"/>
                    </a:lnTo>
                    <a:lnTo>
                      <a:pt x="550" y="9335"/>
                    </a:lnTo>
                    <a:lnTo>
                      <a:pt x="508" y="9313"/>
                    </a:lnTo>
                    <a:lnTo>
                      <a:pt x="467" y="9290"/>
                    </a:lnTo>
                    <a:lnTo>
                      <a:pt x="428" y="9265"/>
                    </a:lnTo>
                    <a:lnTo>
                      <a:pt x="390" y="9237"/>
                    </a:lnTo>
                    <a:lnTo>
                      <a:pt x="353" y="9209"/>
                    </a:lnTo>
                    <a:lnTo>
                      <a:pt x="318" y="9179"/>
                    </a:lnTo>
                    <a:lnTo>
                      <a:pt x="285" y="9146"/>
                    </a:lnTo>
                    <a:lnTo>
                      <a:pt x="252" y="9112"/>
                    </a:lnTo>
                    <a:lnTo>
                      <a:pt x="222" y="9077"/>
                    </a:lnTo>
                    <a:lnTo>
                      <a:pt x="192" y="9040"/>
                    </a:lnTo>
                    <a:lnTo>
                      <a:pt x="166" y="9003"/>
                    </a:lnTo>
                    <a:lnTo>
                      <a:pt x="140" y="8964"/>
                    </a:lnTo>
                    <a:lnTo>
                      <a:pt x="117" y="8923"/>
                    </a:lnTo>
                    <a:lnTo>
                      <a:pt x="96" y="8881"/>
                    </a:lnTo>
                    <a:lnTo>
                      <a:pt x="77" y="8838"/>
                    </a:lnTo>
                    <a:lnTo>
                      <a:pt x="59" y="8795"/>
                    </a:lnTo>
                    <a:lnTo>
                      <a:pt x="44" y="8750"/>
                    </a:lnTo>
                    <a:lnTo>
                      <a:pt x="31" y="8703"/>
                    </a:lnTo>
                    <a:lnTo>
                      <a:pt x="19" y="8656"/>
                    </a:lnTo>
                    <a:lnTo>
                      <a:pt x="11" y="8609"/>
                    </a:lnTo>
                    <a:lnTo>
                      <a:pt x="5" y="8561"/>
                    </a:lnTo>
                    <a:lnTo>
                      <a:pt x="1" y="8512"/>
                    </a:lnTo>
                    <a:lnTo>
                      <a:pt x="0" y="8462"/>
                    </a:lnTo>
                    <a:lnTo>
                      <a:pt x="0" y="969"/>
                    </a:lnTo>
                    <a:lnTo>
                      <a:pt x="1" y="919"/>
                    </a:lnTo>
                    <a:lnTo>
                      <a:pt x="5" y="870"/>
                    </a:lnTo>
                    <a:lnTo>
                      <a:pt x="11" y="822"/>
                    </a:lnTo>
                    <a:lnTo>
                      <a:pt x="19" y="774"/>
                    </a:lnTo>
                    <a:lnTo>
                      <a:pt x="31" y="728"/>
                    </a:lnTo>
                    <a:lnTo>
                      <a:pt x="44" y="682"/>
                    </a:lnTo>
                    <a:lnTo>
                      <a:pt x="59" y="637"/>
                    </a:lnTo>
                    <a:lnTo>
                      <a:pt x="77" y="593"/>
                    </a:lnTo>
                    <a:lnTo>
                      <a:pt x="96" y="550"/>
                    </a:lnTo>
                    <a:lnTo>
                      <a:pt x="117" y="508"/>
                    </a:lnTo>
                    <a:lnTo>
                      <a:pt x="140" y="468"/>
                    </a:lnTo>
                    <a:lnTo>
                      <a:pt x="166" y="428"/>
                    </a:lnTo>
                    <a:lnTo>
                      <a:pt x="192" y="390"/>
                    </a:lnTo>
                    <a:lnTo>
                      <a:pt x="222" y="354"/>
                    </a:lnTo>
                    <a:lnTo>
                      <a:pt x="252" y="318"/>
                    </a:lnTo>
                    <a:lnTo>
                      <a:pt x="285" y="284"/>
                    </a:lnTo>
                    <a:lnTo>
                      <a:pt x="318" y="253"/>
                    </a:lnTo>
                    <a:lnTo>
                      <a:pt x="353" y="222"/>
                    </a:lnTo>
                    <a:lnTo>
                      <a:pt x="390" y="193"/>
                    </a:lnTo>
                    <a:lnTo>
                      <a:pt x="428" y="167"/>
                    </a:lnTo>
                    <a:lnTo>
                      <a:pt x="467" y="141"/>
                    </a:lnTo>
                    <a:lnTo>
                      <a:pt x="508" y="117"/>
                    </a:lnTo>
                    <a:lnTo>
                      <a:pt x="550" y="96"/>
                    </a:lnTo>
                    <a:lnTo>
                      <a:pt x="592" y="76"/>
                    </a:lnTo>
                    <a:lnTo>
                      <a:pt x="636" y="59"/>
                    </a:lnTo>
                    <a:lnTo>
                      <a:pt x="681" y="44"/>
                    </a:lnTo>
                    <a:lnTo>
                      <a:pt x="727" y="30"/>
                    </a:lnTo>
                    <a:lnTo>
                      <a:pt x="774" y="20"/>
                    </a:lnTo>
                    <a:lnTo>
                      <a:pt x="821" y="11"/>
                    </a:lnTo>
                    <a:lnTo>
                      <a:pt x="869" y="5"/>
                    </a:lnTo>
                    <a:lnTo>
                      <a:pt x="918" y="2"/>
                    </a:lnTo>
                    <a:lnTo>
                      <a:pt x="968" y="0"/>
                    </a:lnTo>
                    <a:close/>
                    <a:moveTo>
                      <a:pt x="2888" y="10546"/>
                    </a:moveTo>
                    <a:lnTo>
                      <a:pt x="2888" y="10546"/>
                    </a:lnTo>
                    <a:lnTo>
                      <a:pt x="3295" y="10200"/>
                    </a:lnTo>
                    <a:lnTo>
                      <a:pt x="9033" y="10200"/>
                    </a:lnTo>
                    <a:lnTo>
                      <a:pt x="9441" y="10546"/>
                    </a:lnTo>
                    <a:lnTo>
                      <a:pt x="9441" y="11322"/>
                    </a:lnTo>
                    <a:lnTo>
                      <a:pt x="2888" y="11322"/>
                    </a:lnTo>
                    <a:lnTo>
                      <a:pt x="2888" y="10546"/>
                    </a:lnTo>
                    <a:close/>
                    <a:moveTo>
                      <a:pt x="1117" y="969"/>
                    </a:moveTo>
                    <a:lnTo>
                      <a:pt x="11211" y="969"/>
                    </a:lnTo>
                    <a:lnTo>
                      <a:pt x="11211" y="8462"/>
                    </a:lnTo>
                    <a:lnTo>
                      <a:pt x="1117" y="8462"/>
                    </a:lnTo>
                    <a:lnTo>
                      <a:pt x="1117" y="96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sp>
            <p:nvSpPr>
              <p:cNvPr id="115" name="Freeform 6"/>
              <p:cNvSpPr>
                <a:spLocks noEditPoints="1"/>
              </p:cNvSpPr>
              <p:nvPr/>
            </p:nvSpPr>
            <p:spPr bwMode="auto">
              <a:xfrm>
                <a:off x="-598488" y="2612827"/>
                <a:ext cx="598488" cy="1103313"/>
              </a:xfrm>
              <a:custGeom>
                <a:avLst/>
                <a:gdLst/>
                <a:ahLst/>
                <a:cxnLst>
                  <a:cxn ang="0">
                    <a:pos x="6426" y="15"/>
                  </a:cxn>
                  <a:cxn ang="0">
                    <a:pos x="6572" y="81"/>
                  </a:cxn>
                  <a:cxn ang="0">
                    <a:pos x="6686" y="190"/>
                  </a:cxn>
                  <a:cxn ang="0">
                    <a:pos x="6759" y="332"/>
                  </a:cxn>
                  <a:cxn ang="0">
                    <a:pos x="6780" y="12044"/>
                  </a:cxn>
                  <a:cxn ang="0">
                    <a:pos x="6751" y="12206"/>
                  </a:cxn>
                  <a:cxn ang="0">
                    <a:pos x="6671" y="12344"/>
                  </a:cxn>
                  <a:cxn ang="0">
                    <a:pos x="6553" y="12447"/>
                  </a:cxn>
                  <a:cxn ang="0">
                    <a:pos x="6403" y="12506"/>
                  </a:cxn>
                  <a:cxn ang="0">
                    <a:pos x="424" y="12513"/>
                  </a:cxn>
                  <a:cxn ang="0">
                    <a:pos x="268" y="12469"/>
                  </a:cxn>
                  <a:cxn ang="0">
                    <a:pos x="139" y="12377"/>
                  </a:cxn>
                  <a:cxn ang="0">
                    <a:pos x="47" y="12248"/>
                  </a:cxn>
                  <a:cxn ang="0">
                    <a:pos x="3" y="12092"/>
                  </a:cxn>
                  <a:cxn ang="0">
                    <a:pos x="1971" y="10952"/>
                  </a:cxn>
                  <a:cxn ang="0">
                    <a:pos x="2201" y="10885"/>
                  </a:cxn>
                  <a:cxn ang="0">
                    <a:pos x="2412" y="10778"/>
                  </a:cxn>
                  <a:cxn ang="0">
                    <a:pos x="2782" y="10424"/>
                  </a:cxn>
                  <a:cxn ang="0">
                    <a:pos x="2899" y="10222"/>
                  </a:cxn>
                  <a:cxn ang="0">
                    <a:pos x="2963" y="10051"/>
                  </a:cxn>
                  <a:cxn ang="0">
                    <a:pos x="3003" y="9870"/>
                  </a:cxn>
                  <a:cxn ang="0">
                    <a:pos x="3018" y="9679"/>
                  </a:cxn>
                  <a:cxn ang="0">
                    <a:pos x="6497" y="1691"/>
                  </a:cxn>
                  <a:cxn ang="0">
                    <a:pos x="2719" y="1479"/>
                  </a:cxn>
                  <a:cxn ang="0">
                    <a:pos x="2505" y="1273"/>
                  </a:cxn>
                  <a:cxn ang="0">
                    <a:pos x="2248" y="1121"/>
                  </a:cxn>
                  <a:cxn ang="0">
                    <a:pos x="1957" y="1032"/>
                  </a:cxn>
                  <a:cxn ang="0">
                    <a:pos x="0" y="471"/>
                  </a:cxn>
                  <a:cxn ang="0">
                    <a:pos x="28" y="310"/>
                  </a:cxn>
                  <a:cxn ang="0">
                    <a:pos x="108" y="172"/>
                  </a:cxn>
                  <a:cxn ang="0">
                    <a:pos x="227" y="69"/>
                  </a:cxn>
                  <a:cxn ang="0">
                    <a:pos x="376" y="9"/>
                  </a:cxn>
                  <a:cxn ang="0">
                    <a:pos x="5844" y="5014"/>
                  </a:cxn>
                  <a:cxn ang="0">
                    <a:pos x="5995" y="5056"/>
                  </a:cxn>
                  <a:cxn ang="0">
                    <a:pos x="6119" y="5145"/>
                  </a:cxn>
                  <a:cxn ang="0">
                    <a:pos x="6208" y="5269"/>
                  </a:cxn>
                  <a:cxn ang="0">
                    <a:pos x="6250" y="5419"/>
                  </a:cxn>
                  <a:cxn ang="0">
                    <a:pos x="6238" y="5579"/>
                  </a:cxn>
                  <a:cxn ang="0">
                    <a:pos x="6175" y="5720"/>
                  </a:cxn>
                  <a:cxn ang="0">
                    <a:pos x="6070" y="5830"/>
                  </a:cxn>
                  <a:cxn ang="0">
                    <a:pos x="5933" y="5900"/>
                  </a:cxn>
                  <a:cxn ang="0">
                    <a:pos x="5775" y="5919"/>
                  </a:cxn>
                  <a:cxn ang="0">
                    <a:pos x="5621" y="5885"/>
                  </a:cxn>
                  <a:cxn ang="0">
                    <a:pos x="5493" y="5803"/>
                  </a:cxn>
                  <a:cxn ang="0">
                    <a:pos x="5399" y="5682"/>
                  </a:cxn>
                  <a:cxn ang="0">
                    <a:pos x="5349" y="5535"/>
                  </a:cxn>
                  <a:cxn ang="0">
                    <a:pos x="5353" y="5374"/>
                  </a:cxn>
                  <a:cxn ang="0">
                    <a:pos x="5409" y="5231"/>
                  </a:cxn>
                  <a:cxn ang="0">
                    <a:pos x="5510" y="5115"/>
                  </a:cxn>
                  <a:cxn ang="0">
                    <a:pos x="5643" y="5039"/>
                  </a:cxn>
                  <a:cxn ang="0">
                    <a:pos x="5798" y="5011"/>
                  </a:cxn>
                  <a:cxn ang="0">
                    <a:pos x="4028" y="9504"/>
                  </a:cxn>
                  <a:cxn ang="0">
                    <a:pos x="3533" y="11795"/>
                  </a:cxn>
                  <a:cxn ang="0">
                    <a:pos x="3006" y="2139"/>
                  </a:cxn>
                  <a:cxn ang="0">
                    <a:pos x="3018" y="3648"/>
                  </a:cxn>
                </a:cxnLst>
                <a:rect l="0" t="0" r="r" b="b"/>
                <a:pathLst>
                  <a:path w="6780" h="12516">
                    <a:moveTo>
                      <a:pt x="472" y="0"/>
                    </a:moveTo>
                    <a:lnTo>
                      <a:pt x="6309" y="0"/>
                    </a:lnTo>
                    <a:lnTo>
                      <a:pt x="6333" y="1"/>
                    </a:lnTo>
                    <a:lnTo>
                      <a:pt x="6357" y="2"/>
                    </a:lnTo>
                    <a:lnTo>
                      <a:pt x="6381" y="5"/>
                    </a:lnTo>
                    <a:lnTo>
                      <a:pt x="6403" y="9"/>
                    </a:lnTo>
                    <a:lnTo>
                      <a:pt x="6426" y="15"/>
                    </a:lnTo>
                    <a:lnTo>
                      <a:pt x="6448" y="22"/>
                    </a:lnTo>
                    <a:lnTo>
                      <a:pt x="6470" y="29"/>
                    </a:lnTo>
                    <a:lnTo>
                      <a:pt x="6491" y="37"/>
                    </a:lnTo>
                    <a:lnTo>
                      <a:pt x="6513" y="47"/>
                    </a:lnTo>
                    <a:lnTo>
                      <a:pt x="6533" y="57"/>
                    </a:lnTo>
                    <a:lnTo>
                      <a:pt x="6553" y="69"/>
                    </a:lnTo>
                    <a:lnTo>
                      <a:pt x="6572" y="81"/>
                    </a:lnTo>
                    <a:lnTo>
                      <a:pt x="6591" y="94"/>
                    </a:lnTo>
                    <a:lnTo>
                      <a:pt x="6608" y="109"/>
                    </a:lnTo>
                    <a:lnTo>
                      <a:pt x="6625" y="123"/>
                    </a:lnTo>
                    <a:lnTo>
                      <a:pt x="6642" y="138"/>
                    </a:lnTo>
                    <a:lnTo>
                      <a:pt x="6657" y="155"/>
                    </a:lnTo>
                    <a:lnTo>
                      <a:pt x="6671" y="172"/>
                    </a:lnTo>
                    <a:lnTo>
                      <a:pt x="6686" y="190"/>
                    </a:lnTo>
                    <a:lnTo>
                      <a:pt x="6699" y="208"/>
                    </a:lnTo>
                    <a:lnTo>
                      <a:pt x="6711" y="227"/>
                    </a:lnTo>
                    <a:lnTo>
                      <a:pt x="6723" y="247"/>
                    </a:lnTo>
                    <a:lnTo>
                      <a:pt x="6733" y="267"/>
                    </a:lnTo>
                    <a:lnTo>
                      <a:pt x="6743" y="289"/>
                    </a:lnTo>
                    <a:lnTo>
                      <a:pt x="6751" y="310"/>
                    </a:lnTo>
                    <a:lnTo>
                      <a:pt x="6759" y="332"/>
                    </a:lnTo>
                    <a:lnTo>
                      <a:pt x="6765" y="354"/>
                    </a:lnTo>
                    <a:lnTo>
                      <a:pt x="6771" y="377"/>
                    </a:lnTo>
                    <a:lnTo>
                      <a:pt x="6775" y="400"/>
                    </a:lnTo>
                    <a:lnTo>
                      <a:pt x="6778" y="423"/>
                    </a:lnTo>
                    <a:lnTo>
                      <a:pt x="6779" y="448"/>
                    </a:lnTo>
                    <a:lnTo>
                      <a:pt x="6780" y="471"/>
                    </a:lnTo>
                    <a:lnTo>
                      <a:pt x="6780" y="12044"/>
                    </a:lnTo>
                    <a:lnTo>
                      <a:pt x="6779" y="12068"/>
                    </a:lnTo>
                    <a:lnTo>
                      <a:pt x="6778" y="12092"/>
                    </a:lnTo>
                    <a:lnTo>
                      <a:pt x="6775" y="12115"/>
                    </a:lnTo>
                    <a:lnTo>
                      <a:pt x="6771" y="12139"/>
                    </a:lnTo>
                    <a:lnTo>
                      <a:pt x="6765" y="12162"/>
                    </a:lnTo>
                    <a:lnTo>
                      <a:pt x="6759" y="12184"/>
                    </a:lnTo>
                    <a:lnTo>
                      <a:pt x="6751" y="12206"/>
                    </a:lnTo>
                    <a:lnTo>
                      <a:pt x="6743" y="12227"/>
                    </a:lnTo>
                    <a:lnTo>
                      <a:pt x="6733" y="12248"/>
                    </a:lnTo>
                    <a:lnTo>
                      <a:pt x="6723" y="12268"/>
                    </a:lnTo>
                    <a:lnTo>
                      <a:pt x="6711" y="12289"/>
                    </a:lnTo>
                    <a:lnTo>
                      <a:pt x="6699" y="12307"/>
                    </a:lnTo>
                    <a:lnTo>
                      <a:pt x="6686" y="12325"/>
                    </a:lnTo>
                    <a:lnTo>
                      <a:pt x="6671" y="12344"/>
                    </a:lnTo>
                    <a:lnTo>
                      <a:pt x="6657" y="12360"/>
                    </a:lnTo>
                    <a:lnTo>
                      <a:pt x="6642" y="12377"/>
                    </a:lnTo>
                    <a:lnTo>
                      <a:pt x="6625" y="12393"/>
                    </a:lnTo>
                    <a:lnTo>
                      <a:pt x="6608" y="12407"/>
                    </a:lnTo>
                    <a:lnTo>
                      <a:pt x="6591" y="12422"/>
                    </a:lnTo>
                    <a:lnTo>
                      <a:pt x="6572" y="12435"/>
                    </a:lnTo>
                    <a:lnTo>
                      <a:pt x="6553" y="12447"/>
                    </a:lnTo>
                    <a:lnTo>
                      <a:pt x="6533" y="12459"/>
                    </a:lnTo>
                    <a:lnTo>
                      <a:pt x="6513" y="12469"/>
                    </a:lnTo>
                    <a:lnTo>
                      <a:pt x="6491" y="12478"/>
                    </a:lnTo>
                    <a:lnTo>
                      <a:pt x="6470" y="12487"/>
                    </a:lnTo>
                    <a:lnTo>
                      <a:pt x="6448" y="12494"/>
                    </a:lnTo>
                    <a:lnTo>
                      <a:pt x="6426" y="12501"/>
                    </a:lnTo>
                    <a:lnTo>
                      <a:pt x="6403" y="12506"/>
                    </a:lnTo>
                    <a:lnTo>
                      <a:pt x="6381" y="12510"/>
                    </a:lnTo>
                    <a:lnTo>
                      <a:pt x="6357" y="12513"/>
                    </a:lnTo>
                    <a:lnTo>
                      <a:pt x="6333" y="12515"/>
                    </a:lnTo>
                    <a:lnTo>
                      <a:pt x="6309" y="12516"/>
                    </a:lnTo>
                    <a:lnTo>
                      <a:pt x="472" y="12516"/>
                    </a:lnTo>
                    <a:lnTo>
                      <a:pt x="447" y="12515"/>
                    </a:lnTo>
                    <a:lnTo>
                      <a:pt x="424" y="12513"/>
                    </a:lnTo>
                    <a:lnTo>
                      <a:pt x="400" y="12510"/>
                    </a:lnTo>
                    <a:lnTo>
                      <a:pt x="376" y="12506"/>
                    </a:lnTo>
                    <a:lnTo>
                      <a:pt x="354" y="12501"/>
                    </a:lnTo>
                    <a:lnTo>
                      <a:pt x="331" y="12494"/>
                    </a:lnTo>
                    <a:lnTo>
                      <a:pt x="310" y="12487"/>
                    </a:lnTo>
                    <a:lnTo>
                      <a:pt x="288" y="12478"/>
                    </a:lnTo>
                    <a:lnTo>
                      <a:pt x="268" y="12469"/>
                    </a:lnTo>
                    <a:lnTo>
                      <a:pt x="247" y="12459"/>
                    </a:lnTo>
                    <a:lnTo>
                      <a:pt x="227" y="12447"/>
                    </a:lnTo>
                    <a:lnTo>
                      <a:pt x="209" y="12435"/>
                    </a:lnTo>
                    <a:lnTo>
                      <a:pt x="190" y="12422"/>
                    </a:lnTo>
                    <a:lnTo>
                      <a:pt x="172" y="12407"/>
                    </a:lnTo>
                    <a:lnTo>
                      <a:pt x="155" y="12393"/>
                    </a:lnTo>
                    <a:lnTo>
                      <a:pt x="139" y="12377"/>
                    </a:lnTo>
                    <a:lnTo>
                      <a:pt x="123" y="12360"/>
                    </a:lnTo>
                    <a:lnTo>
                      <a:pt x="108" y="12344"/>
                    </a:lnTo>
                    <a:lnTo>
                      <a:pt x="94" y="12325"/>
                    </a:lnTo>
                    <a:lnTo>
                      <a:pt x="81" y="12307"/>
                    </a:lnTo>
                    <a:lnTo>
                      <a:pt x="68" y="12289"/>
                    </a:lnTo>
                    <a:lnTo>
                      <a:pt x="57" y="12268"/>
                    </a:lnTo>
                    <a:lnTo>
                      <a:pt x="47" y="12248"/>
                    </a:lnTo>
                    <a:lnTo>
                      <a:pt x="38" y="12227"/>
                    </a:lnTo>
                    <a:lnTo>
                      <a:pt x="28" y="12206"/>
                    </a:lnTo>
                    <a:lnTo>
                      <a:pt x="21" y="12184"/>
                    </a:lnTo>
                    <a:lnTo>
                      <a:pt x="15" y="12162"/>
                    </a:lnTo>
                    <a:lnTo>
                      <a:pt x="10" y="12139"/>
                    </a:lnTo>
                    <a:lnTo>
                      <a:pt x="6" y="12115"/>
                    </a:lnTo>
                    <a:lnTo>
                      <a:pt x="3" y="12092"/>
                    </a:lnTo>
                    <a:lnTo>
                      <a:pt x="1" y="12068"/>
                    </a:lnTo>
                    <a:lnTo>
                      <a:pt x="0" y="12044"/>
                    </a:lnTo>
                    <a:lnTo>
                      <a:pt x="0" y="10974"/>
                    </a:lnTo>
                    <a:lnTo>
                      <a:pt x="1687" y="10974"/>
                    </a:lnTo>
                    <a:lnTo>
                      <a:pt x="1687" y="11795"/>
                    </a:lnTo>
                    <a:lnTo>
                      <a:pt x="1971" y="11795"/>
                    </a:lnTo>
                    <a:lnTo>
                      <a:pt x="1971" y="10952"/>
                    </a:lnTo>
                    <a:lnTo>
                      <a:pt x="2005" y="10945"/>
                    </a:lnTo>
                    <a:lnTo>
                      <a:pt x="2039" y="10937"/>
                    </a:lnTo>
                    <a:lnTo>
                      <a:pt x="2072" y="10928"/>
                    </a:lnTo>
                    <a:lnTo>
                      <a:pt x="2105" y="10919"/>
                    </a:lnTo>
                    <a:lnTo>
                      <a:pt x="2137" y="10909"/>
                    </a:lnTo>
                    <a:lnTo>
                      <a:pt x="2169" y="10897"/>
                    </a:lnTo>
                    <a:lnTo>
                      <a:pt x="2201" y="10885"/>
                    </a:lnTo>
                    <a:lnTo>
                      <a:pt x="2233" y="10872"/>
                    </a:lnTo>
                    <a:lnTo>
                      <a:pt x="2263" y="10858"/>
                    </a:lnTo>
                    <a:lnTo>
                      <a:pt x="2294" y="10844"/>
                    </a:lnTo>
                    <a:lnTo>
                      <a:pt x="2324" y="10829"/>
                    </a:lnTo>
                    <a:lnTo>
                      <a:pt x="2353" y="10812"/>
                    </a:lnTo>
                    <a:lnTo>
                      <a:pt x="2383" y="10796"/>
                    </a:lnTo>
                    <a:lnTo>
                      <a:pt x="2412" y="10778"/>
                    </a:lnTo>
                    <a:lnTo>
                      <a:pt x="2439" y="10760"/>
                    </a:lnTo>
                    <a:lnTo>
                      <a:pt x="2467" y="10741"/>
                    </a:lnTo>
                    <a:lnTo>
                      <a:pt x="2467" y="11795"/>
                    </a:lnTo>
                    <a:lnTo>
                      <a:pt x="2753" y="11795"/>
                    </a:lnTo>
                    <a:lnTo>
                      <a:pt x="2753" y="10466"/>
                    </a:lnTo>
                    <a:lnTo>
                      <a:pt x="2768" y="10446"/>
                    </a:lnTo>
                    <a:lnTo>
                      <a:pt x="2782" y="10424"/>
                    </a:lnTo>
                    <a:lnTo>
                      <a:pt x="2797" y="10403"/>
                    </a:lnTo>
                    <a:lnTo>
                      <a:pt x="2811" y="10381"/>
                    </a:lnTo>
                    <a:lnTo>
                      <a:pt x="2839" y="10337"/>
                    </a:lnTo>
                    <a:lnTo>
                      <a:pt x="2864" y="10292"/>
                    </a:lnTo>
                    <a:lnTo>
                      <a:pt x="2875" y="10269"/>
                    </a:lnTo>
                    <a:lnTo>
                      <a:pt x="2888" y="10246"/>
                    </a:lnTo>
                    <a:lnTo>
                      <a:pt x="2899" y="10222"/>
                    </a:lnTo>
                    <a:lnTo>
                      <a:pt x="2909" y="10199"/>
                    </a:lnTo>
                    <a:lnTo>
                      <a:pt x="2919" y="10175"/>
                    </a:lnTo>
                    <a:lnTo>
                      <a:pt x="2930" y="10150"/>
                    </a:lnTo>
                    <a:lnTo>
                      <a:pt x="2939" y="10126"/>
                    </a:lnTo>
                    <a:lnTo>
                      <a:pt x="2947" y="10101"/>
                    </a:lnTo>
                    <a:lnTo>
                      <a:pt x="2955" y="10077"/>
                    </a:lnTo>
                    <a:lnTo>
                      <a:pt x="2963" y="10051"/>
                    </a:lnTo>
                    <a:lnTo>
                      <a:pt x="2971" y="10025"/>
                    </a:lnTo>
                    <a:lnTo>
                      <a:pt x="2978" y="10000"/>
                    </a:lnTo>
                    <a:lnTo>
                      <a:pt x="2984" y="9974"/>
                    </a:lnTo>
                    <a:lnTo>
                      <a:pt x="2989" y="9949"/>
                    </a:lnTo>
                    <a:lnTo>
                      <a:pt x="2995" y="9922"/>
                    </a:lnTo>
                    <a:lnTo>
                      <a:pt x="2999" y="9896"/>
                    </a:lnTo>
                    <a:lnTo>
                      <a:pt x="3003" y="9870"/>
                    </a:lnTo>
                    <a:lnTo>
                      <a:pt x="3007" y="9843"/>
                    </a:lnTo>
                    <a:lnTo>
                      <a:pt x="3011" y="9817"/>
                    </a:lnTo>
                    <a:lnTo>
                      <a:pt x="3013" y="9789"/>
                    </a:lnTo>
                    <a:lnTo>
                      <a:pt x="3015" y="9762"/>
                    </a:lnTo>
                    <a:lnTo>
                      <a:pt x="3017" y="9735"/>
                    </a:lnTo>
                    <a:lnTo>
                      <a:pt x="3018" y="9707"/>
                    </a:lnTo>
                    <a:lnTo>
                      <a:pt x="3018" y="9679"/>
                    </a:lnTo>
                    <a:lnTo>
                      <a:pt x="3018" y="3934"/>
                    </a:lnTo>
                    <a:lnTo>
                      <a:pt x="6497" y="3934"/>
                    </a:lnTo>
                    <a:lnTo>
                      <a:pt x="6497" y="3771"/>
                    </a:lnTo>
                    <a:lnTo>
                      <a:pt x="6497" y="3771"/>
                    </a:lnTo>
                    <a:lnTo>
                      <a:pt x="6497" y="1977"/>
                    </a:lnTo>
                    <a:lnTo>
                      <a:pt x="6497" y="1746"/>
                    </a:lnTo>
                    <a:lnTo>
                      <a:pt x="6497" y="1691"/>
                    </a:lnTo>
                    <a:lnTo>
                      <a:pt x="2862" y="1691"/>
                    </a:lnTo>
                    <a:lnTo>
                      <a:pt x="2842" y="1655"/>
                    </a:lnTo>
                    <a:lnTo>
                      <a:pt x="2819" y="1618"/>
                    </a:lnTo>
                    <a:lnTo>
                      <a:pt x="2796" y="1582"/>
                    </a:lnTo>
                    <a:lnTo>
                      <a:pt x="2771" y="1547"/>
                    </a:lnTo>
                    <a:lnTo>
                      <a:pt x="2745" y="1512"/>
                    </a:lnTo>
                    <a:lnTo>
                      <a:pt x="2719" y="1479"/>
                    </a:lnTo>
                    <a:lnTo>
                      <a:pt x="2691" y="1447"/>
                    </a:lnTo>
                    <a:lnTo>
                      <a:pt x="2662" y="1416"/>
                    </a:lnTo>
                    <a:lnTo>
                      <a:pt x="2633" y="1385"/>
                    </a:lnTo>
                    <a:lnTo>
                      <a:pt x="2602" y="1355"/>
                    </a:lnTo>
                    <a:lnTo>
                      <a:pt x="2570" y="1327"/>
                    </a:lnTo>
                    <a:lnTo>
                      <a:pt x="2538" y="1299"/>
                    </a:lnTo>
                    <a:lnTo>
                      <a:pt x="2505" y="1273"/>
                    </a:lnTo>
                    <a:lnTo>
                      <a:pt x="2470" y="1248"/>
                    </a:lnTo>
                    <a:lnTo>
                      <a:pt x="2435" y="1223"/>
                    </a:lnTo>
                    <a:lnTo>
                      <a:pt x="2399" y="1201"/>
                    </a:lnTo>
                    <a:lnTo>
                      <a:pt x="2363" y="1179"/>
                    </a:lnTo>
                    <a:lnTo>
                      <a:pt x="2325" y="1159"/>
                    </a:lnTo>
                    <a:lnTo>
                      <a:pt x="2287" y="1139"/>
                    </a:lnTo>
                    <a:lnTo>
                      <a:pt x="2248" y="1121"/>
                    </a:lnTo>
                    <a:lnTo>
                      <a:pt x="2208" y="1104"/>
                    </a:lnTo>
                    <a:lnTo>
                      <a:pt x="2168" y="1089"/>
                    </a:lnTo>
                    <a:lnTo>
                      <a:pt x="2127" y="1075"/>
                    </a:lnTo>
                    <a:lnTo>
                      <a:pt x="2085" y="1061"/>
                    </a:lnTo>
                    <a:lnTo>
                      <a:pt x="2043" y="1050"/>
                    </a:lnTo>
                    <a:lnTo>
                      <a:pt x="2000" y="1041"/>
                    </a:lnTo>
                    <a:lnTo>
                      <a:pt x="1957" y="1032"/>
                    </a:lnTo>
                    <a:lnTo>
                      <a:pt x="1914" y="1025"/>
                    </a:lnTo>
                    <a:lnTo>
                      <a:pt x="1870" y="1019"/>
                    </a:lnTo>
                    <a:lnTo>
                      <a:pt x="1825" y="1015"/>
                    </a:lnTo>
                    <a:lnTo>
                      <a:pt x="1780" y="1013"/>
                    </a:lnTo>
                    <a:lnTo>
                      <a:pt x="1735" y="1012"/>
                    </a:lnTo>
                    <a:lnTo>
                      <a:pt x="0" y="1012"/>
                    </a:lnTo>
                    <a:lnTo>
                      <a:pt x="0" y="471"/>
                    </a:lnTo>
                    <a:lnTo>
                      <a:pt x="1" y="448"/>
                    </a:lnTo>
                    <a:lnTo>
                      <a:pt x="3" y="423"/>
                    </a:lnTo>
                    <a:lnTo>
                      <a:pt x="6" y="400"/>
                    </a:lnTo>
                    <a:lnTo>
                      <a:pt x="10" y="377"/>
                    </a:lnTo>
                    <a:lnTo>
                      <a:pt x="15" y="354"/>
                    </a:lnTo>
                    <a:lnTo>
                      <a:pt x="21" y="332"/>
                    </a:lnTo>
                    <a:lnTo>
                      <a:pt x="28" y="310"/>
                    </a:lnTo>
                    <a:lnTo>
                      <a:pt x="38" y="289"/>
                    </a:lnTo>
                    <a:lnTo>
                      <a:pt x="47" y="267"/>
                    </a:lnTo>
                    <a:lnTo>
                      <a:pt x="57" y="247"/>
                    </a:lnTo>
                    <a:lnTo>
                      <a:pt x="68" y="227"/>
                    </a:lnTo>
                    <a:lnTo>
                      <a:pt x="81" y="208"/>
                    </a:lnTo>
                    <a:lnTo>
                      <a:pt x="94" y="190"/>
                    </a:lnTo>
                    <a:lnTo>
                      <a:pt x="108" y="172"/>
                    </a:lnTo>
                    <a:lnTo>
                      <a:pt x="123" y="155"/>
                    </a:lnTo>
                    <a:lnTo>
                      <a:pt x="139" y="138"/>
                    </a:lnTo>
                    <a:lnTo>
                      <a:pt x="155" y="123"/>
                    </a:lnTo>
                    <a:lnTo>
                      <a:pt x="172" y="109"/>
                    </a:lnTo>
                    <a:lnTo>
                      <a:pt x="190" y="94"/>
                    </a:lnTo>
                    <a:lnTo>
                      <a:pt x="209" y="81"/>
                    </a:lnTo>
                    <a:lnTo>
                      <a:pt x="227" y="69"/>
                    </a:lnTo>
                    <a:lnTo>
                      <a:pt x="247" y="57"/>
                    </a:lnTo>
                    <a:lnTo>
                      <a:pt x="268" y="47"/>
                    </a:lnTo>
                    <a:lnTo>
                      <a:pt x="288" y="37"/>
                    </a:lnTo>
                    <a:lnTo>
                      <a:pt x="310" y="29"/>
                    </a:lnTo>
                    <a:lnTo>
                      <a:pt x="331" y="22"/>
                    </a:lnTo>
                    <a:lnTo>
                      <a:pt x="354" y="15"/>
                    </a:lnTo>
                    <a:lnTo>
                      <a:pt x="376" y="9"/>
                    </a:lnTo>
                    <a:lnTo>
                      <a:pt x="400" y="5"/>
                    </a:lnTo>
                    <a:lnTo>
                      <a:pt x="424" y="2"/>
                    </a:lnTo>
                    <a:lnTo>
                      <a:pt x="447" y="1"/>
                    </a:lnTo>
                    <a:lnTo>
                      <a:pt x="472" y="0"/>
                    </a:lnTo>
                    <a:close/>
                    <a:moveTo>
                      <a:pt x="5798" y="5011"/>
                    </a:moveTo>
                    <a:lnTo>
                      <a:pt x="5822" y="5012"/>
                    </a:lnTo>
                    <a:lnTo>
                      <a:pt x="5844" y="5014"/>
                    </a:lnTo>
                    <a:lnTo>
                      <a:pt x="5867" y="5017"/>
                    </a:lnTo>
                    <a:lnTo>
                      <a:pt x="5889" y="5021"/>
                    </a:lnTo>
                    <a:lnTo>
                      <a:pt x="5912" y="5026"/>
                    </a:lnTo>
                    <a:lnTo>
                      <a:pt x="5933" y="5032"/>
                    </a:lnTo>
                    <a:lnTo>
                      <a:pt x="5954" y="5039"/>
                    </a:lnTo>
                    <a:lnTo>
                      <a:pt x="5974" y="5047"/>
                    </a:lnTo>
                    <a:lnTo>
                      <a:pt x="5995" y="5056"/>
                    </a:lnTo>
                    <a:lnTo>
                      <a:pt x="6014" y="5066"/>
                    </a:lnTo>
                    <a:lnTo>
                      <a:pt x="6034" y="5077"/>
                    </a:lnTo>
                    <a:lnTo>
                      <a:pt x="6052" y="5090"/>
                    </a:lnTo>
                    <a:lnTo>
                      <a:pt x="6070" y="5102"/>
                    </a:lnTo>
                    <a:lnTo>
                      <a:pt x="6087" y="5115"/>
                    </a:lnTo>
                    <a:lnTo>
                      <a:pt x="6103" y="5130"/>
                    </a:lnTo>
                    <a:lnTo>
                      <a:pt x="6119" y="5145"/>
                    </a:lnTo>
                    <a:lnTo>
                      <a:pt x="6134" y="5160"/>
                    </a:lnTo>
                    <a:lnTo>
                      <a:pt x="6148" y="5177"/>
                    </a:lnTo>
                    <a:lnTo>
                      <a:pt x="6162" y="5194"/>
                    </a:lnTo>
                    <a:lnTo>
                      <a:pt x="6175" y="5211"/>
                    </a:lnTo>
                    <a:lnTo>
                      <a:pt x="6186" y="5231"/>
                    </a:lnTo>
                    <a:lnTo>
                      <a:pt x="6197" y="5249"/>
                    </a:lnTo>
                    <a:lnTo>
                      <a:pt x="6208" y="5269"/>
                    </a:lnTo>
                    <a:lnTo>
                      <a:pt x="6217" y="5289"/>
                    </a:lnTo>
                    <a:lnTo>
                      <a:pt x="6225" y="5310"/>
                    </a:lnTo>
                    <a:lnTo>
                      <a:pt x="6232" y="5331"/>
                    </a:lnTo>
                    <a:lnTo>
                      <a:pt x="6238" y="5353"/>
                    </a:lnTo>
                    <a:lnTo>
                      <a:pt x="6244" y="5374"/>
                    </a:lnTo>
                    <a:lnTo>
                      <a:pt x="6247" y="5397"/>
                    </a:lnTo>
                    <a:lnTo>
                      <a:pt x="6250" y="5419"/>
                    </a:lnTo>
                    <a:lnTo>
                      <a:pt x="6252" y="5443"/>
                    </a:lnTo>
                    <a:lnTo>
                      <a:pt x="6253" y="5466"/>
                    </a:lnTo>
                    <a:lnTo>
                      <a:pt x="6252" y="5489"/>
                    </a:lnTo>
                    <a:lnTo>
                      <a:pt x="6250" y="5513"/>
                    </a:lnTo>
                    <a:lnTo>
                      <a:pt x="6247" y="5535"/>
                    </a:lnTo>
                    <a:lnTo>
                      <a:pt x="6244" y="5557"/>
                    </a:lnTo>
                    <a:lnTo>
                      <a:pt x="6238" y="5579"/>
                    </a:lnTo>
                    <a:lnTo>
                      <a:pt x="6232" y="5601"/>
                    </a:lnTo>
                    <a:lnTo>
                      <a:pt x="6225" y="5622"/>
                    </a:lnTo>
                    <a:lnTo>
                      <a:pt x="6217" y="5643"/>
                    </a:lnTo>
                    <a:lnTo>
                      <a:pt x="6208" y="5662"/>
                    </a:lnTo>
                    <a:lnTo>
                      <a:pt x="6197" y="5682"/>
                    </a:lnTo>
                    <a:lnTo>
                      <a:pt x="6186" y="5701"/>
                    </a:lnTo>
                    <a:lnTo>
                      <a:pt x="6175" y="5720"/>
                    </a:lnTo>
                    <a:lnTo>
                      <a:pt x="6162" y="5738"/>
                    </a:lnTo>
                    <a:lnTo>
                      <a:pt x="6148" y="5754"/>
                    </a:lnTo>
                    <a:lnTo>
                      <a:pt x="6134" y="5771"/>
                    </a:lnTo>
                    <a:lnTo>
                      <a:pt x="6119" y="5787"/>
                    </a:lnTo>
                    <a:lnTo>
                      <a:pt x="6103" y="5803"/>
                    </a:lnTo>
                    <a:lnTo>
                      <a:pt x="6087" y="5817"/>
                    </a:lnTo>
                    <a:lnTo>
                      <a:pt x="6070" y="5830"/>
                    </a:lnTo>
                    <a:lnTo>
                      <a:pt x="6052" y="5843"/>
                    </a:lnTo>
                    <a:lnTo>
                      <a:pt x="6034" y="5855"/>
                    </a:lnTo>
                    <a:lnTo>
                      <a:pt x="6014" y="5865"/>
                    </a:lnTo>
                    <a:lnTo>
                      <a:pt x="5995" y="5875"/>
                    </a:lnTo>
                    <a:lnTo>
                      <a:pt x="5974" y="5885"/>
                    </a:lnTo>
                    <a:lnTo>
                      <a:pt x="5954" y="5893"/>
                    </a:lnTo>
                    <a:lnTo>
                      <a:pt x="5933" y="5900"/>
                    </a:lnTo>
                    <a:lnTo>
                      <a:pt x="5912" y="5906"/>
                    </a:lnTo>
                    <a:lnTo>
                      <a:pt x="5889" y="5911"/>
                    </a:lnTo>
                    <a:lnTo>
                      <a:pt x="5867" y="5915"/>
                    </a:lnTo>
                    <a:lnTo>
                      <a:pt x="5844" y="5918"/>
                    </a:lnTo>
                    <a:lnTo>
                      <a:pt x="5822" y="5919"/>
                    </a:lnTo>
                    <a:lnTo>
                      <a:pt x="5798" y="5920"/>
                    </a:lnTo>
                    <a:lnTo>
                      <a:pt x="5775" y="5919"/>
                    </a:lnTo>
                    <a:lnTo>
                      <a:pt x="5752" y="5918"/>
                    </a:lnTo>
                    <a:lnTo>
                      <a:pt x="5729" y="5915"/>
                    </a:lnTo>
                    <a:lnTo>
                      <a:pt x="5707" y="5911"/>
                    </a:lnTo>
                    <a:lnTo>
                      <a:pt x="5685" y="5906"/>
                    </a:lnTo>
                    <a:lnTo>
                      <a:pt x="5663" y="5900"/>
                    </a:lnTo>
                    <a:lnTo>
                      <a:pt x="5643" y="5893"/>
                    </a:lnTo>
                    <a:lnTo>
                      <a:pt x="5621" y="5885"/>
                    </a:lnTo>
                    <a:lnTo>
                      <a:pt x="5602" y="5875"/>
                    </a:lnTo>
                    <a:lnTo>
                      <a:pt x="5582" y="5865"/>
                    </a:lnTo>
                    <a:lnTo>
                      <a:pt x="5563" y="5855"/>
                    </a:lnTo>
                    <a:lnTo>
                      <a:pt x="5544" y="5843"/>
                    </a:lnTo>
                    <a:lnTo>
                      <a:pt x="5527" y="5830"/>
                    </a:lnTo>
                    <a:lnTo>
                      <a:pt x="5510" y="5817"/>
                    </a:lnTo>
                    <a:lnTo>
                      <a:pt x="5493" y="5803"/>
                    </a:lnTo>
                    <a:lnTo>
                      <a:pt x="5477" y="5787"/>
                    </a:lnTo>
                    <a:lnTo>
                      <a:pt x="5462" y="5771"/>
                    </a:lnTo>
                    <a:lnTo>
                      <a:pt x="5448" y="5754"/>
                    </a:lnTo>
                    <a:lnTo>
                      <a:pt x="5434" y="5738"/>
                    </a:lnTo>
                    <a:lnTo>
                      <a:pt x="5421" y="5720"/>
                    </a:lnTo>
                    <a:lnTo>
                      <a:pt x="5409" y="5701"/>
                    </a:lnTo>
                    <a:lnTo>
                      <a:pt x="5399" y="5682"/>
                    </a:lnTo>
                    <a:lnTo>
                      <a:pt x="5389" y="5662"/>
                    </a:lnTo>
                    <a:lnTo>
                      <a:pt x="5380" y="5643"/>
                    </a:lnTo>
                    <a:lnTo>
                      <a:pt x="5371" y="5622"/>
                    </a:lnTo>
                    <a:lnTo>
                      <a:pt x="5364" y="5601"/>
                    </a:lnTo>
                    <a:lnTo>
                      <a:pt x="5358" y="5579"/>
                    </a:lnTo>
                    <a:lnTo>
                      <a:pt x="5353" y="5557"/>
                    </a:lnTo>
                    <a:lnTo>
                      <a:pt x="5349" y="5535"/>
                    </a:lnTo>
                    <a:lnTo>
                      <a:pt x="5346" y="5513"/>
                    </a:lnTo>
                    <a:lnTo>
                      <a:pt x="5345" y="5489"/>
                    </a:lnTo>
                    <a:lnTo>
                      <a:pt x="5344" y="5466"/>
                    </a:lnTo>
                    <a:lnTo>
                      <a:pt x="5345" y="5443"/>
                    </a:lnTo>
                    <a:lnTo>
                      <a:pt x="5346" y="5419"/>
                    </a:lnTo>
                    <a:lnTo>
                      <a:pt x="5349" y="5397"/>
                    </a:lnTo>
                    <a:lnTo>
                      <a:pt x="5353" y="5374"/>
                    </a:lnTo>
                    <a:lnTo>
                      <a:pt x="5358" y="5353"/>
                    </a:lnTo>
                    <a:lnTo>
                      <a:pt x="5364" y="5331"/>
                    </a:lnTo>
                    <a:lnTo>
                      <a:pt x="5371" y="5310"/>
                    </a:lnTo>
                    <a:lnTo>
                      <a:pt x="5380" y="5289"/>
                    </a:lnTo>
                    <a:lnTo>
                      <a:pt x="5389" y="5269"/>
                    </a:lnTo>
                    <a:lnTo>
                      <a:pt x="5399" y="5249"/>
                    </a:lnTo>
                    <a:lnTo>
                      <a:pt x="5409" y="5231"/>
                    </a:lnTo>
                    <a:lnTo>
                      <a:pt x="5421" y="5211"/>
                    </a:lnTo>
                    <a:lnTo>
                      <a:pt x="5434" y="5194"/>
                    </a:lnTo>
                    <a:lnTo>
                      <a:pt x="5448" y="5177"/>
                    </a:lnTo>
                    <a:lnTo>
                      <a:pt x="5462" y="5160"/>
                    </a:lnTo>
                    <a:lnTo>
                      <a:pt x="5477" y="5145"/>
                    </a:lnTo>
                    <a:lnTo>
                      <a:pt x="5493" y="5130"/>
                    </a:lnTo>
                    <a:lnTo>
                      <a:pt x="5510" y="5115"/>
                    </a:lnTo>
                    <a:lnTo>
                      <a:pt x="5527" y="5102"/>
                    </a:lnTo>
                    <a:lnTo>
                      <a:pt x="5544" y="5090"/>
                    </a:lnTo>
                    <a:lnTo>
                      <a:pt x="5563" y="5077"/>
                    </a:lnTo>
                    <a:lnTo>
                      <a:pt x="5582" y="5066"/>
                    </a:lnTo>
                    <a:lnTo>
                      <a:pt x="5602" y="5056"/>
                    </a:lnTo>
                    <a:lnTo>
                      <a:pt x="5621" y="5047"/>
                    </a:lnTo>
                    <a:lnTo>
                      <a:pt x="5643" y="5039"/>
                    </a:lnTo>
                    <a:lnTo>
                      <a:pt x="5663" y="5032"/>
                    </a:lnTo>
                    <a:lnTo>
                      <a:pt x="5685" y="5026"/>
                    </a:lnTo>
                    <a:lnTo>
                      <a:pt x="5707" y="5021"/>
                    </a:lnTo>
                    <a:lnTo>
                      <a:pt x="5729" y="5017"/>
                    </a:lnTo>
                    <a:lnTo>
                      <a:pt x="5752" y="5014"/>
                    </a:lnTo>
                    <a:lnTo>
                      <a:pt x="5775" y="5012"/>
                    </a:lnTo>
                    <a:lnTo>
                      <a:pt x="5798" y="5011"/>
                    </a:lnTo>
                    <a:close/>
                    <a:moveTo>
                      <a:pt x="4808" y="11795"/>
                    </a:moveTo>
                    <a:lnTo>
                      <a:pt x="4808" y="9504"/>
                    </a:lnTo>
                    <a:lnTo>
                      <a:pt x="5094" y="9504"/>
                    </a:lnTo>
                    <a:lnTo>
                      <a:pt x="5094" y="11795"/>
                    </a:lnTo>
                    <a:lnTo>
                      <a:pt x="4808" y="11795"/>
                    </a:lnTo>
                    <a:close/>
                    <a:moveTo>
                      <a:pt x="4028" y="11795"/>
                    </a:moveTo>
                    <a:lnTo>
                      <a:pt x="4028" y="9504"/>
                    </a:lnTo>
                    <a:lnTo>
                      <a:pt x="4313" y="9504"/>
                    </a:lnTo>
                    <a:lnTo>
                      <a:pt x="4313" y="11795"/>
                    </a:lnTo>
                    <a:lnTo>
                      <a:pt x="4028" y="11795"/>
                    </a:lnTo>
                    <a:close/>
                    <a:moveTo>
                      <a:pt x="3247" y="11795"/>
                    </a:moveTo>
                    <a:lnTo>
                      <a:pt x="3247" y="9504"/>
                    </a:lnTo>
                    <a:lnTo>
                      <a:pt x="3533" y="9504"/>
                    </a:lnTo>
                    <a:lnTo>
                      <a:pt x="3533" y="11795"/>
                    </a:lnTo>
                    <a:lnTo>
                      <a:pt x="3247" y="11795"/>
                    </a:lnTo>
                    <a:close/>
                    <a:moveTo>
                      <a:pt x="3018" y="3648"/>
                    </a:moveTo>
                    <a:lnTo>
                      <a:pt x="3018" y="2307"/>
                    </a:lnTo>
                    <a:lnTo>
                      <a:pt x="3017" y="2265"/>
                    </a:lnTo>
                    <a:lnTo>
                      <a:pt x="3015" y="2222"/>
                    </a:lnTo>
                    <a:lnTo>
                      <a:pt x="3012" y="2181"/>
                    </a:lnTo>
                    <a:lnTo>
                      <a:pt x="3006" y="2139"/>
                    </a:lnTo>
                    <a:lnTo>
                      <a:pt x="3000" y="2098"/>
                    </a:lnTo>
                    <a:lnTo>
                      <a:pt x="2993" y="2057"/>
                    </a:lnTo>
                    <a:lnTo>
                      <a:pt x="2985" y="2017"/>
                    </a:lnTo>
                    <a:lnTo>
                      <a:pt x="2975" y="1977"/>
                    </a:lnTo>
                    <a:lnTo>
                      <a:pt x="6212" y="1977"/>
                    </a:lnTo>
                    <a:lnTo>
                      <a:pt x="6212" y="3648"/>
                    </a:lnTo>
                    <a:lnTo>
                      <a:pt x="3018" y="36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u="sng">
                  <a:latin typeface="Arial" pitchFamily="34" charset="0"/>
                  <a:cs typeface="Arial" pitchFamily="34" charset="0"/>
                </a:endParaRPr>
              </a:p>
            </p:txBody>
          </p:sp>
        </p:grpSp>
        <p:grpSp>
          <p:nvGrpSpPr>
            <p:cNvPr id="5" name="组合 345"/>
            <p:cNvGrpSpPr/>
            <p:nvPr/>
          </p:nvGrpSpPr>
          <p:grpSpPr>
            <a:xfrm>
              <a:off x="5490539" y="2824479"/>
              <a:ext cx="556966" cy="342397"/>
              <a:chOff x="10140950" y="2263775"/>
              <a:chExt cx="387350" cy="238125"/>
            </a:xfrm>
            <a:solidFill>
              <a:schemeClr val="tx1">
                <a:lumMod val="50000"/>
                <a:lumOff val="50000"/>
              </a:schemeClr>
            </a:solidFill>
          </p:grpSpPr>
          <p:sp>
            <p:nvSpPr>
              <p:cNvPr id="111" name="Freeform 111"/>
              <p:cNvSpPr>
                <a:spLocks noEditPoints="1"/>
              </p:cNvSpPr>
              <p:nvPr/>
            </p:nvSpPr>
            <p:spPr bwMode="auto">
              <a:xfrm>
                <a:off x="10375900" y="2276475"/>
                <a:ext cx="152400" cy="152400"/>
              </a:xfrm>
              <a:custGeom>
                <a:avLst/>
                <a:gdLst/>
                <a:ahLst/>
                <a:cxnLst>
                  <a:cxn ang="0">
                    <a:pos x="84" y="68"/>
                  </a:cxn>
                  <a:cxn ang="0">
                    <a:pos x="86" y="64"/>
                  </a:cxn>
                  <a:cxn ang="0">
                    <a:pos x="94" y="62"/>
                  </a:cxn>
                  <a:cxn ang="0">
                    <a:pos x="96" y="54"/>
                  </a:cxn>
                  <a:cxn ang="0">
                    <a:pos x="90" y="48"/>
                  </a:cxn>
                  <a:cxn ang="0">
                    <a:pos x="90" y="42"/>
                  </a:cxn>
                  <a:cxn ang="0">
                    <a:pos x="96" y="38"/>
                  </a:cxn>
                  <a:cxn ang="0">
                    <a:pos x="92" y="28"/>
                  </a:cxn>
                  <a:cxn ang="0">
                    <a:pos x="84" y="28"/>
                  </a:cxn>
                  <a:cxn ang="0">
                    <a:pos x="82" y="22"/>
                  </a:cxn>
                  <a:cxn ang="0">
                    <a:pos x="84" y="16"/>
                  </a:cxn>
                  <a:cxn ang="0">
                    <a:pos x="78" y="10"/>
                  </a:cxn>
                  <a:cxn ang="0">
                    <a:pos x="70" y="12"/>
                  </a:cxn>
                  <a:cxn ang="0">
                    <a:pos x="66" y="10"/>
                  </a:cxn>
                  <a:cxn ang="0">
                    <a:pos x="64" y="2"/>
                  </a:cxn>
                  <a:cxn ang="0">
                    <a:pos x="54" y="0"/>
                  </a:cxn>
                  <a:cxn ang="0">
                    <a:pos x="48" y="6"/>
                  </a:cxn>
                  <a:cxn ang="0">
                    <a:pos x="42" y="6"/>
                  </a:cxn>
                  <a:cxn ang="0">
                    <a:pos x="38" y="0"/>
                  </a:cxn>
                  <a:cxn ang="0">
                    <a:pos x="30" y="2"/>
                  </a:cxn>
                  <a:cxn ang="0">
                    <a:pos x="28" y="10"/>
                  </a:cxn>
                  <a:cxn ang="0">
                    <a:pos x="22" y="14"/>
                  </a:cxn>
                  <a:cxn ang="0">
                    <a:pos x="16" y="12"/>
                  </a:cxn>
                  <a:cxn ang="0">
                    <a:pos x="10" y="18"/>
                  </a:cxn>
                  <a:cxn ang="0">
                    <a:pos x="12" y="26"/>
                  </a:cxn>
                  <a:cxn ang="0">
                    <a:pos x="10" y="32"/>
                  </a:cxn>
                  <a:cxn ang="0">
                    <a:pos x="2" y="32"/>
                  </a:cxn>
                  <a:cxn ang="0">
                    <a:pos x="0" y="42"/>
                  </a:cxn>
                  <a:cxn ang="0">
                    <a:pos x="6" y="46"/>
                  </a:cxn>
                  <a:cxn ang="0">
                    <a:pos x="6" y="52"/>
                  </a:cxn>
                  <a:cxn ang="0">
                    <a:pos x="0" y="58"/>
                  </a:cxn>
                  <a:cxn ang="0">
                    <a:pos x="4" y="66"/>
                  </a:cxn>
                  <a:cxn ang="0">
                    <a:pos x="12" y="68"/>
                  </a:cxn>
                  <a:cxn ang="0">
                    <a:pos x="14" y="72"/>
                  </a:cxn>
                  <a:cxn ang="0">
                    <a:pos x="12" y="80"/>
                  </a:cxn>
                  <a:cxn ang="0">
                    <a:pos x="18" y="86"/>
                  </a:cxn>
                  <a:cxn ang="0">
                    <a:pos x="26" y="84"/>
                  </a:cxn>
                  <a:cxn ang="0">
                    <a:pos x="32" y="86"/>
                  </a:cxn>
                  <a:cxn ang="0">
                    <a:pos x="32" y="94"/>
                  </a:cxn>
                  <a:cxn ang="0">
                    <a:pos x="42" y="96"/>
                  </a:cxn>
                  <a:cxn ang="0">
                    <a:pos x="48" y="90"/>
                  </a:cxn>
                  <a:cxn ang="0">
                    <a:pos x="54" y="88"/>
                  </a:cxn>
                  <a:cxn ang="0">
                    <a:pos x="58" y="94"/>
                  </a:cxn>
                  <a:cxn ang="0">
                    <a:pos x="66" y="92"/>
                  </a:cxn>
                  <a:cxn ang="0">
                    <a:pos x="68" y="84"/>
                  </a:cxn>
                  <a:cxn ang="0">
                    <a:pos x="74" y="80"/>
                  </a:cxn>
                  <a:cxn ang="0">
                    <a:pos x="80" y="84"/>
                  </a:cxn>
                  <a:cxn ang="0">
                    <a:pos x="86" y="76"/>
                  </a:cxn>
                  <a:cxn ang="0">
                    <a:pos x="28" y="68"/>
                  </a:cxn>
                  <a:cxn ang="0">
                    <a:pos x="20" y="48"/>
                  </a:cxn>
                  <a:cxn ang="0">
                    <a:pos x="28" y="28"/>
                  </a:cxn>
                  <a:cxn ang="0">
                    <a:pos x="58" y="20"/>
                  </a:cxn>
                  <a:cxn ang="0">
                    <a:pos x="74" y="36"/>
                  </a:cxn>
                  <a:cxn ang="0">
                    <a:pos x="68" y="66"/>
                  </a:cxn>
                  <a:cxn ang="0">
                    <a:pos x="50" y="76"/>
                  </a:cxn>
                  <a:cxn ang="0">
                    <a:pos x="28" y="68"/>
                  </a:cxn>
                </a:cxnLst>
                <a:rect l="0" t="0" r="r" b="b"/>
                <a:pathLst>
                  <a:path w="96" h="96">
                    <a:moveTo>
                      <a:pt x="86" y="74"/>
                    </a:moveTo>
                    <a:lnTo>
                      <a:pt x="86" y="74"/>
                    </a:lnTo>
                    <a:lnTo>
                      <a:pt x="84" y="68"/>
                    </a:lnTo>
                    <a:lnTo>
                      <a:pt x="84" y="66"/>
                    </a:lnTo>
                    <a:lnTo>
                      <a:pt x="84" y="66"/>
                    </a:lnTo>
                    <a:lnTo>
                      <a:pt x="86" y="64"/>
                    </a:lnTo>
                    <a:lnTo>
                      <a:pt x="90" y="64"/>
                    </a:lnTo>
                    <a:lnTo>
                      <a:pt x="90" y="64"/>
                    </a:lnTo>
                    <a:lnTo>
                      <a:pt x="94" y="62"/>
                    </a:lnTo>
                    <a:lnTo>
                      <a:pt x="96" y="58"/>
                    </a:lnTo>
                    <a:lnTo>
                      <a:pt x="96" y="58"/>
                    </a:lnTo>
                    <a:lnTo>
                      <a:pt x="96" y="54"/>
                    </a:lnTo>
                    <a:lnTo>
                      <a:pt x="92" y="52"/>
                    </a:lnTo>
                    <a:lnTo>
                      <a:pt x="92" y="52"/>
                    </a:lnTo>
                    <a:lnTo>
                      <a:pt x="90" y="48"/>
                    </a:lnTo>
                    <a:lnTo>
                      <a:pt x="88" y="44"/>
                    </a:lnTo>
                    <a:lnTo>
                      <a:pt x="88" y="44"/>
                    </a:lnTo>
                    <a:lnTo>
                      <a:pt x="90" y="42"/>
                    </a:lnTo>
                    <a:lnTo>
                      <a:pt x="92" y="40"/>
                    </a:lnTo>
                    <a:lnTo>
                      <a:pt x="92" y="40"/>
                    </a:lnTo>
                    <a:lnTo>
                      <a:pt x="96" y="38"/>
                    </a:lnTo>
                    <a:lnTo>
                      <a:pt x="96" y="32"/>
                    </a:lnTo>
                    <a:lnTo>
                      <a:pt x="96" y="32"/>
                    </a:lnTo>
                    <a:lnTo>
                      <a:pt x="92" y="28"/>
                    </a:lnTo>
                    <a:lnTo>
                      <a:pt x="88" y="28"/>
                    </a:lnTo>
                    <a:lnTo>
                      <a:pt x="88" y="28"/>
                    </a:lnTo>
                    <a:lnTo>
                      <a:pt x="84" y="28"/>
                    </a:lnTo>
                    <a:lnTo>
                      <a:pt x="82" y="24"/>
                    </a:lnTo>
                    <a:lnTo>
                      <a:pt x="82" y="24"/>
                    </a:lnTo>
                    <a:lnTo>
                      <a:pt x="82" y="22"/>
                    </a:lnTo>
                    <a:lnTo>
                      <a:pt x="84" y="20"/>
                    </a:lnTo>
                    <a:lnTo>
                      <a:pt x="84" y="20"/>
                    </a:lnTo>
                    <a:lnTo>
                      <a:pt x="84" y="16"/>
                    </a:lnTo>
                    <a:lnTo>
                      <a:pt x="82" y="12"/>
                    </a:lnTo>
                    <a:lnTo>
                      <a:pt x="82" y="12"/>
                    </a:lnTo>
                    <a:lnTo>
                      <a:pt x="78" y="10"/>
                    </a:lnTo>
                    <a:lnTo>
                      <a:pt x="74" y="10"/>
                    </a:lnTo>
                    <a:lnTo>
                      <a:pt x="74" y="10"/>
                    </a:lnTo>
                    <a:lnTo>
                      <a:pt x="70" y="12"/>
                    </a:lnTo>
                    <a:lnTo>
                      <a:pt x="68" y="12"/>
                    </a:lnTo>
                    <a:lnTo>
                      <a:pt x="68" y="12"/>
                    </a:lnTo>
                    <a:lnTo>
                      <a:pt x="66" y="10"/>
                    </a:lnTo>
                    <a:lnTo>
                      <a:pt x="64" y="6"/>
                    </a:lnTo>
                    <a:lnTo>
                      <a:pt x="64" y="6"/>
                    </a:lnTo>
                    <a:lnTo>
                      <a:pt x="64" y="2"/>
                    </a:lnTo>
                    <a:lnTo>
                      <a:pt x="60" y="0"/>
                    </a:lnTo>
                    <a:lnTo>
                      <a:pt x="60" y="0"/>
                    </a:lnTo>
                    <a:lnTo>
                      <a:pt x="54" y="0"/>
                    </a:lnTo>
                    <a:lnTo>
                      <a:pt x="52" y="2"/>
                    </a:lnTo>
                    <a:lnTo>
                      <a:pt x="52" y="2"/>
                    </a:lnTo>
                    <a:lnTo>
                      <a:pt x="48" y="6"/>
                    </a:lnTo>
                    <a:lnTo>
                      <a:pt x="46" y="8"/>
                    </a:lnTo>
                    <a:lnTo>
                      <a:pt x="46" y="8"/>
                    </a:lnTo>
                    <a:lnTo>
                      <a:pt x="42" y="6"/>
                    </a:lnTo>
                    <a:lnTo>
                      <a:pt x="42" y="2"/>
                    </a:lnTo>
                    <a:lnTo>
                      <a:pt x="42" y="2"/>
                    </a:lnTo>
                    <a:lnTo>
                      <a:pt x="38" y="0"/>
                    </a:lnTo>
                    <a:lnTo>
                      <a:pt x="34" y="0"/>
                    </a:lnTo>
                    <a:lnTo>
                      <a:pt x="34" y="0"/>
                    </a:lnTo>
                    <a:lnTo>
                      <a:pt x="30" y="2"/>
                    </a:lnTo>
                    <a:lnTo>
                      <a:pt x="28" y="6"/>
                    </a:lnTo>
                    <a:lnTo>
                      <a:pt x="28" y="6"/>
                    </a:lnTo>
                    <a:lnTo>
                      <a:pt x="28" y="10"/>
                    </a:lnTo>
                    <a:lnTo>
                      <a:pt x="26" y="14"/>
                    </a:lnTo>
                    <a:lnTo>
                      <a:pt x="26" y="14"/>
                    </a:lnTo>
                    <a:lnTo>
                      <a:pt x="22" y="14"/>
                    </a:lnTo>
                    <a:lnTo>
                      <a:pt x="20" y="12"/>
                    </a:lnTo>
                    <a:lnTo>
                      <a:pt x="20" y="12"/>
                    </a:lnTo>
                    <a:lnTo>
                      <a:pt x="16" y="12"/>
                    </a:lnTo>
                    <a:lnTo>
                      <a:pt x="12" y="14"/>
                    </a:lnTo>
                    <a:lnTo>
                      <a:pt x="12" y="14"/>
                    </a:lnTo>
                    <a:lnTo>
                      <a:pt x="10" y="18"/>
                    </a:lnTo>
                    <a:lnTo>
                      <a:pt x="10" y="22"/>
                    </a:lnTo>
                    <a:lnTo>
                      <a:pt x="10" y="22"/>
                    </a:lnTo>
                    <a:lnTo>
                      <a:pt x="12" y="26"/>
                    </a:lnTo>
                    <a:lnTo>
                      <a:pt x="12" y="30"/>
                    </a:lnTo>
                    <a:lnTo>
                      <a:pt x="12" y="30"/>
                    </a:lnTo>
                    <a:lnTo>
                      <a:pt x="10" y="32"/>
                    </a:lnTo>
                    <a:lnTo>
                      <a:pt x="6" y="32"/>
                    </a:lnTo>
                    <a:lnTo>
                      <a:pt x="6" y="32"/>
                    </a:lnTo>
                    <a:lnTo>
                      <a:pt x="2" y="32"/>
                    </a:lnTo>
                    <a:lnTo>
                      <a:pt x="0" y="36"/>
                    </a:lnTo>
                    <a:lnTo>
                      <a:pt x="0" y="36"/>
                    </a:lnTo>
                    <a:lnTo>
                      <a:pt x="0" y="42"/>
                    </a:lnTo>
                    <a:lnTo>
                      <a:pt x="4" y="44"/>
                    </a:lnTo>
                    <a:lnTo>
                      <a:pt x="4" y="44"/>
                    </a:lnTo>
                    <a:lnTo>
                      <a:pt x="6" y="46"/>
                    </a:lnTo>
                    <a:lnTo>
                      <a:pt x="8" y="50"/>
                    </a:lnTo>
                    <a:lnTo>
                      <a:pt x="8" y="50"/>
                    </a:lnTo>
                    <a:lnTo>
                      <a:pt x="6" y="52"/>
                    </a:lnTo>
                    <a:lnTo>
                      <a:pt x="4" y="54"/>
                    </a:lnTo>
                    <a:lnTo>
                      <a:pt x="4" y="54"/>
                    </a:lnTo>
                    <a:lnTo>
                      <a:pt x="0" y="58"/>
                    </a:lnTo>
                    <a:lnTo>
                      <a:pt x="0" y="62"/>
                    </a:lnTo>
                    <a:lnTo>
                      <a:pt x="0" y="62"/>
                    </a:lnTo>
                    <a:lnTo>
                      <a:pt x="4" y="66"/>
                    </a:lnTo>
                    <a:lnTo>
                      <a:pt x="8" y="66"/>
                    </a:lnTo>
                    <a:lnTo>
                      <a:pt x="8" y="66"/>
                    </a:lnTo>
                    <a:lnTo>
                      <a:pt x="12" y="68"/>
                    </a:lnTo>
                    <a:lnTo>
                      <a:pt x="14" y="70"/>
                    </a:lnTo>
                    <a:lnTo>
                      <a:pt x="14" y="70"/>
                    </a:lnTo>
                    <a:lnTo>
                      <a:pt x="14" y="72"/>
                    </a:lnTo>
                    <a:lnTo>
                      <a:pt x="12" y="76"/>
                    </a:lnTo>
                    <a:lnTo>
                      <a:pt x="12" y="76"/>
                    </a:lnTo>
                    <a:lnTo>
                      <a:pt x="12" y="80"/>
                    </a:lnTo>
                    <a:lnTo>
                      <a:pt x="14" y="84"/>
                    </a:lnTo>
                    <a:lnTo>
                      <a:pt x="14" y="84"/>
                    </a:lnTo>
                    <a:lnTo>
                      <a:pt x="18" y="86"/>
                    </a:lnTo>
                    <a:lnTo>
                      <a:pt x="22" y="84"/>
                    </a:lnTo>
                    <a:lnTo>
                      <a:pt x="22" y="84"/>
                    </a:lnTo>
                    <a:lnTo>
                      <a:pt x="26" y="84"/>
                    </a:lnTo>
                    <a:lnTo>
                      <a:pt x="30" y="84"/>
                    </a:lnTo>
                    <a:lnTo>
                      <a:pt x="30" y="84"/>
                    </a:lnTo>
                    <a:lnTo>
                      <a:pt x="32" y="86"/>
                    </a:lnTo>
                    <a:lnTo>
                      <a:pt x="32" y="90"/>
                    </a:lnTo>
                    <a:lnTo>
                      <a:pt x="32" y="90"/>
                    </a:lnTo>
                    <a:lnTo>
                      <a:pt x="32" y="94"/>
                    </a:lnTo>
                    <a:lnTo>
                      <a:pt x="36" y="96"/>
                    </a:lnTo>
                    <a:lnTo>
                      <a:pt x="36" y="96"/>
                    </a:lnTo>
                    <a:lnTo>
                      <a:pt x="42" y="96"/>
                    </a:lnTo>
                    <a:lnTo>
                      <a:pt x="44" y="92"/>
                    </a:lnTo>
                    <a:lnTo>
                      <a:pt x="44" y="92"/>
                    </a:lnTo>
                    <a:lnTo>
                      <a:pt x="48" y="90"/>
                    </a:lnTo>
                    <a:lnTo>
                      <a:pt x="50" y="88"/>
                    </a:lnTo>
                    <a:lnTo>
                      <a:pt x="50" y="88"/>
                    </a:lnTo>
                    <a:lnTo>
                      <a:pt x="54" y="88"/>
                    </a:lnTo>
                    <a:lnTo>
                      <a:pt x="54" y="92"/>
                    </a:lnTo>
                    <a:lnTo>
                      <a:pt x="54" y="92"/>
                    </a:lnTo>
                    <a:lnTo>
                      <a:pt x="58" y="94"/>
                    </a:lnTo>
                    <a:lnTo>
                      <a:pt x="62" y="94"/>
                    </a:lnTo>
                    <a:lnTo>
                      <a:pt x="62" y="94"/>
                    </a:lnTo>
                    <a:lnTo>
                      <a:pt x="66" y="92"/>
                    </a:lnTo>
                    <a:lnTo>
                      <a:pt x="68" y="88"/>
                    </a:lnTo>
                    <a:lnTo>
                      <a:pt x="68" y="88"/>
                    </a:lnTo>
                    <a:lnTo>
                      <a:pt x="68" y="84"/>
                    </a:lnTo>
                    <a:lnTo>
                      <a:pt x="70" y="80"/>
                    </a:lnTo>
                    <a:lnTo>
                      <a:pt x="70" y="80"/>
                    </a:lnTo>
                    <a:lnTo>
                      <a:pt x="74" y="80"/>
                    </a:lnTo>
                    <a:lnTo>
                      <a:pt x="76" y="82"/>
                    </a:lnTo>
                    <a:lnTo>
                      <a:pt x="76" y="82"/>
                    </a:lnTo>
                    <a:lnTo>
                      <a:pt x="80" y="84"/>
                    </a:lnTo>
                    <a:lnTo>
                      <a:pt x="84" y="80"/>
                    </a:lnTo>
                    <a:lnTo>
                      <a:pt x="84" y="80"/>
                    </a:lnTo>
                    <a:lnTo>
                      <a:pt x="86" y="76"/>
                    </a:lnTo>
                    <a:lnTo>
                      <a:pt x="86" y="74"/>
                    </a:lnTo>
                    <a:lnTo>
                      <a:pt x="86" y="74"/>
                    </a:lnTo>
                    <a:close/>
                    <a:moveTo>
                      <a:pt x="28" y="68"/>
                    </a:moveTo>
                    <a:lnTo>
                      <a:pt x="28" y="68"/>
                    </a:lnTo>
                    <a:lnTo>
                      <a:pt x="22" y="58"/>
                    </a:lnTo>
                    <a:lnTo>
                      <a:pt x="20" y="48"/>
                    </a:lnTo>
                    <a:lnTo>
                      <a:pt x="22" y="38"/>
                    </a:lnTo>
                    <a:lnTo>
                      <a:pt x="28" y="28"/>
                    </a:lnTo>
                    <a:lnTo>
                      <a:pt x="28" y="28"/>
                    </a:lnTo>
                    <a:lnTo>
                      <a:pt x="36" y="22"/>
                    </a:lnTo>
                    <a:lnTo>
                      <a:pt x="46" y="20"/>
                    </a:lnTo>
                    <a:lnTo>
                      <a:pt x="58" y="20"/>
                    </a:lnTo>
                    <a:lnTo>
                      <a:pt x="68" y="26"/>
                    </a:lnTo>
                    <a:lnTo>
                      <a:pt x="68" y="26"/>
                    </a:lnTo>
                    <a:lnTo>
                      <a:pt x="74" y="36"/>
                    </a:lnTo>
                    <a:lnTo>
                      <a:pt x="76" y="46"/>
                    </a:lnTo>
                    <a:lnTo>
                      <a:pt x="74" y="58"/>
                    </a:lnTo>
                    <a:lnTo>
                      <a:pt x="68" y="66"/>
                    </a:lnTo>
                    <a:lnTo>
                      <a:pt x="68" y="66"/>
                    </a:lnTo>
                    <a:lnTo>
                      <a:pt x="60" y="74"/>
                    </a:lnTo>
                    <a:lnTo>
                      <a:pt x="50" y="76"/>
                    </a:lnTo>
                    <a:lnTo>
                      <a:pt x="38" y="74"/>
                    </a:lnTo>
                    <a:lnTo>
                      <a:pt x="28" y="68"/>
                    </a:lnTo>
                    <a:lnTo>
                      <a:pt x="28" y="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12" name="Freeform 112"/>
              <p:cNvSpPr>
                <a:spLocks noEditPoints="1"/>
              </p:cNvSpPr>
              <p:nvPr/>
            </p:nvSpPr>
            <p:spPr bwMode="auto">
              <a:xfrm>
                <a:off x="10140950" y="2263775"/>
                <a:ext cx="238125" cy="238125"/>
              </a:xfrm>
              <a:custGeom>
                <a:avLst/>
                <a:gdLst/>
                <a:ahLst/>
                <a:cxnLst>
                  <a:cxn ang="0">
                    <a:pos x="130" y="108"/>
                  </a:cxn>
                  <a:cxn ang="0">
                    <a:pos x="140" y="100"/>
                  </a:cxn>
                  <a:cxn ang="0">
                    <a:pos x="148" y="96"/>
                  </a:cxn>
                  <a:cxn ang="0">
                    <a:pos x="148" y="84"/>
                  </a:cxn>
                  <a:cxn ang="0">
                    <a:pos x="142" y="78"/>
                  </a:cxn>
                  <a:cxn ang="0">
                    <a:pos x="140" y="66"/>
                  </a:cxn>
                  <a:cxn ang="0">
                    <a:pos x="148" y="60"/>
                  </a:cxn>
                  <a:cxn ang="0">
                    <a:pos x="146" y="48"/>
                  </a:cxn>
                  <a:cxn ang="0">
                    <a:pos x="138" y="44"/>
                  </a:cxn>
                  <a:cxn ang="0">
                    <a:pos x="126" y="40"/>
                  </a:cxn>
                  <a:cxn ang="0">
                    <a:pos x="130" y="28"/>
                  </a:cxn>
                  <a:cxn ang="0">
                    <a:pos x="126" y="18"/>
                  </a:cxn>
                  <a:cxn ang="0">
                    <a:pos x="114" y="18"/>
                  </a:cxn>
                  <a:cxn ang="0">
                    <a:pos x="106" y="20"/>
                  </a:cxn>
                  <a:cxn ang="0">
                    <a:pos x="100" y="10"/>
                  </a:cxn>
                  <a:cxn ang="0">
                    <a:pos x="92" y="0"/>
                  </a:cxn>
                  <a:cxn ang="0">
                    <a:pos x="82" y="2"/>
                  </a:cxn>
                  <a:cxn ang="0">
                    <a:pos x="76" y="10"/>
                  </a:cxn>
                  <a:cxn ang="0">
                    <a:pos x="64" y="6"/>
                  </a:cxn>
                  <a:cxn ang="0">
                    <a:pos x="56" y="0"/>
                  </a:cxn>
                  <a:cxn ang="0">
                    <a:pos x="46" y="6"/>
                  </a:cxn>
                  <a:cxn ang="0">
                    <a:pos x="44" y="14"/>
                  </a:cxn>
                  <a:cxn ang="0">
                    <a:pos x="36" y="22"/>
                  </a:cxn>
                  <a:cxn ang="0">
                    <a:pos x="24" y="18"/>
                  </a:cxn>
                  <a:cxn ang="0">
                    <a:pos x="16" y="26"/>
                  </a:cxn>
                  <a:cxn ang="0">
                    <a:pos x="16" y="34"/>
                  </a:cxn>
                  <a:cxn ang="0">
                    <a:pos x="18" y="48"/>
                  </a:cxn>
                  <a:cxn ang="0">
                    <a:pos x="6" y="50"/>
                  </a:cxn>
                  <a:cxn ang="0">
                    <a:pos x="0" y="58"/>
                  </a:cxn>
                  <a:cxn ang="0">
                    <a:pos x="4" y="70"/>
                  </a:cxn>
                  <a:cxn ang="0">
                    <a:pos x="12" y="80"/>
                  </a:cxn>
                  <a:cxn ang="0">
                    <a:pos x="6" y="86"/>
                  </a:cxn>
                  <a:cxn ang="0">
                    <a:pos x="2" y="98"/>
                  </a:cxn>
                  <a:cxn ang="0">
                    <a:pos x="8" y="104"/>
                  </a:cxn>
                  <a:cxn ang="0">
                    <a:pos x="18" y="106"/>
                  </a:cxn>
                  <a:cxn ang="0">
                    <a:pos x="20" y="118"/>
                  </a:cxn>
                  <a:cxn ang="0">
                    <a:pos x="20" y="128"/>
                  </a:cxn>
                  <a:cxn ang="0">
                    <a:pos x="30" y="134"/>
                  </a:cxn>
                  <a:cxn ang="0">
                    <a:pos x="38" y="130"/>
                  </a:cxn>
                  <a:cxn ang="0">
                    <a:pos x="50" y="134"/>
                  </a:cxn>
                  <a:cxn ang="0">
                    <a:pos x="52" y="146"/>
                  </a:cxn>
                  <a:cxn ang="0">
                    <a:pos x="62" y="150"/>
                  </a:cxn>
                  <a:cxn ang="0">
                    <a:pos x="68" y="144"/>
                  </a:cxn>
                  <a:cxn ang="0">
                    <a:pos x="80" y="138"/>
                  </a:cxn>
                  <a:cxn ang="0">
                    <a:pos x="86" y="146"/>
                  </a:cxn>
                  <a:cxn ang="0">
                    <a:pos x="98" y="148"/>
                  </a:cxn>
                  <a:cxn ang="0">
                    <a:pos x="104" y="138"/>
                  </a:cxn>
                  <a:cxn ang="0">
                    <a:pos x="110" y="126"/>
                  </a:cxn>
                  <a:cxn ang="0">
                    <a:pos x="118" y="130"/>
                  </a:cxn>
                  <a:cxn ang="0">
                    <a:pos x="130" y="128"/>
                  </a:cxn>
                  <a:cxn ang="0">
                    <a:pos x="134" y="118"/>
                  </a:cxn>
                  <a:cxn ang="0">
                    <a:pos x="44" y="108"/>
                  </a:cxn>
                  <a:cxn ang="0">
                    <a:pos x="30" y="76"/>
                  </a:cxn>
                  <a:cxn ang="0">
                    <a:pos x="42" y="44"/>
                  </a:cxn>
                  <a:cxn ang="0">
                    <a:pos x="64" y="32"/>
                  </a:cxn>
                  <a:cxn ang="0">
                    <a:pos x="98" y="38"/>
                  </a:cxn>
                  <a:cxn ang="0">
                    <a:pos x="114" y="56"/>
                  </a:cxn>
                  <a:cxn ang="0">
                    <a:pos x="116" y="90"/>
                  </a:cxn>
                  <a:cxn ang="0">
                    <a:pos x="100" y="110"/>
                  </a:cxn>
                  <a:cxn ang="0">
                    <a:pos x="68" y="118"/>
                  </a:cxn>
                  <a:cxn ang="0">
                    <a:pos x="44" y="108"/>
                  </a:cxn>
                </a:cxnLst>
                <a:rect l="0" t="0" r="r" b="b"/>
                <a:pathLst>
                  <a:path w="150" h="150">
                    <a:moveTo>
                      <a:pt x="132" y="114"/>
                    </a:moveTo>
                    <a:lnTo>
                      <a:pt x="132" y="114"/>
                    </a:lnTo>
                    <a:lnTo>
                      <a:pt x="130" y="112"/>
                    </a:lnTo>
                    <a:lnTo>
                      <a:pt x="130" y="108"/>
                    </a:lnTo>
                    <a:lnTo>
                      <a:pt x="132" y="102"/>
                    </a:lnTo>
                    <a:lnTo>
                      <a:pt x="132" y="102"/>
                    </a:lnTo>
                    <a:lnTo>
                      <a:pt x="134" y="100"/>
                    </a:lnTo>
                    <a:lnTo>
                      <a:pt x="140" y="100"/>
                    </a:lnTo>
                    <a:lnTo>
                      <a:pt x="140" y="100"/>
                    </a:lnTo>
                    <a:lnTo>
                      <a:pt x="142" y="100"/>
                    </a:lnTo>
                    <a:lnTo>
                      <a:pt x="146" y="98"/>
                    </a:lnTo>
                    <a:lnTo>
                      <a:pt x="148" y="96"/>
                    </a:lnTo>
                    <a:lnTo>
                      <a:pt x="150" y="92"/>
                    </a:lnTo>
                    <a:lnTo>
                      <a:pt x="150" y="92"/>
                    </a:lnTo>
                    <a:lnTo>
                      <a:pt x="150" y="88"/>
                    </a:lnTo>
                    <a:lnTo>
                      <a:pt x="148" y="84"/>
                    </a:lnTo>
                    <a:lnTo>
                      <a:pt x="148" y="82"/>
                    </a:lnTo>
                    <a:lnTo>
                      <a:pt x="144" y="80"/>
                    </a:lnTo>
                    <a:lnTo>
                      <a:pt x="144" y="80"/>
                    </a:lnTo>
                    <a:lnTo>
                      <a:pt x="142" y="78"/>
                    </a:lnTo>
                    <a:lnTo>
                      <a:pt x="140" y="76"/>
                    </a:lnTo>
                    <a:lnTo>
                      <a:pt x="138" y="70"/>
                    </a:lnTo>
                    <a:lnTo>
                      <a:pt x="138" y="70"/>
                    </a:lnTo>
                    <a:lnTo>
                      <a:pt x="140" y="66"/>
                    </a:lnTo>
                    <a:lnTo>
                      <a:pt x="144" y="64"/>
                    </a:lnTo>
                    <a:lnTo>
                      <a:pt x="144" y="64"/>
                    </a:lnTo>
                    <a:lnTo>
                      <a:pt x="146" y="62"/>
                    </a:lnTo>
                    <a:lnTo>
                      <a:pt x="148" y="60"/>
                    </a:lnTo>
                    <a:lnTo>
                      <a:pt x="148" y="56"/>
                    </a:lnTo>
                    <a:lnTo>
                      <a:pt x="148" y="52"/>
                    </a:lnTo>
                    <a:lnTo>
                      <a:pt x="148" y="52"/>
                    </a:lnTo>
                    <a:lnTo>
                      <a:pt x="146" y="48"/>
                    </a:lnTo>
                    <a:lnTo>
                      <a:pt x="144" y="46"/>
                    </a:lnTo>
                    <a:lnTo>
                      <a:pt x="140" y="44"/>
                    </a:lnTo>
                    <a:lnTo>
                      <a:pt x="138" y="44"/>
                    </a:lnTo>
                    <a:lnTo>
                      <a:pt x="138" y="44"/>
                    </a:lnTo>
                    <a:lnTo>
                      <a:pt x="134" y="44"/>
                    </a:lnTo>
                    <a:lnTo>
                      <a:pt x="132" y="44"/>
                    </a:lnTo>
                    <a:lnTo>
                      <a:pt x="126" y="40"/>
                    </a:lnTo>
                    <a:lnTo>
                      <a:pt x="126" y="40"/>
                    </a:lnTo>
                    <a:lnTo>
                      <a:pt x="126" y="36"/>
                    </a:lnTo>
                    <a:lnTo>
                      <a:pt x="130" y="30"/>
                    </a:lnTo>
                    <a:lnTo>
                      <a:pt x="130" y="30"/>
                    </a:lnTo>
                    <a:lnTo>
                      <a:pt x="130" y="28"/>
                    </a:lnTo>
                    <a:lnTo>
                      <a:pt x="130" y="24"/>
                    </a:lnTo>
                    <a:lnTo>
                      <a:pt x="130" y="22"/>
                    </a:lnTo>
                    <a:lnTo>
                      <a:pt x="126" y="18"/>
                    </a:lnTo>
                    <a:lnTo>
                      <a:pt x="126" y="18"/>
                    </a:lnTo>
                    <a:lnTo>
                      <a:pt x="124" y="16"/>
                    </a:lnTo>
                    <a:lnTo>
                      <a:pt x="120" y="16"/>
                    </a:lnTo>
                    <a:lnTo>
                      <a:pt x="118" y="16"/>
                    </a:lnTo>
                    <a:lnTo>
                      <a:pt x="114" y="18"/>
                    </a:lnTo>
                    <a:lnTo>
                      <a:pt x="114" y="18"/>
                    </a:lnTo>
                    <a:lnTo>
                      <a:pt x="110" y="20"/>
                    </a:lnTo>
                    <a:lnTo>
                      <a:pt x="106" y="20"/>
                    </a:lnTo>
                    <a:lnTo>
                      <a:pt x="106" y="20"/>
                    </a:lnTo>
                    <a:lnTo>
                      <a:pt x="102" y="16"/>
                    </a:lnTo>
                    <a:lnTo>
                      <a:pt x="100" y="12"/>
                    </a:lnTo>
                    <a:lnTo>
                      <a:pt x="100" y="10"/>
                    </a:lnTo>
                    <a:lnTo>
                      <a:pt x="100" y="10"/>
                    </a:lnTo>
                    <a:lnTo>
                      <a:pt x="100" y="6"/>
                    </a:lnTo>
                    <a:lnTo>
                      <a:pt x="98" y="4"/>
                    </a:lnTo>
                    <a:lnTo>
                      <a:pt x="96" y="2"/>
                    </a:lnTo>
                    <a:lnTo>
                      <a:pt x="92" y="0"/>
                    </a:lnTo>
                    <a:lnTo>
                      <a:pt x="92" y="0"/>
                    </a:lnTo>
                    <a:lnTo>
                      <a:pt x="88" y="0"/>
                    </a:lnTo>
                    <a:lnTo>
                      <a:pt x="84" y="0"/>
                    </a:lnTo>
                    <a:lnTo>
                      <a:pt x="82" y="2"/>
                    </a:lnTo>
                    <a:lnTo>
                      <a:pt x="80" y="4"/>
                    </a:lnTo>
                    <a:lnTo>
                      <a:pt x="80" y="4"/>
                    </a:lnTo>
                    <a:lnTo>
                      <a:pt x="78" y="8"/>
                    </a:lnTo>
                    <a:lnTo>
                      <a:pt x="76" y="10"/>
                    </a:lnTo>
                    <a:lnTo>
                      <a:pt x="70" y="12"/>
                    </a:lnTo>
                    <a:lnTo>
                      <a:pt x="70" y="12"/>
                    </a:lnTo>
                    <a:lnTo>
                      <a:pt x="66" y="10"/>
                    </a:lnTo>
                    <a:lnTo>
                      <a:pt x="64" y="6"/>
                    </a:lnTo>
                    <a:lnTo>
                      <a:pt x="64" y="6"/>
                    </a:lnTo>
                    <a:lnTo>
                      <a:pt x="62" y="2"/>
                    </a:lnTo>
                    <a:lnTo>
                      <a:pt x="60" y="2"/>
                    </a:lnTo>
                    <a:lnTo>
                      <a:pt x="56" y="0"/>
                    </a:lnTo>
                    <a:lnTo>
                      <a:pt x="52" y="2"/>
                    </a:lnTo>
                    <a:lnTo>
                      <a:pt x="52" y="2"/>
                    </a:lnTo>
                    <a:lnTo>
                      <a:pt x="48" y="4"/>
                    </a:lnTo>
                    <a:lnTo>
                      <a:pt x="46" y="6"/>
                    </a:lnTo>
                    <a:lnTo>
                      <a:pt x="44" y="8"/>
                    </a:lnTo>
                    <a:lnTo>
                      <a:pt x="44" y="12"/>
                    </a:lnTo>
                    <a:lnTo>
                      <a:pt x="44" y="12"/>
                    </a:lnTo>
                    <a:lnTo>
                      <a:pt x="44" y="14"/>
                    </a:lnTo>
                    <a:lnTo>
                      <a:pt x="44" y="18"/>
                    </a:lnTo>
                    <a:lnTo>
                      <a:pt x="40" y="22"/>
                    </a:lnTo>
                    <a:lnTo>
                      <a:pt x="40" y="22"/>
                    </a:lnTo>
                    <a:lnTo>
                      <a:pt x="36" y="22"/>
                    </a:lnTo>
                    <a:lnTo>
                      <a:pt x="30" y="20"/>
                    </a:lnTo>
                    <a:lnTo>
                      <a:pt x="30" y="20"/>
                    </a:lnTo>
                    <a:lnTo>
                      <a:pt x="28" y="18"/>
                    </a:lnTo>
                    <a:lnTo>
                      <a:pt x="24" y="18"/>
                    </a:lnTo>
                    <a:lnTo>
                      <a:pt x="22" y="20"/>
                    </a:lnTo>
                    <a:lnTo>
                      <a:pt x="18" y="22"/>
                    </a:lnTo>
                    <a:lnTo>
                      <a:pt x="18" y="22"/>
                    </a:lnTo>
                    <a:lnTo>
                      <a:pt x="16" y="26"/>
                    </a:lnTo>
                    <a:lnTo>
                      <a:pt x="16" y="30"/>
                    </a:lnTo>
                    <a:lnTo>
                      <a:pt x="16" y="32"/>
                    </a:lnTo>
                    <a:lnTo>
                      <a:pt x="16" y="34"/>
                    </a:lnTo>
                    <a:lnTo>
                      <a:pt x="16" y="34"/>
                    </a:lnTo>
                    <a:lnTo>
                      <a:pt x="18" y="38"/>
                    </a:lnTo>
                    <a:lnTo>
                      <a:pt x="20" y="42"/>
                    </a:lnTo>
                    <a:lnTo>
                      <a:pt x="18" y="48"/>
                    </a:lnTo>
                    <a:lnTo>
                      <a:pt x="18" y="48"/>
                    </a:lnTo>
                    <a:lnTo>
                      <a:pt x="14" y="50"/>
                    </a:lnTo>
                    <a:lnTo>
                      <a:pt x="10" y="50"/>
                    </a:lnTo>
                    <a:lnTo>
                      <a:pt x="10" y="50"/>
                    </a:lnTo>
                    <a:lnTo>
                      <a:pt x="6" y="50"/>
                    </a:lnTo>
                    <a:lnTo>
                      <a:pt x="4" y="52"/>
                    </a:lnTo>
                    <a:lnTo>
                      <a:pt x="2" y="54"/>
                    </a:lnTo>
                    <a:lnTo>
                      <a:pt x="0" y="58"/>
                    </a:lnTo>
                    <a:lnTo>
                      <a:pt x="0" y="58"/>
                    </a:lnTo>
                    <a:lnTo>
                      <a:pt x="0" y="62"/>
                    </a:lnTo>
                    <a:lnTo>
                      <a:pt x="0" y="66"/>
                    </a:lnTo>
                    <a:lnTo>
                      <a:pt x="2" y="68"/>
                    </a:lnTo>
                    <a:lnTo>
                      <a:pt x="4" y="70"/>
                    </a:lnTo>
                    <a:lnTo>
                      <a:pt x="4" y="70"/>
                    </a:lnTo>
                    <a:lnTo>
                      <a:pt x="8" y="70"/>
                    </a:lnTo>
                    <a:lnTo>
                      <a:pt x="10" y="74"/>
                    </a:lnTo>
                    <a:lnTo>
                      <a:pt x="12" y="80"/>
                    </a:lnTo>
                    <a:lnTo>
                      <a:pt x="12" y="80"/>
                    </a:lnTo>
                    <a:lnTo>
                      <a:pt x="10" y="82"/>
                    </a:lnTo>
                    <a:lnTo>
                      <a:pt x="6" y="86"/>
                    </a:lnTo>
                    <a:lnTo>
                      <a:pt x="6" y="86"/>
                    </a:lnTo>
                    <a:lnTo>
                      <a:pt x="2" y="88"/>
                    </a:lnTo>
                    <a:lnTo>
                      <a:pt x="2" y="90"/>
                    </a:lnTo>
                    <a:lnTo>
                      <a:pt x="0" y="94"/>
                    </a:lnTo>
                    <a:lnTo>
                      <a:pt x="2" y="98"/>
                    </a:lnTo>
                    <a:lnTo>
                      <a:pt x="2" y="98"/>
                    </a:lnTo>
                    <a:lnTo>
                      <a:pt x="2" y="100"/>
                    </a:lnTo>
                    <a:lnTo>
                      <a:pt x="6" y="104"/>
                    </a:lnTo>
                    <a:lnTo>
                      <a:pt x="8" y="104"/>
                    </a:lnTo>
                    <a:lnTo>
                      <a:pt x="12" y="104"/>
                    </a:lnTo>
                    <a:lnTo>
                      <a:pt x="12" y="104"/>
                    </a:lnTo>
                    <a:lnTo>
                      <a:pt x="14" y="104"/>
                    </a:lnTo>
                    <a:lnTo>
                      <a:pt x="18" y="106"/>
                    </a:lnTo>
                    <a:lnTo>
                      <a:pt x="22" y="110"/>
                    </a:lnTo>
                    <a:lnTo>
                      <a:pt x="22" y="110"/>
                    </a:lnTo>
                    <a:lnTo>
                      <a:pt x="22" y="114"/>
                    </a:lnTo>
                    <a:lnTo>
                      <a:pt x="20" y="118"/>
                    </a:lnTo>
                    <a:lnTo>
                      <a:pt x="20" y="118"/>
                    </a:lnTo>
                    <a:lnTo>
                      <a:pt x="18" y="122"/>
                    </a:lnTo>
                    <a:lnTo>
                      <a:pt x="18" y="124"/>
                    </a:lnTo>
                    <a:lnTo>
                      <a:pt x="20" y="128"/>
                    </a:lnTo>
                    <a:lnTo>
                      <a:pt x="22" y="130"/>
                    </a:lnTo>
                    <a:lnTo>
                      <a:pt x="22" y="130"/>
                    </a:lnTo>
                    <a:lnTo>
                      <a:pt x="26" y="134"/>
                    </a:lnTo>
                    <a:lnTo>
                      <a:pt x="30" y="134"/>
                    </a:lnTo>
                    <a:lnTo>
                      <a:pt x="32" y="134"/>
                    </a:lnTo>
                    <a:lnTo>
                      <a:pt x="34" y="132"/>
                    </a:lnTo>
                    <a:lnTo>
                      <a:pt x="34" y="132"/>
                    </a:lnTo>
                    <a:lnTo>
                      <a:pt x="38" y="130"/>
                    </a:lnTo>
                    <a:lnTo>
                      <a:pt x="42" y="130"/>
                    </a:lnTo>
                    <a:lnTo>
                      <a:pt x="48" y="132"/>
                    </a:lnTo>
                    <a:lnTo>
                      <a:pt x="48" y="132"/>
                    </a:lnTo>
                    <a:lnTo>
                      <a:pt x="50" y="134"/>
                    </a:lnTo>
                    <a:lnTo>
                      <a:pt x="50" y="140"/>
                    </a:lnTo>
                    <a:lnTo>
                      <a:pt x="50" y="140"/>
                    </a:lnTo>
                    <a:lnTo>
                      <a:pt x="50" y="144"/>
                    </a:lnTo>
                    <a:lnTo>
                      <a:pt x="52" y="146"/>
                    </a:lnTo>
                    <a:lnTo>
                      <a:pt x="54" y="148"/>
                    </a:lnTo>
                    <a:lnTo>
                      <a:pt x="58" y="150"/>
                    </a:lnTo>
                    <a:lnTo>
                      <a:pt x="58" y="150"/>
                    </a:lnTo>
                    <a:lnTo>
                      <a:pt x="62" y="150"/>
                    </a:lnTo>
                    <a:lnTo>
                      <a:pt x="64" y="150"/>
                    </a:lnTo>
                    <a:lnTo>
                      <a:pt x="68" y="148"/>
                    </a:lnTo>
                    <a:lnTo>
                      <a:pt x="68" y="144"/>
                    </a:lnTo>
                    <a:lnTo>
                      <a:pt x="68" y="144"/>
                    </a:lnTo>
                    <a:lnTo>
                      <a:pt x="70" y="142"/>
                    </a:lnTo>
                    <a:lnTo>
                      <a:pt x="74" y="140"/>
                    </a:lnTo>
                    <a:lnTo>
                      <a:pt x="80" y="138"/>
                    </a:lnTo>
                    <a:lnTo>
                      <a:pt x="80" y="138"/>
                    </a:lnTo>
                    <a:lnTo>
                      <a:pt x="82" y="140"/>
                    </a:lnTo>
                    <a:lnTo>
                      <a:pt x="86" y="144"/>
                    </a:lnTo>
                    <a:lnTo>
                      <a:pt x="86" y="144"/>
                    </a:lnTo>
                    <a:lnTo>
                      <a:pt x="86" y="146"/>
                    </a:lnTo>
                    <a:lnTo>
                      <a:pt x="90" y="148"/>
                    </a:lnTo>
                    <a:lnTo>
                      <a:pt x="94" y="148"/>
                    </a:lnTo>
                    <a:lnTo>
                      <a:pt x="98" y="148"/>
                    </a:lnTo>
                    <a:lnTo>
                      <a:pt x="98" y="148"/>
                    </a:lnTo>
                    <a:lnTo>
                      <a:pt x="100" y="146"/>
                    </a:lnTo>
                    <a:lnTo>
                      <a:pt x="104" y="144"/>
                    </a:lnTo>
                    <a:lnTo>
                      <a:pt x="104" y="142"/>
                    </a:lnTo>
                    <a:lnTo>
                      <a:pt x="104" y="138"/>
                    </a:lnTo>
                    <a:lnTo>
                      <a:pt x="104" y="138"/>
                    </a:lnTo>
                    <a:lnTo>
                      <a:pt x="104" y="134"/>
                    </a:lnTo>
                    <a:lnTo>
                      <a:pt x="106" y="132"/>
                    </a:lnTo>
                    <a:lnTo>
                      <a:pt x="110" y="126"/>
                    </a:lnTo>
                    <a:lnTo>
                      <a:pt x="110" y="126"/>
                    </a:lnTo>
                    <a:lnTo>
                      <a:pt x="114" y="126"/>
                    </a:lnTo>
                    <a:lnTo>
                      <a:pt x="118" y="130"/>
                    </a:lnTo>
                    <a:lnTo>
                      <a:pt x="118" y="130"/>
                    </a:lnTo>
                    <a:lnTo>
                      <a:pt x="122" y="130"/>
                    </a:lnTo>
                    <a:lnTo>
                      <a:pt x="124" y="130"/>
                    </a:lnTo>
                    <a:lnTo>
                      <a:pt x="128" y="130"/>
                    </a:lnTo>
                    <a:lnTo>
                      <a:pt x="130" y="128"/>
                    </a:lnTo>
                    <a:lnTo>
                      <a:pt x="130" y="128"/>
                    </a:lnTo>
                    <a:lnTo>
                      <a:pt x="134" y="124"/>
                    </a:lnTo>
                    <a:lnTo>
                      <a:pt x="134" y="120"/>
                    </a:lnTo>
                    <a:lnTo>
                      <a:pt x="134" y="118"/>
                    </a:lnTo>
                    <a:lnTo>
                      <a:pt x="132" y="114"/>
                    </a:lnTo>
                    <a:lnTo>
                      <a:pt x="132" y="114"/>
                    </a:lnTo>
                    <a:close/>
                    <a:moveTo>
                      <a:pt x="44" y="108"/>
                    </a:moveTo>
                    <a:lnTo>
                      <a:pt x="44" y="108"/>
                    </a:lnTo>
                    <a:lnTo>
                      <a:pt x="38" y="100"/>
                    </a:lnTo>
                    <a:lnTo>
                      <a:pt x="34" y="92"/>
                    </a:lnTo>
                    <a:lnTo>
                      <a:pt x="32" y="84"/>
                    </a:lnTo>
                    <a:lnTo>
                      <a:pt x="30" y="76"/>
                    </a:lnTo>
                    <a:lnTo>
                      <a:pt x="32" y="68"/>
                    </a:lnTo>
                    <a:lnTo>
                      <a:pt x="34" y="60"/>
                    </a:lnTo>
                    <a:lnTo>
                      <a:pt x="36" y="52"/>
                    </a:lnTo>
                    <a:lnTo>
                      <a:pt x="42" y="44"/>
                    </a:lnTo>
                    <a:lnTo>
                      <a:pt x="42" y="44"/>
                    </a:lnTo>
                    <a:lnTo>
                      <a:pt x="50" y="38"/>
                    </a:lnTo>
                    <a:lnTo>
                      <a:pt x="56" y="34"/>
                    </a:lnTo>
                    <a:lnTo>
                      <a:pt x="64" y="32"/>
                    </a:lnTo>
                    <a:lnTo>
                      <a:pt x="74" y="30"/>
                    </a:lnTo>
                    <a:lnTo>
                      <a:pt x="82" y="32"/>
                    </a:lnTo>
                    <a:lnTo>
                      <a:pt x="90" y="34"/>
                    </a:lnTo>
                    <a:lnTo>
                      <a:pt x="98" y="38"/>
                    </a:lnTo>
                    <a:lnTo>
                      <a:pt x="104" y="42"/>
                    </a:lnTo>
                    <a:lnTo>
                      <a:pt x="104" y="42"/>
                    </a:lnTo>
                    <a:lnTo>
                      <a:pt x="110" y="50"/>
                    </a:lnTo>
                    <a:lnTo>
                      <a:pt x="114" y="56"/>
                    </a:lnTo>
                    <a:lnTo>
                      <a:pt x="118" y="64"/>
                    </a:lnTo>
                    <a:lnTo>
                      <a:pt x="118" y="74"/>
                    </a:lnTo>
                    <a:lnTo>
                      <a:pt x="118" y="82"/>
                    </a:lnTo>
                    <a:lnTo>
                      <a:pt x="116" y="90"/>
                    </a:lnTo>
                    <a:lnTo>
                      <a:pt x="112" y="98"/>
                    </a:lnTo>
                    <a:lnTo>
                      <a:pt x="106" y="104"/>
                    </a:lnTo>
                    <a:lnTo>
                      <a:pt x="106" y="104"/>
                    </a:lnTo>
                    <a:lnTo>
                      <a:pt x="100" y="110"/>
                    </a:lnTo>
                    <a:lnTo>
                      <a:pt x="92" y="114"/>
                    </a:lnTo>
                    <a:lnTo>
                      <a:pt x="84" y="118"/>
                    </a:lnTo>
                    <a:lnTo>
                      <a:pt x="76" y="118"/>
                    </a:lnTo>
                    <a:lnTo>
                      <a:pt x="68" y="118"/>
                    </a:lnTo>
                    <a:lnTo>
                      <a:pt x="60" y="116"/>
                    </a:lnTo>
                    <a:lnTo>
                      <a:pt x="52" y="112"/>
                    </a:lnTo>
                    <a:lnTo>
                      <a:pt x="44" y="108"/>
                    </a:lnTo>
                    <a:lnTo>
                      <a:pt x="44" y="10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13" name="Freeform 113"/>
              <p:cNvSpPr>
                <a:spLocks/>
              </p:cNvSpPr>
              <p:nvPr/>
            </p:nvSpPr>
            <p:spPr bwMode="auto">
              <a:xfrm>
                <a:off x="10210800" y="2333625"/>
                <a:ext cx="98425" cy="98425"/>
              </a:xfrm>
              <a:custGeom>
                <a:avLst/>
                <a:gdLst/>
                <a:ahLst/>
                <a:cxnLst>
                  <a:cxn ang="0">
                    <a:pos x="52" y="52"/>
                  </a:cxn>
                  <a:cxn ang="0">
                    <a:pos x="52" y="52"/>
                  </a:cxn>
                  <a:cxn ang="0">
                    <a:pos x="48" y="56"/>
                  </a:cxn>
                  <a:cxn ang="0">
                    <a:pos x="42" y="60"/>
                  </a:cxn>
                  <a:cxn ang="0">
                    <a:pos x="30" y="62"/>
                  </a:cxn>
                  <a:cxn ang="0">
                    <a:pos x="18" y="60"/>
                  </a:cxn>
                  <a:cxn ang="0">
                    <a:pos x="14" y="56"/>
                  </a:cxn>
                  <a:cxn ang="0">
                    <a:pos x="8" y="52"/>
                  </a:cxn>
                  <a:cxn ang="0">
                    <a:pos x="8" y="52"/>
                  </a:cxn>
                  <a:cxn ang="0">
                    <a:pos x="4" y="48"/>
                  </a:cxn>
                  <a:cxn ang="0">
                    <a:pos x="2" y="42"/>
                  </a:cxn>
                  <a:cxn ang="0">
                    <a:pos x="0" y="30"/>
                  </a:cxn>
                  <a:cxn ang="0">
                    <a:pos x="2" y="20"/>
                  </a:cxn>
                  <a:cxn ang="0">
                    <a:pos x="4" y="14"/>
                  </a:cxn>
                  <a:cxn ang="0">
                    <a:pos x="8" y="8"/>
                  </a:cxn>
                  <a:cxn ang="0">
                    <a:pos x="8" y="8"/>
                  </a:cxn>
                  <a:cxn ang="0">
                    <a:pos x="14" y="4"/>
                  </a:cxn>
                  <a:cxn ang="0">
                    <a:pos x="18" y="2"/>
                  </a:cxn>
                  <a:cxn ang="0">
                    <a:pos x="30" y="0"/>
                  </a:cxn>
                  <a:cxn ang="0">
                    <a:pos x="42" y="2"/>
                  </a:cxn>
                  <a:cxn ang="0">
                    <a:pos x="48" y="4"/>
                  </a:cxn>
                  <a:cxn ang="0">
                    <a:pos x="52" y="8"/>
                  </a:cxn>
                  <a:cxn ang="0">
                    <a:pos x="52" y="8"/>
                  </a:cxn>
                  <a:cxn ang="0">
                    <a:pos x="56" y="14"/>
                  </a:cxn>
                  <a:cxn ang="0">
                    <a:pos x="60" y="20"/>
                  </a:cxn>
                  <a:cxn ang="0">
                    <a:pos x="62" y="30"/>
                  </a:cxn>
                  <a:cxn ang="0">
                    <a:pos x="60" y="42"/>
                  </a:cxn>
                  <a:cxn ang="0">
                    <a:pos x="56" y="48"/>
                  </a:cxn>
                  <a:cxn ang="0">
                    <a:pos x="52" y="52"/>
                  </a:cxn>
                  <a:cxn ang="0">
                    <a:pos x="52" y="52"/>
                  </a:cxn>
                </a:cxnLst>
                <a:rect l="0" t="0" r="r" b="b"/>
                <a:pathLst>
                  <a:path w="62" h="62">
                    <a:moveTo>
                      <a:pt x="52" y="52"/>
                    </a:moveTo>
                    <a:lnTo>
                      <a:pt x="52" y="52"/>
                    </a:lnTo>
                    <a:lnTo>
                      <a:pt x="48" y="56"/>
                    </a:lnTo>
                    <a:lnTo>
                      <a:pt x="42" y="60"/>
                    </a:lnTo>
                    <a:lnTo>
                      <a:pt x="30" y="62"/>
                    </a:lnTo>
                    <a:lnTo>
                      <a:pt x="18" y="60"/>
                    </a:lnTo>
                    <a:lnTo>
                      <a:pt x="14" y="56"/>
                    </a:lnTo>
                    <a:lnTo>
                      <a:pt x="8" y="52"/>
                    </a:lnTo>
                    <a:lnTo>
                      <a:pt x="8" y="52"/>
                    </a:lnTo>
                    <a:lnTo>
                      <a:pt x="4" y="48"/>
                    </a:lnTo>
                    <a:lnTo>
                      <a:pt x="2" y="42"/>
                    </a:lnTo>
                    <a:lnTo>
                      <a:pt x="0" y="30"/>
                    </a:lnTo>
                    <a:lnTo>
                      <a:pt x="2" y="20"/>
                    </a:lnTo>
                    <a:lnTo>
                      <a:pt x="4" y="14"/>
                    </a:lnTo>
                    <a:lnTo>
                      <a:pt x="8" y="8"/>
                    </a:lnTo>
                    <a:lnTo>
                      <a:pt x="8" y="8"/>
                    </a:lnTo>
                    <a:lnTo>
                      <a:pt x="14" y="4"/>
                    </a:lnTo>
                    <a:lnTo>
                      <a:pt x="18" y="2"/>
                    </a:lnTo>
                    <a:lnTo>
                      <a:pt x="30" y="0"/>
                    </a:lnTo>
                    <a:lnTo>
                      <a:pt x="42" y="2"/>
                    </a:lnTo>
                    <a:lnTo>
                      <a:pt x="48" y="4"/>
                    </a:lnTo>
                    <a:lnTo>
                      <a:pt x="52" y="8"/>
                    </a:lnTo>
                    <a:lnTo>
                      <a:pt x="52" y="8"/>
                    </a:lnTo>
                    <a:lnTo>
                      <a:pt x="56" y="14"/>
                    </a:lnTo>
                    <a:lnTo>
                      <a:pt x="60" y="20"/>
                    </a:lnTo>
                    <a:lnTo>
                      <a:pt x="62" y="30"/>
                    </a:lnTo>
                    <a:lnTo>
                      <a:pt x="60" y="42"/>
                    </a:lnTo>
                    <a:lnTo>
                      <a:pt x="56" y="48"/>
                    </a:lnTo>
                    <a:lnTo>
                      <a:pt x="52" y="52"/>
                    </a:lnTo>
                    <a:lnTo>
                      <a:pt x="52"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grpSp>
      </p:grpSp>
      <p:sp>
        <p:nvSpPr>
          <p:cNvPr id="118" name="同侧圆角矩形 117"/>
          <p:cNvSpPr/>
          <p:nvPr/>
        </p:nvSpPr>
        <p:spPr bwMode="auto">
          <a:xfrm>
            <a:off x="364306" y="3693182"/>
            <a:ext cx="3661594" cy="942317"/>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kern="0" dirty="0" smtClean="0">
              <a:solidFill>
                <a:srgbClr val="5F5F5F"/>
              </a:solidFill>
              <a:latin typeface="Arial" pitchFamily="34" charset="0"/>
              <a:ea typeface="微软雅黑" pitchFamily="34" charset="-122"/>
              <a:cs typeface="Arial" pitchFamily="34" charset="0"/>
            </a:endParaRPr>
          </a:p>
        </p:txBody>
      </p:sp>
      <p:sp>
        <p:nvSpPr>
          <p:cNvPr id="119" name="AutoShape 44"/>
          <p:cNvSpPr>
            <a:spLocks noChangeArrowheads="1"/>
          </p:cNvSpPr>
          <p:nvPr/>
        </p:nvSpPr>
        <p:spPr bwMode="auto">
          <a:xfrm>
            <a:off x="381561" y="3397313"/>
            <a:ext cx="3658886" cy="292944"/>
          </a:xfrm>
          <a:prstGeom prst="round2SameRect">
            <a:avLst>
              <a:gd name="adj1" fmla="val 0"/>
              <a:gd name="adj2" fmla="val 0"/>
            </a:avLst>
          </a:prstGeom>
          <a:solidFill>
            <a:srgbClr val="C0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fontAlgn="auto">
              <a:spcBef>
                <a:spcPts val="0"/>
              </a:spcBef>
              <a:spcAft>
                <a:spcPts val="0"/>
              </a:spcAft>
            </a:pPr>
            <a:r>
              <a:rPr lang="ru-RU" altLang="zh-CN" sz="1600" b="1" dirty="0" smtClean="0">
                <a:solidFill>
                  <a:schemeClr val="bg1"/>
                </a:solidFill>
                <a:latin typeface="Arial" pitchFamily="34" charset="0"/>
                <a:ea typeface="Arial Unicode MS" pitchFamily="34" charset="-122"/>
                <a:cs typeface="Arial" pitchFamily="34" charset="0"/>
              </a:rPr>
              <a:t>Просто</a:t>
            </a:r>
            <a:endParaRPr lang="en-US" altLang="zh-CN" sz="1600" b="1" dirty="0" smtClean="0">
              <a:solidFill>
                <a:schemeClr val="bg1"/>
              </a:solidFill>
              <a:latin typeface="Arial" pitchFamily="34" charset="0"/>
              <a:ea typeface="Arial Unicode MS" pitchFamily="34" charset="-122"/>
              <a:cs typeface="Arial" pitchFamily="34" charset="0"/>
            </a:endParaRPr>
          </a:p>
        </p:txBody>
      </p:sp>
      <p:sp>
        <p:nvSpPr>
          <p:cNvPr id="129" name="Freeform 20"/>
          <p:cNvSpPr>
            <a:spLocks noEditPoints="1"/>
          </p:cNvSpPr>
          <p:nvPr/>
        </p:nvSpPr>
        <p:spPr bwMode="auto">
          <a:xfrm>
            <a:off x="3124524" y="3830024"/>
            <a:ext cx="680192" cy="619760"/>
          </a:xfrm>
          <a:custGeom>
            <a:avLst/>
            <a:gdLst/>
            <a:ahLst/>
            <a:cxnLst>
              <a:cxn ang="0">
                <a:pos x="302" y="2"/>
              </a:cxn>
              <a:cxn ang="0">
                <a:pos x="376" y="32"/>
              </a:cxn>
              <a:cxn ang="0">
                <a:pos x="428" y="88"/>
              </a:cxn>
              <a:cxn ang="0">
                <a:pos x="448" y="112"/>
              </a:cxn>
              <a:cxn ang="0">
                <a:pos x="476" y="114"/>
              </a:cxn>
              <a:cxn ang="0">
                <a:pos x="514" y="128"/>
              </a:cxn>
              <a:cxn ang="0">
                <a:pos x="546" y="152"/>
              </a:cxn>
              <a:cxn ang="0">
                <a:pos x="570" y="186"/>
              </a:cxn>
              <a:cxn ang="0">
                <a:pos x="584" y="224"/>
              </a:cxn>
              <a:cxn ang="0">
                <a:pos x="586" y="252"/>
              </a:cxn>
              <a:cxn ang="0">
                <a:pos x="580" y="294"/>
              </a:cxn>
              <a:cxn ang="0">
                <a:pos x="562" y="330"/>
              </a:cxn>
              <a:cxn ang="0">
                <a:pos x="536" y="360"/>
              </a:cxn>
              <a:cxn ang="0">
                <a:pos x="502" y="380"/>
              </a:cxn>
              <a:cxn ang="0">
                <a:pos x="462" y="390"/>
              </a:cxn>
              <a:cxn ang="0">
                <a:pos x="442" y="158"/>
              </a:cxn>
              <a:cxn ang="0">
                <a:pos x="116" y="392"/>
              </a:cxn>
              <a:cxn ang="0">
                <a:pos x="92" y="388"/>
              </a:cxn>
              <a:cxn ang="0">
                <a:pos x="34" y="358"/>
              </a:cxn>
              <a:cxn ang="0">
                <a:pos x="2" y="298"/>
              </a:cxn>
              <a:cxn ang="0">
                <a:pos x="0" y="274"/>
              </a:cxn>
              <a:cxn ang="0">
                <a:pos x="16" y="216"/>
              </a:cxn>
              <a:cxn ang="0">
                <a:pos x="58" y="174"/>
              </a:cxn>
              <a:cxn ang="0">
                <a:pos x="98" y="160"/>
              </a:cxn>
              <a:cxn ang="0">
                <a:pos x="110" y="112"/>
              </a:cxn>
              <a:cxn ang="0">
                <a:pos x="134" y="70"/>
              </a:cxn>
              <a:cxn ang="0">
                <a:pos x="168" y="36"/>
              </a:cxn>
              <a:cxn ang="0">
                <a:pos x="210" y="14"/>
              </a:cxn>
              <a:cxn ang="0">
                <a:pos x="258" y="2"/>
              </a:cxn>
              <a:cxn ang="0">
                <a:pos x="180" y="262"/>
              </a:cxn>
              <a:cxn ang="0">
                <a:pos x="180" y="284"/>
              </a:cxn>
              <a:cxn ang="0">
                <a:pos x="180" y="226"/>
              </a:cxn>
              <a:cxn ang="0">
                <a:pos x="180" y="248"/>
              </a:cxn>
              <a:cxn ang="0">
                <a:pos x="180" y="190"/>
              </a:cxn>
              <a:cxn ang="0">
                <a:pos x="180" y="210"/>
              </a:cxn>
              <a:cxn ang="0">
                <a:pos x="160" y="172"/>
              </a:cxn>
              <a:cxn ang="0">
                <a:pos x="160" y="424"/>
              </a:cxn>
              <a:cxn ang="0">
                <a:pos x="448" y="488"/>
              </a:cxn>
              <a:cxn ang="0">
                <a:pos x="448" y="470"/>
              </a:cxn>
              <a:cxn ang="0">
                <a:pos x="194" y="488"/>
              </a:cxn>
              <a:cxn ang="0">
                <a:pos x="194" y="470"/>
              </a:cxn>
              <a:cxn ang="0">
                <a:pos x="336" y="488"/>
              </a:cxn>
              <a:cxn ang="0">
                <a:pos x="336" y="470"/>
              </a:cxn>
              <a:cxn ang="0">
                <a:pos x="374" y="462"/>
              </a:cxn>
              <a:cxn ang="0">
                <a:pos x="342" y="498"/>
              </a:cxn>
              <a:cxn ang="0">
                <a:pos x="354" y="434"/>
              </a:cxn>
              <a:cxn ang="0">
                <a:pos x="374" y="462"/>
              </a:cxn>
              <a:cxn ang="0">
                <a:pos x="244" y="498"/>
              </a:cxn>
              <a:cxn ang="0">
                <a:pos x="214" y="462"/>
              </a:cxn>
              <a:cxn ang="0">
                <a:pos x="232" y="462"/>
              </a:cxn>
              <a:cxn ang="0">
                <a:pos x="408" y="262"/>
              </a:cxn>
              <a:cxn ang="0">
                <a:pos x="320" y="262"/>
              </a:cxn>
              <a:cxn ang="0">
                <a:pos x="408" y="226"/>
              </a:cxn>
              <a:cxn ang="0">
                <a:pos x="320" y="226"/>
              </a:cxn>
              <a:cxn ang="0">
                <a:pos x="408" y="190"/>
              </a:cxn>
              <a:cxn ang="0">
                <a:pos x="320" y="190"/>
              </a:cxn>
              <a:cxn ang="0">
                <a:pos x="426" y="172"/>
              </a:cxn>
              <a:cxn ang="0">
                <a:pos x="302" y="172"/>
              </a:cxn>
            </a:cxnLst>
            <a:rect l="0" t="0" r="r" b="b"/>
            <a:pathLst>
              <a:path w="586" h="498">
                <a:moveTo>
                  <a:pt x="274" y="0"/>
                </a:moveTo>
                <a:lnTo>
                  <a:pt x="274" y="0"/>
                </a:lnTo>
                <a:lnTo>
                  <a:pt x="302" y="2"/>
                </a:lnTo>
                <a:lnTo>
                  <a:pt x="328" y="10"/>
                </a:lnTo>
                <a:lnTo>
                  <a:pt x="354" y="18"/>
                </a:lnTo>
                <a:lnTo>
                  <a:pt x="376" y="32"/>
                </a:lnTo>
                <a:lnTo>
                  <a:pt x="396" y="48"/>
                </a:lnTo>
                <a:lnTo>
                  <a:pt x="414" y="68"/>
                </a:lnTo>
                <a:lnTo>
                  <a:pt x="428" y="88"/>
                </a:lnTo>
                <a:lnTo>
                  <a:pt x="440" y="112"/>
                </a:lnTo>
                <a:lnTo>
                  <a:pt x="440" y="112"/>
                </a:lnTo>
                <a:lnTo>
                  <a:pt x="448" y="112"/>
                </a:lnTo>
                <a:lnTo>
                  <a:pt x="448" y="112"/>
                </a:lnTo>
                <a:lnTo>
                  <a:pt x="462" y="112"/>
                </a:lnTo>
                <a:lnTo>
                  <a:pt x="476" y="114"/>
                </a:lnTo>
                <a:lnTo>
                  <a:pt x="488" y="118"/>
                </a:lnTo>
                <a:lnTo>
                  <a:pt x="502" y="124"/>
                </a:lnTo>
                <a:lnTo>
                  <a:pt x="514" y="128"/>
                </a:lnTo>
                <a:lnTo>
                  <a:pt x="526"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6"/>
                </a:lnTo>
                <a:lnTo>
                  <a:pt x="584" y="280"/>
                </a:lnTo>
                <a:lnTo>
                  <a:pt x="580" y="294"/>
                </a:lnTo>
                <a:lnTo>
                  <a:pt x="576" y="306"/>
                </a:lnTo>
                <a:lnTo>
                  <a:pt x="570" y="318"/>
                </a:lnTo>
                <a:lnTo>
                  <a:pt x="562" y="330"/>
                </a:lnTo>
                <a:lnTo>
                  <a:pt x="554" y="340"/>
                </a:lnTo>
                <a:lnTo>
                  <a:pt x="546" y="350"/>
                </a:lnTo>
                <a:lnTo>
                  <a:pt x="536" y="360"/>
                </a:lnTo>
                <a:lnTo>
                  <a:pt x="526" y="368"/>
                </a:lnTo>
                <a:lnTo>
                  <a:pt x="514" y="374"/>
                </a:lnTo>
                <a:lnTo>
                  <a:pt x="502" y="380"/>
                </a:lnTo>
                <a:lnTo>
                  <a:pt x="488" y="384"/>
                </a:lnTo>
                <a:lnTo>
                  <a:pt x="476" y="388"/>
                </a:lnTo>
                <a:lnTo>
                  <a:pt x="462" y="390"/>
                </a:lnTo>
                <a:lnTo>
                  <a:pt x="448" y="392"/>
                </a:lnTo>
                <a:lnTo>
                  <a:pt x="442" y="392"/>
                </a:lnTo>
                <a:lnTo>
                  <a:pt x="442" y="158"/>
                </a:lnTo>
                <a:lnTo>
                  <a:pt x="146" y="158"/>
                </a:lnTo>
                <a:lnTo>
                  <a:pt x="146" y="392"/>
                </a:lnTo>
                <a:lnTo>
                  <a:pt x="116" y="392"/>
                </a:lnTo>
                <a:lnTo>
                  <a:pt x="116" y="392"/>
                </a:lnTo>
                <a:lnTo>
                  <a:pt x="104" y="390"/>
                </a:lnTo>
                <a:lnTo>
                  <a:pt x="92" y="388"/>
                </a:lnTo>
                <a:lnTo>
                  <a:pt x="70" y="382"/>
                </a:lnTo>
                <a:lnTo>
                  <a:pt x="52" y="372"/>
                </a:lnTo>
                <a:lnTo>
                  <a:pt x="34" y="358"/>
                </a:lnTo>
                <a:lnTo>
                  <a:pt x="20" y="340"/>
                </a:lnTo>
                <a:lnTo>
                  <a:pt x="10" y="320"/>
                </a:lnTo>
                <a:lnTo>
                  <a:pt x="2" y="298"/>
                </a:lnTo>
                <a:lnTo>
                  <a:pt x="0" y="286"/>
                </a:lnTo>
                <a:lnTo>
                  <a:pt x="0" y="274"/>
                </a:lnTo>
                <a:lnTo>
                  <a:pt x="0" y="274"/>
                </a:lnTo>
                <a:lnTo>
                  <a:pt x="2" y="254"/>
                </a:lnTo>
                <a:lnTo>
                  <a:pt x="8" y="234"/>
                </a:lnTo>
                <a:lnTo>
                  <a:pt x="16" y="216"/>
                </a:lnTo>
                <a:lnTo>
                  <a:pt x="28" y="200"/>
                </a:lnTo>
                <a:lnTo>
                  <a:pt x="42" y="186"/>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4"/>
                </a:lnTo>
                <a:lnTo>
                  <a:pt x="224" y="8"/>
                </a:lnTo>
                <a:lnTo>
                  <a:pt x="242" y="4"/>
                </a:lnTo>
                <a:lnTo>
                  <a:pt x="258" y="2"/>
                </a:lnTo>
                <a:lnTo>
                  <a:pt x="274" y="0"/>
                </a:lnTo>
                <a:lnTo>
                  <a:pt x="274" y="0"/>
                </a:lnTo>
                <a:close/>
                <a:moveTo>
                  <a:pt x="180" y="262"/>
                </a:moveTo>
                <a:lnTo>
                  <a:pt x="266" y="262"/>
                </a:lnTo>
                <a:lnTo>
                  <a:pt x="266" y="284"/>
                </a:lnTo>
                <a:lnTo>
                  <a:pt x="180" y="284"/>
                </a:lnTo>
                <a:lnTo>
                  <a:pt x="180" y="262"/>
                </a:lnTo>
                <a:lnTo>
                  <a:pt x="180" y="262"/>
                </a:lnTo>
                <a:close/>
                <a:moveTo>
                  <a:pt x="180" y="226"/>
                </a:moveTo>
                <a:lnTo>
                  <a:pt x="266" y="226"/>
                </a:lnTo>
                <a:lnTo>
                  <a:pt x="266" y="248"/>
                </a:lnTo>
                <a:lnTo>
                  <a:pt x="180" y="248"/>
                </a:lnTo>
                <a:lnTo>
                  <a:pt x="180" y="226"/>
                </a:lnTo>
                <a:lnTo>
                  <a:pt x="180" y="226"/>
                </a:lnTo>
                <a:close/>
                <a:moveTo>
                  <a:pt x="180" y="190"/>
                </a:moveTo>
                <a:lnTo>
                  <a:pt x="266" y="190"/>
                </a:lnTo>
                <a:lnTo>
                  <a:pt x="266" y="210"/>
                </a:lnTo>
                <a:lnTo>
                  <a:pt x="180" y="210"/>
                </a:lnTo>
                <a:lnTo>
                  <a:pt x="180" y="190"/>
                </a:lnTo>
                <a:lnTo>
                  <a:pt x="180" y="190"/>
                </a:lnTo>
                <a:close/>
                <a:moveTo>
                  <a:pt x="160" y="172"/>
                </a:moveTo>
                <a:lnTo>
                  <a:pt x="284" y="172"/>
                </a:lnTo>
                <a:lnTo>
                  <a:pt x="284" y="424"/>
                </a:lnTo>
                <a:lnTo>
                  <a:pt x="160" y="424"/>
                </a:lnTo>
                <a:lnTo>
                  <a:pt x="160" y="172"/>
                </a:lnTo>
                <a:lnTo>
                  <a:pt x="160" y="172"/>
                </a:lnTo>
                <a:close/>
                <a:moveTo>
                  <a:pt x="448" y="488"/>
                </a:moveTo>
                <a:lnTo>
                  <a:pt x="392" y="488"/>
                </a:lnTo>
                <a:lnTo>
                  <a:pt x="392" y="470"/>
                </a:lnTo>
                <a:lnTo>
                  <a:pt x="448" y="470"/>
                </a:lnTo>
                <a:lnTo>
                  <a:pt x="448" y="488"/>
                </a:lnTo>
                <a:lnTo>
                  <a:pt x="448" y="488"/>
                </a:lnTo>
                <a:close/>
                <a:moveTo>
                  <a:pt x="194" y="488"/>
                </a:moveTo>
                <a:lnTo>
                  <a:pt x="138" y="488"/>
                </a:lnTo>
                <a:lnTo>
                  <a:pt x="138" y="470"/>
                </a:lnTo>
                <a:lnTo>
                  <a:pt x="194" y="470"/>
                </a:lnTo>
                <a:lnTo>
                  <a:pt x="194" y="488"/>
                </a:lnTo>
                <a:lnTo>
                  <a:pt x="194" y="488"/>
                </a:lnTo>
                <a:close/>
                <a:moveTo>
                  <a:pt x="336" y="488"/>
                </a:moveTo>
                <a:lnTo>
                  <a:pt x="250" y="488"/>
                </a:lnTo>
                <a:lnTo>
                  <a:pt x="250" y="470"/>
                </a:lnTo>
                <a:lnTo>
                  <a:pt x="336" y="470"/>
                </a:lnTo>
                <a:lnTo>
                  <a:pt x="336" y="488"/>
                </a:lnTo>
                <a:lnTo>
                  <a:pt x="336" y="488"/>
                </a:lnTo>
                <a:close/>
                <a:moveTo>
                  <a:pt x="374" y="462"/>
                </a:moveTo>
                <a:lnTo>
                  <a:pt x="386" y="462"/>
                </a:lnTo>
                <a:lnTo>
                  <a:pt x="386" y="498"/>
                </a:lnTo>
                <a:lnTo>
                  <a:pt x="342" y="498"/>
                </a:lnTo>
                <a:lnTo>
                  <a:pt x="342" y="462"/>
                </a:lnTo>
                <a:lnTo>
                  <a:pt x="354" y="462"/>
                </a:lnTo>
                <a:lnTo>
                  <a:pt x="354" y="434"/>
                </a:lnTo>
                <a:lnTo>
                  <a:pt x="374" y="434"/>
                </a:lnTo>
                <a:lnTo>
                  <a:pt x="374" y="462"/>
                </a:lnTo>
                <a:lnTo>
                  <a:pt x="374" y="462"/>
                </a:lnTo>
                <a:close/>
                <a:moveTo>
                  <a:pt x="232" y="462"/>
                </a:moveTo>
                <a:lnTo>
                  <a:pt x="244" y="462"/>
                </a:lnTo>
                <a:lnTo>
                  <a:pt x="244" y="498"/>
                </a:lnTo>
                <a:lnTo>
                  <a:pt x="202" y="498"/>
                </a:lnTo>
                <a:lnTo>
                  <a:pt x="202" y="462"/>
                </a:lnTo>
                <a:lnTo>
                  <a:pt x="214" y="462"/>
                </a:lnTo>
                <a:lnTo>
                  <a:pt x="214" y="434"/>
                </a:lnTo>
                <a:lnTo>
                  <a:pt x="232" y="434"/>
                </a:lnTo>
                <a:lnTo>
                  <a:pt x="232" y="462"/>
                </a:lnTo>
                <a:lnTo>
                  <a:pt x="232" y="462"/>
                </a:lnTo>
                <a:close/>
                <a:moveTo>
                  <a:pt x="320" y="262"/>
                </a:moveTo>
                <a:lnTo>
                  <a:pt x="408" y="262"/>
                </a:lnTo>
                <a:lnTo>
                  <a:pt x="408" y="284"/>
                </a:lnTo>
                <a:lnTo>
                  <a:pt x="320" y="284"/>
                </a:lnTo>
                <a:lnTo>
                  <a:pt x="320" y="262"/>
                </a:lnTo>
                <a:lnTo>
                  <a:pt x="320" y="262"/>
                </a:lnTo>
                <a:close/>
                <a:moveTo>
                  <a:pt x="320" y="226"/>
                </a:moveTo>
                <a:lnTo>
                  <a:pt x="408" y="226"/>
                </a:lnTo>
                <a:lnTo>
                  <a:pt x="408" y="248"/>
                </a:lnTo>
                <a:lnTo>
                  <a:pt x="320" y="248"/>
                </a:lnTo>
                <a:lnTo>
                  <a:pt x="320" y="226"/>
                </a:lnTo>
                <a:lnTo>
                  <a:pt x="320" y="226"/>
                </a:lnTo>
                <a:close/>
                <a:moveTo>
                  <a:pt x="320" y="190"/>
                </a:moveTo>
                <a:lnTo>
                  <a:pt x="408" y="190"/>
                </a:lnTo>
                <a:lnTo>
                  <a:pt x="408" y="210"/>
                </a:lnTo>
                <a:lnTo>
                  <a:pt x="320" y="210"/>
                </a:lnTo>
                <a:lnTo>
                  <a:pt x="320" y="190"/>
                </a:lnTo>
                <a:lnTo>
                  <a:pt x="320" y="190"/>
                </a:lnTo>
                <a:close/>
                <a:moveTo>
                  <a:pt x="302" y="172"/>
                </a:moveTo>
                <a:lnTo>
                  <a:pt x="426" y="172"/>
                </a:lnTo>
                <a:lnTo>
                  <a:pt x="426" y="424"/>
                </a:lnTo>
                <a:lnTo>
                  <a:pt x="302" y="424"/>
                </a:lnTo>
                <a:lnTo>
                  <a:pt x="302" y="172"/>
                </a:lnTo>
                <a:lnTo>
                  <a:pt x="302" y="172"/>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71" name="矩形 70"/>
          <p:cNvSpPr/>
          <p:nvPr/>
        </p:nvSpPr>
        <p:spPr>
          <a:xfrm>
            <a:off x="386296" y="1273456"/>
            <a:ext cx="3131604" cy="579646"/>
          </a:xfrm>
          <a:prstGeom prst="rect">
            <a:avLst/>
          </a:prstGeom>
        </p:spPr>
        <p:txBody>
          <a:bodyPr wrap="square">
            <a:spAutoFit/>
          </a:bodyPr>
          <a:lstStyle/>
          <a:p>
            <a:pPr marL="114300" lvl="1" indent="-114300" defTabSz="685617" eaLnBrk="0" hangingPunct="0">
              <a:lnSpc>
                <a:spcPts val="1900"/>
              </a:lnSpc>
              <a:buClr>
                <a:srgbClr val="000000">
                  <a:lumMod val="75000"/>
                  <a:lumOff val="25000"/>
                </a:srgbClr>
              </a:buClr>
              <a:buSzPct val="80000"/>
              <a:buFont typeface="Wingdings" pitchFamily="2" charset="2"/>
              <a:buChar char="l"/>
              <a:defRPr/>
            </a:pPr>
            <a:r>
              <a:rPr lang="ru-RU" altLang="zh-CN" sz="1200" dirty="0" smtClean="0">
                <a:solidFill>
                  <a:srgbClr val="000000"/>
                </a:solidFill>
                <a:latin typeface="Arial" pitchFamily="34" charset="0"/>
                <a:ea typeface="微软雅黑" pitchFamily="34" charset="-122"/>
                <a:cs typeface="Arial" pitchFamily="34" charset="0"/>
              </a:rPr>
              <a:t>Вертикальная интеграция </a:t>
            </a:r>
          </a:p>
          <a:p>
            <a:pPr marL="114300" lvl="1" indent="-114300" defTabSz="685617" eaLnBrk="0" hangingPunct="0">
              <a:lnSpc>
                <a:spcPts val="1900"/>
              </a:lnSpc>
              <a:buClr>
                <a:srgbClr val="000000">
                  <a:lumMod val="75000"/>
                  <a:lumOff val="25000"/>
                </a:srgbClr>
              </a:buClr>
              <a:buSzPct val="80000"/>
              <a:defRPr/>
            </a:pPr>
            <a:r>
              <a:rPr lang="ru-RU" altLang="zh-CN" sz="1200" dirty="0" smtClean="0">
                <a:solidFill>
                  <a:srgbClr val="000000"/>
                </a:solidFill>
                <a:latin typeface="Arial" pitchFamily="34" charset="0"/>
                <a:ea typeface="微软雅黑" pitchFamily="34" charset="-122"/>
                <a:cs typeface="Arial" pitchFamily="34" charset="0"/>
              </a:rPr>
              <a:t>приложений и инфраструктуры</a:t>
            </a:r>
            <a:endParaRPr lang="en-US" altLang="zh-CN" sz="1200" dirty="0" smtClean="0">
              <a:solidFill>
                <a:srgbClr val="000000"/>
              </a:solidFill>
              <a:latin typeface="Arial" pitchFamily="34" charset="0"/>
              <a:ea typeface="微软雅黑" pitchFamily="34" charset="-122"/>
              <a:cs typeface="Arial" pitchFamily="34" charset="0"/>
            </a:endParaRPr>
          </a:p>
        </p:txBody>
      </p:sp>
      <p:sp>
        <p:nvSpPr>
          <p:cNvPr id="72" name="矩形 71"/>
          <p:cNvSpPr/>
          <p:nvPr/>
        </p:nvSpPr>
        <p:spPr>
          <a:xfrm>
            <a:off x="386296" y="2683156"/>
            <a:ext cx="2547404" cy="579646"/>
          </a:xfrm>
          <a:prstGeom prst="rect">
            <a:avLst/>
          </a:prstGeom>
        </p:spPr>
        <p:txBody>
          <a:bodyPr wrap="square">
            <a:spAutoFit/>
          </a:bodyPr>
          <a:lstStyle/>
          <a:p>
            <a:pPr marL="114300" lvl="1" indent="-114300" defTabSz="685617" eaLnBrk="0" hangingPunct="0">
              <a:lnSpc>
                <a:spcPts val="1900"/>
              </a:lnSpc>
              <a:buClr>
                <a:srgbClr val="000000">
                  <a:lumMod val="75000"/>
                  <a:lumOff val="25000"/>
                </a:srgbClr>
              </a:buClr>
              <a:buSzPct val="80000"/>
              <a:buFont typeface="Wingdings" pitchFamily="2" charset="2"/>
              <a:buChar char="l"/>
              <a:defRPr/>
            </a:pPr>
            <a:r>
              <a:rPr lang="ru-RU" altLang="zh-CN" sz="1200" dirty="0" smtClean="0">
                <a:solidFill>
                  <a:srgbClr val="000000"/>
                </a:solidFill>
                <a:latin typeface="Arial" pitchFamily="34" charset="0"/>
                <a:ea typeface="微软雅黑" pitchFamily="34" charset="-122"/>
                <a:cs typeface="Arial" pitchFamily="34" charset="0"/>
              </a:rPr>
              <a:t>Высоко автоматизированная система управления</a:t>
            </a:r>
            <a:endParaRPr lang="en-US" altLang="zh-CN" sz="1200" dirty="0" smtClean="0">
              <a:solidFill>
                <a:srgbClr val="000000"/>
              </a:solidFill>
              <a:latin typeface="Arial" pitchFamily="34" charset="0"/>
              <a:ea typeface="微软雅黑" pitchFamily="34" charset="-122"/>
              <a:cs typeface="Arial" pitchFamily="34" charset="0"/>
            </a:endParaRPr>
          </a:p>
        </p:txBody>
      </p:sp>
      <p:sp>
        <p:nvSpPr>
          <p:cNvPr id="79" name="矩形 78"/>
          <p:cNvSpPr/>
          <p:nvPr/>
        </p:nvSpPr>
        <p:spPr>
          <a:xfrm>
            <a:off x="386296" y="3788056"/>
            <a:ext cx="2560104" cy="823302"/>
          </a:xfrm>
          <a:prstGeom prst="rect">
            <a:avLst/>
          </a:prstGeom>
        </p:spPr>
        <p:txBody>
          <a:bodyPr wrap="square">
            <a:spAutoFit/>
          </a:bodyPr>
          <a:lstStyle/>
          <a:p>
            <a:pPr marL="114300" lvl="1" indent="-114300" defTabSz="685617" eaLnBrk="0" hangingPunct="0">
              <a:lnSpc>
                <a:spcPts val="1900"/>
              </a:lnSpc>
              <a:buClr>
                <a:srgbClr val="000000">
                  <a:lumMod val="75000"/>
                  <a:lumOff val="25000"/>
                </a:srgbClr>
              </a:buClr>
              <a:buSzPct val="80000"/>
              <a:buFont typeface="Wingdings" pitchFamily="2" charset="2"/>
              <a:buChar char="l"/>
              <a:defRPr/>
            </a:pPr>
            <a:r>
              <a:rPr lang="ru-RU" altLang="zh-CN" sz="1200" dirty="0" smtClean="0">
                <a:solidFill>
                  <a:srgbClr val="000000"/>
                </a:solidFill>
                <a:latin typeface="Arial" pitchFamily="34" charset="0"/>
                <a:ea typeface="微软雅黑" pitchFamily="34" charset="-122"/>
                <a:cs typeface="Arial" pitchFamily="34" charset="0"/>
              </a:rPr>
              <a:t>Конвергениция вычислительных мощностей, сети и средств хранения </a:t>
            </a:r>
            <a:endParaRPr lang="en-US" altLang="zh-CN" sz="1200" dirty="0" smtClean="0">
              <a:solidFill>
                <a:srgbClr val="000000"/>
              </a:solidFill>
              <a:latin typeface="Arial" pitchFamily="34" charset="0"/>
              <a:ea typeface="微软雅黑" pitchFamily="34" charset="-122"/>
              <a:cs typeface="Arial" pitchFamily="34" charset="0"/>
            </a:endParaRPr>
          </a:p>
        </p:txBody>
      </p:sp>
      <p:grpSp>
        <p:nvGrpSpPr>
          <p:cNvPr id="6" name="组合 64"/>
          <p:cNvGrpSpPr/>
          <p:nvPr/>
        </p:nvGrpSpPr>
        <p:grpSpPr>
          <a:xfrm>
            <a:off x="4078917" y="3074660"/>
            <a:ext cx="4658683" cy="1605745"/>
            <a:chOff x="466434" y="814060"/>
            <a:chExt cx="3871567" cy="1605745"/>
          </a:xfrm>
        </p:grpSpPr>
        <p:sp>
          <p:nvSpPr>
            <p:cNvPr id="63" name="同侧圆角矩形 62"/>
            <p:cNvSpPr/>
            <p:nvPr/>
          </p:nvSpPr>
          <p:spPr bwMode="auto">
            <a:xfrm rot="5400000">
              <a:off x="1617130" y="-307871"/>
              <a:ext cx="1570176" cy="3871567"/>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anchor="ctr"/>
            <a:lstStyle/>
            <a:p>
              <a:pPr algn="ctr" fontAlgn="auto">
                <a:spcBef>
                  <a:spcPts val="0"/>
                </a:spcBef>
                <a:spcAft>
                  <a:spcPts val="0"/>
                </a:spcAft>
                <a:defRPr/>
              </a:pPr>
              <a:endParaRPr lang="zh-CN" altLang="en-US" sz="400" kern="0" dirty="0" smtClean="0">
                <a:solidFill>
                  <a:srgbClr val="5F5F5F"/>
                </a:solidFill>
                <a:latin typeface="Arial" pitchFamily="34" charset="0"/>
                <a:ea typeface="华文细黑" pitchFamily="2" charset="-122"/>
                <a:cs typeface="Arial" pitchFamily="34" charset="0"/>
              </a:endParaRPr>
            </a:p>
          </p:txBody>
        </p:sp>
        <p:sp>
          <p:nvSpPr>
            <p:cNvPr id="36" name="矩形 35"/>
            <p:cNvSpPr/>
            <p:nvPr/>
          </p:nvSpPr>
          <p:spPr bwMode="auto">
            <a:xfrm>
              <a:off x="2485124" y="814060"/>
              <a:ext cx="1545574" cy="409567"/>
            </a:xfrm>
            <a:prstGeom prst="rect">
              <a:avLst/>
            </a:prstGeom>
            <a:noFill/>
            <a:ln w="9525" cap="flat" cmpd="sng" algn="ctr">
              <a:noFill/>
              <a:prstDash val="solid"/>
              <a:round/>
              <a:headEnd type="none" w="med" len="med"/>
              <a:tailEnd type="none" w="med" len="med"/>
            </a:ln>
            <a:effectLst/>
          </p:spPr>
          <p:txBody>
            <a:bodyPr vert="horz" wrap="square" lIns="91401" tIns="45702" rIns="91401" bIns="45702" numCol="1" rtlCol="0" anchor="t" anchorCtr="0" compatLnSpc="1">
              <a:prstTxWarp prst="textNoShape">
                <a:avLst/>
              </a:prstTxWarp>
            </a:bodyPr>
            <a:lstStyle/>
            <a:p>
              <a:pPr algn="ctr" defTabSz="914011" fontAlgn="auto">
                <a:spcBef>
                  <a:spcPts val="0"/>
                </a:spcBef>
                <a:spcAft>
                  <a:spcPts val="0"/>
                </a:spcAft>
                <a:buClr>
                  <a:srgbClr val="CC9900"/>
                </a:buClr>
              </a:pPr>
              <a:r>
                <a:rPr lang="ru-RU" altLang="zh-CN" sz="1200" dirty="0" smtClean="0">
                  <a:latin typeface="Arial" pitchFamily="34" charset="0"/>
                  <a:ea typeface="SimSun" pitchFamily="2" charset="-122"/>
                  <a:cs typeface="Arial" pitchFamily="34" charset="0"/>
                </a:rPr>
                <a:t>Конвергированная инфтаструктура</a:t>
              </a:r>
              <a:endParaRPr lang="en-US" altLang="zh-CN" sz="1200" dirty="0" smtClean="0">
                <a:latin typeface="Arial" pitchFamily="34" charset="0"/>
                <a:ea typeface="SimSun" pitchFamily="2" charset="-122"/>
                <a:cs typeface="Arial" pitchFamily="34" charset="0"/>
              </a:endParaRPr>
            </a:p>
          </p:txBody>
        </p:sp>
        <p:grpSp>
          <p:nvGrpSpPr>
            <p:cNvPr id="7" name="组合 121"/>
            <p:cNvGrpSpPr/>
            <p:nvPr/>
          </p:nvGrpSpPr>
          <p:grpSpPr>
            <a:xfrm>
              <a:off x="2973385" y="1273369"/>
              <a:ext cx="912815" cy="1031104"/>
              <a:chOff x="4939638" y="1208088"/>
              <a:chExt cx="2623750" cy="2144482"/>
            </a:xfrm>
          </p:grpSpPr>
          <p:pic>
            <p:nvPicPr>
              <p:cNvPr id="46" name="Picture 27" descr="C:\Users\ytx-003\Desktop\page\p1_0000_色相_饱和度-1.png"/>
              <p:cNvPicPr>
                <a:picLocks noChangeAspect="1" noChangeArrowheads="1"/>
              </p:cNvPicPr>
              <p:nvPr/>
            </p:nvPicPr>
            <p:blipFill>
              <a:blip r:embed="rId3" cstate="print"/>
              <a:srcRect b="19347"/>
              <a:stretch>
                <a:fillRect/>
              </a:stretch>
            </p:blipFill>
            <p:spPr bwMode="auto">
              <a:xfrm>
                <a:off x="4939638" y="1328302"/>
                <a:ext cx="960796" cy="2024268"/>
              </a:xfrm>
              <a:prstGeom prst="rect">
                <a:avLst/>
              </a:prstGeom>
              <a:noFill/>
              <a:ln w="9525">
                <a:noFill/>
                <a:miter lim="800000"/>
                <a:headEnd/>
                <a:tailEnd/>
              </a:ln>
            </p:spPr>
          </p:pic>
          <p:pic>
            <p:nvPicPr>
              <p:cNvPr id="53" name="图片 52" descr="FusionCube.png"/>
              <p:cNvPicPr>
                <a:picLocks noChangeAspect="1"/>
              </p:cNvPicPr>
              <p:nvPr/>
            </p:nvPicPr>
            <p:blipFill>
              <a:blip r:embed="rId4" cstate="print"/>
              <a:srcRect b="7409"/>
              <a:stretch>
                <a:fillRect/>
              </a:stretch>
            </p:blipFill>
            <p:spPr>
              <a:xfrm>
                <a:off x="5971278" y="1208088"/>
                <a:ext cx="1592110" cy="1474157"/>
              </a:xfrm>
              <a:prstGeom prst="rect">
                <a:avLst/>
              </a:prstGeom>
            </p:spPr>
          </p:pic>
        </p:grpSp>
        <p:grpSp>
          <p:nvGrpSpPr>
            <p:cNvPr id="8" name="组合 131"/>
            <p:cNvGrpSpPr>
              <a:grpSpLocks noChangeAspect="1"/>
            </p:cNvGrpSpPr>
            <p:nvPr/>
          </p:nvGrpSpPr>
          <p:grpSpPr>
            <a:xfrm>
              <a:off x="937682" y="1258683"/>
              <a:ext cx="1027354" cy="1161122"/>
              <a:chOff x="1203727" y="1465438"/>
              <a:chExt cx="2392330" cy="2027872"/>
            </a:xfrm>
          </p:grpSpPr>
          <p:pic>
            <p:nvPicPr>
              <p:cNvPr id="56" name="Picture 29" descr="C:\Users\ytx-003\Desktop\page\p1_0007_色相_饱和度-1.png"/>
              <p:cNvPicPr>
                <a:picLocks noChangeAspect="1" noChangeArrowheads="1"/>
              </p:cNvPicPr>
              <p:nvPr/>
            </p:nvPicPr>
            <p:blipFill>
              <a:blip r:embed="rId5" cstate="print"/>
              <a:srcRect b="13840"/>
              <a:stretch>
                <a:fillRect/>
              </a:stretch>
            </p:blipFill>
            <p:spPr bwMode="auto">
              <a:xfrm>
                <a:off x="1369936" y="1465438"/>
                <a:ext cx="2105399" cy="1373999"/>
              </a:xfrm>
              <a:prstGeom prst="rect">
                <a:avLst/>
              </a:prstGeom>
              <a:noFill/>
              <a:ln w="9525">
                <a:noFill/>
                <a:miter lim="800000"/>
                <a:headEnd/>
                <a:tailEnd/>
              </a:ln>
            </p:spPr>
          </p:pic>
          <p:pic>
            <p:nvPicPr>
              <p:cNvPr id="57" name="Picture 11" descr="C:\Users\ytx-003\Desktop\ptt\p1\p1_0006_机箱.png"/>
              <p:cNvPicPr>
                <a:picLocks noChangeAspect="1" noChangeArrowheads="1"/>
              </p:cNvPicPr>
              <p:nvPr/>
            </p:nvPicPr>
            <p:blipFill>
              <a:blip r:embed="rId6" cstate="print"/>
              <a:srcRect b="14996"/>
              <a:stretch>
                <a:fillRect/>
              </a:stretch>
            </p:blipFill>
            <p:spPr bwMode="auto">
              <a:xfrm>
                <a:off x="1203727" y="2494287"/>
                <a:ext cx="838897" cy="906061"/>
              </a:xfrm>
              <a:prstGeom prst="rect">
                <a:avLst/>
              </a:prstGeom>
              <a:noFill/>
              <a:ln w="9525">
                <a:noFill/>
                <a:miter lim="800000"/>
                <a:headEnd/>
                <a:tailEnd/>
              </a:ln>
            </p:spPr>
          </p:pic>
          <p:pic>
            <p:nvPicPr>
              <p:cNvPr id="58" name="Picture 13" descr="C:\Users\ytx-003\Desktop\ptt\p1\p1_0005_交换机.png"/>
              <p:cNvPicPr>
                <a:picLocks noChangeAspect="1" noChangeArrowheads="1"/>
              </p:cNvPicPr>
              <p:nvPr/>
            </p:nvPicPr>
            <p:blipFill>
              <a:blip r:embed="rId7" cstate="print"/>
              <a:srcRect/>
              <a:stretch>
                <a:fillRect/>
              </a:stretch>
            </p:blipFill>
            <p:spPr bwMode="auto">
              <a:xfrm>
                <a:off x="2355518" y="2997266"/>
                <a:ext cx="1240539" cy="335483"/>
              </a:xfrm>
              <a:prstGeom prst="rect">
                <a:avLst/>
              </a:prstGeom>
              <a:noFill/>
              <a:ln w="9525">
                <a:noFill/>
                <a:miter lim="800000"/>
                <a:headEnd/>
                <a:tailEnd/>
              </a:ln>
            </p:spPr>
          </p:pic>
          <p:pic>
            <p:nvPicPr>
              <p:cNvPr id="59" name="Picture 14" descr="C:\Users\ytx-003\Desktop\ptt\p1\p1_0004_无线交换机.png"/>
              <p:cNvPicPr>
                <a:picLocks noChangeAspect="1" noChangeArrowheads="1"/>
              </p:cNvPicPr>
              <p:nvPr/>
            </p:nvPicPr>
            <p:blipFill>
              <a:blip r:embed="rId8" cstate="print"/>
              <a:srcRect/>
              <a:stretch>
                <a:fillRect/>
              </a:stretch>
            </p:blipFill>
            <p:spPr bwMode="auto">
              <a:xfrm>
                <a:off x="2659720" y="2519314"/>
                <a:ext cx="837921" cy="532770"/>
              </a:xfrm>
              <a:prstGeom prst="rect">
                <a:avLst/>
              </a:prstGeom>
              <a:noFill/>
              <a:ln w="9525">
                <a:noFill/>
                <a:miter lim="800000"/>
                <a:headEnd/>
                <a:tailEnd/>
              </a:ln>
            </p:spPr>
          </p:pic>
          <p:pic>
            <p:nvPicPr>
              <p:cNvPr id="60" name="Picture 12" descr="C:\Users\ytx-003\Desktop\ptt\p1\p1_0007_扣卡.png"/>
              <p:cNvPicPr>
                <a:picLocks noChangeAspect="1" noChangeArrowheads="1"/>
              </p:cNvPicPr>
              <p:nvPr/>
            </p:nvPicPr>
            <p:blipFill>
              <a:blip r:embed="rId9" cstate="print"/>
              <a:srcRect/>
              <a:stretch>
                <a:fillRect/>
              </a:stretch>
            </p:blipFill>
            <p:spPr bwMode="auto">
              <a:xfrm>
                <a:off x="2038016" y="2512966"/>
                <a:ext cx="613072" cy="980344"/>
              </a:xfrm>
              <a:prstGeom prst="rect">
                <a:avLst/>
              </a:prstGeom>
              <a:noFill/>
              <a:ln w="9525">
                <a:noFill/>
                <a:miter lim="800000"/>
                <a:headEnd/>
                <a:tailEnd/>
              </a:ln>
            </p:spPr>
          </p:pic>
          <p:pic>
            <p:nvPicPr>
              <p:cNvPr id="61" name="Picture 15" descr="C:\Users\ytx-003\Desktop\ptt\p1\p1_0003_组-5.png"/>
              <p:cNvPicPr>
                <a:picLocks noChangeAspect="1" noChangeArrowheads="1"/>
              </p:cNvPicPr>
              <p:nvPr/>
            </p:nvPicPr>
            <p:blipFill>
              <a:blip r:embed="rId10" cstate="print"/>
              <a:srcRect r="-2511" b="36013"/>
              <a:stretch>
                <a:fillRect/>
              </a:stretch>
            </p:blipFill>
            <p:spPr bwMode="auto">
              <a:xfrm>
                <a:off x="1784725" y="2892563"/>
                <a:ext cx="394804" cy="582941"/>
              </a:xfrm>
              <a:prstGeom prst="rect">
                <a:avLst/>
              </a:prstGeom>
              <a:noFill/>
              <a:ln w="9525">
                <a:noFill/>
                <a:miter lim="800000"/>
                <a:headEnd/>
                <a:tailEnd/>
              </a:ln>
            </p:spPr>
          </p:pic>
        </p:grpSp>
        <p:sp>
          <p:nvSpPr>
            <p:cNvPr id="62" name="矩形 61"/>
            <p:cNvSpPr/>
            <p:nvPr/>
          </p:nvSpPr>
          <p:spPr>
            <a:xfrm>
              <a:off x="1865946" y="1623632"/>
              <a:ext cx="1325329" cy="400073"/>
            </a:xfrm>
            <a:prstGeom prst="rect">
              <a:avLst/>
            </a:prstGeom>
          </p:spPr>
          <p:txBody>
            <a:bodyPr wrap="square" lIns="91401" tIns="45702" rIns="91401" bIns="45702">
              <a:spAutoFit/>
            </a:bodyPr>
            <a:lstStyle/>
            <a:p>
              <a:pPr algn="ctr" fontAlgn="auto">
                <a:spcBef>
                  <a:spcPts val="0"/>
                </a:spcBef>
                <a:spcAft>
                  <a:spcPts val="0"/>
                </a:spcAft>
              </a:pPr>
              <a:r>
                <a:rPr lang="en-US" altLang="zh-CN" sz="2000" b="1" i="1" dirty="0" smtClean="0">
                  <a:solidFill>
                    <a:srgbClr val="C00000"/>
                  </a:solidFill>
                  <a:latin typeface="Arial" pitchFamily="34" charset="0"/>
                  <a:ea typeface="微软雅黑" pitchFamily="34" charset="-122"/>
                  <a:cs typeface="Arial" pitchFamily="34" charset="0"/>
                </a:rPr>
                <a:t>VS.</a:t>
              </a:r>
              <a:endParaRPr lang="zh-CN" altLang="en-US" sz="2000" b="1" i="1" dirty="0">
                <a:solidFill>
                  <a:srgbClr val="C00000"/>
                </a:solidFill>
                <a:latin typeface="Arial" pitchFamily="34" charset="0"/>
                <a:ea typeface="Arial Unicode MS" pitchFamily="34" charset="-122"/>
                <a:cs typeface="Arial" pitchFamily="34" charset="0"/>
              </a:endParaRPr>
            </a:p>
          </p:txBody>
        </p:sp>
        <p:sp>
          <p:nvSpPr>
            <p:cNvPr id="54" name="矩形 53"/>
            <p:cNvSpPr/>
            <p:nvPr/>
          </p:nvSpPr>
          <p:spPr bwMode="auto">
            <a:xfrm>
              <a:off x="750215" y="826760"/>
              <a:ext cx="1412456" cy="430131"/>
            </a:xfrm>
            <a:prstGeom prst="rect">
              <a:avLst/>
            </a:prstGeom>
            <a:noFill/>
            <a:ln w="9525" cap="flat" cmpd="sng" algn="ctr">
              <a:noFill/>
              <a:prstDash val="solid"/>
              <a:round/>
              <a:headEnd type="none" w="med" len="med"/>
              <a:tailEnd type="none" w="med" len="med"/>
            </a:ln>
            <a:effectLst/>
          </p:spPr>
          <p:txBody>
            <a:bodyPr vert="horz" wrap="square" lIns="91401" tIns="45702" rIns="91401" bIns="45702" numCol="1" rtlCol="0" anchor="t" anchorCtr="0" compatLnSpc="1">
              <a:prstTxWarp prst="textNoShape">
                <a:avLst/>
              </a:prstTxWarp>
            </a:bodyPr>
            <a:lstStyle/>
            <a:p>
              <a:pPr algn="ctr"/>
              <a:r>
                <a:rPr lang="ru-RU" altLang="zh-CN" sz="1200" dirty="0" smtClean="0">
                  <a:latin typeface="Arial" pitchFamily="34" charset="0"/>
                  <a:ea typeface="SimSun" pitchFamily="2" charset="-122"/>
                  <a:cs typeface="Arial" pitchFamily="34" charset="0"/>
                  <a:sym typeface="Lucida Grande" charset="0"/>
                </a:rPr>
                <a:t>Традиционная инфраструктура</a:t>
              </a:r>
              <a:endParaRPr lang="en-US" altLang="zh-CN" sz="1200" dirty="0" smtClean="0">
                <a:latin typeface="Arial" pitchFamily="34" charset="0"/>
                <a:ea typeface="SimSun" pitchFamily="2" charset="-122"/>
                <a:cs typeface="Arial" pitchFamily="34" charset="0"/>
                <a:sym typeface="Lucida Grande" charset="0"/>
              </a:endParaRPr>
            </a:p>
          </p:txBody>
        </p:sp>
      </p:grpSp>
    </p:spTree>
  </p:cSld>
  <p:clrMapOvr>
    <a:masterClrMapping/>
  </p:clrMapOvr>
  <p:transition advClick="0" advTm="8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2800" dirty="0" smtClean="0"/>
              <a:t>Результаты правильной стратегии</a:t>
            </a:r>
            <a:endParaRPr lang="ru-RU" sz="2800" dirty="0"/>
          </a:p>
        </p:txBody>
      </p:sp>
      <p:sp>
        <p:nvSpPr>
          <p:cNvPr id="145409" name="Rectangle 1"/>
          <p:cNvSpPr>
            <a:spLocks noChangeArrowheads="1"/>
          </p:cNvSpPr>
          <p:nvPr/>
        </p:nvSpPr>
        <p:spPr bwMode="auto">
          <a:xfrm>
            <a:off x="200026" y="795606"/>
            <a:ext cx="4800600" cy="1323439"/>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1400" dirty="0" smtClean="0">
                <a:solidFill>
                  <a:srgbClr val="C00000"/>
                </a:solidFill>
                <a:latin typeface="Arial" pitchFamily="34" charset="0"/>
                <a:cs typeface="Arial" pitchFamily="34" charset="0"/>
              </a:rPr>
              <a:t>Быстрый рост в сетевых решениях для </a:t>
            </a:r>
            <a:r>
              <a:rPr lang="en-US" sz="1400" dirty="0" smtClean="0">
                <a:solidFill>
                  <a:srgbClr val="C00000"/>
                </a:solidFill>
                <a:latin typeface="Arial" pitchFamily="34" charset="0"/>
                <a:cs typeface="Arial" pitchFamily="34" charset="0"/>
              </a:rPr>
              <a:t>Enterprise</a:t>
            </a:r>
            <a:endParaRPr kumimoji="0" lang="ru-RU" sz="14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9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 </a:t>
            </a:r>
            <a:r>
              <a:rPr kumimoji="0" lang="en-US" sz="9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Gartner</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Enterprise </a:t>
            </a:r>
            <a:r>
              <a:rPr lang="ru-RU" sz="900" dirty="0" smtClean="0">
                <a:solidFill>
                  <a:srgbClr val="333333"/>
                </a:solidFill>
                <a:latin typeface="Arial" pitchFamily="34" charset="0"/>
                <a:ea typeface="Times New Roman" pitchFamily="18" charset="0"/>
                <a:cs typeface="Arial" pitchFamily="34" charset="0"/>
              </a:rPr>
              <a:t>маршрутизаторы</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(NE Series and AR Series)</a:t>
            </a:r>
            <a:r>
              <a:rPr kumimoji="0" lang="ru-RU"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поставлены на</a:t>
            </a: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lang="ru-RU" sz="1200" b="1" dirty="0" smtClean="0">
                <a:solidFill>
                  <a:srgbClr val="800000"/>
                </a:solidFill>
                <a:latin typeface="Arial" pitchFamily="34" charset="0"/>
                <a:ea typeface="Times New Roman" pitchFamily="18" charset="0"/>
                <a:cs typeface="Arial" pitchFamily="34" charset="0"/>
              </a:rPr>
              <a:t>второе место</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 </a:t>
            </a:r>
            <a:r>
              <a:rPr kumimoji="0" lang="ru-RU"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глобально два годя подряд</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a:t>
            </a:r>
            <a:endParaRPr kumimoji="0" lang="ru-RU"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ru-RU" sz="900" dirty="0" smtClean="0">
                <a:solidFill>
                  <a:srgbClr val="333333"/>
                </a:solidFill>
                <a:latin typeface="Arial" pitchFamily="34" charset="0"/>
                <a:ea typeface="Times New Roman" pitchFamily="18" charset="0"/>
                <a:cs typeface="Arial" pitchFamily="34" charset="0"/>
              </a:rPr>
              <a:t> </a:t>
            </a:r>
            <a:r>
              <a:rPr kumimoji="0" lang="en-US" sz="900" b="1" i="0" u="none" strike="noStrike" cap="none" normalizeH="0" baseline="0" dirty="0" err="1" smtClean="0">
                <a:ln>
                  <a:noFill/>
                </a:ln>
                <a:solidFill>
                  <a:srgbClr val="0070C0"/>
                </a:solidFill>
                <a:effectLst/>
                <a:latin typeface="Arial" pitchFamily="34" charset="0"/>
                <a:ea typeface="Times New Roman" pitchFamily="18" charset="0"/>
                <a:cs typeface="Arial" pitchFamily="34" charset="0"/>
              </a:rPr>
              <a:t>WLAN,Switch</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lang="ru-RU" sz="900" dirty="0" smtClean="0">
                <a:solidFill>
                  <a:srgbClr val="333333"/>
                </a:solidFill>
                <a:latin typeface="Arial" pitchFamily="34" charset="0"/>
                <a:ea typeface="Times New Roman" pitchFamily="18" charset="0"/>
                <a:cs typeface="Arial" pitchFamily="34" charset="0"/>
              </a:rPr>
              <a:t>Поставлен в сегмент</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Challenger</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ru-RU"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в</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Gartner’s 2013 Wired and Wireless LAN Infrastructure Magic Quadrant.</a:t>
            </a:r>
            <a:r>
              <a:rPr kumimoji="0" lang="ru-RU" sz="8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0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 </a:t>
            </a:r>
            <a:r>
              <a:rPr kumimoji="0" lang="en-US" sz="1000" b="1" i="0" u="none" strike="noStrike" cap="none" normalizeH="0" baseline="0" dirty="0" err="1" smtClean="0">
                <a:ln>
                  <a:noFill/>
                </a:ln>
                <a:solidFill>
                  <a:srgbClr val="0070C0"/>
                </a:solidFill>
                <a:effectLst/>
                <a:latin typeface="Arial" pitchFamily="34" charset="0"/>
                <a:ea typeface="Times New Roman" pitchFamily="18" charset="0"/>
                <a:cs typeface="Arial" pitchFamily="34" charset="0"/>
              </a:rPr>
              <a:t>Dell'Oro</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ru-RU"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в разделе Коммутаторы </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LAN </a:t>
            </a:r>
            <a:r>
              <a:rPr lang="en-US" sz="1000" dirty="0" smtClean="0">
                <a:solidFill>
                  <a:srgbClr val="333333"/>
                </a:solidFill>
                <a:latin typeface="Arial" pitchFamily="34" charset="0"/>
                <a:ea typeface="Times New Roman" pitchFamily="18" charset="0"/>
                <a:cs typeface="Arial" pitchFamily="34" charset="0"/>
              </a:rPr>
              <a:t>Huawei </a:t>
            </a:r>
            <a:r>
              <a:rPr lang="ru-RU" sz="1000" dirty="0" smtClean="0">
                <a:solidFill>
                  <a:srgbClr val="333333"/>
                </a:solidFill>
                <a:latin typeface="Arial" pitchFamily="34" charset="0"/>
                <a:ea typeface="Times New Roman" pitchFamily="18" charset="0"/>
                <a:cs typeface="Arial" pitchFamily="34" charset="0"/>
              </a:rPr>
              <a:t>занял</a:t>
            </a: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lang="ru-RU" sz="1200" b="1" dirty="0" smtClean="0">
                <a:solidFill>
                  <a:srgbClr val="800000"/>
                </a:solidFill>
                <a:latin typeface="Arial" pitchFamily="34" charset="0"/>
                <a:ea typeface="Times New Roman" pitchFamily="18" charset="0"/>
                <a:cs typeface="Arial" pitchFamily="34" charset="0"/>
              </a:rPr>
              <a:t>третье место</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 </a:t>
            </a:r>
            <a:r>
              <a:rPr lang="ru-RU" sz="1000" dirty="0" smtClean="0">
                <a:solidFill>
                  <a:srgbClr val="333333"/>
                </a:solidFill>
                <a:latin typeface="Arial" pitchFamily="34" charset="0"/>
                <a:ea typeface="Times New Roman" pitchFamily="18" charset="0"/>
                <a:cs typeface="Arial" pitchFamily="34" charset="0"/>
              </a:rPr>
              <a:t>глобально</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a:t>
            </a:r>
            <a:endParaRPr kumimoji="0" lang="ru-RU" sz="1200" b="0" i="0" u="none" strike="noStrike" cap="none" normalizeH="0" baseline="0" dirty="0" smtClean="0">
              <a:ln>
                <a:noFill/>
              </a:ln>
              <a:solidFill>
                <a:srgbClr val="666666"/>
              </a:solidFill>
              <a:effectLst/>
              <a:latin typeface="Times New Roman" pitchFamily="18" charset="0"/>
              <a:ea typeface="Calibri" pitchFamily="34" charset="0"/>
              <a:cs typeface="Times New Roman" pitchFamily="18" charset="0"/>
            </a:endParaRPr>
          </a:p>
        </p:txBody>
      </p:sp>
      <p:sp>
        <p:nvSpPr>
          <p:cNvPr id="145410" name="Rectangle 2"/>
          <p:cNvSpPr>
            <a:spLocks noChangeArrowheads="1"/>
          </p:cNvSpPr>
          <p:nvPr/>
        </p:nvSpPr>
        <p:spPr bwMode="auto">
          <a:xfrm>
            <a:off x="2343150" y="2251830"/>
            <a:ext cx="6562725" cy="135421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1400" dirty="0" smtClean="0">
                <a:solidFill>
                  <a:srgbClr val="C00000"/>
                </a:solidFill>
                <a:latin typeface="Arial" pitchFamily="34" charset="0"/>
                <a:cs typeface="Arial" pitchFamily="34" charset="0"/>
              </a:rPr>
              <a:t>Резко возросшая конкурентоспособность в </a:t>
            </a:r>
            <a:r>
              <a:rPr lang="en-US" sz="1400" dirty="0" smtClean="0">
                <a:solidFill>
                  <a:srgbClr val="C00000"/>
                </a:solidFill>
                <a:latin typeface="Arial" pitchFamily="34" charset="0"/>
                <a:cs typeface="Arial" pitchFamily="34" charset="0"/>
              </a:rPr>
              <a:t>UC&amp;C</a:t>
            </a:r>
            <a:endParaRPr kumimoji="0" lang="ru-RU" sz="14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0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 </a:t>
            </a:r>
            <a:r>
              <a:rPr kumimoji="0" lang="en-US" sz="1000" b="1" i="0" u="none" strike="noStrike" cap="none" normalizeH="0" baseline="0" dirty="0" err="1" smtClean="0">
                <a:ln>
                  <a:noFill/>
                </a:ln>
                <a:solidFill>
                  <a:srgbClr val="0070C0"/>
                </a:solidFill>
                <a:effectLst/>
                <a:latin typeface="Arial" pitchFamily="34" charset="0"/>
                <a:ea typeface="Times New Roman" pitchFamily="18" charset="0"/>
                <a:cs typeface="Arial" pitchFamily="34" charset="0"/>
              </a:rPr>
              <a:t>Telepresence</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lang="ru-RU" sz="1000" dirty="0" smtClean="0">
                <a:solidFill>
                  <a:srgbClr val="333333"/>
                </a:solidFill>
                <a:latin typeface="Arial" pitchFamily="34" charset="0"/>
                <a:ea typeface="Times New Roman" pitchFamily="18" charset="0"/>
                <a:cs typeface="Arial" pitchFamily="34" charset="0"/>
              </a:rPr>
              <a:t>Доля на рынке</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Top 2</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ru-RU"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в соотвествии </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Frost &amp; Sullivan 2012 Global </a:t>
            </a:r>
            <a:r>
              <a:rPr kumimoji="0" lang="en-US" sz="1000" b="0"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Telepresence</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Market Report.</a:t>
            </a:r>
            <a:endParaRPr kumimoji="0" lang="ru-RU" sz="1200" b="0" i="0" u="none" strike="noStrike" cap="none" normalizeH="0" baseline="0" dirty="0" smtClean="0">
              <a:ln>
                <a:noFill/>
              </a:ln>
              <a:solidFill>
                <a:srgbClr val="666666"/>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900" b="1" i="0" u="none" strike="noStrike" cap="none" normalizeH="0" baseline="0" dirty="0" smtClean="0">
                <a:ln>
                  <a:noFill/>
                </a:ln>
                <a:solidFill>
                  <a:srgbClr val="0070C0"/>
                </a:solidFill>
                <a:effectLst/>
                <a:latin typeface="Microsoft YaHei" pitchFamily="34" charset="-122"/>
                <a:ea typeface="Microsoft YaHei" pitchFamily="34" charset="-122"/>
                <a:cs typeface="Times New Roman" pitchFamily="18" charset="0"/>
              </a:rPr>
              <a:t> </a:t>
            </a:r>
            <a:r>
              <a:rPr kumimoji="0" lang="en-US" sz="900" b="1" i="0" u="none" strike="noStrike" cap="none" normalizeH="0" baseline="0" dirty="0" smtClean="0">
                <a:ln>
                  <a:noFill/>
                </a:ln>
                <a:solidFill>
                  <a:srgbClr val="0070C0"/>
                </a:solidFill>
                <a:effectLst/>
                <a:latin typeface="Microsoft YaHei" pitchFamily="34" charset="-122"/>
                <a:ea typeface="Microsoft YaHei" pitchFamily="34" charset="-122"/>
                <a:cs typeface="Times New Roman" pitchFamily="18" charset="0"/>
              </a:rPr>
              <a:t>Video conferencing</a:t>
            </a:r>
            <a:r>
              <a:rPr kumimoji="0" lang="en-US" sz="900" b="0" i="0" u="none" strike="noStrike" cap="none" normalizeH="0" baseline="0" dirty="0" smtClean="0">
                <a:ln>
                  <a:noFill/>
                </a:ln>
                <a:solidFill>
                  <a:srgbClr val="333333"/>
                </a:solidFill>
                <a:effectLst/>
                <a:latin typeface="Microsoft YaHei" pitchFamily="34" charset="-122"/>
                <a:ea typeface="Microsoft YaHei" pitchFamily="34" charset="-122"/>
                <a:cs typeface="Times New Roman" pitchFamily="18" charset="0"/>
              </a:rPr>
              <a:t>: </a:t>
            </a:r>
            <a:r>
              <a:rPr lang="ru-RU" sz="900" dirty="0" smtClean="0">
                <a:solidFill>
                  <a:srgbClr val="333333"/>
                </a:solidFill>
                <a:latin typeface="Microsoft YaHei" pitchFamily="34" charset="-122"/>
                <a:ea typeface="Microsoft YaHei" pitchFamily="34" charset="-122"/>
                <a:cs typeface="Times New Roman" pitchFamily="18" charset="0"/>
              </a:rPr>
              <a:t>Доля на рынке</a:t>
            </a:r>
            <a:r>
              <a:rPr kumimoji="0" lang="en-US" sz="900" b="0" i="0" u="none" strike="noStrike" cap="none" normalizeH="0" baseline="0" dirty="0" smtClean="0">
                <a:ln>
                  <a:noFill/>
                </a:ln>
                <a:solidFill>
                  <a:srgbClr val="333333"/>
                </a:solidFill>
                <a:effectLst/>
                <a:latin typeface="Microsoft YaHei" pitchFamily="34" charset="-122"/>
                <a:ea typeface="Microsoft YaHei" pitchFamily="34" charset="-122"/>
                <a:cs typeface="Times New Roman" pitchFamily="18" charset="0"/>
              </a:rPr>
              <a:t> </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Top 3</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ru-RU"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глобально в соотвествии с </a:t>
            </a:r>
            <a:r>
              <a:rPr kumimoji="0" lang="en-US" sz="1000" b="0"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Wainhouse</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Research 2012 </a:t>
            </a:r>
            <a:r>
              <a:rPr kumimoji="0" lang="en-US" sz="1000" b="0"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SpotCheck</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Videoconferencing.</a:t>
            </a:r>
            <a:endParaRPr kumimoji="0" lang="ru-RU" sz="1200" b="0" i="0" u="none" strike="noStrike" cap="none" normalizeH="0" baseline="0" dirty="0" smtClean="0">
              <a:ln>
                <a:noFill/>
              </a:ln>
              <a:solidFill>
                <a:srgbClr val="666666"/>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0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 </a:t>
            </a:r>
            <a:r>
              <a:rPr kumimoji="0" lang="en-US" sz="10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Unified Communications</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lang="ru-RU" sz="1000" dirty="0" smtClean="0">
                <a:solidFill>
                  <a:srgbClr val="333333"/>
                </a:solidFill>
                <a:latin typeface="Arial" pitchFamily="34" charset="0"/>
                <a:ea typeface="Times New Roman" pitchFamily="18" charset="0"/>
                <a:cs typeface="Arial" pitchFamily="34" charset="0"/>
              </a:rPr>
              <a:t>П</a:t>
            </a:r>
            <a:r>
              <a:rPr kumimoji="0" lang="ru-RU"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оставлен в сегмент</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challenger</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ru-RU"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в </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2012 Gartner Magic Quadrant.</a:t>
            </a:r>
            <a:endParaRPr lang="ru-RU" sz="8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0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 </a:t>
            </a:r>
            <a:r>
              <a:rPr kumimoji="0" lang="en-US" sz="10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Contact Center</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lang="ru-RU" sz="1000" dirty="0" smtClean="0">
                <a:solidFill>
                  <a:srgbClr val="333333"/>
                </a:solidFill>
                <a:latin typeface="Arial" pitchFamily="34" charset="0"/>
                <a:ea typeface="Times New Roman" pitchFamily="18" charset="0"/>
                <a:cs typeface="Arial" pitchFamily="34" charset="0"/>
              </a:rPr>
              <a:t>Поставлен в сегмент</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challenger</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ru-RU"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в </a:t>
            </a:r>
            <a:r>
              <a:rPr kumimoji="0" lang="en-U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2012 Gartner Magic Quadrant.</a:t>
            </a:r>
            <a:r>
              <a:rPr kumimoji="0" lang="ru-RU" sz="8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5411" name="Rectangle 3"/>
          <p:cNvSpPr>
            <a:spLocks noChangeArrowheads="1"/>
          </p:cNvSpPr>
          <p:nvPr/>
        </p:nvSpPr>
        <p:spPr bwMode="auto">
          <a:xfrm>
            <a:off x="209550" y="3743249"/>
            <a:ext cx="8258175" cy="1000274"/>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solidFill>
                  <a:srgbClr val="C00000"/>
                </a:solidFill>
                <a:latin typeface="Arial" pitchFamily="34" charset="0"/>
                <a:cs typeface="Arial" pitchFamily="34" charset="0"/>
              </a:rPr>
              <a:t>IT </a:t>
            </a:r>
            <a:r>
              <a:rPr lang="ru-RU" sz="1400" dirty="0" smtClean="0">
                <a:solidFill>
                  <a:srgbClr val="C00000"/>
                </a:solidFill>
                <a:latin typeface="Arial" pitchFamily="34" charset="0"/>
                <a:cs typeface="Arial" pitchFamily="34" charset="0"/>
              </a:rPr>
              <a:t>становится простым, Бизнес – гибким и динамичным</a:t>
            </a:r>
            <a:endParaRPr kumimoji="0" lang="ru-RU" sz="14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9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 </a:t>
            </a:r>
            <a:r>
              <a:rPr kumimoji="0" lang="en-US" sz="9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Storage</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2,000+</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lang="ru-RU" sz="900" dirty="0" smtClean="0">
                <a:solidFill>
                  <a:srgbClr val="333333"/>
                </a:solidFill>
                <a:latin typeface="Arial" pitchFamily="34" charset="0"/>
                <a:ea typeface="Times New Roman" pitchFamily="18" charset="0"/>
                <a:cs typeface="Arial" pitchFamily="34" charset="0"/>
              </a:rPr>
              <a:t>заказчиков более чем в</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80</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ru-RU"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странах</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a:t>
            </a:r>
            <a:endParaRPr kumimoji="0" lang="ru-RU" sz="1200" b="0" i="0" u="none" strike="noStrike" cap="none" normalizeH="0" baseline="0" dirty="0" smtClean="0">
              <a:ln>
                <a:noFill/>
              </a:ln>
              <a:solidFill>
                <a:srgbClr val="666666"/>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9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 </a:t>
            </a:r>
            <a:r>
              <a:rPr kumimoji="0" lang="en-US" sz="9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Cloud Computing</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200+ </a:t>
            </a:r>
            <a:r>
              <a:rPr lang="ru-RU" sz="900" dirty="0" smtClean="0">
                <a:solidFill>
                  <a:srgbClr val="333333"/>
                </a:solidFill>
                <a:latin typeface="Arial" pitchFamily="34" charset="0"/>
                <a:ea typeface="Times New Roman" pitchFamily="18" charset="0"/>
                <a:cs typeface="Arial" pitchFamily="34" charset="0"/>
              </a:rPr>
              <a:t>заказчиков более чем в </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42</a:t>
            </a:r>
            <a:r>
              <a:rPr kumimoji="0" lang="en-US" sz="900" b="0"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 </a:t>
            </a:r>
            <a:r>
              <a:rPr kumimoji="0" lang="ru-RU" sz="900" b="0"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странах</a:t>
            </a:r>
            <a:r>
              <a:rPr kumimoji="0" lang="en-US" sz="1000" b="0" i="0" u="none" strike="noStrike" cap="none" normalizeH="0" baseline="0" dirty="0" smtClean="0">
                <a:ln>
                  <a:noFill/>
                </a:ln>
                <a:solidFill>
                  <a:srgbClr val="888888"/>
                </a:solidFill>
                <a:effectLst/>
                <a:latin typeface="Microsoft YaHei" pitchFamily="34" charset="-122"/>
                <a:ea typeface="Microsoft YaHei" pitchFamily="34" charset="-122"/>
                <a:cs typeface="Times New Roman" pitchFamily="18" charset="0"/>
              </a:rPr>
              <a:t>.</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endParaRPr lang="ru-RU" sz="8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800" b="1" i="0" u="none" strike="noStrike" cap="none" normalizeH="0" dirty="0" smtClean="0">
                <a:ln>
                  <a:noFill/>
                </a:ln>
                <a:solidFill>
                  <a:srgbClr val="0070C0"/>
                </a:solidFill>
                <a:effectLst/>
                <a:latin typeface="Arial" pitchFamily="34" charset="0"/>
                <a:ea typeface="Times New Roman" pitchFamily="18" charset="0"/>
                <a:cs typeface="Arial" pitchFamily="34" charset="0"/>
              </a:rPr>
              <a:t> </a:t>
            </a:r>
            <a:r>
              <a:rPr kumimoji="0" lang="en-US" sz="9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Data Center</a:t>
            </a: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lang="ru-RU" sz="900" dirty="0" smtClean="0">
                <a:solidFill>
                  <a:srgbClr val="000000"/>
                </a:solidFill>
                <a:latin typeface="Arial" pitchFamily="34" charset="0"/>
                <a:ea typeface="Times New Roman" pitchFamily="18" charset="0"/>
                <a:cs typeface="Arial" pitchFamily="34" charset="0"/>
              </a:rPr>
              <a:t>Построено</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260</a:t>
            </a:r>
            <a:r>
              <a:rPr kumimoji="0" lang="en-US"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ru-RU" sz="9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датацентров в разных странах</a:t>
            </a: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en-US" sz="900" b="0"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 </a:t>
            </a:r>
            <a:r>
              <a:rPr kumimoji="0" lang="en-US" sz="1200" b="1"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35</a:t>
            </a:r>
            <a:r>
              <a:rPr kumimoji="0" lang="en-US" sz="900" b="0"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 </a:t>
            </a:r>
            <a:r>
              <a:rPr kumimoji="0" lang="ru-RU" sz="900" b="0" i="0" u="none" strike="noStrike" cap="none" normalizeH="0" baseline="0" dirty="0" smtClean="0">
                <a:ln>
                  <a:noFill/>
                </a:ln>
                <a:solidFill>
                  <a:srgbClr val="800000"/>
                </a:solidFill>
                <a:effectLst/>
                <a:latin typeface="Arial" pitchFamily="34" charset="0"/>
                <a:ea typeface="Times New Roman" pitchFamily="18" charset="0"/>
                <a:cs typeface="Arial" pitchFamily="34" charset="0"/>
              </a:rPr>
              <a:t>из которых являются облачными датацентрами</a:t>
            </a: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The Distributed Cloud Data Center (</a:t>
            </a:r>
            <a:r>
              <a:rPr kumimoji="0" lang="ru-RU"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сокращенно</a:t>
            </a: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DC</a:t>
            </a:r>
            <a:r>
              <a:rPr kumimoji="0" lang="en-US" sz="900" b="0"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rPr>
              <a:t>2</a:t>
            </a: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a:t>
            </a:r>
            <a:r>
              <a:rPr kumimoji="0" lang="ru-RU"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значительно улучшает утилизацию</a:t>
            </a:r>
            <a:r>
              <a:rPr kumimoji="0" lang="ru-RU" sz="900" b="0" i="0" u="none" strike="noStrike" cap="none" normalizeH="0" dirty="0" smtClean="0">
                <a:ln>
                  <a:noFill/>
                </a:ln>
                <a:solidFill>
                  <a:srgbClr val="000000"/>
                </a:solidFill>
                <a:effectLst/>
                <a:latin typeface="Arial" pitchFamily="34" charset="0"/>
                <a:ea typeface="Times New Roman" pitchFamily="18" charset="0"/>
                <a:cs typeface="Arial" pitchFamily="34" charset="0"/>
              </a:rPr>
              <a:t> ресурсов и эффективность управления датацентрами</a:t>
            </a: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ru-RU" sz="8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advTm="8000">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2750" y="0"/>
            <a:ext cx="7632700" cy="552450"/>
          </a:xfrm>
        </p:spPr>
        <p:txBody>
          <a:bodyPr/>
          <a:lstStyle/>
          <a:p>
            <a:pPr>
              <a:defRPr/>
            </a:pPr>
            <a:r>
              <a:rPr lang="ru-RU" altLang="zh-CN" sz="2000" dirty="0" smtClean="0">
                <a:latin typeface="Calibri" pitchFamily="34" charset="0"/>
                <a:cs typeface="Calibri" pitchFamily="34" charset="0"/>
              </a:rPr>
              <a:t>Система профессиональной сертификации</a:t>
            </a:r>
            <a:r>
              <a:rPr lang="en-US" altLang="zh-CN" sz="2000" dirty="0" smtClean="0">
                <a:latin typeface="Calibri" pitchFamily="34" charset="0"/>
                <a:cs typeface="Calibri" pitchFamily="34" charset="0"/>
              </a:rPr>
              <a:t> </a:t>
            </a:r>
            <a:br>
              <a:rPr lang="en-US" altLang="zh-CN" sz="2000" dirty="0" smtClean="0">
                <a:latin typeface="Calibri" pitchFamily="34" charset="0"/>
                <a:cs typeface="Calibri" pitchFamily="34" charset="0"/>
              </a:rPr>
            </a:br>
            <a:r>
              <a:rPr lang="en-US" altLang="zh-CN" sz="2000" dirty="0" err="1" smtClean="0">
                <a:latin typeface="Calibri" pitchFamily="34" charset="0"/>
                <a:cs typeface="Calibri" pitchFamily="34" charset="0"/>
              </a:rPr>
              <a:t>HCxx</a:t>
            </a:r>
            <a:r>
              <a:rPr lang="ru-RU" altLang="zh-CN" sz="2000" dirty="0" smtClean="0">
                <a:latin typeface="Calibri" pitchFamily="34" charset="0"/>
                <a:cs typeface="Calibri" pitchFamily="34" charset="0"/>
              </a:rPr>
              <a:t> </a:t>
            </a:r>
            <a:r>
              <a:rPr lang="en-US" altLang="zh-CN" sz="2000" dirty="0" smtClean="0">
                <a:latin typeface="Calibri" pitchFamily="34" charset="0"/>
                <a:cs typeface="Calibri" pitchFamily="34" charset="0"/>
              </a:rPr>
              <a:t>HUAWEI</a:t>
            </a:r>
            <a:r>
              <a:rPr lang="ru-RU" altLang="zh-CN" sz="2000" dirty="0" smtClean="0">
                <a:latin typeface="Calibri" pitchFamily="34" charset="0"/>
                <a:cs typeface="Calibri" pitchFamily="34" charset="0"/>
              </a:rPr>
              <a:t> </a:t>
            </a:r>
            <a:r>
              <a:rPr lang="en-US" altLang="zh-CN" sz="2000" dirty="0" smtClean="0">
                <a:latin typeface="Calibri" pitchFamily="34" charset="0"/>
                <a:cs typeface="Calibri" pitchFamily="34" charset="0"/>
              </a:rPr>
              <a:t>Enterprise</a:t>
            </a:r>
            <a:r>
              <a:rPr lang="ru-RU" altLang="zh-CN" sz="2000" dirty="0" smtClean="0">
                <a:latin typeface="Calibri" pitchFamily="34" charset="0"/>
                <a:cs typeface="Calibri" pitchFamily="34" charset="0"/>
              </a:rPr>
              <a:t>.</a:t>
            </a:r>
            <a:endParaRPr lang="zh-CN" altLang="en-US" sz="2000" dirty="0">
              <a:latin typeface="Calibri" pitchFamily="34" charset="0"/>
              <a:cs typeface="Calibri" pitchFamily="34" charset="0"/>
            </a:endParaRPr>
          </a:p>
        </p:txBody>
      </p:sp>
      <p:sp>
        <p:nvSpPr>
          <p:cNvPr id="178" name="TextBox 177"/>
          <p:cNvSpPr txBox="1"/>
          <p:nvPr/>
        </p:nvSpPr>
        <p:spPr>
          <a:xfrm>
            <a:off x="8100392" y="3579862"/>
            <a:ext cx="806450" cy="400134"/>
          </a:xfrm>
          <a:prstGeom prst="rect">
            <a:avLst/>
          </a:prstGeom>
          <a:noFill/>
        </p:spPr>
        <p:txBody>
          <a:bodyPr lIns="121944" tIns="60972" rIns="121944" bIns="60972">
            <a:spAutoFit/>
          </a:bodyPr>
          <a:lstStyle/>
          <a:p>
            <a:pPr fontAlgn="auto">
              <a:spcBef>
                <a:spcPts val="0"/>
              </a:spcBef>
              <a:spcAft>
                <a:spcPts val="0"/>
              </a:spcAft>
              <a:defRPr/>
            </a:pPr>
            <a:r>
              <a:rPr lang="ru-RU" altLang="zh-CN" sz="900" kern="0" dirty="0">
                <a:solidFill>
                  <a:sysClr val="windowText" lastClr="000000"/>
                </a:solidFill>
                <a:ea typeface="华文细黑" pitchFamily="2" charset="-122"/>
                <a:cs typeface="Calibri" pitchFamily="34" charset="0"/>
              </a:rPr>
              <a:t>Обязатель-ная связь</a:t>
            </a:r>
            <a:endParaRPr lang="zh-CN" altLang="en-US" sz="900" kern="0" dirty="0">
              <a:solidFill>
                <a:sysClr val="windowText" lastClr="000000"/>
              </a:solidFill>
              <a:ea typeface="华文细黑" pitchFamily="2" charset="-122"/>
              <a:cs typeface="Calibri" pitchFamily="34" charset="0"/>
            </a:endParaRPr>
          </a:p>
        </p:txBody>
      </p:sp>
      <p:grpSp>
        <p:nvGrpSpPr>
          <p:cNvPr id="3" name="组合 164"/>
          <p:cNvGrpSpPr>
            <a:grpSpLocks/>
          </p:cNvGrpSpPr>
          <p:nvPr/>
        </p:nvGrpSpPr>
        <p:grpSpPr bwMode="auto">
          <a:xfrm>
            <a:off x="467544" y="555526"/>
            <a:ext cx="8173094" cy="3419322"/>
            <a:chOff x="649604" y="1264323"/>
            <a:chExt cx="8054444" cy="4704010"/>
          </a:xfrm>
        </p:grpSpPr>
        <p:sp>
          <p:nvSpPr>
            <p:cNvPr id="443" name="矩形 442"/>
            <p:cNvSpPr/>
            <p:nvPr/>
          </p:nvSpPr>
          <p:spPr>
            <a:xfrm>
              <a:off x="649604" y="1660573"/>
              <a:ext cx="6362636" cy="4271410"/>
            </a:xfrm>
            <a:prstGeom prst="rect">
              <a:avLst/>
            </a:prstGeom>
            <a:solidFill>
              <a:schemeClr val="bg1"/>
            </a:solidFill>
            <a:ln>
              <a:noFill/>
            </a:ln>
            <a:effectLst>
              <a:outerShdw blurRad="127000" algn="ctr" rotWithShape="0">
                <a:prstClr val="black">
                  <a:alpha val="40000"/>
                </a:prstClr>
              </a:outerShdw>
            </a:effectLst>
          </p:spPr>
          <p:txBody>
            <a:bodyPr wrap="none" lIns="91392" tIns="45698" rIns="91392" bIns="45698" anchor="ctr"/>
            <a:lstStyle/>
            <a:p>
              <a:pPr>
                <a:buClr>
                  <a:srgbClr val="990000"/>
                </a:buClr>
                <a:buSzPct val="60000"/>
                <a:buFont typeface="Wingdings" pitchFamily="2" charset="2"/>
                <a:buChar char="n"/>
                <a:defRPr/>
              </a:pPr>
              <a:endParaRPr lang="zh-CN" altLang="en-US" sz="1200">
                <a:solidFill>
                  <a:srgbClr val="FFFFFF"/>
                </a:solidFill>
                <a:ea typeface="ＭＳ Ｐゴシック" pitchFamily="34" charset="-128"/>
                <a:cs typeface="Calibri" pitchFamily="34" charset="0"/>
              </a:endParaRPr>
            </a:p>
          </p:txBody>
        </p:sp>
        <p:sp>
          <p:nvSpPr>
            <p:cNvPr id="326" name="矩形 325"/>
            <p:cNvSpPr/>
            <p:nvPr/>
          </p:nvSpPr>
          <p:spPr>
            <a:xfrm>
              <a:off x="686220" y="1908765"/>
              <a:ext cx="178348" cy="1366660"/>
            </a:xfrm>
            <a:prstGeom prst="rect">
              <a:avLst/>
            </a:prstGeom>
            <a:gradFill>
              <a:gsLst>
                <a:gs pos="100000">
                  <a:srgbClr val="FCD7B2"/>
                </a:gs>
                <a:gs pos="0">
                  <a:srgbClr val="FEF3E8"/>
                </a:gs>
              </a:gsLst>
              <a:lin ang="5400000" scaled="0"/>
            </a:gradFill>
            <a:ln>
              <a:noFill/>
            </a:ln>
            <a:effectLst>
              <a:outerShdw blurRad="63500" algn="ctr" rotWithShape="0">
                <a:prstClr val="black">
                  <a:alpha val="70000"/>
                </a:prstClr>
              </a:outerShdw>
            </a:effectLst>
          </p:spPr>
          <p:txBody>
            <a:bodyPr lIns="0" rIns="0" anchor="ctr"/>
            <a:lstStyle/>
            <a:p>
              <a:pPr algn="ctr">
                <a:defRPr/>
              </a:pPr>
              <a:endParaRPr lang="zh-CN" altLang="en-US" sz="900" kern="0">
                <a:solidFill>
                  <a:srgbClr val="000000"/>
                </a:solidFill>
                <a:ea typeface="华文细黑"/>
                <a:cs typeface="Calibri" pitchFamily="34" charset="0"/>
              </a:endParaRPr>
            </a:p>
          </p:txBody>
        </p:sp>
        <p:sp>
          <p:nvSpPr>
            <p:cNvPr id="327" name="矩形 326"/>
            <p:cNvSpPr/>
            <p:nvPr/>
          </p:nvSpPr>
          <p:spPr>
            <a:xfrm>
              <a:off x="686220" y="3283362"/>
              <a:ext cx="178348" cy="906345"/>
            </a:xfrm>
            <a:prstGeom prst="rect">
              <a:avLst/>
            </a:prstGeom>
            <a:gradFill>
              <a:gsLst>
                <a:gs pos="100000">
                  <a:srgbClr val="FF9900"/>
                </a:gs>
                <a:gs pos="0">
                  <a:srgbClr val="FFD699"/>
                </a:gs>
              </a:gsLst>
              <a:lin ang="5400000" scaled="0"/>
            </a:gradFill>
            <a:ln>
              <a:noFill/>
            </a:ln>
            <a:effectLst>
              <a:outerShdw blurRad="63500" algn="ctr" rotWithShape="0">
                <a:prstClr val="black">
                  <a:alpha val="70000"/>
                </a:prstClr>
              </a:outerShdw>
            </a:effectLst>
          </p:spPr>
          <p:txBody>
            <a:bodyPr lIns="0" rIns="0" anchor="ctr"/>
            <a:lstStyle/>
            <a:p>
              <a:pPr algn="ctr">
                <a:defRPr/>
              </a:pPr>
              <a:endParaRPr lang="zh-CN" altLang="en-US" sz="900" kern="0">
                <a:solidFill>
                  <a:schemeClr val="bg1"/>
                </a:solidFill>
                <a:ea typeface="华文细黑"/>
                <a:cs typeface="Calibri" pitchFamily="34" charset="0"/>
              </a:endParaRPr>
            </a:p>
          </p:txBody>
        </p:sp>
        <p:sp>
          <p:nvSpPr>
            <p:cNvPr id="328" name="矩形 327"/>
            <p:cNvSpPr/>
            <p:nvPr/>
          </p:nvSpPr>
          <p:spPr>
            <a:xfrm>
              <a:off x="686220" y="4203993"/>
              <a:ext cx="178348" cy="906345"/>
            </a:xfrm>
            <a:prstGeom prst="rect">
              <a:avLst/>
            </a:prstGeom>
            <a:gradFill>
              <a:gsLst>
                <a:gs pos="100000">
                  <a:srgbClr val="C9F49E"/>
                </a:gs>
                <a:gs pos="0">
                  <a:srgbClr val="E7FAD4"/>
                </a:gs>
              </a:gsLst>
              <a:lin ang="5400000" scaled="0"/>
            </a:gradFill>
            <a:ln>
              <a:noFill/>
            </a:ln>
            <a:effectLst>
              <a:outerShdw blurRad="63500" algn="ctr" rotWithShape="0">
                <a:prstClr val="black">
                  <a:alpha val="70000"/>
                </a:prstClr>
              </a:outerShdw>
            </a:effectLst>
          </p:spPr>
          <p:txBody>
            <a:bodyPr lIns="0" rIns="0" anchor="ctr"/>
            <a:lstStyle/>
            <a:p>
              <a:pPr algn="ctr">
                <a:defRPr/>
              </a:pPr>
              <a:endParaRPr lang="zh-CN" altLang="en-US" sz="900" kern="0">
                <a:solidFill>
                  <a:srgbClr val="000000"/>
                </a:solidFill>
                <a:ea typeface="华文细黑"/>
                <a:cs typeface="Calibri" pitchFamily="34" charset="0"/>
              </a:endParaRPr>
            </a:p>
          </p:txBody>
        </p:sp>
        <p:sp>
          <p:nvSpPr>
            <p:cNvPr id="329" name="矩形 328"/>
            <p:cNvSpPr/>
            <p:nvPr/>
          </p:nvSpPr>
          <p:spPr>
            <a:xfrm>
              <a:off x="686220" y="5121449"/>
              <a:ext cx="178348" cy="746028"/>
            </a:xfrm>
            <a:prstGeom prst="rect">
              <a:avLst/>
            </a:prstGeom>
            <a:gradFill>
              <a:gsLst>
                <a:gs pos="100000">
                  <a:srgbClr val="B0D7FA"/>
                </a:gs>
                <a:gs pos="0">
                  <a:srgbClr val="DDEEFD"/>
                </a:gs>
              </a:gsLst>
              <a:lin ang="5400000" scaled="0"/>
            </a:gradFill>
            <a:ln>
              <a:noFill/>
            </a:ln>
            <a:effectLst>
              <a:outerShdw blurRad="63500" algn="ctr" rotWithShape="0">
                <a:prstClr val="black">
                  <a:alpha val="70000"/>
                </a:prstClr>
              </a:outerShdw>
            </a:effectLst>
          </p:spPr>
          <p:txBody>
            <a:bodyPr lIns="180000" rIns="0" anchor="ctr"/>
            <a:lstStyle/>
            <a:p>
              <a:pPr>
                <a:defRPr/>
              </a:pPr>
              <a:endParaRPr lang="zh-CN" altLang="en-US" sz="900" kern="0">
                <a:solidFill>
                  <a:srgbClr val="000000"/>
                </a:solidFill>
                <a:ea typeface="宋体"/>
                <a:cs typeface="Calibri" pitchFamily="34" charset="0"/>
              </a:endParaRPr>
            </a:p>
          </p:txBody>
        </p:sp>
        <p:sp>
          <p:nvSpPr>
            <p:cNvPr id="331" name="矩形 330"/>
            <p:cNvSpPr/>
            <p:nvPr/>
          </p:nvSpPr>
          <p:spPr>
            <a:xfrm>
              <a:off x="881777" y="1908765"/>
              <a:ext cx="851063" cy="32015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Calibri" pitchFamily="34" charset="0"/>
                <a:cs typeface="Calibri" pitchFamily="34" charset="0"/>
              </a:endParaRPr>
            </a:p>
          </p:txBody>
        </p:sp>
        <p:sp>
          <p:nvSpPr>
            <p:cNvPr id="332" name="矩形 331"/>
            <p:cNvSpPr/>
            <p:nvPr/>
          </p:nvSpPr>
          <p:spPr>
            <a:xfrm>
              <a:off x="2230337" y="1908765"/>
              <a:ext cx="478723" cy="32015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Calibri" pitchFamily="34" charset="0"/>
                <a:cs typeface="Calibri" pitchFamily="34" charset="0"/>
              </a:endParaRPr>
            </a:p>
          </p:txBody>
        </p:sp>
        <p:sp>
          <p:nvSpPr>
            <p:cNvPr id="333" name="矩形 332"/>
            <p:cNvSpPr/>
            <p:nvPr/>
          </p:nvSpPr>
          <p:spPr>
            <a:xfrm>
              <a:off x="3267569" y="1905590"/>
              <a:ext cx="477159" cy="31999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Calibri" pitchFamily="34" charset="0"/>
                <a:cs typeface="Calibri" pitchFamily="34" charset="0"/>
              </a:endParaRPr>
            </a:p>
          </p:txBody>
        </p:sp>
        <p:sp>
          <p:nvSpPr>
            <p:cNvPr id="334" name="矩形 333"/>
            <p:cNvSpPr/>
            <p:nvPr/>
          </p:nvSpPr>
          <p:spPr>
            <a:xfrm>
              <a:off x="4620823" y="1908765"/>
              <a:ext cx="477158" cy="32015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Calibri" pitchFamily="34" charset="0"/>
                <a:cs typeface="Calibri" pitchFamily="34" charset="0"/>
              </a:endParaRPr>
            </a:p>
          </p:txBody>
        </p:sp>
        <p:sp>
          <p:nvSpPr>
            <p:cNvPr id="335" name="矩形 334"/>
            <p:cNvSpPr/>
            <p:nvPr/>
          </p:nvSpPr>
          <p:spPr>
            <a:xfrm>
              <a:off x="5590784" y="1908765"/>
              <a:ext cx="477158" cy="32015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Calibri" pitchFamily="34" charset="0"/>
                <a:cs typeface="Calibri" pitchFamily="34" charset="0"/>
              </a:endParaRPr>
            </a:p>
          </p:txBody>
        </p:sp>
        <p:sp>
          <p:nvSpPr>
            <p:cNvPr id="337" name="矩形 336"/>
            <p:cNvSpPr/>
            <p:nvPr/>
          </p:nvSpPr>
          <p:spPr>
            <a:xfrm>
              <a:off x="881777" y="1616702"/>
              <a:ext cx="851063" cy="2825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a:latin typeface="Calibri" pitchFamily="34" charset="0"/>
                <a:cs typeface="Calibri" pitchFamily="34" charset="0"/>
              </a:endParaRPr>
            </a:p>
          </p:txBody>
        </p:sp>
        <p:sp>
          <p:nvSpPr>
            <p:cNvPr id="338" name="矩形 337"/>
            <p:cNvSpPr/>
            <p:nvPr/>
          </p:nvSpPr>
          <p:spPr>
            <a:xfrm>
              <a:off x="2230337" y="1616702"/>
              <a:ext cx="478723" cy="2825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a:latin typeface="Calibri" pitchFamily="34" charset="0"/>
                <a:cs typeface="Calibri" pitchFamily="34" charset="0"/>
              </a:endParaRPr>
            </a:p>
          </p:txBody>
        </p:sp>
        <p:sp>
          <p:nvSpPr>
            <p:cNvPr id="339" name="矩形 338"/>
            <p:cNvSpPr/>
            <p:nvPr/>
          </p:nvSpPr>
          <p:spPr>
            <a:xfrm>
              <a:off x="3255054" y="1616702"/>
              <a:ext cx="477159" cy="2825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a:latin typeface="Calibri" pitchFamily="34" charset="0"/>
                <a:cs typeface="Calibri" pitchFamily="34" charset="0"/>
              </a:endParaRPr>
            </a:p>
          </p:txBody>
        </p:sp>
        <p:sp>
          <p:nvSpPr>
            <p:cNvPr id="340" name="矩形 339"/>
            <p:cNvSpPr/>
            <p:nvPr/>
          </p:nvSpPr>
          <p:spPr>
            <a:xfrm>
              <a:off x="4620823" y="1616702"/>
              <a:ext cx="477158" cy="2825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a:latin typeface="Calibri" pitchFamily="34" charset="0"/>
                <a:cs typeface="Calibri" pitchFamily="34" charset="0"/>
              </a:endParaRPr>
            </a:p>
          </p:txBody>
        </p:sp>
        <p:sp>
          <p:nvSpPr>
            <p:cNvPr id="341" name="矩形 340"/>
            <p:cNvSpPr/>
            <p:nvPr/>
          </p:nvSpPr>
          <p:spPr>
            <a:xfrm>
              <a:off x="5590784" y="1616702"/>
              <a:ext cx="477158" cy="2825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a:latin typeface="Calibri" pitchFamily="34" charset="0"/>
                <a:cs typeface="Calibri" pitchFamily="34" charset="0"/>
              </a:endParaRPr>
            </a:p>
          </p:txBody>
        </p:sp>
        <p:sp>
          <p:nvSpPr>
            <p:cNvPr id="342" name="矩形 341"/>
            <p:cNvSpPr/>
            <p:nvPr/>
          </p:nvSpPr>
          <p:spPr>
            <a:xfrm>
              <a:off x="1728146" y="1616702"/>
              <a:ext cx="495932" cy="2825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a:latin typeface="Calibri" pitchFamily="34" charset="0"/>
                <a:cs typeface="Calibri" pitchFamily="34" charset="0"/>
              </a:endParaRPr>
            </a:p>
          </p:txBody>
        </p:sp>
        <p:sp>
          <p:nvSpPr>
            <p:cNvPr id="343" name="矩形 342"/>
            <p:cNvSpPr/>
            <p:nvPr/>
          </p:nvSpPr>
          <p:spPr>
            <a:xfrm>
              <a:off x="2712188" y="1616702"/>
              <a:ext cx="533478" cy="2825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a:latin typeface="Calibri" pitchFamily="34" charset="0"/>
                <a:cs typeface="Calibri" pitchFamily="34" charset="0"/>
              </a:endParaRPr>
            </a:p>
          </p:txBody>
        </p:sp>
        <p:sp>
          <p:nvSpPr>
            <p:cNvPr id="344" name="矩形 343"/>
            <p:cNvSpPr/>
            <p:nvPr/>
          </p:nvSpPr>
          <p:spPr>
            <a:xfrm>
              <a:off x="3746292" y="1616702"/>
              <a:ext cx="866708" cy="2825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a:latin typeface="Calibri" pitchFamily="34" charset="0"/>
                <a:cs typeface="Calibri" pitchFamily="34" charset="0"/>
              </a:endParaRPr>
            </a:p>
          </p:txBody>
        </p:sp>
        <p:sp>
          <p:nvSpPr>
            <p:cNvPr id="345" name="矩形 344"/>
            <p:cNvSpPr/>
            <p:nvPr/>
          </p:nvSpPr>
          <p:spPr>
            <a:xfrm>
              <a:off x="5108932" y="1616702"/>
              <a:ext cx="477158" cy="2825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a:latin typeface="Calibri" pitchFamily="34" charset="0"/>
                <a:cs typeface="Calibri" pitchFamily="34" charset="0"/>
              </a:endParaRPr>
            </a:p>
          </p:txBody>
        </p:sp>
        <p:sp>
          <p:nvSpPr>
            <p:cNvPr id="346" name="矩形 345"/>
            <p:cNvSpPr/>
            <p:nvPr/>
          </p:nvSpPr>
          <p:spPr>
            <a:xfrm>
              <a:off x="6078894" y="1616702"/>
              <a:ext cx="477158" cy="2825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a:latin typeface="Calibri" pitchFamily="34" charset="0"/>
                <a:cs typeface="Calibri" pitchFamily="34" charset="0"/>
              </a:endParaRPr>
            </a:p>
          </p:txBody>
        </p:sp>
        <p:sp>
          <p:nvSpPr>
            <p:cNvPr id="347" name="矩形 346"/>
            <p:cNvSpPr/>
            <p:nvPr/>
          </p:nvSpPr>
          <p:spPr>
            <a:xfrm>
              <a:off x="6571696" y="1616702"/>
              <a:ext cx="477159" cy="2825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a:latin typeface="Calibri" pitchFamily="34" charset="0"/>
                <a:cs typeface="Calibri" pitchFamily="34" charset="0"/>
              </a:endParaRPr>
            </a:p>
          </p:txBody>
        </p:sp>
        <p:sp>
          <p:nvSpPr>
            <p:cNvPr id="348" name="矩形 347"/>
            <p:cNvSpPr/>
            <p:nvPr/>
          </p:nvSpPr>
          <p:spPr>
            <a:xfrm>
              <a:off x="686220" y="1318291"/>
              <a:ext cx="6362636" cy="277776"/>
            </a:xfrm>
            <a:prstGeom prst="rect">
              <a:avLst/>
            </a:prstGeom>
            <a:gradFill>
              <a:gsLst>
                <a:gs pos="1250">
                  <a:srgbClr val="E60000"/>
                </a:gs>
                <a:gs pos="100000">
                  <a:srgbClr val="990000"/>
                </a:gs>
              </a:gsLst>
              <a:lin ang="5400000" scaled="0"/>
            </a:gra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chemeClr val="bg1"/>
                </a:solidFill>
                <a:ea typeface="华文细黑"/>
                <a:cs typeface="Calibri" pitchFamily="34" charset="0"/>
              </a:endParaRPr>
            </a:p>
          </p:txBody>
        </p:sp>
        <p:sp>
          <p:nvSpPr>
            <p:cNvPr id="349" name="矩形 348"/>
            <p:cNvSpPr/>
            <p:nvPr/>
          </p:nvSpPr>
          <p:spPr>
            <a:xfrm>
              <a:off x="6571696" y="1908765"/>
              <a:ext cx="477159" cy="32015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Calibri" pitchFamily="34" charset="0"/>
                <a:cs typeface="Calibri" pitchFamily="34" charset="0"/>
              </a:endParaRPr>
            </a:p>
          </p:txBody>
        </p:sp>
        <p:sp>
          <p:nvSpPr>
            <p:cNvPr id="350" name="圆角矩形 349"/>
            <p:cNvSpPr/>
            <p:nvPr/>
          </p:nvSpPr>
          <p:spPr>
            <a:xfrm>
              <a:off x="2269447" y="2492889"/>
              <a:ext cx="389550"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52" name="圆角矩形 351"/>
            <p:cNvSpPr/>
            <p:nvPr/>
          </p:nvSpPr>
          <p:spPr>
            <a:xfrm>
              <a:off x="4645854" y="2492889"/>
              <a:ext cx="428660" cy="480950"/>
            </a:xfrm>
            <a:prstGeom prst="roundRect">
              <a:avLst/>
            </a:prstGeom>
            <a:solidFill>
              <a:srgbClr val="92D050"/>
            </a:solidFill>
            <a:ln w="28575">
              <a:solidFill>
                <a:srgbClr val="00B050"/>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53" name="圆角矩形 352"/>
            <p:cNvSpPr/>
            <p:nvPr/>
          </p:nvSpPr>
          <p:spPr>
            <a:xfrm>
              <a:off x="5615815" y="2492889"/>
              <a:ext cx="428660" cy="480950"/>
            </a:xfrm>
            <a:prstGeom prst="roundRect">
              <a:avLst/>
            </a:prstGeom>
            <a:solidFill>
              <a:srgbClr val="FF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54" name="圆角矩形 353"/>
            <p:cNvSpPr/>
            <p:nvPr/>
          </p:nvSpPr>
          <p:spPr>
            <a:xfrm>
              <a:off x="1806369" y="2492889"/>
              <a:ext cx="389550" cy="480950"/>
            </a:xfrm>
            <a:prstGeom prst="roundRect">
              <a:avLst/>
            </a:prstGeom>
            <a:solidFill>
              <a:srgbClr val="CC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55" name="圆角矩形 354"/>
            <p:cNvSpPr/>
            <p:nvPr/>
          </p:nvSpPr>
          <p:spPr>
            <a:xfrm>
              <a:off x="2790411" y="2492889"/>
              <a:ext cx="431789"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56" name="圆角矩形 355"/>
            <p:cNvSpPr/>
            <p:nvPr/>
          </p:nvSpPr>
          <p:spPr>
            <a:xfrm>
              <a:off x="5132399" y="2492889"/>
              <a:ext cx="428660"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58" name="圆角矩形 357"/>
            <p:cNvSpPr/>
            <p:nvPr/>
          </p:nvSpPr>
          <p:spPr>
            <a:xfrm>
              <a:off x="6595164" y="2492889"/>
              <a:ext cx="428660"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59" name="圆角矩形 358"/>
            <p:cNvSpPr/>
            <p:nvPr/>
          </p:nvSpPr>
          <p:spPr>
            <a:xfrm>
              <a:off x="4182775" y="2492889"/>
              <a:ext cx="430224"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60" name="圆角矩形 359"/>
            <p:cNvSpPr/>
            <p:nvPr/>
          </p:nvSpPr>
          <p:spPr>
            <a:xfrm>
              <a:off x="3740034" y="2492889"/>
              <a:ext cx="428660" cy="480950"/>
            </a:xfrm>
            <a:prstGeom prst="roundRect">
              <a:avLst/>
            </a:prstGeom>
            <a:solidFill>
              <a:srgbClr val="FF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63" name="圆角矩形 362"/>
            <p:cNvSpPr/>
            <p:nvPr/>
          </p:nvSpPr>
          <p:spPr>
            <a:xfrm>
              <a:off x="2269447" y="3464313"/>
              <a:ext cx="389550"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chemeClr val="bg1"/>
                </a:solidFill>
                <a:ea typeface="华文细黑"/>
                <a:cs typeface="Calibri" pitchFamily="34" charset="0"/>
              </a:endParaRPr>
            </a:p>
          </p:txBody>
        </p:sp>
        <p:sp>
          <p:nvSpPr>
            <p:cNvPr id="364" name="圆角矩形 363"/>
            <p:cNvSpPr/>
            <p:nvPr/>
          </p:nvSpPr>
          <p:spPr>
            <a:xfrm>
              <a:off x="3280085" y="3464313"/>
              <a:ext cx="428660" cy="480950"/>
            </a:xfrm>
            <a:prstGeom prst="roundRect">
              <a:avLst/>
            </a:prstGeom>
            <a:solidFill>
              <a:srgbClr val="92D050"/>
            </a:solidFill>
            <a:ln>
              <a:solidFill>
                <a:srgbClr val="FFC000"/>
              </a:solidFill>
            </a:ln>
          </p:spPr>
          <p:style>
            <a:lnRef idx="3">
              <a:schemeClr val="lt1"/>
            </a:lnRef>
            <a:fillRef idx="1">
              <a:schemeClr val="accent2"/>
            </a:fillRef>
            <a:effectRef idx="1">
              <a:schemeClr val="accent2"/>
            </a:effectRef>
            <a:fontRef idx="minor">
              <a:schemeClr val="lt1"/>
            </a:fontRef>
          </p:style>
          <p:txBody>
            <a:bodyPr lIns="0" rIns="0" anchor="ctr"/>
            <a:lstStyle/>
            <a:p>
              <a:pPr algn="ctr">
                <a:defRPr/>
              </a:pPr>
              <a:endParaRPr lang="zh-CN" altLang="en-US" sz="1400" kern="0">
                <a:solidFill>
                  <a:schemeClr val="bg1"/>
                </a:solidFill>
                <a:latin typeface="Calibri" pitchFamily="34" charset="0"/>
                <a:cs typeface="Calibri" pitchFamily="34" charset="0"/>
              </a:endParaRPr>
            </a:p>
          </p:txBody>
        </p:sp>
        <p:sp>
          <p:nvSpPr>
            <p:cNvPr id="365" name="圆角矩形 364"/>
            <p:cNvSpPr/>
            <p:nvPr/>
          </p:nvSpPr>
          <p:spPr>
            <a:xfrm>
              <a:off x="4645854" y="3464313"/>
              <a:ext cx="428660" cy="480950"/>
            </a:xfrm>
            <a:prstGeom prst="roundRect">
              <a:avLst/>
            </a:prstGeom>
            <a:solidFill>
              <a:srgbClr val="92D050"/>
            </a:solidFill>
            <a:ln w="28575">
              <a:solidFill>
                <a:srgbClr val="00B050"/>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chemeClr val="bg1"/>
                </a:solidFill>
                <a:ea typeface="华文细黑"/>
                <a:cs typeface="Calibri" pitchFamily="34" charset="0"/>
              </a:endParaRPr>
            </a:p>
          </p:txBody>
        </p:sp>
        <p:sp>
          <p:nvSpPr>
            <p:cNvPr id="367" name="圆角矩形 366"/>
            <p:cNvSpPr/>
            <p:nvPr/>
          </p:nvSpPr>
          <p:spPr>
            <a:xfrm>
              <a:off x="1806369" y="3464313"/>
              <a:ext cx="389550" cy="480950"/>
            </a:xfrm>
            <a:prstGeom prst="roundRect">
              <a:avLst/>
            </a:prstGeom>
            <a:solidFill>
              <a:srgbClr val="CC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chemeClr val="bg1"/>
                </a:solidFill>
                <a:ea typeface="华文细黑"/>
                <a:cs typeface="Calibri" pitchFamily="34" charset="0"/>
              </a:endParaRPr>
            </a:p>
          </p:txBody>
        </p:sp>
        <p:sp>
          <p:nvSpPr>
            <p:cNvPr id="368" name="圆角矩形 367"/>
            <p:cNvSpPr/>
            <p:nvPr/>
          </p:nvSpPr>
          <p:spPr>
            <a:xfrm>
              <a:off x="2790411" y="3464313"/>
              <a:ext cx="431789"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chemeClr val="bg1"/>
                </a:solidFill>
                <a:ea typeface="华文细黑"/>
                <a:cs typeface="Calibri" pitchFamily="34" charset="0"/>
              </a:endParaRPr>
            </a:p>
          </p:txBody>
        </p:sp>
        <p:sp>
          <p:nvSpPr>
            <p:cNvPr id="369" name="圆角矩形 368"/>
            <p:cNvSpPr/>
            <p:nvPr/>
          </p:nvSpPr>
          <p:spPr>
            <a:xfrm>
              <a:off x="5132399" y="3464313"/>
              <a:ext cx="428660"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chemeClr val="bg1"/>
                </a:solidFill>
                <a:ea typeface="华文细黑"/>
                <a:cs typeface="Calibri" pitchFamily="34" charset="0"/>
              </a:endParaRPr>
            </a:p>
          </p:txBody>
        </p:sp>
        <p:sp>
          <p:nvSpPr>
            <p:cNvPr id="370" name="圆角矩形 369"/>
            <p:cNvSpPr/>
            <p:nvPr/>
          </p:nvSpPr>
          <p:spPr>
            <a:xfrm>
              <a:off x="5744101" y="3464313"/>
              <a:ext cx="663329" cy="480950"/>
            </a:xfrm>
            <a:prstGeom prst="roundRect">
              <a:avLst/>
            </a:prstGeom>
            <a:solidFill>
              <a:srgbClr val="92D050"/>
            </a:solidFill>
            <a:ln>
              <a:solidFill>
                <a:srgbClr val="FFC000"/>
              </a:solidFill>
            </a:ln>
          </p:spPr>
          <p:style>
            <a:lnRef idx="3">
              <a:schemeClr val="lt1"/>
            </a:lnRef>
            <a:fillRef idx="1">
              <a:schemeClr val="accent2"/>
            </a:fillRef>
            <a:effectRef idx="1">
              <a:schemeClr val="accent2"/>
            </a:effectRef>
            <a:fontRef idx="minor">
              <a:schemeClr val="lt1"/>
            </a:fontRef>
          </p:style>
          <p:txBody>
            <a:bodyPr lIns="0" rIns="0" anchor="ctr"/>
            <a:lstStyle/>
            <a:p>
              <a:pPr algn="ctr">
                <a:defRPr/>
              </a:pPr>
              <a:endParaRPr lang="zh-CN" altLang="en-US" sz="1400" kern="0">
                <a:solidFill>
                  <a:schemeClr val="bg1"/>
                </a:solidFill>
                <a:latin typeface="Calibri" pitchFamily="34" charset="0"/>
                <a:cs typeface="Calibri" pitchFamily="34" charset="0"/>
              </a:endParaRPr>
            </a:p>
          </p:txBody>
        </p:sp>
        <p:sp>
          <p:nvSpPr>
            <p:cNvPr id="371" name="圆角矩形 370"/>
            <p:cNvSpPr/>
            <p:nvPr/>
          </p:nvSpPr>
          <p:spPr>
            <a:xfrm>
              <a:off x="6595164" y="3464313"/>
              <a:ext cx="428660"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chemeClr val="bg1"/>
                </a:solidFill>
                <a:ea typeface="华文细黑"/>
                <a:cs typeface="Calibri" pitchFamily="34" charset="0"/>
              </a:endParaRPr>
            </a:p>
          </p:txBody>
        </p:sp>
        <p:sp>
          <p:nvSpPr>
            <p:cNvPr id="372" name="圆角矩形 371"/>
            <p:cNvSpPr/>
            <p:nvPr/>
          </p:nvSpPr>
          <p:spPr>
            <a:xfrm>
              <a:off x="4182775" y="3464313"/>
              <a:ext cx="430224"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chemeClr val="bg1"/>
                </a:solidFill>
                <a:ea typeface="华文细黑"/>
                <a:cs typeface="Calibri" pitchFamily="34" charset="0"/>
              </a:endParaRPr>
            </a:p>
          </p:txBody>
        </p:sp>
        <p:sp>
          <p:nvSpPr>
            <p:cNvPr id="373" name="圆角矩形 372"/>
            <p:cNvSpPr/>
            <p:nvPr/>
          </p:nvSpPr>
          <p:spPr>
            <a:xfrm>
              <a:off x="3740034" y="3464313"/>
              <a:ext cx="428660" cy="480950"/>
            </a:xfrm>
            <a:prstGeom prst="roundRect">
              <a:avLst/>
            </a:prstGeom>
            <a:solidFill>
              <a:srgbClr val="FF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chemeClr val="bg1"/>
                </a:solidFill>
                <a:ea typeface="华文细黑"/>
                <a:cs typeface="Calibri" pitchFamily="34" charset="0"/>
              </a:endParaRPr>
            </a:p>
          </p:txBody>
        </p:sp>
        <p:sp>
          <p:nvSpPr>
            <p:cNvPr id="374" name="圆角矩形 373"/>
            <p:cNvSpPr/>
            <p:nvPr/>
          </p:nvSpPr>
          <p:spPr>
            <a:xfrm>
              <a:off x="1340162" y="3464313"/>
              <a:ext cx="391114"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chemeClr val="bg1"/>
                </a:solidFill>
                <a:ea typeface="华文细黑"/>
                <a:cs typeface="Calibri" pitchFamily="34" charset="0"/>
              </a:endParaRPr>
            </a:p>
          </p:txBody>
        </p:sp>
        <p:sp>
          <p:nvSpPr>
            <p:cNvPr id="375" name="圆角矩形 374"/>
            <p:cNvSpPr/>
            <p:nvPr/>
          </p:nvSpPr>
          <p:spPr>
            <a:xfrm>
              <a:off x="897422" y="3464313"/>
              <a:ext cx="389549" cy="480950"/>
            </a:xfrm>
            <a:prstGeom prst="roundRect">
              <a:avLst/>
            </a:prstGeom>
            <a:solidFill>
              <a:srgbClr val="92D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lIns="0" rIns="0" anchor="ctr"/>
            <a:lstStyle/>
            <a:p>
              <a:pPr algn="ctr">
                <a:defRPr/>
              </a:pPr>
              <a:endParaRPr lang="zh-CN" altLang="en-US" sz="1400" kern="0">
                <a:solidFill>
                  <a:schemeClr val="bg1"/>
                </a:solidFill>
                <a:latin typeface="Calibri" pitchFamily="34" charset="0"/>
                <a:cs typeface="Calibri" pitchFamily="34" charset="0"/>
              </a:endParaRPr>
            </a:p>
          </p:txBody>
        </p:sp>
        <p:sp>
          <p:nvSpPr>
            <p:cNvPr id="376" name="圆角矩形 375"/>
            <p:cNvSpPr/>
            <p:nvPr/>
          </p:nvSpPr>
          <p:spPr>
            <a:xfrm>
              <a:off x="2269447" y="4400817"/>
              <a:ext cx="389550"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77" name="圆角矩形 376"/>
            <p:cNvSpPr/>
            <p:nvPr/>
          </p:nvSpPr>
          <p:spPr>
            <a:xfrm>
              <a:off x="3280085" y="4400817"/>
              <a:ext cx="428660" cy="480950"/>
            </a:xfrm>
            <a:prstGeom prst="roundRect">
              <a:avLst/>
            </a:prstGeom>
            <a:solidFill>
              <a:srgbClr val="FF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78" name="圆角矩形 377"/>
            <p:cNvSpPr/>
            <p:nvPr/>
          </p:nvSpPr>
          <p:spPr>
            <a:xfrm>
              <a:off x="4645854" y="4400817"/>
              <a:ext cx="428660" cy="480950"/>
            </a:xfrm>
            <a:prstGeom prst="roundRect">
              <a:avLst/>
            </a:prstGeom>
            <a:solidFill>
              <a:srgbClr val="FF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80" name="圆角矩形 379"/>
            <p:cNvSpPr/>
            <p:nvPr/>
          </p:nvSpPr>
          <p:spPr>
            <a:xfrm>
              <a:off x="1806369" y="4400817"/>
              <a:ext cx="389550" cy="480950"/>
            </a:xfrm>
            <a:prstGeom prst="roundRect">
              <a:avLst/>
            </a:prstGeom>
            <a:solidFill>
              <a:srgbClr val="FF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81" name="圆角矩形 380"/>
            <p:cNvSpPr/>
            <p:nvPr/>
          </p:nvSpPr>
          <p:spPr>
            <a:xfrm>
              <a:off x="2790411" y="4400817"/>
              <a:ext cx="431789"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82" name="圆角矩形 381"/>
            <p:cNvSpPr/>
            <p:nvPr/>
          </p:nvSpPr>
          <p:spPr>
            <a:xfrm>
              <a:off x="5132399" y="4400817"/>
              <a:ext cx="428660"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83" name="圆角矩形 382"/>
            <p:cNvSpPr/>
            <p:nvPr/>
          </p:nvSpPr>
          <p:spPr>
            <a:xfrm>
              <a:off x="5861434" y="4400817"/>
              <a:ext cx="428660" cy="480950"/>
            </a:xfrm>
            <a:prstGeom prst="roundRect">
              <a:avLst/>
            </a:prstGeom>
            <a:solidFill>
              <a:srgbClr val="FF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84" name="圆角矩形 383"/>
            <p:cNvSpPr/>
            <p:nvPr/>
          </p:nvSpPr>
          <p:spPr>
            <a:xfrm>
              <a:off x="6595164" y="4400817"/>
              <a:ext cx="428660"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85" name="圆角矩形 384"/>
            <p:cNvSpPr/>
            <p:nvPr/>
          </p:nvSpPr>
          <p:spPr>
            <a:xfrm>
              <a:off x="4182775" y="4400817"/>
              <a:ext cx="430224"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86" name="圆角矩形 385"/>
            <p:cNvSpPr/>
            <p:nvPr/>
          </p:nvSpPr>
          <p:spPr>
            <a:xfrm>
              <a:off x="3740034" y="4400817"/>
              <a:ext cx="428660" cy="480950"/>
            </a:xfrm>
            <a:prstGeom prst="roundRect">
              <a:avLst/>
            </a:prstGeom>
            <a:solidFill>
              <a:srgbClr val="FF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87" name="圆角矩形 386"/>
            <p:cNvSpPr/>
            <p:nvPr/>
          </p:nvSpPr>
          <p:spPr>
            <a:xfrm>
              <a:off x="1340162" y="4400817"/>
              <a:ext cx="391114" cy="480950"/>
            </a:xfrm>
            <a:prstGeom prst="roundRect">
              <a:avLst/>
            </a:prstGeom>
            <a:solidFill>
              <a:schemeClr val="bg1">
                <a:lumMod val="95000"/>
              </a:schemeClr>
            </a:solidFill>
            <a:ln>
              <a:solidFill>
                <a:schemeClr val="bg1">
                  <a:lumMod val="65000"/>
                </a:schemeClr>
              </a:solidFill>
            </a:ln>
            <a:effectLst>
              <a:outerShdw blurRad="63500" algn="ctr" rotWithShape="0">
                <a:prstClr val="black">
                  <a:alpha val="70000"/>
                </a:prstClr>
              </a:outerShdw>
            </a:effectLst>
          </p:spPr>
          <p:txBody>
            <a:bodyPr lIns="0" rIns="0" anchor="ctr"/>
            <a:lstStyle/>
            <a:p>
              <a:pPr algn="ctr">
                <a:defRPr/>
              </a:pPr>
              <a:endParaRPr lang="zh-CN" altLang="en-US" sz="1400" kern="0" dirty="0">
                <a:solidFill>
                  <a:srgbClr val="777777"/>
                </a:solidFill>
                <a:ea typeface="华文细黑"/>
                <a:cs typeface="Calibri" pitchFamily="34" charset="0"/>
              </a:endParaRPr>
            </a:p>
          </p:txBody>
        </p:sp>
        <p:sp>
          <p:nvSpPr>
            <p:cNvPr id="388" name="圆角矩形 387"/>
            <p:cNvSpPr/>
            <p:nvPr/>
          </p:nvSpPr>
          <p:spPr>
            <a:xfrm>
              <a:off x="897422" y="4400817"/>
              <a:ext cx="389549" cy="480950"/>
            </a:xfrm>
            <a:prstGeom prst="roundRect">
              <a:avLst/>
            </a:prstGeom>
            <a:solidFill>
              <a:srgbClr val="FF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389" name="圆角矩形 388"/>
            <p:cNvSpPr/>
            <p:nvPr/>
          </p:nvSpPr>
          <p:spPr>
            <a:xfrm>
              <a:off x="864567" y="5110337"/>
              <a:ext cx="6184288" cy="746028"/>
            </a:xfrm>
            <a:prstGeom prst="roundRect">
              <a:avLst>
                <a:gd name="adj" fmla="val 0"/>
              </a:avLst>
            </a:prstGeom>
            <a:solidFill>
              <a:schemeClr val="bg1">
                <a:lumMod val="95000"/>
              </a:schemeClr>
            </a:solidFill>
            <a:ln>
              <a:noFill/>
            </a:ln>
            <a:effectLst/>
          </p:spPr>
          <p:txBody>
            <a:bodyPr lIns="180000" rIns="0" anchor="ctr"/>
            <a:lstStyle/>
            <a:p>
              <a:pPr>
                <a:defRPr/>
              </a:pPr>
              <a:endParaRPr lang="zh-CN" altLang="en-US" sz="1600" kern="0">
                <a:solidFill>
                  <a:srgbClr val="000000"/>
                </a:solidFill>
                <a:ea typeface="宋体"/>
                <a:cs typeface="Calibri" pitchFamily="34" charset="0"/>
              </a:endParaRPr>
            </a:p>
          </p:txBody>
        </p:sp>
        <p:sp>
          <p:nvSpPr>
            <p:cNvPr id="390" name="圆角矩形 389"/>
            <p:cNvSpPr/>
            <p:nvPr/>
          </p:nvSpPr>
          <p:spPr>
            <a:xfrm>
              <a:off x="926070" y="1984409"/>
              <a:ext cx="5633599" cy="253967"/>
            </a:xfrm>
            <a:prstGeom prst="roundRect">
              <a:avLst/>
            </a:prstGeom>
            <a:solidFill>
              <a:srgbClr val="92D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lIns="0" rIns="0" anchor="ctr"/>
            <a:lstStyle/>
            <a:p>
              <a:pPr algn="ctr">
                <a:defRPr/>
              </a:pPr>
              <a:endParaRPr lang="zh-CN" altLang="en-US" sz="1400" kern="0">
                <a:solidFill>
                  <a:srgbClr val="000000"/>
                </a:solidFill>
                <a:latin typeface="Calibri" pitchFamily="34" charset="0"/>
                <a:cs typeface="Calibri" pitchFamily="34" charset="0"/>
              </a:endParaRPr>
            </a:p>
          </p:txBody>
        </p:sp>
        <p:sp>
          <p:nvSpPr>
            <p:cNvPr id="172" name="圆角矩形 171"/>
            <p:cNvSpPr/>
            <p:nvPr/>
          </p:nvSpPr>
          <p:spPr>
            <a:xfrm>
              <a:off x="911501" y="5359543"/>
              <a:ext cx="6112323" cy="295237"/>
            </a:xfrm>
            <a:prstGeom prst="roundRect">
              <a:avLst>
                <a:gd name="adj" fmla="val 17726"/>
              </a:avLst>
            </a:prstGeom>
            <a:solidFill>
              <a:srgbClr val="FFFF99"/>
            </a:solidFill>
            <a:ln>
              <a:noFill/>
            </a:ln>
            <a:effectLst>
              <a:outerShdw blurRad="63500" algn="ctr" rotWithShape="0">
                <a:prstClr val="black">
                  <a:alpha val="70000"/>
                </a:prstClr>
              </a:outerShdw>
            </a:effectLst>
          </p:spPr>
          <p:txBody>
            <a:bodyPr lIns="180000" rIns="0" anchor="ctr"/>
            <a:lstStyle/>
            <a:p>
              <a:pPr>
                <a:defRPr/>
              </a:pPr>
              <a:endParaRPr lang="zh-CN" altLang="en-US" sz="1600" kern="0">
                <a:solidFill>
                  <a:srgbClr val="000000"/>
                </a:solidFill>
                <a:ea typeface="宋体"/>
                <a:cs typeface="Calibri" pitchFamily="34" charset="0"/>
              </a:endParaRPr>
            </a:p>
          </p:txBody>
        </p:sp>
        <p:grpSp>
          <p:nvGrpSpPr>
            <p:cNvPr id="4" name="组合 394"/>
            <p:cNvGrpSpPr>
              <a:grpSpLocks/>
            </p:cNvGrpSpPr>
            <p:nvPr/>
          </p:nvGrpSpPr>
          <p:grpSpPr bwMode="auto">
            <a:xfrm>
              <a:off x="1107091" y="2175430"/>
              <a:ext cx="5680500" cy="2236883"/>
              <a:chOff x="1476505" y="2175429"/>
              <a:chExt cx="7575973" cy="2236883"/>
            </a:xfrm>
          </p:grpSpPr>
          <p:cxnSp>
            <p:nvCxnSpPr>
              <p:cNvPr id="201" name="直接箭头连接符 200"/>
              <p:cNvCxnSpPr/>
              <p:nvPr/>
            </p:nvCxnSpPr>
            <p:spPr>
              <a:xfrm>
                <a:off x="9052478" y="2175429"/>
                <a:ext cx="0" cy="309522"/>
              </a:xfrm>
              <a:prstGeom prst="straightConnector1">
                <a:avLst/>
              </a:prstGeom>
              <a:noFill/>
              <a:ln w="12700" cap="flat" cmpd="sng" algn="ctr">
                <a:solidFill>
                  <a:schemeClr val="bg1">
                    <a:lumMod val="75000"/>
                  </a:schemeClr>
                </a:solidFill>
                <a:prstDash val="solid"/>
                <a:headEnd type="none" w="med" len="med"/>
                <a:tailEnd type="triangle" w="med" len="med"/>
              </a:ln>
              <a:effectLst/>
            </p:spPr>
          </p:cxnSp>
          <p:cxnSp>
            <p:nvCxnSpPr>
              <p:cNvPr id="214" name="直接连接符 213"/>
              <p:cNvCxnSpPr/>
              <p:nvPr/>
            </p:nvCxnSpPr>
            <p:spPr>
              <a:xfrm>
                <a:off x="8724901" y="2177016"/>
                <a:ext cx="327577" cy="0"/>
              </a:xfrm>
              <a:prstGeom prst="line">
                <a:avLst/>
              </a:prstGeom>
              <a:noFill/>
              <a:ln w="9525" cap="flat" cmpd="sng" algn="ctr">
                <a:solidFill>
                  <a:schemeClr val="bg1">
                    <a:lumMod val="75000"/>
                  </a:schemeClr>
                </a:solidFill>
                <a:prstDash val="solid"/>
              </a:ln>
              <a:effectLst/>
            </p:spPr>
          </p:cxnSp>
          <p:cxnSp>
            <p:nvCxnSpPr>
              <p:cNvPr id="20625" name="直接箭头连接符 236"/>
              <p:cNvCxnSpPr>
                <a:cxnSpLocks noChangeShapeType="1"/>
              </p:cNvCxnSpPr>
              <p:nvPr/>
            </p:nvCxnSpPr>
            <p:spPr bwMode="auto">
              <a:xfrm flipH="1">
                <a:off x="8424448" y="2272402"/>
                <a:ext cx="3390" cy="220485"/>
              </a:xfrm>
              <a:prstGeom prst="straightConnector1">
                <a:avLst/>
              </a:prstGeom>
              <a:noFill/>
              <a:ln w="12700" algn="ctr">
                <a:solidFill>
                  <a:schemeClr val="tx1"/>
                </a:solidFill>
                <a:prstDash val="sysDash"/>
                <a:round/>
                <a:headEnd/>
                <a:tailEnd type="triangle" w="med" len="med"/>
              </a:ln>
            </p:spPr>
          </p:cxnSp>
          <p:cxnSp>
            <p:nvCxnSpPr>
              <p:cNvPr id="202" name="直接箭头连接符 201"/>
              <p:cNvCxnSpPr/>
              <p:nvPr/>
            </p:nvCxnSpPr>
            <p:spPr>
              <a:xfrm>
                <a:off x="9052478" y="2972251"/>
                <a:ext cx="0" cy="468251"/>
              </a:xfrm>
              <a:prstGeom prst="straightConnector1">
                <a:avLst/>
              </a:prstGeom>
              <a:noFill/>
              <a:ln w="12700" cap="flat" cmpd="sng" algn="ctr">
                <a:solidFill>
                  <a:schemeClr val="bg1">
                    <a:lumMod val="75000"/>
                  </a:schemeClr>
                </a:solidFill>
                <a:prstDash val="solid"/>
                <a:headEnd type="none" w="med" len="med"/>
                <a:tailEnd type="triangle" w="med" len="med"/>
              </a:ln>
              <a:effectLst/>
            </p:spPr>
          </p:cxnSp>
          <p:cxnSp>
            <p:nvCxnSpPr>
              <p:cNvPr id="20641" name="直接箭头连接符 224"/>
              <p:cNvCxnSpPr>
                <a:cxnSpLocks noChangeShapeType="1"/>
              </p:cNvCxnSpPr>
              <p:nvPr/>
            </p:nvCxnSpPr>
            <p:spPr bwMode="auto">
              <a:xfrm>
                <a:off x="1477190" y="2341384"/>
                <a:ext cx="0" cy="1131252"/>
              </a:xfrm>
              <a:prstGeom prst="straightConnector1">
                <a:avLst/>
              </a:prstGeom>
              <a:noFill/>
              <a:ln w="12700" algn="ctr">
                <a:solidFill>
                  <a:schemeClr val="tx1"/>
                </a:solidFill>
                <a:prstDash val="dash"/>
                <a:round/>
                <a:headEnd/>
                <a:tailEnd type="triangle" w="med" len="med"/>
              </a:ln>
            </p:spPr>
          </p:cxnSp>
          <p:cxnSp>
            <p:nvCxnSpPr>
              <p:cNvPr id="246" name="直接箭头连接符 245"/>
              <p:cNvCxnSpPr/>
              <p:nvPr/>
            </p:nvCxnSpPr>
            <p:spPr>
              <a:xfrm>
                <a:off x="2046071" y="2329396"/>
                <a:ext cx="0" cy="1130154"/>
              </a:xfrm>
              <a:prstGeom prst="straightConnector1">
                <a:avLst/>
              </a:prstGeom>
              <a:noFill/>
              <a:ln w="12700" cap="flat" cmpd="sng" algn="ctr">
                <a:solidFill>
                  <a:schemeClr val="bg1">
                    <a:lumMod val="65000"/>
                  </a:schemeClr>
                </a:solidFill>
                <a:prstDash val="dash"/>
                <a:headEnd type="none" w="med" len="med"/>
                <a:tailEnd type="triangle" w="med" len="med"/>
              </a:ln>
              <a:effectLst/>
            </p:spPr>
          </p:cxnSp>
          <p:cxnSp>
            <p:nvCxnSpPr>
              <p:cNvPr id="203" name="直接箭头连接符 202"/>
              <p:cNvCxnSpPr/>
              <p:nvPr/>
            </p:nvCxnSpPr>
            <p:spPr>
              <a:xfrm>
                <a:off x="9052478" y="3959549"/>
                <a:ext cx="0" cy="431744"/>
              </a:xfrm>
              <a:prstGeom prst="straightConnector1">
                <a:avLst/>
              </a:prstGeom>
              <a:noFill/>
              <a:ln w="12700" cap="flat" cmpd="sng" algn="ctr">
                <a:solidFill>
                  <a:schemeClr val="bg1">
                    <a:lumMod val="75000"/>
                  </a:schemeClr>
                </a:solidFill>
                <a:prstDash val="dash"/>
                <a:headEnd type="none" w="med" len="med"/>
                <a:tailEnd type="triangle" w="med" len="med"/>
              </a:ln>
              <a:effectLst/>
            </p:spPr>
          </p:cxnSp>
          <p:cxnSp>
            <p:nvCxnSpPr>
              <p:cNvPr id="20644" name="直接箭头连接符 266"/>
              <p:cNvCxnSpPr>
                <a:cxnSpLocks noChangeShapeType="1"/>
              </p:cNvCxnSpPr>
              <p:nvPr/>
            </p:nvCxnSpPr>
            <p:spPr bwMode="auto">
              <a:xfrm>
                <a:off x="1476505" y="3980312"/>
                <a:ext cx="689" cy="432000"/>
              </a:xfrm>
              <a:prstGeom prst="straightConnector1">
                <a:avLst/>
              </a:prstGeom>
              <a:noFill/>
              <a:ln w="12700" algn="ctr">
                <a:solidFill>
                  <a:schemeClr val="tx1"/>
                </a:solidFill>
                <a:prstDash val="dash"/>
                <a:round/>
                <a:headEnd/>
                <a:tailEnd type="triangle" w="med" len="med"/>
              </a:ln>
            </p:spPr>
          </p:cxnSp>
          <p:cxnSp>
            <p:nvCxnSpPr>
              <p:cNvPr id="268" name="直接箭头连接符 267"/>
              <p:cNvCxnSpPr/>
              <p:nvPr/>
            </p:nvCxnSpPr>
            <p:spPr>
              <a:xfrm>
                <a:off x="2048158" y="3959549"/>
                <a:ext cx="0" cy="431744"/>
              </a:xfrm>
              <a:prstGeom prst="straightConnector1">
                <a:avLst/>
              </a:prstGeom>
              <a:noFill/>
              <a:ln w="12700" cap="flat" cmpd="sng" algn="ctr">
                <a:solidFill>
                  <a:schemeClr val="bg1">
                    <a:lumMod val="65000"/>
                  </a:schemeClr>
                </a:solidFill>
                <a:prstDash val="dash"/>
                <a:headEnd type="none" w="med" len="med"/>
                <a:tailEnd type="triangle" w="med" len="med"/>
              </a:ln>
              <a:effectLst/>
            </p:spPr>
          </p:cxnSp>
          <p:cxnSp>
            <p:nvCxnSpPr>
              <p:cNvPr id="20646" name="直接箭头连接符 268"/>
              <p:cNvCxnSpPr>
                <a:cxnSpLocks noChangeShapeType="1"/>
              </p:cNvCxnSpPr>
              <p:nvPr/>
            </p:nvCxnSpPr>
            <p:spPr bwMode="auto">
              <a:xfrm>
                <a:off x="2672767" y="3960454"/>
                <a:ext cx="0" cy="432000"/>
              </a:xfrm>
              <a:prstGeom prst="straightConnector1">
                <a:avLst/>
              </a:prstGeom>
              <a:noFill/>
              <a:ln w="12700" algn="ctr">
                <a:solidFill>
                  <a:schemeClr val="tx1"/>
                </a:solidFill>
                <a:prstDash val="dash"/>
                <a:round/>
                <a:headEnd/>
                <a:tailEnd type="triangle" w="med" len="med"/>
              </a:ln>
            </p:spPr>
          </p:cxnSp>
          <p:cxnSp>
            <p:nvCxnSpPr>
              <p:cNvPr id="20647" name="直接箭头连接符 273"/>
              <p:cNvCxnSpPr>
                <a:cxnSpLocks noChangeShapeType="1"/>
              </p:cNvCxnSpPr>
              <p:nvPr/>
            </p:nvCxnSpPr>
            <p:spPr bwMode="auto">
              <a:xfrm>
                <a:off x="5269482" y="3960454"/>
                <a:ext cx="0" cy="432000"/>
              </a:xfrm>
              <a:prstGeom prst="straightConnector1">
                <a:avLst/>
              </a:prstGeom>
              <a:noFill/>
              <a:ln w="12700" algn="ctr">
                <a:solidFill>
                  <a:schemeClr val="tx1"/>
                </a:solidFill>
                <a:prstDash val="dash"/>
                <a:round/>
                <a:headEnd/>
                <a:tailEnd type="triangle" w="med" len="med"/>
              </a:ln>
            </p:spPr>
          </p:cxnSp>
          <p:cxnSp>
            <p:nvCxnSpPr>
              <p:cNvPr id="20648" name="直接箭头连接符 274"/>
              <p:cNvCxnSpPr>
                <a:cxnSpLocks noChangeShapeType="1"/>
              </p:cNvCxnSpPr>
              <p:nvPr/>
            </p:nvCxnSpPr>
            <p:spPr bwMode="auto">
              <a:xfrm>
                <a:off x="6477816" y="3960454"/>
                <a:ext cx="0" cy="432000"/>
              </a:xfrm>
              <a:prstGeom prst="straightConnector1">
                <a:avLst/>
              </a:prstGeom>
              <a:noFill/>
              <a:ln w="12700" algn="ctr">
                <a:solidFill>
                  <a:schemeClr val="tx1"/>
                </a:solidFill>
                <a:prstDash val="dash"/>
                <a:round/>
                <a:headEnd/>
                <a:tailEnd type="triangle" w="med" len="med"/>
              </a:ln>
            </p:spPr>
          </p:cxnSp>
          <p:cxnSp>
            <p:nvCxnSpPr>
              <p:cNvPr id="278" name="直接箭头连接符 277"/>
              <p:cNvCxnSpPr/>
              <p:nvPr/>
            </p:nvCxnSpPr>
            <p:spPr>
              <a:xfrm>
                <a:off x="7130828" y="3959549"/>
                <a:ext cx="0" cy="431744"/>
              </a:xfrm>
              <a:prstGeom prst="straightConnector1">
                <a:avLst/>
              </a:prstGeom>
              <a:noFill/>
              <a:ln w="12700" cap="flat" cmpd="sng" algn="ctr">
                <a:solidFill>
                  <a:schemeClr val="bg1">
                    <a:lumMod val="65000"/>
                  </a:schemeClr>
                </a:solidFill>
                <a:prstDash val="dash"/>
                <a:headEnd type="none" w="med" len="med"/>
                <a:tailEnd type="triangle" w="med" len="med"/>
              </a:ln>
              <a:effectLst/>
            </p:spPr>
          </p:cxnSp>
          <p:cxnSp>
            <p:nvCxnSpPr>
              <p:cNvPr id="283" name="直接箭头连接符 282"/>
              <p:cNvCxnSpPr/>
              <p:nvPr/>
            </p:nvCxnSpPr>
            <p:spPr>
              <a:xfrm>
                <a:off x="3270836" y="3959549"/>
                <a:ext cx="0" cy="431744"/>
              </a:xfrm>
              <a:prstGeom prst="straightConnector1">
                <a:avLst/>
              </a:prstGeom>
              <a:noFill/>
              <a:ln w="12700" cap="flat" cmpd="sng" algn="ctr">
                <a:solidFill>
                  <a:schemeClr val="bg1">
                    <a:lumMod val="65000"/>
                  </a:schemeClr>
                </a:solidFill>
                <a:prstDash val="dash"/>
                <a:headEnd type="none" w="med" len="med"/>
                <a:tailEnd type="triangle" w="med" len="med"/>
              </a:ln>
              <a:effectLst/>
            </p:spPr>
          </p:cxnSp>
          <p:cxnSp>
            <p:nvCxnSpPr>
              <p:cNvPr id="284" name="直接箭头连接符 283"/>
              <p:cNvCxnSpPr/>
              <p:nvPr/>
            </p:nvCxnSpPr>
            <p:spPr>
              <a:xfrm>
                <a:off x="4011537" y="3959549"/>
                <a:ext cx="0" cy="431744"/>
              </a:xfrm>
              <a:prstGeom prst="straightConnector1">
                <a:avLst/>
              </a:prstGeom>
              <a:noFill/>
              <a:ln w="12700" cap="flat" cmpd="sng" algn="ctr">
                <a:solidFill>
                  <a:schemeClr val="bg1">
                    <a:lumMod val="65000"/>
                  </a:schemeClr>
                </a:solidFill>
                <a:prstDash val="dash"/>
                <a:headEnd type="none" w="med" len="med"/>
                <a:tailEnd type="triangle" w="med" len="med"/>
              </a:ln>
              <a:effectLst/>
            </p:spPr>
          </p:cxnSp>
          <p:cxnSp>
            <p:nvCxnSpPr>
              <p:cNvPr id="20652" name="直接箭头连接符 289"/>
              <p:cNvCxnSpPr>
                <a:cxnSpLocks noChangeShapeType="1"/>
              </p:cNvCxnSpPr>
              <p:nvPr/>
            </p:nvCxnSpPr>
            <p:spPr bwMode="auto">
              <a:xfrm>
                <a:off x="4681184" y="3960454"/>
                <a:ext cx="0" cy="432000"/>
              </a:xfrm>
              <a:prstGeom prst="straightConnector1">
                <a:avLst/>
              </a:prstGeom>
              <a:noFill/>
              <a:ln w="12700" algn="ctr">
                <a:solidFill>
                  <a:schemeClr val="tx1"/>
                </a:solidFill>
                <a:prstDash val="dash"/>
                <a:round/>
                <a:headEnd/>
                <a:tailEnd type="triangle" w="med" len="med"/>
              </a:ln>
            </p:spPr>
          </p:cxnSp>
          <p:cxnSp>
            <p:nvCxnSpPr>
              <p:cNvPr id="20653" name="直接箭头连接符 292"/>
              <p:cNvCxnSpPr>
                <a:cxnSpLocks noChangeShapeType="1"/>
              </p:cNvCxnSpPr>
              <p:nvPr/>
            </p:nvCxnSpPr>
            <p:spPr bwMode="auto">
              <a:xfrm>
                <a:off x="8089267" y="3960454"/>
                <a:ext cx="0" cy="432000"/>
              </a:xfrm>
              <a:prstGeom prst="straightConnector1">
                <a:avLst/>
              </a:prstGeom>
              <a:noFill/>
              <a:ln w="12700" algn="ctr">
                <a:solidFill>
                  <a:schemeClr val="tx1"/>
                </a:solidFill>
                <a:prstDash val="dash"/>
                <a:round/>
                <a:headEnd/>
                <a:tailEnd type="triangle" w="med" len="med"/>
              </a:ln>
            </p:spPr>
          </p:cxnSp>
          <p:cxnSp>
            <p:nvCxnSpPr>
              <p:cNvPr id="296" name="直接箭头连接符 295"/>
              <p:cNvCxnSpPr/>
              <p:nvPr/>
            </p:nvCxnSpPr>
            <p:spPr>
              <a:xfrm>
                <a:off x="5860160" y="3937326"/>
                <a:ext cx="0" cy="433331"/>
              </a:xfrm>
              <a:prstGeom prst="straightConnector1">
                <a:avLst/>
              </a:prstGeom>
              <a:noFill/>
              <a:ln w="12700" cap="flat" cmpd="sng" algn="ctr">
                <a:solidFill>
                  <a:schemeClr val="bg1">
                    <a:lumMod val="65000"/>
                  </a:schemeClr>
                </a:solidFill>
                <a:prstDash val="dash"/>
                <a:headEnd type="none" w="med" len="med"/>
                <a:tailEnd type="triangle" w="med" len="med"/>
              </a:ln>
              <a:effectLst/>
            </p:spPr>
          </p:cxnSp>
        </p:grpSp>
        <p:cxnSp>
          <p:nvCxnSpPr>
            <p:cNvPr id="20560" name="直接箭头连接符 174"/>
            <p:cNvCxnSpPr>
              <a:cxnSpLocks noChangeShapeType="1"/>
            </p:cNvCxnSpPr>
            <p:nvPr/>
          </p:nvCxnSpPr>
          <p:spPr bwMode="auto">
            <a:xfrm>
              <a:off x="7241477" y="5656811"/>
              <a:ext cx="0" cy="247937"/>
            </a:xfrm>
            <a:prstGeom prst="straightConnector1">
              <a:avLst/>
            </a:prstGeom>
            <a:noFill/>
            <a:ln w="12700" algn="ctr">
              <a:solidFill>
                <a:schemeClr val="tx1"/>
              </a:solidFill>
              <a:prstDash val="dash"/>
              <a:round/>
              <a:headEnd/>
              <a:tailEnd type="triangle" w="med" len="med"/>
            </a:ln>
          </p:spPr>
        </p:cxnSp>
        <p:sp>
          <p:nvSpPr>
            <p:cNvPr id="176" name="TextBox 175"/>
            <p:cNvSpPr txBox="1"/>
            <p:nvPr/>
          </p:nvSpPr>
          <p:spPr>
            <a:xfrm>
              <a:off x="7249130" y="5424945"/>
              <a:ext cx="865144" cy="533443"/>
            </a:xfrm>
            <a:prstGeom prst="rect">
              <a:avLst/>
            </a:prstGeom>
            <a:noFill/>
          </p:spPr>
          <p:txBody>
            <a:bodyPr lIns="121944" tIns="60972" rIns="121944" bIns="60972">
              <a:spAutoFit/>
            </a:bodyPr>
            <a:lstStyle/>
            <a:p>
              <a:pPr fontAlgn="auto">
                <a:spcBef>
                  <a:spcPts val="0"/>
                </a:spcBef>
                <a:spcAft>
                  <a:spcPts val="0"/>
                </a:spcAft>
                <a:defRPr/>
              </a:pPr>
              <a:r>
                <a:rPr lang="ru-RU" altLang="zh-CN" sz="900" kern="0" dirty="0">
                  <a:solidFill>
                    <a:sysClr val="windowText" lastClr="000000"/>
                  </a:solidFill>
                  <a:ea typeface="华文细黑" pitchFamily="2" charset="-122"/>
                  <a:cs typeface="Calibri" pitchFamily="34" charset="0"/>
                </a:rPr>
                <a:t>Рекомендо-ванная связь</a:t>
              </a:r>
              <a:endParaRPr lang="zh-CN" altLang="en-US" sz="900" kern="0" dirty="0">
                <a:solidFill>
                  <a:sysClr val="windowText" lastClr="000000"/>
                </a:solidFill>
                <a:ea typeface="华文细黑" pitchFamily="2" charset="-122"/>
                <a:cs typeface="Calibri" pitchFamily="34" charset="0"/>
              </a:endParaRPr>
            </a:p>
          </p:txBody>
        </p:sp>
        <p:cxnSp>
          <p:nvCxnSpPr>
            <p:cNvPr id="20562" name="直接箭头连接符 176"/>
            <p:cNvCxnSpPr>
              <a:cxnSpLocks noChangeShapeType="1"/>
            </p:cNvCxnSpPr>
            <p:nvPr/>
          </p:nvCxnSpPr>
          <p:spPr bwMode="auto">
            <a:xfrm>
              <a:off x="8092968" y="5656811"/>
              <a:ext cx="0" cy="247937"/>
            </a:xfrm>
            <a:prstGeom prst="straightConnector1">
              <a:avLst/>
            </a:prstGeom>
            <a:noFill/>
            <a:ln w="12700" algn="ctr">
              <a:solidFill>
                <a:schemeClr val="tx1"/>
              </a:solidFill>
              <a:round/>
              <a:headEnd/>
              <a:tailEnd type="triangle" w="med" len="med"/>
            </a:ln>
          </p:spPr>
        </p:cxnSp>
        <p:sp>
          <p:nvSpPr>
            <p:cNvPr id="181" name="TextBox 180"/>
            <p:cNvSpPr txBox="1"/>
            <p:nvPr/>
          </p:nvSpPr>
          <p:spPr>
            <a:xfrm>
              <a:off x="886470" y="1561147"/>
              <a:ext cx="852628" cy="533443"/>
            </a:xfrm>
            <a:prstGeom prst="rect">
              <a:avLst/>
            </a:prstGeom>
            <a:noFill/>
          </p:spPr>
          <p:txBody>
            <a:bodyPr lIns="121944" tIns="60972" rIns="121944" bIns="60972">
              <a:spAutoFit/>
            </a:bodyPr>
            <a:lstStyle/>
            <a:p>
              <a:pPr algn="ctr" fontAlgn="auto">
                <a:spcBef>
                  <a:spcPts val="0"/>
                </a:spcBef>
                <a:spcAft>
                  <a:spcPts val="0"/>
                </a:spcAft>
                <a:defRPr/>
              </a:pPr>
              <a:r>
                <a:rPr lang="en-US" altLang="zh-CN" sz="900" b="1" kern="0" dirty="0">
                  <a:solidFill>
                    <a:srgbClr val="C00000"/>
                  </a:solidFill>
                  <a:ea typeface="华文细黑" pitchFamily="2" charset="-122"/>
                  <a:cs typeface="Calibri" pitchFamily="34" charset="0"/>
                </a:rPr>
                <a:t>Routing &amp; Switching</a:t>
              </a:r>
              <a:endParaRPr lang="zh-CN" altLang="en-US" sz="900" b="1" kern="0" dirty="0">
                <a:solidFill>
                  <a:srgbClr val="C00000"/>
                </a:solidFill>
                <a:ea typeface="华文细黑" pitchFamily="2" charset="-122"/>
                <a:cs typeface="Calibri" pitchFamily="34" charset="0"/>
              </a:endParaRPr>
            </a:p>
          </p:txBody>
        </p:sp>
        <p:sp>
          <p:nvSpPr>
            <p:cNvPr id="185" name="TextBox 184"/>
            <p:cNvSpPr txBox="1"/>
            <p:nvPr/>
          </p:nvSpPr>
          <p:spPr>
            <a:xfrm rot="16200000">
              <a:off x="119001" y="2453652"/>
              <a:ext cx="1319042" cy="257836"/>
            </a:xfrm>
            <a:prstGeom prst="rect">
              <a:avLst/>
            </a:prstGeom>
            <a:noFill/>
          </p:spPr>
          <p:txBody>
            <a:bodyPr lIns="121944" tIns="60972" rIns="121944" bIns="60972">
              <a:spAutoFit/>
            </a:bodyPr>
            <a:lstStyle/>
            <a:p>
              <a:pPr algn="ctr" fontAlgn="auto">
                <a:spcBef>
                  <a:spcPts val="0"/>
                </a:spcBef>
                <a:spcAft>
                  <a:spcPts val="0"/>
                </a:spcAft>
                <a:defRPr/>
              </a:pPr>
              <a:r>
                <a:rPr lang="en-US" altLang="zh-CN" sz="900" b="1" kern="0" dirty="0">
                  <a:solidFill>
                    <a:sysClr val="windowText" lastClr="000000"/>
                  </a:solidFill>
                  <a:ea typeface="华文细黑" pitchFamily="2" charset="-122"/>
                  <a:cs typeface="Calibri" pitchFamily="34" charset="0"/>
                </a:rPr>
                <a:t>Associate</a:t>
              </a:r>
              <a:endParaRPr lang="zh-CN" altLang="en-US" sz="900" b="1" kern="0" dirty="0">
                <a:solidFill>
                  <a:sysClr val="windowText" lastClr="000000"/>
                </a:solidFill>
                <a:ea typeface="华文细黑" pitchFamily="2" charset="-122"/>
                <a:cs typeface="Calibri" pitchFamily="34" charset="0"/>
              </a:endParaRPr>
            </a:p>
          </p:txBody>
        </p:sp>
        <p:sp>
          <p:nvSpPr>
            <p:cNvPr id="20565" name="TextBox 185"/>
            <p:cNvSpPr txBox="1">
              <a:spLocks noChangeArrowheads="1"/>
            </p:cNvSpPr>
            <p:nvPr/>
          </p:nvSpPr>
          <p:spPr bwMode="auto">
            <a:xfrm rot="16200000">
              <a:off x="185140" y="3588057"/>
              <a:ext cx="1187534" cy="257836"/>
            </a:xfrm>
            <a:prstGeom prst="rect">
              <a:avLst/>
            </a:prstGeom>
            <a:noFill/>
            <a:ln w="9525">
              <a:noFill/>
              <a:miter lim="800000"/>
              <a:headEnd/>
              <a:tailEnd/>
            </a:ln>
          </p:spPr>
          <p:txBody>
            <a:bodyPr lIns="121944" tIns="60972" rIns="121944" bIns="60972">
              <a:spAutoFit/>
            </a:bodyPr>
            <a:lstStyle/>
            <a:p>
              <a:pPr algn="ctr"/>
              <a:r>
                <a:rPr lang="en-US" altLang="zh-CN" sz="900" b="1">
                  <a:cs typeface="Calibri" pitchFamily="34" charset="0"/>
                </a:rPr>
                <a:t>Professional</a:t>
              </a:r>
              <a:endParaRPr lang="zh-CN" altLang="en-US" sz="900" b="1">
                <a:cs typeface="Calibri" pitchFamily="34" charset="0"/>
              </a:endParaRPr>
            </a:p>
          </p:txBody>
        </p:sp>
        <p:sp>
          <p:nvSpPr>
            <p:cNvPr id="187" name="TextBox 186"/>
            <p:cNvSpPr txBox="1"/>
            <p:nvPr/>
          </p:nvSpPr>
          <p:spPr>
            <a:xfrm>
              <a:off x="1674955" y="1624638"/>
              <a:ext cx="567897" cy="348800"/>
            </a:xfrm>
            <a:prstGeom prst="rect">
              <a:avLst/>
            </a:prstGeom>
            <a:noFill/>
          </p:spPr>
          <p:txBody>
            <a:bodyPr lIns="121944" tIns="60972" rIns="121944" bIns="60972">
              <a:spAutoFit/>
            </a:bodyPr>
            <a:lstStyle/>
            <a:p>
              <a:pPr algn="ctr" fontAlgn="auto">
                <a:spcBef>
                  <a:spcPts val="0"/>
                </a:spcBef>
                <a:spcAft>
                  <a:spcPts val="0"/>
                </a:spcAft>
                <a:defRPr/>
              </a:pPr>
              <a:r>
                <a:rPr lang="en-US" altLang="zh-CN" sz="900" b="1" kern="0" dirty="0">
                  <a:solidFill>
                    <a:srgbClr val="C00000"/>
                  </a:solidFill>
                  <a:ea typeface="华文细黑" pitchFamily="2" charset="-122"/>
                  <a:cs typeface="Calibri" pitchFamily="34" charset="0"/>
                </a:rPr>
                <a:t>WLAN</a:t>
              </a:r>
              <a:endParaRPr lang="zh-CN" altLang="en-US" sz="900" b="1" kern="0" dirty="0">
                <a:solidFill>
                  <a:srgbClr val="C00000"/>
                </a:solidFill>
                <a:ea typeface="华文细黑" pitchFamily="2" charset="-122"/>
                <a:cs typeface="Calibri" pitchFamily="34" charset="0"/>
              </a:endParaRPr>
            </a:p>
          </p:txBody>
        </p:sp>
        <p:sp>
          <p:nvSpPr>
            <p:cNvPr id="188" name="TextBox 187"/>
            <p:cNvSpPr txBox="1"/>
            <p:nvPr/>
          </p:nvSpPr>
          <p:spPr>
            <a:xfrm>
              <a:off x="3832338" y="1616701"/>
              <a:ext cx="733729" cy="348800"/>
            </a:xfrm>
            <a:prstGeom prst="rect">
              <a:avLst/>
            </a:prstGeom>
            <a:noFill/>
          </p:spPr>
          <p:txBody>
            <a:bodyPr lIns="121944" tIns="60972" rIns="121944" bIns="60972">
              <a:spAutoFit/>
            </a:bodyPr>
            <a:lstStyle/>
            <a:p>
              <a:pPr algn="ctr" fontAlgn="auto">
                <a:spcBef>
                  <a:spcPts val="0"/>
                </a:spcBef>
                <a:spcAft>
                  <a:spcPts val="0"/>
                </a:spcAft>
                <a:defRPr/>
              </a:pPr>
              <a:r>
                <a:rPr lang="en-US" altLang="zh-CN" sz="900" b="1" kern="0" dirty="0">
                  <a:solidFill>
                    <a:srgbClr val="C00000"/>
                  </a:solidFill>
                  <a:ea typeface="华文细黑" pitchFamily="2" charset="-122"/>
                  <a:cs typeface="Calibri" pitchFamily="34" charset="0"/>
                </a:rPr>
                <a:t>UC&amp;C</a:t>
              </a:r>
              <a:endParaRPr lang="zh-CN" altLang="en-US" sz="900" b="1" kern="0" dirty="0">
                <a:solidFill>
                  <a:srgbClr val="C00000"/>
                </a:solidFill>
                <a:ea typeface="华文细黑" pitchFamily="2" charset="-122"/>
                <a:cs typeface="Calibri" pitchFamily="34" charset="0"/>
              </a:endParaRPr>
            </a:p>
          </p:txBody>
        </p:sp>
        <p:sp>
          <p:nvSpPr>
            <p:cNvPr id="189" name="TextBox 188"/>
            <p:cNvSpPr txBox="1"/>
            <p:nvPr/>
          </p:nvSpPr>
          <p:spPr>
            <a:xfrm>
              <a:off x="5964688" y="1637337"/>
              <a:ext cx="696183" cy="348800"/>
            </a:xfrm>
            <a:prstGeom prst="rect">
              <a:avLst/>
            </a:prstGeom>
            <a:noFill/>
          </p:spPr>
          <p:txBody>
            <a:bodyPr lIns="121944" tIns="60972" rIns="121944" bIns="60972">
              <a:spAutoFit/>
            </a:bodyPr>
            <a:lstStyle/>
            <a:p>
              <a:pPr algn="ctr" fontAlgn="auto">
                <a:spcBef>
                  <a:spcPts val="0"/>
                </a:spcBef>
                <a:spcAft>
                  <a:spcPts val="0"/>
                </a:spcAft>
                <a:defRPr/>
              </a:pPr>
              <a:r>
                <a:rPr lang="en-US" altLang="zh-CN" sz="900" b="1" kern="0" dirty="0">
                  <a:solidFill>
                    <a:srgbClr val="C00000"/>
                  </a:solidFill>
                  <a:ea typeface="华文细黑" pitchFamily="2" charset="-122"/>
                  <a:cs typeface="Calibri" pitchFamily="34" charset="0"/>
                </a:rPr>
                <a:t>Storage</a:t>
              </a:r>
              <a:endParaRPr lang="zh-CN" altLang="en-US" sz="900" b="1" kern="0" dirty="0">
                <a:solidFill>
                  <a:srgbClr val="C00000"/>
                </a:solidFill>
                <a:ea typeface="华文细黑" pitchFamily="2" charset="-122"/>
                <a:cs typeface="Calibri" pitchFamily="34" charset="0"/>
              </a:endParaRPr>
            </a:p>
          </p:txBody>
        </p:sp>
        <p:sp>
          <p:nvSpPr>
            <p:cNvPr id="193" name="TextBox 192"/>
            <p:cNvSpPr txBox="1"/>
            <p:nvPr/>
          </p:nvSpPr>
          <p:spPr>
            <a:xfrm>
              <a:off x="4625515" y="1616701"/>
              <a:ext cx="464643" cy="348800"/>
            </a:xfrm>
            <a:prstGeom prst="rect">
              <a:avLst/>
            </a:prstGeom>
            <a:noFill/>
          </p:spPr>
          <p:txBody>
            <a:bodyPr lIns="121944" tIns="60972" rIns="121944" bIns="60972">
              <a:spAutoFit/>
            </a:bodyPr>
            <a:lstStyle/>
            <a:p>
              <a:pPr algn="ctr" fontAlgn="auto">
                <a:spcBef>
                  <a:spcPts val="0"/>
                </a:spcBef>
                <a:spcAft>
                  <a:spcPts val="0"/>
                </a:spcAft>
                <a:defRPr/>
              </a:pPr>
              <a:r>
                <a:rPr lang="en-US" altLang="zh-CN" sz="900" b="1" kern="0" dirty="0">
                  <a:solidFill>
                    <a:srgbClr val="C00000"/>
                  </a:solidFill>
                  <a:ea typeface="华文细黑" pitchFamily="2" charset="-122"/>
                  <a:cs typeface="Calibri" pitchFamily="34" charset="0"/>
                </a:rPr>
                <a:t>VC</a:t>
              </a:r>
              <a:endParaRPr lang="zh-CN" altLang="en-US" sz="900" b="1" kern="0" dirty="0">
                <a:solidFill>
                  <a:srgbClr val="C00000"/>
                </a:solidFill>
                <a:ea typeface="华文细黑" pitchFamily="2" charset="-122"/>
                <a:cs typeface="Calibri" pitchFamily="34" charset="0"/>
              </a:endParaRPr>
            </a:p>
          </p:txBody>
        </p:sp>
        <p:sp>
          <p:nvSpPr>
            <p:cNvPr id="194" name="TextBox 193"/>
            <p:cNvSpPr txBox="1"/>
            <p:nvPr/>
          </p:nvSpPr>
          <p:spPr>
            <a:xfrm>
              <a:off x="5052612" y="1629401"/>
              <a:ext cx="583541" cy="348800"/>
            </a:xfrm>
            <a:prstGeom prst="rect">
              <a:avLst/>
            </a:prstGeom>
            <a:noFill/>
          </p:spPr>
          <p:txBody>
            <a:bodyPr lIns="121944" tIns="60972" rIns="121944" bIns="60972">
              <a:spAutoFit/>
            </a:bodyPr>
            <a:lstStyle/>
            <a:p>
              <a:pPr algn="ctr" fontAlgn="auto">
                <a:spcBef>
                  <a:spcPts val="0"/>
                </a:spcBef>
                <a:spcAft>
                  <a:spcPts val="0"/>
                </a:spcAft>
                <a:defRPr/>
              </a:pPr>
              <a:r>
                <a:rPr lang="en-US" altLang="zh-CN" sz="900" b="1" kern="0" dirty="0">
                  <a:solidFill>
                    <a:srgbClr val="777777"/>
                  </a:solidFill>
                  <a:ea typeface="华文细黑" pitchFamily="2" charset="-122"/>
                  <a:cs typeface="Calibri" pitchFamily="34" charset="0"/>
                </a:rPr>
                <a:t>Cloud</a:t>
              </a:r>
              <a:endParaRPr lang="zh-CN" altLang="en-US" sz="900" b="1" kern="0" dirty="0">
                <a:solidFill>
                  <a:srgbClr val="777777"/>
                </a:solidFill>
                <a:ea typeface="华文细黑" pitchFamily="2" charset="-122"/>
                <a:cs typeface="Calibri" pitchFamily="34" charset="0"/>
              </a:endParaRPr>
            </a:p>
          </p:txBody>
        </p:sp>
        <p:sp>
          <p:nvSpPr>
            <p:cNvPr id="195" name="TextBox 194"/>
            <p:cNvSpPr txBox="1"/>
            <p:nvPr/>
          </p:nvSpPr>
          <p:spPr>
            <a:xfrm>
              <a:off x="5528206" y="1629401"/>
              <a:ext cx="583541" cy="348800"/>
            </a:xfrm>
            <a:prstGeom prst="rect">
              <a:avLst/>
            </a:prstGeom>
            <a:noFill/>
          </p:spPr>
          <p:txBody>
            <a:bodyPr lIns="121944" tIns="60972" rIns="121944" bIns="60972">
              <a:spAutoFit/>
            </a:bodyPr>
            <a:lstStyle/>
            <a:p>
              <a:pPr algn="ctr" fontAlgn="auto">
                <a:spcBef>
                  <a:spcPts val="0"/>
                </a:spcBef>
                <a:spcAft>
                  <a:spcPts val="0"/>
                </a:spcAft>
                <a:defRPr/>
              </a:pPr>
              <a:r>
                <a:rPr lang="en-US" altLang="zh-CN" sz="900" b="1" kern="0" dirty="0">
                  <a:solidFill>
                    <a:srgbClr val="C00000"/>
                  </a:solidFill>
                  <a:ea typeface="华文细黑" pitchFamily="2" charset="-122"/>
                  <a:cs typeface="Calibri" pitchFamily="34" charset="0"/>
                </a:rPr>
                <a:t>Server</a:t>
              </a:r>
              <a:endParaRPr lang="zh-CN" altLang="en-US" sz="900" b="1" kern="0" dirty="0">
                <a:solidFill>
                  <a:srgbClr val="C00000"/>
                </a:solidFill>
                <a:ea typeface="华文细黑" pitchFamily="2" charset="-122"/>
                <a:cs typeface="Calibri" pitchFamily="34" charset="0"/>
              </a:endParaRPr>
            </a:p>
          </p:txBody>
        </p:sp>
        <p:sp>
          <p:nvSpPr>
            <p:cNvPr id="207" name="TextBox 206"/>
            <p:cNvSpPr txBox="1"/>
            <p:nvPr/>
          </p:nvSpPr>
          <p:spPr>
            <a:xfrm>
              <a:off x="6373011" y="1570670"/>
              <a:ext cx="887045" cy="492411"/>
            </a:xfrm>
            <a:prstGeom prst="rect">
              <a:avLst/>
            </a:prstGeom>
            <a:noFill/>
          </p:spPr>
          <p:txBody>
            <a:bodyPr lIns="121944" tIns="60972" rIns="121944" bIns="60972">
              <a:spAutoFit/>
            </a:bodyPr>
            <a:lstStyle/>
            <a:p>
              <a:pPr algn="ctr" fontAlgn="auto">
                <a:spcBef>
                  <a:spcPts val="0"/>
                </a:spcBef>
                <a:spcAft>
                  <a:spcPts val="0"/>
                </a:spcAft>
                <a:defRPr/>
              </a:pPr>
              <a:r>
                <a:rPr lang="en-US" altLang="zh-CN" sz="900" b="1" kern="0" dirty="0">
                  <a:solidFill>
                    <a:srgbClr val="777777"/>
                  </a:solidFill>
                  <a:ea typeface="华文细黑" pitchFamily="2" charset="-122"/>
                  <a:cs typeface="Calibri" pitchFamily="34" charset="0"/>
                </a:rPr>
                <a:t>ICT </a:t>
              </a:r>
            </a:p>
            <a:p>
              <a:pPr algn="ctr" fontAlgn="auto">
                <a:spcBef>
                  <a:spcPts val="0"/>
                </a:spcBef>
                <a:spcAft>
                  <a:spcPts val="0"/>
                </a:spcAft>
                <a:defRPr/>
              </a:pPr>
              <a:r>
                <a:rPr lang="en-US" altLang="zh-CN" sz="700" b="1" kern="0" dirty="0">
                  <a:solidFill>
                    <a:srgbClr val="777777"/>
                  </a:solidFill>
                  <a:ea typeface="华文细黑" pitchFamily="2" charset="-122"/>
                  <a:cs typeface="Calibri" pitchFamily="34" charset="0"/>
                </a:rPr>
                <a:t>Convergence</a:t>
              </a:r>
              <a:endParaRPr lang="zh-CN" altLang="en-US" sz="700" b="1" kern="0" dirty="0">
                <a:solidFill>
                  <a:srgbClr val="777777"/>
                </a:solidFill>
                <a:ea typeface="华文细黑" pitchFamily="2" charset="-122"/>
                <a:cs typeface="Calibri" pitchFamily="34" charset="0"/>
              </a:endParaRPr>
            </a:p>
          </p:txBody>
        </p:sp>
        <p:sp>
          <p:nvSpPr>
            <p:cNvPr id="208" name="TextBox 207"/>
            <p:cNvSpPr txBox="1"/>
            <p:nvPr/>
          </p:nvSpPr>
          <p:spPr>
            <a:xfrm>
              <a:off x="2139598" y="1616701"/>
              <a:ext cx="672715" cy="348800"/>
            </a:xfrm>
            <a:prstGeom prst="rect">
              <a:avLst/>
            </a:prstGeom>
            <a:noFill/>
          </p:spPr>
          <p:txBody>
            <a:bodyPr lIns="121944" tIns="60972" rIns="121944" bIns="60972">
              <a:spAutoFit/>
            </a:bodyPr>
            <a:lstStyle/>
            <a:p>
              <a:pPr algn="ctr" fontAlgn="auto">
                <a:spcBef>
                  <a:spcPts val="0"/>
                </a:spcBef>
                <a:spcAft>
                  <a:spcPts val="0"/>
                </a:spcAft>
                <a:defRPr/>
              </a:pPr>
              <a:r>
                <a:rPr lang="en-US" altLang="zh-CN" sz="900" b="1" kern="0" dirty="0">
                  <a:solidFill>
                    <a:srgbClr val="777777"/>
                  </a:solidFill>
                  <a:ea typeface="华文细黑" pitchFamily="2" charset="-122"/>
                  <a:cs typeface="Calibri" pitchFamily="34" charset="0"/>
                </a:rPr>
                <a:t>Wireless</a:t>
              </a:r>
            </a:p>
          </p:txBody>
        </p:sp>
        <p:sp>
          <p:nvSpPr>
            <p:cNvPr id="209" name="TextBox 208"/>
            <p:cNvSpPr txBox="1"/>
            <p:nvPr/>
          </p:nvSpPr>
          <p:spPr>
            <a:xfrm>
              <a:off x="2486907" y="1616701"/>
              <a:ext cx="887045" cy="307769"/>
            </a:xfrm>
            <a:prstGeom prst="rect">
              <a:avLst/>
            </a:prstGeom>
            <a:noFill/>
          </p:spPr>
          <p:txBody>
            <a:bodyPr lIns="121944" tIns="60972" rIns="121944" bIns="60972">
              <a:spAutoFit/>
            </a:bodyPr>
            <a:lstStyle/>
            <a:p>
              <a:pPr algn="ctr" fontAlgn="auto">
                <a:spcBef>
                  <a:spcPts val="0"/>
                </a:spcBef>
                <a:spcAft>
                  <a:spcPts val="0"/>
                </a:spcAft>
                <a:defRPr/>
              </a:pPr>
              <a:r>
                <a:rPr lang="en-US" altLang="zh-CN" sz="700" b="1" kern="0" dirty="0">
                  <a:solidFill>
                    <a:srgbClr val="777777"/>
                  </a:solidFill>
                  <a:ea typeface="华文细黑" pitchFamily="2" charset="-122"/>
                  <a:cs typeface="Calibri" pitchFamily="34" charset="0"/>
                </a:rPr>
                <a:t>      Transmission</a:t>
              </a:r>
              <a:endParaRPr lang="zh-CN" altLang="en-US" sz="700" b="1" kern="0" dirty="0">
                <a:solidFill>
                  <a:srgbClr val="777777"/>
                </a:solidFill>
                <a:ea typeface="华文细黑" pitchFamily="2" charset="-122"/>
                <a:cs typeface="Calibri" pitchFamily="34" charset="0"/>
              </a:endParaRPr>
            </a:p>
          </p:txBody>
        </p:sp>
        <p:sp>
          <p:nvSpPr>
            <p:cNvPr id="210" name="TextBox 209"/>
            <p:cNvSpPr txBox="1"/>
            <p:nvPr/>
          </p:nvSpPr>
          <p:spPr>
            <a:xfrm>
              <a:off x="3161186" y="1629401"/>
              <a:ext cx="755632" cy="348800"/>
            </a:xfrm>
            <a:prstGeom prst="rect">
              <a:avLst/>
            </a:prstGeom>
            <a:noFill/>
          </p:spPr>
          <p:txBody>
            <a:bodyPr lIns="121944" tIns="60972" rIns="121944" bIns="60972">
              <a:spAutoFit/>
            </a:bodyPr>
            <a:lstStyle/>
            <a:p>
              <a:pPr algn="ctr" fontAlgn="auto">
                <a:spcBef>
                  <a:spcPts val="0"/>
                </a:spcBef>
                <a:spcAft>
                  <a:spcPts val="0"/>
                </a:spcAft>
                <a:defRPr/>
              </a:pPr>
              <a:r>
                <a:rPr lang="en-US" altLang="zh-CN" sz="900" b="1" kern="0" dirty="0">
                  <a:solidFill>
                    <a:srgbClr val="C00000"/>
                  </a:solidFill>
                  <a:ea typeface="华文细黑" pitchFamily="2" charset="-122"/>
                  <a:cs typeface="Calibri" pitchFamily="34" charset="0"/>
                </a:rPr>
                <a:t>Security</a:t>
              </a:r>
              <a:endParaRPr lang="zh-CN" altLang="en-US" sz="900" b="1" kern="0" dirty="0">
                <a:solidFill>
                  <a:srgbClr val="C00000"/>
                </a:solidFill>
                <a:ea typeface="华文细黑" pitchFamily="2" charset="-122"/>
                <a:cs typeface="Calibri" pitchFamily="34" charset="0"/>
              </a:endParaRPr>
            </a:p>
          </p:txBody>
        </p:sp>
        <p:cxnSp>
          <p:nvCxnSpPr>
            <p:cNvPr id="20576" name="直接连接符 212"/>
            <p:cNvCxnSpPr>
              <a:cxnSpLocks noChangeShapeType="1"/>
            </p:cNvCxnSpPr>
            <p:nvPr/>
          </p:nvCxnSpPr>
          <p:spPr bwMode="auto">
            <a:xfrm>
              <a:off x="683746" y="1898817"/>
              <a:ext cx="6351204" cy="0"/>
            </a:xfrm>
            <a:prstGeom prst="line">
              <a:avLst/>
            </a:prstGeom>
            <a:noFill/>
            <a:ln w="9525" algn="ctr">
              <a:solidFill>
                <a:srgbClr val="000000"/>
              </a:solidFill>
              <a:round/>
              <a:headEnd/>
              <a:tailEnd/>
            </a:ln>
          </p:spPr>
        </p:cxnSp>
        <p:sp>
          <p:nvSpPr>
            <p:cNvPr id="20577" name="TextBox 218"/>
            <p:cNvSpPr txBox="1">
              <a:spLocks noChangeArrowheads="1"/>
            </p:cNvSpPr>
            <p:nvPr/>
          </p:nvSpPr>
          <p:spPr bwMode="auto">
            <a:xfrm rot="16200000">
              <a:off x="304408" y="5362388"/>
              <a:ext cx="954055" cy="257836"/>
            </a:xfrm>
            <a:prstGeom prst="rect">
              <a:avLst/>
            </a:prstGeom>
            <a:noFill/>
            <a:ln w="9525">
              <a:noFill/>
              <a:miter lim="800000"/>
              <a:headEnd/>
              <a:tailEnd/>
            </a:ln>
          </p:spPr>
          <p:txBody>
            <a:bodyPr wrap="square" lIns="121944" tIns="60972" rIns="121944" bIns="60972">
              <a:spAutoFit/>
            </a:bodyPr>
            <a:lstStyle/>
            <a:p>
              <a:r>
                <a:rPr lang="en-US" altLang="zh-CN" sz="900" b="1" dirty="0">
                  <a:cs typeface="Calibri" pitchFamily="34" charset="0"/>
                </a:rPr>
                <a:t>Architect</a:t>
              </a:r>
            </a:p>
          </p:txBody>
        </p:sp>
        <p:sp>
          <p:nvSpPr>
            <p:cNvPr id="223" name="TextBox 222"/>
            <p:cNvSpPr txBox="1"/>
            <p:nvPr/>
          </p:nvSpPr>
          <p:spPr>
            <a:xfrm>
              <a:off x="1629586" y="1264323"/>
              <a:ext cx="4715265" cy="451379"/>
            </a:xfrm>
            <a:prstGeom prst="rect">
              <a:avLst/>
            </a:prstGeom>
            <a:noFill/>
          </p:spPr>
          <p:txBody>
            <a:bodyPr lIns="121944" tIns="60972" rIns="121944" bIns="60972">
              <a:spAutoFit/>
            </a:bodyPr>
            <a:lstStyle/>
            <a:p>
              <a:pPr algn="ctr" fontAlgn="auto">
                <a:spcBef>
                  <a:spcPts val="0"/>
                </a:spcBef>
                <a:spcAft>
                  <a:spcPts val="0"/>
                </a:spcAft>
                <a:defRPr/>
              </a:pPr>
              <a:r>
                <a:rPr lang="en-US" altLang="zh-CN" sz="1400" b="1" kern="0" dirty="0">
                  <a:solidFill>
                    <a:schemeClr val="bg1"/>
                  </a:solidFill>
                  <a:ea typeface="华文细黑" pitchFamily="2" charset="-122"/>
                  <a:cs typeface="Calibri" pitchFamily="34" charset="0"/>
                </a:rPr>
                <a:t>ICT</a:t>
              </a:r>
              <a:r>
                <a:rPr lang="zh-CN" altLang="en-US" sz="1400" b="1" kern="0" dirty="0">
                  <a:solidFill>
                    <a:schemeClr val="bg1"/>
                  </a:solidFill>
                  <a:ea typeface="华文细黑" pitchFamily="2" charset="-122"/>
                  <a:cs typeface="Calibri" pitchFamily="34" charset="0"/>
                </a:rPr>
                <a:t> </a:t>
              </a:r>
              <a:r>
                <a:rPr lang="en-US" altLang="zh-CN" sz="1400" b="1" kern="0" dirty="0">
                  <a:solidFill>
                    <a:schemeClr val="bg1"/>
                  </a:solidFill>
                  <a:ea typeface="华文细黑" pitchFamily="2" charset="-122"/>
                  <a:cs typeface="Calibri" pitchFamily="34" charset="0"/>
                </a:rPr>
                <a:t>Professional Certification</a:t>
              </a:r>
              <a:endParaRPr lang="zh-CN" altLang="en-US" sz="1400" b="1" kern="0" dirty="0">
                <a:solidFill>
                  <a:schemeClr val="bg1"/>
                </a:solidFill>
                <a:ea typeface="华文细黑" pitchFamily="2" charset="-122"/>
                <a:cs typeface="Calibri" pitchFamily="34" charset="0"/>
              </a:endParaRPr>
            </a:p>
          </p:txBody>
        </p:sp>
        <p:sp>
          <p:nvSpPr>
            <p:cNvPr id="302" name="TextBox 301"/>
            <p:cNvSpPr txBox="1"/>
            <p:nvPr/>
          </p:nvSpPr>
          <p:spPr>
            <a:xfrm rot="16200000">
              <a:off x="395918" y="4494053"/>
              <a:ext cx="765208" cy="257836"/>
            </a:xfrm>
            <a:prstGeom prst="rect">
              <a:avLst/>
            </a:prstGeom>
            <a:noFill/>
          </p:spPr>
          <p:txBody>
            <a:bodyPr wrap="square" lIns="121944" tIns="60972" rIns="121944" bIns="60972">
              <a:spAutoFit/>
            </a:bodyPr>
            <a:lstStyle/>
            <a:p>
              <a:pPr algn="ctr">
                <a:defRPr/>
              </a:pPr>
              <a:r>
                <a:rPr lang="en-US" altLang="zh-CN" sz="900" b="1" kern="0" dirty="0">
                  <a:solidFill>
                    <a:sysClr val="windowText" lastClr="000000"/>
                  </a:solidFill>
                  <a:ea typeface="华文细黑" pitchFamily="2" charset="-122"/>
                  <a:cs typeface="Calibri" pitchFamily="34" charset="0"/>
                </a:rPr>
                <a:t>Expert</a:t>
              </a:r>
              <a:endParaRPr lang="zh-CN" altLang="en-US" sz="900" b="1" kern="0" dirty="0">
                <a:solidFill>
                  <a:sysClr val="windowText" lastClr="000000"/>
                </a:solidFill>
                <a:ea typeface="华文细黑" pitchFamily="2" charset="-122"/>
                <a:cs typeface="Calibri" pitchFamily="34" charset="0"/>
              </a:endParaRPr>
            </a:p>
          </p:txBody>
        </p:sp>
        <p:sp>
          <p:nvSpPr>
            <p:cNvPr id="324" name="矩形 323"/>
            <p:cNvSpPr/>
            <p:nvPr/>
          </p:nvSpPr>
          <p:spPr>
            <a:xfrm>
              <a:off x="7180270" y="1329402"/>
              <a:ext cx="1523778" cy="4319029"/>
            </a:xfrm>
            <a:prstGeom prst="rect">
              <a:avLst/>
            </a:prstGeom>
          </p:spPr>
          <p:txBody>
            <a:bodyPr lIns="36000" tIns="36000" rIns="36000" bIns="36000"/>
            <a:lstStyle/>
            <a:p>
              <a:pPr>
                <a:defRPr/>
              </a:pPr>
              <a:endParaRPr lang="zh-CN" altLang="en-US" sz="600" kern="0" dirty="0">
                <a:solidFill>
                  <a:srgbClr val="000000"/>
                </a:solidFill>
                <a:ea typeface="华文细黑" pitchFamily="2" charset="-122"/>
                <a:cs typeface="Calibri" pitchFamily="34" charset="0"/>
              </a:endParaRPr>
            </a:p>
          </p:txBody>
        </p:sp>
        <p:sp>
          <p:nvSpPr>
            <p:cNvPr id="396" name="TextBox 395"/>
            <p:cNvSpPr txBox="1"/>
            <p:nvPr/>
          </p:nvSpPr>
          <p:spPr>
            <a:xfrm>
              <a:off x="6499732" y="2542095"/>
              <a:ext cx="628911" cy="287253"/>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HCNA-</a:t>
              </a:r>
              <a:r>
                <a:rPr lang="en-US" altLang="zh-CN" sz="400" b="1" kern="0" dirty="0">
                  <a:solidFill>
                    <a:srgbClr val="777777"/>
                  </a:solidFill>
                  <a:ea typeface="华文细黑" pitchFamily="2" charset="-122"/>
                  <a:cs typeface="Calibri" pitchFamily="34" charset="0"/>
                </a:rPr>
                <a:t>Design</a:t>
              </a:r>
            </a:p>
          </p:txBody>
        </p:sp>
        <p:sp>
          <p:nvSpPr>
            <p:cNvPr id="397" name="TextBox 396"/>
            <p:cNvSpPr txBox="1"/>
            <p:nvPr/>
          </p:nvSpPr>
          <p:spPr>
            <a:xfrm>
              <a:off x="6571696" y="3545265"/>
              <a:ext cx="475594" cy="369316"/>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HCNP-</a:t>
              </a:r>
              <a:r>
                <a:rPr lang="en-US" altLang="zh-CN" sz="400" b="1" kern="0" dirty="0">
                  <a:solidFill>
                    <a:srgbClr val="777777"/>
                  </a:solidFill>
                  <a:ea typeface="华文细黑" pitchFamily="2" charset="-122"/>
                  <a:cs typeface="Calibri" pitchFamily="34" charset="0"/>
                </a:rPr>
                <a:t>Design</a:t>
              </a:r>
            </a:p>
          </p:txBody>
        </p:sp>
        <p:sp>
          <p:nvSpPr>
            <p:cNvPr id="398" name="TextBox 397"/>
            <p:cNvSpPr txBox="1"/>
            <p:nvPr/>
          </p:nvSpPr>
          <p:spPr>
            <a:xfrm>
              <a:off x="6593599" y="4450022"/>
              <a:ext cx="438047" cy="369316"/>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HCIE-</a:t>
              </a:r>
              <a:r>
                <a:rPr lang="en-US" altLang="zh-CN" sz="400" b="1" kern="0" dirty="0">
                  <a:solidFill>
                    <a:srgbClr val="777777"/>
                  </a:solidFill>
                  <a:ea typeface="华文细黑" pitchFamily="2" charset="-122"/>
                  <a:cs typeface="Calibri" pitchFamily="34" charset="0"/>
                </a:rPr>
                <a:t>Design</a:t>
              </a:r>
            </a:p>
          </p:txBody>
        </p:sp>
        <p:sp>
          <p:nvSpPr>
            <p:cNvPr id="399" name="TextBox 398"/>
            <p:cNvSpPr txBox="1"/>
            <p:nvPr/>
          </p:nvSpPr>
          <p:spPr>
            <a:xfrm>
              <a:off x="3622652" y="1912410"/>
              <a:ext cx="710262"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1200" b="1" kern="0" dirty="0">
                  <a:solidFill>
                    <a:srgbClr val="FFFF00"/>
                  </a:solidFill>
                  <a:ea typeface="华文细黑" pitchFamily="2" charset="-122"/>
                  <a:cs typeface="Calibri" pitchFamily="34" charset="0"/>
                </a:rPr>
                <a:t>HCDA</a:t>
              </a:r>
            </a:p>
          </p:txBody>
        </p:sp>
        <p:sp>
          <p:nvSpPr>
            <p:cNvPr id="400" name="TextBox 399"/>
            <p:cNvSpPr txBox="1"/>
            <p:nvPr/>
          </p:nvSpPr>
          <p:spPr>
            <a:xfrm>
              <a:off x="3719697" y="5418271"/>
              <a:ext cx="617959" cy="287253"/>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err="1">
                  <a:ea typeface="华文细黑" pitchFamily="2" charset="-122"/>
                  <a:cs typeface="Calibri" pitchFamily="34" charset="0"/>
                </a:rPr>
                <a:t>HCAr</a:t>
              </a:r>
              <a:endParaRPr lang="en-US" altLang="zh-CN" sz="400" b="1" kern="0" dirty="0">
                <a:ea typeface="华文细黑" pitchFamily="2" charset="-122"/>
                <a:cs typeface="Calibri" pitchFamily="34" charset="0"/>
              </a:endParaRPr>
            </a:p>
          </p:txBody>
        </p:sp>
        <p:sp>
          <p:nvSpPr>
            <p:cNvPr id="401" name="TextBox 400"/>
            <p:cNvSpPr txBox="1"/>
            <p:nvPr/>
          </p:nvSpPr>
          <p:spPr>
            <a:xfrm>
              <a:off x="1748485" y="2542095"/>
              <a:ext cx="500625"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ea typeface="华文细黑" pitchFamily="2" charset="-122"/>
                  <a:cs typeface="Calibri" pitchFamily="34" charset="0"/>
                </a:rPr>
                <a:t>HCNA-WLAN</a:t>
              </a:r>
            </a:p>
          </p:txBody>
        </p:sp>
        <p:sp>
          <p:nvSpPr>
            <p:cNvPr id="402" name="TextBox 401"/>
            <p:cNvSpPr txBox="1"/>
            <p:nvPr/>
          </p:nvSpPr>
          <p:spPr>
            <a:xfrm>
              <a:off x="3740034" y="2542095"/>
              <a:ext cx="445870"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ea typeface="华文细黑" pitchFamily="2" charset="-122"/>
                  <a:cs typeface="Calibri" pitchFamily="34" charset="0"/>
                </a:rPr>
                <a:t>HCNA-UC</a:t>
              </a:r>
            </a:p>
          </p:txBody>
        </p:sp>
        <p:sp>
          <p:nvSpPr>
            <p:cNvPr id="403" name="TextBox 402"/>
            <p:cNvSpPr txBox="1"/>
            <p:nvPr/>
          </p:nvSpPr>
          <p:spPr>
            <a:xfrm>
              <a:off x="4552550" y="2453072"/>
              <a:ext cx="567701" cy="550470"/>
            </a:xfrm>
            <a:prstGeom prst="rect">
              <a:avLst/>
            </a:prstGeom>
            <a:noFill/>
          </p:spPr>
          <p:txBody>
            <a:bodyPr wrap="square" lIns="121944" tIns="60972" rIns="121944" bIns="60972">
              <a:spAutoFit/>
            </a:bodyPr>
            <a:lstStyle/>
            <a:p>
              <a:pPr algn="ctr" fontAlgn="auto">
                <a:spcBef>
                  <a:spcPts val="0"/>
                </a:spcBef>
                <a:spcAft>
                  <a:spcPts val="0"/>
                </a:spcAft>
                <a:defRPr/>
              </a:pPr>
              <a:r>
                <a:rPr lang="en-US" altLang="zh-CN" sz="900" b="1" kern="0" dirty="0">
                  <a:solidFill>
                    <a:srgbClr val="FFFF00"/>
                  </a:solidFill>
                  <a:ea typeface="华文细黑" pitchFamily="2" charset="-122"/>
                  <a:cs typeface="Calibri" pitchFamily="34" charset="0"/>
                </a:rPr>
                <a:t>HCNA-VC</a:t>
              </a:r>
            </a:p>
          </p:txBody>
        </p:sp>
        <p:sp>
          <p:nvSpPr>
            <p:cNvPr id="404" name="TextBox 403"/>
            <p:cNvSpPr txBox="1"/>
            <p:nvPr/>
          </p:nvSpPr>
          <p:spPr>
            <a:xfrm>
              <a:off x="5554801" y="2542095"/>
              <a:ext cx="528786"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ea typeface="华文细黑" pitchFamily="2" charset="-122"/>
                  <a:cs typeface="Calibri" pitchFamily="34" charset="0"/>
                </a:rPr>
                <a:t>HCNA-Server</a:t>
              </a:r>
            </a:p>
          </p:txBody>
        </p:sp>
        <p:sp>
          <p:nvSpPr>
            <p:cNvPr id="405" name="TextBox 404"/>
            <p:cNvSpPr txBox="1"/>
            <p:nvPr/>
          </p:nvSpPr>
          <p:spPr>
            <a:xfrm>
              <a:off x="5105803" y="2542095"/>
              <a:ext cx="481852"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HCNA-Cloud</a:t>
              </a:r>
            </a:p>
          </p:txBody>
        </p:sp>
        <p:sp>
          <p:nvSpPr>
            <p:cNvPr id="406" name="TextBox 405"/>
            <p:cNvSpPr txBox="1"/>
            <p:nvPr/>
          </p:nvSpPr>
          <p:spPr>
            <a:xfrm>
              <a:off x="2230338" y="2542095"/>
              <a:ext cx="484981"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HCNA-LTE</a:t>
              </a:r>
            </a:p>
          </p:txBody>
        </p:sp>
        <p:sp>
          <p:nvSpPr>
            <p:cNvPr id="407" name="TextBox 406"/>
            <p:cNvSpPr txBox="1"/>
            <p:nvPr/>
          </p:nvSpPr>
          <p:spPr>
            <a:xfrm>
              <a:off x="2693415" y="2542095"/>
              <a:ext cx="636732" cy="369316"/>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HCNA-</a:t>
              </a:r>
              <a:r>
                <a:rPr lang="en-US" altLang="zh-CN" sz="400" b="1" kern="0" dirty="0">
                  <a:solidFill>
                    <a:srgbClr val="777777"/>
                  </a:solidFill>
                  <a:ea typeface="华文细黑" pitchFamily="2" charset="-122"/>
                  <a:cs typeface="Calibri" pitchFamily="34" charset="0"/>
                </a:rPr>
                <a:t>Transmissi</a:t>
              </a:r>
              <a:r>
                <a:rPr lang="en-US" altLang="zh-CN" sz="400" b="1" kern="0" dirty="0">
                  <a:ea typeface="华文细黑" pitchFamily="2" charset="-122"/>
                  <a:cs typeface="Calibri" pitchFamily="34" charset="0"/>
                </a:rPr>
                <a:t>o</a:t>
              </a:r>
              <a:r>
                <a:rPr lang="en-US" altLang="zh-CN" sz="100" b="1" kern="0" dirty="0">
                  <a:ea typeface="华文细黑" pitchFamily="2" charset="-122"/>
                  <a:cs typeface="Calibri" pitchFamily="34" charset="0"/>
                </a:rPr>
                <a:t>n</a:t>
              </a:r>
            </a:p>
          </p:txBody>
        </p:sp>
        <p:sp>
          <p:nvSpPr>
            <p:cNvPr id="408" name="TextBox 407"/>
            <p:cNvSpPr txBox="1"/>
            <p:nvPr/>
          </p:nvSpPr>
          <p:spPr>
            <a:xfrm>
              <a:off x="3204259" y="2453072"/>
              <a:ext cx="580412" cy="492411"/>
            </a:xfrm>
            <a:prstGeom prst="rect">
              <a:avLst/>
            </a:prstGeom>
            <a:noFill/>
          </p:spPr>
          <p:txBody>
            <a:bodyPr lIns="121944" tIns="60972" rIns="121944" bIns="60972">
              <a:spAutoFit/>
            </a:bodyPr>
            <a:lstStyle/>
            <a:p>
              <a:pPr algn="ctr" fontAlgn="auto">
                <a:spcBef>
                  <a:spcPts val="0"/>
                </a:spcBef>
                <a:spcAft>
                  <a:spcPts val="0"/>
                </a:spcAft>
                <a:defRPr/>
              </a:pPr>
              <a:r>
                <a:rPr lang="en-US" altLang="zh-CN" sz="800" b="1" kern="0" dirty="0">
                  <a:ea typeface="华文细黑" pitchFamily="2" charset="-122"/>
                  <a:cs typeface="Calibri" pitchFamily="34" charset="0"/>
                </a:rPr>
                <a:t>HCNA-Security</a:t>
              </a:r>
            </a:p>
          </p:txBody>
        </p:sp>
        <p:sp>
          <p:nvSpPr>
            <p:cNvPr id="409" name="TextBox 408"/>
            <p:cNvSpPr txBox="1"/>
            <p:nvPr/>
          </p:nvSpPr>
          <p:spPr>
            <a:xfrm>
              <a:off x="4135842" y="2542095"/>
              <a:ext cx="461513"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HCNA-CC</a:t>
              </a:r>
            </a:p>
          </p:txBody>
        </p:sp>
        <p:sp>
          <p:nvSpPr>
            <p:cNvPr id="410" name="TextBox 409"/>
            <p:cNvSpPr txBox="1"/>
            <p:nvPr/>
          </p:nvSpPr>
          <p:spPr>
            <a:xfrm>
              <a:off x="1276020" y="3545265"/>
              <a:ext cx="560075"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HCDP-Carrier</a:t>
              </a:r>
            </a:p>
          </p:txBody>
        </p:sp>
        <p:sp>
          <p:nvSpPr>
            <p:cNvPr id="411" name="TextBox 410"/>
            <p:cNvSpPr txBox="1"/>
            <p:nvPr/>
          </p:nvSpPr>
          <p:spPr>
            <a:xfrm>
              <a:off x="1739098" y="3545265"/>
              <a:ext cx="500625"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ea typeface="华文细黑" pitchFamily="2" charset="-122"/>
                  <a:cs typeface="Calibri" pitchFamily="34" charset="0"/>
                </a:rPr>
                <a:t>HCNP-WLAN</a:t>
              </a:r>
            </a:p>
          </p:txBody>
        </p:sp>
        <p:sp>
          <p:nvSpPr>
            <p:cNvPr id="412" name="TextBox 411"/>
            <p:cNvSpPr txBox="1"/>
            <p:nvPr/>
          </p:nvSpPr>
          <p:spPr>
            <a:xfrm>
              <a:off x="3730648" y="3545265"/>
              <a:ext cx="464643"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ea typeface="华文细黑" pitchFamily="2" charset="-122"/>
                  <a:cs typeface="Calibri" pitchFamily="34" charset="0"/>
                </a:rPr>
                <a:t>HCNP-UC</a:t>
              </a:r>
            </a:p>
          </p:txBody>
        </p:sp>
        <p:sp>
          <p:nvSpPr>
            <p:cNvPr id="413" name="TextBox 412"/>
            <p:cNvSpPr txBox="1"/>
            <p:nvPr/>
          </p:nvSpPr>
          <p:spPr>
            <a:xfrm>
              <a:off x="4552550" y="3443696"/>
              <a:ext cx="567701" cy="550470"/>
            </a:xfrm>
            <a:prstGeom prst="rect">
              <a:avLst/>
            </a:prstGeom>
            <a:noFill/>
          </p:spPr>
          <p:txBody>
            <a:bodyPr wrap="square" lIns="121944" tIns="60972" rIns="121944" bIns="60972">
              <a:spAutoFit/>
            </a:bodyPr>
            <a:lstStyle/>
            <a:p>
              <a:pPr algn="ctr" fontAlgn="auto">
                <a:spcBef>
                  <a:spcPts val="0"/>
                </a:spcBef>
                <a:spcAft>
                  <a:spcPts val="0"/>
                </a:spcAft>
                <a:defRPr/>
              </a:pPr>
              <a:r>
                <a:rPr lang="en-US" altLang="zh-CN" sz="900" b="1" kern="0" dirty="0">
                  <a:solidFill>
                    <a:srgbClr val="FFFF00"/>
                  </a:solidFill>
                  <a:ea typeface="华文细黑" pitchFamily="2" charset="-122"/>
                  <a:cs typeface="Calibri" pitchFamily="34" charset="0"/>
                </a:rPr>
                <a:t>HCNP-VC</a:t>
              </a:r>
            </a:p>
          </p:txBody>
        </p:sp>
        <p:sp>
          <p:nvSpPr>
            <p:cNvPr id="414" name="TextBox 413"/>
            <p:cNvSpPr txBox="1"/>
            <p:nvPr/>
          </p:nvSpPr>
          <p:spPr>
            <a:xfrm>
              <a:off x="5113625" y="3545265"/>
              <a:ext cx="458386"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HCNP-Cloud</a:t>
              </a:r>
            </a:p>
          </p:txBody>
        </p:sp>
        <p:sp>
          <p:nvSpPr>
            <p:cNvPr id="415" name="TextBox 414"/>
            <p:cNvSpPr txBox="1"/>
            <p:nvPr/>
          </p:nvSpPr>
          <p:spPr>
            <a:xfrm>
              <a:off x="2225643" y="3545265"/>
              <a:ext cx="464643"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HCNP-LTE</a:t>
              </a:r>
            </a:p>
          </p:txBody>
        </p:sp>
        <p:sp>
          <p:nvSpPr>
            <p:cNvPr id="416" name="TextBox 415"/>
            <p:cNvSpPr txBox="1"/>
            <p:nvPr/>
          </p:nvSpPr>
          <p:spPr>
            <a:xfrm>
              <a:off x="2651174" y="3545265"/>
              <a:ext cx="705569" cy="369316"/>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HCNP-</a:t>
              </a:r>
              <a:r>
                <a:rPr lang="en-US" altLang="zh-CN" sz="400" b="1" kern="0" dirty="0">
                  <a:solidFill>
                    <a:srgbClr val="777777"/>
                  </a:solidFill>
                  <a:ea typeface="华文细黑" pitchFamily="2" charset="-122"/>
                  <a:cs typeface="Calibri" pitchFamily="34" charset="0"/>
                </a:rPr>
                <a:t>Transmission</a:t>
              </a:r>
            </a:p>
          </p:txBody>
        </p:sp>
        <p:sp>
          <p:nvSpPr>
            <p:cNvPr id="417" name="TextBox 416"/>
            <p:cNvSpPr txBox="1"/>
            <p:nvPr/>
          </p:nvSpPr>
          <p:spPr>
            <a:xfrm>
              <a:off x="784781" y="3416693"/>
              <a:ext cx="645412" cy="486957"/>
            </a:xfrm>
            <a:prstGeom prst="rect">
              <a:avLst/>
            </a:prstGeom>
            <a:noFill/>
          </p:spPr>
          <p:txBody>
            <a:bodyPr wrap="square" lIns="121944" tIns="60972" rIns="121944" bIns="60972">
              <a:spAutoFit/>
            </a:bodyPr>
            <a:lstStyle/>
            <a:p>
              <a:pPr algn="ctr" fontAlgn="auto">
                <a:spcBef>
                  <a:spcPts val="0"/>
                </a:spcBef>
                <a:spcAft>
                  <a:spcPts val="0"/>
                </a:spcAft>
                <a:defRPr/>
              </a:pPr>
              <a:r>
                <a:rPr lang="en-US" altLang="zh-CN" sz="800" b="1" kern="0" dirty="0">
                  <a:solidFill>
                    <a:srgbClr val="FFFF00"/>
                  </a:solidFill>
                  <a:ea typeface="华文细黑" pitchFamily="2" charset="-122"/>
                  <a:cs typeface="Calibri" pitchFamily="34" charset="0"/>
                </a:rPr>
                <a:t>HCDP</a:t>
              </a:r>
            </a:p>
            <a:p>
              <a:pPr algn="ctr" fontAlgn="auto">
                <a:spcBef>
                  <a:spcPts val="0"/>
                </a:spcBef>
                <a:spcAft>
                  <a:spcPts val="0"/>
                </a:spcAft>
                <a:defRPr/>
              </a:pPr>
              <a:r>
                <a:rPr lang="en-US" altLang="zh-CN" sz="700" b="1" kern="0" dirty="0">
                  <a:solidFill>
                    <a:srgbClr val="FFFF00"/>
                  </a:solidFill>
                  <a:ea typeface="华文细黑" pitchFamily="2" charset="-122"/>
                  <a:cs typeface="Calibri" pitchFamily="34" charset="0"/>
                </a:rPr>
                <a:t>Enterprise</a:t>
              </a:r>
            </a:p>
          </p:txBody>
        </p:sp>
        <p:sp>
          <p:nvSpPr>
            <p:cNvPr id="418" name="TextBox 417"/>
            <p:cNvSpPr txBox="1"/>
            <p:nvPr/>
          </p:nvSpPr>
          <p:spPr>
            <a:xfrm>
              <a:off x="3197169" y="3443696"/>
              <a:ext cx="638297" cy="508128"/>
            </a:xfrm>
            <a:prstGeom prst="rect">
              <a:avLst/>
            </a:prstGeom>
            <a:noFill/>
          </p:spPr>
          <p:txBody>
            <a:bodyPr wrap="square" lIns="121944" tIns="60972" rIns="121944" bIns="60972">
              <a:spAutoFit/>
            </a:bodyPr>
            <a:lstStyle/>
            <a:p>
              <a:pPr algn="ctr" fontAlgn="auto">
                <a:spcBef>
                  <a:spcPts val="0"/>
                </a:spcBef>
                <a:spcAft>
                  <a:spcPts val="0"/>
                </a:spcAft>
                <a:defRPr/>
              </a:pPr>
              <a:r>
                <a:rPr lang="en-US" altLang="zh-CN" sz="800" b="1" kern="0" dirty="0">
                  <a:ea typeface="华文细黑" pitchFamily="2" charset="-122"/>
                  <a:cs typeface="Calibri" pitchFamily="34" charset="0"/>
                </a:rPr>
                <a:t>HCNP-Security</a:t>
              </a:r>
            </a:p>
          </p:txBody>
        </p:sp>
        <p:sp>
          <p:nvSpPr>
            <p:cNvPr id="419" name="TextBox 418"/>
            <p:cNvSpPr txBox="1"/>
            <p:nvPr/>
          </p:nvSpPr>
          <p:spPr>
            <a:xfrm>
              <a:off x="5808243" y="3443696"/>
              <a:ext cx="599186" cy="508128"/>
            </a:xfrm>
            <a:prstGeom prst="rect">
              <a:avLst/>
            </a:prstGeom>
            <a:noFill/>
          </p:spPr>
          <p:txBody>
            <a:bodyPr wrap="square" lIns="121944" tIns="60972" rIns="121944" bIns="60972">
              <a:spAutoFit/>
            </a:bodyPr>
            <a:lstStyle/>
            <a:p>
              <a:pPr algn="ctr" fontAlgn="auto">
                <a:spcBef>
                  <a:spcPts val="0"/>
                </a:spcBef>
                <a:spcAft>
                  <a:spcPts val="0"/>
                </a:spcAft>
                <a:defRPr/>
              </a:pPr>
              <a:r>
                <a:rPr lang="en-US" altLang="zh-CN" sz="800" b="1" kern="0" dirty="0">
                  <a:ea typeface="华文细黑" pitchFamily="2" charset="-122"/>
                  <a:cs typeface="Calibri" pitchFamily="34" charset="0"/>
                </a:rPr>
                <a:t>HCNP-Storage</a:t>
              </a:r>
            </a:p>
          </p:txBody>
        </p:sp>
        <p:sp>
          <p:nvSpPr>
            <p:cNvPr id="420" name="TextBox 419"/>
            <p:cNvSpPr txBox="1"/>
            <p:nvPr/>
          </p:nvSpPr>
          <p:spPr>
            <a:xfrm>
              <a:off x="4173389" y="3545265"/>
              <a:ext cx="464642"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HCNP-CC</a:t>
              </a:r>
            </a:p>
          </p:txBody>
        </p:sp>
        <p:sp>
          <p:nvSpPr>
            <p:cNvPr id="421" name="TextBox 420"/>
            <p:cNvSpPr txBox="1"/>
            <p:nvPr/>
          </p:nvSpPr>
          <p:spPr>
            <a:xfrm>
              <a:off x="1276020" y="4450022"/>
              <a:ext cx="560075"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HCIE-Carrie</a:t>
              </a:r>
              <a:r>
                <a:rPr lang="en-US" altLang="zh-CN" sz="600" b="1" kern="0" dirty="0">
                  <a:ea typeface="华文细黑" pitchFamily="2" charset="-122"/>
                  <a:cs typeface="Calibri" pitchFamily="34" charset="0"/>
                </a:rPr>
                <a:t>r</a:t>
              </a:r>
            </a:p>
          </p:txBody>
        </p:sp>
        <p:sp>
          <p:nvSpPr>
            <p:cNvPr id="422" name="TextBox 421"/>
            <p:cNvSpPr txBox="1"/>
            <p:nvPr/>
          </p:nvSpPr>
          <p:spPr>
            <a:xfrm>
              <a:off x="1746920" y="4450022"/>
              <a:ext cx="499061"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ea typeface="华文细黑" pitchFamily="2" charset="-122"/>
                  <a:cs typeface="Calibri" pitchFamily="34" charset="0"/>
                </a:rPr>
                <a:t>HCIE-WLAN</a:t>
              </a:r>
            </a:p>
          </p:txBody>
        </p:sp>
        <p:sp>
          <p:nvSpPr>
            <p:cNvPr id="423" name="TextBox 422"/>
            <p:cNvSpPr txBox="1"/>
            <p:nvPr/>
          </p:nvSpPr>
          <p:spPr>
            <a:xfrm>
              <a:off x="3722826" y="4450022"/>
              <a:ext cx="464642"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ea typeface="华文细黑" pitchFamily="2" charset="-122"/>
                  <a:cs typeface="Calibri" pitchFamily="34" charset="0"/>
                </a:rPr>
                <a:t>HCIE-UC</a:t>
              </a:r>
            </a:p>
          </p:txBody>
        </p:sp>
        <p:sp>
          <p:nvSpPr>
            <p:cNvPr id="424" name="TextBox 423"/>
            <p:cNvSpPr txBox="1"/>
            <p:nvPr/>
          </p:nvSpPr>
          <p:spPr>
            <a:xfrm>
              <a:off x="4625515" y="4450022"/>
              <a:ext cx="464643"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ea typeface="华文细黑" pitchFamily="2" charset="-122"/>
                  <a:cs typeface="Calibri" pitchFamily="34" charset="0"/>
                </a:rPr>
                <a:t>HCIE-VC</a:t>
              </a:r>
            </a:p>
          </p:txBody>
        </p:sp>
        <p:sp>
          <p:nvSpPr>
            <p:cNvPr id="425" name="TextBox 424"/>
            <p:cNvSpPr txBox="1"/>
            <p:nvPr/>
          </p:nvSpPr>
          <p:spPr>
            <a:xfrm>
              <a:off x="5130835" y="4450022"/>
              <a:ext cx="463078"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HCIE-Cloud</a:t>
              </a:r>
            </a:p>
          </p:txBody>
        </p:sp>
        <p:sp>
          <p:nvSpPr>
            <p:cNvPr id="426" name="TextBox 425"/>
            <p:cNvSpPr txBox="1"/>
            <p:nvPr/>
          </p:nvSpPr>
          <p:spPr>
            <a:xfrm>
              <a:off x="2235030" y="4450022"/>
              <a:ext cx="463078"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HCIE-LTE</a:t>
              </a:r>
            </a:p>
          </p:txBody>
        </p:sp>
        <p:sp>
          <p:nvSpPr>
            <p:cNvPr id="427" name="TextBox 426"/>
            <p:cNvSpPr txBox="1"/>
            <p:nvPr/>
          </p:nvSpPr>
          <p:spPr>
            <a:xfrm>
              <a:off x="2709060" y="4450022"/>
              <a:ext cx="591364" cy="369316"/>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HCIE-</a:t>
              </a:r>
              <a:r>
                <a:rPr lang="en-US" altLang="zh-CN" sz="400" b="1" kern="0" dirty="0">
                  <a:solidFill>
                    <a:srgbClr val="777777"/>
                  </a:solidFill>
                  <a:ea typeface="华文细黑" pitchFamily="2" charset="-122"/>
                  <a:cs typeface="Calibri" pitchFamily="34" charset="0"/>
                </a:rPr>
                <a:t>Transmissi</a:t>
              </a:r>
              <a:r>
                <a:rPr lang="en-US" altLang="zh-CN" sz="400" b="1" kern="0" dirty="0">
                  <a:ea typeface="华文细黑" pitchFamily="2" charset="-122"/>
                  <a:cs typeface="Calibri" pitchFamily="34" charset="0"/>
                </a:rPr>
                <a:t>o</a:t>
              </a:r>
              <a:r>
                <a:rPr lang="en-US" altLang="zh-CN" sz="100" b="1" kern="0" dirty="0">
                  <a:ea typeface="华文细黑" pitchFamily="2" charset="-122"/>
                  <a:cs typeface="Calibri" pitchFamily="34" charset="0"/>
                </a:rPr>
                <a:t>n</a:t>
              </a:r>
            </a:p>
          </p:txBody>
        </p:sp>
        <p:sp>
          <p:nvSpPr>
            <p:cNvPr id="428" name="TextBox 427"/>
            <p:cNvSpPr txBox="1"/>
            <p:nvPr/>
          </p:nvSpPr>
          <p:spPr>
            <a:xfrm>
              <a:off x="836408" y="4450022"/>
              <a:ext cx="571026" cy="369316"/>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ea typeface="华文细黑" pitchFamily="2" charset="-122"/>
                  <a:cs typeface="Calibri" pitchFamily="34" charset="0"/>
                </a:rPr>
                <a:t>HCIE-</a:t>
              </a:r>
            </a:p>
            <a:p>
              <a:pPr algn="ctr" fontAlgn="auto">
                <a:spcBef>
                  <a:spcPts val="0"/>
                </a:spcBef>
                <a:spcAft>
                  <a:spcPts val="0"/>
                </a:spcAft>
                <a:defRPr/>
              </a:pPr>
              <a:r>
                <a:rPr lang="en-US" altLang="zh-CN" sz="400" b="1" kern="0" dirty="0">
                  <a:ea typeface="华文细黑" pitchFamily="2" charset="-122"/>
                  <a:cs typeface="Calibri" pitchFamily="34" charset="0"/>
                </a:rPr>
                <a:t>Enterprise</a:t>
              </a:r>
            </a:p>
          </p:txBody>
        </p:sp>
        <p:sp>
          <p:nvSpPr>
            <p:cNvPr id="429" name="TextBox 428"/>
            <p:cNvSpPr txBox="1"/>
            <p:nvPr/>
          </p:nvSpPr>
          <p:spPr>
            <a:xfrm>
              <a:off x="3250361" y="4450022"/>
              <a:ext cx="527221"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ea typeface="华文细黑" pitchFamily="2" charset="-122"/>
                  <a:cs typeface="Calibri" pitchFamily="34" charset="0"/>
                </a:rPr>
                <a:t>HCIE-Security</a:t>
              </a:r>
            </a:p>
          </p:txBody>
        </p:sp>
        <p:sp>
          <p:nvSpPr>
            <p:cNvPr id="430" name="TextBox 429"/>
            <p:cNvSpPr txBox="1"/>
            <p:nvPr/>
          </p:nvSpPr>
          <p:spPr>
            <a:xfrm>
              <a:off x="5767567" y="4450022"/>
              <a:ext cx="639862"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ea typeface="华文细黑" pitchFamily="2" charset="-122"/>
                  <a:cs typeface="Calibri" pitchFamily="34" charset="0"/>
                </a:rPr>
                <a:t>HCIE-Storage</a:t>
              </a:r>
            </a:p>
          </p:txBody>
        </p:sp>
        <p:sp>
          <p:nvSpPr>
            <p:cNvPr id="431" name="TextBox 430"/>
            <p:cNvSpPr txBox="1"/>
            <p:nvPr/>
          </p:nvSpPr>
          <p:spPr>
            <a:xfrm>
              <a:off x="4187468" y="4450022"/>
              <a:ext cx="464643" cy="410348"/>
            </a:xfrm>
            <a:prstGeom prst="rect">
              <a:avLst/>
            </a:prstGeom>
            <a:noFill/>
          </p:spPr>
          <p:txBody>
            <a:bodyPr lIns="121944" tIns="60972" rIns="121944" bIns="60972">
              <a:spAutoFit/>
            </a:bodyPr>
            <a:lstStyle/>
            <a:p>
              <a:pPr algn="ctr" fontAlgn="auto">
                <a:spcBef>
                  <a:spcPts val="0"/>
                </a:spcBef>
                <a:spcAft>
                  <a:spcPts val="0"/>
                </a:spcAft>
                <a:defRPr/>
              </a:pPr>
              <a:r>
                <a:rPr lang="en-US" altLang="zh-CN" sz="600" b="1" kern="0" dirty="0">
                  <a:solidFill>
                    <a:srgbClr val="777777"/>
                  </a:solidFill>
                  <a:ea typeface="华文细黑" pitchFamily="2" charset="-122"/>
                  <a:cs typeface="Calibri" pitchFamily="34" charset="0"/>
                </a:rPr>
                <a:t>HCIE-CC</a:t>
              </a:r>
            </a:p>
          </p:txBody>
        </p:sp>
      </p:grpSp>
      <p:sp>
        <p:nvSpPr>
          <p:cNvPr id="166" name="圆角矩形 374"/>
          <p:cNvSpPr/>
          <p:nvPr/>
        </p:nvSpPr>
        <p:spPr>
          <a:xfrm>
            <a:off x="7164388" y="1491630"/>
            <a:ext cx="360362" cy="323850"/>
          </a:xfrm>
          <a:prstGeom prst="roundRect">
            <a:avLst/>
          </a:prstGeom>
          <a:solidFill>
            <a:srgbClr val="92D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lIns="0" rIns="0" anchor="ctr"/>
          <a:lstStyle/>
          <a:p>
            <a:pPr algn="ctr">
              <a:defRPr/>
            </a:pPr>
            <a:endParaRPr lang="zh-CN" altLang="en-US" sz="1400" kern="0">
              <a:solidFill>
                <a:schemeClr val="bg1"/>
              </a:solidFill>
              <a:latin typeface="Calibri" pitchFamily="34" charset="0"/>
              <a:cs typeface="Calibri" pitchFamily="34" charset="0"/>
            </a:endParaRPr>
          </a:p>
        </p:txBody>
      </p:sp>
      <p:sp>
        <p:nvSpPr>
          <p:cNvPr id="167" name="圆角矩形 356"/>
          <p:cNvSpPr/>
          <p:nvPr/>
        </p:nvSpPr>
        <p:spPr>
          <a:xfrm>
            <a:off x="7164388" y="1922636"/>
            <a:ext cx="360362" cy="325041"/>
          </a:xfrm>
          <a:prstGeom prst="roundRect">
            <a:avLst/>
          </a:prstGeom>
          <a:solidFill>
            <a:srgbClr val="92D050"/>
          </a:solidFill>
          <a:ln>
            <a:solidFill>
              <a:srgbClr val="FFC000"/>
            </a:solidFill>
          </a:ln>
        </p:spPr>
        <p:style>
          <a:lnRef idx="3">
            <a:schemeClr val="lt1"/>
          </a:lnRef>
          <a:fillRef idx="1">
            <a:schemeClr val="accent2"/>
          </a:fillRef>
          <a:effectRef idx="1">
            <a:schemeClr val="accent2"/>
          </a:effectRef>
          <a:fontRef idx="minor">
            <a:schemeClr val="lt1"/>
          </a:fontRef>
        </p:style>
        <p:txBody>
          <a:bodyPr lIns="0" rIns="0" anchor="ctr"/>
          <a:lstStyle/>
          <a:p>
            <a:pPr algn="ctr">
              <a:defRPr/>
            </a:pPr>
            <a:endParaRPr lang="zh-CN" altLang="en-US" sz="1400" kern="0">
              <a:solidFill>
                <a:srgbClr val="000000"/>
              </a:solidFill>
              <a:latin typeface="Calibri" pitchFamily="34" charset="0"/>
              <a:cs typeface="Calibri" pitchFamily="34" charset="0"/>
            </a:endParaRPr>
          </a:p>
        </p:txBody>
      </p:sp>
      <p:sp>
        <p:nvSpPr>
          <p:cNvPr id="169" name="圆角矩形 379"/>
          <p:cNvSpPr/>
          <p:nvPr/>
        </p:nvSpPr>
        <p:spPr>
          <a:xfrm>
            <a:off x="7164388" y="2787030"/>
            <a:ext cx="360362" cy="360760"/>
          </a:xfrm>
          <a:prstGeom prst="roundRect">
            <a:avLst/>
          </a:prstGeom>
          <a:solidFill>
            <a:srgbClr val="FF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170" name="圆角矩形 379"/>
          <p:cNvSpPr/>
          <p:nvPr/>
        </p:nvSpPr>
        <p:spPr>
          <a:xfrm>
            <a:off x="7164388" y="2354833"/>
            <a:ext cx="360362" cy="360759"/>
          </a:xfrm>
          <a:prstGeom prst="roundRect">
            <a:avLst/>
          </a:prstGeom>
          <a:solidFill>
            <a:srgbClr val="CCFF99"/>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171" name="圆角矩形 379"/>
          <p:cNvSpPr/>
          <p:nvPr/>
        </p:nvSpPr>
        <p:spPr>
          <a:xfrm>
            <a:off x="7164388" y="3219227"/>
            <a:ext cx="360362" cy="360759"/>
          </a:xfrm>
          <a:prstGeom prst="roundRect">
            <a:avLst/>
          </a:prstGeom>
          <a:solidFill>
            <a:schemeClr val="bg1">
              <a:lumMod val="95000"/>
            </a:schemeClr>
          </a:solidFill>
          <a:ln>
            <a:noFill/>
          </a:ln>
          <a:effectLst>
            <a:outerShdw blurRad="63500" algn="ctr" rotWithShape="0">
              <a:prstClr val="black">
                <a:alpha val="70000"/>
              </a:prstClr>
            </a:outerShdw>
          </a:effectLst>
        </p:spPr>
        <p:txBody>
          <a:bodyPr lIns="0" rIns="0" anchor="ctr"/>
          <a:lstStyle/>
          <a:p>
            <a:pPr algn="ctr">
              <a:defRPr/>
            </a:pPr>
            <a:endParaRPr lang="zh-CN" altLang="en-US" sz="1400" kern="0">
              <a:solidFill>
                <a:srgbClr val="000000"/>
              </a:solidFill>
              <a:ea typeface="华文细黑"/>
              <a:cs typeface="Calibri" pitchFamily="34" charset="0"/>
            </a:endParaRPr>
          </a:p>
        </p:txBody>
      </p:sp>
      <p:sp>
        <p:nvSpPr>
          <p:cNvPr id="20491" name="TextBox 172"/>
          <p:cNvSpPr txBox="1">
            <a:spLocks noChangeArrowheads="1"/>
          </p:cNvSpPr>
          <p:nvPr/>
        </p:nvSpPr>
        <p:spPr bwMode="auto">
          <a:xfrm>
            <a:off x="7524750" y="1491630"/>
            <a:ext cx="1619250" cy="400110"/>
          </a:xfrm>
          <a:prstGeom prst="rect">
            <a:avLst/>
          </a:prstGeom>
          <a:noFill/>
          <a:ln w="9525">
            <a:noFill/>
            <a:miter lim="800000"/>
            <a:headEnd/>
            <a:tailEnd/>
          </a:ln>
        </p:spPr>
        <p:txBody>
          <a:bodyPr>
            <a:spAutoFit/>
          </a:bodyPr>
          <a:lstStyle/>
          <a:p>
            <a:r>
              <a:rPr lang="ru-RU" sz="1000" dirty="0">
                <a:cs typeface="Calibri" pitchFamily="34" charset="0"/>
              </a:rPr>
              <a:t>Курсы проводятся в России сейчас</a:t>
            </a:r>
          </a:p>
        </p:txBody>
      </p:sp>
      <p:sp>
        <p:nvSpPr>
          <p:cNvPr id="20492" name="TextBox 173"/>
          <p:cNvSpPr txBox="1">
            <a:spLocks noChangeArrowheads="1"/>
          </p:cNvSpPr>
          <p:nvPr/>
        </p:nvSpPr>
        <p:spPr bwMode="auto">
          <a:xfrm>
            <a:off x="7524750" y="1922636"/>
            <a:ext cx="1619250" cy="400110"/>
          </a:xfrm>
          <a:prstGeom prst="rect">
            <a:avLst/>
          </a:prstGeom>
          <a:noFill/>
          <a:ln w="9525">
            <a:noFill/>
            <a:miter lim="800000"/>
            <a:headEnd/>
            <a:tailEnd/>
          </a:ln>
        </p:spPr>
        <p:txBody>
          <a:bodyPr>
            <a:spAutoFit/>
          </a:bodyPr>
          <a:lstStyle/>
          <a:p>
            <a:r>
              <a:rPr lang="ru-RU" sz="1000" dirty="0">
                <a:cs typeface="Calibri" pitchFamily="34" charset="0"/>
              </a:rPr>
              <a:t>Начало проведения курсов в России в </a:t>
            </a:r>
            <a:r>
              <a:rPr lang="en-US" sz="1000" dirty="0" smtClean="0">
                <a:cs typeface="Calibri" pitchFamily="34" charset="0"/>
              </a:rPr>
              <a:t>H1’2014</a:t>
            </a:r>
            <a:endParaRPr lang="ru-RU" sz="1000" dirty="0">
              <a:cs typeface="Calibri" pitchFamily="34" charset="0"/>
            </a:endParaRPr>
          </a:p>
        </p:txBody>
      </p:sp>
      <p:sp>
        <p:nvSpPr>
          <p:cNvPr id="20493" name="TextBox 178"/>
          <p:cNvSpPr txBox="1">
            <a:spLocks noChangeArrowheads="1"/>
          </p:cNvSpPr>
          <p:nvPr/>
        </p:nvSpPr>
        <p:spPr bwMode="auto">
          <a:xfrm>
            <a:off x="7524750" y="3219227"/>
            <a:ext cx="1619250" cy="400110"/>
          </a:xfrm>
          <a:prstGeom prst="rect">
            <a:avLst/>
          </a:prstGeom>
          <a:noFill/>
          <a:ln w="9525">
            <a:noFill/>
            <a:miter lim="800000"/>
            <a:headEnd/>
            <a:tailEnd/>
          </a:ln>
        </p:spPr>
        <p:txBody>
          <a:bodyPr>
            <a:spAutoFit/>
          </a:bodyPr>
          <a:lstStyle/>
          <a:p>
            <a:r>
              <a:rPr lang="ru-RU" sz="1000">
                <a:cs typeface="Calibri" pitchFamily="34" charset="0"/>
              </a:rPr>
              <a:t>Курсы в России проводить не планируется</a:t>
            </a:r>
          </a:p>
        </p:txBody>
      </p:sp>
      <p:sp>
        <p:nvSpPr>
          <p:cNvPr id="20494" name="TextBox 179"/>
          <p:cNvSpPr txBox="1">
            <a:spLocks noChangeArrowheads="1"/>
          </p:cNvSpPr>
          <p:nvPr/>
        </p:nvSpPr>
        <p:spPr bwMode="auto">
          <a:xfrm>
            <a:off x="7524750" y="2354833"/>
            <a:ext cx="1619250" cy="400110"/>
          </a:xfrm>
          <a:prstGeom prst="rect">
            <a:avLst/>
          </a:prstGeom>
          <a:noFill/>
          <a:ln w="9525">
            <a:noFill/>
            <a:miter lim="800000"/>
            <a:headEnd/>
            <a:tailEnd/>
          </a:ln>
        </p:spPr>
        <p:txBody>
          <a:bodyPr>
            <a:spAutoFit/>
          </a:bodyPr>
          <a:lstStyle/>
          <a:p>
            <a:r>
              <a:rPr lang="ru-RU" sz="1000" dirty="0">
                <a:cs typeface="Calibri" pitchFamily="34" charset="0"/>
              </a:rPr>
              <a:t>Планируется организация курсов в России в </a:t>
            </a:r>
            <a:r>
              <a:rPr lang="en-US" sz="1000" dirty="0" smtClean="0">
                <a:cs typeface="Calibri" pitchFamily="34" charset="0"/>
              </a:rPr>
              <a:t>H2’</a:t>
            </a:r>
            <a:r>
              <a:rPr lang="ru-RU" sz="1000" dirty="0" smtClean="0">
                <a:cs typeface="Calibri" pitchFamily="34" charset="0"/>
              </a:rPr>
              <a:t>201</a:t>
            </a:r>
            <a:r>
              <a:rPr lang="en-US" sz="1000" dirty="0" smtClean="0">
                <a:cs typeface="Calibri" pitchFamily="34" charset="0"/>
              </a:rPr>
              <a:t>4</a:t>
            </a:r>
            <a:endParaRPr lang="ru-RU" sz="1000" dirty="0">
              <a:cs typeface="Calibri" pitchFamily="34" charset="0"/>
            </a:endParaRPr>
          </a:p>
        </p:txBody>
      </p:sp>
      <p:sp>
        <p:nvSpPr>
          <p:cNvPr id="20495" name="TextBox 181"/>
          <p:cNvSpPr txBox="1">
            <a:spLocks noChangeArrowheads="1"/>
          </p:cNvSpPr>
          <p:nvPr/>
        </p:nvSpPr>
        <p:spPr bwMode="auto">
          <a:xfrm>
            <a:off x="7524750" y="2787030"/>
            <a:ext cx="1619250" cy="400110"/>
          </a:xfrm>
          <a:prstGeom prst="rect">
            <a:avLst/>
          </a:prstGeom>
          <a:noFill/>
          <a:ln w="9525">
            <a:noFill/>
            <a:miter lim="800000"/>
            <a:headEnd/>
            <a:tailEnd/>
          </a:ln>
        </p:spPr>
        <p:txBody>
          <a:bodyPr>
            <a:spAutoFit/>
          </a:bodyPr>
          <a:lstStyle/>
          <a:p>
            <a:r>
              <a:rPr lang="ru-RU" sz="1000" dirty="0">
                <a:cs typeface="Calibri" pitchFamily="34" charset="0"/>
              </a:rPr>
              <a:t>Планируется организация курсов в России в </a:t>
            </a:r>
            <a:r>
              <a:rPr lang="en-US" sz="1000" dirty="0" smtClean="0">
                <a:cs typeface="Calibri" pitchFamily="34" charset="0"/>
              </a:rPr>
              <a:t>2015</a:t>
            </a:r>
            <a:endParaRPr lang="ru-RU" sz="1000" dirty="0">
              <a:cs typeface="Calibri" pitchFamily="34" charset="0"/>
            </a:endParaRPr>
          </a:p>
        </p:txBody>
      </p:sp>
      <p:sp>
        <p:nvSpPr>
          <p:cNvPr id="20496" name="TextBox 182"/>
          <p:cNvSpPr txBox="1">
            <a:spLocks noChangeArrowheads="1"/>
          </p:cNvSpPr>
          <p:nvPr/>
        </p:nvSpPr>
        <p:spPr bwMode="auto">
          <a:xfrm>
            <a:off x="683568" y="3867894"/>
            <a:ext cx="7200800" cy="1169551"/>
          </a:xfrm>
          <a:prstGeom prst="rect">
            <a:avLst/>
          </a:prstGeom>
          <a:noFill/>
          <a:ln w="9525">
            <a:noFill/>
            <a:miter lim="800000"/>
            <a:headEnd/>
            <a:tailEnd/>
          </a:ln>
        </p:spPr>
        <p:txBody>
          <a:bodyPr wrap="square">
            <a:spAutoFit/>
          </a:bodyPr>
          <a:lstStyle/>
          <a:p>
            <a:pPr>
              <a:buFontTx/>
              <a:buChar char="-"/>
            </a:pPr>
            <a:r>
              <a:rPr lang="ru-RU" sz="1000" dirty="0">
                <a:cs typeface="Calibri" pitchFamily="34" charset="0"/>
              </a:rPr>
              <a:t> Для получения сертификации необходимо:</a:t>
            </a:r>
          </a:p>
          <a:p>
            <a:pPr lvl="1">
              <a:buFontTx/>
              <a:buChar char="-"/>
            </a:pPr>
            <a:r>
              <a:rPr lang="ru-RU" sz="1000" dirty="0">
                <a:cs typeface="Calibri" pitchFamily="34" charset="0"/>
              </a:rPr>
              <a:t> пройти обучение на соответствующих курсах в учебных центрах Академия АйТи</a:t>
            </a:r>
            <a:r>
              <a:rPr lang="ru-RU" sz="1000" dirty="0" smtClean="0">
                <a:cs typeface="Calibri" pitchFamily="34" charset="0"/>
              </a:rPr>
              <a:t>,</a:t>
            </a:r>
            <a:r>
              <a:rPr lang="en-US" sz="1000" dirty="0" smtClean="0">
                <a:cs typeface="Calibri" pitchFamily="34" charset="0"/>
              </a:rPr>
              <a:t> </a:t>
            </a:r>
            <a:r>
              <a:rPr lang="ru-RU" sz="1000" dirty="0" smtClean="0">
                <a:cs typeface="Calibri" pitchFamily="34" charset="0"/>
              </a:rPr>
              <a:t>Микротест, </a:t>
            </a:r>
            <a:r>
              <a:rPr lang="en-US" sz="1000" dirty="0">
                <a:cs typeface="Calibri" pitchFamily="34" charset="0"/>
              </a:rPr>
              <a:t>Tune-IT (</a:t>
            </a:r>
            <a:r>
              <a:rPr lang="ru-RU" sz="1000" dirty="0">
                <a:cs typeface="Calibri" pitchFamily="34" charset="0"/>
              </a:rPr>
              <a:t>СПб</a:t>
            </a:r>
            <a:r>
              <a:rPr lang="ru-RU" sz="1000" dirty="0" smtClean="0">
                <a:cs typeface="Calibri" pitchFamily="34" charset="0"/>
              </a:rPr>
              <a:t>), Эврика (СПб)</a:t>
            </a:r>
            <a:r>
              <a:rPr lang="en-US" sz="1000" dirty="0" smtClean="0">
                <a:cs typeface="Calibri" pitchFamily="34" charset="0"/>
              </a:rPr>
              <a:t> – </a:t>
            </a:r>
            <a:r>
              <a:rPr lang="ru-RU" sz="1000" dirty="0" smtClean="0">
                <a:cs typeface="Calibri" pitchFamily="34" charset="0"/>
              </a:rPr>
              <a:t>обязательно для </a:t>
            </a:r>
            <a:r>
              <a:rPr lang="en-US" sz="1000" dirty="0" err="1" smtClean="0">
                <a:cs typeface="Calibri" pitchFamily="34" charset="0"/>
              </a:rPr>
              <a:t>HCxP</a:t>
            </a:r>
            <a:r>
              <a:rPr lang="en-US" sz="1000" dirty="0" smtClean="0">
                <a:cs typeface="Calibri" pitchFamily="34" charset="0"/>
              </a:rPr>
              <a:t> </a:t>
            </a:r>
            <a:r>
              <a:rPr lang="ru-RU" sz="1000" dirty="0" smtClean="0">
                <a:cs typeface="Calibri" pitchFamily="34" charset="0"/>
              </a:rPr>
              <a:t>и опционально для </a:t>
            </a:r>
            <a:r>
              <a:rPr lang="en-US" sz="1000" dirty="0" err="1" smtClean="0">
                <a:cs typeface="Calibri" pitchFamily="34" charset="0"/>
              </a:rPr>
              <a:t>HCxA</a:t>
            </a:r>
            <a:endParaRPr lang="ru-RU" sz="1000" dirty="0">
              <a:cs typeface="Calibri" pitchFamily="34" charset="0"/>
            </a:endParaRPr>
          </a:p>
          <a:p>
            <a:pPr lvl="1">
              <a:buFontTx/>
              <a:buChar char="-"/>
            </a:pPr>
            <a:r>
              <a:rPr lang="ru-RU" sz="1000" dirty="0">
                <a:cs typeface="Calibri" pitchFamily="34" charset="0"/>
              </a:rPr>
              <a:t> сдать экзамен в </a:t>
            </a:r>
            <a:r>
              <a:rPr lang="en-US" sz="1000" dirty="0">
                <a:cs typeface="Calibri" pitchFamily="34" charset="0"/>
              </a:rPr>
              <a:t>Pearson </a:t>
            </a:r>
            <a:r>
              <a:rPr lang="en-US" sz="1000" dirty="0" smtClean="0">
                <a:cs typeface="Calibri" pitchFamily="34" charset="0"/>
              </a:rPr>
              <a:t>VUE (</a:t>
            </a:r>
            <a:r>
              <a:rPr lang="ru-RU" sz="1000" dirty="0">
                <a:cs typeface="Calibri" pitchFamily="34" charset="0"/>
              </a:rPr>
              <a:t>авторизованный тестовый центр </a:t>
            </a:r>
            <a:r>
              <a:rPr lang="en-US" sz="1000" dirty="0">
                <a:cs typeface="Calibri" pitchFamily="34" charset="0"/>
              </a:rPr>
              <a:t>Huawei)</a:t>
            </a:r>
          </a:p>
          <a:p>
            <a:pPr lvl="2">
              <a:buFontTx/>
              <a:buChar char="-"/>
            </a:pPr>
            <a:r>
              <a:rPr lang="en-US" sz="1000" dirty="0">
                <a:cs typeface="Calibri" pitchFamily="34" charset="0"/>
              </a:rPr>
              <a:t> </a:t>
            </a:r>
            <a:r>
              <a:rPr lang="ru-RU" sz="1000" dirty="0">
                <a:cs typeface="Calibri" pitchFamily="34" charset="0"/>
              </a:rPr>
              <a:t>регистрация на экзамен производится на сайте </a:t>
            </a:r>
            <a:r>
              <a:rPr lang="en-US" sz="1000" dirty="0">
                <a:cs typeface="Calibri" pitchFamily="34" charset="0"/>
                <a:hlinkClick r:id="rId3"/>
              </a:rPr>
              <a:t>www.pearsonvue.com/huawei</a:t>
            </a:r>
            <a:endParaRPr lang="en-US" sz="1000" dirty="0">
              <a:cs typeface="Calibri" pitchFamily="34" charset="0"/>
            </a:endParaRPr>
          </a:p>
          <a:p>
            <a:pPr lvl="2">
              <a:buFontTx/>
              <a:buChar char="-"/>
            </a:pPr>
            <a:r>
              <a:rPr lang="en-US" sz="1000" dirty="0">
                <a:cs typeface="Calibri" pitchFamily="34" charset="0"/>
              </a:rPr>
              <a:t> </a:t>
            </a:r>
            <a:r>
              <a:rPr lang="ru-RU" sz="1000" dirty="0">
                <a:cs typeface="Calibri" pitchFamily="34" charset="0"/>
              </a:rPr>
              <a:t>оплатить экзамен в тестирующем центре </a:t>
            </a:r>
            <a:r>
              <a:rPr lang="en-US" sz="1000" dirty="0">
                <a:cs typeface="Calibri" pitchFamily="34" charset="0"/>
              </a:rPr>
              <a:t>Pearson </a:t>
            </a:r>
            <a:r>
              <a:rPr lang="en-US" sz="1000" dirty="0" smtClean="0">
                <a:cs typeface="Calibri" pitchFamily="34" charset="0"/>
              </a:rPr>
              <a:t>VUE, </a:t>
            </a:r>
            <a:r>
              <a:rPr lang="ru-RU" sz="1000" dirty="0" smtClean="0">
                <a:cs typeface="Calibri" pitchFamily="34" charset="0"/>
              </a:rPr>
              <a:t>либо </a:t>
            </a:r>
            <a:r>
              <a:rPr lang="ru-RU" sz="1000" dirty="0">
                <a:cs typeface="Calibri" pitchFamily="34" charset="0"/>
              </a:rPr>
              <a:t>купив ваучер в указанных выше учебных центрах</a:t>
            </a:r>
          </a:p>
          <a:p>
            <a:pPr lvl="1">
              <a:buFontTx/>
              <a:buChar char="-"/>
            </a:pPr>
            <a:r>
              <a:rPr lang="ru-RU" sz="1000" dirty="0">
                <a:cs typeface="Calibri" pitchFamily="34" charset="0"/>
              </a:rPr>
              <a:t> после успешной сдачи экзамена запросить сертификат на сайте </a:t>
            </a:r>
            <a:r>
              <a:rPr lang="en-US" sz="1000" dirty="0">
                <a:cs typeface="Calibri" pitchFamily="34" charset="0"/>
              </a:rPr>
              <a:t>enterprise.huawei.com </a:t>
            </a:r>
            <a:endParaRPr lang="ru-RU" sz="1000" dirty="0">
              <a:cs typeface="Calibri" pitchFamily="34" charset="0"/>
            </a:endParaRPr>
          </a:p>
        </p:txBody>
      </p:sp>
      <p:pic>
        <p:nvPicPr>
          <p:cNvPr id="20497" name="图片 24" descr="HCDP证书.jpg"/>
          <p:cNvPicPr>
            <a:picLocks noChangeAspect="1"/>
          </p:cNvPicPr>
          <p:nvPr/>
        </p:nvPicPr>
        <p:blipFill>
          <a:blip r:embed="rId4" cstate="print"/>
          <a:srcRect/>
          <a:stretch>
            <a:fillRect/>
          </a:stretch>
        </p:blipFill>
        <p:spPr bwMode="auto">
          <a:xfrm>
            <a:off x="7596336" y="483518"/>
            <a:ext cx="1282700" cy="939329"/>
          </a:xfrm>
          <a:prstGeom prst="rect">
            <a:avLst/>
          </a:prstGeom>
          <a:noFill/>
          <a:ln w="9525">
            <a:noFill/>
            <a:miter lim="800000"/>
            <a:headEnd/>
            <a:tailEnd/>
          </a:ln>
        </p:spPr>
      </p:pic>
      <p:cxnSp>
        <p:nvCxnSpPr>
          <p:cNvPr id="175" name="直接箭头连接符 268"/>
          <p:cNvCxnSpPr>
            <a:cxnSpLocks noChangeShapeType="1"/>
          </p:cNvCxnSpPr>
          <p:nvPr/>
        </p:nvCxnSpPr>
        <p:spPr bwMode="auto">
          <a:xfrm>
            <a:off x="5796136" y="1779662"/>
            <a:ext cx="0" cy="324042"/>
          </a:xfrm>
          <a:prstGeom prst="straightConnector1">
            <a:avLst/>
          </a:prstGeom>
          <a:noFill/>
          <a:ln w="12700" algn="ctr">
            <a:solidFill>
              <a:schemeClr val="tx1"/>
            </a:solidFill>
            <a:prstDash val="dash"/>
            <a:round/>
            <a:headEnd/>
            <a:tailEnd type="triangle" w="med" len="med"/>
          </a:ln>
        </p:spPr>
      </p:cxnSp>
      <p:cxnSp>
        <p:nvCxnSpPr>
          <p:cNvPr id="177" name="直接箭头连接符 268"/>
          <p:cNvCxnSpPr>
            <a:cxnSpLocks noChangeShapeType="1"/>
          </p:cNvCxnSpPr>
          <p:nvPr/>
        </p:nvCxnSpPr>
        <p:spPr bwMode="auto">
          <a:xfrm>
            <a:off x="4716016" y="1779662"/>
            <a:ext cx="0" cy="324042"/>
          </a:xfrm>
          <a:prstGeom prst="straightConnector1">
            <a:avLst/>
          </a:prstGeom>
          <a:noFill/>
          <a:ln w="12700" algn="ctr">
            <a:solidFill>
              <a:schemeClr val="tx1"/>
            </a:solidFill>
            <a:prstDash val="dash"/>
            <a:round/>
            <a:headEnd/>
            <a:tailEnd type="triangle" w="med" len="med"/>
          </a:ln>
        </p:spPr>
      </p:cxnSp>
      <p:cxnSp>
        <p:nvCxnSpPr>
          <p:cNvPr id="179" name="直接箭头连接符 268"/>
          <p:cNvCxnSpPr>
            <a:cxnSpLocks noChangeShapeType="1"/>
          </p:cNvCxnSpPr>
          <p:nvPr/>
        </p:nvCxnSpPr>
        <p:spPr bwMode="auto">
          <a:xfrm>
            <a:off x="3851920" y="1779662"/>
            <a:ext cx="0" cy="324042"/>
          </a:xfrm>
          <a:prstGeom prst="straightConnector1">
            <a:avLst/>
          </a:prstGeom>
          <a:noFill/>
          <a:ln w="12700" algn="ctr">
            <a:solidFill>
              <a:schemeClr val="tx1"/>
            </a:solidFill>
            <a:prstDash val="dash"/>
            <a:round/>
            <a:headEnd/>
            <a:tailEnd type="triangle" w="med" len="med"/>
          </a:ln>
        </p:spPr>
      </p:cxnSp>
      <p:cxnSp>
        <p:nvCxnSpPr>
          <p:cNvPr id="180" name="直接箭头连接符 268"/>
          <p:cNvCxnSpPr>
            <a:cxnSpLocks noChangeShapeType="1"/>
          </p:cNvCxnSpPr>
          <p:nvPr/>
        </p:nvCxnSpPr>
        <p:spPr bwMode="auto">
          <a:xfrm>
            <a:off x="3347864" y="1779662"/>
            <a:ext cx="0" cy="324042"/>
          </a:xfrm>
          <a:prstGeom prst="straightConnector1">
            <a:avLst/>
          </a:prstGeom>
          <a:noFill/>
          <a:ln w="12700" algn="ctr">
            <a:solidFill>
              <a:schemeClr val="tx1"/>
            </a:solidFill>
            <a:prstDash val="dash"/>
            <a:round/>
            <a:headEnd/>
            <a:tailEnd type="triangle" w="med" len="med"/>
          </a:ln>
        </p:spPr>
      </p:cxnSp>
      <p:cxnSp>
        <p:nvCxnSpPr>
          <p:cNvPr id="182" name="直接箭头连接符 268"/>
          <p:cNvCxnSpPr>
            <a:cxnSpLocks noChangeShapeType="1"/>
          </p:cNvCxnSpPr>
          <p:nvPr/>
        </p:nvCxnSpPr>
        <p:spPr bwMode="auto">
          <a:xfrm>
            <a:off x="1835696" y="1779662"/>
            <a:ext cx="0" cy="324042"/>
          </a:xfrm>
          <a:prstGeom prst="straightConnector1">
            <a:avLst/>
          </a:prstGeom>
          <a:noFill/>
          <a:ln w="12700" algn="ctr">
            <a:solidFill>
              <a:schemeClr val="tx1"/>
            </a:solidFill>
            <a:prstDash val="dash"/>
            <a:round/>
            <a:headEnd/>
            <a:tailEnd type="triangle" w="med" len="med"/>
          </a:ln>
        </p:spPr>
      </p:cxnSp>
      <p:cxnSp>
        <p:nvCxnSpPr>
          <p:cNvPr id="183" name="直接箭头连接符 268"/>
          <p:cNvCxnSpPr>
            <a:cxnSpLocks noChangeShapeType="1"/>
          </p:cNvCxnSpPr>
          <p:nvPr/>
        </p:nvCxnSpPr>
        <p:spPr bwMode="auto">
          <a:xfrm>
            <a:off x="6156176" y="1779662"/>
            <a:ext cx="0" cy="324042"/>
          </a:xfrm>
          <a:prstGeom prst="straightConnector1">
            <a:avLst/>
          </a:prstGeom>
          <a:noFill/>
          <a:ln w="12700" algn="ctr">
            <a:solidFill>
              <a:schemeClr val="tx1"/>
            </a:solidFill>
            <a:prstDash val="dash"/>
            <a:round/>
            <a:headEnd/>
            <a:tailEnd type="triangle" w="med" len="med"/>
          </a:ln>
        </p:spPr>
      </p:cxnSp>
      <p:cxnSp>
        <p:nvCxnSpPr>
          <p:cNvPr id="184" name="直接箭头连接符 282"/>
          <p:cNvCxnSpPr/>
          <p:nvPr/>
        </p:nvCxnSpPr>
        <p:spPr bwMode="auto">
          <a:xfrm>
            <a:off x="4283968" y="1779662"/>
            <a:ext cx="0" cy="323850"/>
          </a:xfrm>
          <a:prstGeom prst="straightConnector1">
            <a:avLst/>
          </a:prstGeom>
          <a:noFill/>
          <a:ln w="12700" cap="flat" cmpd="sng" algn="ctr">
            <a:solidFill>
              <a:schemeClr val="bg1">
                <a:lumMod val="65000"/>
              </a:schemeClr>
            </a:solidFill>
            <a:prstDash val="dash"/>
            <a:headEnd type="none" w="med" len="med"/>
            <a:tailEnd type="triangle" w="med" len="med"/>
          </a:ln>
          <a:effectLst/>
        </p:spPr>
      </p:cxnSp>
      <p:cxnSp>
        <p:nvCxnSpPr>
          <p:cNvPr id="186" name="直接箭头连接符 282"/>
          <p:cNvCxnSpPr/>
          <p:nvPr/>
        </p:nvCxnSpPr>
        <p:spPr bwMode="auto">
          <a:xfrm>
            <a:off x="2915816" y="1779662"/>
            <a:ext cx="0" cy="323850"/>
          </a:xfrm>
          <a:prstGeom prst="straightConnector1">
            <a:avLst/>
          </a:prstGeom>
          <a:noFill/>
          <a:ln w="12700" cap="flat" cmpd="sng" algn="ctr">
            <a:solidFill>
              <a:schemeClr val="bg1">
                <a:lumMod val="65000"/>
              </a:schemeClr>
            </a:solidFill>
            <a:prstDash val="dash"/>
            <a:headEnd type="none" w="med" len="med"/>
            <a:tailEnd type="triangle" w="med" len="med"/>
          </a:ln>
          <a:effectLst/>
        </p:spPr>
      </p:cxnSp>
      <p:cxnSp>
        <p:nvCxnSpPr>
          <p:cNvPr id="190" name="直接箭头连接符 282"/>
          <p:cNvCxnSpPr/>
          <p:nvPr/>
        </p:nvCxnSpPr>
        <p:spPr bwMode="auto">
          <a:xfrm>
            <a:off x="2339752" y="1779662"/>
            <a:ext cx="0" cy="323850"/>
          </a:xfrm>
          <a:prstGeom prst="straightConnector1">
            <a:avLst/>
          </a:prstGeom>
          <a:noFill/>
          <a:ln w="12700" cap="flat" cmpd="sng" algn="ctr">
            <a:solidFill>
              <a:schemeClr val="bg1">
                <a:lumMod val="65000"/>
              </a:schemeClr>
            </a:solidFill>
            <a:prstDash val="dash"/>
            <a:headEnd type="none" w="med" len="med"/>
            <a:tailEnd type="triangle" w="med" len="med"/>
          </a:ln>
          <a:effectLst/>
        </p:spPr>
      </p:cxnSp>
      <p:cxnSp>
        <p:nvCxnSpPr>
          <p:cNvPr id="191" name="直接箭头连接符 282"/>
          <p:cNvCxnSpPr/>
          <p:nvPr/>
        </p:nvCxnSpPr>
        <p:spPr bwMode="auto">
          <a:xfrm>
            <a:off x="5220072" y="1779662"/>
            <a:ext cx="0" cy="323850"/>
          </a:xfrm>
          <a:prstGeom prst="straightConnector1">
            <a:avLst/>
          </a:prstGeom>
          <a:noFill/>
          <a:ln w="12700" cap="flat" cmpd="sng" algn="ctr">
            <a:solidFill>
              <a:schemeClr val="bg1">
                <a:lumMod val="65000"/>
              </a:schemeClr>
            </a:solidFill>
            <a:prstDash val="dash"/>
            <a:headEnd type="none" w="med" len="med"/>
            <a:tailEnd type="triangle" w="med" len="med"/>
          </a:ln>
          <a:effectLst/>
        </p:spPr>
      </p:cxnSp>
      <p:cxnSp>
        <p:nvCxnSpPr>
          <p:cNvPr id="206" name="直接箭头连接符 236"/>
          <p:cNvCxnSpPr>
            <a:cxnSpLocks noChangeShapeType="1"/>
          </p:cNvCxnSpPr>
          <p:nvPr/>
        </p:nvCxnSpPr>
        <p:spPr bwMode="auto">
          <a:xfrm flipH="1">
            <a:off x="1835696" y="1275606"/>
            <a:ext cx="2579" cy="165386"/>
          </a:xfrm>
          <a:prstGeom prst="straightConnector1">
            <a:avLst/>
          </a:prstGeom>
          <a:noFill/>
          <a:ln w="12700" algn="ctr">
            <a:solidFill>
              <a:schemeClr val="tx1"/>
            </a:solidFill>
            <a:prstDash val="sysDash"/>
            <a:round/>
            <a:headEnd/>
            <a:tailEnd type="triangle" w="med" len="med"/>
          </a:ln>
        </p:spPr>
      </p:cxnSp>
      <p:cxnSp>
        <p:nvCxnSpPr>
          <p:cNvPr id="211" name="直接箭头连接符 236"/>
          <p:cNvCxnSpPr>
            <a:cxnSpLocks noChangeShapeType="1"/>
          </p:cNvCxnSpPr>
          <p:nvPr/>
        </p:nvCxnSpPr>
        <p:spPr bwMode="auto">
          <a:xfrm flipH="1">
            <a:off x="3347864" y="1275606"/>
            <a:ext cx="2579" cy="165386"/>
          </a:xfrm>
          <a:prstGeom prst="straightConnector1">
            <a:avLst/>
          </a:prstGeom>
          <a:noFill/>
          <a:ln w="12700" algn="ctr">
            <a:solidFill>
              <a:schemeClr val="tx1"/>
            </a:solidFill>
            <a:prstDash val="sysDash"/>
            <a:round/>
            <a:headEnd/>
            <a:tailEnd type="triangle" w="med" len="med"/>
          </a:ln>
        </p:spPr>
      </p:cxnSp>
      <p:cxnSp>
        <p:nvCxnSpPr>
          <p:cNvPr id="212" name="直接箭头连接符 236"/>
          <p:cNvCxnSpPr>
            <a:cxnSpLocks noChangeShapeType="1"/>
          </p:cNvCxnSpPr>
          <p:nvPr/>
        </p:nvCxnSpPr>
        <p:spPr bwMode="auto">
          <a:xfrm flipH="1">
            <a:off x="3851920" y="1275606"/>
            <a:ext cx="2579" cy="165386"/>
          </a:xfrm>
          <a:prstGeom prst="straightConnector1">
            <a:avLst/>
          </a:prstGeom>
          <a:noFill/>
          <a:ln w="12700" algn="ctr">
            <a:solidFill>
              <a:schemeClr val="tx1"/>
            </a:solidFill>
            <a:prstDash val="sysDash"/>
            <a:round/>
            <a:headEnd/>
            <a:tailEnd type="triangle" w="med" len="med"/>
          </a:ln>
        </p:spPr>
      </p:cxnSp>
      <p:cxnSp>
        <p:nvCxnSpPr>
          <p:cNvPr id="213" name="直接箭头连接符 236"/>
          <p:cNvCxnSpPr>
            <a:cxnSpLocks noChangeShapeType="1"/>
          </p:cNvCxnSpPr>
          <p:nvPr/>
        </p:nvCxnSpPr>
        <p:spPr bwMode="auto">
          <a:xfrm flipH="1">
            <a:off x="4788024" y="1275606"/>
            <a:ext cx="2579" cy="165386"/>
          </a:xfrm>
          <a:prstGeom prst="straightConnector1">
            <a:avLst/>
          </a:prstGeom>
          <a:noFill/>
          <a:ln w="12700" algn="ctr">
            <a:solidFill>
              <a:schemeClr val="tx1"/>
            </a:solidFill>
            <a:prstDash val="sysDash"/>
            <a:round/>
            <a:headEnd/>
            <a:tailEnd type="triangle" w="med" len="med"/>
          </a:ln>
        </p:spPr>
      </p:cxnSp>
      <p:cxnSp>
        <p:nvCxnSpPr>
          <p:cNvPr id="219" name="直接箭头连接符 236"/>
          <p:cNvCxnSpPr>
            <a:cxnSpLocks noChangeShapeType="1"/>
          </p:cNvCxnSpPr>
          <p:nvPr/>
        </p:nvCxnSpPr>
        <p:spPr bwMode="auto">
          <a:xfrm flipH="1">
            <a:off x="5220072" y="1275606"/>
            <a:ext cx="2579" cy="165386"/>
          </a:xfrm>
          <a:prstGeom prst="straightConnector1">
            <a:avLst/>
          </a:prstGeom>
          <a:noFill/>
          <a:ln w="12700" algn="ctr">
            <a:solidFill>
              <a:schemeClr val="bg1">
                <a:lumMod val="65000"/>
              </a:schemeClr>
            </a:solidFill>
            <a:prstDash val="sysDash"/>
            <a:round/>
            <a:headEnd/>
            <a:tailEnd type="triangle" w="med" len="med"/>
          </a:ln>
        </p:spPr>
      </p:cxnSp>
      <p:cxnSp>
        <p:nvCxnSpPr>
          <p:cNvPr id="220" name="直接箭头连接符 236"/>
          <p:cNvCxnSpPr>
            <a:cxnSpLocks noChangeShapeType="1"/>
          </p:cNvCxnSpPr>
          <p:nvPr/>
        </p:nvCxnSpPr>
        <p:spPr bwMode="auto">
          <a:xfrm flipH="1">
            <a:off x="4283968" y="1275606"/>
            <a:ext cx="2579" cy="165386"/>
          </a:xfrm>
          <a:prstGeom prst="straightConnector1">
            <a:avLst/>
          </a:prstGeom>
          <a:noFill/>
          <a:ln w="12700" algn="ctr">
            <a:solidFill>
              <a:schemeClr val="bg1">
                <a:lumMod val="65000"/>
              </a:schemeClr>
            </a:solidFill>
            <a:prstDash val="sysDash"/>
            <a:round/>
            <a:headEnd/>
            <a:tailEnd type="triangle" w="med" len="med"/>
          </a:ln>
        </p:spPr>
      </p:cxnSp>
      <p:cxnSp>
        <p:nvCxnSpPr>
          <p:cNvPr id="221" name="直接箭头连接符 236"/>
          <p:cNvCxnSpPr>
            <a:cxnSpLocks noChangeShapeType="1"/>
          </p:cNvCxnSpPr>
          <p:nvPr/>
        </p:nvCxnSpPr>
        <p:spPr bwMode="auto">
          <a:xfrm flipH="1">
            <a:off x="2915816" y="1275606"/>
            <a:ext cx="2579" cy="165386"/>
          </a:xfrm>
          <a:prstGeom prst="straightConnector1">
            <a:avLst/>
          </a:prstGeom>
          <a:noFill/>
          <a:ln w="12700" algn="ctr">
            <a:solidFill>
              <a:schemeClr val="bg1">
                <a:lumMod val="65000"/>
              </a:schemeClr>
            </a:solidFill>
            <a:prstDash val="sysDash"/>
            <a:round/>
            <a:headEnd/>
            <a:tailEnd type="triangle" w="med" len="med"/>
          </a:ln>
        </p:spPr>
      </p:cxnSp>
      <p:cxnSp>
        <p:nvCxnSpPr>
          <p:cNvPr id="222" name="直接箭头连接符 236"/>
          <p:cNvCxnSpPr>
            <a:cxnSpLocks noChangeShapeType="1"/>
          </p:cNvCxnSpPr>
          <p:nvPr/>
        </p:nvCxnSpPr>
        <p:spPr bwMode="auto">
          <a:xfrm flipH="1">
            <a:off x="2339752" y="1275606"/>
            <a:ext cx="2579" cy="165386"/>
          </a:xfrm>
          <a:prstGeom prst="straightConnector1">
            <a:avLst/>
          </a:prstGeom>
          <a:noFill/>
          <a:ln w="12700" algn="ctr">
            <a:solidFill>
              <a:schemeClr val="bg1">
                <a:lumMod val="65000"/>
              </a:schemeClr>
            </a:solidFill>
            <a:prstDash val="sysDash"/>
            <a:round/>
            <a:headEnd/>
            <a:tailEnd type="triangle" w="med" len="med"/>
          </a:ln>
        </p:spPr>
      </p:cxnSp>
      <p:cxnSp>
        <p:nvCxnSpPr>
          <p:cNvPr id="174" name="直接箭头连接符 236"/>
          <p:cNvCxnSpPr>
            <a:cxnSpLocks noChangeShapeType="1"/>
            <a:endCxn id="353" idx="0"/>
          </p:cNvCxnSpPr>
          <p:nvPr/>
        </p:nvCxnSpPr>
        <p:spPr bwMode="auto">
          <a:xfrm>
            <a:off x="5724129" y="1275606"/>
            <a:ext cx="271" cy="172959"/>
          </a:xfrm>
          <a:prstGeom prst="straightConnector1">
            <a:avLst/>
          </a:prstGeom>
          <a:noFill/>
          <a:ln w="12700" algn="ctr">
            <a:solidFill>
              <a:schemeClr val="tx1"/>
            </a:solidFill>
            <a:prstDash val="sysDash"/>
            <a:round/>
            <a:headEnd/>
            <a:tailEnd type="triangle" w="med" len="med"/>
          </a:ln>
        </p:spPr>
      </p:cxnSp>
      <p:sp>
        <p:nvSpPr>
          <p:cNvPr id="197" name="圆角矩形 374"/>
          <p:cNvSpPr/>
          <p:nvPr/>
        </p:nvSpPr>
        <p:spPr>
          <a:xfrm>
            <a:off x="6012160" y="1419622"/>
            <a:ext cx="432048" cy="395858"/>
          </a:xfrm>
          <a:prstGeom prst="roundRect">
            <a:avLst/>
          </a:prstGeom>
          <a:solidFill>
            <a:srgbClr val="92D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lIns="0" rIns="0" anchor="ctr"/>
          <a:lstStyle/>
          <a:p>
            <a:pPr algn="ctr">
              <a:defRPr/>
            </a:pPr>
            <a:r>
              <a:rPr lang="en-US" altLang="zh-CN" sz="800" kern="0" dirty="0" smtClean="0">
                <a:solidFill>
                  <a:schemeClr val="tx1"/>
                </a:solidFill>
                <a:latin typeface="Calibri" pitchFamily="34" charset="0"/>
                <a:cs typeface="Calibri" pitchFamily="34" charset="0"/>
              </a:rPr>
              <a:t>HCNA-Storag</a:t>
            </a:r>
            <a:r>
              <a:rPr lang="en-US" altLang="zh-CN" sz="800" kern="0" dirty="0" smtClean="0">
                <a:solidFill>
                  <a:schemeClr val="bg1"/>
                </a:solidFill>
                <a:latin typeface="Calibri" pitchFamily="34" charset="0"/>
                <a:cs typeface="Calibri" pitchFamily="34" charset="0"/>
              </a:rPr>
              <a:t>e</a:t>
            </a:r>
            <a:endParaRPr lang="zh-CN" altLang="en-US" sz="800" kern="0" dirty="0">
              <a:solidFill>
                <a:schemeClr val="bg1"/>
              </a:solidFill>
              <a:latin typeface="Calibri" pitchFamily="34" charset="0"/>
              <a:cs typeface="Calibri" pitchFamily="34" charset="0"/>
            </a:endParaRPr>
          </a:p>
        </p:txBody>
      </p:sp>
      <p:sp>
        <p:nvSpPr>
          <p:cNvPr id="198" name="圆角矩形 374"/>
          <p:cNvSpPr/>
          <p:nvPr/>
        </p:nvSpPr>
        <p:spPr>
          <a:xfrm>
            <a:off x="3131840" y="1419622"/>
            <a:ext cx="432048" cy="395858"/>
          </a:xfrm>
          <a:prstGeom prst="roundRect">
            <a:avLst/>
          </a:prstGeom>
          <a:solidFill>
            <a:srgbClr val="92D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lIns="0" rIns="0" anchor="ctr"/>
          <a:lstStyle/>
          <a:p>
            <a:pPr algn="ctr">
              <a:defRPr/>
            </a:pPr>
            <a:r>
              <a:rPr lang="en-US" altLang="zh-CN" sz="800" kern="0" dirty="0" smtClean="0">
                <a:solidFill>
                  <a:schemeClr val="tx1"/>
                </a:solidFill>
                <a:latin typeface="Calibri" pitchFamily="34" charset="0"/>
                <a:cs typeface="Calibri" pitchFamily="34" charset="0"/>
              </a:rPr>
              <a:t>HCNA-Security</a:t>
            </a:r>
            <a:endParaRPr lang="zh-CN" altLang="en-US" sz="800" kern="0" dirty="0">
              <a:solidFill>
                <a:schemeClr val="tx1"/>
              </a:solidFill>
              <a:latin typeface="Calibri" pitchFamily="34" charset="0"/>
              <a:cs typeface="Calibri" pitchFamily="34" charset="0"/>
            </a:endParaRPr>
          </a:p>
        </p:txBody>
      </p:sp>
    </p:spTree>
  </p:cSld>
  <p:clrMapOvr>
    <a:masterClrMapping/>
  </p:clrMapOvr>
  <p:transition advClick="0" advTm="8000">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195486"/>
            <a:ext cx="9144000" cy="351235"/>
          </a:xfrm>
          <a:prstGeom prst="rect">
            <a:avLst/>
          </a:prstGeom>
          <a:noFill/>
          <a:ln w="9525" algn="ctr">
            <a:noFill/>
            <a:miter lim="800000"/>
            <a:headEnd/>
            <a:tailEnd/>
          </a:ln>
        </p:spPr>
        <p:txBody>
          <a:bodyPr lIns="90000" tIns="46800" rIns="90000" bIns="46800"/>
          <a:lstStyle/>
          <a:p>
            <a:pPr algn="ctr" defTabSz="801688">
              <a:spcBef>
                <a:spcPct val="50000"/>
              </a:spcBef>
              <a:defRPr/>
            </a:pPr>
            <a:r>
              <a:rPr lang="ru-RU" altLang="zh-CN" sz="2400" b="1" dirty="0">
                <a:solidFill>
                  <a:srgbClr val="990000"/>
                </a:solidFill>
                <a:ea typeface="宋体" charset="-122"/>
                <a:cs typeface="Calibri" pitchFamily="34" charset="0"/>
              </a:rPr>
              <a:t>Основные пакеты гарантийной и постгарантийной поддержки</a:t>
            </a:r>
            <a:endParaRPr lang="zh-CN" altLang="en-US" sz="2400" b="1" dirty="0">
              <a:solidFill>
                <a:srgbClr val="990000"/>
              </a:solidFill>
              <a:ea typeface="宋体" charset="-122"/>
              <a:cs typeface="Calibri" pitchFamily="34" charset="0"/>
            </a:endParaRPr>
          </a:p>
        </p:txBody>
      </p:sp>
      <p:graphicFrame>
        <p:nvGraphicFramePr>
          <p:cNvPr id="5" name="表格 4"/>
          <p:cNvGraphicFramePr>
            <a:graphicFrameLocks noGrp="1"/>
          </p:cNvGraphicFramePr>
          <p:nvPr/>
        </p:nvGraphicFramePr>
        <p:xfrm>
          <a:off x="395289" y="640616"/>
          <a:ext cx="8352927" cy="2758701"/>
        </p:xfrm>
        <a:graphic>
          <a:graphicData uri="http://schemas.openxmlformats.org/drawingml/2006/table">
            <a:tbl>
              <a:tblPr/>
              <a:tblGrid>
                <a:gridCol w="1224136"/>
                <a:gridCol w="3456384"/>
                <a:gridCol w="2127567"/>
                <a:gridCol w="1544840"/>
              </a:tblGrid>
              <a:tr h="141809">
                <a:tc rowSpan="2">
                  <a:txBody>
                    <a:bodyPr/>
                    <a:lstStyle/>
                    <a:p>
                      <a:pPr algn="ctr" fontAlgn="ctr"/>
                      <a:r>
                        <a:rPr lang="en-US" sz="900" b="1" i="0" u="none" strike="noStrike" dirty="0">
                          <a:latin typeface="Calibri" pitchFamily="34" charset="0"/>
                          <a:cs typeface="Calibri" pitchFamily="34" charset="0"/>
                        </a:rPr>
                        <a:t>Service Package</a:t>
                      </a: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t"/>
                      <a:r>
                        <a:rPr lang="en-US" sz="900" b="1" i="0" u="none" strike="noStrike" dirty="0">
                          <a:latin typeface="Calibri" pitchFamily="34" charset="0"/>
                          <a:cs typeface="Calibri" pitchFamily="34" charset="0"/>
                        </a:rPr>
                        <a:t>Item</a:t>
                      </a:r>
                    </a:p>
                  </a:txBody>
                  <a:tcPr marL="6199" marR="6199" marT="46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r>
              <a:tr h="278969">
                <a:tc vMerge="1">
                  <a:txBody>
                    <a:bodyPr/>
                    <a:lstStyle/>
                    <a:p>
                      <a:endParaRPr lang="zh-CN" altLang="en-US"/>
                    </a:p>
                  </a:txBody>
                  <a:tcPr/>
                </a:tc>
                <a:tc>
                  <a:txBody>
                    <a:bodyPr/>
                    <a:lstStyle/>
                    <a:p>
                      <a:pPr algn="ctr" fontAlgn="ctr"/>
                      <a:r>
                        <a:rPr lang="en-US" sz="900" b="1" i="0" u="none" strike="noStrike">
                          <a:latin typeface="Calibri" pitchFamily="34" charset="0"/>
                          <a:cs typeface="Calibri" pitchFamily="34" charset="0"/>
                        </a:rPr>
                        <a:t>Remote Support Service</a:t>
                      </a: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a:latin typeface="Calibri" pitchFamily="34" charset="0"/>
                          <a:cs typeface="Calibri" pitchFamily="34" charset="0"/>
                        </a:rPr>
                        <a:t>Hardware Service </a:t>
                      </a: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a:latin typeface="Calibri" pitchFamily="34" charset="0"/>
                          <a:cs typeface="Calibri" pitchFamily="34" charset="0"/>
                        </a:rPr>
                        <a:t>On-site Service(Optional)</a:t>
                      </a: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68033">
                <a:tc>
                  <a:txBody>
                    <a:bodyPr/>
                    <a:lstStyle/>
                    <a:p>
                      <a:pPr algn="ctr" fontAlgn="ctr"/>
                      <a:r>
                        <a:rPr lang="en-US" sz="900" b="0" i="0" u="none" strike="noStrike">
                          <a:latin typeface="Calibri" pitchFamily="34" charset="0"/>
                          <a:cs typeface="Calibri" pitchFamily="34" charset="0"/>
                        </a:rPr>
                        <a:t>Warranty</a:t>
                      </a: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dirty="0" smtClean="0">
                          <a:latin typeface="Calibri" pitchFamily="34" charset="0"/>
                          <a:cs typeface="Calibri" pitchFamily="34" charset="0"/>
                        </a:rPr>
                        <a:t>7×24 Helpdesk</a:t>
                      </a:r>
                      <a:r>
                        <a:rPr lang="ru-RU" sz="900" b="0" i="0" u="none" strike="noStrike" dirty="0" smtClean="0">
                          <a:latin typeface="Calibri" pitchFamily="34" charset="0"/>
                          <a:cs typeface="Calibri" pitchFamily="34" charset="0"/>
                        </a:rPr>
                        <a:t>*</a:t>
                      </a:r>
                      <a:r>
                        <a:rPr lang="en-US" sz="900" b="0" i="0" u="none" strike="noStrike" dirty="0" smtClean="0">
                          <a:latin typeface="Calibri" pitchFamily="34" charset="0"/>
                          <a:cs typeface="Calibri" pitchFamily="34" charset="0"/>
                        </a:rPr>
                        <a:t/>
                      </a:r>
                      <a:br>
                        <a:rPr lang="en-US" sz="900" b="0" i="0" u="none" strike="noStrike" dirty="0" smtClean="0">
                          <a:latin typeface="Calibri" pitchFamily="34" charset="0"/>
                          <a:cs typeface="Calibri" pitchFamily="34" charset="0"/>
                        </a:rPr>
                      </a:br>
                      <a:r>
                        <a:rPr lang="en-US" sz="900" b="0" i="0" u="none" strike="noStrike" dirty="0" smtClean="0">
                          <a:latin typeface="Calibri" pitchFamily="34" charset="0"/>
                          <a:cs typeface="Calibri" pitchFamily="34" charset="0"/>
                        </a:rPr>
                        <a:t> 5×8 Remote Technical Support</a:t>
                      </a:r>
                      <a:r>
                        <a:rPr lang="ru-RU" sz="900" b="0" i="0" u="none" strike="noStrike" dirty="0" smtClean="0">
                          <a:latin typeface="Calibri" pitchFamily="34" charset="0"/>
                          <a:cs typeface="Calibri" pitchFamily="34" charset="0"/>
                        </a:rPr>
                        <a:t>**</a:t>
                      </a:r>
                      <a:r>
                        <a:rPr lang="en-US" sz="900" b="0" i="0" u="none" strike="noStrike" dirty="0" smtClean="0">
                          <a:latin typeface="Calibri" pitchFamily="34" charset="0"/>
                          <a:cs typeface="Calibri" pitchFamily="34" charset="0"/>
                        </a:rPr>
                        <a:t/>
                      </a:r>
                      <a:br>
                        <a:rPr lang="en-US" sz="900" b="0" i="0" u="none" strike="noStrike" dirty="0" smtClean="0">
                          <a:latin typeface="Calibri" pitchFamily="34" charset="0"/>
                          <a:cs typeface="Calibri" pitchFamily="34" charset="0"/>
                        </a:rPr>
                      </a:br>
                      <a:r>
                        <a:rPr lang="en-US" sz="900" b="0" i="0" u="none" strike="noStrike" dirty="0" smtClean="0">
                          <a:latin typeface="Calibri" pitchFamily="34" charset="0"/>
                          <a:cs typeface="Calibri" pitchFamily="34" charset="0"/>
                        </a:rPr>
                        <a:t> Website Support Service </a:t>
                      </a:r>
                      <a:r>
                        <a:rPr lang="ru-RU" sz="900" b="0" i="0" u="none" strike="noStrike" dirty="0" smtClean="0">
                          <a:latin typeface="Calibri" pitchFamily="34" charset="0"/>
                          <a:cs typeface="Calibri" pitchFamily="34" charset="0"/>
                        </a:rPr>
                        <a:t>***</a:t>
                      </a:r>
                      <a:r>
                        <a:rPr lang="en-US" sz="900" b="0" i="0" u="none" strike="noStrike" dirty="0" smtClean="0">
                          <a:latin typeface="Calibri" pitchFamily="34" charset="0"/>
                          <a:cs typeface="Calibri" pitchFamily="34" charset="0"/>
                        </a:rPr>
                        <a:t>;Patches</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l" fontAlgn="ctr"/>
                      <a:r>
                        <a:rPr lang="en-US" sz="900" b="0" i="0" u="none" strike="noStrike" dirty="0" smtClean="0">
                          <a:latin typeface="Calibri" pitchFamily="34" charset="0"/>
                          <a:cs typeface="Calibri" pitchFamily="34" charset="0"/>
                        </a:rPr>
                        <a:t>  5×8×60CD </a:t>
                      </a:r>
                      <a:r>
                        <a:rPr lang="en-US" sz="900" b="0" i="0" u="none" strike="noStrike" dirty="0">
                          <a:latin typeface="Calibri" pitchFamily="34" charset="0"/>
                          <a:cs typeface="Calibri" pitchFamily="34" charset="0"/>
                        </a:rPr>
                        <a:t>Hardware </a:t>
                      </a:r>
                      <a:r>
                        <a:rPr lang="en-US" sz="900" b="0" i="0" u="none" strike="noStrike" dirty="0" smtClean="0">
                          <a:latin typeface="Calibri" pitchFamily="34" charset="0"/>
                          <a:cs typeface="Calibri" pitchFamily="34" charset="0"/>
                        </a:rPr>
                        <a:t>Repair</a:t>
                      </a:r>
                      <a:r>
                        <a:rPr lang="ru-RU" sz="900" b="0" i="0" u="none" strike="noStrike" dirty="0" smtClean="0">
                          <a:latin typeface="Calibri" pitchFamily="34" charset="0"/>
                          <a:cs typeface="Calibri" pitchFamily="34" charset="0"/>
                        </a:rPr>
                        <a:t> в      России без таможенных процедур для партнера</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latin typeface="Calibri" pitchFamily="34" charset="0"/>
                          <a:cs typeface="Calibri" pitchFamily="34" charset="0"/>
                        </a:rPr>
                        <a:t>NA</a:t>
                      </a: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84587">
                <a:tc>
                  <a:txBody>
                    <a:bodyPr/>
                    <a:lstStyle/>
                    <a:p>
                      <a:pPr algn="ctr" fontAlgn="ctr"/>
                      <a:r>
                        <a:rPr lang="en-US" sz="900" b="0" i="0" u="none" strike="noStrike" dirty="0" smtClean="0">
                          <a:latin typeface="Calibri" pitchFamily="34" charset="0"/>
                          <a:cs typeface="Calibri" pitchFamily="34" charset="0"/>
                        </a:rPr>
                        <a:t>Basic</a:t>
                      </a:r>
                      <a:r>
                        <a:rPr lang="ru-RU" sz="900" b="0" i="0" u="none" strike="noStrike" dirty="0" smtClean="0">
                          <a:latin typeface="Calibri" pitchFamily="34" charset="0"/>
                          <a:cs typeface="Calibri" pitchFamily="34" charset="0"/>
                        </a:rPr>
                        <a:t> (</a:t>
                      </a:r>
                      <a:r>
                        <a:rPr lang="en-US" sz="900" b="0" i="0" u="none" strike="noStrike" dirty="0" smtClean="0">
                          <a:latin typeface="Calibri" pitchFamily="34" charset="0"/>
                          <a:cs typeface="Calibri" pitchFamily="34" charset="0"/>
                        </a:rPr>
                        <a:t>PW)</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dirty="0" smtClean="0">
                          <a:latin typeface="Calibri" pitchFamily="34" charset="0"/>
                          <a:cs typeface="Calibri" pitchFamily="34" charset="0"/>
                        </a:rPr>
                        <a:t> 7×24 Helpdesk</a:t>
                      </a:r>
                      <a:r>
                        <a:rPr lang="en-US" sz="900" b="0" i="0" u="none" strike="noStrike" dirty="0">
                          <a:latin typeface="Calibri" pitchFamily="34" charset="0"/>
                          <a:cs typeface="Calibri" pitchFamily="34" charset="0"/>
                        </a:rPr>
                        <a:t/>
                      </a:r>
                      <a:br>
                        <a:rPr lang="en-US" sz="900" b="0" i="0" u="none" strike="noStrike" dirty="0">
                          <a:latin typeface="Calibri" pitchFamily="34" charset="0"/>
                          <a:cs typeface="Calibri" pitchFamily="34" charset="0"/>
                        </a:rPr>
                      </a:br>
                      <a:r>
                        <a:rPr lang="en-US" sz="900" b="0" i="0" u="none" strike="noStrike" dirty="0" smtClean="0">
                          <a:latin typeface="Calibri" pitchFamily="34" charset="0"/>
                          <a:cs typeface="Calibri" pitchFamily="34" charset="0"/>
                        </a:rPr>
                        <a:t> 5×8 </a:t>
                      </a:r>
                      <a:r>
                        <a:rPr lang="en-US" sz="900" b="0" i="0" u="none" strike="noStrike" dirty="0">
                          <a:latin typeface="Calibri" pitchFamily="34" charset="0"/>
                          <a:cs typeface="Calibri" pitchFamily="34" charset="0"/>
                        </a:rPr>
                        <a:t>Remote Technical </a:t>
                      </a:r>
                      <a:r>
                        <a:rPr lang="en-US" sz="900" b="0" i="0" u="none" strike="noStrike" dirty="0" smtClean="0">
                          <a:latin typeface="Calibri" pitchFamily="34" charset="0"/>
                          <a:cs typeface="Calibri" pitchFamily="34" charset="0"/>
                        </a:rPr>
                        <a:t>Support</a:t>
                      </a:r>
                      <a:r>
                        <a:rPr lang="en-US" sz="900" b="0" i="0" u="none" strike="noStrike" dirty="0">
                          <a:latin typeface="Calibri" pitchFamily="34" charset="0"/>
                          <a:cs typeface="Calibri" pitchFamily="34" charset="0"/>
                        </a:rPr>
                        <a:t/>
                      </a:r>
                      <a:br>
                        <a:rPr lang="en-US" sz="900" b="0" i="0" u="none" strike="noStrike" dirty="0">
                          <a:latin typeface="Calibri" pitchFamily="34" charset="0"/>
                          <a:cs typeface="Calibri" pitchFamily="34" charset="0"/>
                        </a:rPr>
                      </a:br>
                      <a:r>
                        <a:rPr lang="en-US" sz="900" b="0" i="0" u="none" strike="noStrike" dirty="0" smtClean="0">
                          <a:latin typeface="Calibri" pitchFamily="34" charset="0"/>
                          <a:cs typeface="Calibri" pitchFamily="34" charset="0"/>
                        </a:rPr>
                        <a:t> Software </a:t>
                      </a:r>
                      <a:r>
                        <a:rPr lang="en-US" sz="900" b="0" i="0" u="none" strike="noStrike" dirty="0">
                          <a:latin typeface="Calibri" pitchFamily="34" charset="0"/>
                          <a:cs typeface="Calibri" pitchFamily="34" charset="0"/>
                        </a:rPr>
                        <a:t>Update</a:t>
                      </a:r>
                      <a:r>
                        <a:rPr lang="en-US" sz="900" b="0" i="0" u="none" strike="noStrike" dirty="0" smtClean="0">
                          <a:latin typeface="Calibri" pitchFamily="34" charset="0"/>
                          <a:cs typeface="Calibri" pitchFamily="34" charset="0"/>
                        </a:rPr>
                        <a:t>; Website </a:t>
                      </a:r>
                      <a:r>
                        <a:rPr lang="en-US" sz="900" b="0" i="0" u="none" strike="noStrike" dirty="0">
                          <a:latin typeface="Calibri" pitchFamily="34" charset="0"/>
                          <a:cs typeface="Calibri" pitchFamily="34" charset="0"/>
                        </a:rPr>
                        <a:t>Support </a:t>
                      </a:r>
                      <a:r>
                        <a:rPr lang="en-US" sz="900" b="0" i="0" u="none" strike="noStrike" dirty="0" smtClean="0">
                          <a:latin typeface="Calibri" pitchFamily="34" charset="0"/>
                          <a:cs typeface="Calibri" pitchFamily="34" charset="0"/>
                        </a:rPr>
                        <a:t>  Service</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dirty="0" smtClean="0">
                          <a:latin typeface="Calibri" pitchFamily="34" charset="0"/>
                          <a:cs typeface="Calibri" pitchFamily="34" charset="0"/>
                        </a:rPr>
                        <a:t>  5×8×30CD </a:t>
                      </a:r>
                      <a:r>
                        <a:rPr lang="en-US" sz="900" b="0" i="0" u="none" strike="noStrike" dirty="0">
                          <a:latin typeface="Calibri" pitchFamily="34" charset="0"/>
                          <a:cs typeface="Calibri" pitchFamily="34" charset="0"/>
                        </a:rPr>
                        <a:t>Hardware </a:t>
                      </a:r>
                      <a:r>
                        <a:rPr lang="en-US" sz="900" b="0" i="0" u="none" strike="noStrike" dirty="0" smtClean="0">
                          <a:latin typeface="Calibri" pitchFamily="34" charset="0"/>
                          <a:cs typeface="Calibri" pitchFamily="34" charset="0"/>
                        </a:rPr>
                        <a:t>  </a:t>
                      </a:r>
                    </a:p>
                    <a:p>
                      <a:pPr algn="l" fontAlgn="ctr"/>
                      <a:r>
                        <a:rPr lang="en-US" sz="900" b="0" i="0" u="none" strike="noStrike" dirty="0" smtClean="0">
                          <a:latin typeface="Calibri" pitchFamily="34" charset="0"/>
                          <a:cs typeface="Calibri" pitchFamily="34" charset="0"/>
                        </a:rPr>
                        <a:t>  Replacement</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latin typeface="Calibri" pitchFamily="34" charset="0"/>
                          <a:cs typeface="Calibri" pitchFamily="34" charset="0"/>
                        </a:rPr>
                        <a:t>NA</a:t>
                      </a: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84587">
                <a:tc>
                  <a:txBody>
                    <a:bodyPr/>
                    <a:lstStyle/>
                    <a:p>
                      <a:pPr algn="ctr" fontAlgn="ctr"/>
                      <a:r>
                        <a:rPr lang="en-US" sz="900" b="0" i="0" u="none" strike="noStrike" dirty="0" smtClean="0">
                          <a:latin typeface="Calibri" pitchFamily="34" charset="0"/>
                          <a:cs typeface="Calibri" pitchFamily="34" charset="0"/>
                        </a:rPr>
                        <a:t>Standard (PW)</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dirty="0" smtClean="0">
                          <a:latin typeface="Calibri" pitchFamily="34" charset="0"/>
                          <a:cs typeface="Calibri" pitchFamily="34" charset="0"/>
                        </a:rPr>
                        <a:t> 7×24 Helpdesk</a:t>
                      </a:r>
                      <a:r>
                        <a:rPr lang="en-US" sz="900" b="0" i="0" u="none" strike="noStrike" dirty="0">
                          <a:latin typeface="Calibri" pitchFamily="34" charset="0"/>
                          <a:cs typeface="Calibri" pitchFamily="34" charset="0"/>
                        </a:rPr>
                        <a:t/>
                      </a:r>
                      <a:br>
                        <a:rPr lang="en-US" sz="900" b="0" i="0" u="none" strike="noStrike" dirty="0">
                          <a:latin typeface="Calibri" pitchFamily="34" charset="0"/>
                          <a:cs typeface="Calibri" pitchFamily="34" charset="0"/>
                        </a:rPr>
                      </a:br>
                      <a:r>
                        <a:rPr lang="en-US" sz="900" b="0" i="0" u="none" strike="noStrike" dirty="0" smtClean="0">
                          <a:latin typeface="Calibri" pitchFamily="34" charset="0"/>
                          <a:cs typeface="Calibri" pitchFamily="34" charset="0"/>
                        </a:rPr>
                        <a:t> 5×8 </a:t>
                      </a:r>
                      <a:r>
                        <a:rPr lang="en-US" sz="900" b="0" i="0" u="none" strike="noStrike" dirty="0">
                          <a:latin typeface="Calibri" pitchFamily="34" charset="0"/>
                          <a:cs typeface="Calibri" pitchFamily="34" charset="0"/>
                        </a:rPr>
                        <a:t>Remote Technical </a:t>
                      </a:r>
                      <a:r>
                        <a:rPr lang="en-US" sz="900" b="0" i="0" u="none" strike="noStrike" dirty="0" smtClean="0">
                          <a:latin typeface="Calibri" pitchFamily="34" charset="0"/>
                          <a:cs typeface="Calibri" pitchFamily="34" charset="0"/>
                        </a:rPr>
                        <a:t>Support</a:t>
                      </a:r>
                      <a:r>
                        <a:rPr lang="en-US" sz="900" b="0" i="0" u="none" strike="noStrike" dirty="0">
                          <a:latin typeface="Calibri" pitchFamily="34" charset="0"/>
                          <a:cs typeface="Calibri" pitchFamily="34" charset="0"/>
                        </a:rPr>
                        <a:t/>
                      </a:r>
                      <a:br>
                        <a:rPr lang="en-US" sz="900" b="0" i="0" u="none" strike="noStrike" dirty="0">
                          <a:latin typeface="Calibri" pitchFamily="34" charset="0"/>
                          <a:cs typeface="Calibri" pitchFamily="34" charset="0"/>
                        </a:rPr>
                      </a:br>
                      <a:r>
                        <a:rPr lang="en-US" sz="900" b="0" i="0" u="none" strike="noStrike" dirty="0" smtClean="0">
                          <a:latin typeface="Calibri" pitchFamily="34" charset="0"/>
                          <a:cs typeface="Calibri" pitchFamily="34" charset="0"/>
                        </a:rPr>
                        <a:t> Software </a:t>
                      </a:r>
                      <a:r>
                        <a:rPr lang="en-US" sz="900" b="0" i="0" u="none" strike="noStrike" dirty="0">
                          <a:latin typeface="Calibri" pitchFamily="34" charset="0"/>
                          <a:cs typeface="Calibri" pitchFamily="34" charset="0"/>
                        </a:rPr>
                        <a:t>Update</a:t>
                      </a:r>
                      <a:r>
                        <a:rPr lang="en-US" sz="900" b="0" i="0" u="none" strike="noStrike" dirty="0" smtClean="0">
                          <a:latin typeface="Calibri" pitchFamily="34" charset="0"/>
                          <a:cs typeface="Calibri" pitchFamily="34" charset="0"/>
                        </a:rPr>
                        <a:t>; Website </a:t>
                      </a:r>
                      <a:r>
                        <a:rPr lang="en-US" sz="900" b="0" i="0" u="none" strike="noStrike" dirty="0">
                          <a:latin typeface="Calibri" pitchFamily="34" charset="0"/>
                          <a:cs typeface="Calibri" pitchFamily="34" charset="0"/>
                        </a:rPr>
                        <a:t>Support </a:t>
                      </a:r>
                      <a:r>
                        <a:rPr lang="en-US" sz="900" b="0" i="0" u="none" strike="noStrike" dirty="0" smtClean="0">
                          <a:latin typeface="Calibri" pitchFamily="34" charset="0"/>
                          <a:cs typeface="Calibri" pitchFamily="34" charset="0"/>
                        </a:rPr>
                        <a:t> Service</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dirty="0" smtClean="0">
                          <a:latin typeface="Calibri" pitchFamily="34" charset="0"/>
                          <a:cs typeface="Calibri" pitchFamily="34" charset="0"/>
                        </a:rPr>
                        <a:t>  5×8×NBD </a:t>
                      </a:r>
                      <a:r>
                        <a:rPr lang="en-US" sz="900" b="0" i="0" u="none" strike="noStrike" dirty="0">
                          <a:latin typeface="Calibri" pitchFamily="34" charset="0"/>
                          <a:cs typeface="Calibri" pitchFamily="34" charset="0"/>
                        </a:rPr>
                        <a:t>Advance </a:t>
                      </a:r>
                      <a:r>
                        <a:rPr lang="en-US" sz="900" b="0" i="0" u="none" strike="noStrike" dirty="0" smtClean="0">
                          <a:latin typeface="Calibri" pitchFamily="34" charset="0"/>
                          <a:cs typeface="Calibri" pitchFamily="34" charset="0"/>
                        </a:rPr>
                        <a:t> </a:t>
                      </a:r>
                    </a:p>
                    <a:p>
                      <a:pPr algn="l" fontAlgn="ctr"/>
                      <a:r>
                        <a:rPr lang="en-US" sz="900" b="0" i="0" u="none" strike="noStrike" dirty="0" smtClean="0">
                          <a:latin typeface="Calibri" pitchFamily="34" charset="0"/>
                          <a:cs typeface="Calibri" pitchFamily="34" charset="0"/>
                        </a:rPr>
                        <a:t>  Replacement Service</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dirty="0" smtClean="0">
                          <a:latin typeface="Calibri" pitchFamily="34" charset="0"/>
                          <a:cs typeface="Calibri" pitchFamily="34" charset="0"/>
                        </a:rPr>
                        <a:t> 5×8×NBD </a:t>
                      </a:r>
                      <a:r>
                        <a:rPr lang="en-US" sz="900" b="0" i="0" u="none" strike="noStrike" dirty="0">
                          <a:latin typeface="Calibri" pitchFamily="34" charset="0"/>
                          <a:cs typeface="Calibri" pitchFamily="34" charset="0"/>
                        </a:rPr>
                        <a:t>On-site </a:t>
                      </a:r>
                      <a:r>
                        <a:rPr lang="en-US" sz="900" b="0" i="0" u="none" strike="noStrike" dirty="0" smtClean="0">
                          <a:latin typeface="Calibri" pitchFamily="34" charset="0"/>
                          <a:cs typeface="Calibri" pitchFamily="34" charset="0"/>
                        </a:rPr>
                        <a:t> </a:t>
                      </a:r>
                    </a:p>
                    <a:p>
                      <a:pPr algn="l" fontAlgn="ctr"/>
                      <a:r>
                        <a:rPr lang="en-US" sz="900" b="0" i="0" u="none" strike="noStrike" dirty="0" smtClean="0">
                          <a:latin typeface="Calibri" pitchFamily="34" charset="0"/>
                          <a:cs typeface="Calibri" pitchFamily="34" charset="0"/>
                        </a:rPr>
                        <a:t> Service </a:t>
                      </a:r>
                      <a:r>
                        <a:rPr lang="en-US" sz="900" b="0" i="0" u="none" strike="noStrike" dirty="0">
                          <a:latin typeface="Calibri" pitchFamily="34" charset="0"/>
                          <a:cs typeface="Calibri" pitchFamily="34" charset="0"/>
                        </a:rPr>
                        <a:t>(Optional)</a:t>
                      </a: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6129">
                <a:tc>
                  <a:txBody>
                    <a:bodyPr/>
                    <a:lstStyle/>
                    <a:p>
                      <a:pPr algn="ctr" fontAlgn="ctr"/>
                      <a:r>
                        <a:rPr lang="en-US" sz="900" b="0" i="0" u="none" strike="noStrike" dirty="0" smtClean="0">
                          <a:latin typeface="Calibri" pitchFamily="34" charset="0"/>
                          <a:cs typeface="Calibri" pitchFamily="34" charset="0"/>
                        </a:rPr>
                        <a:t>Enhanced (PW)</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dirty="0" smtClean="0">
                          <a:latin typeface="Calibri" pitchFamily="34" charset="0"/>
                          <a:cs typeface="Calibri" pitchFamily="34" charset="0"/>
                        </a:rPr>
                        <a:t> 7×24 Helpdesk</a:t>
                      </a:r>
                      <a:r>
                        <a:rPr lang="en-US" sz="900" b="0" i="0" u="none" strike="noStrike" dirty="0">
                          <a:latin typeface="Calibri" pitchFamily="34" charset="0"/>
                          <a:cs typeface="Calibri" pitchFamily="34" charset="0"/>
                        </a:rPr>
                        <a:t/>
                      </a:r>
                      <a:br>
                        <a:rPr lang="en-US" sz="900" b="0" i="0" u="none" strike="noStrike" dirty="0">
                          <a:latin typeface="Calibri" pitchFamily="34" charset="0"/>
                          <a:cs typeface="Calibri" pitchFamily="34" charset="0"/>
                        </a:rPr>
                      </a:br>
                      <a:r>
                        <a:rPr lang="en-US" sz="900" b="0" i="0" u="none" strike="noStrike" dirty="0" smtClean="0">
                          <a:latin typeface="Calibri" pitchFamily="34" charset="0"/>
                          <a:cs typeface="Calibri" pitchFamily="34" charset="0"/>
                        </a:rPr>
                        <a:t> 7×24 </a:t>
                      </a:r>
                      <a:r>
                        <a:rPr lang="en-US" sz="900" b="0" i="0" u="none" strike="noStrike" dirty="0">
                          <a:latin typeface="Calibri" pitchFamily="34" charset="0"/>
                          <a:cs typeface="Calibri" pitchFamily="34" charset="0"/>
                        </a:rPr>
                        <a:t>Remote Technical </a:t>
                      </a:r>
                      <a:r>
                        <a:rPr lang="en-US" sz="900" b="0" i="0" u="none" strike="noStrike" dirty="0" smtClean="0">
                          <a:latin typeface="Calibri" pitchFamily="34" charset="0"/>
                          <a:cs typeface="Calibri" pitchFamily="34" charset="0"/>
                        </a:rPr>
                        <a:t>Support</a:t>
                      </a:r>
                      <a:r>
                        <a:rPr lang="en-US" sz="900" b="0" i="0" u="none" strike="noStrike" dirty="0">
                          <a:latin typeface="Calibri" pitchFamily="34" charset="0"/>
                          <a:cs typeface="Calibri" pitchFamily="34" charset="0"/>
                        </a:rPr>
                        <a:t/>
                      </a:r>
                      <a:br>
                        <a:rPr lang="en-US" sz="900" b="0" i="0" u="none" strike="noStrike" dirty="0">
                          <a:latin typeface="Calibri" pitchFamily="34" charset="0"/>
                          <a:cs typeface="Calibri" pitchFamily="34" charset="0"/>
                        </a:rPr>
                      </a:br>
                      <a:r>
                        <a:rPr lang="en-US" sz="900" b="0" i="0" u="none" strike="noStrike" dirty="0" smtClean="0">
                          <a:latin typeface="Calibri" pitchFamily="34" charset="0"/>
                          <a:cs typeface="Calibri" pitchFamily="34" charset="0"/>
                        </a:rPr>
                        <a:t> Software </a:t>
                      </a:r>
                      <a:r>
                        <a:rPr lang="en-US" sz="900" b="0" i="0" u="none" strike="noStrike" dirty="0">
                          <a:latin typeface="Calibri" pitchFamily="34" charset="0"/>
                          <a:cs typeface="Calibri" pitchFamily="34" charset="0"/>
                        </a:rPr>
                        <a:t>Update</a:t>
                      </a:r>
                      <a:r>
                        <a:rPr lang="en-US" sz="900" b="0" i="0" u="none" strike="noStrike" dirty="0" smtClean="0">
                          <a:latin typeface="Calibri" pitchFamily="34" charset="0"/>
                          <a:cs typeface="Calibri" pitchFamily="34" charset="0"/>
                        </a:rPr>
                        <a:t>; Website </a:t>
                      </a:r>
                      <a:r>
                        <a:rPr lang="en-US" sz="900" b="0" i="0" u="none" strike="noStrike" dirty="0">
                          <a:latin typeface="Calibri" pitchFamily="34" charset="0"/>
                          <a:cs typeface="Calibri" pitchFamily="34" charset="0"/>
                        </a:rPr>
                        <a:t>Support </a:t>
                      </a:r>
                      <a:r>
                        <a:rPr lang="en-US" sz="900" b="0" i="0" u="none" strike="noStrike" dirty="0" smtClean="0">
                          <a:latin typeface="Calibri" pitchFamily="34" charset="0"/>
                          <a:cs typeface="Calibri" pitchFamily="34" charset="0"/>
                        </a:rPr>
                        <a:t> Service</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dirty="0" smtClean="0">
                          <a:latin typeface="Calibri" pitchFamily="34" charset="0"/>
                          <a:cs typeface="Calibri" pitchFamily="34" charset="0"/>
                        </a:rPr>
                        <a:t>  5×8×4 </a:t>
                      </a:r>
                      <a:r>
                        <a:rPr lang="en-US" sz="900" b="0" i="0" u="none" strike="noStrike" dirty="0">
                          <a:latin typeface="Calibri" pitchFamily="34" charset="0"/>
                          <a:cs typeface="Calibri" pitchFamily="34" charset="0"/>
                        </a:rPr>
                        <a:t>Advance </a:t>
                      </a:r>
                      <a:r>
                        <a:rPr lang="en-US" sz="900" b="0" i="0" u="none" strike="noStrike" dirty="0" smtClean="0">
                          <a:latin typeface="Calibri" pitchFamily="34" charset="0"/>
                          <a:cs typeface="Calibri" pitchFamily="34" charset="0"/>
                        </a:rPr>
                        <a:t>  </a:t>
                      </a:r>
                    </a:p>
                    <a:p>
                      <a:pPr algn="l" fontAlgn="ctr"/>
                      <a:r>
                        <a:rPr lang="en-US" sz="900" b="0" i="0" u="none" strike="noStrike" dirty="0" smtClean="0">
                          <a:latin typeface="Calibri" pitchFamily="34" charset="0"/>
                          <a:cs typeface="Calibri" pitchFamily="34" charset="0"/>
                        </a:rPr>
                        <a:t>  Replacement Service</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dirty="0" smtClean="0">
                          <a:latin typeface="Calibri" pitchFamily="34" charset="0"/>
                          <a:cs typeface="Calibri" pitchFamily="34" charset="0"/>
                        </a:rPr>
                        <a:t> 5×8×4 </a:t>
                      </a:r>
                      <a:r>
                        <a:rPr lang="en-US" sz="900" b="0" i="0" u="none" strike="noStrike" dirty="0">
                          <a:latin typeface="Calibri" pitchFamily="34" charset="0"/>
                          <a:cs typeface="Calibri" pitchFamily="34" charset="0"/>
                        </a:rPr>
                        <a:t>On-site </a:t>
                      </a:r>
                      <a:endParaRPr lang="en-US" sz="900" b="0" i="0" u="none" strike="noStrike" dirty="0" smtClean="0">
                        <a:latin typeface="Calibri" pitchFamily="34" charset="0"/>
                        <a:cs typeface="Calibri" pitchFamily="34" charset="0"/>
                      </a:endParaRPr>
                    </a:p>
                    <a:p>
                      <a:pPr algn="l" fontAlgn="ctr"/>
                      <a:r>
                        <a:rPr lang="en-US" sz="900" b="0" i="0" u="none" strike="noStrike" dirty="0" smtClean="0">
                          <a:latin typeface="Calibri" pitchFamily="34" charset="0"/>
                          <a:cs typeface="Calibri" pitchFamily="34" charset="0"/>
                        </a:rPr>
                        <a:t> Service </a:t>
                      </a:r>
                      <a:r>
                        <a:rPr lang="en-US" sz="900" b="0" i="0" u="none" strike="noStrike" dirty="0">
                          <a:latin typeface="Calibri" pitchFamily="34" charset="0"/>
                          <a:cs typeface="Calibri" pitchFamily="34" charset="0"/>
                        </a:rPr>
                        <a:t>(Optional)</a:t>
                      </a: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84587">
                <a:tc>
                  <a:txBody>
                    <a:bodyPr/>
                    <a:lstStyle/>
                    <a:p>
                      <a:pPr algn="ctr" fontAlgn="ctr"/>
                      <a:r>
                        <a:rPr lang="en-US" sz="900" b="0" i="0" u="none" strike="noStrike" dirty="0" smtClean="0">
                          <a:latin typeface="Calibri" pitchFamily="34" charset="0"/>
                          <a:cs typeface="Calibri" pitchFamily="34" charset="0"/>
                        </a:rPr>
                        <a:t>Premium (PW)</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dirty="0" smtClean="0">
                          <a:latin typeface="Calibri" pitchFamily="34" charset="0"/>
                          <a:cs typeface="Calibri" pitchFamily="34" charset="0"/>
                        </a:rPr>
                        <a:t> 7×24 Helpdesk</a:t>
                      </a:r>
                      <a:r>
                        <a:rPr lang="en-US" sz="900" b="0" i="0" u="none" strike="noStrike" dirty="0">
                          <a:latin typeface="Calibri" pitchFamily="34" charset="0"/>
                          <a:cs typeface="Calibri" pitchFamily="34" charset="0"/>
                        </a:rPr>
                        <a:t/>
                      </a:r>
                      <a:br>
                        <a:rPr lang="en-US" sz="900" b="0" i="0" u="none" strike="noStrike" dirty="0">
                          <a:latin typeface="Calibri" pitchFamily="34" charset="0"/>
                          <a:cs typeface="Calibri" pitchFamily="34" charset="0"/>
                        </a:rPr>
                      </a:br>
                      <a:r>
                        <a:rPr lang="en-US" sz="900" b="0" i="0" u="none" strike="noStrike" dirty="0" smtClean="0">
                          <a:latin typeface="Calibri" pitchFamily="34" charset="0"/>
                          <a:cs typeface="Calibri" pitchFamily="34" charset="0"/>
                        </a:rPr>
                        <a:t> 7×24 </a:t>
                      </a:r>
                      <a:r>
                        <a:rPr lang="en-US" sz="900" b="0" i="0" u="none" strike="noStrike" dirty="0">
                          <a:latin typeface="Calibri" pitchFamily="34" charset="0"/>
                          <a:cs typeface="Calibri" pitchFamily="34" charset="0"/>
                        </a:rPr>
                        <a:t>Remote Technical </a:t>
                      </a:r>
                      <a:r>
                        <a:rPr lang="en-US" sz="900" b="0" i="0" u="none" strike="noStrike" dirty="0" smtClean="0">
                          <a:latin typeface="Calibri" pitchFamily="34" charset="0"/>
                          <a:cs typeface="Calibri" pitchFamily="34" charset="0"/>
                        </a:rPr>
                        <a:t>Support</a:t>
                      </a:r>
                      <a:r>
                        <a:rPr lang="en-US" sz="900" b="0" i="0" u="none" strike="noStrike" dirty="0">
                          <a:latin typeface="Calibri" pitchFamily="34" charset="0"/>
                          <a:cs typeface="Calibri" pitchFamily="34" charset="0"/>
                        </a:rPr>
                        <a:t/>
                      </a:r>
                      <a:br>
                        <a:rPr lang="en-US" sz="900" b="0" i="0" u="none" strike="noStrike" dirty="0">
                          <a:latin typeface="Calibri" pitchFamily="34" charset="0"/>
                          <a:cs typeface="Calibri" pitchFamily="34" charset="0"/>
                        </a:rPr>
                      </a:br>
                      <a:r>
                        <a:rPr lang="en-US" sz="900" b="0" i="0" u="none" strike="noStrike" dirty="0" smtClean="0">
                          <a:latin typeface="Calibri" pitchFamily="34" charset="0"/>
                          <a:cs typeface="Calibri" pitchFamily="34" charset="0"/>
                        </a:rPr>
                        <a:t> Software </a:t>
                      </a:r>
                      <a:r>
                        <a:rPr lang="en-US" sz="900" b="0" i="0" u="none" strike="noStrike" dirty="0">
                          <a:latin typeface="Calibri" pitchFamily="34" charset="0"/>
                          <a:cs typeface="Calibri" pitchFamily="34" charset="0"/>
                        </a:rPr>
                        <a:t>Update</a:t>
                      </a:r>
                      <a:r>
                        <a:rPr lang="en-US" sz="900" b="0" i="0" u="none" strike="noStrike" dirty="0" smtClean="0">
                          <a:latin typeface="Calibri" pitchFamily="34" charset="0"/>
                          <a:cs typeface="Calibri" pitchFamily="34" charset="0"/>
                        </a:rPr>
                        <a:t>; Website </a:t>
                      </a:r>
                      <a:r>
                        <a:rPr lang="en-US" sz="900" b="0" i="0" u="none" strike="noStrike" dirty="0">
                          <a:latin typeface="Calibri" pitchFamily="34" charset="0"/>
                          <a:cs typeface="Calibri" pitchFamily="34" charset="0"/>
                        </a:rPr>
                        <a:t>Support </a:t>
                      </a:r>
                      <a:r>
                        <a:rPr lang="en-US" sz="900" b="0" i="0" u="none" strike="noStrike" dirty="0" smtClean="0">
                          <a:latin typeface="Calibri" pitchFamily="34" charset="0"/>
                          <a:cs typeface="Calibri" pitchFamily="34" charset="0"/>
                        </a:rPr>
                        <a:t> Service</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dirty="0" smtClean="0">
                          <a:latin typeface="Calibri" pitchFamily="34" charset="0"/>
                          <a:cs typeface="Calibri" pitchFamily="34" charset="0"/>
                        </a:rPr>
                        <a:t>  7×24×4 </a:t>
                      </a:r>
                      <a:r>
                        <a:rPr lang="en-US" sz="900" b="0" i="0" u="none" strike="noStrike" dirty="0">
                          <a:latin typeface="Calibri" pitchFamily="34" charset="0"/>
                          <a:cs typeface="Calibri" pitchFamily="34" charset="0"/>
                        </a:rPr>
                        <a:t>Advance </a:t>
                      </a:r>
                      <a:endParaRPr lang="en-US" sz="900" b="0" i="0" u="none" strike="noStrike" dirty="0" smtClean="0">
                        <a:latin typeface="Calibri" pitchFamily="34" charset="0"/>
                        <a:cs typeface="Calibri" pitchFamily="34" charset="0"/>
                      </a:endParaRPr>
                    </a:p>
                    <a:p>
                      <a:pPr algn="l" fontAlgn="ctr"/>
                      <a:r>
                        <a:rPr lang="en-US" sz="900" b="0" i="0" u="none" strike="noStrike" dirty="0" smtClean="0">
                          <a:latin typeface="Calibri" pitchFamily="34" charset="0"/>
                          <a:cs typeface="Calibri" pitchFamily="34" charset="0"/>
                        </a:rPr>
                        <a:t>  Replacement Service</a:t>
                      </a:r>
                      <a:endParaRPr lang="en-US" sz="900" b="0" i="0" u="none" strike="noStrike" dirty="0">
                        <a:latin typeface="Calibri" pitchFamily="34" charset="0"/>
                        <a:cs typeface="Calibri" pitchFamily="34" charset="0"/>
                      </a:endParaRP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dirty="0" smtClean="0">
                          <a:latin typeface="Calibri" pitchFamily="34" charset="0"/>
                          <a:cs typeface="Calibri" pitchFamily="34" charset="0"/>
                        </a:rPr>
                        <a:t> 7×24×4 </a:t>
                      </a:r>
                      <a:r>
                        <a:rPr lang="en-US" sz="900" b="0" i="0" u="none" strike="noStrike" dirty="0">
                          <a:latin typeface="Calibri" pitchFamily="34" charset="0"/>
                          <a:cs typeface="Calibri" pitchFamily="34" charset="0"/>
                        </a:rPr>
                        <a:t>On-site </a:t>
                      </a:r>
                      <a:endParaRPr lang="en-US" sz="900" b="0" i="0" u="none" strike="noStrike" dirty="0" smtClean="0">
                        <a:latin typeface="Calibri" pitchFamily="34" charset="0"/>
                        <a:cs typeface="Calibri" pitchFamily="34" charset="0"/>
                      </a:endParaRPr>
                    </a:p>
                    <a:p>
                      <a:pPr algn="l" fontAlgn="ctr"/>
                      <a:r>
                        <a:rPr lang="en-US" sz="900" b="0" i="0" u="none" strike="noStrike" dirty="0" smtClean="0">
                          <a:latin typeface="Calibri" pitchFamily="34" charset="0"/>
                          <a:cs typeface="Calibri" pitchFamily="34" charset="0"/>
                        </a:rPr>
                        <a:t> Service </a:t>
                      </a:r>
                      <a:r>
                        <a:rPr lang="en-US" sz="900" b="0" i="0" u="none" strike="noStrike" dirty="0">
                          <a:latin typeface="Calibri" pitchFamily="34" charset="0"/>
                          <a:cs typeface="Calibri" pitchFamily="34" charset="0"/>
                        </a:rPr>
                        <a:t>(Optional)</a:t>
                      </a:r>
                    </a:p>
                  </a:txBody>
                  <a:tcPr marL="6199" marR="6199" marT="46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26666" name="TextBox 6"/>
          <p:cNvSpPr txBox="1">
            <a:spLocks noChangeArrowheads="1"/>
          </p:cNvSpPr>
          <p:nvPr/>
        </p:nvSpPr>
        <p:spPr bwMode="auto">
          <a:xfrm>
            <a:off x="395536" y="3435846"/>
            <a:ext cx="8497887" cy="861774"/>
          </a:xfrm>
          <a:prstGeom prst="rect">
            <a:avLst/>
          </a:prstGeom>
          <a:noFill/>
          <a:ln w="9525">
            <a:noFill/>
            <a:miter lim="800000"/>
            <a:headEnd/>
            <a:tailEnd/>
          </a:ln>
        </p:spPr>
        <p:txBody>
          <a:bodyPr>
            <a:spAutoFit/>
          </a:bodyPr>
          <a:lstStyle/>
          <a:p>
            <a:r>
              <a:rPr lang="ru-RU" sz="1000" dirty="0">
                <a:cs typeface="Calibri" pitchFamily="34" charset="0"/>
              </a:rPr>
              <a:t>* 7</a:t>
            </a:r>
            <a:r>
              <a:rPr lang="en-US" sz="1000" dirty="0">
                <a:cs typeface="Calibri" pitchFamily="34" charset="0"/>
              </a:rPr>
              <a:t>x24 Help Desk – </a:t>
            </a:r>
            <a:r>
              <a:rPr lang="ru-RU" sz="1000" dirty="0">
                <a:cs typeface="Calibri" pitchFamily="34" charset="0"/>
              </a:rPr>
              <a:t>прием и обработка заявок на ремонт</a:t>
            </a:r>
            <a:r>
              <a:rPr lang="en-US" sz="1000" dirty="0">
                <a:cs typeface="Calibri" pitchFamily="34" charset="0"/>
              </a:rPr>
              <a:t>/</a:t>
            </a:r>
            <a:r>
              <a:rPr lang="ru-RU" sz="1000" dirty="0">
                <a:cs typeface="Calibri" pitchFamily="34" charset="0"/>
              </a:rPr>
              <a:t>обмен </a:t>
            </a:r>
            <a:r>
              <a:rPr lang="ru-RU" sz="1000" dirty="0" smtClean="0">
                <a:cs typeface="Calibri" pitchFamily="34" charset="0"/>
              </a:rPr>
              <a:t>вышедшего </a:t>
            </a:r>
            <a:r>
              <a:rPr lang="ru-RU" sz="1000" dirty="0">
                <a:cs typeface="Calibri" pitchFamily="34" charset="0"/>
              </a:rPr>
              <a:t>из строя аппаратного обеспечения</a:t>
            </a:r>
          </a:p>
          <a:p>
            <a:r>
              <a:rPr lang="ru-RU" sz="1000" dirty="0">
                <a:cs typeface="Calibri" pitchFamily="34" charset="0"/>
              </a:rPr>
              <a:t>** </a:t>
            </a:r>
            <a:r>
              <a:rPr lang="en-US" sz="1000" dirty="0">
                <a:cs typeface="Calibri" pitchFamily="34" charset="0"/>
              </a:rPr>
              <a:t>Remote Technical Support – </a:t>
            </a:r>
            <a:r>
              <a:rPr lang="ru-RU" sz="1000" dirty="0">
                <a:cs typeface="Calibri" pitchFamily="34" charset="0"/>
              </a:rPr>
              <a:t>прием и обработка заявок по аварийным ситуациям при условии, что инсталляция и ПНР  оборудования были </a:t>
            </a:r>
            <a:r>
              <a:rPr lang="ru-RU" sz="1000" dirty="0" smtClean="0">
                <a:cs typeface="Calibri" pitchFamily="34" charset="0"/>
              </a:rPr>
              <a:t>проведены авторизованным персоналом</a:t>
            </a:r>
            <a:endParaRPr lang="ru-RU" sz="1000" dirty="0">
              <a:cs typeface="Calibri" pitchFamily="34" charset="0"/>
            </a:endParaRPr>
          </a:p>
          <a:p>
            <a:r>
              <a:rPr lang="ru-RU" sz="1000" dirty="0">
                <a:cs typeface="Calibri" pitchFamily="34" charset="0"/>
              </a:rPr>
              <a:t>*** </a:t>
            </a:r>
            <a:r>
              <a:rPr lang="en-US" sz="1000" dirty="0">
                <a:cs typeface="Calibri" pitchFamily="34" charset="0"/>
              </a:rPr>
              <a:t>Website Support Service – </a:t>
            </a:r>
            <a:r>
              <a:rPr lang="ru-RU" sz="1000" dirty="0">
                <a:cs typeface="Calibri" pitchFamily="34" charset="0"/>
              </a:rPr>
              <a:t>получение на сайте </a:t>
            </a:r>
            <a:r>
              <a:rPr lang="en-US" sz="1000" dirty="0">
                <a:cs typeface="Calibri" pitchFamily="34" charset="0"/>
              </a:rPr>
              <a:t>enterprise.huawei.com </a:t>
            </a:r>
            <a:r>
              <a:rPr lang="ru-RU" sz="1000" dirty="0">
                <a:cs typeface="Calibri" pitchFamily="34" charset="0"/>
              </a:rPr>
              <a:t>тех.документации и обновлений</a:t>
            </a:r>
            <a:r>
              <a:rPr lang="en-US" sz="1000" dirty="0">
                <a:cs typeface="Calibri" pitchFamily="34" charset="0"/>
              </a:rPr>
              <a:t>/</a:t>
            </a:r>
            <a:r>
              <a:rPr lang="ru-RU" sz="1000" dirty="0">
                <a:cs typeface="Calibri" pitchFamily="34" charset="0"/>
              </a:rPr>
              <a:t>исправлений ПО после </a:t>
            </a:r>
            <a:r>
              <a:rPr lang="ru-RU" sz="1000" dirty="0" smtClean="0">
                <a:cs typeface="Calibri" pitchFamily="34" charset="0"/>
              </a:rPr>
              <a:t>соответствующей  </a:t>
            </a:r>
            <a:r>
              <a:rPr lang="ru-RU" sz="1000" dirty="0">
                <a:cs typeface="Calibri" pitchFamily="34" charset="0"/>
              </a:rPr>
              <a:t>партнерской регистрации и получения прав доступа (см.раздел «Выгоды для партнеров»)</a:t>
            </a:r>
          </a:p>
        </p:txBody>
      </p:sp>
      <p:sp>
        <p:nvSpPr>
          <p:cNvPr id="8" name="TextBox 7"/>
          <p:cNvSpPr txBox="1"/>
          <p:nvPr/>
        </p:nvSpPr>
        <p:spPr>
          <a:xfrm>
            <a:off x="468314" y="4312503"/>
            <a:ext cx="8351837" cy="738664"/>
          </a:xfrm>
          <a:prstGeom prst="rect">
            <a:avLst/>
          </a:prstGeom>
          <a:solidFill>
            <a:srgbClr val="CCECFF"/>
          </a:solidFill>
          <a:ln>
            <a:solidFill>
              <a:schemeClr val="tx1">
                <a:lumMod val="95000"/>
                <a:lumOff val="5000"/>
              </a:schemeClr>
            </a:solidFill>
          </a:ln>
        </p:spPr>
        <p:txBody>
          <a:bodyPr>
            <a:spAutoFit/>
          </a:bodyPr>
          <a:lstStyle/>
          <a:p>
            <a:pPr algn="ctr">
              <a:defRPr/>
            </a:pPr>
            <a:r>
              <a:rPr lang="ru-RU" sz="1400" i="1" dirty="0">
                <a:ea typeface="宋体" charset="-122"/>
                <a:cs typeface="Calibri" pitchFamily="34" charset="0"/>
              </a:rPr>
              <a:t>На данном слайде указаны базовые составы сервисных пакетов. </a:t>
            </a:r>
            <a:endParaRPr lang="ru-RU" sz="1400" i="1" dirty="0" smtClean="0">
              <a:ea typeface="宋体" charset="-122"/>
              <a:cs typeface="Calibri" pitchFamily="34" charset="0"/>
            </a:endParaRPr>
          </a:p>
          <a:p>
            <a:pPr algn="ctr">
              <a:defRPr/>
            </a:pPr>
            <a:r>
              <a:rPr lang="ru-RU" sz="1400" i="1" dirty="0" smtClean="0">
                <a:ea typeface="宋体" charset="-122"/>
                <a:cs typeface="Calibri" pitchFamily="34" charset="0"/>
              </a:rPr>
              <a:t>Под </a:t>
            </a:r>
            <a:r>
              <a:rPr lang="ru-RU" sz="1400" i="1" dirty="0">
                <a:ea typeface="宋体" charset="-122"/>
                <a:cs typeface="Calibri" pitchFamily="34" charset="0"/>
              </a:rPr>
              <a:t>запросы заказчика и партнера в состав сервисных пакетов могут также включаться</a:t>
            </a:r>
            <a:r>
              <a:rPr lang="en-US" sz="1400" i="1" dirty="0">
                <a:ea typeface="宋体" charset="-122"/>
                <a:cs typeface="Calibri" pitchFamily="34" charset="0"/>
              </a:rPr>
              <a:t> </a:t>
            </a:r>
            <a:r>
              <a:rPr lang="ru-RU" sz="1400" i="1" dirty="0">
                <a:ea typeface="宋体" charset="-122"/>
                <a:cs typeface="Calibri" pitchFamily="34" charset="0"/>
              </a:rPr>
              <a:t>опции по о</a:t>
            </a:r>
            <a:r>
              <a:rPr lang="en-US" sz="1400" i="1" dirty="0">
                <a:ea typeface="宋体" charset="-122"/>
                <a:cs typeface="Calibri" pitchFamily="34" charset="0"/>
              </a:rPr>
              <a:t>n site </a:t>
            </a:r>
            <a:r>
              <a:rPr lang="ru-RU" sz="1400" i="1" dirty="0">
                <a:ea typeface="宋体" charset="-122"/>
                <a:cs typeface="Calibri" pitchFamily="34" charset="0"/>
              </a:rPr>
              <a:t>поддержке</a:t>
            </a:r>
            <a:r>
              <a:rPr lang="en-US" sz="1400" i="1" dirty="0">
                <a:ea typeface="宋体" charset="-122"/>
                <a:cs typeface="Calibri" pitchFamily="34" charset="0"/>
              </a:rPr>
              <a:t>, SLA </a:t>
            </a:r>
            <a:r>
              <a:rPr lang="ru-RU" sz="1400" i="1" dirty="0">
                <a:ea typeface="宋体" charset="-122"/>
                <a:cs typeface="Calibri" pitchFamily="34" charset="0"/>
              </a:rPr>
              <a:t>по ремонту в гарантийный период и т.д. </a:t>
            </a:r>
          </a:p>
        </p:txBody>
      </p:sp>
    </p:spTree>
  </p:cSld>
  <p:clrMapOvr>
    <a:masterClrMapping/>
  </p:clrMapOvr>
  <p:transition advClick="0" advTm="8000">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295089" y="333187"/>
            <a:ext cx="8525061" cy="485963"/>
          </a:xfrm>
          <a:prstGeom prst="rect">
            <a:avLst/>
          </a:prstGeom>
        </p:spPr>
        <p:txBody>
          <a:bodyPr/>
          <a:lstStyle/>
          <a:p>
            <a:pPr lvl="0" eaLnBrk="0" hangingPunct="0">
              <a:defRPr/>
            </a:pPr>
            <a:r>
              <a:rPr lang="ru-RU" altLang="zh-CN" sz="2000" b="1" dirty="0" smtClean="0">
                <a:solidFill>
                  <a:srgbClr val="C00000"/>
                </a:solidFill>
                <a:latin typeface="Arial Unicode MS" pitchFamily="34" charset="-122"/>
                <a:ea typeface="Arial Unicode MS" pitchFamily="34" charset="-122"/>
                <a:cs typeface="Arial Unicode MS" pitchFamily="34" charset="-122"/>
              </a:rPr>
              <a:t>Обзор Условий Стандартной Гарантии </a:t>
            </a:r>
            <a:r>
              <a:rPr lang="en-US" altLang="zh-CN" sz="2000" b="1" dirty="0" smtClean="0">
                <a:solidFill>
                  <a:srgbClr val="C00000"/>
                </a:solidFill>
                <a:latin typeface="Arial Unicode MS" pitchFamily="34" charset="-122"/>
                <a:ea typeface="Arial Unicode MS" pitchFamily="34" charset="-122"/>
                <a:cs typeface="Arial Unicode MS" pitchFamily="34" charset="-122"/>
              </a:rPr>
              <a:t>Huawei Enterprise </a:t>
            </a:r>
            <a:r>
              <a:rPr lang="ru-RU" altLang="zh-CN" sz="2000" b="1" dirty="0" smtClean="0">
                <a:solidFill>
                  <a:srgbClr val="C00000"/>
                </a:solidFill>
                <a:latin typeface="Arial Unicode MS" pitchFamily="34" charset="-122"/>
                <a:ea typeface="Arial Unicode MS" pitchFamily="34" charset="-122"/>
                <a:cs typeface="Arial Unicode MS" pitchFamily="34" charset="-122"/>
              </a:rPr>
              <a:t>в России</a:t>
            </a:r>
            <a:endParaRPr lang="en-US" altLang="zh-CN" sz="2000" b="1" kern="0" dirty="0" smtClean="0">
              <a:solidFill>
                <a:srgbClr val="C00000"/>
              </a:solidFill>
              <a:latin typeface="Arial Unicode MS" pitchFamily="34" charset="-122"/>
              <a:ea typeface="Arial Unicode MS" pitchFamily="34" charset="-122"/>
              <a:cs typeface="Arial Unicode MS" pitchFamily="34" charset="-122"/>
            </a:endParaRPr>
          </a:p>
        </p:txBody>
      </p:sp>
      <p:graphicFrame>
        <p:nvGraphicFramePr>
          <p:cNvPr id="13" name="Table 4"/>
          <p:cNvGraphicFramePr>
            <a:graphicFrameLocks noGrp="1"/>
          </p:cNvGraphicFramePr>
          <p:nvPr/>
        </p:nvGraphicFramePr>
        <p:xfrm>
          <a:off x="323528" y="915566"/>
          <a:ext cx="8455756" cy="3539821"/>
        </p:xfrm>
        <a:graphic>
          <a:graphicData uri="http://schemas.openxmlformats.org/drawingml/2006/table">
            <a:tbl>
              <a:tblPr/>
              <a:tblGrid>
                <a:gridCol w="1323098"/>
                <a:gridCol w="1586472"/>
                <a:gridCol w="1664341"/>
                <a:gridCol w="1270530"/>
                <a:gridCol w="1355232"/>
                <a:gridCol w="1256083"/>
              </a:tblGrid>
              <a:tr h="413349">
                <a:tc>
                  <a:txBody>
                    <a:bodyPr/>
                    <a:lstStyle/>
                    <a:p>
                      <a:pPr algn="ctr" fontAlgn="ctr"/>
                      <a:r>
                        <a:rPr lang="ru-RU" sz="1200" b="1" i="0" u="none" strike="noStrike" dirty="0" smtClean="0">
                          <a:latin typeface="Arial Unicode MS" pitchFamily="34" charset="-122"/>
                          <a:ea typeface="Arial Unicode MS" pitchFamily="34" charset="-122"/>
                          <a:cs typeface="Arial Unicode MS" pitchFamily="34" charset="-122"/>
                        </a:rPr>
                        <a:t>Тип</a:t>
                      </a:r>
                      <a:r>
                        <a:rPr lang="ru-RU" sz="1200" b="1" i="0" u="none" strike="noStrike" baseline="0" dirty="0" smtClean="0">
                          <a:latin typeface="Arial Unicode MS" pitchFamily="34" charset="-122"/>
                          <a:ea typeface="Arial Unicode MS" pitchFamily="34" charset="-122"/>
                          <a:cs typeface="Arial Unicode MS" pitchFamily="34" charset="-122"/>
                        </a:rPr>
                        <a:t> сервиса</a:t>
                      </a:r>
                      <a:endParaRPr lang="en-US" sz="120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ru-RU" sz="1200" b="1" i="0" u="none" strike="noStrike" dirty="0" smtClean="0">
                          <a:latin typeface="Arial Unicode MS" pitchFamily="34" charset="-122"/>
                          <a:ea typeface="Arial Unicode MS" pitchFamily="34" charset="-122"/>
                          <a:cs typeface="Arial Unicode MS" pitchFamily="34" charset="-122"/>
                        </a:rPr>
                        <a:t>Составляющие сервиса</a:t>
                      </a:r>
                      <a:r>
                        <a:rPr lang="ru-RU" sz="1200" b="1" i="0" u="none" strike="noStrike" baseline="0" dirty="0" smtClean="0">
                          <a:latin typeface="Arial Unicode MS" pitchFamily="34" charset="-122"/>
                          <a:ea typeface="Arial Unicode MS" pitchFamily="34" charset="-122"/>
                          <a:cs typeface="Arial Unicode MS" pitchFamily="34" charset="-122"/>
                        </a:rPr>
                        <a:t> </a:t>
                      </a:r>
                      <a:endParaRPr lang="en-US" sz="120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endParaRPr lang="en-US" sz="120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200" b="1" i="0" u="none" strike="noStrike" dirty="0" smtClean="0">
                          <a:latin typeface="Arial Unicode MS" pitchFamily="34" charset="-122"/>
                          <a:ea typeface="Arial Unicode MS" pitchFamily="34" charset="-122"/>
                          <a:cs typeface="Arial Unicode MS" pitchFamily="34" charset="-122"/>
                        </a:rPr>
                        <a:t>IP</a:t>
                      </a:r>
                      <a:r>
                        <a:rPr lang="en-US" sz="1200" b="1" i="0" u="none" strike="noStrike" baseline="0" dirty="0" smtClean="0">
                          <a:latin typeface="Arial Unicode MS" pitchFamily="34" charset="-122"/>
                          <a:ea typeface="Arial Unicode MS" pitchFamily="34" charset="-122"/>
                          <a:cs typeface="Arial Unicode MS" pitchFamily="34" charset="-122"/>
                        </a:rPr>
                        <a:t> </a:t>
                      </a:r>
                      <a:r>
                        <a:rPr lang="ru-RU" sz="1200" b="1" i="0" u="none" strike="noStrike" baseline="0" dirty="0" smtClean="0">
                          <a:latin typeface="Arial Unicode MS" pitchFamily="34" charset="-122"/>
                          <a:ea typeface="Arial Unicode MS" pitchFamily="34" charset="-122"/>
                          <a:cs typeface="Arial Unicode MS" pitchFamily="34" charset="-122"/>
                        </a:rPr>
                        <a:t>продукты</a:t>
                      </a:r>
                      <a:endParaRPr lang="en-US" sz="120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200" b="1" i="0" u="none" strike="noStrike" dirty="0" smtClean="0">
                          <a:latin typeface="Arial Unicode MS" pitchFamily="34" charset="-122"/>
                          <a:ea typeface="Arial Unicode MS" pitchFamily="34" charset="-122"/>
                          <a:cs typeface="Arial Unicode MS" pitchFamily="34" charset="-122"/>
                        </a:rPr>
                        <a:t>UC&amp;C </a:t>
                      </a:r>
                      <a:r>
                        <a:rPr lang="ru-RU" sz="1200" b="1" i="0" u="none" strike="noStrike" dirty="0" smtClean="0">
                          <a:latin typeface="Arial Unicode MS" pitchFamily="34" charset="-122"/>
                          <a:ea typeface="Arial Unicode MS" pitchFamily="34" charset="-122"/>
                          <a:cs typeface="Arial Unicode MS" pitchFamily="34" charset="-122"/>
                        </a:rPr>
                        <a:t>продукты</a:t>
                      </a:r>
                      <a:endParaRPr lang="en-US" sz="120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1200" b="1" i="0" u="none" strike="noStrike" dirty="0" smtClean="0">
                          <a:latin typeface="Arial Unicode MS" pitchFamily="34" charset="-122"/>
                          <a:ea typeface="Arial Unicode MS" pitchFamily="34" charset="-122"/>
                          <a:cs typeface="Arial Unicode MS" pitchFamily="34" charset="-122"/>
                        </a:rPr>
                        <a:t>IT </a:t>
                      </a:r>
                      <a:r>
                        <a:rPr lang="ru-RU" sz="1200" b="1" i="0" u="none" strike="noStrike" dirty="0" smtClean="0">
                          <a:latin typeface="Arial Unicode MS" pitchFamily="34" charset="-122"/>
                          <a:ea typeface="Arial Unicode MS" pitchFamily="34" charset="-122"/>
                          <a:cs typeface="Arial Unicode MS" pitchFamily="34" charset="-122"/>
                        </a:rPr>
                        <a:t>продукты</a:t>
                      </a:r>
                      <a:endParaRPr lang="en-US" sz="120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92028">
                <a:tc rowSpan="8">
                  <a:txBody>
                    <a:bodyPr/>
                    <a:lstStyle/>
                    <a:p>
                      <a:pPr algn="ctr" fontAlgn="ctr"/>
                      <a:r>
                        <a:rPr lang="ru-RU" sz="1400" b="1" i="0" u="none" strike="noStrike" dirty="0" smtClean="0">
                          <a:solidFill>
                            <a:srgbClr val="000000"/>
                          </a:solidFill>
                          <a:latin typeface="Arial Unicode MS" pitchFamily="34" charset="-122"/>
                          <a:ea typeface="Arial Unicode MS" pitchFamily="34" charset="-122"/>
                          <a:cs typeface="Arial Unicode MS" pitchFamily="34" charset="-122"/>
                        </a:rPr>
                        <a:t>Стандартная</a:t>
                      </a:r>
                      <a:r>
                        <a:rPr lang="ru-RU" sz="1400" b="1" i="0" u="none" strike="noStrike" baseline="0" dirty="0" smtClean="0">
                          <a:solidFill>
                            <a:srgbClr val="000000"/>
                          </a:solidFill>
                          <a:latin typeface="Arial Unicode MS" pitchFamily="34" charset="-122"/>
                          <a:ea typeface="Arial Unicode MS" pitchFamily="34" charset="-122"/>
                          <a:cs typeface="Arial Unicode MS" pitchFamily="34" charset="-122"/>
                        </a:rPr>
                        <a:t> гарантия, включенная в стоимость продукта</a:t>
                      </a:r>
                      <a:endParaRPr lang="en-US" sz="1400" b="1" i="0" u="none" strike="noStrike" dirty="0" smtClean="0">
                        <a:solidFill>
                          <a:srgbClr val="00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200" b="1" i="0" u="none" strike="noStrike" dirty="0" smtClean="0">
                          <a:solidFill>
                            <a:srgbClr val="000000"/>
                          </a:solidFill>
                          <a:latin typeface="Arial Unicode MS" pitchFamily="34" charset="-122"/>
                          <a:ea typeface="Arial Unicode MS" pitchFamily="34" charset="-122"/>
                          <a:cs typeface="Arial Unicode MS" pitchFamily="34" charset="-122"/>
                        </a:rPr>
                        <a:t>Удаленная</a:t>
                      </a:r>
                      <a:r>
                        <a:rPr lang="ru-RU" sz="1200" b="1" i="0" u="none" strike="noStrike" baseline="0" dirty="0" smtClean="0">
                          <a:solidFill>
                            <a:srgbClr val="000000"/>
                          </a:solidFill>
                          <a:latin typeface="Arial Unicode MS" pitchFamily="34" charset="-122"/>
                          <a:ea typeface="Arial Unicode MS" pitchFamily="34" charset="-122"/>
                          <a:cs typeface="Arial Unicode MS" pitchFamily="34" charset="-122"/>
                        </a:rPr>
                        <a:t> поддержка</a:t>
                      </a:r>
                      <a:endParaRPr lang="en-US" sz="1200" b="1" i="0" u="none" strike="noStrike" dirty="0">
                        <a:solidFill>
                          <a:srgbClr val="00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latin typeface="Arial Unicode MS" pitchFamily="34" charset="-122"/>
                          <a:ea typeface="Arial Unicode MS" pitchFamily="34" charset="-122"/>
                          <a:cs typeface="Arial Unicode MS" pitchFamily="34" charset="-122"/>
                        </a:rPr>
                        <a:t>Help Desk</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dirty="0">
                          <a:latin typeface="Arial Unicode MS" pitchFamily="34" charset="-122"/>
                          <a:ea typeface="Arial Unicode MS" pitchFamily="34" charset="-122"/>
                          <a:cs typeface="Arial Unicode MS" pitchFamily="34" charset="-122"/>
                        </a:rPr>
                        <a:t>7*24</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en-US" sz="1050" b="1" i="0" u="none" strike="noStrike" dirty="0">
                          <a:latin typeface="Arial Unicode MS" pitchFamily="34" charset="-122"/>
                          <a:ea typeface="Arial Unicode MS" pitchFamily="34" charset="-122"/>
                          <a:cs typeface="Arial Unicode MS" pitchFamily="34" charset="-122"/>
                        </a:rPr>
                        <a:t>7*24</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50" b="1" i="0" u="none" strike="noStrike" dirty="0" smtClean="0">
                          <a:latin typeface="Arial Unicode MS" pitchFamily="34" charset="-122"/>
                          <a:ea typeface="Arial Unicode MS" pitchFamily="34" charset="-122"/>
                          <a:cs typeface="Arial Unicode MS" pitchFamily="34" charset="-122"/>
                        </a:rPr>
                        <a:t>7*24</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79300">
                <a:tc vMerge="1">
                  <a:txBody>
                    <a:bodyPr/>
                    <a:lstStyle/>
                    <a:p>
                      <a:endParaRPr lang="en-US"/>
                    </a:p>
                  </a:txBody>
                  <a:tcPr/>
                </a:tc>
                <a:tc vMerge="1">
                  <a:txBody>
                    <a:bodyPr/>
                    <a:lstStyle/>
                    <a:p>
                      <a:endParaRPr lang="en-US"/>
                    </a:p>
                  </a:txBody>
                  <a:tcPr/>
                </a:tc>
                <a:tc>
                  <a:txBody>
                    <a:bodyPr/>
                    <a:lstStyle/>
                    <a:p>
                      <a:pPr algn="ctr" fontAlgn="ctr"/>
                      <a:r>
                        <a:rPr lang="ru-RU" sz="1100" b="1" i="0" u="none" strike="noStrike" dirty="0" smtClean="0">
                          <a:solidFill>
                            <a:srgbClr val="000000"/>
                          </a:solidFill>
                          <a:latin typeface="Arial Unicode MS" pitchFamily="34" charset="-122"/>
                          <a:ea typeface="Arial Unicode MS" pitchFamily="34" charset="-122"/>
                          <a:cs typeface="Arial Unicode MS" pitchFamily="34" charset="-122"/>
                        </a:rPr>
                        <a:t>Удаленное</a:t>
                      </a:r>
                      <a:r>
                        <a:rPr lang="ru-RU" sz="1100" b="1" i="0" u="none" strike="noStrike" baseline="0" dirty="0" smtClean="0">
                          <a:solidFill>
                            <a:srgbClr val="000000"/>
                          </a:solidFill>
                          <a:latin typeface="Arial Unicode MS" pitchFamily="34" charset="-122"/>
                          <a:ea typeface="Arial Unicode MS" pitchFamily="34" charset="-122"/>
                          <a:cs typeface="Arial Unicode MS" pitchFamily="34" charset="-122"/>
                        </a:rPr>
                        <a:t> техническое консультирование</a:t>
                      </a:r>
                      <a:endParaRPr lang="en-US" sz="1100" b="1" i="0" u="none" strike="noStrike" dirty="0">
                        <a:solidFill>
                          <a:srgbClr val="00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dirty="0" smtClean="0">
                          <a:solidFill>
                            <a:srgbClr val="000000"/>
                          </a:solidFill>
                          <a:latin typeface="Arial Unicode MS" pitchFamily="34" charset="-122"/>
                          <a:ea typeface="Arial Unicode MS" pitchFamily="34" charset="-122"/>
                          <a:cs typeface="Arial Unicode MS" pitchFamily="34" charset="-122"/>
                        </a:rPr>
                        <a:t>Y</a:t>
                      </a:r>
                      <a:r>
                        <a:rPr lang="en-US" altLang="zh-CN" sz="1050" b="1" i="0" u="none" strike="noStrike" dirty="0" smtClean="0">
                          <a:solidFill>
                            <a:srgbClr val="000000"/>
                          </a:solidFill>
                          <a:latin typeface="Arial Unicode MS" pitchFamily="34" charset="-122"/>
                          <a:ea typeface="Arial Unicode MS" pitchFamily="34" charset="-122"/>
                          <a:cs typeface="Arial Unicode MS" pitchFamily="34" charset="-122"/>
                        </a:rPr>
                        <a:t>es</a:t>
                      </a:r>
                      <a:r>
                        <a:rPr lang="en-US" altLang="zh-CN" sz="1050" b="1" i="0" u="none" strike="noStrike" dirty="0" smtClean="0">
                          <a:solidFill>
                            <a:srgbClr val="FF0000"/>
                          </a:solidFill>
                          <a:latin typeface="Arial Unicode MS" pitchFamily="34" charset="-122"/>
                          <a:ea typeface="Arial Unicode MS" pitchFamily="34" charset="-122"/>
                          <a:cs typeface="Arial Unicode MS" pitchFamily="34" charset="-122"/>
                        </a:rPr>
                        <a:t>*</a:t>
                      </a:r>
                      <a:endParaRPr lang="en-US" sz="1050" b="1" i="0" u="none" strike="noStrike" dirty="0">
                        <a:solidFill>
                          <a:srgbClr val="FF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en-US" sz="1050" b="1" i="0" u="none" strike="noStrike" kern="1200" dirty="0" smtClean="0">
                          <a:solidFill>
                            <a:srgbClr val="000000"/>
                          </a:solidFill>
                          <a:latin typeface="Arial Unicode MS" pitchFamily="34" charset="-122"/>
                          <a:ea typeface="Arial Unicode MS" pitchFamily="34" charset="-122"/>
                          <a:cs typeface="Arial Unicode MS" pitchFamily="34" charset="-122"/>
                        </a:rPr>
                        <a:t>Y</a:t>
                      </a:r>
                      <a:r>
                        <a:rPr lang="en-US" altLang="zh-CN" sz="1050" b="1" i="0" u="none" strike="noStrike" kern="1200" dirty="0" smtClean="0">
                          <a:solidFill>
                            <a:srgbClr val="000000"/>
                          </a:solidFill>
                          <a:latin typeface="Arial Unicode MS" pitchFamily="34" charset="-122"/>
                          <a:ea typeface="Arial Unicode MS" pitchFamily="34" charset="-122"/>
                          <a:cs typeface="Arial Unicode MS" pitchFamily="34" charset="-122"/>
                        </a:rPr>
                        <a:t>es</a:t>
                      </a:r>
                      <a:r>
                        <a:rPr lang="en-US" altLang="zh-CN" sz="1050" b="1" i="0" u="none" strike="noStrike" kern="1200" dirty="0" smtClean="0">
                          <a:solidFill>
                            <a:srgbClr val="FF0000"/>
                          </a:solidFill>
                          <a:latin typeface="Arial Unicode MS" pitchFamily="34" charset="-122"/>
                          <a:ea typeface="Arial Unicode MS" pitchFamily="34" charset="-122"/>
                          <a:cs typeface="Arial Unicode MS" pitchFamily="34" charset="-122"/>
                        </a:rPr>
                        <a:t>*</a:t>
                      </a:r>
                      <a:endParaRPr lang="en-US" sz="1050" b="1" i="0" u="none" strike="noStrike" kern="1200" dirty="0">
                        <a:solidFill>
                          <a:srgbClr val="FF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US" altLang="zh-CN" sz="1050" b="1" i="0" u="none" strike="noStrike" dirty="0" smtClean="0">
                          <a:latin typeface="Arial Unicode MS" pitchFamily="34" charset="-122"/>
                          <a:ea typeface="Arial Unicode MS" pitchFamily="34" charset="-122"/>
                          <a:cs typeface="Arial Unicode MS" pitchFamily="34" charset="-122"/>
                        </a:rPr>
                        <a:t> Yes</a:t>
                      </a:r>
                      <a:endParaRPr lang="en-US" sz="105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A3"/>
                    </a:solidFill>
                  </a:tcPr>
                </a:tc>
              </a:tr>
              <a:tr h="379300">
                <a:tc vMerge="1">
                  <a:txBody>
                    <a:bodyPr/>
                    <a:lstStyle/>
                    <a:p>
                      <a:endParaRPr lang="en-US"/>
                    </a:p>
                  </a:txBody>
                  <a:tcPr/>
                </a:tc>
                <a:tc vMerge="1">
                  <a:txBody>
                    <a:bodyPr/>
                    <a:lstStyle/>
                    <a:p>
                      <a:endParaRPr lang="en-US"/>
                    </a:p>
                  </a:txBody>
                  <a:tcPr/>
                </a:tc>
                <a:tc>
                  <a:txBody>
                    <a:bodyPr/>
                    <a:lstStyle/>
                    <a:p>
                      <a:pPr algn="ctr" fontAlgn="ctr"/>
                      <a:r>
                        <a:rPr lang="ru-RU" sz="1100" b="1" i="0" u="none" strike="noStrike" dirty="0" smtClean="0">
                          <a:solidFill>
                            <a:srgbClr val="000000"/>
                          </a:solidFill>
                          <a:latin typeface="Arial Unicode MS" pitchFamily="34" charset="-122"/>
                          <a:ea typeface="Arial Unicode MS" pitchFamily="34" charset="-122"/>
                          <a:cs typeface="Arial Unicode MS" pitchFamily="34" charset="-122"/>
                        </a:rPr>
                        <a:t>Техническая поддержка </a:t>
                      </a:r>
                      <a:r>
                        <a:rPr lang="en-US" sz="1100" b="1" i="0" u="none" strike="noStrike" dirty="0" smtClean="0">
                          <a:solidFill>
                            <a:srgbClr val="000000"/>
                          </a:solidFill>
                          <a:latin typeface="Arial Unicode MS" pitchFamily="34" charset="-122"/>
                          <a:ea typeface="Arial Unicode MS" pitchFamily="34" charset="-122"/>
                          <a:cs typeface="Arial Unicode MS" pitchFamily="34" charset="-122"/>
                        </a:rPr>
                        <a:t>Online </a:t>
                      </a:r>
                      <a:endParaRPr lang="en-US" sz="1100" b="1" i="0" u="none" strike="noStrike" dirty="0">
                        <a:solidFill>
                          <a:srgbClr val="00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dirty="0">
                          <a:solidFill>
                            <a:srgbClr val="000000"/>
                          </a:solidFill>
                          <a:latin typeface="Arial Unicode MS" pitchFamily="34" charset="-122"/>
                          <a:ea typeface="Arial Unicode MS" pitchFamily="34" charset="-122"/>
                          <a:cs typeface="Arial Unicode MS" pitchFamily="34" charset="-122"/>
                        </a:rPr>
                        <a:t>Yes</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en-US" sz="1050" b="1" i="0" u="none" strike="noStrike" dirty="0">
                          <a:solidFill>
                            <a:srgbClr val="000000"/>
                          </a:solidFill>
                          <a:latin typeface="Arial Unicode MS" pitchFamily="34" charset="-122"/>
                          <a:ea typeface="Arial Unicode MS" pitchFamily="34" charset="-122"/>
                          <a:cs typeface="Arial Unicode MS" pitchFamily="34" charset="-122"/>
                        </a:rPr>
                        <a:t>Yes</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ctr"/>
                      <a:r>
                        <a:rPr lang="en-US" sz="1050" b="1" i="0" u="none" strike="noStrike" dirty="0">
                          <a:latin typeface="Arial Unicode MS" pitchFamily="34" charset="-122"/>
                          <a:ea typeface="Arial Unicode MS" pitchFamily="34" charset="-122"/>
                          <a:cs typeface="Arial Unicode MS" pitchFamily="34" charset="-122"/>
                        </a:rPr>
                        <a:t> </a:t>
                      </a:r>
                      <a:r>
                        <a:rPr lang="en-US" sz="1050" b="1" i="0" u="none" strike="noStrike" dirty="0" smtClean="0">
                          <a:latin typeface="Arial Unicode MS" pitchFamily="34" charset="-122"/>
                          <a:ea typeface="Arial Unicode MS" pitchFamily="34" charset="-122"/>
                          <a:cs typeface="Arial Unicode MS" pitchFamily="34" charset="-122"/>
                        </a:rPr>
                        <a:t>          Yes</a:t>
                      </a:r>
                      <a:endParaRPr lang="en-US" sz="105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A3"/>
                    </a:solidFill>
                  </a:tcPr>
                </a:tc>
              </a:tr>
              <a:tr h="438256">
                <a:tc v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altLang="zh-CN" sz="1200" b="1" i="0" u="none" strike="noStrike" kern="1200" dirty="0" smtClean="0">
                          <a:solidFill>
                            <a:srgbClr val="000000"/>
                          </a:solidFill>
                          <a:latin typeface="Arial Unicode MS" pitchFamily="34" charset="-122"/>
                          <a:ea typeface="Arial Unicode MS" pitchFamily="34" charset="-122"/>
                          <a:cs typeface="Arial Unicode MS" pitchFamily="34" charset="-122"/>
                        </a:rPr>
                        <a:t>Лицензирование обновлений</a:t>
                      </a:r>
                      <a:r>
                        <a:rPr lang="en-US" altLang="zh-CN" sz="1200" b="1" i="0" u="none" strike="noStrike" kern="1200" dirty="0" smtClean="0">
                          <a:solidFill>
                            <a:srgbClr val="000000"/>
                          </a:solidFill>
                          <a:latin typeface="Arial Unicode MS" pitchFamily="34" charset="-122"/>
                          <a:ea typeface="Arial Unicode MS" pitchFamily="34" charset="-122"/>
                          <a:cs typeface="Arial Unicode MS" pitchFamily="34" charset="-122"/>
                        </a:rPr>
                        <a:t> Software</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altLang="zh-CN" sz="1100" b="1" i="0" u="none" strike="noStrike" dirty="0" smtClean="0">
                          <a:solidFill>
                            <a:srgbClr val="000000"/>
                          </a:solidFill>
                          <a:latin typeface="Arial Unicode MS" pitchFamily="34" charset="-122"/>
                          <a:ea typeface="Arial Unicode MS" pitchFamily="34" charset="-122"/>
                          <a:cs typeface="Arial Unicode MS" pitchFamily="34" charset="-122"/>
                        </a:rPr>
                        <a:t>Обновление </a:t>
                      </a:r>
                      <a:r>
                        <a:rPr lang="en-US" altLang="zh-CN" sz="1100" b="1" i="0" u="none" strike="noStrike" dirty="0" smtClean="0">
                          <a:solidFill>
                            <a:srgbClr val="000000"/>
                          </a:solidFill>
                          <a:latin typeface="Arial Unicode MS" pitchFamily="34" charset="-122"/>
                          <a:ea typeface="Arial Unicode MS" pitchFamily="34" charset="-122"/>
                          <a:cs typeface="Arial Unicode MS" pitchFamily="34" charset="-122"/>
                        </a:rPr>
                        <a:t>Software</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050" b="1" i="0" u="none" strike="noStrike" dirty="0" smtClean="0">
                          <a:latin typeface="Arial Unicode MS" pitchFamily="34" charset="-122"/>
                          <a:ea typeface="Arial Unicode MS" pitchFamily="34" charset="-122"/>
                          <a:cs typeface="Arial Unicode MS" pitchFamily="34" charset="-122"/>
                        </a:rPr>
                        <a:t>Yes</a:t>
                      </a:r>
                      <a:endParaRPr lang="en-US" altLang="zh-CN" sz="105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en-US" sz="1050" b="1" i="0" u="none" strike="noStrike" dirty="0" smtClean="0">
                          <a:latin typeface="Arial Unicode MS" pitchFamily="34" charset="-122"/>
                          <a:ea typeface="Arial Unicode MS" pitchFamily="34" charset="-122"/>
                          <a:cs typeface="Arial Unicode MS" pitchFamily="34" charset="-122"/>
                        </a:rPr>
                        <a:t>Yes</a:t>
                      </a:r>
                      <a:endParaRPr lang="en-US" sz="105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US" sz="1050" b="1" i="0" u="none" strike="noStrike" dirty="0" smtClean="0">
                          <a:latin typeface="Arial Unicode MS" pitchFamily="34" charset="-122"/>
                          <a:ea typeface="Arial Unicode MS" pitchFamily="34" charset="-122"/>
                          <a:cs typeface="Arial Unicode MS" pitchFamily="34" charset="-122"/>
                        </a:rPr>
                        <a:t> Yes</a:t>
                      </a:r>
                      <a:endParaRPr lang="en-US" sz="105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A3"/>
                    </a:solidFill>
                  </a:tcPr>
                </a:tc>
              </a:tr>
              <a:tr h="541035">
                <a:tc vMerge="1">
                  <a:txBody>
                    <a:bodyPr/>
                    <a:lstStyle/>
                    <a:p>
                      <a:endParaRPr lang="en-US"/>
                    </a:p>
                  </a:txBody>
                  <a:tcPr/>
                </a:tc>
                <a:tc>
                  <a:txBody>
                    <a:bodyPr/>
                    <a:lstStyle/>
                    <a:p>
                      <a:pPr algn="ctr" fontAlgn="ctr"/>
                      <a:r>
                        <a:rPr lang="ru-RU" altLang="zh-CN" sz="1200" b="1" i="0" u="none" strike="noStrike" dirty="0" smtClean="0">
                          <a:solidFill>
                            <a:srgbClr val="000000"/>
                          </a:solidFill>
                          <a:latin typeface="Arial Unicode MS" pitchFamily="34" charset="-122"/>
                          <a:ea typeface="Arial Unicode MS" pitchFamily="34" charset="-122"/>
                          <a:cs typeface="Arial Unicode MS" pitchFamily="34" charset="-122"/>
                        </a:rPr>
                        <a:t>Поддержка </a:t>
                      </a:r>
                      <a:r>
                        <a:rPr lang="en-US" altLang="zh-CN" sz="1200" b="1" i="0" u="none" strike="noStrike" dirty="0" smtClean="0">
                          <a:solidFill>
                            <a:srgbClr val="000000"/>
                          </a:solidFill>
                          <a:latin typeface="Arial Unicode MS" pitchFamily="34" charset="-122"/>
                          <a:ea typeface="Arial Unicode MS" pitchFamily="34" charset="-122"/>
                          <a:cs typeface="Arial Unicode MS" pitchFamily="34" charset="-122"/>
                        </a:rPr>
                        <a:t>Hardware</a:t>
                      </a:r>
                      <a:endParaRPr lang="en-US" sz="1200" b="1" i="0" u="none" strike="noStrike" dirty="0">
                        <a:solidFill>
                          <a:srgbClr val="00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solidFill>
                            <a:srgbClr val="000000"/>
                          </a:solidFill>
                          <a:latin typeface="Arial Unicode MS" pitchFamily="34" charset="-122"/>
                          <a:ea typeface="Arial Unicode MS" pitchFamily="34" charset="-122"/>
                          <a:cs typeface="Arial Unicode MS" pitchFamily="34" charset="-122"/>
                        </a:rPr>
                        <a:t>Замена </a:t>
                      </a:r>
                      <a:r>
                        <a:rPr lang="en-US" sz="1100" b="1" i="0" u="none" strike="noStrike" dirty="0" smtClean="0">
                          <a:solidFill>
                            <a:srgbClr val="000000"/>
                          </a:solidFill>
                          <a:latin typeface="Arial Unicode MS" pitchFamily="34" charset="-122"/>
                          <a:ea typeface="Arial Unicode MS" pitchFamily="34" charset="-122"/>
                          <a:cs typeface="Arial Unicode MS" pitchFamily="34" charset="-122"/>
                        </a:rPr>
                        <a:t>Hardware</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dirty="0" smtClean="0">
                          <a:latin typeface="Arial Unicode MS" pitchFamily="34" charset="-122"/>
                          <a:ea typeface="Arial Unicode MS" pitchFamily="34" charset="-122"/>
                          <a:cs typeface="Arial Unicode MS" pitchFamily="34" charset="-122"/>
                        </a:rPr>
                        <a:t>60CD RFR</a:t>
                      </a:r>
                    </a:p>
                    <a:p>
                      <a:pPr algn="ctr" fontAlgn="ctr"/>
                      <a:r>
                        <a:rPr lang="en-US" sz="1050" b="1" i="0" u="none" strike="noStrike" dirty="0" smtClean="0">
                          <a:solidFill>
                            <a:srgbClr val="FF0000"/>
                          </a:solidFill>
                          <a:latin typeface="Arial Unicode MS" pitchFamily="34" charset="-122"/>
                          <a:ea typeface="Arial Unicode MS" pitchFamily="34" charset="-122"/>
                          <a:cs typeface="Arial Unicode MS" pitchFamily="34" charset="-122"/>
                        </a:rPr>
                        <a:t>(10BD-S</a:t>
                      </a:r>
                      <a:r>
                        <a:rPr lang="en-US" sz="1050" b="1" i="0" u="none" strike="noStrike" baseline="0" dirty="0" smtClean="0">
                          <a:solidFill>
                            <a:srgbClr val="FF0000"/>
                          </a:solidFill>
                          <a:latin typeface="Arial Unicode MS" pitchFamily="34" charset="-122"/>
                          <a:ea typeface="Arial Unicode MS" pitchFamily="34" charset="-122"/>
                          <a:cs typeface="Arial Unicode MS" pitchFamily="34" charset="-122"/>
                        </a:rPr>
                        <a:t> AR)</a:t>
                      </a:r>
                      <a:endParaRPr lang="en-US" sz="1050" b="1" i="0" u="none" strike="noStrike" dirty="0">
                        <a:solidFill>
                          <a:srgbClr val="FF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marL="0" algn="ctr" defTabSz="914400" rtl="0" eaLnBrk="1" fontAlgn="ctr" latinLnBrk="0" hangingPunct="1"/>
                      <a:r>
                        <a:rPr lang="en-US" altLang="zh-CN" sz="1050" b="1" i="0" u="none" strike="noStrike" kern="1200" dirty="0" smtClean="0">
                          <a:solidFill>
                            <a:schemeClr val="tx1"/>
                          </a:solidFill>
                          <a:latin typeface="Arial Unicode MS" pitchFamily="34" charset="-122"/>
                          <a:ea typeface="Arial Unicode MS" pitchFamily="34" charset="-122"/>
                          <a:cs typeface="Arial Unicode MS" pitchFamily="34" charset="-122"/>
                        </a:rPr>
                        <a:t>60CD RFR</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50" b="1" i="0" u="none" strike="noStrike" dirty="0" smtClean="0">
                          <a:solidFill>
                            <a:srgbClr val="FF0000"/>
                          </a:solidFill>
                          <a:latin typeface="Arial Unicode MS" pitchFamily="34" charset="-122"/>
                          <a:ea typeface="Arial Unicode MS" pitchFamily="34" charset="-122"/>
                          <a:cs typeface="Arial Unicode MS" pitchFamily="34" charset="-122"/>
                        </a:rPr>
                        <a:t>(10BD-S</a:t>
                      </a:r>
                      <a:r>
                        <a:rPr lang="en-US" altLang="zh-CN" sz="1050" b="1" i="0" u="none" strike="noStrike" baseline="0" dirty="0" smtClean="0">
                          <a:solidFill>
                            <a:srgbClr val="FF0000"/>
                          </a:solidFill>
                          <a:latin typeface="Arial Unicode MS" pitchFamily="34" charset="-122"/>
                          <a:ea typeface="Arial Unicode MS" pitchFamily="34" charset="-122"/>
                          <a:cs typeface="Arial Unicode MS" pitchFamily="34" charset="-122"/>
                        </a:rPr>
                        <a:t> AR)</a:t>
                      </a:r>
                      <a:endParaRPr lang="en-US" altLang="zh-CN" sz="1050" b="1" i="0" u="none" strike="noStrike" dirty="0" smtClean="0">
                        <a:solidFill>
                          <a:srgbClr val="FF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50" b="1" i="0" u="none" strike="noStrike" kern="1200" dirty="0" smtClean="0">
                          <a:solidFill>
                            <a:schemeClr val="tx1"/>
                          </a:solidFill>
                          <a:latin typeface="Arial Unicode MS" pitchFamily="34" charset="-122"/>
                          <a:ea typeface="Arial Unicode MS" pitchFamily="34" charset="-122"/>
                          <a:cs typeface="Arial Unicode MS" pitchFamily="34" charset="-122"/>
                        </a:rPr>
                        <a:t>60CD RFR</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50" b="1" i="0" u="none" strike="noStrike" dirty="0" smtClean="0">
                          <a:solidFill>
                            <a:srgbClr val="FF0000"/>
                          </a:solidFill>
                          <a:latin typeface="Arial Unicode MS" pitchFamily="34" charset="-122"/>
                          <a:ea typeface="Arial Unicode MS" pitchFamily="34" charset="-122"/>
                          <a:cs typeface="Arial Unicode MS" pitchFamily="34" charset="-122"/>
                        </a:rPr>
                        <a:t>(NBD</a:t>
                      </a:r>
                      <a:r>
                        <a:rPr lang="en-US" altLang="zh-CN" sz="1050" b="1" i="0" u="none" strike="noStrike" baseline="0" dirty="0" smtClean="0">
                          <a:solidFill>
                            <a:srgbClr val="FF0000"/>
                          </a:solidFill>
                          <a:latin typeface="Arial Unicode MS" pitchFamily="34" charset="-122"/>
                          <a:ea typeface="Arial Unicode MS" pitchFamily="34" charset="-122"/>
                          <a:cs typeface="Arial Unicode MS" pitchFamily="34" charset="-122"/>
                        </a:rPr>
                        <a:t> Onsite AR)</a:t>
                      </a:r>
                      <a:endParaRPr lang="en-US" altLang="zh-CN" sz="1050" b="1" i="0" u="none" strike="noStrike" dirty="0" smtClean="0">
                        <a:solidFill>
                          <a:srgbClr val="FF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10075">
                <a:tc vMerge="1">
                  <a:txBody>
                    <a:bodyPr/>
                    <a:lstStyle/>
                    <a:p>
                      <a:endParaRPr lang="zh-CN" altLang="en-US"/>
                    </a:p>
                  </a:txBody>
                  <a:tcPr/>
                </a:tc>
                <a:tc>
                  <a:txBody>
                    <a:bodyPr/>
                    <a:lstStyle/>
                    <a:p>
                      <a:pPr algn="ctr" fontAlgn="ctr"/>
                      <a:r>
                        <a:rPr lang="ru-RU" sz="1200" b="1" i="0" u="none" strike="noStrike" dirty="0" smtClean="0">
                          <a:solidFill>
                            <a:srgbClr val="000000"/>
                          </a:solidFill>
                          <a:latin typeface="Arial Unicode MS" pitchFamily="34" charset="-122"/>
                          <a:ea typeface="Arial Unicode MS" pitchFamily="34" charset="-122"/>
                          <a:cs typeface="Arial Unicode MS" pitchFamily="34" charset="-122"/>
                        </a:rPr>
                        <a:t>Длительность</a:t>
                      </a:r>
                      <a:endParaRPr lang="en-US" sz="1200" b="1" i="0" u="none" strike="noStrike" dirty="0">
                        <a:solidFill>
                          <a:srgbClr val="00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solidFill>
                            <a:srgbClr val="000000"/>
                          </a:solidFill>
                          <a:latin typeface="Arial Unicode MS" pitchFamily="34" charset="-122"/>
                          <a:ea typeface="Arial Unicode MS" pitchFamily="34" charset="-122"/>
                          <a:cs typeface="Arial Unicode MS" pitchFamily="34" charset="-122"/>
                        </a:rPr>
                        <a:t>Гарантийный</a:t>
                      </a:r>
                      <a:r>
                        <a:rPr lang="ru-RU" sz="1100" b="1" i="0" u="none" strike="noStrike" baseline="0" dirty="0" smtClean="0">
                          <a:solidFill>
                            <a:srgbClr val="000000"/>
                          </a:solidFill>
                          <a:latin typeface="Arial Unicode MS" pitchFamily="34" charset="-122"/>
                          <a:ea typeface="Arial Unicode MS" pitchFamily="34" charset="-122"/>
                          <a:cs typeface="Arial Unicode MS" pitchFamily="34" charset="-122"/>
                        </a:rPr>
                        <a:t> срок</a:t>
                      </a:r>
                      <a:endParaRPr lang="en-US" sz="1100" b="1" i="0" u="none" strike="noStrike" dirty="0">
                        <a:solidFill>
                          <a:srgbClr val="00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CN" sz="1050" b="1" i="0" u="none" strike="noStrike" kern="1200" dirty="0" smtClean="0">
                          <a:solidFill>
                            <a:schemeClr val="tx1"/>
                          </a:solidFill>
                          <a:latin typeface="Arial Unicode MS" pitchFamily="34" charset="-122"/>
                          <a:ea typeface="Arial Unicode MS" pitchFamily="34" charset="-122"/>
                          <a:cs typeface="Arial Unicode MS" pitchFamily="34" charset="-122"/>
                        </a:rPr>
                        <a:t>1 Year</a:t>
                      </a:r>
                      <a:endParaRPr lang="en-US" altLang="zh-CN" sz="1050" b="1" i="0" u="none" strike="noStrike" kern="1200" dirty="0">
                        <a:solidFill>
                          <a:schemeClr val="tx1"/>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en-US" sz="1050" b="1" i="0" u="none" strike="noStrike" dirty="0" smtClean="0">
                          <a:latin typeface="Arial Unicode MS" pitchFamily="34" charset="-122"/>
                          <a:ea typeface="Arial Unicode MS" pitchFamily="34" charset="-122"/>
                          <a:cs typeface="Arial Unicode MS" pitchFamily="34" charset="-122"/>
                        </a:rPr>
                        <a:t>1Y</a:t>
                      </a:r>
                      <a:r>
                        <a:rPr lang="en-US" altLang="zh-CN" sz="1050" b="1" i="0" u="none" strike="noStrike" dirty="0" smtClean="0">
                          <a:latin typeface="Arial Unicode MS" pitchFamily="34" charset="-122"/>
                          <a:ea typeface="Arial Unicode MS" pitchFamily="34" charset="-122"/>
                          <a:cs typeface="Arial Unicode MS" pitchFamily="34" charset="-122"/>
                        </a:rPr>
                        <a:t>ear</a:t>
                      </a:r>
                      <a:endParaRPr lang="en-US" sz="105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US" sz="1050" b="1" i="0" u="none" strike="noStrike" dirty="0" smtClean="0">
                          <a:latin typeface="Arial Unicode MS" pitchFamily="34" charset="-122"/>
                          <a:ea typeface="Arial Unicode MS" pitchFamily="34" charset="-122"/>
                          <a:cs typeface="Arial Unicode MS" pitchFamily="34" charset="-122"/>
                        </a:rPr>
                        <a:t>3 Y</a:t>
                      </a:r>
                      <a:r>
                        <a:rPr lang="en-US" altLang="zh-CN" sz="1050" b="1" i="0" u="none" strike="noStrike" dirty="0" smtClean="0">
                          <a:latin typeface="Arial Unicode MS" pitchFamily="34" charset="-122"/>
                          <a:ea typeface="Arial Unicode MS" pitchFamily="34" charset="-122"/>
                          <a:cs typeface="Arial Unicode MS" pitchFamily="34" charset="-122"/>
                        </a:rPr>
                        <a:t>ears</a:t>
                      </a:r>
                      <a:endParaRPr lang="en-US" sz="1050" b="1" i="0" u="none" strike="noStrike" dirty="0">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79300">
                <a:tc vMerge="1">
                  <a:txBody>
                    <a:bodyPr/>
                    <a:lstStyle/>
                    <a:p>
                      <a:endParaRPr lang="en-US"/>
                    </a:p>
                  </a:txBody>
                  <a:tcPr/>
                </a:tc>
                <a:tc rowSpan="2">
                  <a:txBody>
                    <a:bodyPr/>
                    <a:lstStyle/>
                    <a:p>
                      <a:pPr algn="ctr" fontAlgn="ctr"/>
                      <a:r>
                        <a:rPr lang="ru-RU" sz="1200" b="1" i="0" u="none" strike="noStrike" dirty="0" smtClean="0">
                          <a:solidFill>
                            <a:srgbClr val="000000"/>
                          </a:solidFill>
                          <a:latin typeface="Arial Unicode MS" pitchFamily="34" charset="-122"/>
                          <a:ea typeface="Arial Unicode MS" pitchFamily="34" charset="-122"/>
                          <a:cs typeface="Arial Unicode MS" pitchFamily="34" charset="-122"/>
                        </a:rPr>
                        <a:t>Поддержка </a:t>
                      </a:r>
                      <a:r>
                        <a:rPr lang="en-US" sz="1200" b="1" i="0" u="none" strike="noStrike" dirty="0" smtClean="0">
                          <a:solidFill>
                            <a:srgbClr val="000000"/>
                          </a:solidFill>
                          <a:latin typeface="Arial Unicode MS" pitchFamily="34" charset="-122"/>
                          <a:ea typeface="Arial Unicode MS" pitchFamily="34" charset="-122"/>
                          <a:cs typeface="Arial Unicode MS" pitchFamily="34" charset="-122"/>
                        </a:rPr>
                        <a:t>On-site </a:t>
                      </a:r>
                      <a:endParaRPr lang="en-US" sz="1200" b="1" i="0" u="none" strike="noStrike" dirty="0">
                        <a:solidFill>
                          <a:srgbClr val="00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latin typeface="Arial Unicode MS" pitchFamily="34" charset="-122"/>
                          <a:ea typeface="Arial Unicode MS" pitchFamily="34" charset="-122"/>
                          <a:cs typeface="Arial Unicode MS" pitchFamily="34" charset="-122"/>
                        </a:rPr>
                        <a:t>On-site </a:t>
                      </a:r>
                      <a:r>
                        <a:rPr lang="ru-RU" sz="1100" b="1" i="0" u="none" strike="noStrike" dirty="0" smtClean="0">
                          <a:solidFill>
                            <a:srgbClr val="000000"/>
                          </a:solidFill>
                          <a:latin typeface="Arial Unicode MS" pitchFamily="34" charset="-122"/>
                          <a:ea typeface="Arial Unicode MS" pitchFamily="34" charset="-122"/>
                          <a:cs typeface="Arial Unicode MS" pitchFamily="34" charset="-122"/>
                        </a:rPr>
                        <a:t>Замена </a:t>
                      </a:r>
                      <a:r>
                        <a:rPr lang="en-US" sz="1100" b="1" i="0" u="none" strike="noStrike" dirty="0" smtClean="0">
                          <a:solidFill>
                            <a:srgbClr val="000000"/>
                          </a:solidFill>
                          <a:latin typeface="Arial Unicode MS" pitchFamily="34" charset="-122"/>
                          <a:ea typeface="Arial Unicode MS" pitchFamily="34" charset="-122"/>
                          <a:cs typeface="Arial Unicode MS" pitchFamily="34" charset="-122"/>
                        </a:rPr>
                        <a:t>Hardware</a:t>
                      </a:r>
                      <a:endParaRPr lang="en-US" sz="1100" b="1" i="0" u="none" strike="noStrike" dirty="0">
                        <a:solidFill>
                          <a:srgbClr val="00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dirty="0">
                          <a:latin typeface="Arial Unicode MS" pitchFamily="34" charset="-122"/>
                          <a:ea typeface="Arial Unicode MS" pitchFamily="34" charset="-122"/>
                          <a:cs typeface="Arial Unicode MS" pitchFamily="34" charset="-122"/>
                        </a:rPr>
                        <a:t>No</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B2B2"/>
                    </a:solidFill>
                  </a:tcPr>
                </a:tc>
                <a:tc>
                  <a:txBody>
                    <a:bodyPr/>
                    <a:lstStyle/>
                    <a:p>
                      <a:pPr algn="ctr" fontAlgn="ctr"/>
                      <a:r>
                        <a:rPr lang="en-US" sz="1050" b="1" i="0" u="none" strike="noStrike" dirty="0">
                          <a:latin typeface="Arial Unicode MS" pitchFamily="34" charset="-122"/>
                          <a:ea typeface="Arial Unicode MS" pitchFamily="34" charset="-122"/>
                          <a:cs typeface="Arial Unicode MS" pitchFamily="34" charset="-122"/>
                        </a:rPr>
                        <a:t>No</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B2B2"/>
                    </a:solidFill>
                  </a:tcPr>
                </a:tc>
                <a:tc>
                  <a:txBody>
                    <a:bodyPr/>
                    <a:lstStyle/>
                    <a:p>
                      <a:pPr algn="ctr" fontAlgn="ctr"/>
                      <a:r>
                        <a:rPr lang="en-US" sz="1050" b="1" i="0" u="none" strike="noStrike" dirty="0">
                          <a:latin typeface="Arial Unicode MS" pitchFamily="34" charset="-122"/>
                          <a:ea typeface="Arial Unicode MS" pitchFamily="34" charset="-122"/>
                          <a:cs typeface="Arial Unicode MS" pitchFamily="34" charset="-122"/>
                        </a:rPr>
                        <a:t>No</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B2B2"/>
                    </a:solidFill>
                  </a:tcPr>
                </a:tc>
              </a:tr>
              <a:tr h="379300">
                <a:tc vMerge="1">
                  <a:txBody>
                    <a:bodyPr/>
                    <a:lstStyle/>
                    <a:p>
                      <a:endParaRPr lang="en-US"/>
                    </a:p>
                  </a:txBody>
                  <a:tcPr/>
                </a:tc>
                <a:tc vMerge="1">
                  <a:txBody>
                    <a:bodyPr/>
                    <a:lstStyle/>
                    <a:p>
                      <a:endParaRPr lang="en-US"/>
                    </a:p>
                  </a:txBody>
                  <a:tcPr/>
                </a:tc>
                <a:tc>
                  <a:txBody>
                    <a:bodyPr/>
                    <a:lstStyle/>
                    <a:p>
                      <a:pPr algn="ctr" fontAlgn="ctr"/>
                      <a:r>
                        <a:rPr lang="en-US" sz="1100" b="1" i="0" u="none" strike="noStrike" dirty="0">
                          <a:solidFill>
                            <a:srgbClr val="000000"/>
                          </a:solidFill>
                          <a:latin typeface="Arial Unicode MS" pitchFamily="34" charset="-122"/>
                          <a:ea typeface="Arial Unicode MS" pitchFamily="34" charset="-122"/>
                          <a:cs typeface="Arial Unicode MS" pitchFamily="34" charset="-122"/>
                        </a:rPr>
                        <a:t>On-site </a:t>
                      </a:r>
                      <a:r>
                        <a:rPr lang="ru-RU" sz="1100" b="1" i="0" u="none" strike="noStrike" dirty="0" smtClean="0">
                          <a:solidFill>
                            <a:srgbClr val="000000"/>
                          </a:solidFill>
                          <a:latin typeface="Arial Unicode MS" pitchFamily="34" charset="-122"/>
                          <a:ea typeface="Arial Unicode MS" pitchFamily="34" charset="-122"/>
                          <a:cs typeface="Arial Unicode MS" pitchFamily="34" charset="-122"/>
                        </a:rPr>
                        <a:t>Поиск</a:t>
                      </a:r>
                      <a:r>
                        <a:rPr lang="ru-RU" sz="1100" b="1" i="0" u="none" strike="noStrike" baseline="0" dirty="0" smtClean="0">
                          <a:solidFill>
                            <a:srgbClr val="000000"/>
                          </a:solidFill>
                          <a:latin typeface="Arial Unicode MS" pitchFamily="34" charset="-122"/>
                          <a:ea typeface="Arial Unicode MS" pitchFamily="34" charset="-122"/>
                          <a:cs typeface="Arial Unicode MS" pitchFamily="34" charset="-122"/>
                        </a:rPr>
                        <a:t> неисправностей и определение проблемы</a:t>
                      </a:r>
                      <a:endParaRPr lang="en-US" sz="1100" b="1" i="0" u="none" strike="noStrike" dirty="0">
                        <a:solidFill>
                          <a:srgbClr val="000000"/>
                        </a:solidFill>
                        <a:latin typeface="Arial Unicode MS" pitchFamily="34" charset="-122"/>
                        <a:ea typeface="Arial Unicode MS" pitchFamily="34" charset="-122"/>
                        <a:cs typeface="Arial Unicode MS" pitchFamily="34" charset="-122"/>
                      </a:endParaRP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dirty="0">
                          <a:latin typeface="Arial Unicode MS" pitchFamily="34" charset="-122"/>
                          <a:ea typeface="Arial Unicode MS" pitchFamily="34" charset="-122"/>
                          <a:cs typeface="Arial Unicode MS" pitchFamily="34" charset="-122"/>
                        </a:rPr>
                        <a:t>No</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B2B2"/>
                    </a:solidFill>
                  </a:tcPr>
                </a:tc>
                <a:tc>
                  <a:txBody>
                    <a:bodyPr/>
                    <a:lstStyle/>
                    <a:p>
                      <a:pPr algn="ctr" fontAlgn="ctr"/>
                      <a:r>
                        <a:rPr lang="en-US" sz="1050" b="1" i="0" u="none" strike="noStrike" dirty="0">
                          <a:latin typeface="Arial Unicode MS" pitchFamily="34" charset="-122"/>
                          <a:ea typeface="Arial Unicode MS" pitchFamily="34" charset="-122"/>
                          <a:cs typeface="Arial Unicode MS" pitchFamily="34" charset="-122"/>
                        </a:rPr>
                        <a:t>No</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B2B2"/>
                    </a:solidFill>
                  </a:tcPr>
                </a:tc>
                <a:tc>
                  <a:txBody>
                    <a:bodyPr/>
                    <a:lstStyle/>
                    <a:p>
                      <a:pPr algn="ctr" fontAlgn="ctr"/>
                      <a:r>
                        <a:rPr lang="en-US" sz="1050" b="1" i="0" u="none" strike="noStrike" dirty="0">
                          <a:latin typeface="Arial Unicode MS" pitchFamily="34" charset="-122"/>
                          <a:ea typeface="Arial Unicode MS" pitchFamily="34" charset="-122"/>
                          <a:cs typeface="Arial Unicode MS" pitchFamily="34" charset="-122"/>
                        </a:rPr>
                        <a:t>No</a:t>
                      </a:r>
                    </a:p>
                  </a:txBody>
                  <a:tcPr marL="4258" marR="4258" marT="4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B2B2"/>
                    </a:solidFill>
                  </a:tcPr>
                </a:tc>
              </a:tr>
            </a:tbl>
          </a:graphicData>
        </a:graphic>
      </p:graphicFrame>
      <p:sp>
        <p:nvSpPr>
          <p:cNvPr id="4" name="TextBox 3"/>
          <p:cNvSpPr txBox="1"/>
          <p:nvPr/>
        </p:nvSpPr>
        <p:spPr>
          <a:xfrm>
            <a:off x="539552" y="4443958"/>
            <a:ext cx="8424936" cy="553998"/>
          </a:xfrm>
          <a:prstGeom prst="rect">
            <a:avLst/>
          </a:prstGeom>
          <a:noFill/>
        </p:spPr>
        <p:txBody>
          <a:bodyPr wrap="square" rtlCol="0">
            <a:spAutoFit/>
          </a:bodyPr>
          <a:lstStyle/>
          <a:p>
            <a:r>
              <a:rPr lang="en-US" altLang="zh-CN" sz="1500" b="1" dirty="0" smtClean="0">
                <a:latin typeface="Arial Unicode MS" pitchFamily="34" charset="-122"/>
                <a:ea typeface="Arial Unicode MS" pitchFamily="34" charset="-122"/>
                <a:cs typeface="Arial Unicode MS" pitchFamily="34" charset="-122"/>
              </a:rPr>
              <a:t>Notes : </a:t>
            </a:r>
          </a:p>
          <a:p>
            <a:r>
              <a:rPr lang="en-US" altLang="zh-CN" sz="1500" b="1" dirty="0" smtClean="0">
                <a:latin typeface="Arial Unicode MS" pitchFamily="34" charset="-122"/>
                <a:ea typeface="Arial Unicode MS" pitchFamily="34" charset="-122"/>
                <a:cs typeface="Arial Unicode MS" pitchFamily="34" charset="-122"/>
              </a:rPr>
              <a:t> RFR</a:t>
            </a:r>
            <a:r>
              <a:rPr lang="zh-CN" altLang="en-US" sz="1500" b="1" dirty="0" smtClean="0">
                <a:latin typeface="Arial Unicode MS" pitchFamily="34" charset="-122"/>
                <a:ea typeface="Arial Unicode MS" pitchFamily="34" charset="-122"/>
                <a:cs typeface="Arial Unicode MS" pitchFamily="34" charset="-122"/>
              </a:rPr>
              <a:t>：</a:t>
            </a:r>
            <a:r>
              <a:rPr lang="en-US" altLang="zh-CN" sz="1500" b="1" dirty="0" smtClean="0">
                <a:latin typeface="Arial Unicode MS" pitchFamily="34" charset="-122"/>
                <a:ea typeface="Arial Unicode MS" pitchFamily="34" charset="-122"/>
                <a:cs typeface="Arial Unicode MS" pitchFamily="34" charset="-122"/>
              </a:rPr>
              <a:t>Return For Repair  AR</a:t>
            </a:r>
            <a:r>
              <a:rPr lang="zh-CN" altLang="en-US" sz="1500" b="1" dirty="0" smtClean="0">
                <a:latin typeface="Arial Unicode MS" pitchFamily="34" charset="-122"/>
                <a:ea typeface="Arial Unicode MS" pitchFamily="34" charset="-122"/>
                <a:cs typeface="Arial Unicode MS" pitchFamily="34" charset="-122"/>
              </a:rPr>
              <a:t>：</a:t>
            </a:r>
            <a:r>
              <a:rPr lang="en-US" altLang="zh-CN" sz="1500" b="1" dirty="0" smtClean="0">
                <a:latin typeface="Arial Unicode MS" pitchFamily="34" charset="-122"/>
                <a:ea typeface="Arial Unicode MS" pitchFamily="34" charset="-122"/>
                <a:cs typeface="Arial Unicode MS" pitchFamily="34" charset="-122"/>
              </a:rPr>
              <a:t>Advance  Replacement </a:t>
            </a:r>
            <a:endParaRPr lang="zh-CN" altLang="en-US" sz="1500" b="1" dirty="0">
              <a:latin typeface="Arial Unicode MS" pitchFamily="34" charset="-122"/>
              <a:ea typeface="Arial Unicode MS" pitchFamily="34" charset="-122"/>
              <a:cs typeface="Arial Unicode MS" pitchFamily="34" charset="-122"/>
            </a:endParaRPr>
          </a:p>
        </p:txBody>
      </p:sp>
    </p:spTree>
  </p:cSld>
  <p:clrMapOvr>
    <a:masterClrMapping/>
  </p:clrMapOvr>
  <p:transition advClick="0" advTm="8000">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tsShapeName" descr="EUR03B6251125B8@@92@3ED383ECBCD80;06A;;0=;=F11041632!!!BIHO@]f110416321@0C99@@110B325D7E703101电担览粹)釜士烹亨(!W0/6过衙/qqu!!!!!!!!!!!!!!!!!!!!!!!!!!!!!!!!!!!!!!!!!!!!!!!!!!!!!!!!!!!!!!!!!!!!!!!!!!!!!!!!!!!!!!!!!!!!!!!!!!!!!!!!!!!!!!!!!!!!!!!!!!!!!!!!!!!!!!!!!!!!!!!!!!!!!!!!!!!!!!!!!!!!!!!!!!!!!!!!!!!!!!!!!!!!!!!!!!!!!!!!!!!!!!!!!!!!!!!!!!!!!!!!!!!!!!!!!!!!!!!!!!!!!!!!!!!!!!!!!!!!!!!!!!!!!!!!!!!!!!!!!!!!!!!!!!!!!!!!!!!!!!!!!!!!!!!!!!!!!!!!!!!!!!!!!!!!!!!!!!!!!!!!!!!!!!!!!!!!!!!!!!!!!!!!!!!!!!!!!!!!!!!!!!!!!!!!!!!!!!!!!!!!!!!!!!!!!!!!!!!!!!!!!!!!!!!!!!!!!!!!!!!!!!!!!!!!!!!!!!!!!!!!!!!!!!!!!!!!!!!!!!!!!!!!!!!!!!!!!!!!!!!!!!!!!!!!!!!!!!!!!!!!!!!!!!!!!!!!!!!!!!!!!!!!!!!!!!!!!!!!!!!!!!!!!!!!!!!!!!!!!!!!!!!!!!!!!!!!!!!!!!!!!!!!!!!!!!!!!!!!!!!!!!!!!!!!!!!!!!!!!!!!!!!!!!!!!!!!!!!!!!!!!!!!!!!!!!!!!!!!!!!!!!!!!!!!!!!!!!!!!!!!!!!!!!!!!!!!!!!!!!!!!!!!!!!!!!!!!!!!!!!!!!!!!!!!!!!!!!!!!!!!!!!!!!!!!!!!!!!!!!!!!!!!!!!!!!!!!!!!!!!!!!!!!!!!!!!!!!!!!!!!!!!!!!!!!!!!!!!!!!!!!!!!!!!!!!!!!!!!!!!!!!!!!!!!!!!!!!!!!!!!!!!!!!!!!!!!!!!!!!!!!!!!!!!!!!!!!!!!!!!!!!!!!!!!!!!!!!!!!!!!!!!!!!!!!!!!!!!!!!!!!!!!!!!!!!!!!!!!!!!!!!!!!!!!!!!!!!!!!!!!!!!!!!!!!!!!!!!!!!!!!!!!!!!!!!!!!!!!!!!!!!!!!!!!!!!!!!!!!!!!!!!!!!!!!!!!!!!!!!!!!!!!!!!!!!!!!!!!!!!!!!!!!!!!!!!!!!!!!!!!!!!!!!!!!!!!!!!!!!!!!!!!!!!!!!!!!!!!!!!!!!!!!!!!!!!!!!!!!!!!!!!!!!!!!!!!!!!!!!!!!!!!!!!!!!!!!!!!!!!!!!!!!!!!!!!!!!!!!!!!!!!!!!!!!!!!!!!!!!!!!!!!!!!!!!!!!!!!!!!!!!!!!!!!!!!!!!!!!!!!!!!!!!!!!!!!!!!!!!!!!!!!!!!!!!!!!!!!!!!!!!!!!!!!!!!!!!!!!!!!!!!!!!!!!!!!!!!!!!!!!!!!!!!!!!!!!!!!!!!!!!!!!!!!!!!!!!!!!!!!!!!!!!!!!!!!!!!!!!!!!!!!!!!!!!!!!!!!!!!!!!!!!!!!!!!!!!!!!!!!!!!!!!!!!!!!!!!!!!!!!!!!!!!!!!!!!!!!!!!!!!!!!!!!!!!!!!!!!!!!!!!!!!!!!!!!!!!!!!!!!!!!!!!!!!!!!!!!!!!!!!!!!!!!!!!!!!!!!!!!!!!!!!!!!!!!!!!!!!!!!!!!!!!!!!!!!!!!!!!!!!!!!!!!!!!!!!!!!!!!!!!!!!!!!!!!!!!!!!!!!!!!!!!!!!!!!!!!!!!!!!!!!!!!!!!!!!!!!!!!!!!!!!!!!!!!!!!!!!!!!!!!!!!!!!!!!!!!!!!!!!!!!!!!!!!!!!!!!!!!!!!!!!!!!!!!!!!!!!!!!!!!!!!!!!!!!!!!!!!!!!!!!!!!!!!!!!!!!!!!!!!!!!!!!!!!!!!!!!!!!!!!!!!!!!!!!!!!!!!!!!!!!!!!!!!!!!!!!!!!!!!!!!!!!!!!!!!!!!!!!!!!!!!!!!!!!!!!!!!!!!!!!!!!!!!!!!!!!!!!!!!!!!!!!!!!!!!!!!!!!!!!!!!!!!!!!!!!!!!!!!!!!!!!!!!!!!!!!!!!!!!!!!!!!!!!!!!!!!!!!!!!!!!!!!!!!!!!!!!!!!!!!!!!!!!!!!!!!!!!!!!!!!!!!!!!!!!!!!!!!!!!!!!!!!!!!!!!!!!!!!!!!!!!!!!!!!!!!!!!!!!!!!!!!!!!!!!!!!!!!!!!!!!!!!!!!!!!!!!!!!!!!!!!!!!!!!!!!!!!!!!!!!!!!!!!!!!!!!!!!!!!!!!!!!!!!!!!!!!!!!!!!!!!!!!!!!!!!!!!!!!!!!!!!!!!!!!!!!!!!!!!!!!!!!!!!!!!!!!!!!!!!!!!!!!!!!!!!!!!!!!!1!1" hidden="1"/>
          <p:cNvSpPr>
            <a:spLocks noChangeArrowheads="1"/>
          </p:cNvSpPr>
          <p:nvPr/>
        </p:nvSpPr>
        <p:spPr bwMode="auto">
          <a:xfrm>
            <a:off x="0" y="1"/>
            <a:ext cx="1588" cy="119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3 w 21600"/>
              <a:gd name="T13" fmla="*/ 2272 h 21600"/>
              <a:gd name="T14" fmla="*/ 16554 w 21600"/>
              <a:gd name="T15" fmla="*/ 13684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accent1"/>
          </a:solidFill>
          <a:ln w="9525">
            <a:solidFill>
              <a:schemeClr val="tx1"/>
            </a:solidFill>
            <a:miter lim="800000"/>
            <a:headEnd/>
            <a:tailEnd/>
          </a:ln>
        </p:spPr>
        <p:txBody>
          <a:bodyPr wrap="none" lIns="68552" tIns="34276" rIns="68552" bIns="34276" anchor="ctr"/>
          <a:lstStyle/>
          <a:p>
            <a:endParaRPr lang="zh-CN" altLang="en-US">
              <a:solidFill>
                <a:srgbClr val="000000"/>
              </a:solidFill>
            </a:endParaRPr>
          </a:p>
        </p:txBody>
      </p:sp>
      <p:sp>
        <p:nvSpPr>
          <p:cNvPr id="103" name="Title 2"/>
          <p:cNvSpPr txBox="1">
            <a:spLocks/>
          </p:cNvSpPr>
          <p:nvPr/>
        </p:nvSpPr>
        <p:spPr>
          <a:xfrm>
            <a:off x="244636" y="296046"/>
            <a:ext cx="8609730" cy="471277"/>
          </a:xfrm>
          <a:prstGeom prst="rect">
            <a:avLst/>
          </a:prstGeom>
        </p:spPr>
        <p:txBody>
          <a:bodyPr/>
          <a:lstStyle/>
          <a:p>
            <a:pPr lvl="0" eaLnBrk="0" hangingPunct="0">
              <a:defRPr/>
            </a:pPr>
            <a:r>
              <a:rPr lang="en-US" altLang="zh-CN" sz="2000" b="1" dirty="0" smtClean="0">
                <a:solidFill>
                  <a:srgbClr val="C00000"/>
                </a:solidFill>
                <a:latin typeface="Arial" pitchFamily="34" charset="0"/>
                <a:ea typeface="微软雅黑" pitchFamily="34" charset="-122"/>
                <a:cs typeface="Arial" pitchFamily="34" charset="0"/>
              </a:rPr>
              <a:t>Summary</a:t>
            </a:r>
          </a:p>
        </p:txBody>
      </p:sp>
      <p:sp>
        <p:nvSpPr>
          <p:cNvPr id="3078" name="Freeform 6"/>
          <p:cNvSpPr>
            <a:spLocks/>
          </p:cNvSpPr>
          <p:nvPr/>
        </p:nvSpPr>
        <p:spPr bwMode="auto">
          <a:xfrm>
            <a:off x="2276475" y="1709738"/>
            <a:ext cx="4603750" cy="1898650"/>
          </a:xfrm>
          <a:custGeom>
            <a:avLst/>
            <a:gdLst/>
            <a:ahLst/>
            <a:cxnLst>
              <a:cxn ang="0">
                <a:pos x="6525" y="0"/>
              </a:cxn>
              <a:cxn ang="0">
                <a:pos x="7613" y="898"/>
              </a:cxn>
              <a:cxn ang="0">
                <a:pos x="8700" y="1795"/>
              </a:cxn>
              <a:cxn ang="0">
                <a:pos x="7613" y="2692"/>
              </a:cxn>
              <a:cxn ang="0">
                <a:pos x="6525" y="3589"/>
              </a:cxn>
              <a:cxn ang="0">
                <a:pos x="4350" y="3589"/>
              </a:cxn>
              <a:cxn ang="0">
                <a:pos x="2175" y="3589"/>
              </a:cxn>
              <a:cxn ang="0">
                <a:pos x="1087" y="2692"/>
              </a:cxn>
              <a:cxn ang="0">
                <a:pos x="0" y="1795"/>
              </a:cxn>
              <a:cxn ang="0">
                <a:pos x="1087" y="898"/>
              </a:cxn>
              <a:cxn ang="0">
                <a:pos x="2175" y="0"/>
              </a:cxn>
              <a:cxn ang="0">
                <a:pos x="4350" y="0"/>
              </a:cxn>
              <a:cxn ang="0">
                <a:pos x="6525" y="0"/>
              </a:cxn>
            </a:cxnLst>
            <a:rect l="0" t="0" r="r" b="b"/>
            <a:pathLst>
              <a:path w="8700" h="3589">
                <a:moveTo>
                  <a:pt x="6525" y="0"/>
                </a:moveTo>
                <a:lnTo>
                  <a:pt x="7613" y="898"/>
                </a:lnTo>
                <a:lnTo>
                  <a:pt x="8700" y="1795"/>
                </a:lnTo>
                <a:lnTo>
                  <a:pt x="7613" y="2692"/>
                </a:lnTo>
                <a:lnTo>
                  <a:pt x="6525" y="3589"/>
                </a:lnTo>
                <a:lnTo>
                  <a:pt x="4350" y="3589"/>
                </a:lnTo>
                <a:lnTo>
                  <a:pt x="2175" y="3589"/>
                </a:lnTo>
                <a:lnTo>
                  <a:pt x="1087" y="2692"/>
                </a:lnTo>
                <a:lnTo>
                  <a:pt x="0" y="1795"/>
                </a:lnTo>
                <a:lnTo>
                  <a:pt x="1087" y="898"/>
                </a:lnTo>
                <a:lnTo>
                  <a:pt x="2175" y="0"/>
                </a:lnTo>
                <a:lnTo>
                  <a:pt x="4350" y="0"/>
                </a:lnTo>
                <a:lnTo>
                  <a:pt x="6525" y="0"/>
                </a:lnTo>
                <a:close/>
              </a:path>
            </a:pathLst>
          </a:custGeom>
          <a:solidFill>
            <a:srgbClr val="C00000"/>
          </a:solidFill>
          <a:ln w="9525">
            <a:noFill/>
            <a:round/>
            <a:headEnd/>
            <a:tailEnd/>
          </a:ln>
          <a:effectLst>
            <a:glow rad="63500">
              <a:schemeClr val="accent1">
                <a:satMod val="175000"/>
                <a:alpha val="40000"/>
              </a:schemeClr>
            </a:glow>
          </a:effectLst>
        </p:spPr>
        <p:txBody>
          <a:bodyPr vert="horz" wrap="square" lIns="91440" tIns="45720" rIns="91440" bIns="45720" numCol="1" anchor="t" anchorCtr="0" compatLnSpc="1">
            <a:prstTxWarp prst="textNoShape">
              <a:avLst/>
            </a:prstTxWarp>
          </a:bodyPr>
          <a:lstStyle/>
          <a:p>
            <a:endParaRPr lang="zh-CN" altLang="en-US"/>
          </a:p>
        </p:txBody>
      </p:sp>
      <p:sp>
        <p:nvSpPr>
          <p:cNvPr id="3079" name="Freeform 7"/>
          <p:cNvSpPr>
            <a:spLocks/>
          </p:cNvSpPr>
          <p:nvPr/>
        </p:nvSpPr>
        <p:spPr bwMode="auto">
          <a:xfrm>
            <a:off x="5730875" y="771525"/>
            <a:ext cx="3101975" cy="1889125"/>
          </a:xfrm>
          <a:custGeom>
            <a:avLst/>
            <a:gdLst/>
            <a:ahLst/>
            <a:cxnLst>
              <a:cxn ang="0">
                <a:pos x="5862" y="3569"/>
              </a:cxn>
              <a:cxn ang="0">
                <a:pos x="4350" y="3569"/>
              </a:cxn>
              <a:cxn ang="0">
                <a:pos x="2174" y="3569"/>
              </a:cxn>
              <a:cxn ang="0">
                <a:pos x="1087" y="2671"/>
              </a:cxn>
              <a:cxn ang="0">
                <a:pos x="0" y="1774"/>
              </a:cxn>
              <a:cxn ang="0">
                <a:pos x="1087" y="877"/>
              </a:cxn>
              <a:cxn ang="0">
                <a:pos x="2149" y="0"/>
              </a:cxn>
              <a:cxn ang="0">
                <a:pos x="5862" y="0"/>
              </a:cxn>
              <a:cxn ang="0">
                <a:pos x="5862" y="3569"/>
              </a:cxn>
            </a:cxnLst>
            <a:rect l="0" t="0" r="r" b="b"/>
            <a:pathLst>
              <a:path w="5862" h="3569">
                <a:moveTo>
                  <a:pt x="5862" y="3569"/>
                </a:moveTo>
                <a:lnTo>
                  <a:pt x="4350" y="3569"/>
                </a:lnTo>
                <a:lnTo>
                  <a:pt x="2174" y="3569"/>
                </a:lnTo>
                <a:lnTo>
                  <a:pt x="1087" y="2671"/>
                </a:lnTo>
                <a:lnTo>
                  <a:pt x="0" y="1774"/>
                </a:lnTo>
                <a:lnTo>
                  <a:pt x="1087" y="877"/>
                </a:lnTo>
                <a:lnTo>
                  <a:pt x="2149" y="0"/>
                </a:lnTo>
                <a:lnTo>
                  <a:pt x="5862" y="0"/>
                </a:lnTo>
                <a:lnTo>
                  <a:pt x="5862" y="3569"/>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080" name="Freeform 8"/>
          <p:cNvSpPr>
            <a:spLocks/>
          </p:cNvSpPr>
          <p:nvPr/>
        </p:nvSpPr>
        <p:spPr bwMode="auto">
          <a:xfrm>
            <a:off x="5727700" y="2660650"/>
            <a:ext cx="3105150" cy="1881188"/>
          </a:xfrm>
          <a:custGeom>
            <a:avLst/>
            <a:gdLst/>
            <a:ahLst/>
            <a:cxnLst>
              <a:cxn ang="0">
                <a:pos x="2135" y="3556"/>
              </a:cxn>
              <a:cxn ang="0">
                <a:pos x="1088" y="2691"/>
              </a:cxn>
              <a:cxn ang="0">
                <a:pos x="0" y="1794"/>
              </a:cxn>
              <a:cxn ang="0">
                <a:pos x="1088" y="896"/>
              </a:cxn>
              <a:cxn ang="0">
                <a:pos x="2175" y="0"/>
              </a:cxn>
              <a:cxn ang="0">
                <a:pos x="4350" y="0"/>
              </a:cxn>
              <a:cxn ang="0">
                <a:pos x="5868" y="0"/>
              </a:cxn>
              <a:cxn ang="0">
                <a:pos x="5868" y="3556"/>
              </a:cxn>
              <a:cxn ang="0">
                <a:pos x="2135" y="3556"/>
              </a:cxn>
            </a:cxnLst>
            <a:rect l="0" t="0" r="r" b="b"/>
            <a:pathLst>
              <a:path w="5868" h="3556">
                <a:moveTo>
                  <a:pt x="2135" y="3556"/>
                </a:moveTo>
                <a:lnTo>
                  <a:pt x="1088" y="2691"/>
                </a:lnTo>
                <a:lnTo>
                  <a:pt x="0" y="1794"/>
                </a:lnTo>
                <a:lnTo>
                  <a:pt x="1088" y="896"/>
                </a:lnTo>
                <a:lnTo>
                  <a:pt x="2175" y="0"/>
                </a:lnTo>
                <a:lnTo>
                  <a:pt x="4350" y="0"/>
                </a:lnTo>
                <a:lnTo>
                  <a:pt x="5868" y="0"/>
                </a:lnTo>
                <a:lnTo>
                  <a:pt x="5868" y="3556"/>
                </a:lnTo>
                <a:lnTo>
                  <a:pt x="2135" y="3556"/>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081" name="Freeform 9"/>
          <p:cNvSpPr>
            <a:spLocks/>
          </p:cNvSpPr>
          <p:nvPr/>
        </p:nvSpPr>
        <p:spPr bwMode="auto">
          <a:xfrm>
            <a:off x="2290763" y="771525"/>
            <a:ext cx="4575175" cy="938213"/>
          </a:xfrm>
          <a:custGeom>
            <a:avLst/>
            <a:gdLst/>
            <a:ahLst/>
            <a:cxnLst>
              <a:cxn ang="0">
                <a:pos x="6497" y="1772"/>
              </a:cxn>
              <a:cxn ang="0">
                <a:pos x="7585" y="875"/>
              </a:cxn>
              <a:cxn ang="0">
                <a:pos x="8645" y="0"/>
              </a:cxn>
              <a:cxn ang="0">
                <a:pos x="0" y="0"/>
              </a:cxn>
              <a:cxn ang="0">
                <a:pos x="1059" y="875"/>
              </a:cxn>
              <a:cxn ang="0">
                <a:pos x="2147" y="1772"/>
              </a:cxn>
              <a:cxn ang="0">
                <a:pos x="4322" y="1772"/>
              </a:cxn>
              <a:cxn ang="0">
                <a:pos x="6497" y="1772"/>
              </a:cxn>
            </a:cxnLst>
            <a:rect l="0" t="0" r="r" b="b"/>
            <a:pathLst>
              <a:path w="8645" h="1772">
                <a:moveTo>
                  <a:pt x="6497" y="1772"/>
                </a:moveTo>
                <a:lnTo>
                  <a:pt x="7585" y="875"/>
                </a:lnTo>
                <a:lnTo>
                  <a:pt x="8645" y="0"/>
                </a:lnTo>
                <a:lnTo>
                  <a:pt x="0" y="0"/>
                </a:lnTo>
                <a:lnTo>
                  <a:pt x="1059" y="875"/>
                </a:lnTo>
                <a:lnTo>
                  <a:pt x="2147" y="1772"/>
                </a:lnTo>
                <a:lnTo>
                  <a:pt x="4322" y="1772"/>
                </a:lnTo>
                <a:lnTo>
                  <a:pt x="6497" y="1772"/>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082" name="Freeform 10"/>
          <p:cNvSpPr>
            <a:spLocks/>
          </p:cNvSpPr>
          <p:nvPr/>
        </p:nvSpPr>
        <p:spPr bwMode="auto">
          <a:xfrm>
            <a:off x="2297113" y="3608388"/>
            <a:ext cx="4564063" cy="933450"/>
          </a:xfrm>
          <a:custGeom>
            <a:avLst/>
            <a:gdLst/>
            <a:ahLst/>
            <a:cxnLst>
              <a:cxn ang="0">
                <a:pos x="8625" y="1764"/>
              </a:cxn>
              <a:cxn ang="0">
                <a:pos x="7575" y="897"/>
              </a:cxn>
              <a:cxn ang="0">
                <a:pos x="6487" y="0"/>
              </a:cxn>
              <a:cxn ang="0">
                <a:pos x="4312" y="0"/>
              </a:cxn>
              <a:cxn ang="0">
                <a:pos x="2137" y="0"/>
              </a:cxn>
              <a:cxn ang="0">
                <a:pos x="1049" y="897"/>
              </a:cxn>
              <a:cxn ang="0">
                <a:pos x="0" y="1764"/>
              </a:cxn>
              <a:cxn ang="0">
                <a:pos x="8625" y="1764"/>
              </a:cxn>
            </a:cxnLst>
            <a:rect l="0" t="0" r="r" b="b"/>
            <a:pathLst>
              <a:path w="8625" h="1764">
                <a:moveTo>
                  <a:pt x="8625" y="1764"/>
                </a:moveTo>
                <a:lnTo>
                  <a:pt x="7575" y="897"/>
                </a:lnTo>
                <a:lnTo>
                  <a:pt x="6487" y="0"/>
                </a:lnTo>
                <a:lnTo>
                  <a:pt x="4312" y="0"/>
                </a:lnTo>
                <a:lnTo>
                  <a:pt x="2137" y="0"/>
                </a:lnTo>
                <a:lnTo>
                  <a:pt x="1049" y="897"/>
                </a:lnTo>
                <a:lnTo>
                  <a:pt x="0" y="1764"/>
                </a:lnTo>
                <a:lnTo>
                  <a:pt x="8625" y="1764"/>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083" name="Freeform 11"/>
          <p:cNvSpPr>
            <a:spLocks/>
          </p:cNvSpPr>
          <p:nvPr/>
        </p:nvSpPr>
        <p:spPr bwMode="auto">
          <a:xfrm>
            <a:off x="330200" y="771525"/>
            <a:ext cx="3101975" cy="1889125"/>
          </a:xfrm>
          <a:custGeom>
            <a:avLst/>
            <a:gdLst/>
            <a:ahLst/>
            <a:cxnLst>
              <a:cxn ang="0">
                <a:pos x="0" y="3569"/>
              </a:cxn>
              <a:cxn ang="0">
                <a:pos x="1512" y="3569"/>
              </a:cxn>
              <a:cxn ang="0">
                <a:pos x="3688" y="3569"/>
              </a:cxn>
              <a:cxn ang="0">
                <a:pos x="4775" y="2671"/>
              </a:cxn>
              <a:cxn ang="0">
                <a:pos x="5862" y="1774"/>
              </a:cxn>
              <a:cxn ang="0">
                <a:pos x="4775" y="877"/>
              </a:cxn>
              <a:cxn ang="0">
                <a:pos x="3713" y="0"/>
              </a:cxn>
              <a:cxn ang="0">
                <a:pos x="0" y="0"/>
              </a:cxn>
              <a:cxn ang="0">
                <a:pos x="0" y="3569"/>
              </a:cxn>
            </a:cxnLst>
            <a:rect l="0" t="0" r="r" b="b"/>
            <a:pathLst>
              <a:path w="5862" h="3569">
                <a:moveTo>
                  <a:pt x="0" y="3569"/>
                </a:moveTo>
                <a:lnTo>
                  <a:pt x="1512" y="3569"/>
                </a:lnTo>
                <a:lnTo>
                  <a:pt x="3688" y="3569"/>
                </a:lnTo>
                <a:lnTo>
                  <a:pt x="4775" y="2671"/>
                </a:lnTo>
                <a:lnTo>
                  <a:pt x="5862" y="1774"/>
                </a:lnTo>
                <a:lnTo>
                  <a:pt x="4775" y="877"/>
                </a:lnTo>
                <a:lnTo>
                  <a:pt x="3713" y="0"/>
                </a:lnTo>
                <a:lnTo>
                  <a:pt x="0" y="0"/>
                </a:lnTo>
                <a:lnTo>
                  <a:pt x="0" y="3569"/>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084" name="Freeform 12"/>
          <p:cNvSpPr>
            <a:spLocks/>
          </p:cNvSpPr>
          <p:nvPr/>
        </p:nvSpPr>
        <p:spPr bwMode="auto">
          <a:xfrm>
            <a:off x="330200" y="2660650"/>
            <a:ext cx="3105150" cy="1881188"/>
          </a:xfrm>
          <a:custGeom>
            <a:avLst/>
            <a:gdLst/>
            <a:ahLst/>
            <a:cxnLst>
              <a:cxn ang="0">
                <a:pos x="3733" y="3556"/>
              </a:cxn>
              <a:cxn ang="0">
                <a:pos x="4780" y="2691"/>
              </a:cxn>
              <a:cxn ang="0">
                <a:pos x="5868" y="1794"/>
              </a:cxn>
              <a:cxn ang="0">
                <a:pos x="4780" y="896"/>
              </a:cxn>
              <a:cxn ang="0">
                <a:pos x="3693" y="0"/>
              </a:cxn>
              <a:cxn ang="0">
                <a:pos x="1518" y="0"/>
              </a:cxn>
              <a:cxn ang="0">
                <a:pos x="0" y="0"/>
              </a:cxn>
              <a:cxn ang="0">
                <a:pos x="0" y="3556"/>
              </a:cxn>
              <a:cxn ang="0">
                <a:pos x="3733" y="3556"/>
              </a:cxn>
            </a:cxnLst>
            <a:rect l="0" t="0" r="r" b="b"/>
            <a:pathLst>
              <a:path w="5868" h="3556">
                <a:moveTo>
                  <a:pt x="3733" y="3556"/>
                </a:moveTo>
                <a:lnTo>
                  <a:pt x="4780" y="2691"/>
                </a:lnTo>
                <a:lnTo>
                  <a:pt x="5868" y="1794"/>
                </a:lnTo>
                <a:lnTo>
                  <a:pt x="4780" y="896"/>
                </a:lnTo>
                <a:lnTo>
                  <a:pt x="3693" y="0"/>
                </a:lnTo>
                <a:lnTo>
                  <a:pt x="1518" y="0"/>
                </a:lnTo>
                <a:lnTo>
                  <a:pt x="0" y="0"/>
                </a:lnTo>
                <a:lnTo>
                  <a:pt x="0" y="3556"/>
                </a:lnTo>
                <a:lnTo>
                  <a:pt x="3733" y="3556"/>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 name="矩形 19"/>
          <p:cNvSpPr/>
          <p:nvPr/>
        </p:nvSpPr>
        <p:spPr>
          <a:xfrm>
            <a:off x="3011214" y="1791680"/>
            <a:ext cx="3011214" cy="1754326"/>
          </a:xfrm>
          <a:prstGeom prst="rect">
            <a:avLst/>
          </a:prstGeom>
        </p:spPr>
        <p:txBody>
          <a:bodyPr wrap="square">
            <a:spAutoFit/>
          </a:bodyPr>
          <a:lstStyle/>
          <a:p>
            <a:pPr algn="ctr" fontAlgn="auto">
              <a:spcBef>
                <a:spcPts val="0"/>
              </a:spcBef>
              <a:spcAft>
                <a:spcPts val="0"/>
              </a:spcAft>
            </a:pPr>
            <a:r>
              <a:rPr lang="en-US" altLang="zh-CN" sz="3600" b="1" dirty="0" smtClean="0">
                <a:solidFill>
                  <a:prstClr val="white"/>
                </a:solidFill>
                <a:latin typeface="Arial"/>
                <a:ea typeface="Arial Unicode MS" pitchFamily="34" charset="-122"/>
              </a:rPr>
              <a:t>A better Technology partner </a:t>
            </a:r>
            <a:endParaRPr lang="zh-CN" altLang="en-US" sz="3600" dirty="0">
              <a:solidFill>
                <a:prstClr val="white"/>
              </a:solidFill>
              <a:latin typeface="Arial"/>
              <a:ea typeface="Arial Unicode MS" pitchFamily="34" charset="-122"/>
            </a:endParaRPr>
          </a:p>
        </p:txBody>
      </p:sp>
      <p:sp>
        <p:nvSpPr>
          <p:cNvPr id="22" name="矩形 21"/>
          <p:cNvSpPr/>
          <p:nvPr/>
        </p:nvSpPr>
        <p:spPr>
          <a:xfrm>
            <a:off x="6222677" y="1277094"/>
            <a:ext cx="2614936" cy="584775"/>
          </a:xfrm>
          <a:prstGeom prst="rect">
            <a:avLst/>
          </a:prstGeom>
        </p:spPr>
        <p:txBody>
          <a:bodyPr wrap="square">
            <a:spAutoFit/>
          </a:bodyPr>
          <a:lstStyle/>
          <a:p>
            <a:pPr fontAlgn="auto">
              <a:spcBef>
                <a:spcPts val="0"/>
              </a:spcBef>
              <a:spcAft>
                <a:spcPts val="0"/>
              </a:spcAft>
            </a:pPr>
            <a:r>
              <a:rPr lang="en-US" altLang="zh-CN" sz="1600" dirty="0" smtClean="0">
                <a:solidFill>
                  <a:schemeClr val="tx1">
                    <a:lumMod val="95000"/>
                    <a:lumOff val="5000"/>
                  </a:schemeClr>
                </a:solidFill>
                <a:latin typeface="Arial"/>
                <a:ea typeface="Arial Unicode MS" pitchFamily="34" charset="-122"/>
              </a:rPr>
              <a:t>Over taking on emerging technologies</a:t>
            </a:r>
            <a:endParaRPr lang="zh-CN" altLang="en-US" sz="1600" dirty="0">
              <a:solidFill>
                <a:schemeClr val="tx1">
                  <a:lumMod val="95000"/>
                  <a:lumOff val="5000"/>
                </a:schemeClr>
              </a:solidFill>
              <a:latin typeface="Arial"/>
              <a:ea typeface="Arial Unicode MS" pitchFamily="34" charset="-122"/>
            </a:endParaRPr>
          </a:p>
        </p:txBody>
      </p:sp>
      <p:sp>
        <p:nvSpPr>
          <p:cNvPr id="23" name="矩形 22"/>
          <p:cNvSpPr/>
          <p:nvPr/>
        </p:nvSpPr>
        <p:spPr>
          <a:xfrm>
            <a:off x="6222677" y="3169688"/>
            <a:ext cx="2614936" cy="830997"/>
          </a:xfrm>
          <a:prstGeom prst="rect">
            <a:avLst/>
          </a:prstGeom>
        </p:spPr>
        <p:txBody>
          <a:bodyPr wrap="square">
            <a:spAutoFit/>
          </a:bodyPr>
          <a:lstStyle/>
          <a:p>
            <a:pPr fontAlgn="auto">
              <a:spcBef>
                <a:spcPts val="0"/>
              </a:spcBef>
              <a:spcAft>
                <a:spcPts val="0"/>
              </a:spcAft>
            </a:pPr>
            <a:r>
              <a:rPr lang="en-US" altLang="zh-CN" sz="1600" dirty="0" smtClean="0">
                <a:solidFill>
                  <a:schemeClr val="tx1">
                    <a:lumMod val="95000"/>
                    <a:lumOff val="5000"/>
                  </a:schemeClr>
                </a:solidFill>
                <a:latin typeface="Arial"/>
                <a:ea typeface="Arial Unicode MS" pitchFamily="34" charset="-122"/>
              </a:rPr>
              <a:t>Solid R&amp;D commitment with 70,000 R&amp;D staffs &amp; &gt;30,240 patents granted</a:t>
            </a:r>
          </a:p>
        </p:txBody>
      </p:sp>
      <p:sp>
        <p:nvSpPr>
          <p:cNvPr id="24" name="矩形 23"/>
          <p:cNvSpPr/>
          <p:nvPr/>
        </p:nvSpPr>
        <p:spPr>
          <a:xfrm>
            <a:off x="330200" y="1277094"/>
            <a:ext cx="2476795" cy="584775"/>
          </a:xfrm>
          <a:prstGeom prst="rect">
            <a:avLst/>
          </a:prstGeom>
        </p:spPr>
        <p:txBody>
          <a:bodyPr wrap="square">
            <a:spAutoFit/>
          </a:bodyPr>
          <a:lstStyle/>
          <a:p>
            <a:pPr algn="r" fontAlgn="auto">
              <a:spcBef>
                <a:spcPts val="0"/>
              </a:spcBef>
              <a:spcAft>
                <a:spcPts val="0"/>
              </a:spcAft>
            </a:pPr>
            <a:r>
              <a:rPr lang="en-US" altLang="zh-CN" sz="1600" dirty="0" smtClean="0">
                <a:solidFill>
                  <a:schemeClr val="tx1">
                    <a:lumMod val="95000"/>
                    <a:lumOff val="5000"/>
                  </a:schemeClr>
                </a:solidFill>
                <a:latin typeface="Arial"/>
                <a:ea typeface="Arial Unicode MS" pitchFamily="34" charset="-122"/>
              </a:rPr>
              <a:t>Full range of competitive products &amp; Solutions</a:t>
            </a:r>
          </a:p>
        </p:txBody>
      </p:sp>
      <p:sp>
        <p:nvSpPr>
          <p:cNvPr id="25" name="矩形 24"/>
          <p:cNvSpPr/>
          <p:nvPr/>
        </p:nvSpPr>
        <p:spPr>
          <a:xfrm>
            <a:off x="330200" y="3169688"/>
            <a:ext cx="2476795" cy="584775"/>
          </a:xfrm>
          <a:prstGeom prst="rect">
            <a:avLst/>
          </a:prstGeom>
        </p:spPr>
        <p:txBody>
          <a:bodyPr wrap="square">
            <a:spAutoFit/>
          </a:bodyPr>
          <a:lstStyle/>
          <a:p>
            <a:pPr algn="r" fontAlgn="auto">
              <a:spcBef>
                <a:spcPts val="0"/>
              </a:spcBef>
              <a:spcAft>
                <a:spcPts val="0"/>
              </a:spcAft>
            </a:pPr>
            <a:r>
              <a:rPr lang="en-US" altLang="zh-CN" sz="1600" dirty="0" smtClean="0">
                <a:solidFill>
                  <a:schemeClr val="tx1">
                    <a:lumMod val="95000"/>
                    <a:lumOff val="5000"/>
                  </a:schemeClr>
                </a:solidFill>
                <a:latin typeface="Arial"/>
                <a:ea typeface="Arial Unicode MS" pitchFamily="34" charset="-122"/>
              </a:rPr>
              <a:t>Well recognized by market with proven result</a:t>
            </a:r>
          </a:p>
        </p:txBody>
      </p:sp>
      <p:sp>
        <p:nvSpPr>
          <p:cNvPr id="26" name="矩形 25"/>
          <p:cNvSpPr/>
          <p:nvPr/>
        </p:nvSpPr>
        <p:spPr>
          <a:xfrm>
            <a:off x="3277458" y="841161"/>
            <a:ext cx="2614936" cy="830997"/>
          </a:xfrm>
          <a:prstGeom prst="rect">
            <a:avLst/>
          </a:prstGeom>
        </p:spPr>
        <p:txBody>
          <a:bodyPr wrap="square">
            <a:spAutoFit/>
          </a:bodyPr>
          <a:lstStyle/>
          <a:p>
            <a:pPr algn="ctr" fontAlgn="auto">
              <a:spcBef>
                <a:spcPts val="0"/>
              </a:spcBef>
              <a:spcAft>
                <a:spcPts val="0"/>
              </a:spcAft>
            </a:pPr>
            <a:r>
              <a:rPr lang="en-US" altLang="zh-CN" sz="1600" dirty="0" smtClean="0">
                <a:solidFill>
                  <a:schemeClr val="tx1">
                    <a:lumMod val="95000"/>
                    <a:lumOff val="5000"/>
                  </a:schemeClr>
                </a:solidFill>
                <a:latin typeface="Arial"/>
                <a:ea typeface="Arial Unicode MS" pitchFamily="34" charset="-122"/>
              </a:rPr>
              <a:t>Leading on optical core &amp; Access &amp; Enterprise Wireless</a:t>
            </a:r>
          </a:p>
        </p:txBody>
      </p:sp>
      <p:sp>
        <p:nvSpPr>
          <p:cNvPr id="28" name="矩形 27"/>
          <p:cNvSpPr/>
          <p:nvPr/>
        </p:nvSpPr>
        <p:spPr>
          <a:xfrm>
            <a:off x="3277458" y="3754230"/>
            <a:ext cx="2614936" cy="830997"/>
          </a:xfrm>
          <a:prstGeom prst="rect">
            <a:avLst/>
          </a:prstGeom>
        </p:spPr>
        <p:txBody>
          <a:bodyPr wrap="square">
            <a:spAutoFit/>
          </a:bodyPr>
          <a:lstStyle/>
          <a:p>
            <a:pPr algn="ctr" fontAlgn="auto">
              <a:spcBef>
                <a:spcPts val="0"/>
              </a:spcBef>
              <a:spcAft>
                <a:spcPts val="0"/>
              </a:spcAft>
            </a:pPr>
            <a:r>
              <a:rPr lang="en-US" altLang="zh-CN" sz="1600" dirty="0" smtClean="0">
                <a:solidFill>
                  <a:schemeClr val="tx1">
                    <a:lumMod val="95000"/>
                    <a:lumOff val="5000"/>
                  </a:schemeClr>
                </a:solidFill>
                <a:latin typeface="Arial"/>
                <a:ea typeface="Arial Unicode MS" pitchFamily="34" charset="-122"/>
              </a:rPr>
              <a:t>Continuing strength our support to end users &amp; partners</a:t>
            </a:r>
          </a:p>
        </p:txBody>
      </p:sp>
    </p:spTree>
  </p:cSld>
  <p:clrMapOvr>
    <a:masterClrMapping/>
  </p:clrMapOvr>
  <p:transition advClick="0" advTm="8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advClick="0" advTm="8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tsShapeName" descr="EUR03B6251125B8@@92@3ED383ECBCD80;06A;;0=;=F11041632!!!BIHO@]f110416321@0C99@@110B325D7E703101电担览粹)釜士烹亨(!W0/6过衙/qqu!!!!!!!!!!!!!!!!!!!!!!!!!!!!!!!!!!!!!!!!!!!!!!!!!!!!!!!!!!!!!!!!!!!!!!!!!!!!!!!!!!!!!!!!!!!!!!!!!!!!!!!!!!!!!!!!!!!!!!!!!!!!!!!!!!!!!!!!!!!!!!!!!!!!!!!!!!!!!!!!!!!!!!!!!!!!!!!!!!!!!!!!!!!!!!!!!!!!!!!!!!!!!!!!!!!!!!!!!!!!!!!!!!!!!!!!!!!!!!!!!!!!!!!!!!!!!!!!!!!!!!!!!!!!!!!!!!!!!!!!!!!!!!!!!!!!!!!!!!!!!!!!!!!!!!!!!!!!!!!!!!!!!!!!!!!!!!!!!!!!!!!!!!!!!!!!!!!!!!!!!!!!!!!!!!!!!!!!!!!!!!!!!!!!!!!!!!!!!!!!!!!!!!!!!!!!!!!!!!!!!!!!!!!!!!!!!!!!!!!!!!!!!!!!!!!!!!!!!!!!!!!!!!!!!!!!!!!!!!!!!!!!!!!!!!!!!!!!!!!!!!!!!!!!!!!!!!!!!!!!!!!!!!!!!!!!!!!!!!!!!!!!!!!!!!!!!!!!!!!!!!!!!!!!!!!!!!!!!!!!!!!!!!!!!!!!!!!!!!!!!!!!!!!!!!!!!!!!!!!!!!!!!!!!!!!!!!!!!!!!!!!!!!!!!!!!!!!!!!!!!!!!!!!!!!!!!!!!!!!!!!!!!!!!!!!!!!!!!!!!!!!!!!!!!!!!!!!!!!!!!!!!!!!!!!!!!!!!!!!!!!!!!!!!!!!!!!!!!!!!!!!!!!!!!!!!!!!!!!!!!!!!!!!!!!!!!!!!!!!!!!!!!!!!!!!!!!!!!!!!!!!!!!!!!!!!!!!!!!!!!!!!!!!!!!!!!!!!!!!!!!!!!!!!!!!!!!!!!!!!!!!!!!!!!!!!!!!!!!!!!!!!!!!!!!!!!!!!!!!!!!!!!!!!!!!!!!!!!!!!!!!!!!!!!!!!!!!!!!!!!!!!!!!!!!!!!!!!!!!!!!!!!!!!!!!!!!!!!!!!!!!!!!!!!!!!!!!!!!!!!!!!!!!!!!!!!!!!!!!!!!!!!!!!!!!!!!!!!!!!!!!!!!!!!!!!!!!!!!!!!!!!!!!!!!!!!!!!!!!!!!!!!!!!!!!!!!!!!!!!!!!!!!!!!!!!!!!!!!!!!!!!!!!!!!!!!!!!!!!!!!!!!!!!!!!!!!!!!!!!!!!!!!!!!!!!!!!!!!!!!!!!!!!!!!!!!!!!!!!!!!!!!!!!!!!!!!!!!!!!!!!!!!!!!!!!!!!!!!!!!!!!!!!!!!!!!!!!!!!!!!!!!!!!!!!!!!!!!!!!!!!!!!!!!!!!!!!!!!!!!!!!!!!!!!!!!!!!!!!!!!!!!!!!!!!!!!!!!!!!!!!!!!!!!!!!!!!!!!!!!!!!!!!!!!!!!!!!!!!!!!!!!!!!!!!!!!!!!!!!!!!!!!!!!!!!!!!!!!!!!!!!!!!!!!!!!!!!!!!!!!!!!!!!!!!!!!!!!!!!!!!!!!!!!!!!!!!!!!!!!!!!!!!!!!!!!!!!!!!!!!!!!!!!!!!!!!!!!!!!!!!!!!!!!!!!!!!!!!!!!!!!!!!!!!!!!!!!!!!!!!!!!!!!!!!!!!!!!!!!!!!!!!!!!!!!!!!!!!!!!!!!!!!!!!!!!!!!!!!!!!!!!!!!!!!!!!!!!!!!!!!!!!!!!!!!!!!!!!!!!!!!!!!!!!!!!!!!!!!!!!!!!!!!!!!!!!!!!!!!!!!!!!!!!!!!!!!!!!!!!!!!!!!!!!!!!!!!!!!!!!!!!!!!!!!!!!!!!!!!!!!!!!!!!!!!!!!!!!!!!!!!!!!!!!!!!!!!!!!!!!!!!!!!!!!!!!!!!!!!!!!!!!!!!!!!!!!!!!!!!!!!!!!!!!!!!!!!!!!!!!!!!!!!!!!!!!!!!!!!!!!!!!!!!!!!!!!!!!!!!!!!!!!!!!!!!!!!!!!!!!!!!!!!!!!!!!!!!!!!!!!!!!!!!!!!!!!!!!!!!!!!!!!!!!!!!!!!!!!!!!!!!!!!!!!!!!!!!!!!!!!!!!!!!!!!!!!!!!!!!!!!!!!!!!!!!!!!!!!!!!!!!!!!!!!!!!!!!!!!!!!!!!!!!!!!!!!!!!!!!!!!!!!!!!!!!!!!!!!!!!!!!!!!!!!!!!!!!!!!!!!!!!!!!!!!!!!!!!!!!!!!!!!!!!!!!!!!!!!!!!!!!!!!!!!!!!!!!!!!!!!!!!!!!!!!!!!!!!!!!!!!!!!!!!!!!!!!!!!!!!!!!!!!!!!!!!!!!!!!!!!!!!!!!!!!!!!!!!!!!!!!!!!!!!!!!!!!!!!!!!!!!!!!!!!!!!!!!!!!!!!!!!!!1!1" hidden="1"/>
          <p:cNvSpPr>
            <a:spLocks noChangeArrowheads="1"/>
          </p:cNvSpPr>
          <p:nvPr/>
        </p:nvSpPr>
        <p:spPr bwMode="auto">
          <a:xfrm>
            <a:off x="0" y="1"/>
            <a:ext cx="1588" cy="119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3 w 21600"/>
              <a:gd name="T13" fmla="*/ 2272 h 21600"/>
              <a:gd name="T14" fmla="*/ 16554 w 21600"/>
              <a:gd name="T15" fmla="*/ 13684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accent1"/>
          </a:solidFill>
          <a:ln w="9525">
            <a:solidFill>
              <a:schemeClr val="tx1"/>
            </a:solidFill>
            <a:miter lim="800000"/>
            <a:headEnd/>
            <a:tailEnd/>
          </a:ln>
        </p:spPr>
        <p:txBody>
          <a:bodyPr wrap="none" lIns="68552" tIns="34276" rIns="68552" bIns="34276" anchor="ctr"/>
          <a:lstStyle/>
          <a:p>
            <a:endParaRPr lang="zh-CN" altLang="en-US">
              <a:solidFill>
                <a:srgbClr val="000000"/>
              </a:solidFill>
            </a:endParaRPr>
          </a:p>
        </p:txBody>
      </p:sp>
      <p:sp>
        <p:nvSpPr>
          <p:cNvPr id="103" name="Title 2"/>
          <p:cNvSpPr txBox="1">
            <a:spLocks/>
          </p:cNvSpPr>
          <p:nvPr/>
        </p:nvSpPr>
        <p:spPr>
          <a:xfrm>
            <a:off x="223120" y="317711"/>
            <a:ext cx="8609730" cy="471277"/>
          </a:xfrm>
          <a:prstGeom prst="rect">
            <a:avLst/>
          </a:prstGeom>
        </p:spPr>
        <p:txBody>
          <a:bodyPr/>
          <a:lstStyle/>
          <a:p>
            <a:pPr eaLnBrk="0" hangingPunct="0">
              <a:defRPr/>
            </a:pPr>
            <a:r>
              <a:rPr lang="ru-RU" altLang="zh-CN" sz="2000" b="1" kern="0" dirty="0" smtClean="0">
                <a:solidFill>
                  <a:srgbClr val="C00000"/>
                </a:solidFill>
                <a:latin typeface="Arial" pitchFamily="34" charset="0"/>
                <a:ea typeface="微软雅黑" pitchFamily="34" charset="-122"/>
                <a:cs typeface="Arial" pitchFamily="34" charset="0"/>
              </a:rPr>
              <a:t>Успех как результат инвестиций в инновационные </a:t>
            </a:r>
            <a:r>
              <a:rPr lang="en-US" altLang="zh-CN" sz="2000" b="1" kern="0" dirty="0" smtClean="0">
                <a:solidFill>
                  <a:srgbClr val="C00000"/>
                </a:solidFill>
                <a:latin typeface="Arial" pitchFamily="34" charset="0"/>
                <a:ea typeface="微软雅黑" pitchFamily="34" charset="-122"/>
                <a:cs typeface="Arial" pitchFamily="34" charset="0"/>
              </a:rPr>
              <a:t>R&amp;D </a:t>
            </a:r>
            <a:endParaRPr lang="zh-CN" altLang="en-US" sz="2000" b="1" kern="0" dirty="0" smtClean="0">
              <a:solidFill>
                <a:srgbClr val="C00000"/>
              </a:solidFill>
              <a:latin typeface="Arial" pitchFamily="34" charset="0"/>
              <a:ea typeface="微软雅黑" pitchFamily="34" charset="-122"/>
              <a:cs typeface="Arial" pitchFamily="34" charset="0"/>
            </a:endParaRPr>
          </a:p>
        </p:txBody>
      </p:sp>
      <p:sp>
        <p:nvSpPr>
          <p:cNvPr id="290" name="同侧圆角矩形 289"/>
          <p:cNvSpPr/>
          <p:nvPr/>
        </p:nvSpPr>
        <p:spPr bwMode="auto">
          <a:xfrm>
            <a:off x="330200" y="1323730"/>
            <a:ext cx="4136142" cy="3091747"/>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sz="500" kern="0" dirty="0" smtClean="0">
              <a:solidFill>
                <a:srgbClr val="5F5F5F"/>
              </a:solidFill>
              <a:latin typeface="Arial" pitchFamily="34" charset="0"/>
              <a:ea typeface="华文细黑" pitchFamily="2" charset="-122"/>
              <a:cs typeface="Arial" pitchFamily="34" charset="0"/>
            </a:endParaRPr>
          </a:p>
        </p:txBody>
      </p:sp>
      <p:sp>
        <p:nvSpPr>
          <p:cNvPr id="291" name="AutoShape 44"/>
          <p:cNvSpPr>
            <a:spLocks noChangeArrowheads="1"/>
          </p:cNvSpPr>
          <p:nvPr/>
        </p:nvSpPr>
        <p:spPr bwMode="auto">
          <a:xfrm>
            <a:off x="330200" y="932506"/>
            <a:ext cx="4136142" cy="433754"/>
          </a:xfrm>
          <a:prstGeom prst="round2SameRect">
            <a:avLst>
              <a:gd name="adj1" fmla="val 0"/>
              <a:gd name="adj2" fmla="val 0"/>
            </a:avLst>
          </a:prstGeom>
          <a:solidFill>
            <a:srgbClr val="B9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algn="ctr" defTabSz="588012" eaLnBrk="0" hangingPunct="0">
              <a:buSzPct val="60000"/>
            </a:pPr>
            <a:endParaRPr lang="zh-CN" altLang="en-US" sz="1400" b="1" dirty="0" smtClean="0">
              <a:solidFill>
                <a:prstClr val="white"/>
              </a:solidFill>
              <a:latin typeface="Arial" pitchFamily="34" charset="0"/>
              <a:ea typeface="微软雅黑" pitchFamily="34" charset="-122"/>
              <a:cs typeface="Arial" pitchFamily="34" charset="0"/>
            </a:endParaRPr>
          </a:p>
        </p:txBody>
      </p:sp>
      <p:sp>
        <p:nvSpPr>
          <p:cNvPr id="54" name="同侧圆角矩形 53"/>
          <p:cNvSpPr/>
          <p:nvPr/>
        </p:nvSpPr>
        <p:spPr bwMode="auto">
          <a:xfrm>
            <a:off x="4701471" y="1301958"/>
            <a:ext cx="4136142" cy="3091747"/>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sz="500" kern="0" dirty="0" smtClean="0">
              <a:solidFill>
                <a:srgbClr val="5F5F5F"/>
              </a:solidFill>
              <a:latin typeface="Arial" pitchFamily="34" charset="0"/>
              <a:ea typeface="华文细黑" pitchFamily="2" charset="-122"/>
              <a:cs typeface="Arial" pitchFamily="34" charset="0"/>
            </a:endParaRPr>
          </a:p>
        </p:txBody>
      </p:sp>
      <p:sp>
        <p:nvSpPr>
          <p:cNvPr id="55" name="AutoShape 44"/>
          <p:cNvSpPr>
            <a:spLocks noChangeArrowheads="1"/>
          </p:cNvSpPr>
          <p:nvPr/>
        </p:nvSpPr>
        <p:spPr bwMode="auto">
          <a:xfrm>
            <a:off x="4701471" y="932506"/>
            <a:ext cx="4136142" cy="433754"/>
          </a:xfrm>
          <a:prstGeom prst="round2SameRect">
            <a:avLst>
              <a:gd name="adj1" fmla="val 0"/>
              <a:gd name="adj2" fmla="val 0"/>
            </a:avLst>
          </a:prstGeom>
          <a:solidFill>
            <a:srgbClr val="B9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defTabSz="588012" eaLnBrk="0" hangingPunct="0">
              <a:buSzPct val="60000"/>
            </a:pPr>
            <a:endParaRPr lang="zh-CN" altLang="en-US" sz="1400" b="1" dirty="0" smtClean="0">
              <a:solidFill>
                <a:prstClr val="white"/>
              </a:solidFill>
              <a:latin typeface="Arial" pitchFamily="34" charset="0"/>
              <a:ea typeface="微软雅黑" pitchFamily="34" charset="-122"/>
              <a:cs typeface="Arial" pitchFamily="34" charset="0"/>
            </a:endParaRPr>
          </a:p>
        </p:txBody>
      </p:sp>
      <p:pic>
        <p:nvPicPr>
          <p:cNvPr id="58" name="Picture 3" descr="F:\华为图库\公司\com200906080004_Hrwe副本.png"/>
          <p:cNvPicPr>
            <a:picLocks noChangeAspect="1" noChangeArrowheads="1"/>
          </p:cNvPicPr>
          <p:nvPr/>
        </p:nvPicPr>
        <p:blipFill>
          <a:blip r:embed="rId3" cstate="screen">
            <a:grayscl/>
          </a:blip>
          <a:srcRect/>
          <a:stretch>
            <a:fillRect/>
          </a:stretch>
        </p:blipFill>
        <p:spPr bwMode="auto">
          <a:xfrm>
            <a:off x="3625850" y="794277"/>
            <a:ext cx="777875" cy="676437"/>
          </a:xfrm>
          <a:prstGeom prst="rect">
            <a:avLst/>
          </a:prstGeom>
          <a:noFill/>
        </p:spPr>
      </p:pic>
      <p:pic>
        <p:nvPicPr>
          <p:cNvPr id="59" name="Picture 8" descr="C:\Users\z00124665\Desktop\com200906080004_Hrwe.png"/>
          <p:cNvPicPr>
            <a:picLocks noChangeAspect="1" noChangeArrowheads="1"/>
          </p:cNvPicPr>
          <p:nvPr/>
        </p:nvPicPr>
        <p:blipFill>
          <a:blip r:embed="rId4" cstate="screen">
            <a:grayscl/>
          </a:blip>
          <a:srcRect/>
          <a:stretch>
            <a:fillRect/>
          </a:stretch>
        </p:blipFill>
        <p:spPr bwMode="auto">
          <a:xfrm>
            <a:off x="7791163" y="791835"/>
            <a:ext cx="781337" cy="679449"/>
          </a:xfrm>
          <a:prstGeom prst="rect">
            <a:avLst/>
          </a:prstGeom>
          <a:noFill/>
        </p:spPr>
      </p:pic>
      <p:sp>
        <p:nvSpPr>
          <p:cNvPr id="61" name="矩形 60"/>
          <p:cNvSpPr/>
          <p:nvPr/>
        </p:nvSpPr>
        <p:spPr>
          <a:xfrm>
            <a:off x="532227" y="913463"/>
            <a:ext cx="3705597" cy="392397"/>
          </a:xfrm>
          <a:prstGeom prst="rect">
            <a:avLst/>
          </a:prstGeom>
        </p:spPr>
        <p:txBody>
          <a:bodyPr wrap="square" lIns="68562" tIns="34281" rIns="68562" bIns="34281" anchor="ctr">
            <a:spAutoFit/>
          </a:bodyPr>
          <a:lstStyle/>
          <a:p>
            <a:pPr marL="214255" indent="-214255" defTabSz="626102">
              <a:lnSpc>
                <a:spcPct val="150000"/>
              </a:lnSpc>
              <a:spcBef>
                <a:spcPts val="0"/>
              </a:spcBef>
              <a:buClr>
                <a:srgbClr val="C00000"/>
              </a:buClr>
              <a:buSzPct val="60000"/>
            </a:pPr>
            <a:r>
              <a:rPr lang="en-US" altLang="zh-CN" sz="1400" b="1" kern="0" dirty="0" smtClean="0">
                <a:solidFill>
                  <a:schemeClr val="bg1"/>
                </a:solidFill>
                <a:latin typeface="Arial" pitchFamily="34" charset="0"/>
                <a:ea typeface="微软雅黑" pitchFamily="34" charset="-122"/>
                <a:cs typeface="Arial" pitchFamily="34" charset="0"/>
              </a:rPr>
              <a:t>R&amp;D </a:t>
            </a:r>
            <a:r>
              <a:rPr lang="ru-RU" altLang="zh-CN" sz="1400" b="1" kern="0" dirty="0" smtClean="0">
                <a:solidFill>
                  <a:schemeClr val="bg1"/>
                </a:solidFill>
                <a:latin typeface="Arial" pitchFamily="34" charset="0"/>
                <a:ea typeface="微软雅黑" pitchFamily="34" charset="-122"/>
                <a:cs typeface="Arial" pitchFamily="34" charset="0"/>
              </a:rPr>
              <a:t>инвестиции</a:t>
            </a:r>
            <a:endParaRPr lang="en-US" altLang="zh-CN" sz="1400" b="1" kern="0" dirty="0" smtClean="0">
              <a:solidFill>
                <a:schemeClr val="bg1"/>
              </a:solidFill>
              <a:latin typeface="Arial" pitchFamily="34" charset="0"/>
              <a:ea typeface="微软雅黑" pitchFamily="34" charset="-122"/>
              <a:cs typeface="Arial" pitchFamily="34" charset="0"/>
            </a:endParaRPr>
          </a:p>
        </p:txBody>
      </p:sp>
      <p:sp>
        <p:nvSpPr>
          <p:cNvPr id="62" name="矩形 61"/>
          <p:cNvSpPr/>
          <p:nvPr/>
        </p:nvSpPr>
        <p:spPr>
          <a:xfrm>
            <a:off x="4966002" y="913464"/>
            <a:ext cx="3871611" cy="392397"/>
          </a:xfrm>
          <a:prstGeom prst="rect">
            <a:avLst/>
          </a:prstGeom>
        </p:spPr>
        <p:txBody>
          <a:bodyPr wrap="square" lIns="68562" tIns="34281" rIns="68562" bIns="34281" anchor="ctr">
            <a:spAutoFit/>
          </a:bodyPr>
          <a:lstStyle/>
          <a:p>
            <a:pPr marL="214255" indent="-214255" defTabSz="626102">
              <a:lnSpc>
                <a:spcPct val="150000"/>
              </a:lnSpc>
              <a:spcBef>
                <a:spcPts val="0"/>
              </a:spcBef>
              <a:buClr>
                <a:srgbClr val="C00000"/>
              </a:buClr>
              <a:buSzPct val="60000"/>
            </a:pPr>
            <a:r>
              <a:rPr lang="ru-RU" altLang="zh-CN" sz="1400" b="1" kern="0" dirty="0" smtClean="0">
                <a:solidFill>
                  <a:schemeClr val="bg1"/>
                </a:solidFill>
                <a:latin typeface="Arial" pitchFamily="34" charset="0"/>
                <a:ea typeface="微软雅黑" pitchFamily="34" charset="-122"/>
                <a:cs typeface="Arial" pitchFamily="34" charset="0"/>
              </a:rPr>
              <a:t>Стандарты и патенты</a:t>
            </a:r>
            <a:endParaRPr lang="en-US" altLang="zh-CN" sz="1400" b="1" kern="0" dirty="0" smtClean="0">
              <a:solidFill>
                <a:schemeClr val="bg1"/>
              </a:solidFill>
              <a:latin typeface="Arial" pitchFamily="34" charset="0"/>
              <a:ea typeface="微软雅黑" pitchFamily="34" charset="-122"/>
              <a:cs typeface="Arial" pitchFamily="34" charset="0"/>
            </a:endParaRPr>
          </a:p>
        </p:txBody>
      </p:sp>
      <p:sp>
        <p:nvSpPr>
          <p:cNvPr id="99" name="矩形 98"/>
          <p:cNvSpPr/>
          <p:nvPr/>
        </p:nvSpPr>
        <p:spPr>
          <a:xfrm>
            <a:off x="5671223" y="1374651"/>
            <a:ext cx="3028162" cy="1408060"/>
          </a:xfrm>
          <a:prstGeom prst="rect">
            <a:avLst/>
          </a:prstGeom>
        </p:spPr>
        <p:txBody>
          <a:bodyPr wrap="square" lIns="68562" tIns="34281" rIns="68562" bIns="34281" anchor="ctr">
            <a:spAutoFit/>
          </a:bodyPr>
          <a:lstStyle/>
          <a:p>
            <a:pPr marL="182880" indent="-182880" defTabSz="626102">
              <a:spcBef>
                <a:spcPts val="0"/>
              </a:spcBef>
              <a:spcAft>
                <a:spcPts val="600"/>
              </a:spcAft>
              <a:buClr>
                <a:srgbClr val="C00000"/>
              </a:buClr>
              <a:buSzPct val="60000"/>
              <a:buFont typeface="Wingdings" pitchFamily="2" charset="2"/>
              <a:buChar char="l"/>
            </a:pPr>
            <a:r>
              <a:rPr lang="ru-RU" altLang="zh-CN" sz="1100" kern="0" dirty="0" smtClean="0">
                <a:solidFill>
                  <a:schemeClr val="tx1">
                    <a:lumMod val="75000"/>
                    <a:lumOff val="25000"/>
                  </a:schemeClr>
                </a:solidFill>
                <a:latin typeface="Arial" pitchFamily="34" charset="0"/>
                <a:ea typeface="微软雅黑" pitchFamily="34" charset="-122"/>
                <a:cs typeface="Arial" pitchFamily="34" charset="0"/>
              </a:rPr>
              <a:t>Членство в</a:t>
            </a:r>
            <a:r>
              <a:rPr lang="en-US" altLang="zh-CN" sz="1100" kern="0" dirty="0" smtClean="0">
                <a:solidFill>
                  <a:schemeClr val="tx1">
                    <a:lumMod val="75000"/>
                    <a:lumOff val="25000"/>
                  </a:schemeClr>
                </a:solidFill>
                <a:latin typeface="Arial" pitchFamily="34" charset="0"/>
                <a:ea typeface="微软雅黑" pitchFamily="34" charset="-122"/>
                <a:cs typeface="Arial" pitchFamily="34" charset="0"/>
              </a:rPr>
              <a:t> </a:t>
            </a:r>
            <a:r>
              <a:rPr lang="en-US" altLang="zh-CN" sz="1100" b="1" kern="0" dirty="0" smtClean="0">
                <a:solidFill>
                  <a:srgbClr val="C00000"/>
                </a:solidFill>
                <a:latin typeface="Arial" pitchFamily="34" charset="0"/>
                <a:ea typeface="微软雅黑" pitchFamily="34" charset="-122"/>
                <a:cs typeface="Arial" pitchFamily="34" charset="0"/>
              </a:rPr>
              <a:t>150</a:t>
            </a:r>
            <a:r>
              <a:rPr lang="en-US" altLang="zh-CN" sz="1100" kern="0" dirty="0" smtClean="0">
                <a:solidFill>
                  <a:schemeClr val="tx1">
                    <a:lumMod val="75000"/>
                    <a:lumOff val="25000"/>
                  </a:schemeClr>
                </a:solidFill>
                <a:latin typeface="Arial" pitchFamily="34" charset="0"/>
                <a:ea typeface="微软雅黑" pitchFamily="34" charset="-122"/>
                <a:cs typeface="Arial" pitchFamily="34" charset="0"/>
              </a:rPr>
              <a:t> </a:t>
            </a:r>
            <a:r>
              <a:rPr lang="ru-RU" altLang="zh-CN" sz="1100" kern="0" dirty="0" smtClean="0">
                <a:solidFill>
                  <a:schemeClr val="tx1">
                    <a:lumMod val="75000"/>
                    <a:lumOff val="25000"/>
                  </a:schemeClr>
                </a:solidFill>
                <a:latin typeface="Arial" pitchFamily="34" charset="0"/>
                <a:ea typeface="微软雅黑" pitchFamily="34" charset="-122"/>
                <a:cs typeface="Arial" pitchFamily="34" charset="0"/>
              </a:rPr>
              <a:t>организациях по стандартизации таких как </a:t>
            </a:r>
            <a:r>
              <a:rPr lang="en-US" altLang="zh-CN" sz="1100" kern="0" dirty="0" smtClean="0">
                <a:solidFill>
                  <a:schemeClr val="tx1">
                    <a:lumMod val="75000"/>
                    <a:lumOff val="25000"/>
                  </a:schemeClr>
                </a:solidFill>
                <a:latin typeface="Arial" pitchFamily="34" charset="0"/>
                <a:ea typeface="微软雅黑" pitchFamily="34" charset="-122"/>
                <a:cs typeface="Arial" pitchFamily="34" charset="0"/>
              </a:rPr>
              <a:t> IEEE, IETF, DMTF, Continua, </a:t>
            </a:r>
            <a:r>
              <a:rPr lang="ru-RU" altLang="zh-CN" sz="1100" kern="0" dirty="0" smtClean="0">
                <a:solidFill>
                  <a:schemeClr val="tx1">
                    <a:lumMod val="75000"/>
                    <a:lumOff val="25000"/>
                  </a:schemeClr>
                </a:solidFill>
                <a:latin typeface="Arial" pitchFamily="34" charset="0"/>
                <a:ea typeface="微软雅黑" pitchFamily="34" charset="-122"/>
                <a:cs typeface="Arial" pitchFamily="34" charset="0"/>
              </a:rPr>
              <a:t>и</a:t>
            </a:r>
            <a:r>
              <a:rPr lang="en-US" altLang="zh-CN" sz="1100" kern="0" dirty="0" smtClean="0">
                <a:solidFill>
                  <a:schemeClr val="tx1">
                    <a:lumMod val="75000"/>
                    <a:lumOff val="25000"/>
                  </a:schemeClr>
                </a:solidFill>
                <a:latin typeface="Arial" pitchFamily="34" charset="0"/>
                <a:ea typeface="微软雅黑" pitchFamily="34" charset="-122"/>
                <a:cs typeface="Arial" pitchFamily="34" charset="0"/>
              </a:rPr>
              <a:t> HL7</a:t>
            </a:r>
          </a:p>
          <a:p>
            <a:pPr marL="182880" indent="-182880" defTabSz="626102">
              <a:spcBef>
                <a:spcPts val="0"/>
              </a:spcBef>
              <a:spcAft>
                <a:spcPts val="600"/>
              </a:spcAft>
              <a:buClr>
                <a:srgbClr val="C00000"/>
              </a:buClr>
              <a:buSzPct val="60000"/>
              <a:buFont typeface="Wingdings" pitchFamily="2" charset="2"/>
              <a:buChar char="l"/>
            </a:pPr>
            <a:r>
              <a:rPr lang="en-US" altLang="zh-CN" sz="1100" b="1" kern="0" dirty="0" smtClean="0">
                <a:solidFill>
                  <a:srgbClr val="C00000"/>
                </a:solidFill>
                <a:latin typeface="Arial" pitchFamily="34" charset="0"/>
                <a:ea typeface="微软雅黑" pitchFamily="34" charset="-122"/>
                <a:cs typeface="Arial" pitchFamily="34" charset="0"/>
              </a:rPr>
              <a:t>180+ </a:t>
            </a:r>
            <a:r>
              <a:rPr lang="ru-RU" altLang="zh-CN" sz="1100" kern="0" dirty="0" smtClean="0">
                <a:solidFill>
                  <a:schemeClr val="tx1">
                    <a:lumMod val="75000"/>
                    <a:lumOff val="25000"/>
                  </a:schemeClr>
                </a:solidFill>
                <a:latin typeface="Arial" pitchFamily="34" charset="0"/>
                <a:ea typeface="微软雅黑" pitchFamily="34" charset="-122"/>
                <a:cs typeface="Arial" pitchFamily="34" charset="0"/>
              </a:rPr>
              <a:t>сотрудников </a:t>
            </a:r>
            <a:r>
              <a:rPr lang="en-US" altLang="zh-CN" sz="1100" kern="0" dirty="0" smtClean="0">
                <a:solidFill>
                  <a:schemeClr val="tx1">
                    <a:lumMod val="75000"/>
                    <a:lumOff val="25000"/>
                  </a:schemeClr>
                </a:solidFill>
                <a:latin typeface="Arial" pitchFamily="34" charset="0"/>
                <a:ea typeface="微软雅黑" pitchFamily="34" charset="-122"/>
                <a:cs typeface="Arial" pitchFamily="34" charset="0"/>
              </a:rPr>
              <a:t>Huawei </a:t>
            </a:r>
            <a:r>
              <a:rPr lang="ru-RU" altLang="zh-CN" sz="1100" kern="0" dirty="0" smtClean="0">
                <a:solidFill>
                  <a:schemeClr val="tx1">
                    <a:lumMod val="75000"/>
                    <a:lumOff val="25000"/>
                  </a:schemeClr>
                </a:solidFill>
                <a:latin typeface="Arial" pitchFamily="34" charset="0"/>
                <a:ea typeface="微软雅黑" pitchFamily="34" charset="-122"/>
                <a:cs typeface="Arial" pitchFamily="34" charset="0"/>
              </a:rPr>
              <a:t>входят в международные организации по стандартизации</a:t>
            </a:r>
            <a:endParaRPr lang="en-US" altLang="zh-CN" sz="1100" kern="0" dirty="0" smtClean="0">
              <a:solidFill>
                <a:schemeClr val="tx1">
                  <a:lumMod val="75000"/>
                  <a:lumOff val="25000"/>
                </a:schemeClr>
              </a:solidFill>
              <a:latin typeface="Arial" pitchFamily="34" charset="0"/>
              <a:ea typeface="微软雅黑" pitchFamily="34" charset="-122"/>
              <a:cs typeface="Arial" pitchFamily="34" charset="0"/>
            </a:endParaRPr>
          </a:p>
          <a:p>
            <a:pPr marL="182880" indent="-182880" defTabSz="626102">
              <a:spcBef>
                <a:spcPts val="0"/>
              </a:spcBef>
              <a:spcAft>
                <a:spcPts val="600"/>
              </a:spcAft>
              <a:buClr>
                <a:srgbClr val="C00000"/>
              </a:buClr>
              <a:buSzPct val="60000"/>
              <a:buFont typeface="Wingdings" pitchFamily="2" charset="2"/>
              <a:buChar char="l"/>
            </a:pPr>
            <a:r>
              <a:rPr lang="en-US" altLang="zh-CN" sz="1100" b="1" kern="0" dirty="0" smtClean="0">
                <a:solidFill>
                  <a:srgbClr val="C00000"/>
                </a:solidFill>
                <a:latin typeface="Arial" pitchFamily="34" charset="0"/>
                <a:ea typeface="微软雅黑" pitchFamily="34" charset="-122"/>
                <a:cs typeface="Arial" pitchFamily="34" charset="0"/>
              </a:rPr>
              <a:t>23,000</a:t>
            </a:r>
            <a:r>
              <a:rPr lang="en-US" altLang="zh-CN" sz="1100" kern="0" dirty="0" smtClean="0">
                <a:solidFill>
                  <a:schemeClr val="tx1">
                    <a:lumMod val="75000"/>
                    <a:lumOff val="25000"/>
                  </a:schemeClr>
                </a:solidFill>
                <a:latin typeface="Arial" pitchFamily="34" charset="0"/>
                <a:ea typeface="微软雅黑" pitchFamily="34" charset="-122"/>
                <a:cs typeface="Arial" pitchFamily="34" charset="0"/>
              </a:rPr>
              <a:t> </a:t>
            </a:r>
            <a:r>
              <a:rPr lang="ru-RU" altLang="zh-CN" sz="1100" kern="0" dirty="0" smtClean="0">
                <a:solidFill>
                  <a:schemeClr val="tx1">
                    <a:lumMod val="75000"/>
                    <a:lumOff val="25000"/>
                  </a:schemeClr>
                </a:solidFill>
                <a:latin typeface="Arial" pitchFamily="34" charset="0"/>
                <a:ea typeface="微软雅黑" pitchFamily="34" charset="-122"/>
                <a:cs typeface="Arial" pitchFamily="34" charset="0"/>
              </a:rPr>
              <a:t>научных работ по стандартам</a:t>
            </a:r>
            <a:endParaRPr lang="zh-CN" altLang="en-US" sz="1100" kern="0" dirty="0" smtClean="0">
              <a:solidFill>
                <a:schemeClr val="tx1">
                  <a:lumMod val="75000"/>
                  <a:lumOff val="25000"/>
                </a:schemeClr>
              </a:solidFill>
              <a:latin typeface="Arial" pitchFamily="34" charset="0"/>
              <a:ea typeface="微软雅黑" pitchFamily="34" charset="-122"/>
              <a:cs typeface="Arial" pitchFamily="34" charset="0"/>
            </a:endParaRPr>
          </a:p>
        </p:txBody>
      </p:sp>
      <p:cxnSp>
        <p:nvCxnSpPr>
          <p:cNvPr id="100" name="直接连接符 99"/>
          <p:cNvCxnSpPr/>
          <p:nvPr/>
        </p:nvCxnSpPr>
        <p:spPr bwMode="auto">
          <a:xfrm>
            <a:off x="4863882" y="2904371"/>
            <a:ext cx="3854817" cy="0"/>
          </a:xfrm>
          <a:prstGeom prst="line">
            <a:avLst/>
          </a:prstGeom>
          <a:noFill/>
          <a:ln w="6350" cap="flat" cmpd="sng" algn="ctr">
            <a:solidFill>
              <a:schemeClr val="bg2">
                <a:lumMod val="75000"/>
              </a:schemeClr>
            </a:solidFill>
            <a:prstDash val="solid"/>
            <a:round/>
            <a:headEnd type="none" w="med" len="med"/>
            <a:tailEnd type="none" w="med" len="med"/>
          </a:ln>
          <a:effectLst/>
        </p:spPr>
      </p:cxnSp>
      <p:sp>
        <p:nvSpPr>
          <p:cNvPr id="102" name="Content Placeholder 3"/>
          <p:cNvSpPr txBox="1">
            <a:spLocks/>
          </p:cNvSpPr>
          <p:nvPr/>
        </p:nvSpPr>
        <p:spPr>
          <a:xfrm>
            <a:off x="4848441" y="2298320"/>
            <a:ext cx="838641" cy="290506"/>
          </a:xfrm>
          <a:prstGeom prst="rect">
            <a:avLst/>
          </a:prstGeom>
        </p:spPr>
        <p:txBody>
          <a:bodyPr/>
          <a:lstStyle/>
          <a:p>
            <a:pPr marL="342900" marR="0" lvl="0" indent="-342900" algn="ctr" defTabSz="914400" eaLnBrk="0" fontAlgn="auto" latinLnBrk="0" hangingPunct="0">
              <a:lnSpc>
                <a:spcPts val="1700"/>
              </a:lnSpc>
              <a:spcBef>
                <a:spcPts val="0"/>
              </a:spcBef>
              <a:spcAft>
                <a:spcPts val="0"/>
              </a:spcAft>
              <a:buClr>
                <a:srgbClr val="777777"/>
              </a:buClr>
              <a:buSzPct val="60000"/>
              <a:buFontTx/>
              <a:buNone/>
              <a:tabLst/>
              <a:defRPr/>
            </a:pPr>
            <a:r>
              <a:rPr lang="en-US" altLang="zh-CN" sz="1000" b="1" kern="0" dirty="0" smtClean="0">
                <a:solidFill>
                  <a:srgbClr val="BC0000"/>
                </a:solidFill>
                <a:latin typeface="Arial" pitchFamily="34" charset="0"/>
                <a:ea typeface="微软雅黑" pitchFamily="34" charset="-122"/>
                <a:cs typeface="Arial" pitchFamily="34" charset="0"/>
              </a:rPr>
              <a:t>Standards</a:t>
            </a:r>
          </a:p>
          <a:p>
            <a:pPr marL="342900" marR="0" lvl="0" indent="-342900" algn="ctr" defTabSz="914400" eaLnBrk="0" fontAlgn="auto" latinLnBrk="0" hangingPunct="0">
              <a:lnSpc>
                <a:spcPts val="1700"/>
              </a:lnSpc>
              <a:spcBef>
                <a:spcPts val="0"/>
              </a:spcBef>
              <a:spcAft>
                <a:spcPts val="0"/>
              </a:spcAft>
              <a:buClr>
                <a:srgbClr val="777777"/>
              </a:buClr>
              <a:buSzPct val="60000"/>
              <a:buFontTx/>
              <a:buNone/>
              <a:tabLst/>
              <a:defRPr/>
            </a:pPr>
            <a:endParaRPr kumimoji="0" lang="en-US" altLang="zh-CN" sz="1000" b="1" i="0" u="none" strike="noStrike" kern="0" cap="none" spc="0" normalizeH="0" baseline="0" noProof="0" dirty="0" smtClean="0">
              <a:ln>
                <a:noFill/>
              </a:ln>
              <a:solidFill>
                <a:srgbClr val="BC0000"/>
              </a:solidFill>
              <a:effectLst/>
              <a:uLnTx/>
              <a:uFillTx/>
              <a:latin typeface="Arial" pitchFamily="34" charset="0"/>
              <a:ea typeface="微软雅黑" pitchFamily="34" charset="-122"/>
              <a:cs typeface="Arial" pitchFamily="34" charset="0"/>
            </a:endParaRPr>
          </a:p>
          <a:p>
            <a:pPr marL="342900" marR="0" lvl="0" indent="-342900" algn="ctr" defTabSz="914400" rtl="0" eaLnBrk="0" fontAlgn="base" latinLnBrk="0" hangingPunct="0">
              <a:lnSpc>
                <a:spcPts val="1700"/>
              </a:lnSpc>
              <a:spcBef>
                <a:spcPct val="0"/>
              </a:spcBef>
              <a:spcAft>
                <a:spcPct val="0"/>
              </a:spcAft>
              <a:buClr>
                <a:srgbClr val="777777"/>
              </a:buClr>
              <a:buSzPct val="60000"/>
              <a:buFontTx/>
              <a:buNone/>
              <a:tabLst/>
              <a:defRPr/>
            </a:pPr>
            <a:endParaRPr kumimoji="0" lang="en-US" altLang="zh-CN" sz="1000" b="1" i="0" u="none" strike="noStrike" kern="0" cap="none" spc="0" normalizeH="0" baseline="0" noProof="0" dirty="0" smtClean="0">
              <a:ln>
                <a:noFill/>
              </a:ln>
              <a:solidFill>
                <a:srgbClr val="BC0000"/>
              </a:solidFill>
              <a:effectLst/>
              <a:uLnTx/>
              <a:uFillTx/>
              <a:latin typeface="Arial" pitchFamily="34" charset="0"/>
              <a:ea typeface="微软雅黑" pitchFamily="34" charset="-122"/>
              <a:cs typeface="Arial" pitchFamily="34" charset="0"/>
            </a:endParaRPr>
          </a:p>
        </p:txBody>
      </p:sp>
      <p:sp>
        <p:nvSpPr>
          <p:cNvPr id="105" name="矩形 104"/>
          <p:cNvSpPr/>
          <p:nvPr/>
        </p:nvSpPr>
        <p:spPr>
          <a:xfrm>
            <a:off x="5671223" y="3208760"/>
            <a:ext cx="3028162" cy="823284"/>
          </a:xfrm>
          <a:prstGeom prst="rect">
            <a:avLst/>
          </a:prstGeom>
        </p:spPr>
        <p:txBody>
          <a:bodyPr wrap="square" lIns="68562" tIns="34281" rIns="68562" bIns="34281" anchor="ctr">
            <a:spAutoFit/>
          </a:bodyPr>
          <a:lstStyle/>
          <a:p>
            <a:pPr marL="182880" indent="-182880" defTabSz="626102">
              <a:spcBef>
                <a:spcPts val="0"/>
              </a:spcBef>
              <a:spcAft>
                <a:spcPts val="600"/>
              </a:spcAft>
              <a:buClr>
                <a:srgbClr val="C00000"/>
              </a:buClr>
              <a:buSzPct val="60000"/>
              <a:buFont typeface="Wingdings" pitchFamily="2" charset="2"/>
              <a:buChar char="l"/>
            </a:pPr>
            <a:r>
              <a:rPr lang="en-US" altLang="zh-CN" sz="1100" b="1" kern="0" dirty="0" smtClean="0">
                <a:solidFill>
                  <a:srgbClr val="C00000"/>
                </a:solidFill>
                <a:latin typeface="Arial" pitchFamily="34" charset="0"/>
                <a:ea typeface="微软雅黑" pitchFamily="34" charset="-122"/>
                <a:cs typeface="Arial" pitchFamily="34" charset="0"/>
              </a:rPr>
              <a:t>41,948 </a:t>
            </a:r>
            <a:r>
              <a:rPr lang="ru-RU" altLang="zh-CN" sz="1100" dirty="0" smtClean="0">
                <a:latin typeface="Arial" pitchFamily="34" charset="0"/>
                <a:cs typeface="Arial" pitchFamily="34" charset="0"/>
              </a:rPr>
              <a:t>заявок на патенты в Китае</a:t>
            </a:r>
            <a:r>
              <a:rPr lang="en-US" altLang="zh-CN" sz="1100" dirty="0" smtClean="0">
                <a:latin typeface="Arial" pitchFamily="34" charset="0"/>
                <a:cs typeface="Arial" pitchFamily="34" charset="0"/>
              </a:rPr>
              <a:t>;  </a:t>
            </a:r>
            <a:r>
              <a:rPr lang="en-US" altLang="zh-CN" sz="1100" b="1" dirty="0" smtClean="0">
                <a:solidFill>
                  <a:srgbClr val="C00000"/>
                </a:solidFill>
                <a:latin typeface="Arial" pitchFamily="34" charset="0"/>
                <a:cs typeface="Arial" pitchFamily="34" charset="0"/>
              </a:rPr>
              <a:t>14,494</a:t>
            </a:r>
            <a:r>
              <a:rPr lang="en-US" altLang="zh-CN" sz="1100" dirty="0" smtClean="0">
                <a:latin typeface="Arial" pitchFamily="34" charset="0"/>
                <a:cs typeface="Arial" pitchFamily="34" charset="0"/>
              </a:rPr>
              <a:t> </a:t>
            </a:r>
            <a:r>
              <a:rPr lang="ru-RU" altLang="zh-CN" sz="1100" dirty="0" smtClean="0">
                <a:latin typeface="Arial" pitchFamily="34" charset="0"/>
                <a:cs typeface="Arial" pitchFamily="34" charset="0"/>
              </a:rPr>
              <a:t>патентных заявок вне Китая</a:t>
            </a:r>
            <a:r>
              <a:rPr lang="en-US" altLang="zh-CN" sz="1100" dirty="0" smtClean="0">
                <a:latin typeface="Arial" pitchFamily="34" charset="0"/>
                <a:cs typeface="Arial" pitchFamily="34" charset="0"/>
              </a:rPr>
              <a:t>. </a:t>
            </a:r>
          </a:p>
          <a:p>
            <a:pPr marL="182880" indent="-182880" defTabSz="626102">
              <a:spcBef>
                <a:spcPts val="0"/>
              </a:spcBef>
              <a:spcAft>
                <a:spcPts val="600"/>
              </a:spcAft>
              <a:buClr>
                <a:srgbClr val="C00000"/>
              </a:buClr>
              <a:buSzPct val="60000"/>
              <a:buFont typeface="Wingdings" pitchFamily="2" charset="2"/>
              <a:buChar char="l"/>
            </a:pPr>
            <a:r>
              <a:rPr lang="en-US" altLang="zh-CN" sz="1100" b="1" kern="0" dirty="0" smtClean="0">
                <a:solidFill>
                  <a:srgbClr val="C00000"/>
                </a:solidFill>
                <a:latin typeface="Arial" pitchFamily="34" charset="0"/>
                <a:ea typeface="微软雅黑" pitchFamily="34" charset="-122"/>
                <a:cs typeface="Arial" pitchFamily="34" charset="0"/>
              </a:rPr>
              <a:t>30,240</a:t>
            </a:r>
            <a:r>
              <a:rPr lang="en-US" altLang="zh-CN" sz="1100" dirty="0" smtClean="0">
                <a:latin typeface="Arial" pitchFamily="34" charset="0"/>
                <a:cs typeface="Arial" pitchFamily="34" charset="0"/>
              </a:rPr>
              <a:t> </a:t>
            </a:r>
            <a:r>
              <a:rPr lang="ru-RU" altLang="zh-CN" sz="1100" dirty="0" smtClean="0">
                <a:latin typeface="Arial" pitchFamily="34" charset="0"/>
                <a:cs typeface="Arial" pitchFamily="34" charset="0"/>
              </a:rPr>
              <a:t>патентов выдано</a:t>
            </a:r>
            <a:r>
              <a:rPr lang="en-US" altLang="zh-CN" sz="1100" dirty="0" smtClean="0">
                <a:latin typeface="Arial" pitchFamily="34" charset="0"/>
                <a:cs typeface="Arial" pitchFamily="34" charset="0"/>
              </a:rPr>
              <a:t>(by Dec  31, 2012).</a:t>
            </a:r>
          </a:p>
        </p:txBody>
      </p:sp>
      <p:grpSp>
        <p:nvGrpSpPr>
          <p:cNvPr id="2" name="组合 105"/>
          <p:cNvGrpSpPr/>
          <p:nvPr/>
        </p:nvGrpSpPr>
        <p:grpSpPr>
          <a:xfrm>
            <a:off x="4975766" y="3031140"/>
            <a:ext cx="601441" cy="650875"/>
            <a:chOff x="10696575" y="1546225"/>
            <a:chExt cx="339725" cy="412750"/>
          </a:xfrm>
          <a:solidFill>
            <a:schemeClr val="tx1">
              <a:lumMod val="75000"/>
              <a:lumOff val="25000"/>
            </a:schemeClr>
          </a:solidFill>
        </p:grpSpPr>
        <p:sp>
          <p:nvSpPr>
            <p:cNvPr id="107" name="Rectangle 97"/>
            <p:cNvSpPr>
              <a:spLocks noChangeArrowheads="1"/>
            </p:cNvSpPr>
            <p:nvPr/>
          </p:nvSpPr>
          <p:spPr bwMode="auto">
            <a:xfrm>
              <a:off x="10864850" y="1743075"/>
              <a:ext cx="120650" cy="158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08" name="Rectangle 98"/>
            <p:cNvSpPr>
              <a:spLocks noChangeArrowheads="1"/>
            </p:cNvSpPr>
            <p:nvPr/>
          </p:nvSpPr>
          <p:spPr bwMode="auto">
            <a:xfrm>
              <a:off x="10864850" y="1787525"/>
              <a:ext cx="120650" cy="158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09" name="Rectangle 99"/>
            <p:cNvSpPr>
              <a:spLocks noChangeArrowheads="1"/>
            </p:cNvSpPr>
            <p:nvPr/>
          </p:nvSpPr>
          <p:spPr bwMode="auto">
            <a:xfrm>
              <a:off x="10864850" y="1828800"/>
              <a:ext cx="120650" cy="158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10" name="Freeform 100"/>
            <p:cNvSpPr>
              <a:spLocks/>
            </p:cNvSpPr>
            <p:nvPr/>
          </p:nvSpPr>
          <p:spPr bwMode="auto">
            <a:xfrm>
              <a:off x="10696575" y="1635125"/>
              <a:ext cx="133350" cy="133350"/>
            </a:xfrm>
            <a:custGeom>
              <a:avLst/>
              <a:gdLst/>
              <a:ahLst/>
              <a:cxnLst>
                <a:cxn ang="0">
                  <a:pos x="84" y="42"/>
                </a:cxn>
                <a:cxn ang="0">
                  <a:pos x="84" y="42"/>
                </a:cxn>
                <a:cxn ang="0">
                  <a:pos x="82" y="50"/>
                </a:cxn>
                <a:cxn ang="0">
                  <a:pos x="80" y="58"/>
                </a:cxn>
                <a:cxn ang="0">
                  <a:pos x="76" y="66"/>
                </a:cxn>
                <a:cxn ang="0">
                  <a:pos x="72" y="72"/>
                </a:cxn>
                <a:cxn ang="0">
                  <a:pos x="66" y="76"/>
                </a:cxn>
                <a:cxn ang="0">
                  <a:pos x="58" y="80"/>
                </a:cxn>
                <a:cxn ang="0">
                  <a:pos x="50" y="84"/>
                </a:cxn>
                <a:cxn ang="0">
                  <a:pos x="42" y="84"/>
                </a:cxn>
                <a:cxn ang="0">
                  <a:pos x="42" y="84"/>
                </a:cxn>
                <a:cxn ang="0">
                  <a:pos x="32" y="84"/>
                </a:cxn>
                <a:cxn ang="0">
                  <a:pos x="24" y="80"/>
                </a:cxn>
                <a:cxn ang="0">
                  <a:pos x="18" y="76"/>
                </a:cxn>
                <a:cxn ang="0">
                  <a:pos x="12" y="72"/>
                </a:cxn>
                <a:cxn ang="0">
                  <a:pos x="6" y="66"/>
                </a:cxn>
                <a:cxn ang="0">
                  <a:pos x="2" y="58"/>
                </a:cxn>
                <a:cxn ang="0">
                  <a:pos x="0" y="50"/>
                </a:cxn>
                <a:cxn ang="0">
                  <a:pos x="0" y="42"/>
                </a:cxn>
                <a:cxn ang="0">
                  <a:pos x="0" y="42"/>
                </a:cxn>
                <a:cxn ang="0">
                  <a:pos x="0" y="32"/>
                </a:cxn>
                <a:cxn ang="0">
                  <a:pos x="2" y="26"/>
                </a:cxn>
                <a:cxn ang="0">
                  <a:pos x="6" y="18"/>
                </a:cxn>
                <a:cxn ang="0">
                  <a:pos x="12" y="12"/>
                </a:cxn>
                <a:cxn ang="0">
                  <a:pos x="18" y="6"/>
                </a:cxn>
                <a:cxn ang="0">
                  <a:pos x="24" y="2"/>
                </a:cxn>
                <a:cxn ang="0">
                  <a:pos x="32" y="0"/>
                </a:cxn>
                <a:cxn ang="0">
                  <a:pos x="42" y="0"/>
                </a:cxn>
                <a:cxn ang="0">
                  <a:pos x="42" y="0"/>
                </a:cxn>
                <a:cxn ang="0">
                  <a:pos x="50" y="0"/>
                </a:cxn>
                <a:cxn ang="0">
                  <a:pos x="58" y="2"/>
                </a:cxn>
                <a:cxn ang="0">
                  <a:pos x="66" y="6"/>
                </a:cxn>
                <a:cxn ang="0">
                  <a:pos x="72" y="12"/>
                </a:cxn>
                <a:cxn ang="0">
                  <a:pos x="76" y="18"/>
                </a:cxn>
                <a:cxn ang="0">
                  <a:pos x="80" y="26"/>
                </a:cxn>
                <a:cxn ang="0">
                  <a:pos x="82" y="32"/>
                </a:cxn>
                <a:cxn ang="0">
                  <a:pos x="84" y="42"/>
                </a:cxn>
                <a:cxn ang="0">
                  <a:pos x="84" y="42"/>
                </a:cxn>
              </a:cxnLst>
              <a:rect l="0" t="0" r="r" b="b"/>
              <a:pathLst>
                <a:path w="84" h="84">
                  <a:moveTo>
                    <a:pt x="84" y="42"/>
                  </a:moveTo>
                  <a:lnTo>
                    <a:pt x="84" y="42"/>
                  </a:lnTo>
                  <a:lnTo>
                    <a:pt x="82" y="50"/>
                  </a:lnTo>
                  <a:lnTo>
                    <a:pt x="80" y="58"/>
                  </a:lnTo>
                  <a:lnTo>
                    <a:pt x="76" y="66"/>
                  </a:lnTo>
                  <a:lnTo>
                    <a:pt x="72" y="72"/>
                  </a:lnTo>
                  <a:lnTo>
                    <a:pt x="66" y="76"/>
                  </a:lnTo>
                  <a:lnTo>
                    <a:pt x="58" y="80"/>
                  </a:lnTo>
                  <a:lnTo>
                    <a:pt x="50" y="84"/>
                  </a:lnTo>
                  <a:lnTo>
                    <a:pt x="42" y="84"/>
                  </a:lnTo>
                  <a:lnTo>
                    <a:pt x="42" y="84"/>
                  </a:lnTo>
                  <a:lnTo>
                    <a:pt x="32" y="84"/>
                  </a:lnTo>
                  <a:lnTo>
                    <a:pt x="24" y="80"/>
                  </a:lnTo>
                  <a:lnTo>
                    <a:pt x="18" y="76"/>
                  </a:lnTo>
                  <a:lnTo>
                    <a:pt x="12" y="72"/>
                  </a:lnTo>
                  <a:lnTo>
                    <a:pt x="6" y="66"/>
                  </a:lnTo>
                  <a:lnTo>
                    <a:pt x="2" y="58"/>
                  </a:lnTo>
                  <a:lnTo>
                    <a:pt x="0" y="50"/>
                  </a:lnTo>
                  <a:lnTo>
                    <a:pt x="0" y="42"/>
                  </a:lnTo>
                  <a:lnTo>
                    <a:pt x="0" y="42"/>
                  </a:lnTo>
                  <a:lnTo>
                    <a:pt x="0" y="32"/>
                  </a:lnTo>
                  <a:lnTo>
                    <a:pt x="2" y="26"/>
                  </a:lnTo>
                  <a:lnTo>
                    <a:pt x="6" y="18"/>
                  </a:lnTo>
                  <a:lnTo>
                    <a:pt x="12" y="12"/>
                  </a:lnTo>
                  <a:lnTo>
                    <a:pt x="18" y="6"/>
                  </a:lnTo>
                  <a:lnTo>
                    <a:pt x="24" y="2"/>
                  </a:lnTo>
                  <a:lnTo>
                    <a:pt x="32" y="0"/>
                  </a:lnTo>
                  <a:lnTo>
                    <a:pt x="42" y="0"/>
                  </a:lnTo>
                  <a:lnTo>
                    <a:pt x="42" y="0"/>
                  </a:lnTo>
                  <a:lnTo>
                    <a:pt x="50" y="0"/>
                  </a:lnTo>
                  <a:lnTo>
                    <a:pt x="58" y="2"/>
                  </a:lnTo>
                  <a:lnTo>
                    <a:pt x="66" y="6"/>
                  </a:lnTo>
                  <a:lnTo>
                    <a:pt x="72" y="12"/>
                  </a:lnTo>
                  <a:lnTo>
                    <a:pt x="76" y="18"/>
                  </a:lnTo>
                  <a:lnTo>
                    <a:pt x="80" y="26"/>
                  </a:lnTo>
                  <a:lnTo>
                    <a:pt x="82" y="32"/>
                  </a:lnTo>
                  <a:lnTo>
                    <a:pt x="84" y="42"/>
                  </a:lnTo>
                  <a:lnTo>
                    <a:pt x="84" y="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11" name="Freeform 101"/>
            <p:cNvSpPr>
              <a:spLocks/>
            </p:cNvSpPr>
            <p:nvPr/>
          </p:nvSpPr>
          <p:spPr bwMode="auto">
            <a:xfrm>
              <a:off x="10709275" y="1768475"/>
              <a:ext cx="104775" cy="190500"/>
            </a:xfrm>
            <a:custGeom>
              <a:avLst/>
              <a:gdLst/>
              <a:ahLst/>
              <a:cxnLst>
                <a:cxn ang="0">
                  <a:pos x="34" y="10"/>
                </a:cxn>
                <a:cxn ang="0">
                  <a:pos x="34" y="10"/>
                </a:cxn>
                <a:cxn ang="0">
                  <a:pos x="24" y="8"/>
                </a:cxn>
                <a:cxn ang="0">
                  <a:pos x="16" y="6"/>
                </a:cxn>
                <a:cxn ang="0">
                  <a:pos x="8" y="4"/>
                </a:cxn>
                <a:cxn ang="0">
                  <a:pos x="0" y="0"/>
                </a:cxn>
                <a:cxn ang="0">
                  <a:pos x="0" y="120"/>
                </a:cxn>
                <a:cxn ang="0">
                  <a:pos x="2" y="120"/>
                </a:cxn>
                <a:cxn ang="0">
                  <a:pos x="32" y="74"/>
                </a:cxn>
                <a:cxn ang="0">
                  <a:pos x="64" y="120"/>
                </a:cxn>
                <a:cxn ang="0">
                  <a:pos x="66" y="120"/>
                </a:cxn>
                <a:cxn ang="0">
                  <a:pos x="66" y="0"/>
                </a:cxn>
                <a:cxn ang="0">
                  <a:pos x="66" y="0"/>
                </a:cxn>
                <a:cxn ang="0">
                  <a:pos x="58" y="4"/>
                </a:cxn>
                <a:cxn ang="0">
                  <a:pos x="50" y="6"/>
                </a:cxn>
                <a:cxn ang="0">
                  <a:pos x="42" y="8"/>
                </a:cxn>
                <a:cxn ang="0">
                  <a:pos x="34" y="10"/>
                </a:cxn>
                <a:cxn ang="0">
                  <a:pos x="34" y="10"/>
                </a:cxn>
              </a:cxnLst>
              <a:rect l="0" t="0" r="r" b="b"/>
              <a:pathLst>
                <a:path w="66" h="120">
                  <a:moveTo>
                    <a:pt x="34" y="10"/>
                  </a:moveTo>
                  <a:lnTo>
                    <a:pt x="34" y="10"/>
                  </a:lnTo>
                  <a:lnTo>
                    <a:pt x="24" y="8"/>
                  </a:lnTo>
                  <a:lnTo>
                    <a:pt x="16" y="6"/>
                  </a:lnTo>
                  <a:lnTo>
                    <a:pt x="8" y="4"/>
                  </a:lnTo>
                  <a:lnTo>
                    <a:pt x="0" y="0"/>
                  </a:lnTo>
                  <a:lnTo>
                    <a:pt x="0" y="120"/>
                  </a:lnTo>
                  <a:lnTo>
                    <a:pt x="2" y="120"/>
                  </a:lnTo>
                  <a:lnTo>
                    <a:pt x="32" y="74"/>
                  </a:lnTo>
                  <a:lnTo>
                    <a:pt x="64" y="120"/>
                  </a:lnTo>
                  <a:lnTo>
                    <a:pt x="66" y="120"/>
                  </a:lnTo>
                  <a:lnTo>
                    <a:pt x="66" y="0"/>
                  </a:lnTo>
                  <a:lnTo>
                    <a:pt x="66" y="0"/>
                  </a:lnTo>
                  <a:lnTo>
                    <a:pt x="58" y="4"/>
                  </a:lnTo>
                  <a:lnTo>
                    <a:pt x="50" y="6"/>
                  </a:lnTo>
                  <a:lnTo>
                    <a:pt x="42" y="8"/>
                  </a:lnTo>
                  <a:lnTo>
                    <a:pt x="34" y="10"/>
                  </a:lnTo>
                  <a:lnTo>
                    <a:pt x="34"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12" name="Freeform 102"/>
            <p:cNvSpPr>
              <a:spLocks noEditPoints="1"/>
            </p:cNvSpPr>
            <p:nvPr/>
          </p:nvSpPr>
          <p:spPr bwMode="auto">
            <a:xfrm>
              <a:off x="10750550" y="1546225"/>
              <a:ext cx="285750" cy="352425"/>
            </a:xfrm>
            <a:custGeom>
              <a:avLst/>
              <a:gdLst/>
              <a:ahLst/>
              <a:cxnLst>
                <a:cxn ang="0">
                  <a:pos x="180" y="104"/>
                </a:cxn>
                <a:cxn ang="0">
                  <a:pos x="180" y="104"/>
                </a:cxn>
                <a:cxn ang="0">
                  <a:pos x="180" y="104"/>
                </a:cxn>
                <a:cxn ang="0">
                  <a:pos x="180" y="104"/>
                </a:cxn>
                <a:cxn ang="0">
                  <a:pos x="180" y="102"/>
                </a:cxn>
                <a:cxn ang="0">
                  <a:pos x="78" y="0"/>
                </a:cxn>
                <a:cxn ang="0">
                  <a:pos x="76" y="0"/>
                </a:cxn>
                <a:cxn ang="0">
                  <a:pos x="76" y="0"/>
                </a:cxn>
                <a:cxn ang="0">
                  <a:pos x="20" y="0"/>
                </a:cxn>
                <a:cxn ang="0">
                  <a:pos x="20" y="0"/>
                </a:cxn>
                <a:cxn ang="0">
                  <a:pos x="12" y="2"/>
                </a:cxn>
                <a:cxn ang="0">
                  <a:pos x="6" y="6"/>
                </a:cxn>
                <a:cxn ang="0">
                  <a:pos x="0" y="12"/>
                </a:cxn>
                <a:cxn ang="0">
                  <a:pos x="0" y="20"/>
                </a:cxn>
                <a:cxn ang="0">
                  <a:pos x="0" y="42"/>
                </a:cxn>
                <a:cxn ang="0">
                  <a:pos x="14" y="42"/>
                </a:cxn>
                <a:cxn ang="0">
                  <a:pos x="14" y="20"/>
                </a:cxn>
                <a:cxn ang="0">
                  <a:pos x="14" y="20"/>
                </a:cxn>
                <a:cxn ang="0">
                  <a:pos x="16" y="18"/>
                </a:cxn>
                <a:cxn ang="0">
                  <a:pos x="20" y="16"/>
                </a:cxn>
                <a:cxn ang="0">
                  <a:pos x="76" y="16"/>
                </a:cxn>
                <a:cxn ang="0">
                  <a:pos x="76" y="82"/>
                </a:cxn>
                <a:cxn ang="0">
                  <a:pos x="76" y="82"/>
                </a:cxn>
                <a:cxn ang="0">
                  <a:pos x="78" y="90"/>
                </a:cxn>
                <a:cxn ang="0">
                  <a:pos x="82" y="98"/>
                </a:cxn>
                <a:cxn ang="0">
                  <a:pos x="90" y="102"/>
                </a:cxn>
                <a:cxn ang="0">
                  <a:pos x="98" y="104"/>
                </a:cxn>
                <a:cxn ang="0">
                  <a:pos x="164" y="104"/>
                </a:cxn>
                <a:cxn ang="0">
                  <a:pos x="164" y="202"/>
                </a:cxn>
                <a:cxn ang="0">
                  <a:pos x="164" y="202"/>
                </a:cxn>
                <a:cxn ang="0">
                  <a:pos x="162" y="206"/>
                </a:cxn>
                <a:cxn ang="0">
                  <a:pos x="160" y="206"/>
                </a:cxn>
                <a:cxn ang="0">
                  <a:pos x="90" y="206"/>
                </a:cxn>
                <a:cxn ang="0">
                  <a:pos x="76" y="222"/>
                </a:cxn>
                <a:cxn ang="0">
                  <a:pos x="160" y="222"/>
                </a:cxn>
                <a:cxn ang="0">
                  <a:pos x="160" y="222"/>
                </a:cxn>
                <a:cxn ang="0">
                  <a:pos x="168" y="220"/>
                </a:cxn>
                <a:cxn ang="0">
                  <a:pos x="174" y="216"/>
                </a:cxn>
                <a:cxn ang="0">
                  <a:pos x="178" y="210"/>
                </a:cxn>
                <a:cxn ang="0">
                  <a:pos x="180" y="202"/>
                </a:cxn>
                <a:cxn ang="0">
                  <a:pos x="180" y="104"/>
                </a:cxn>
                <a:cxn ang="0">
                  <a:pos x="180" y="104"/>
                </a:cxn>
                <a:cxn ang="0">
                  <a:pos x="92" y="82"/>
                </a:cxn>
                <a:cxn ang="0">
                  <a:pos x="92" y="28"/>
                </a:cxn>
                <a:cxn ang="0">
                  <a:pos x="152" y="88"/>
                </a:cxn>
                <a:cxn ang="0">
                  <a:pos x="98" y="88"/>
                </a:cxn>
                <a:cxn ang="0">
                  <a:pos x="98" y="88"/>
                </a:cxn>
                <a:cxn ang="0">
                  <a:pos x="94" y="86"/>
                </a:cxn>
                <a:cxn ang="0">
                  <a:pos x="92" y="82"/>
                </a:cxn>
                <a:cxn ang="0">
                  <a:pos x="92" y="82"/>
                </a:cxn>
              </a:cxnLst>
              <a:rect l="0" t="0" r="r" b="b"/>
              <a:pathLst>
                <a:path w="180" h="222">
                  <a:moveTo>
                    <a:pt x="180" y="104"/>
                  </a:moveTo>
                  <a:lnTo>
                    <a:pt x="180" y="104"/>
                  </a:lnTo>
                  <a:lnTo>
                    <a:pt x="180" y="104"/>
                  </a:lnTo>
                  <a:lnTo>
                    <a:pt x="180" y="104"/>
                  </a:lnTo>
                  <a:lnTo>
                    <a:pt x="180" y="102"/>
                  </a:lnTo>
                  <a:lnTo>
                    <a:pt x="78" y="0"/>
                  </a:lnTo>
                  <a:lnTo>
                    <a:pt x="76" y="0"/>
                  </a:lnTo>
                  <a:lnTo>
                    <a:pt x="76" y="0"/>
                  </a:lnTo>
                  <a:lnTo>
                    <a:pt x="20" y="0"/>
                  </a:lnTo>
                  <a:lnTo>
                    <a:pt x="20" y="0"/>
                  </a:lnTo>
                  <a:lnTo>
                    <a:pt x="12" y="2"/>
                  </a:lnTo>
                  <a:lnTo>
                    <a:pt x="6" y="6"/>
                  </a:lnTo>
                  <a:lnTo>
                    <a:pt x="0" y="12"/>
                  </a:lnTo>
                  <a:lnTo>
                    <a:pt x="0" y="20"/>
                  </a:lnTo>
                  <a:lnTo>
                    <a:pt x="0" y="42"/>
                  </a:lnTo>
                  <a:lnTo>
                    <a:pt x="14" y="42"/>
                  </a:lnTo>
                  <a:lnTo>
                    <a:pt x="14" y="20"/>
                  </a:lnTo>
                  <a:lnTo>
                    <a:pt x="14" y="20"/>
                  </a:lnTo>
                  <a:lnTo>
                    <a:pt x="16" y="18"/>
                  </a:lnTo>
                  <a:lnTo>
                    <a:pt x="20" y="16"/>
                  </a:lnTo>
                  <a:lnTo>
                    <a:pt x="76" y="16"/>
                  </a:lnTo>
                  <a:lnTo>
                    <a:pt x="76" y="82"/>
                  </a:lnTo>
                  <a:lnTo>
                    <a:pt x="76" y="82"/>
                  </a:lnTo>
                  <a:lnTo>
                    <a:pt x="78" y="90"/>
                  </a:lnTo>
                  <a:lnTo>
                    <a:pt x="82" y="98"/>
                  </a:lnTo>
                  <a:lnTo>
                    <a:pt x="90" y="102"/>
                  </a:lnTo>
                  <a:lnTo>
                    <a:pt x="98" y="104"/>
                  </a:lnTo>
                  <a:lnTo>
                    <a:pt x="164" y="104"/>
                  </a:lnTo>
                  <a:lnTo>
                    <a:pt x="164" y="202"/>
                  </a:lnTo>
                  <a:lnTo>
                    <a:pt x="164" y="202"/>
                  </a:lnTo>
                  <a:lnTo>
                    <a:pt x="162" y="206"/>
                  </a:lnTo>
                  <a:lnTo>
                    <a:pt x="160" y="206"/>
                  </a:lnTo>
                  <a:lnTo>
                    <a:pt x="90" y="206"/>
                  </a:lnTo>
                  <a:lnTo>
                    <a:pt x="76" y="222"/>
                  </a:lnTo>
                  <a:lnTo>
                    <a:pt x="160" y="222"/>
                  </a:lnTo>
                  <a:lnTo>
                    <a:pt x="160" y="222"/>
                  </a:lnTo>
                  <a:lnTo>
                    <a:pt x="168" y="220"/>
                  </a:lnTo>
                  <a:lnTo>
                    <a:pt x="174" y="216"/>
                  </a:lnTo>
                  <a:lnTo>
                    <a:pt x="178" y="210"/>
                  </a:lnTo>
                  <a:lnTo>
                    <a:pt x="180" y="202"/>
                  </a:lnTo>
                  <a:lnTo>
                    <a:pt x="180" y="104"/>
                  </a:lnTo>
                  <a:lnTo>
                    <a:pt x="180" y="104"/>
                  </a:lnTo>
                  <a:close/>
                  <a:moveTo>
                    <a:pt x="92" y="82"/>
                  </a:moveTo>
                  <a:lnTo>
                    <a:pt x="92" y="28"/>
                  </a:lnTo>
                  <a:lnTo>
                    <a:pt x="152" y="88"/>
                  </a:lnTo>
                  <a:lnTo>
                    <a:pt x="98" y="88"/>
                  </a:lnTo>
                  <a:lnTo>
                    <a:pt x="98" y="88"/>
                  </a:lnTo>
                  <a:lnTo>
                    <a:pt x="94" y="86"/>
                  </a:lnTo>
                  <a:lnTo>
                    <a:pt x="92" y="82"/>
                  </a:lnTo>
                  <a:lnTo>
                    <a:pt x="92" y="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grpSp>
      <p:grpSp>
        <p:nvGrpSpPr>
          <p:cNvPr id="3" name="组合 112"/>
          <p:cNvGrpSpPr/>
          <p:nvPr/>
        </p:nvGrpSpPr>
        <p:grpSpPr>
          <a:xfrm>
            <a:off x="4997872" y="1688902"/>
            <a:ext cx="543827" cy="614761"/>
            <a:chOff x="15897225" y="7312025"/>
            <a:chExt cx="365125" cy="412750"/>
          </a:xfrm>
          <a:solidFill>
            <a:schemeClr val="tx1">
              <a:lumMod val="75000"/>
              <a:lumOff val="25000"/>
            </a:schemeClr>
          </a:solidFill>
        </p:grpSpPr>
        <p:sp>
          <p:nvSpPr>
            <p:cNvPr id="114" name="Freeform 244"/>
            <p:cNvSpPr>
              <a:spLocks noEditPoints="1"/>
            </p:cNvSpPr>
            <p:nvPr/>
          </p:nvSpPr>
          <p:spPr bwMode="auto">
            <a:xfrm>
              <a:off x="16005175" y="7312025"/>
              <a:ext cx="149225" cy="412750"/>
            </a:xfrm>
            <a:custGeom>
              <a:avLst/>
              <a:gdLst/>
              <a:ahLst/>
              <a:cxnLst>
                <a:cxn ang="0">
                  <a:pos x="48" y="0"/>
                </a:cxn>
                <a:cxn ang="0">
                  <a:pos x="38" y="2"/>
                </a:cxn>
                <a:cxn ang="0">
                  <a:pos x="22" y="22"/>
                </a:cxn>
                <a:cxn ang="0">
                  <a:pos x="8" y="58"/>
                </a:cxn>
                <a:cxn ang="0">
                  <a:pos x="2" y="104"/>
                </a:cxn>
                <a:cxn ang="0">
                  <a:pos x="0" y="130"/>
                </a:cxn>
                <a:cxn ang="0">
                  <a:pos x="4" y="180"/>
                </a:cxn>
                <a:cxn ang="0">
                  <a:pos x="14" y="222"/>
                </a:cxn>
                <a:cxn ang="0">
                  <a:pos x="30" y="250"/>
                </a:cxn>
                <a:cxn ang="0">
                  <a:pos x="42" y="260"/>
                </a:cxn>
                <a:cxn ang="0">
                  <a:pos x="48" y="260"/>
                </a:cxn>
                <a:cxn ang="0">
                  <a:pos x="58" y="258"/>
                </a:cxn>
                <a:cxn ang="0">
                  <a:pos x="74" y="238"/>
                </a:cxn>
                <a:cxn ang="0">
                  <a:pos x="86" y="202"/>
                </a:cxn>
                <a:cxn ang="0">
                  <a:pos x="94" y="156"/>
                </a:cxn>
                <a:cxn ang="0">
                  <a:pos x="94" y="130"/>
                </a:cxn>
                <a:cxn ang="0">
                  <a:pos x="92" y="80"/>
                </a:cxn>
                <a:cxn ang="0">
                  <a:pos x="80" y="38"/>
                </a:cxn>
                <a:cxn ang="0">
                  <a:pos x="66" y="10"/>
                </a:cxn>
                <a:cxn ang="0">
                  <a:pos x="52" y="0"/>
                </a:cxn>
                <a:cxn ang="0">
                  <a:pos x="48" y="0"/>
                </a:cxn>
                <a:cxn ang="0">
                  <a:pos x="48" y="248"/>
                </a:cxn>
                <a:cxn ang="0">
                  <a:pos x="34" y="238"/>
                </a:cxn>
                <a:cxn ang="0">
                  <a:pos x="22" y="214"/>
                </a:cxn>
                <a:cxn ang="0">
                  <a:pos x="14" y="176"/>
                </a:cxn>
                <a:cxn ang="0">
                  <a:pos x="10" y="130"/>
                </a:cxn>
                <a:cxn ang="0">
                  <a:pos x="12" y="106"/>
                </a:cxn>
                <a:cxn ang="0">
                  <a:pos x="18" y="64"/>
                </a:cxn>
                <a:cxn ang="0">
                  <a:pos x="28" y="32"/>
                </a:cxn>
                <a:cxn ang="0">
                  <a:pos x="40" y="14"/>
                </a:cxn>
                <a:cxn ang="0">
                  <a:pos x="48" y="12"/>
                </a:cxn>
                <a:cxn ang="0">
                  <a:pos x="60" y="22"/>
                </a:cxn>
                <a:cxn ang="0">
                  <a:pos x="72" y="46"/>
                </a:cxn>
                <a:cxn ang="0">
                  <a:pos x="82" y="84"/>
                </a:cxn>
                <a:cxn ang="0">
                  <a:pos x="84" y="130"/>
                </a:cxn>
                <a:cxn ang="0">
                  <a:pos x="84" y="154"/>
                </a:cxn>
                <a:cxn ang="0">
                  <a:pos x="78" y="196"/>
                </a:cxn>
                <a:cxn ang="0">
                  <a:pos x="68" y="228"/>
                </a:cxn>
                <a:cxn ang="0">
                  <a:pos x="54" y="246"/>
                </a:cxn>
                <a:cxn ang="0">
                  <a:pos x="48" y="248"/>
                </a:cxn>
              </a:cxnLst>
              <a:rect l="0" t="0" r="r" b="b"/>
              <a:pathLst>
                <a:path w="94" h="260">
                  <a:moveTo>
                    <a:pt x="48" y="0"/>
                  </a:moveTo>
                  <a:lnTo>
                    <a:pt x="48" y="0"/>
                  </a:lnTo>
                  <a:lnTo>
                    <a:pt x="42" y="0"/>
                  </a:lnTo>
                  <a:lnTo>
                    <a:pt x="38" y="2"/>
                  </a:lnTo>
                  <a:lnTo>
                    <a:pt x="30" y="10"/>
                  </a:lnTo>
                  <a:lnTo>
                    <a:pt x="22" y="22"/>
                  </a:lnTo>
                  <a:lnTo>
                    <a:pt x="14" y="38"/>
                  </a:lnTo>
                  <a:lnTo>
                    <a:pt x="8" y="58"/>
                  </a:lnTo>
                  <a:lnTo>
                    <a:pt x="4" y="80"/>
                  </a:lnTo>
                  <a:lnTo>
                    <a:pt x="2" y="104"/>
                  </a:lnTo>
                  <a:lnTo>
                    <a:pt x="0" y="130"/>
                  </a:lnTo>
                  <a:lnTo>
                    <a:pt x="0" y="130"/>
                  </a:lnTo>
                  <a:lnTo>
                    <a:pt x="2" y="156"/>
                  </a:lnTo>
                  <a:lnTo>
                    <a:pt x="4" y="180"/>
                  </a:lnTo>
                  <a:lnTo>
                    <a:pt x="8" y="202"/>
                  </a:lnTo>
                  <a:lnTo>
                    <a:pt x="14" y="222"/>
                  </a:lnTo>
                  <a:lnTo>
                    <a:pt x="22" y="238"/>
                  </a:lnTo>
                  <a:lnTo>
                    <a:pt x="30" y="250"/>
                  </a:lnTo>
                  <a:lnTo>
                    <a:pt x="38" y="258"/>
                  </a:lnTo>
                  <a:lnTo>
                    <a:pt x="42" y="260"/>
                  </a:lnTo>
                  <a:lnTo>
                    <a:pt x="48" y="260"/>
                  </a:lnTo>
                  <a:lnTo>
                    <a:pt x="48" y="260"/>
                  </a:lnTo>
                  <a:lnTo>
                    <a:pt x="52" y="260"/>
                  </a:lnTo>
                  <a:lnTo>
                    <a:pt x="58" y="258"/>
                  </a:lnTo>
                  <a:lnTo>
                    <a:pt x="66" y="250"/>
                  </a:lnTo>
                  <a:lnTo>
                    <a:pt x="74" y="238"/>
                  </a:lnTo>
                  <a:lnTo>
                    <a:pt x="80" y="222"/>
                  </a:lnTo>
                  <a:lnTo>
                    <a:pt x="86" y="202"/>
                  </a:lnTo>
                  <a:lnTo>
                    <a:pt x="92" y="180"/>
                  </a:lnTo>
                  <a:lnTo>
                    <a:pt x="94" y="156"/>
                  </a:lnTo>
                  <a:lnTo>
                    <a:pt x="94" y="130"/>
                  </a:lnTo>
                  <a:lnTo>
                    <a:pt x="94" y="130"/>
                  </a:lnTo>
                  <a:lnTo>
                    <a:pt x="94" y="104"/>
                  </a:lnTo>
                  <a:lnTo>
                    <a:pt x="92" y="80"/>
                  </a:lnTo>
                  <a:lnTo>
                    <a:pt x="86" y="58"/>
                  </a:lnTo>
                  <a:lnTo>
                    <a:pt x="80" y="38"/>
                  </a:lnTo>
                  <a:lnTo>
                    <a:pt x="74" y="22"/>
                  </a:lnTo>
                  <a:lnTo>
                    <a:pt x="66" y="10"/>
                  </a:lnTo>
                  <a:lnTo>
                    <a:pt x="58" y="2"/>
                  </a:lnTo>
                  <a:lnTo>
                    <a:pt x="52" y="0"/>
                  </a:lnTo>
                  <a:lnTo>
                    <a:pt x="48" y="0"/>
                  </a:lnTo>
                  <a:lnTo>
                    <a:pt x="48" y="0"/>
                  </a:lnTo>
                  <a:close/>
                  <a:moveTo>
                    <a:pt x="48" y="248"/>
                  </a:moveTo>
                  <a:lnTo>
                    <a:pt x="48" y="248"/>
                  </a:lnTo>
                  <a:lnTo>
                    <a:pt x="40" y="246"/>
                  </a:lnTo>
                  <a:lnTo>
                    <a:pt x="34" y="238"/>
                  </a:lnTo>
                  <a:lnTo>
                    <a:pt x="28" y="228"/>
                  </a:lnTo>
                  <a:lnTo>
                    <a:pt x="22" y="214"/>
                  </a:lnTo>
                  <a:lnTo>
                    <a:pt x="18" y="196"/>
                  </a:lnTo>
                  <a:lnTo>
                    <a:pt x="14" y="176"/>
                  </a:lnTo>
                  <a:lnTo>
                    <a:pt x="12" y="154"/>
                  </a:lnTo>
                  <a:lnTo>
                    <a:pt x="10" y="130"/>
                  </a:lnTo>
                  <a:lnTo>
                    <a:pt x="10" y="130"/>
                  </a:lnTo>
                  <a:lnTo>
                    <a:pt x="12" y="106"/>
                  </a:lnTo>
                  <a:lnTo>
                    <a:pt x="14" y="84"/>
                  </a:lnTo>
                  <a:lnTo>
                    <a:pt x="18" y="64"/>
                  </a:lnTo>
                  <a:lnTo>
                    <a:pt x="22" y="46"/>
                  </a:lnTo>
                  <a:lnTo>
                    <a:pt x="28" y="32"/>
                  </a:lnTo>
                  <a:lnTo>
                    <a:pt x="34" y="22"/>
                  </a:lnTo>
                  <a:lnTo>
                    <a:pt x="40" y="14"/>
                  </a:lnTo>
                  <a:lnTo>
                    <a:pt x="48" y="12"/>
                  </a:lnTo>
                  <a:lnTo>
                    <a:pt x="48" y="12"/>
                  </a:lnTo>
                  <a:lnTo>
                    <a:pt x="54" y="14"/>
                  </a:lnTo>
                  <a:lnTo>
                    <a:pt x="60" y="22"/>
                  </a:lnTo>
                  <a:lnTo>
                    <a:pt x="68" y="32"/>
                  </a:lnTo>
                  <a:lnTo>
                    <a:pt x="72" y="46"/>
                  </a:lnTo>
                  <a:lnTo>
                    <a:pt x="78" y="64"/>
                  </a:lnTo>
                  <a:lnTo>
                    <a:pt x="82" y="84"/>
                  </a:lnTo>
                  <a:lnTo>
                    <a:pt x="84" y="106"/>
                  </a:lnTo>
                  <a:lnTo>
                    <a:pt x="84" y="130"/>
                  </a:lnTo>
                  <a:lnTo>
                    <a:pt x="84" y="130"/>
                  </a:lnTo>
                  <a:lnTo>
                    <a:pt x="84" y="154"/>
                  </a:lnTo>
                  <a:lnTo>
                    <a:pt x="82" y="176"/>
                  </a:lnTo>
                  <a:lnTo>
                    <a:pt x="78" y="196"/>
                  </a:lnTo>
                  <a:lnTo>
                    <a:pt x="72" y="214"/>
                  </a:lnTo>
                  <a:lnTo>
                    <a:pt x="68" y="228"/>
                  </a:lnTo>
                  <a:lnTo>
                    <a:pt x="60" y="238"/>
                  </a:lnTo>
                  <a:lnTo>
                    <a:pt x="54" y="246"/>
                  </a:lnTo>
                  <a:lnTo>
                    <a:pt x="48" y="248"/>
                  </a:lnTo>
                  <a:lnTo>
                    <a:pt x="48" y="2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15" name="Freeform 245"/>
            <p:cNvSpPr>
              <a:spLocks noEditPoints="1"/>
            </p:cNvSpPr>
            <p:nvPr/>
          </p:nvSpPr>
          <p:spPr bwMode="auto">
            <a:xfrm>
              <a:off x="15897225" y="7397750"/>
              <a:ext cx="365125" cy="244475"/>
            </a:xfrm>
            <a:custGeom>
              <a:avLst/>
              <a:gdLst/>
              <a:ahLst/>
              <a:cxnLst>
                <a:cxn ang="0">
                  <a:pos x="2" y="10"/>
                </a:cxn>
                <a:cxn ang="0">
                  <a:pos x="0" y="20"/>
                </a:cxn>
                <a:cxn ang="0">
                  <a:pos x="8" y="44"/>
                </a:cxn>
                <a:cxn ang="0">
                  <a:pos x="32" y="74"/>
                </a:cxn>
                <a:cxn ang="0">
                  <a:pos x="70" y="104"/>
                </a:cxn>
                <a:cxn ang="0">
                  <a:pos x="92" y="118"/>
                </a:cxn>
                <a:cxn ang="0">
                  <a:pos x="138" y="140"/>
                </a:cxn>
                <a:cxn ang="0">
                  <a:pos x="178" y="152"/>
                </a:cxn>
                <a:cxn ang="0">
                  <a:pos x="210" y="152"/>
                </a:cxn>
                <a:cxn ang="0">
                  <a:pos x="226" y="146"/>
                </a:cxn>
                <a:cxn ang="0">
                  <a:pos x="228" y="142"/>
                </a:cxn>
                <a:cxn ang="0">
                  <a:pos x="230" y="132"/>
                </a:cxn>
                <a:cxn ang="0">
                  <a:pos x="222" y="108"/>
                </a:cxn>
                <a:cxn ang="0">
                  <a:pos x="198" y="78"/>
                </a:cxn>
                <a:cxn ang="0">
                  <a:pos x="162" y="48"/>
                </a:cxn>
                <a:cxn ang="0">
                  <a:pos x="140" y="36"/>
                </a:cxn>
                <a:cxn ang="0">
                  <a:pos x="94" y="12"/>
                </a:cxn>
                <a:cxn ang="0">
                  <a:pos x="52" y="0"/>
                </a:cxn>
                <a:cxn ang="0">
                  <a:pos x="20" y="0"/>
                </a:cxn>
                <a:cxn ang="0">
                  <a:pos x="6" y="6"/>
                </a:cxn>
                <a:cxn ang="0">
                  <a:pos x="2" y="10"/>
                </a:cxn>
                <a:cxn ang="0">
                  <a:pos x="218" y="134"/>
                </a:cxn>
                <a:cxn ang="0">
                  <a:pos x="202" y="142"/>
                </a:cxn>
                <a:cxn ang="0">
                  <a:pos x="176" y="140"/>
                </a:cxn>
                <a:cxn ang="0">
                  <a:pos x="138" y="128"/>
                </a:cxn>
                <a:cxn ang="0">
                  <a:pos x="96" y="108"/>
                </a:cxn>
                <a:cxn ang="0">
                  <a:pos x="76" y="96"/>
                </a:cxn>
                <a:cxn ang="0">
                  <a:pos x="42" y="68"/>
                </a:cxn>
                <a:cxn ang="0">
                  <a:pos x="20" y="44"/>
                </a:cxn>
                <a:cxn ang="0">
                  <a:pos x="12" y="24"/>
                </a:cxn>
                <a:cxn ang="0">
                  <a:pos x="14" y="18"/>
                </a:cxn>
                <a:cxn ang="0">
                  <a:pos x="28" y="10"/>
                </a:cxn>
                <a:cxn ang="0">
                  <a:pos x="56" y="12"/>
                </a:cxn>
                <a:cxn ang="0">
                  <a:pos x="92" y="24"/>
                </a:cxn>
                <a:cxn ang="0">
                  <a:pos x="134" y="44"/>
                </a:cxn>
                <a:cxn ang="0">
                  <a:pos x="154" y="56"/>
                </a:cxn>
                <a:cxn ang="0">
                  <a:pos x="188" y="84"/>
                </a:cxn>
                <a:cxn ang="0">
                  <a:pos x="210" y="108"/>
                </a:cxn>
                <a:cxn ang="0">
                  <a:pos x="218" y="128"/>
                </a:cxn>
                <a:cxn ang="0">
                  <a:pos x="218" y="134"/>
                </a:cxn>
              </a:cxnLst>
              <a:rect l="0" t="0" r="r" b="b"/>
              <a:pathLst>
                <a:path w="230" h="154">
                  <a:moveTo>
                    <a:pt x="2" y="10"/>
                  </a:moveTo>
                  <a:lnTo>
                    <a:pt x="2" y="10"/>
                  </a:lnTo>
                  <a:lnTo>
                    <a:pt x="0" y="16"/>
                  </a:lnTo>
                  <a:lnTo>
                    <a:pt x="0" y="20"/>
                  </a:lnTo>
                  <a:lnTo>
                    <a:pt x="2" y="32"/>
                  </a:lnTo>
                  <a:lnTo>
                    <a:pt x="8" y="44"/>
                  </a:lnTo>
                  <a:lnTo>
                    <a:pt x="18" y="58"/>
                  </a:lnTo>
                  <a:lnTo>
                    <a:pt x="32" y="74"/>
                  </a:lnTo>
                  <a:lnTo>
                    <a:pt x="50" y="88"/>
                  </a:lnTo>
                  <a:lnTo>
                    <a:pt x="70" y="104"/>
                  </a:lnTo>
                  <a:lnTo>
                    <a:pt x="92" y="118"/>
                  </a:lnTo>
                  <a:lnTo>
                    <a:pt x="92" y="118"/>
                  </a:lnTo>
                  <a:lnTo>
                    <a:pt x="116" y="130"/>
                  </a:lnTo>
                  <a:lnTo>
                    <a:pt x="138" y="140"/>
                  </a:lnTo>
                  <a:lnTo>
                    <a:pt x="160" y="146"/>
                  </a:lnTo>
                  <a:lnTo>
                    <a:pt x="178" y="152"/>
                  </a:lnTo>
                  <a:lnTo>
                    <a:pt x="196" y="154"/>
                  </a:lnTo>
                  <a:lnTo>
                    <a:pt x="210" y="152"/>
                  </a:lnTo>
                  <a:lnTo>
                    <a:pt x="222" y="148"/>
                  </a:lnTo>
                  <a:lnTo>
                    <a:pt x="226" y="146"/>
                  </a:lnTo>
                  <a:lnTo>
                    <a:pt x="228" y="142"/>
                  </a:lnTo>
                  <a:lnTo>
                    <a:pt x="228" y="142"/>
                  </a:lnTo>
                  <a:lnTo>
                    <a:pt x="230" y="136"/>
                  </a:lnTo>
                  <a:lnTo>
                    <a:pt x="230" y="132"/>
                  </a:lnTo>
                  <a:lnTo>
                    <a:pt x="228" y="120"/>
                  </a:lnTo>
                  <a:lnTo>
                    <a:pt x="222" y="108"/>
                  </a:lnTo>
                  <a:lnTo>
                    <a:pt x="212" y="94"/>
                  </a:lnTo>
                  <a:lnTo>
                    <a:pt x="198" y="78"/>
                  </a:lnTo>
                  <a:lnTo>
                    <a:pt x="182" y="64"/>
                  </a:lnTo>
                  <a:lnTo>
                    <a:pt x="162" y="48"/>
                  </a:lnTo>
                  <a:lnTo>
                    <a:pt x="140" y="36"/>
                  </a:lnTo>
                  <a:lnTo>
                    <a:pt x="140" y="36"/>
                  </a:lnTo>
                  <a:lnTo>
                    <a:pt x="116" y="22"/>
                  </a:lnTo>
                  <a:lnTo>
                    <a:pt x="94" y="12"/>
                  </a:lnTo>
                  <a:lnTo>
                    <a:pt x="72" y="6"/>
                  </a:lnTo>
                  <a:lnTo>
                    <a:pt x="52" y="0"/>
                  </a:lnTo>
                  <a:lnTo>
                    <a:pt x="36" y="0"/>
                  </a:lnTo>
                  <a:lnTo>
                    <a:pt x="20" y="0"/>
                  </a:lnTo>
                  <a:lnTo>
                    <a:pt x="10" y="4"/>
                  </a:lnTo>
                  <a:lnTo>
                    <a:pt x="6" y="6"/>
                  </a:lnTo>
                  <a:lnTo>
                    <a:pt x="2" y="10"/>
                  </a:lnTo>
                  <a:lnTo>
                    <a:pt x="2" y="10"/>
                  </a:lnTo>
                  <a:close/>
                  <a:moveTo>
                    <a:pt x="218" y="134"/>
                  </a:moveTo>
                  <a:lnTo>
                    <a:pt x="218" y="134"/>
                  </a:lnTo>
                  <a:lnTo>
                    <a:pt x="212" y="140"/>
                  </a:lnTo>
                  <a:lnTo>
                    <a:pt x="202" y="142"/>
                  </a:lnTo>
                  <a:lnTo>
                    <a:pt x="190" y="142"/>
                  </a:lnTo>
                  <a:lnTo>
                    <a:pt x="176" y="140"/>
                  </a:lnTo>
                  <a:lnTo>
                    <a:pt x="158" y="136"/>
                  </a:lnTo>
                  <a:lnTo>
                    <a:pt x="138" y="128"/>
                  </a:lnTo>
                  <a:lnTo>
                    <a:pt x="118" y="120"/>
                  </a:lnTo>
                  <a:lnTo>
                    <a:pt x="96" y="108"/>
                  </a:lnTo>
                  <a:lnTo>
                    <a:pt x="96" y="108"/>
                  </a:lnTo>
                  <a:lnTo>
                    <a:pt x="76" y="96"/>
                  </a:lnTo>
                  <a:lnTo>
                    <a:pt x="58" y="82"/>
                  </a:lnTo>
                  <a:lnTo>
                    <a:pt x="42" y="68"/>
                  </a:lnTo>
                  <a:lnTo>
                    <a:pt x="30" y="56"/>
                  </a:lnTo>
                  <a:lnTo>
                    <a:pt x="20" y="44"/>
                  </a:lnTo>
                  <a:lnTo>
                    <a:pt x="14" y="34"/>
                  </a:lnTo>
                  <a:lnTo>
                    <a:pt x="12" y="24"/>
                  </a:lnTo>
                  <a:lnTo>
                    <a:pt x="14" y="18"/>
                  </a:lnTo>
                  <a:lnTo>
                    <a:pt x="14" y="18"/>
                  </a:lnTo>
                  <a:lnTo>
                    <a:pt x="20" y="12"/>
                  </a:lnTo>
                  <a:lnTo>
                    <a:pt x="28" y="10"/>
                  </a:lnTo>
                  <a:lnTo>
                    <a:pt x="40" y="10"/>
                  </a:lnTo>
                  <a:lnTo>
                    <a:pt x="56" y="12"/>
                  </a:lnTo>
                  <a:lnTo>
                    <a:pt x="72" y="16"/>
                  </a:lnTo>
                  <a:lnTo>
                    <a:pt x="92" y="24"/>
                  </a:lnTo>
                  <a:lnTo>
                    <a:pt x="112" y="32"/>
                  </a:lnTo>
                  <a:lnTo>
                    <a:pt x="134" y="44"/>
                  </a:lnTo>
                  <a:lnTo>
                    <a:pt x="134" y="44"/>
                  </a:lnTo>
                  <a:lnTo>
                    <a:pt x="154" y="56"/>
                  </a:lnTo>
                  <a:lnTo>
                    <a:pt x="172" y="70"/>
                  </a:lnTo>
                  <a:lnTo>
                    <a:pt x="188" y="84"/>
                  </a:lnTo>
                  <a:lnTo>
                    <a:pt x="200" y="96"/>
                  </a:lnTo>
                  <a:lnTo>
                    <a:pt x="210" y="108"/>
                  </a:lnTo>
                  <a:lnTo>
                    <a:pt x="216" y="118"/>
                  </a:lnTo>
                  <a:lnTo>
                    <a:pt x="218" y="128"/>
                  </a:lnTo>
                  <a:lnTo>
                    <a:pt x="218" y="134"/>
                  </a:lnTo>
                  <a:lnTo>
                    <a:pt x="218" y="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16" name="Freeform 246"/>
            <p:cNvSpPr>
              <a:spLocks noEditPoints="1"/>
            </p:cNvSpPr>
            <p:nvPr/>
          </p:nvSpPr>
          <p:spPr bwMode="auto">
            <a:xfrm>
              <a:off x="15897225" y="7397750"/>
              <a:ext cx="365125" cy="244475"/>
            </a:xfrm>
            <a:custGeom>
              <a:avLst/>
              <a:gdLst/>
              <a:ahLst/>
              <a:cxnLst>
                <a:cxn ang="0">
                  <a:pos x="140" y="118"/>
                </a:cxn>
                <a:cxn ang="0">
                  <a:pos x="182" y="88"/>
                </a:cxn>
                <a:cxn ang="0">
                  <a:pos x="212" y="58"/>
                </a:cxn>
                <a:cxn ang="0">
                  <a:pos x="228" y="32"/>
                </a:cxn>
                <a:cxn ang="0">
                  <a:pos x="230" y="16"/>
                </a:cxn>
                <a:cxn ang="0">
                  <a:pos x="228" y="10"/>
                </a:cxn>
                <a:cxn ang="0">
                  <a:pos x="222" y="4"/>
                </a:cxn>
                <a:cxn ang="0">
                  <a:pos x="196" y="0"/>
                </a:cxn>
                <a:cxn ang="0">
                  <a:pos x="160" y="6"/>
                </a:cxn>
                <a:cxn ang="0">
                  <a:pos x="116" y="22"/>
                </a:cxn>
                <a:cxn ang="0">
                  <a:pos x="92" y="36"/>
                </a:cxn>
                <a:cxn ang="0">
                  <a:pos x="50" y="64"/>
                </a:cxn>
                <a:cxn ang="0">
                  <a:pos x="18" y="94"/>
                </a:cxn>
                <a:cxn ang="0">
                  <a:pos x="2" y="120"/>
                </a:cxn>
                <a:cxn ang="0">
                  <a:pos x="0" y="136"/>
                </a:cxn>
                <a:cxn ang="0">
                  <a:pos x="2" y="142"/>
                </a:cxn>
                <a:cxn ang="0">
                  <a:pos x="10" y="148"/>
                </a:cxn>
                <a:cxn ang="0">
                  <a:pos x="36" y="154"/>
                </a:cxn>
                <a:cxn ang="0">
                  <a:pos x="72" y="146"/>
                </a:cxn>
                <a:cxn ang="0">
                  <a:pos x="116" y="130"/>
                </a:cxn>
                <a:cxn ang="0">
                  <a:pos x="140" y="118"/>
                </a:cxn>
                <a:cxn ang="0">
                  <a:pos x="134" y="108"/>
                </a:cxn>
                <a:cxn ang="0">
                  <a:pos x="92" y="128"/>
                </a:cxn>
                <a:cxn ang="0">
                  <a:pos x="56" y="140"/>
                </a:cxn>
                <a:cxn ang="0">
                  <a:pos x="28" y="142"/>
                </a:cxn>
                <a:cxn ang="0">
                  <a:pos x="14" y="134"/>
                </a:cxn>
                <a:cxn ang="0">
                  <a:pos x="12" y="128"/>
                </a:cxn>
                <a:cxn ang="0">
                  <a:pos x="20" y="108"/>
                </a:cxn>
                <a:cxn ang="0">
                  <a:pos x="42" y="84"/>
                </a:cxn>
                <a:cxn ang="0">
                  <a:pos x="76" y="56"/>
                </a:cxn>
                <a:cxn ang="0">
                  <a:pos x="96" y="44"/>
                </a:cxn>
                <a:cxn ang="0">
                  <a:pos x="138" y="24"/>
                </a:cxn>
                <a:cxn ang="0">
                  <a:pos x="176" y="12"/>
                </a:cxn>
                <a:cxn ang="0">
                  <a:pos x="202" y="10"/>
                </a:cxn>
                <a:cxn ang="0">
                  <a:pos x="218" y="18"/>
                </a:cxn>
                <a:cxn ang="0">
                  <a:pos x="218" y="24"/>
                </a:cxn>
                <a:cxn ang="0">
                  <a:pos x="210" y="44"/>
                </a:cxn>
                <a:cxn ang="0">
                  <a:pos x="188" y="68"/>
                </a:cxn>
                <a:cxn ang="0">
                  <a:pos x="154" y="96"/>
                </a:cxn>
                <a:cxn ang="0">
                  <a:pos x="134" y="108"/>
                </a:cxn>
              </a:cxnLst>
              <a:rect l="0" t="0" r="r" b="b"/>
              <a:pathLst>
                <a:path w="230" h="154">
                  <a:moveTo>
                    <a:pt x="140" y="118"/>
                  </a:moveTo>
                  <a:lnTo>
                    <a:pt x="140" y="118"/>
                  </a:lnTo>
                  <a:lnTo>
                    <a:pt x="162" y="104"/>
                  </a:lnTo>
                  <a:lnTo>
                    <a:pt x="182" y="88"/>
                  </a:lnTo>
                  <a:lnTo>
                    <a:pt x="198" y="74"/>
                  </a:lnTo>
                  <a:lnTo>
                    <a:pt x="212" y="58"/>
                  </a:lnTo>
                  <a:lnTo>
                    <a:pt x="222" y="44"/>
                  </a:lnTo>
                  <a:lnTo>
                    <a:pt x="228" y="32"/>
                  </a:lnTo>
                  <a:lnTo>
                    <a:pt x="230" y="20"/>
                  </a:lnTo>
                  <a:lnTo>
                    <a:pt x="230" y="16"/>
                  </a:lnTo>
                  <a:lnTo>
                    <a:pt x="228" y="10"/>
                  </a:lnTo>
                  <a:lnTo>
                    <a:pt x="228" y="10"/>
                  </a:lnTo>
                  <a:lnTo>
                    <a:pt x="226" y="6"/>
                  </a:lnTo>
                  <a:lnTo>
                    <a:pt x="222" y="4"/>
                  </a:lnTo>
                  <a:lnTo>
                    <a:pt x="210" y="0"/>
                  </a:lnTo>
                  <a:lnTo>
                    <a:pt x="196" y="0"/>
                  </a:lnTo>
                  <a:lnTo>
                    <a:pt x="178" y="0"/>
                  </a:lnTo>
                  <a:lnTo>
                    <a:pt x="160" y="6"/>
                  </a:lnTo>
                  <a:lnTo>
                    <a:pt x="138" y="12"/>
                  </a:lnTo>
                  <a:lnTo>
                    <a:pt x="116" y="22"/>
                  </a:lnTo>
                  <a:lnTo>
                    <a:pt x="92" y="36"/>
                  </a:lnTo>
                  <a:lnTo>
                    <a:pt x="92" y="36"/>
                  </a:lnTo>
                  <a:lnTo>
                    <a:pt x="70" y="48"/>
                  </a:lnTo>
                  <a:lnTo>
                    <a:pt x="50" y="64"/>
                  </a:lnTo>
                  <a:lnTo>
                    <a:pt x="32" y="78"/>
                  </a:lnTo>
                  <a:lnTo>
                    <a:pt x="18" y="94"/>
                  </a:lnTo>
                  <a:lnTo>
                    <a:pt x="8" y="108"/>
                  </a:lnTo>
                  <a:lnTo>
                    <a:pt x="2" y="120"/>
                  </a:lnTo>
                  <a:lnTo>
                    <a:pt x="0" y="132"/>
                  </a:lnTo>
                  <a:lnTo>
                    <a:pt x="0" y="136"/>
                  </a:lnTo>
                  <a:lnTo>
                    <a:pt x="2" y="142"/>
                  </a:lnTo>
                  <a:lnTo>
                    <a:pt x="2" y="142"/>
                  </a:lnTo>
                  <a:lnTo>
                    <a:pt x="6" y="146"/>
                  </a:lnTo>
                  <a:lnTo>
                    <a:pt x="10" y="148"/>
                  </a:lnTo>
                  <a:lnTo>
                    <a:pt x="20" y="152"/>
                  </a:lnTo>
                  <a:lnTo>
                    <a:pt x="36" y="154"/>
                  </a:lnTo>
                  <a:lnTo>
                    <a:pt x="52" y="152"/>
                  </a:lnTo>
                  <a:lnTo>
                    <a:pt x="72" y="146"/>
                  </a:lnTo>
                  <a:lnTo>
                    <a:pt x="94" y="140"/>
                  </a:lnTo>
                  <a:lnTo>
                    <a:pt x="116" y="130"/>
                  </a:lnTo>
                  <a:lnTo>
                    <a:pt x="140" y="118"/>
                  </a:lnTo>
                  <a:lnTo>
                    <a:pt x="140" y="118"/>
                  </a:lnTo>
                  <a:close/>
                  <a:moveTo>
                    <a:pt x="134" y="108"/>
                  </a:moveTo>
                  <a:lnTo>
                    <a:pt x="134" y="108"/>
                  </a:lnTo>
                  <a:lnTo>
                    <a:pt x="112" y="120"/>
                  </a:lnTo>
                  <a:lnTo>
                    <a:pt x="92" y="128"/>
                  </a:lnTo>
                  <a:lnTo>
                    <a:pt x="72" y="136"/>
                  </a:lnTo>
                  <a:lnTo>
                    <a:pt x="56" y="140"/>
                  </a:lnTo>
                  <a:lnTo>
                    <a:pt x="40" y="142"/>
                  </a:lnTo>
                  <a:lnTo>
                    <a:pt x="28" y="142"/>
                  </a:lnTo>
                  <a:lnTo>
                    <a:pt x="20" y="140"/>
                  </a:lnTo>
                  <a:lnTo>
                    <a:pt x="14" y="134"/>
                  </a:lnTo>
                  <a:lnTo>
                    <a:pt x="14" y="134"/>
                  </a:lnTo>
                  <a:lnTo>
                    <a:pt x="12" y="128"/>
                  </a:lnTo>
                  <a:lnTo>
                    <a:pt x="14" y="118"/>
                  </a:lnTo>
                  <a:lnTo>
                    <a:pt x="20" y="108"/>
                  </a:lnTo>
                  <a:lnTo>
                    <a:pt x="30" y="96"/>
                  </a:lnTo>
                  <a:lnTo>
                    <a:pt x="42" y="84"/>
                  </a:lnTo>
                  <a:lnTo>
                    <a:pt x="58" y="70"/>
                  </a:lnTo>
                  <a:lnTo>
                    <a:pt x="76" y="56"/>
                  </a:lnTo>
                  <a:lnTo>
                    <a:pt x="96" y="44"/>
                  </a:lnTo>
                  <a:lnTo>
                    <a:pt x="96" y="44"/>
                  </a:lnTo>
                  <a:lnTo>
                    <a:pt x="118" y="32"/>
                  </a:lnTo>
                  <a:lnTo>
                    <a:pt x="138" y="24"/>
                  </a:lnTo>
                  <a:lnTo>
                    <a:pt x="158" y="16"/>
                  </a:lnTo>
                  <a:lnTo>
                    <a:pt x="176" y="12"/>
                  </a:lnTo>
                  <a:lnTo>
                    <a:pt x="190" y="10"/>
                  </a:lnTo>
                  <a:lnTo>
                    <a:pt x="202" y="10"/>
                  </a:lnTo>
                  <a:lnTo>
                    <a:pt x="212" y="12"/>
                  </a:lnTo>
                  <a:lnTo>
                    <a:pt x="218" y="18"/>
                  </a:lnTo>
                  <a:lnTo>
                    <a:pt x="218" y="18"/>
                  </a:lnTo>
                  <a:lnTo>
                    <a:pt x="218" y="24"/>
                  </a:lnTo>
                  <a:lnTo>
                    <a:pt x="216" y="34"/>
                  </a:lnTo>
                  <a:lnTo>
                    <a:pt x="210" y="44"/>
                  </a:lnTo>
                  <a:lnTo>
                    <a:pt x="200" y="56"/>
                  </a:lnTo>
                  <a:lnTo>
                    <a:pt x="188" y="68"/>
                  </a:lnTo>
                  <a:lnTo>
                    <a:pt x="172" y="82"/>
                  </a:lnTo>
                  <a:lnTo>
                    <a:pt x="154" y="96"/>
                  </a:lnTo>
                  <a:lnTo>
                    <a:pt x="134" y="108"/>
                  </a:lnTo>
                  <a:lnTo>
                    <a:pt x="134" y="10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17" name="Freeform 247"/>
            <p:cNvSpPr>
              <a:spLocks/>
            </p:cNvSpPr>
            <p:nvPr/>
          </p:nvSpPr>
          <p:spPr bwMode="auto">
            <a:xfrm>
              <a:off x="16052800" y="7489825"/>
              <a:ext cx="57150" cy="57150"/>
            </a:xfrm>
            <a:custGeom>
              <a:avLst/>
              <a:gdLst/>
              <a:ahLst/>
              <a:cxnLst>
                <a:cxn ang="0">
                  <a:pos x="36" y="18"/>
                </a:cxn>
                <a:cxn ang="0">
                  <a:pos x="36" y="18"/>
                </a:cxn>
                <a:cxn ang="0">
                  <a:pos x="34" y="26"/>
                </a:cxn>
                <a:cxn ang="0">
                  <a:pos x="30" y="30"/>
                </a:cxn>
                <a:cxn ang="0">
                  <a:pos x="24" y="34"/>
                </a:cxn>
                <a:cxn ang="0">
                  <a:pos x="18" y="36"/>
                </a:cxn>
                <a:cxn ang="0">
                  <a:pos x="18" y="36"/>
                </a:cxn>
                <a:cxn ang="0">
                  <a:pos x="10" y="34"/>
                </a:cxn>
                <a:cxn ang="0">
                  <a:pos x="4" y="30"/>
                </a:cxn>
                <a:cxn ang="0">
                  <a:pos x="0" y="26"/>
                </a:cxn>
                <a:cxn ang="0">
                  <a:pos x="0" y="18"/>
                </a:cxn>
                <a:cxn ang="0">
                  <a:pos x="0" y="18"/>
                </a:cxn>
                <a:cxn ang="0">
                  <a:pos x="0" y="10"/>
                </a:cxn>
                <a:cxn ang="0">
                  <a:pos x="4" y="6"/>
                </a:cxn>
                <a:cxn ang="0">
                  <a:pos x="10" y="2"/>
                </a:cxn>
                <a:cxn ang="0">
                  <a:pos x="18" y="0"/>
                </a:cxn>
                <a:cxn ang="0">
                  <a:pos x="18" y="0"/>
                </a:cxn>
                <a:cxn ang="0">
                  <a:pos x="24" y="2"/>
                </a:cxn>
                <a:cxn ang="0">
                  <a:pos x="30" y="6"/>
                </a:cxn>
                <a:cxn ang="0">
                  <a:pos x="34" y="10"/>
                </a:cxn>
                <a:cxn ang="0">
                  <a:pos x="36" y="18"/>
                </a:cxn>
                <a:cxn ang="0">
                  <a:pos x="36" y="18"/>
                </a:cxn>
              </a:cxnLst>
              <a:rect l="0" t="0" r="r" b="b"/>
              <a:pathLst>
                <a:path w="36" h="36">
                  <a:moveTo>
                    <a:pt x="36" y="18"/>
                  </a:moveTo>
                  <a:lnTo>
                    <a:pt x="36" y="18"/>
                  </a:lnTo>
                  <a:lnTo>
                    <a:pt x="34" y="26"/>
                  </a:lnTo>
                  <a:lnTo>
                    <a:pt x="30" y="30"/>
                  </a:lnTo>
                  <a:lnTo>
                    <a:pt x="24" y="34"/>
                  </a:lnTo>
                  <a:lnTo>
                    <a:pt x="18" y="36"/>
                  </a:lnTo>
                  <a:lnTo>
                    <a:pt x="18" y="36"/>
                  </a:lnTo>
                  <a:lnTo>
                    <a:pt x="10" y="34"/>
                  </a:lnTo>
                  <a:lnTo>
                    <a:pt x="4" y="30"/>
                  </a:lnTo>
                  <a:lnTo>
                    <a:pt x="0" y="26"/>
                  </a:lnTo>
                  <a:lnTo>
                    <a:pt x="0" y="18"/>
                  </a:lnTo>
                  <a:lnTo>
                    <a:pt x="0" y="18"/>
                  </a:lnTo>
                  <a:lnTo>
                    <a:pt x="0" y="10"/>
                  </a:lnTo>
                  <a:lnTo>
                    <a:pt x="4" y="6"/>
                  </a:lnTo>
                  <a:lnTo>
                    <a:pt x="10" y="2"/>
                  </a:lnTo>
                  <a:lnTo>
                    <a:pt x="18" y="0"/>
                  </a:lnTo>
                  <a:lnTo>
                    <a:pt x="18" y="0"/>
                  </a:lnTo>
                  <a:lnTo>
                    <a:pt x="24" y="2"/>
                  </a:lnTo>
                  <a:lnTo>
                    <a:pt x="30" y="6"/>
                  </a:lnTo>
                  <a:lnTo>
                    <a:pt x="34" y="10"/>
                  </a:lnTo>
                  <a:lnTo>
                    <a:pt x="36" y="18"/>
                  </a:lnTo>
                  <a:lnTo>
                    <a:pt x="36"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grpSp>
      <p:sp>
        <p:nvSpPr>
          <p:cNvPr id="119" name="Content Placeholder 3"/>
          <p:cNvSpPr txBox="1">
            <a:spLocks/>
          </p:cNvSpPr>
          <p:nvPr/>
        </p:nvSpPr>
        <p:spPr>
          <a:xfrm>
            <a:off x="4848441" y="3669920"/>
            <a:ext cx="838641" cy="290506"/>
          </a:xfrm>
          <a:prstGeom prst="rect">
            <a:avLst/>
          </a:prstGeom>
        </p:spPr>
        <p:txBody>
          <a:bodyPr/>
          <a:lstStyle/>
          <a:p>
            <a:pPr marL="342900" marR="0" lvl="0" indent="-342900" algn="ctr" defTabSz="914400" eaLnBrk="0" fontAlgn="auto" latinLnBrk="0" hangingPunct="0">
              <a:lnSpc>
                <a:spcPts val="1700"/>
              </a:lnSpc>
              <a:spcBef>
                <a:spcPts val="0"/>
              </a:spcBef>
              <a:spcAft>
                <a:spcPts val="0"/>
              </a:spcAft>
              <a:buClr>
                <a:srgbClr val="777777"/>
              </a:buClr>
              <a:buSzPct val="60000"/>
              <a:buFontTx/>
              <a:buNone/>
              <a:tabLst/>
              <a:defRPr/>
            </a:pPr>
            <a:r>
              <a:rPr lang="en-US" altLang="zh-CN" sz="1000" b="1" kern="0" dirty="0" smtClean="0">
                <a:solidFill>
                  <a:srgbClr val="BC0000"/>
                </a:solidFill>
                <a:latin typeface="Arial" pitchFamily="34" charset="0"/>
                <a:ea typeface="微软雅黑" pitchFamily="34" charset="-122"/>
                <a:cs typeface="Arial" pitchFamily="34" charset="0"/>
              </a:rPr>
              <a:t>Patents</a:t>
            </a:r>
            <a:endParaRPr kumimoji="0" lang="en-US" altLang="zh-CN" sz="1000" b="1" i="0" u="none" strike="noStrike" kern="0" cap="none" spc="0" normalizeH="0" baseline="0" noProof="0" dirty="0" smtClean="0">
              <a:ln>
                <a:noFill/>
              </a:ln>
              <a:solidFill>
                <a:srgbClr val="BC0000"/>
              </a:solidFill>
              <a:effectLst/>
              <a:uLnTx/>
              <a:uFillTx/>
              <a:latin typeface="Arial" pitchFamily="34" charset="0"/>
              <a:ea typeface="微软雅黑" pitchFamily="34" charset="-122"/>
              <a:cs typeface="Arial" pitchFamily="34" charset="0"/>
            </a:endParaRPr>
          </a:p>
          <a:p>
            <a:pPr marL="342900" marR="0" lvl="0" indent="-342900" algn="ctr" defTabSz="914400" rtl="0" eaLnBrk="0" fontAlgn="base" latinLnBrk="0" hangingPunct="0">
              <a:lnSpc>
                <a:spcPts val="1700"/>
              </a:lnSpc>
              <a:spcBef>
                <a:spcPct val="0"/>
              </a:spcBef>
              <a:spcAft>
                <a:spcPct val="0"/>
              </a:spcAft>
              <a:buClr>
                <a:srgbClr val="777777"/>
              </a:buClr>
              <a:buSzPct val="60000"/>
              <a:buFontTx/>
              <a:buNone/>
              <a:tabLst/>
              <a:defRPr/>
            </a:pPr>
            <a:endParaRPr kumimoji="0" lang="en-US" altLang="zh-CN" sz="1000" b="1" i="0" u="none" strike="noStrike" kern="0" cap="none" spc="0" normalizeH="0" baseline="0" noProof="0" dirty="0" smtClean="0">
              <a:ln>
                <a:noFill/>
              </a:ln>
              <a:solidFill>
                <a:srgbClr val="BC0000"/>
              </a:solidFill>
              <a:effectLst/>
              <a:uLnTx/>
              <a:uFillTx/>
              <a:latin typeface="Arial" pitchFamily="34" charset="0"/>
              <a:ea typeface="微软雅黑" pitchFamily="34" charset="-122"/>
              <a:cs typeface="Arial" pitchFamily="34" charset="0"/>
            </a:endParaRPr>
          </a:p>
        </p:txBody>
      </p:sp>
      <p:grpSp>
        <p:nvGrpSpPr>
          <p:cNvPr id="4" name="组合 59"/>
          <p:cNvGrpSpPr/>
          <p:nvPr/>
        </p:nvGrpSpPr>
        <p:grpSpPr>
          <a:xfrm>
            <a:off x="507558" y="3107153"/>
            <a:ext cx="3781426" cy="1159410"/>
            <a:chOff x="485775" y="3201749"/>
            <a:chExt cx="3781426" cy="1159410"/>
          </a:xfrm>
        </p:grpSpPr>
        <p:sp>
          <p:nvSpPr>
            <p:cNvPr id="63" name="TextBox 62"/>
            <p:cNvSpPr txBox="1"/>
            <p:nvPr/>
          </p:nvSpPr>
          <p:spPr>
            <a:xfrm>
              <a:off x="542652" y="4057257"/>
              <a:ext cx="525568" cy="177484"/>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50" kern="0" dirty="0" smtClean="0">
                  <a:solidFill>
                    <a:schemeClr val="tx1">
                      <a:lumMod val="75000"/>
                      <a:lumOff val="25000"/>
                    </a:schemeClr>
                  </a:solidFill>
                  <a:latin typeface="微软雅黑" pitchFamily="34" charset="-122"/>
                  <a:ea typeface="微软雅黑" pitchFamily="34" charset="-122"/>
                  <a:cs typeface="Arial" pitchFamily="34" charset="0"/>
                </a:rPr>
                <a:t>0</a:t>
              </a:r>
              <a:endParaRPr lang="zh-CN" altLang="en-US" sz="300" kern="0" dirty="0">
                <a:solidFill>
                  <a:schemeClr val="tx1">
                    <a:lumMod val="75000"/>
                    <a:lumOff val="25000"/>
                  </a:schemeClr>
                </a:solidFill>
                <a:latin typeface="微软雅黑" pitchFamily="34" charset="-122"/>
                <a:ea typeface="微软雅黑" pitchFamily="34" charset="-122"/>
                <a:cs typeface="Arial" pitchFamily="34" charset="0"/>
              </a:endParaRPr>
            </a:p>
          </p:txBody>
        </p:sp>
        <p:sp>
          <p:nvSpPr>
            <p:cNvPr id="64" name="TextBox 63"/>
            <p:cNvSpPr txBox="1"/>
            <p:nvPr/>
          </p:nvSpPr>
          <p:spPr>
            <a:xfrm>
              <a:off x="485775" y="3821493"/>
              <a:ext cx="525568" cy="177484"/>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50" kern="0" dirty="0" smtClean="0">
                  <a:solidFill>
                    <a:schemeClr val="tx1">
                      <a:lumMod val="75000"/>
                      <a:lumOff val="25000"/>
                    </a:schemeClr>
                  </a:solidFill>
                  <a:latin typeface="微软雅黑" pitchFamily="34" charset="-122"/>
                  <a:ea typeface="微软雅黑" pitchFamily="34" charset="-122"/>
                  <a:cs typeface="Arial" pitchFamily="34" charset="0"/>
                </a:rPr>
                <a:t>5%</a:t>
              </a:r>
              <a:endParaRPr lang="zh-CN" altLang="en-US" sz="300" kern="0" dirty="0">
                <a:solidFill>
                  <a:schemeClr val="tx1">
                    <a:lumMod val="75000"/>
                    <a:lumOff val="25000"/>
                  </a:schemeClr>
                </a:solidFill>
                <a:latin typeface="微软雅黑" pitchFamily="34" charset="-122"/>
                <a:ea typeface="微软雅黑" pitchFamily="34" charset="-122"/>
                <a:cs typeface="Arial" pitchFamily="34" charset="0"/>
              </a:endParaRPr>
            </a:p>
          </p:txBody>
        </p:sp>
        <p:sp>
          <p:nvSpPr>
            <p:cNvPr id="95" name="TextBox 94"/>
            <p:cNvSpPr txBox="1"/>
            <p:nvPr/>
          </p:nvSpPr>
          <p:spPr>
            <a:xfrm>
              <a:off x="485775" y="3578548"/>
              <a:ext cx="525568" cy="177484"/>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50" kern="0" dirty="0" smtClean="0">
                  <a:solidFill>
                    <a:schemeClr val="tx1">
                      <a:lumMod val="75000"/>
                      <a:lumOff val="25000"/>
                    </a:schemeClr>
                  </a:solidFill>
                  <a:latin typeface="微软雅黑" pitchFamily="34" charset="-122"/>
                  <a:ea typeface="微软雅黑" pitchFamily="34" charset="-122"/>
                  <a:cs typeface="Arial" pitchFamily="34" charset="0"/>
                </a:rPr>
                <a:t>10%</a:t>
              </a:r>
              <a:endParaRPr lang="zh-CN" altLang="en-US" sz="300" kern="0" dirty="0">
                <a:solidFill>
                  <a:schemeClr val="tx1">
                    <a:lumMod val="75000"/>
                    <a:lumOff val="25000"/>
                  </a:schemeClr>
                </a:solidFill>
                <a:latin typeface="微软雅黑" pitchFamily="34" charset="-122"/>
                <a:ea typeface="微软雅黑" pitchFamily="34" charset="-122"/>
                <a:cs typeface="Arial" pitchFamily="34" charset="0"/>
              </a:endParaRPr>
            </a:p>
          </p:txBody>
        </p:sp>
        <p:sp>
          <p:nvSpPr>
            <p:cNvPr id="96" name="TextBox 95"/>
            <p:cNvSpPr txBox="1"/>
            <p:nvPr/>
          </p:nvSpPr>
          <p:spPr>
            <a:xfrm>
              <a:off x="485775" y="3345177"/>
              <a:ext cx="525568" cy="177484"/>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50" kern="0" dirty="0" smtClean="0">
                  <a:solidFill>
                    <a:schemeClr val="tx1">
                      <a:lumMod val="75000"/>
                      <a:lumOff val="25000"/>
                    </a:schemeClr>
                  </a:solidFill>
                  <a:latin typeface="微软雅黑" pitchFamily="34" charset="-122"/>
                  <a:ea typeface="微软雅黑" pitchFamily="34" charset="-122"/>
                  <a:cs typeface="Arial" pitchFamily="34" charset="0"/>
                </a:rPr>
                <a:t>15%</a:t>
              </a:r>
              <a:endParaRPr lang="zh-CN" altLang="en-US" sz="300" kern="0" dirty="0">
                <a:solidFill>
                  <a:schemeClr val="tx1">
                    <a:lumMod val="75000"/>
                    <a:lumOff val="25000"/>
                  </a:schemeClr>
                </a:solidFill>
                <a:latin typeface="微软雅黑" pitchFamily="34" charset="-122"/>
                <a:ea typeface="微软雅黑" pitchFamily="34" charset="-122"/>
                <a:cs typeface="Arial" pitchFamily="34" charset="0"/>
              </a:endParaRPr>
            </a:p>
          </p:txBody>
        </p:sp>
        <p:pic>
          <p:nvPicPr>
            <p:cNvPr id="97" name="Picture 2" descr="C:\Users\z00124665\Desktop\源文件.png"/>
            <p:cNvPicPr>
              <a:picLocks noChangeAspect="1" noChangeArrowheads="1"/>
            </p:cNvPicPr>
            <p:nvPr/>
          </p:nvPicPr>
          <p:blipFill>
            <a:blip r:embed="rId5" cstate="screen">
              <a:duotone>
                <a:prstClr val="black"/>
                <a:srgbClr val="000000">
                  <a:tint val="45000"/>
                  <a:satMod val="400000"/>
                </a:srgbClr>
              </a:duotone>
            </a:blip>
            <a:srcRect/>
            <a:stretch>
              <a:fillRect/>
            </a:stretch>
          </p:blipFill>
          <p:spPr bwMode="auto">
            <a:xfrm>
              <a:off x="934898" y="3201749"/>
              <a:ext cx="3332303" cy="943955"/>
            </a:xfrm>
            <a:prstGeom prst="rect">
              <a:avLst/>
            </a:prstGeom>
            <a:noFill/>
          </p:spPr>
        </p:pic>
        <p:sp>
          <p:nvSpPr>
            <p:cNvPr id="98" name="矩形 97"/>
            <p:cNvSpPr/>
            <p:nvPr/>
          </p:nvSpPr>
          <p:spPr bwMode="auto">
            <a:xfrm>
              <a:off x="1032491" y="3697213"/>
              <a:ext cx="344406" cy="453577"/>
            </a:xfrm>
            <a:prstGeom prst="rect">
              <a:avLst/>
            </a:prstGeom>
            <a:solidFill>
              <a:schemeClr val="bg1">
                <a:lumMod val="5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313353">
                <a:buClr>
                  <a:srgbClr val="CC9900"/>
                </a:buClr>
                <a:buFont typeface="Wingdings" pitchFamily="2" charset="2"/>
                <a:buChar char="n"/>
                <a:defRPr/>
              </a:pPr>
              <a:endParaRPr lang="zh-CN" altLang="en-US" kern="0" dirty="0" smtClean="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01" name="矩形 100"/>
            <p:cNvSpPr/>
            <p:nvPr/>
          </p:nvSpPr>
          <p:spPr bwMode="auto">
            <a:xfrm>
              <a:off x="1552249" y="3722346"/>
              <a:ext cx="344406" cy="428445"/>
            </a:xfrm>
            <a:prstGeom prst="rect">
              <a:avLst/>
            </a:prstGeom>
            <a:solidFill>
              <a:srgbClr val="C0000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313353">
                <a:buClr>
                  <a:srgbClr val="CC9900"/>
                </a:buClr>
                <a:buFont typeface="Wingdings" pitchFamily="2" charset="2"/>
                <a:buChar char="n"/>
                <a:defRPr/>
              </a:pPr>
              <a:endParaRPr lang="zh-CN" altLang="en-US" kern="0" dirty="0" smtClean="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04" name="矩形 103"/>
            <p:cNvSpPr/>
            <p:nvPr/>
          </p:nvSpPr>
          <p:spPr bwMode="auto">
            <a:xfrm>
              <a:off x="2102241" y="3686442"/>
              <a:ext cx="344406" cy="464348"/>
            </a:xfrm>
            <a:prstGeom prst="rect">
              <a:avLst/>
            </a:prstGeom>
            <a:solidFill>
              <a:schemeClr val="bg1">
                <a:lumMod val="5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313353">
                <a:buClr>
                  <a:srgbClr val="CC9900"/>
                </a:buClr>
                <a:buFont typeface="Wingdings" pitchFamily="2" charset="2"/>
                <a:buChar char="n"/>
                <a:defRPr/>
              </a:pPr>
              <a:endParaRPr lang="zh-CN" altLang="en-US" kern="0" dirty="0" smtClean="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06" name="矩形 105"/>
            <p:cNvSpPr/>
            <p:nvPr/>
          </p:nvSpPr>
          <p:spPr bwMode="auto">
            <a:xfrm>
              <a:off x="2621998" y="3686442"/>
              <a:ext cx="344406" cy="464348"/>
            </a:xfrm>
            <a:prstGeom prst="rect">
              <a:avLst/>
            </a:prstGeom>
            <a:solidFill>
              <a:srgbClr val="C0000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313353">
                <a:buClr>
                  <a:srgbClr val="CC9900"/>
                </a:buClr>
                <a:buFont typeface="Wingdings" pitchFamily="2" charset="2"/>
                <a:buChar char="n"/>
                <a:defRPr/>
              </a:pPr>
              <a:endParaRPr lang="zh-CN" altLang="en-US" kern="0" dirty="0" smtClean="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13" name="矩形 112"/>
            <p:cNvSpPr/>
            <p:nvPr/>
          </p:nvSpPr>
          <p:spPr bwMode="auto">
            <a:xfrm>
              <a:off x="3151836" y="3578732"/>
              <a:ext cx="344406" cy="572058"/>
            </a:xfrm>
            <a:prstGeom prst="rect">
              <a:avLst/>
            </a:prstGeom>
            <a:solidFill>
              <a:schemeClr val="bg1">
                <a:lumMod val="5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313353">
                <a:buClr>
                  <a:srgbClr val="CC9900"/>
                </a:buClr>
                <a:buFont typeface="Wingdings" pitchFamily="2" charset="2"/>
                <a:buChar char="n"/>
                <a:defRPr/>
              </a:pPr>
              <a:endParaRPr lang="zh-CN" altLang="en-US" kern="0" dirty="0" smtClean="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18" name="TextBox 117"/>
            <p:cNvSpPr txBox="1"/>
            <p:nvPr/>
          </p:nvSpPr>
          <p:spPr>
            <a:xfrm>
              <a:off x="940450" y="3800961"/>
              <a:ext cx="525568" cy="184666"/>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00" kern="0" dirty="0" smtClean="0">
                  <a:solidFill>
                    <a:schemeClr val="bg1"/>
                  </a:solidFill>
                  <a:latin typeface="微软雅黑" pitchFamily="34" charset="-122"/>
                  <a:ea typeface="微软雅黑" pitchFamily="34" charset="-122"/>
                  <a:cs typeface="Arial" pitchFamily="34" charset="0"/>
                </a:rPr>
                <a:t>9.4%</a:t>
              </a:r>
              <a:endParaRPr lang="en-US" altLang="zh-CN" sz="200" kern="0" dirty="0">
                <a:solidFill>
                  <a:schemeClr val="bg1"/>
                </a:solidFill>
                <a:latin typeface="微软雅黑" pitchFamily="34" charset="-122"/>
                <a:ea typeface="微软雅黑" pitchFamily="34" charset="-122"/>
                <a:cs typeface="Arial" pitchFamily="34" charset="0"/>
              </a:endParaRPr>
            </a:p>
          </p:txBody>
        </p:sp>
        <p:sp>
          <p:nvSpPr>
            <p:cNvPr id="120" name="TextBox 119"/>
            <p:cNvSpPr txBox="1"/>
            <p:nvPr/>
          </p:nvSpPr>
          <p:spPr>
            <a:xfrm>
              <a:off x="1470366" y="3800961"/>
              <a:ext cx="525568" cy="184666"/>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00" kern="0" dirty="0" smtClean="0">
                  <a:solidFill>
                    <a:schemeClr val="bg1"/>
                  </a:solidFill>
                  <a:latin typeface="微软雅黑" pitchFamily="34" charset="-122"/>
                  <a:ea typeface="微软雅黑" pitchFamily="34" charset="-122"/>
                  <a:cs typeface="Arial" pitchFamily="34" charset="0"/>
                </a:rPr>
                <a:t>9.1%</a:t>
              </a:r>
              <a:endParaRPr lang="en-US" altLang="zh-CN" sz="200" kern="0" dirty="0">
                <a:solidFill>
                  <a:schemeClr val="bg1"/>
                </a:solidFill>
                <a:latin typeface="微软雅黑" pitchFamily="34" charset="-122"/>
                <a:ea typeface="微软雅黑" pitchFamily="34" charset="-122"/>
                <a:cs typeface="Arial" pitchFamily="34" charset="0"/>
              </a:endParaRPr>
            </a:p>
          </p:txBody>
        </p:sp>
        <p:sp>
          <p:nvSpPr>
            <p:cNvPr id="121" name="TextBox 120"/>
            <p:cNvSpPr txBox="1"/>
            <p:nvPr/>
          </p:nvSpPr>
          <p:spPr>
            <a:xfrm>
              <a:off x="2013413" y="3800961"/>
              <a:ext cx="525568" cy="184666"/>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00" kern="0" dirty="0" smtClean="0">
                  <a:solidFill>
                    <a:schemeClr val="bg1"/>
                  </a:solidFill>
                  <a:latin typeface="微软雅黑" pitchFamily="34" charset="-122"/>
                  <a:ea typeface="微软雅黑" pitchFamily="34" charset="-122"/>
                  <a:cs typeface="Arial" pitchFamily="34" charset="0"/>
                </a:rPr>
                <a:t>9.7%</a:t>
              </a:r>
              <a:endParaRPr lang="en-US" altLang="zh-CN" sz="200" kern="0" dirty="0">
                <a:solidFill>
                  <a:schemeClr val="bg1"/>
                </a:solidFill>
                <a:latin typeface="微软雅黑" pitchFamily="34" charset="-122"/>
                <a:ea typeface="微软雅黑" pitchFamily="34" charset="-122"/>
                <a:cs typeface="Arial" pitchFamily="34" charset="0"/>
              </a:endParaRPr>
            </a:p>
          </p:txBody>
        </p:sp>
        <p:sp>
          <p:nvSpPr>
            <p:cNvPr id="122" name="TextBox 121"/>
            <p:cNvSpPr txBox="1"/>
            <p:nvPr/>
          </p:nvSpPr>
          <p:spPr>
            <a:xfrm>
              <a:off x="2530110" y="3800961"/>
              <a:ext cx="525568" cy="184666"/>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00" kern="0" dirty="0" smtClean="0">
                  <a:solidFill>
                    <a:schemeClr val="bg1"/>
                  </a:solidFill>
                  <a:latin typeface="微软雅黑" pitchFamily="34" charset="-122"/>
                  <a:ea typeface="微软雅黑" pitchFamily="34" charset="-122"/>
                  <a:cs typeface="Arial" pitchFamily="34" charset="0"/>
                </a:rPr>
                <a:t>9.7%</a:t>
              </a:r>
              <a:endParaRPr lang="en-US" altLang="zh-CN" sz="200" kern="0" dirty="0">
                <a:solidFill>
                  <a:schemeClr val="bg1"/>
                </a:solidFill>
                <a:latin typeface="微软雅黑" pitchFamily="34" charset="-122"/>
                <a:ea typeface="微软雅黑" pitchFamily="34" charset="-122"/>
                <a:cs typeface="Arial" pitchFamily="34" charset="0"/>
              </a:endParaRPr>
            </a:p>
          </p:txBody>
        </p:sp>
        <p:sp>
          <p:nvSpPr>
            <p:cNvPr id="123" name="TextBox 122"/>
            <p:cNvSpPr txBox="1"/>
            <p:nvPr/>
          </p:nvSpPr>
          <p:spPr>
            <a:xfrm>
              <a:off x="3061974" y="3800961"/>
              <a:ext cx="525568" cy="184666"/>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00" kern="0" dirty="0" smtClean="0">
                  <a:solidFill>
                    <a:schemeClr val="bg1"/>
                  </a:solidFill>
                  <a:latin typeface="微软雅黑" pitchFamily="34" charset="-122"/>
                  <a:ea typeface="微软雅黑" pitchFamily="34" charset="-122"/>
                  <a:cs typeface="Arial" pitchFamily="34" charset="0"/>
                </a:rPr>
                <a:t>11.6%</a:t>
              </a:r>
              <a:endParaRPr lang="en-US" altLang="zh-CN" sz="200" kern="0" dirty="0">
                <a:solidFill>
                  <a:schemeClr val="bg1"/>
                </a:solidFill>
                <a:latin typeface="微软雅黑" pitchFamily="34" charset="-122"/>
                <a:ea typeface="微软雅黑" pitchFamily="34" charset="-122"/>
                <a:cs typeface="Arial" pitchFamily="34" charset="0"/>
              </a:endParaRPr>
            </a:p>
          </p:txBody>
        </p:sp>
        <p:sp>
          <p:nvSpPr>
            <p:cNvPr id="124" name="TextBox 123"/>
            <p:cNvSpPr txBox="1"/>
            <p:nvPr/>
          </p:nvSpPr>
          <p:spPr>
            <a:xfrm>
              <a:off x="981507" y="4163770"/>
              <a:ext cx="525568" cy="193899"/>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50" kern="0" dirty="0" smtClean="0">
                  <a:solidFill>
                    <a:schemeClr val="tx1">
                      <a:lumMod val="75000"/>
                      <a:lumOff val="25000"/>
                    </a:schemeClr>
                  </a:solidFill>
                  <a:latin typeface="微软雅黑" pitchFamily="34" charset="-122"/>
                  <a:ea typeface="微软雅黑" pitchFamily="34" charset="-122"/>
                  <a:cs typeface="Arial" pitchFamily="34" charset="0"/>
                </a:rPr>
                <a:t>2007</a:t>
              </a:r>
              <a:endParaRPr lang="zh-CN" altLang="en-US" sz="1050" kern="0" dirty="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25" name="TextBox 124"/>
            <p:cNvSpPr txBox="1"/>
            <p:nvPr/>
          </p:nvSpPr>
          <p:spPr>
            <a:xfrm>
              <a:off x="1497394" y="4163771"/>
              <a:ext cx="525568" cy="193899"/>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50" kern="0" dirty="0" smtClean="0">
                  <a:solidFill>
                    <a:schemeClr val="tx1">
                      <a:lumMod val="75000"/>
                      <a:lumOff val="25000"/>
                    </a:schemeClr>
                  </a:solidFill>
                  <a:latin typeface="微软雅黑" pitchFamily="34" charset="-122"/>
                  <a:ea typeface="微软雅黑" pitchFamily="34" charset="-122"/>
                  <a:cs typeface="Arial" pitchFamily="34" charset="0"/>
                </a:rPr>
                <a:t>2008</a:t>
              </a:r>
              <a:endParaRPr lang="zh-CN" altLang="en-US" sz="1050" kern="0" dirty="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26" name="TextBox 125"/>
            <p:cNvSpPr txBox="1"/>
            <p:nvPr/>
          </p:nvSpPr>
          <p:spPr>
            <a:xfrm>
              <a:off x="2043516" y="4163772"/>
              <a:ext cx="525568" cy="193899"/>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50" kern="0" dirty="0" smtClean="0">
                  <a:solidFill>
                    <a:schemeClr val="tx1">
                      <a:lumMod val="75000"/>
                      <a:lumOff val="25000"/>
                    </a:schemeClr>
                  </a:solidFill>
                  <a:latin typeface="微软雅黑" pitchFamily="34" charset="-122"/>
                  <a:ea typeface="微软雅黑" pitchFamily="34" charset="-122"/>
                  <a:cs typeface="Arial" pitchFamily="34" charset="0"/>
                </a:rPr>
                <a:t>2009</a:t>
              </a:r>
              <a:endParaRPr lang="zh-CN" altLang="en-US" sz="1050" kern="0" dirty="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27" name="TextBox 126"/>
            <p:cNvSpPr txBox="1"/>
            <p:nvPr/>
          </p:nvSpPr>
          <p:spPr>
            <a:xfrm>
              <a:off x="2566986" y="4163773"/>
              <a:ext cx="525568" cy="193899"/>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50" kern="0" dirty="0" smtClean="0">
                  <a:solidFill>
                    <a:schemeClr val="tx1">
                      <a:lumMod val="75000"/>
                      <a:lumOff val="25000"/>
                    </a:schemeClr>
                  </a:solidFill>
                  <a:latin typeface="微软雅黑" pitchFamily="34" charset="-122"/>
                  <a:ea typeface="微软雅黑" pitchFamily="34" charset="-122"/>
                  <a:cs typeface="Arial" pitchFamily="34" charset="0"/>
                </a:rPr>
                <a:t>2010</a:t>
              </a:r>
              <a:endParaRPr lang="zh-CN" altLang="en-US" sz="1050" kern="0" dirty="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28" name="TextBox 127"/>
            <p:cNvSpPr txBox="1"/>
            <p:nvPr/>
          </p:nvSpPr>
          <p:spPr>
            <a:xfrm>
              <a:off x="3082874" y="4163774"/>
              <a:ext cx="525568" cy="193899"/>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50" kern="0" dirty="0" smtClean="0">
                  <a:solidFill>
                    <a:schemeClr val="tx1">
                      <a:lumMod val="75000"/>
                      <a:lumOff val="25000"/>
                    </a:schemeClr>
                  </a:solidFill>
                  <a:latin typeface="微软雅黑" pitchFamily="34" charset="-122"/>
                  <a:ea typeface="微软雅黑" pitchFamily="34" charset="-122"/>
                  <a:cs typeface="Arial" pitchFamily="34" charset="0"/>
                </a:rPr>
                <a:t>2011</a:t>
              </a:r>
              <a:endParaRPr lang="zh-CN" altLang="en-US" sz="1050" kern="0" dirty="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29" name="椭圆 128"/>
            <p:cNvSpPr/>
            <p:nvPr/>
          </p:nvSpPr>
          <p:spPr bwMode="auto">
            <a:xfrm>
              <a:off x="1196485" y="3556293"/>
              <a:ext cx="85316" cy="80782"/>
            </a:xfrm>
            <a:prstGeom prst="ellipse">
              <a:avLst/>
            </a:prstGeom>
            <a:solidFill>
              <a:srgbClr val="C0000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313353">
                <a:buClr>
                  <a:srgbClr val="CC9900"/>
                </a:buClr>
                <a:buFont typeface="Wingdings" pitchFamily="2" charset="2"/>
                <a:buChar char="n"/>
                <a:defRPr/>
              </a:pPr>
              <a:endParaRPr lang="zh-CN" altLang="en-US" kern="0" dirty="0" smtClean="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30" name="椭圆 129"/>
            <p:cNvSpPr/>
            <p:nvPr/>
          </p:nvSpPr>
          <p:spPr bwMode="auto">
            <a:xfrm>
              <a:off x="3363060" y="3372289"/>
              <a:ext cx="85316" cy="80782"/>
            </a:xfrm>
            <a:prstGeom prst="ellipse">
              <a:avLst/>
            </a:prstGeom>
            <a:solidFill>
              <a:srgbClr val="C0000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313353">
                <a:buClr>
                  <a:srgbClr val="CC9900"/>
                </a:buClr>
                <a:buFont typeface="Wingdings" pitchFamily="2" charset="2"/>
                <a:buChar char="n"/>
                <a:defRPr/>
              </a:pPr>
              <a:endParaRPr lang="zh-CN" altLang="en-US" kern="0" dirty="0" smtClean="0">
                <a:solidFill>
                  <a:schemeClr val="tx1">
                    <a:lumMod val="75000"/>
                    <a:lumOff val="25000"/>
                  </a:schemeClr>
                </a:solidFill>
                <a:latin typeface="微软雅黑" pitchFamily="34" charset="-122"/>
                <a:ea typeface="微软雅黑" pitchFamily="34" charset="-122"/>
                <a:cs typeface="Arial" pitchFamily="34" charset="0"/>
              </a:endParaRPr>
            </a:p>
          </p:txBody>
        </p:sp>
        <p:cxnSp>
          <p:nvCxnSpPr>
            <p:cNvPr id="131" name="直接连接符 130"/>
            <p:cNvCxnSpPr>
              <a:stCxn id="129" idx="6"/>
              <a:endCxn id="135" idx="2"/>
            </p:cNvCxnSpPr>
            <p:nvPr/>
          </p:nvCxnSpPr>
          <p:spPr bwMode="auto">
            <a:xfrm>
              <a:off x="1281801" y="3596684"/>
              <a:ext cx="418248" cy="31415"/>
            </a:xfrm>
            <a:prstGeom prst="line">
              <a:avLst/>
            </a:prstGeom>
            <a:noFill/>
            <a:ln w="19050" cap="flat" cmpd="sng" algn="ctr">
              <a:solidFill>
                <a:srgbClr val="C00000"/>
              </a:solidFill>
              <a:prstDash val="solid"/>
              <a:round/>
              <a:headEnd type="none" w="med" len="med"/>
              <a:tailEnd type="none" w="med" len="med"/>
            </a:ln>
            <a:effectLst/>
          </p:spPr>
        </p:cxnSp>
        <p:cxnSp>
          <p:nvCxnSpPr>
            <p:cNvPr id="132" name="直接连接符 131"/>
            <p:cNvCxnSpPr>
              <a:endCxn id="136" idx="2"/>
            </p:cNvCxnSpPr>
            <p:nvPr/>
          </p:nvCxnSpPr>
          <p:spPr bwMode="auto">
            <a:xfrm flipV="1">
              <a:off x="1698253" y="3547318"/>
              <a:ext cx="554553" cy="71806"/>
            </a:xfrm>
            <a:prstGeom prst="line">
              <a:avLst/>
            </a:prstGeom>
            <a:noFill/>
            <a:ln w="19050" cap="flat" cmpd="sng" algn="ctr">
              <a:solidFill>
                <a:srgbClr val="C00000"/>
              </a:solidFill>
              <a:prstDash val="solid"/>
              <a:round/>
              <a:headEnd type="none" w="med" len="med"/>
              <a:tailEnd type="none" w="med" len="med"/>
            </a:ln>
            <a:effectLst/>
          </p:spPr>
        </p:cxnSp>
        <p:cxnSp>
          <p:nvCxnSpPr>
            <p:cNvPr id="133" name="直接连接符 132"/>
            <p:cNvCxnSpPr>
              <a:endCxn id="137" idx="2"/>
            </p:cNvCxnSpPr>
            <p:nvPr/>
          </p:nvCxnSpPr>
          <p:spPr bwMode="auto">
            <a:xfrm>
              <a:off x="2249216" y="3547318"/>
              <a:ext cx="502415" cy="0"/>
            </a:xfrm>
            <a:prstGeom prst="line">
              <a:avLst/>
            </a:prstGeom>
            <a:noFill/>
            <a:ln w="19050" cap="flat" cmpd="sng" algn="ctr">
              <a:solidFill>
                <a:srgbClr val="C00000"/>
              </a:solidFill>
              <a:prstDash val="solid"/>
              <a:round/>
              <a:headEnd type="none" w="med" len="med"/>
              <a:tailEnd type="none" w="med" len="med"/>
            </a:ln>
            <a:effectLst/>
          </p:spPr>
        </p:cxnSp>
        <p:cxnSp>
          <p:nvCxnSpPr>
            <p:cNvPr id="134" name="直接连接符 133"/>
            <p:cNvCxnSpPr>
              <a:endCxn id="130" idx="2"/>
            </p:cNvCxnSpPr>
            <p:nvPr/>
          </p:nvCxnSpPr>
          <p:spPr bwMode="auto">
            <a:xfrm flipV="1">
              <a:off x="2799029" y="3412681"/>
              <a:ext cx="564033" cy="139125"/>
            </a:xfrm>
            <a:prstGeom prst="line">
              <a:avLst/>
            </a:prstGeom>
            <a:noFill/>
            <a:ln w="19050" cap="flat" cmpd="sng" algn="ctr">
              <a:solidFill>
                <a:srgbClr val="C00000"/>
              </a:solidFill>
              <a:prstDash val="solid"/>
              <a:round/>
              <a:headEnd type="none" w="med" len="med"/>
              <a:tailEnd type="none" w="med" len="med"/>
            </a:ln>
            <a:effectLst/>
          </p:spPr>
        </p:cxnSp>
        <p:sp>
          <p:nvSpPr>
            <p:cNvPr id="135" name="椭圆 134"/>
            <p:cNvSpPr/>
            <p:nvPr/>
          </p:nvSpPr>
          <p:spPr bwMode="auto">
            <a:xfrm>
              <a:off x="1700049" y="3587708"/>
              <a:ext cx="85316" cy="80782"/>
            </a:xfrm>
            <a:prstGeom prst="ellipse">
              <a:avLst/>
            </a:prstGeom>
            <a:solidFill>
              <a:srgbClr val="C0000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313353">
                <a:buClr>
                  <a:srgbClr val="CC9900"/>
                </a:buClr>
                <a:buFont typeface="Wingdings" pitchFamily="2" charset="2"/>
                <a:buChar char="n"/>
                <a:defRPr/>
              </a:pPr>
              <a:endParaRPr lang="zh-CN" altLang="en-US" kern="0" dirty="0" smtClean="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36" name="椭圆 135"/>
            <p:cNvSpPr/>
            <p:nvPr/>
          </p:nvSpPr>
          <p:spPr bwMode="auto">
            <a:xfrm>
              <a:off x="2252807" y="3506926"/>
              <a:ext cx="85316" cy="80782"/>
            </a:xfrm>
            <a:prstGeom prst="ellipse">
              <a:avLst/>
            </a:prstGeom>
            <a:solidFill>
              <a:srgbClr val="C0000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313353">
                <a:buClr>
                  <a:srgbClr val="CC9900"/>
                </a:buClr>
                <a:buFont typeface="Wingdings" pitchFamily="2" charset="2"/>
                <a:buChar char="n"/>
                <a:defRPr/>
              </a:pPr>
              <a:endParaRPr lang="zh-CN" altLang="en-US" kern="0" dirty="0" smtClean="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37" name="椭圆 136"/>
            <p:cNvSpPr/>
            <p:nvPr/>
          </p:nvSpPr>
          <p:spPr bwMode="auto">
            <a:xfrm>
              <a:off x="2751631" y="3506926"/>
              <a:ext cx="85316" cy="80782"/>
            </a:xfrm>
            <a:prstGeom prst="ellipse">
              <a:avLst/>
            </a:prstGeom>
            <a:solidFill>
              <a:srgbClr val="C0000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313353">
                <a:buClr>
                  <a:srgbClr val="CC9900"/>
                </a:buClr>
                <a:buFont typeface="Wingdings" pitchFamily="2" charset="2"/>
                <a:buChar char="n"/>
                <a:defRPr/>
              </a:pPr>
              <a:endParaRPr lang="zh-CN" altLang="en-US" kern="0" dirty="0" smtClean="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38" name="矩形 137"/>
            <p:cNvSpPr/>
            <p:nvPr/>
          </p:nvSpPr>
          <p:spPr bwMode="auto">
            <a:xfrm>
              <a:off x="3699417" y="3469669"/>
              <a:ext cx="344406" cy="674154"/>
            </a:xfrm>
            <a:prstGeom prst="rect">
              <a:avLst/>
            </a:prstGeom>
            <a:solidFill>
              <a:srgbClr val="C0000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313353">
                <a:buClr>
                  <a:srgbClr val="CC9900"/>
                </a:buClr>
                <a:buFont typeface="Wingdings" pitchFamily="2" charset="2"/>
                <a:buChar char="n"/>
                <a:defRPr/>
              </a:pPr>
              <a:endParaRPr lang="zh-CN" altLang="en-US" kern="0" dirty="0" smtClean="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39" name="TextBox 138"/>
            <p:cNvSpPr txBox="1"/>
            <p:nvPr/>
          </p:nvSpPr>
          <p:spPr>
            <a:xfrm>
              <a:off x="3609560" y="3762641"/>
              <a:ext cx="525568" cy="184666"/>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00" kern="0" dirty="0" smtClean="0">
                  <a:solidFill>
                    <a:schemeClr val="bg1"/>
                  </a:solidFill>
                  <a:latin typeface="微软雅黑" pitchFamily="34" charset="-122"/>
                  <a:ea typeface="微软雅黑" pitchFamily="34" charset="-122"/>
                  <a:cs typeface="Arial" pitchFamily="34" charset="0"/>
                </a:rPr>
                <a:t>13%</a:t>
              </a:r>
              <a:endParaRPr lang="en-US" altLang="zh-CN" sz="200" kern="0" dirty="0">
                <a:solidFill>
                  <a:schemeClr val="bg1"/>
                </a:solidFill>
                <a:latin typeface="微软雅黑" pitchFamily="34" charset="-122"/>
                <a:ea typeface="微软雅黑" pitchFamily="34" charset="-122"/>
                <a:cs typeface="Arial" pitchFamily="34" charset="0"/>
              </a:endParaRPr>
            </a:p>
          </p:txBody>
        </p:sp>
        <p:sp>
          <p:nvSpPr>
            <p:cNvPr id="140" name="TextBox 139"/>
            <p:cNvSpPr txBox="1"/>
            <p:nvPr/>
          </p:nvSpPr>
          <p:spPr>
            <a:xfrm>
              <a:off x="3600213" y="4167260"/>
              <a:ext cx="525568" cy="193899"/>
            </a:xfrm>
            <a:prstGeom prst="rect">
              <a:avLst/>
            </a:prstGeom>
            <a:noFill/>
          </p:spPr>
          <p:txBody>
            <a:bodyPr wrap="square" lIns="0" tIns="0" rIns="0" bIns="0" rtlCol="0">
              <a:spAutoFit/>
            </a:bodyPr>
            <a:lstStyle/>
            <a:p>
              <a:pPr algn="ctr" defTabSz="863369" fontAlgn="auto">
                <a:lnSpc>
                  <a:spcPct val="120000"/>
                </a:lnSpc>
                <a:spcBef>
                  <a:spcPts val="646"/>
                </a:spcBef>
                <a:spcAft>
                  <a:spcPts val="0"/>
                </a:spcAft>
                <a:defRPr/>
              </a:pPr>
              <a:r>
                <a:rPr lang="en-US" altLang="zh-CN" sz="1050" kern="0" dirty="0" smtClean="0">
                  <a:solidFill>
                    <a:schemeClr val="tx1">
                      <a:lumMod val="75000"/>
                      <a:lumOff val="25000"/>
                    </a:schemeClr>
                  </a:solidFill>
                  <a:latin typeface="微软雅黑" pitchFamily="34" charset="-122"/>
                  <a:ea typeface="微软雅黑" pitchFamily="34" charset="-122"/>
                  <a:cs typeface="Arial" pitchFamily="34" charset="0"/>
                </a:rPr>
                <a:t>2012</a:t>
              </a:r>
              <a:endParaRPr lang="zh-CN" altLang="en-US" sz="1050" kern="0" dirty="0">
                <a:solidFill>
                  <a:schemeClr val="tx1">
                    <a:lumMod val="75000"/>
                    <a:lumOff val="25000"/>
                  </a:schemeClr>
                </a:solidFill>
                <a:latin typeface="微软雅黑" pitchFamily="34" charset="-122"/>
                <a:ea typeface="微软雅黑" pitchFamily="34" charset="-122"/>
                <a:cs typeface="Arial" pitchFamily="34" charset="0"/>
              </a:endParaRPr>
            </a:p>
          </p:txBody>
        </p:sp>
        <p:sp>
          <p:nvSpPr>
            <p:cNvPr id="141" name="椭圆 140"/>
            <p:cNvSpPr/>
            <p:nvPr/>
          </p:nvSpPr>
          <p:spPr bwMode="auto">
            <a:xfrm>
              <a:off x="3950945" y="3260827"/>
              <a:ext cx="85316" cy="80782"/>
            </a:xfrm>
            <a:prstGeom prst="ellipse">
              <a:avLst/>
            </a:prstGeom>
            <a:solidFill>
              <a:srgbClr val="C0000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313353">
                <a:buClr>
                  <a:srgbClr val="CC9900"/>
                </a:buClr>
                <a:buFont typeface="Wingdings" pitchFamily="2" charset="2"/>
                <a:buChar char="n"/>
                <a:defRPr/>
              </a:pPr>
              <a:endParaRPr lang="zh-CN" altLang="en-US" kern="0" dirty="0" smtClean="0">
                <a:solidFill>
                  <a:schemeClr val="tx1">
                    <a:lumMod val="75000"/>
                    <a:lumOff val="25000"/>
                  </a:schemeClr>
                </a:solidFill>
                <a:latin typeface="微软雅黑" pitchFamily="34" charset="-122"/>
                <a:ea typeface="微软雅黑" pitchFamily="34" charset="-122"/>
                <a:cs typeface="Arial" pitchFamily="34" charset="0"/>
              </a:endParaRPr>
            </a:p>
          </p:txBody>
        </p:sp>
        <p:cxnSp>
          <p:nvCxnSpPr>
            <p:cNvPr id="142" name="直接连接符 141"/>
            <p:cNvCxnSpPr>
              <a:endCxn id="141" idx="2"/>
            </p:cNvCxnSpPr>
            <p:nvPr/>
          </p:nvCxnSpPr>
          <p:spPr bwMode="auto">
            <a:xfrm flipV="1">
              <a:off x="3407069" y="3301218"/>
              <a:ext cx="543876" cy="107778"/>
            </a:xfrm>
            <a:prstGeom prst="line">
              <a:avLst/>
            </a:prstGeom>
            <a:noFill/>
            <a:ln w="19050" cap="flat" cmpd="sng" algn="ctr">
              <a:solidFill>
                <a:srgbClr val="C00000"/>
              </a:solidFill>
              <a:prstDash val="solid"/>
              <a:round/>
              <a:headEnd type="none" w="med" len="med"/>
              <a:tailEnd type="none" w="med" len="med"/>
            </a:ln>
            <a:effectLst/>
          </p:spPr>
        </p:cxnSp>
      </p:grpSp>
      <p:sp>
        <p:nvSpPr>
          <p:cNvPr id="143" name="矩形 142"/>
          <p:cNvSpPr/>
          <p:nvPr/>
        </p:nvSpPr>
        <p:spPr>
          <a:xfrm>
            <a:off x="556967" y="1713205"/>
            <a:ext cx="3705597" cy="730951"/>
          </a:xfrm>
          <a:prstGeom prst="rect">
            <a:avLst/>
          </a:prstGeom>
        </p:spPr>
        <p:txBody>
          <a:bodyPr wrap="square" lIns="68562" tIns="34281" rIns="68562" bIns="34281" anchor="ctr">
            <a:spAutoFit/>
          </a:bodyPr>
          <a:lstStyle/>
          <a:p>
            <a:pPr marL="182880" indent="-182880" defTabSz="626102">
              <a:spcBef>
                <a:spcPts val="0"/>
              </a:spcBef>
              <a:spcAft>
                <a:spcPts val="600"/>
              </a:spcAft>
              <a:buClr>
                <a:srgbClr val="C00000"/>
              </a:buClr>
              <a:buSzPct val="60000"/>
              <a:buFont typeface="Wingdings" pitchFamily="2" charset="2"/>
              <a:buChar char="l"/>
            </a:pPr>
            <a:r>
              <a:rPr lang="en-US" altLang="zh-CN" sz="1100" b="1" kern="0" dirty="0" smtClean="0">
                <a:solidFill>
                  <a:srgbClr val="C00000"/>
                </a:solidFill>
                <a:latin typeface="Arial" pitchFamily="34" charset="0"/>
                <a:ea typeface="微软雅黑" pitchFamily="34" charset="-122"/>
                <a:cs typeface="Arial" pitchFamily="34" charset="0"/>
              </a:rPr>
              <a:t>USD $4.8 billion </a:t>
            </a:r>
            <a:r>
              <a:rPr lang="ru-RU" altLang="zh-CN" sz="1100" kern="0" dirty="0" smtClean="0">
                <a:solidFill>
                  <a:schemeClr val="tx1">
                    <a:lumMod val="75000"/>
                    <a:lumOff val="25000"/>
                  </a:schemeClr>
                </a:solidFill>
                <a:latin typeface="Arial" pitchFamily="34" charset="0"/>
                <a:ea typeface="微软雅黑" pitchFamily="34" charset="-122"/>
                <a:cs typeface="Arial" pitchFamily="34" charset="0"/>
              </a:rPr>
              <a:t>в</a:t>
            </a:r>
            <a:r>
              <a:rPr lang="en-US" altLang="zh-CN" sz="1100" kern="0" dirty="0" smtClean="0">
                <a:solidFill>
                  <a:schemeClr val="tx1">
                    <a:lumMod val="75000"/>
                    <a:lumOff val="25000"/>
                  </a:schemeClr>
                </a:solidFill>
                <a:latin typeface="Arial" pitchFamily="34" charset="0"/>
                <a:ea typeface="微软雅黑" pitchFamily="34" charset="-122"/>
                <a:cs typeface="Arial" pitchFamily="34" charset="0"/>
              </a:rPr>
              <a:t> 2012</a:t>
            </a:r>
          </a:p>
          <a:p>
            <a:pPr marL="182880" indent="-182880" defTabSz="626102">
              <a:spcBef>
                <a:spcPts val="0"/>
              </a:spcBef>
              <a:spcAft>
                <a:spcPts val="600"/>
              </a:spcAft>
              <a:buClr>
                <a:srgbClr val="C00000"/>
              </a:buClr>
              <a:buSzPct val="60000"/>
              <a:buFont typeface="Wingdings" pitchFamily="2" charset="2"/>
              <a:buChar char="l"/>
            </a:pPr>
            <a:r>
              <a:rPr lang="en-US" altLang="zh-CN" sz="1100" b="1" kern="0" dirty="0" smtClean="0">
                <a:solidFill>
                  <a:srgbClr val="C00000"/>
                </a:solidFill>
                <a:latin typeface="Arial" pitchFamily="34" charset="0"/>
                <a:ea typeface="微软雅黑" pitchFamily="34" charset="-122"/>
                <a:cs typeface="Arial" pitchFamily="34" charset="0"/>
              </a:rPr>
              <a:t>70,000</a:t>
            </a:r>
            <a:r>
              <a:rPr lang="en-US" altLang="zh-CN" sz="1100" kern="0" dirty="0" smtClean="0">
                <a:solidFill>
                  <a:schemeClr val="tx1">
                    <a:lumMod val="75000"/>
                    <a:lumOff val="25000"/>
                  </a:schemeClr>
                </a:solidFill>
                <a:latin typeface="Arial" pitchFamily="34" charset="0"/>
                <a:ea typeface="微软雅黑" pitchFamily="34" charset="-122"/>
                <a:cs typeface="Arial" pitchFamily="34" charset="0"/>
              </a:rPr>
              <a:t> R&amp;D </a:t>
            </a:r>
            <a:r>
              <a:rPr lang="ru-RU" altLang="zh-CN" sz="1100" kern="0" dirty="0" smtClean="0">
                <a:solidFill>
                  <a:schemeClr val="tx1">
                    <a:lumMod val="75000"/>
                    <a:lumOff val="25000"/>
                  </a:schemeClr>
                </a:solidFill>
                <a:latin typeface="Arial" pitchFamily="34" charset="0"/>
                <a:ea typeface="微软雅黑" pitchFamily="34" charset="-122"/>
                <a:cs typeface="Arial" pitchFamily="34" charset="0"/>
              </a:rPr>
              <a:t>разработчиков</a:t>
            </a:r>
            <a:endParaRPr lang="en-US" altLang="zh-CN" sz="1100" kern="0" dirty="0" smtClean="0">
              <a:solidFill>
                <a:schemeClr val="tx1">
                  <a:lumMod val="75000"/>
                  <a:lumOff val="25000"/>
                </a:schemeClr>
              </a:solidFill>
              <a:latin typeface="Arial" pitchFamily="34" charset="0"/>
              <a:ea typeface="微软雅黑" pitchFamily="34" charset="-122"/>
              <a:cs typeface="Arial" pitchFamily="34" charset="0"/>
            </a:endParaRPr>
          </a:p>
          <a:p>
            <a:pPr marL="182880" indent="-182880" defTabSz="626102">
              <a:spcBef>
                <a:spcPts val="0"/>
              </a:spcBef>
              <a:spcAft>
                <a:spcPts val="600"/>
              </a:spcAft>
              <a:buClr>
                <a:srgbClr val="C00000"/>
              </a:buClr>
              <a:buSzPct val="60000"/>
              <a:buFont typeface="Wingdings" pitchFamily="2" charset="2"/>
              <a:buChar char="l"/>
            </a:pPr>
            <a:r>
              <a:rPr lang="en-US" altLang="zh-CN" sz="1100" b="1" kern="0" dirty="0" smtClean="0">
                <a:solidFill>
                  <a:srgbClr val="C00000"/>
                </a:solidFill>
                <a:latin typeface="Arial" pitchFamily="34" charset="0"/>
                <a:ea typeface="微软雅黑" pitchFamily="34" charset="-122"/>
                <a:cs typeface="Arial" pitchFamily="34" charset="0"/>
              </a:rPr>
              <a:t>16</a:t>
            </a:r>
            <a:r>
              <a:rPr lang="en-US" altLang="zh-CN" sz="1100" kern="0" dirty="0" smtClean="0">
                <a:solidFill>
                  <a:schemeClr val="tx1">
                    <a:lumMod val="75000"/>
                    <a:lumOff val="25000"/>
                  </a:schemeClr>
                </a:solidFill>
                <a:latin typeface="Arial" pitchFamily="34" charset="0"/>
                <a:ea typeface="微软雅黑" pitchFamily="34" charset="-122"/>
                <a:cs typeface="Arial" pitchFamily="34" charset="0"/>
              </a:rPr>
              <a:t> R&amp;D </a:t>
            </a:r>
            <a:r>
              <a:rPr lang="ru-RU" altLang="zh-CN" sz="1100" kern="0" dirty="0" smtClean="0">
                <a:solidFill>
                  <a:schemeClr val="tx1">
                    <a:lumMod val="75000"/>
                    <a:lumOff val="25000"/>
                  </a:schemeClr>
                </a:solidFill>
                <a:latin typeface="Arial" pitchFamily="34" charset="0"/>
                <a:ea typeface="微软雅黑" pitchFamily="34" charset="-122"/>
                <a:cs typeface="Arial" pitchFamily="34" charset="0"/>
              </a:rPr>
              <a:t>центров</a:t>
            </a:r>
            <a:endParaRPr lang="en-US" altLang="zh-CN" sz="1100" kern="0" dirty="0" smtClean="0">
              <a:solidFill>
                <a:schemeClr val="tx1">
                  <a:lumMod val="75000"/>
                  <a:lumOff val="25000"/>
                </a:schemeClr>
              </a:solidFill>
              <a:latin typeface="Arial" pitchFamily="34" charset="0"/>
              <a:ea typeface="微软雅黑" pitchFamily="34" charset="-122"/>
              <a:cs typeface="Arial" pitchFamily="34" charset="0"/>
            </a:endParaRPr>
          </a:p>
        </p:txBody>
      </p:sp>
      <p:sp>
        <p:nvSpPr>
          <p:cNvPr id="144" name="Content Placeholder 3"/>
          <p:cNvSpPr txBox="1">
            <a:spLocks/>
          </p:cNvSpPr>
          <p:nvPr/>
        </p:nvSpPr>
        <p:spPr>
          <a:xfrm>
            <a:off x="593090" y="2578280"/>
            <a:ext cx="3565713" cy="476784"/>
          </a:xfrm>
          <a:prstGeom prst="rect">
            <a:avLst/>
          </a:prstGeom>
        </p:spPr>
        <p:txBody>
          <a:bodyPr/>
          <a:lstStyle/>
          <a:p>
            <a:pPr marL="342900" marR="0" lvl="0" indent="-342900" defTabSz="914400" eaLnBrk="0" fontAlgn="auto" latinLnBrk="0" hangingPunct="0">
              <a:spcBef>
                <a:spcPts val="0"/>
              </a:spcBef>
              <a:spcAft>
                <a:spcPts val="0"/>
              </a:spcAft>
              <a:buClr>
                <a:srgbClr val="777777"/>
              </a:buClr>
              <a:buSzPct val="60000"/>
              <a:buFontTx/>
              <a:buNone/>
              <a:tabLst/>
              <a:defRPr/>
            </a:pPr>
            <a:r>
              <a:rPr lang="ru-RU" altLang="zh-CN" sz="1200" b="1" kern="0" dirty="0" smtClean="0">
                <a:solidFill>
                  <a:schemeClr val="tx1">
                    <a:lumMod val="65000"/>
                    <a:lumOff val="35000"/>
                  </a:schemeClr>
                </a:solidFill>
                <a:latin typeface="Arial" pitchFamily="34" charset="0"/>
                <a:ea typeface="微软雅黑" pitchFamily="34" charset="-122"/>
                <a:cs typeface="Arial" pitchFamily="34" charset="0"/>
              </a:rPr>
              <a:t>Постоянный удельный ростт инвестиций в </a:t>
            </a:r>
            <a:r>
              <a:rPr lang="en-US" altLang="zh-CN" sz="1200" b="1" kern="0" dirty="0" smtClean="0">
                <a:solidFill>
                  <a:schemeClr val="tx1">
                    <a:lumMod val="65000"/>
                    <a:lumOff val="35000"/>
                  </a:schemeClr>
                </a:solidFill>
                <a:latin typeface="Arial" pitchFamily="34" charset="0"/>
                <a:ea typeface="微软雅黑" pitchFamily="34" charset="-122"/>
                <a:cs typeface="Arial" pitchFamily="34" charset="0"/>
              </a:rPr>
              <a:t> R&amp;D</a:t>
            </a:r>
          </a:p>
          <a:p>
            <a:pPr marL="342900" marR="0" lvl="0" indent="-342900" defTabSz="914400" eaLnBrk="0" fontAlgn="auto" latinLnBrk="0" hangingPunct="0">
              <a:spcBef>
                <a:spcPts val="0"/>
              </a:spcBef>
              <a:spcAft>
                <a:spcPts val="0"/>
              </a:spcAft>
              <a:buClr>
                <a:srgbClr val="777777"/>
              </a:buClr>
              <a:buSzPct val="60000"/>
              <a:buFontTx/>
              <a:buNone/>
              <a:tabLst/>
              <a:defRPr/>
            </a:pPr>
            <a:endParaRPr kumimoji="0" lang="en-US" altLang="zh-CN" sz="1200" b="1" i="0" u="none" strike="noStrike" kern="0" cap="none" spc="0" normalizeH="0" baseline="0" noProof="0" dirty="0" smtClean="0">
              <a:ln>
                <a:noFill/>
              </a:ln>
              <a:solidFill>
                <a:srgbClr val="C00000"/>
              </a:solidFill>
              <a:effectLst/>
              <a:uLnTx/>
              <a:uFillTx/>
              <a:latin typeface="Arial" pitchFamily="34" charset="0"/>
              <a:ea typeface="微软雅黑" pitchFamily="34" charset="-122"/>
              <a:cs typeface="Arial" pitchFamily="34" charset="0"/>
            </a:endParaRPr>
          </a:p>
          <a:p>
            <a:pPr marL="342900" marR="0" lvl="0" indent="-342900" defTabSz="914400" eaLnBrk="0" fontAlgn="auto" latinLnBrk="0" hangingPunct="0">
              <a:spcBef>
                <a:spcPts val="0"/>
              </a:spcBef>
              <a:spcAft>
                <a:spcPts val="0"/>
              </a:spcAft>
              <a:buClr>
                <a:srgbClr val="777777"/>
              </a:buClr>
              <a:buSzPct val="60000"/>
              <a:buFontTx/>
              <a:buNone/>
              <a:tabLst/>
              <a:defRPr/>
            </a:pPr>
            <a:endParaRPr kumimoji="0" lang="en-US" altLang="zh-CN" sz="1200" b="1" i="0" u="none" strike="noStrike" kern="0" cap="none" spc="0" normalizeH="0" baseline="0" noProof="0" dirty="0" smtClean="0">
              <a:ln>
                <a:noFill/>
              </a:ln>
              <a:solidFill>
                <a:srgbClr val="C00000"/>
              </a:solidFill>
              <a:effectLst/>
              <a:uLnTx/>
              <a:uFillTx/>
              <a:latin typeface="Arial" pitchFamily="34" charset="0"/>
              <a:ea typeface="微软雅黑" pitchFamily="34" charset="-122"/>
              <a:cs typeface="Arial" pitchFamily="34" charset="0"/>
            </a:endParaRPr>
          </a:p>
          <a:p>
            <a:pPr marL="342900" marR="0" lvl="0" indent="-342900" defTabSz="914400" rtl="0" eaLnBrk="0" fontAlgn="base" latinLnBrk="0" hangingPunct="0">
              <a:spcBef>
                <a:spcPct val="0"/>
              </a:spcBef>
              <a:spcAft>
                <a:spcPct val="0"/>
              </a:spcAft>
              <a:buClr>
                <a:srgbClr val="777777"/>
              </a:buClr>
              <a:buSzPct val="60000"/>
              <a:buFontTx/>
              <a:buNone/>
              <a:tabLst/>
              <a:defRPr/>
            </a:pPr>
            <a:endParaRPr kumimoji="0" lang="en-US" altLang="zh-CN" sz="1200" b="1" i="0" u="none" strike="noStrike" kern="0" cap="none" spc="0" normalizeH="0" baseline="0" noProof="0" dirty="0" smtClean="0">
              <a:ln>
                <a:noFill/>
              </a:ln>
              <a:solidFill>
                <a:srgbClr val="C00000"/>
              </a:solidFill>
              <a:effectLst/>
              <a:uLnTx/>
              <a:uFillTx/>
              <a:latin typeface="Arial" pitchFamily="34" charset="0"/>
              <a:ea typeface="微软雅黑" pitchFamily="34" charset="-122"/>
              <a:cs typeface="Arial" pitchFamily="34" charset="0"/>
            </a:endParaRPr>
          </a:p>
        </p:txBody>
      </p:sp>
    </p:spTree>
  </p:cSld>
  <p:clrMapOvr>
    <a:masterClrMapping/>
  </p:clrMapOvr>
  <p:transition advClick="0" advTm="8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636" y="259700"/>
            <a:ext cx="8229838" cy="857250"/>
          </a:xfrm>
        </p:spPr>
        <p:txBody>
          <a:bodyPr>
            <a:normAutofit/>
          </a:bodyPr>
          <a:lstStyle/>
          <a:p>
            <a:r>
              <a:rPr lang="ru-RU" dirty="0" smtClean="0"/>
              <a:t>Анализ ведущих телеком вендоров</a:t>
            </a:r>
            <a:endParaRPr lang="ru-RU"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188824" y="971551"/>
            <a:ext cx="6728252" cy="3394472"/>
          </a:xfrm>
          <a:prstGeom prst="rect">
            <a:avLst/>
          </a:prstGeom>
          <a:noFill/>
          <a:ln w="9525">
            <a:noFill/>
            <a:miter lim="800000"/>
            <a:headEnd/>
            <a:tailEnd/>
          </a:ln>
        </p:spPr>
      </p:pic>
      <p:sp>
        <p:nvSpPr>
          <p:cNvPr id="5" name="TextBox 4"/>
          <p:cNvSpPr txBox="1"/>
          <p:nvPr/>
        </p:nvSpPr>
        <p:spPr>
          <a:xfrm>
            <a:off x="4781550" y="4400550"/>
            <a:ext cx="3124200" cy="923330"/>
          </a:xfrm>
          <a:prstGeom prst="rect">
            <a:avLst/>
          </a:prstGeom>
          <a:noFill/>
        </p:spPr>
        <p:txBody>
          <a:bodyPr wrap="square" rtlCol="0">
            <a:spAutoFit/>
          </a:bodyPr>
          <a:lstStyle/>
          <a:p>
            <a:r>
              <a:rPr lang="en-US" b="1" dirty="0" err="1" smtClean="0"/>
              <a:t>Infonetics</a:t>
            </a:r>
            <a:r>
              <a:rPr lang="en-US" b="1" dirty="0" smtClean="0"/>
              <a:t> </a:t>
            </a:r>
            <a:r>
              <a:rPr lang="en-US" b="1" dirty="0"/>
              <a:t>Research Report</a:t>
            </a:r>
          </a:p>
          <a:p>
            <a:r>
              <a:rPr lang="en-US" b="1" dirty="0" smtClean="0"/>
              <a:t>July, </a:t>
            </a:r>
            <a:r>
              <a:rPr lang="en-US" b="1" dirty="0"/>
              <a:t>2013</a:t>
            </a:r>
          </a:p>
          <a:p>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161" y="307325"/>
            <a:ext cx="8229838" cy="857250"/>
          </a:xfrm>
        </p:spPr>
        <p:txBody>
          <a:bodyPr>
            <a:normAutofit fontScale="90000"/>
          </a:bodyPr>
          <a:lstStyle/>
          <a:p>
            <a:r>
              <a:rPr lang="en-US" dirty="0"/>
              <a:t>Top Telecom Infrastructure Vendors: Overall </a:t>
            </a:r>
            <a:r>
              <a:rPr lang="en-US" dirty="0" smtClean="0"/>
              <a:t>Scores</a:t>
            </a:r>
            <a:endParaRPr lang="ru-RU"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047750" y="1472209"/>
            <a:ext cx="7048500" cy="2850356"/>
          </a:xfrm>
          <a:prstGeom prst="rect">
            <a:avLst/>
          </a:prstGeom>
          <a:noFill/>
          <a:ln w="9525">
            <a:noFill/>
            <a:miter lim="800000"/>
            <a:headEnd/>
            <a:tailEnd/>
          </a:ln>
        </p:spPr>
      </p:pic>
      <p:sp>
        <p:nvSpPr>
          <p:cNvPr id="5" name="TextBox 4"/>
          <p:cNvSpPr txBox="1"/>
          <p:nvPr/>
        </p:nvSpPr>
        <p:spPr>
          <a:xfrm>
            <a:off x="5257801" y="4286250"/>
            <a:ext cx="2739533" cy="923330"/>
          </a:xfrm>
          <a:prstGeom prst="rect">
            <a:avLst/>
          </a:prstGeom>
          <a:noFill/>
        </p:spPr>
        <p:txBody>
          <a:bodyPr wrap="none" rtlCol="0">
            <a:spAutoFit/>
          </a:bodyPr>
          <a:lstStyle/>
          <a:p>
            <a:r>
              <a:rPr lang="en-US" b="1" dirty="0" err="1" smtClean="0"/>
              <a:t>Infonetics</a:t>
            </a:r>
            <a:r>
              <a:rPr lang="en-US" b="1" dirty="0" smtClean="0"/>
              <a:t> </a:t>
            </a:r>
            <a:r>
              <a:rPr lang="en-US" b="1" dirty="0"/>
              <a:t>Research Report</a:t>
            </a:r>
          </a:p>
          <a:p>
            <a:r>
              <a:rPr lang="en-US" b="1" dirty="0" smtClean="0"/>
              <a:t>July, </a:t>
            </a:r>
            <a:r>
              <a:rPr lang="en-US" b="1" dirty="0"/>
              <a:t>2013</a:t>
            </a:r>
          </a:p>
          <a:p>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标题 207"/>
          <p:cNvSpPr>
            <a:spLocks noGrp="1"/>
          </p:cNvSpPr>
          <p:nvPr>
            <p:ph type="title"/>
          </p:nvPr>
        </p:nvSpPr>
        <p:spPr>
          <a:xfrm>
            <a:off x="298296" y="221130"/>
            <a:ext cx="8438722" cy="559338"/>
          </a:xfrm>
        </p:spPr>
        <p:txBody>
          <a:bodyPr/>
          <a:lstStyle/>
          <a:p>
            <a:r>
              <a:rPr lang="ru-RU" altLang="zh-CN" sz="2000" dirty="0" smtClean="0">
                <a:solidFill>
                  <a:srgbClr val="C00000"/>
                </a:solidFill>
                <a:latin typeface="Arial" pitchFamily="34" charset="0"/>
                <a:ea typeface="黑体" pitchFamily="2" charset="-122"/>
                <a:cs typeface="Arial" pitchFamily="34" charset="0"/>
              </a:rPr>
              <a:t>Оргструктура для достижения стратегических целей</a:t>
            </a:r>
            <a:r>
              <a:rPr lang="en-US" altLang="zh-CN" sz="2800" dirty="0" smtClean="0">
                <a:solidFill>
                  <a:srgbClr val="C00000"/>
                </a:solidFill>
                <a:latin typeface="Arial" pitchFamily="34" charset="0"/>
                <a:ea typeface="黑体" pitchFamily="2" charset="-122"/>
                <a:cs typeface="Arial" pitchFamily="34" charset="0"/>
              </a:rPr>
              <a:t/>
            </a:r>
            <a:br>
              <a:rPr lang="en-US" altLang="zh-CN" sz="2800" dirty="0" smtClean="0">
                <a:solidFill>
                  <a:srgbClr val="C00000"/>
                </a:solidFill>
                <a:latin typeface="Arial" pitchFamily="34" charset="0"/>
                <a:ea typeface="黑体" pitchFamily="2" charset="-122"/>
                <a:cs typeface="Arial" pitchFamily="34" charset="0"/>
              </a:rPr>
            </a:br>
            <a:r>
              <a:rPr lang="en-US" altLang="zh-CN" sz="1400" dirty="0" smtClean="0">
                <a:solidFill>
                  <a:srgbClr val="C00000"/>
                </a:solidFill>
                <a:latin typeface="Arial" pitchFamily="34" charset="0"/>
                <a:ea typeface="黑体" pitchFamily="2" charset="-122"/>
                <a:cs typeface="Arial" pitchFamily="34" charset="0"/>
              </a:rPr>
              <a:t>T</a:t>
            </a:r>
            <a:r>
              <a:rPr lang="ru-RU" altLang="zh-CN" sz="1400" dirty="0" smtClean="0">
                <a:solidFill>
                  <a:srgbClr val="C00000"/>
                </a:solidFill>
                <a:latin typeface="Arial" pitchFamily="34" charset="0"/>
                <a:ea typeface="黑体" pitchFamily="2" charset="-122"/>
                <a:cs typeface="Arial" pitchFamily="34" charset="0"/>
              </a:rPr>
              <a:t>ри бизнес группы </a:t>
            </a:r>
            <a:r>
              <a:rPr lang="en-US" altLang="zh-CN" sz="1400" dirty="0" smtClean="0">
                <a:solidFill>
                  <a:srgbClr val="C00000"/>
                </a:solidFill>
                <a:latin typeface="Arial" pitchFamily="34" charset="0"/>
                <a:ea typeface="黑体" pitchFamily="2" charset="-122"/>
                <a:cs typeface="Arial" pitchFamily="34" charset="0"/>
              </a:rPr>
              <a:t>Huawei</a:t>
            </a:r>
            <a:endParaRPr lang="zh-CN" altLang="en-US" sz="1400" dirty="0">
              <a:solidFill>
                <a:srgbClr val="C00000"/>
              </a:solidFill>
              <a:latin typeface="Arial" pitchFamily="34" charset="0"/>
              <a:cs typeface="Arial" pitchFamily="34" charset="0"/>
            </a:endParaRPr>
          </a:p>
        </p:txBody>
      </p:sp>
      <p:sp>
        <p:nvSpPr>
          <p:cNvPr id="52" name="圆角矩形 2"/>
          <p:cNvSpPr>
            <a:spLocks noChangeArrowheads="1"/>
          </p:cNvSpPr>
          <p:nvPr/>
        </p:nvSpPr>
        <p:spPr bwMode="auto">
          <a:xfrm>
            <a:off x="6160616" y="892006"/>
            <a:ext cx="2520000" cy="3830600"/>
          </a:xfrm>
          <a:prstGeom prst="roundRect">
            <a:avLst>
              <a:gd name="adj" fmla="val 6694"/>
            </a:avLst>
          </a:prstGeom>
          <a:solidFill>
            <a:srgbClr val="F2F2F2"/>
          </a:solidFill>
          <a:ln w="9525">
            <a:solidFill>
              <a:srgbClr val="D9D9D9"/>
            </a:solidFill>
            <a:round/>
            <a:headEnd/>
            <a:tailEnd/>
          </a:ln>
          <a:effectLst>
            <a:outerShdw dist="38100" dir="5400000" algn="t" rotWithShape="0">
              <a:srgbClr val="808080">
                <a:alpha val="39999"/>
              </a:srgbClr>
            </a:outerShdw>
          </a:effectLst>
        </p:spPr>
        <p:txBody>
          <a:bodyPr anchor="ctr"/>
          <a:lstStyle/>
          <a:p>
            <a:pPr algn="ctr"/>
            <a:endParaRPr lang="zh-CN" altLang="en-US" sz="1000" b="1" dirty="0">
              <a:latin typeface="Arial" pitchFamily="34" charset="0"/>
              <a:ea typeface="华文细黑" pitchFamily="2" charset="-122"/>
              <a:cs typeface="Arial" pitchFamily="34" charset="0"/>
            </a:endParaRPr>
          </a:p>
        </p:txBody>
      </p:sp>
      <p:sp>
        <p:nvSpPr>
          <p:cNvPr id="53" name="圆角矩形 2"/>
          <p:cNvSpPr>
            <a:spLocks noChangeArrowheads="1"/>
          </p:cNvSpPr>
          <p:nvPr/>
        </p:nvSpPr>
        <p:spPr bwMode="auto">
          <a:xfrm>
            <a:off x="378078" y="892005"/>
            <a:ext cx="2520000" cy="3809085"/>
          </a:xfrm>
          <a:prstGeom prst="roundRect">
            <a:avLst>
              <a:gd name="adj" fmla="val 6694"/>
            </a:avLst>
          </a:prstGeom>
          <a:solidFill>
            <a:srgbClr val="F2F2F2"/>
          </a:solidFill>
          <a:ln w="9525">
            <a:solidFill>
              <a:srgbClr val="D9D9D9"/>
            </a:solidFill>
            <a:round/>
            <a:headEnd/>
            <a:tailEnd/>
          </a:ln>
          <a:effectLst>
            <a:outerShdw dist="38100" dir="5400000" algn="t" rotWithShape="0">
              <a:srgbClr val="808080">
                <a:alpha val="39999"/>
              </a:srgbClr>
            </a:outerShdw>
          </a:effectLst>
        </p:spPr>
        <p:txBody>
          <a:bodyPr anchor="ctr"/>
          <a:lstStyle/>
          <a:p>
            <a:pPr algn="ctr"/>
            <a:endParaRPr lang="zh-CN" altLang="en-US" sz="1000" b="1" dirty="0">
              <a:latin typeface="Arial" pitchFamily="34" charset="0"/>
              <a:ea typeface="华文细黑" pitchFamily="2" charset="-122"/>
              <a:cs typeface="Arial" pitchFamily="34" charset="0"/>
            </a:endParaRPr>
          </a:p>
        </p:txBody>
      </p:sp>
      <p:grpSp>
        <p:nvGrpSpPr>
          <p:cNvPr id="2" name="Group 5"/>
          <p:cNvGrpSpPr>
            <a:grpSpLocks noChangeAspect="1"/>
          </p:cNvGrpSpPr>
          <p:nvPr/>
        </p:nvGrpSpPr>
        <p:grpSpPr bwMode="auto">
          <a:xfrm>
            <a:off x="511108" y="1620228"/>
            <a:ext cx="2267868" cy="2831539"/>
            <a:chOff x="967764" y="2437809"/>
            <a:chExt cx="2291374" cy="2860140"/>
          </a:xfrm>
        </p:grpSpPr>
        <p:sp>
          <p:nvSpPr>
            <p:cNvPr id="57" name="椭圆 56"/>
            <p:cNvSpPr/>
            <p:nvPr/>
          </p:nvSpPr>
          <p:spPr bwMode="auto">
            <a:xfrm>
              <a:off x="1530256" y="2780297"/>
              <a:ext cx="1176376" cy="1152000"/>
            </a:xfrm>
            <a:prstGeom prst="ellipse">
              <a:avLst/>
            </a:prstGeom>
            <a:gradFill rotWithShape="1">
              <a:gsLst>
                <a:gs pos="0">
                  <a:srgbClr val="000000">
                    <a:lumMod val="50000"/>
                    <a:lumOff val="50000"/>
                  </a:srgbClr>
                </a:gs>
                <a:gs pos="80000">
                  <a:srgbClr val="FFFFFF">
                    <a:lumMod val="85000"/>
                  </a:srgbClr>
                </a:gs>
                <a:gs pos="100000">
                  <a:srgbClr val="FFFFFF"/>
                </a:gs>
              </a:gsLst>
              <a:lin ang="126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endParaRPr lang="zh-CN" altLang="en-US" sz="800" dirty="0">
                <a:solidFill>
                  <a:srgbClr val="FFFFFF"/>
                </a:solidFill>
                <a:latin typeface="Arial" pitchFamily="34" charset="0"/>
                <a:ea typeface="华文细黑" pitchFamily="2" charset="-122"/>
                <a:cs typeface="Arial" pitchFamily="34" charset="0"/>
              </a:endParaRPr>
            </a:p>
          </p:txBody>
        </p:sp>
        <p:sp>
          <p:nvSpPr>
            <p:cNvPr id="58" name="椭圆 57"/>
            <p:cNvSpPr/>
            <p:nvPr/>
          </p:nvSpPr>
          <p:spPr bwMode="auto">
            <a:xfrm>
              <a:off x="990601" y="3691716"/>
              <a:ext cx="1176376" cy="1152000"/>
            </a:xfrm>
            <a:prstGeom prst="ellipse">
              <a:avLst/>
            </a:prstGeom>
            <a:gradFill rotWithShape="1">
              <a:gsLst>
                <a:gs pos="0">
                  <a:srgbClr val="000000">
                    <a:lumMod val="50000"/>
                    <a:lumOff val="50000"/>
                  </a:srgbClr>
                </a:gs>
                <a:gs pos="80000">
                  <a:srgbClr val="FFFFFF">
                    <a:lumMod val="85000"/>
                  </a:srgbClr>
                </a:gs>
                <a:gs pos="100000">
                  <a:srgbClr val="FFFFFF"/>
                </a:gs>
              </a:gsLst>
              <a:lin ang="126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endParaRPr lang="zh-CN" altLang="en-US" sz="800" dirty="0">
                <a:solidFill>
                  <a:srgbClr val="FFFFFF"/>
                </a:solidFill>
                <a:latin typeface="Arial" pitchFamily="34" charset="0"/>
                <a:ea typeface="华文细黑" pitchFamily="2" charset="-122"/>
                <a:cs typeface="Arial" pitchFamily="34" charset="0"/>
              </a:endParaRPr>
            </a:p>
          </p:txBody>
        </p:sp>
        <p:sp>
          <p:nvSpPr>
            <p:cNvPr id="59" name="椭圆 58"/>
            <p:cNvSpPr/>
            <p:nvPr/>
          </p:nvSpPr>
          <p:spPr bwMode="auto">
            <a:xfrm>
              <a:off x="2082762" y="3691716"/>
              <a:ext cx="1176376" cy="1152000"/>
            </a:xfrm>
            <a:prstGeom prst="ellipse">
              <a:avLst/>
            </a:prstGeom>
            <a:gradFill rotWithShape="1">
              <a:gsLst>
                <a:gs pos="0">
                  <a:srgbClr val="000000">
                    <a:lumMod val="50000"/>
                    <a:lumOff val="50000"/>
                  </a:srgbClr>
                </a:gs>
                <a:gs pos="80000">
                  <a:srgbClr val="FFFFFF">
                    <a:lumMod val="85000"/>
                  </a:srgbClr>
                </a:gs>
                <a:gs pos="100000">
                  <a:srgbClr val="FFFFFF"/>
                </a:gs>
              </a:gsLst>
              <a:lin ang="126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endParaRPr lang="zh-CN" altLang="en-US" sz="800" dirty="0">
                <a:solidFill>
                  <a:srgbClr val="FFFFFF"/>
                </a:solidFill>
                <a:latin typeface="Arial" pitchFamily="34" charset="0"/>
                <a:ea typeface="华文细黑" pitchFamily="2" charset="-122"/>
                <a:cs typeface="Arial" pitchFamily="34" charset="0"/>
              </a:endParaRPr>
            </a:p>
          </p:txBody>
        </p:sp>
        <p:sp>
          <p:nvSpPr>
            <p:cNvPr id="60" name="椭圆 59"/>
            <p:cNvSpPr/>
            <p:nvPr/>
          </p:nvSpPr>
          <p:spPr bwMode="auto">
            <a:xfrm>
              <a:off x="1613757" y="3435617"/>
              <a:ext cx="1012540" cy="1008000"/>
            </a:xfrm>
            <a:prstGeom prst="ellipse">
              <a:avLst/>
            </a:prstGeom>
            <a:gradFill rotWithShape="1">
              <a:gsLst>
                <a:gs pos="0">
                  <a:srgbClr val="000000">
                    <a:lumMod val="50000"/>
                    <a:lumOff val="50000"/>
                  </a:srgbClr>
                </a:gs>
                <a:gs pos="80000">
                  <a:srgbClr val="FFFFFF">
                    <a:lumMod val="85000"/>
                  </a:srgbClr>
                </a:gs>
                <a:gs pos="100000">
                  <a:srgbClr val="FFFFFF"/>
                </a:gs>
              </a:gsLst>
              <a:lin ang="126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endParaRPr lang="zh-CN" altLang="en-US" sz="800" dirty="0">
                <a:solidFill>
                  <a:srgbClr val="FFFFFF"/>
                </a:solidFill>
                <a:latin typeface="Arial" pitchFamily="34" charset="0"/>
                <a:ea typeface="华文细黑" pitchFamily="2" charset="-122"/>
                <a:cs typeface="Arial" pitchFamily="34" charset="0"/>
              </a:endParaRPr>
            </a:p>
          </p:txBody>
        </p:sp>
        <p:sp>
          <p:nvSpPr>
            <p:cNvPr id="61" name="Rectangle 9"/>
            <p:cNvSpPr>
              <a:spLocks noChangeArrowheads="1"/>
            </p:cNvSpPr>
            <p:nvPr/>
          </p:nvSpPr>
          <p:spPr bwMode="auto">
            <a:xfrm>
              <a:off x="1787927" y="2437809"/>
              <a:ext cx="658008" cy="352857"/>
            </a:xfrm>
            <a:prstGeom prst="rect">
              <a:avLst/>
            </a:prstGeom>
            <a:noFill/>
            <a:ln w="9525">
              <a:noFill/>
              <a:miter lim="800000"/>
              <a:headEnd/>
              <a:tailEnd/>
            </a:ln>
            <a:effectLst/>
          </p:spPr>
          <p:txBody>
            <a:bodyPr wrap="none" lIns="79202" tIns="39602" rIns="79202" bIns="39602">
              <a:spAutoFit/>
            </a:bodyPr>
            <a:lstStyle/>
            <a:p>
              <a:pPr algn="ctr" defTabSz="601106" eaLnBrk="0" hangingPunct="0">
                <a:spcBef>
                  <a:spcPct val="20000"/>
                </a:spcBef>
                <a:buClr>
                  <a:srgbClr val="990000"/>
                </a:buClr>
                <a:buSzPct val="60000"/>
              </a:pPr>
              <a:r>
                <a:rPr lang="en-US" altLang="zh-CN" sz="1200" dirty="0">
                  <a:solidFill>
                    <a:schemeClr val="tx1">
                      <a:lumMod val="95000"/>
                      <a:lumOff val="5000"/>
                    </a:schemeClr>
                  </a:solidFill>
                  <a:latin typeface="Arial" pitchFamily="34" charset="0"/>
                  <a:ea typeface="黑体" pitchFamily="2" charset="-122"/>
                  <a:cs typeface="Arial" pitchFamily="34" charset="0"/>
                </a:rPr>
                <a:t>No.3</a:t>
              </a:r>
              <a:endParaRPr lang="zh-CN" altLang="en-US" sz="1200" dirty="0">
                <a:solidFill>
                  <a:schemeClr val="tx1">
                    <a:lumMod val="95000"/>
                    <a:lumOff val="5000"/>
                  </a:schemeClr>
                </a:solidFill>
                <a:latin typeface="Arial" pitchFamily="34" charset="0"/>
                <a:ea typeface="黑体" pitchFamily="2" charset="-122"/>
                <a:cs typeface="Arial" pitchFamily="34" charset="0"/>
              </a:endParaRPr>
            </a:p>
          </p:txBody>
        </p:sp>
        <p:sp>
          <p:nvSpPr>
            <p:cNvPr id="62" name="Rectangle 10"/>
            <p:cNvSpPr>
              <a:spLocks noChangeArrowheads="1"/>
            </p:cNvSpPr>
            <p:nvPr/>
          </p:nvSpPr>
          <p:spPr bwMode="auto">
            <a:xfrm>
              <a:off x="2356253" y="4945092"/>
              <a:ext cx="658008" cy="352857"/>
            </a:xfrm>
            <a:prstGeom prst="rect">
              <a:avLst/>
            </a:prstGeom>
            <a:noFill/>
            <a:ln w="9525">
              <a:noFill/>
              <a:miter lim="800000"/>
              <a:headEnd/>
              <a:tailEnd/>
            </a:ln>
            <a:effectLst/>
          </p:spPr>
          <p:txBody>
            <a:bodyPr wrap="none" lIns="79202" tIns="39602" rIns="79202" bIns="39602">
              <a:spAutoFit/>
            </a:bodyPr>
            <a:lstStyle/>
            <a:p>
              <a:pPr algn="ctr" defTabSz="601106" eaLnBrk="0" hangingPunct="0">
                <a:spcBef>
                  <a:spcPct val="20000"/>
                </a:spcBef>
                <a:buClr>
                  <a:srgbClr val="990000"/>
                </a:buClr>
                <a:buSzPct val="60000"/>
              </a:pPr>
              <a:r>
                <a:rPr lang="en-US" altLang="zh-CN" sz="1200" dirty="0">
                  <a:solidFill>
                    <a:schemeClr val="tx1">
                      <a:lumMod val="95000"/>
                      <a:lumOff val="5000"/>
                    </a:schemeClr>
                  </a:solidFill>
                  <a:latin typeface="Arial" pitchFamily="34" charset="0"/>
                  <a:ea typeface="黑体" pitchFamily="2" charset="-122"/>
                  <a:cs typeface="Arial" pitchFamily="34" charset="0"/>
                </a:rPr>
                <a:t>No.1</a:t>
              </a:r>
              <a:endParaRPr lang="zh-CN" altLang="en-US" sz="1200" dirty="0">
                <a:solidFill>
                  <a:schemeClr val="tx1">
                    <a:lumMod val="95000"/>
                    <a:lumOff val="5000"/>
                  </a:schemeClr>
                </a:solidFill>
                <a:latin typeface="Arial" pitchFamily="34" charset="0"/>
                <a:ea typeface="黑体" pitchFamily="2" charset="-122"/>
                <a:cs typeface="Arial" pitchFamily="34" charset="0"/>
              </a:endParaRPr>
            </a:p>
          </p:txBody>
        </p:sp>
        <p:sp>
          <p:nvSpPr>
            <p:cNvPr id="63" name="Rectangle 11"/>
            <p:cNvSpPr>
              <a:spLocks noChangeArrowheads="1"/>
            </p:cNvSpPr>
            <p:nvPr/>
          </p:nvSpPr>
          <p:spPr bwMode="auto">
            <a:xfrm>
              <a:off x="1249764" y="4935566"/>
              <a:ext cx="658008" cy="352857"/>
            </a:xfrm>
            <a:prstGeom prst="rect">
              <a:avLst/>
            </a:prstGeom>
            <a:noFill/>
            <a:ln w="9525">
              <a:noFill/>
              <a:miter lim="800000"/>
              <a:headEnd/>
              <a:tailEnd/>
            </a:ln>
            <a:effectLst/>
          </p:spPr>
          <p:txBody>
            <a:bodyPr wrap="none" lIns="79202" tIns="39602" rIns="79202" bIns="39602">
              <a:spAutoFit/>
            </a:bodyPr>
            <a:lstStyle/>
            <a:p>
              <a:pPr algn="ctr" defTabSz="601106" eaLnBrk="0" hangingPunct="0">
                <a:spcBef>
                  <a:spcPct val="20000"/>
                </a:spcBef>
                <a:buClr>
                  <a:srgbClr val="990000"/>
                </a:buClr>
                <a:buSzPct val="60000"/>
              </a:pPr>
              <a:r>
                <a:rPr lang="en-US" altLang="zh-CN" sz="1200" dirty="0">
                  <a:solidFill>
                    <a:schemeClr val="tx1">
                      <a:lumMod val="95000"/>
                      <a:lumOff val="5000"/>
                    </a:schemeClr>
                  </a:solidFill>
                  <a:latin typeface="Arial" pitchFamily="34" charset="0"/>
                  <a:ea typeface="黑体" pitchFamily="2" charset="-122"/>
                  <a:cs typeface="Arial" pitchFamily="34" charset="0"/>
                </a:rPr>
                <a:t>No.2</a:t>
              </a:r>
              <a:endParaRPr lang="zh-CN" altLang="en-US" sz="1200" dirty="0">
                <a:solidFill>
                  <a:schemeClr val="tx1">
                    <a:lumMod val="95000"/>
                    <a:lumOff val="5000"/>
                  </a:schemeClr>
                </a:solidFill>
                <a:latin typeface="Arial" pitchFamily="34" charset="0"/>
                <a:ea typeface="黑体" pitchFamily="2" charset="-122"/>
                <a:cs typeface="Arial" pitchFamily="34" charset="0"/>
              </a:endParaRPr>
            </a:p>
          </p:txBody>
        </p:sp>
        <p:sp>
          <p:nvSpPr>
            <p:cNvPr id="64" name="Text Box 16"/>
            <p:cNvSpPr txBox="1">
              <a:spLocks noChangeArrowheads="1"/>
            </p:cNvSpPr>
            <p:nvPr/>
          </p:nvSpPr>
          <p:spPr bwMode="auto">
            <a:xfrm>
              <a:off x="1814513" y="2881313"/>
              <a:ext cx="549276" cy="307776"/>
            </a:xfrm>
            <a:prstGeom prst="rect">
              <a:avLst/>
            </a:prstGeom>
            <a:noFill/>
            <a:ln w="9525">
              <a:noFill/>
              <a:miter lim="800000"/>
              <a:headEnd/>
              <a:tailEnd/>
            </a:ln>
            <a:effectLst>
              <a:prstShdw prst="shdw17" dist="17961" dir="2700000">
                <a:srgbClr val="708688"/>
              </a:prstShdw>
            </a:effectLst>
          </p:spPr>
          <p:txBody>
            <a:bodyPr>
              <a:spAutoFit/>
            </a:bodyPr>
            <a:lstStyle/>
            <a:p>
              <a:pPr algn="ctr" fontAlgn="auto">
                <a:spcBef>
                  <a:spcPct val="50000"/>
                </a:spcBef>
                <a:spcAft>
                  <a:spcPts val="0"/>
                </a:spcAft>
                <a:defRPr/>
              </a:pPr>
              <a:r>
                <a:rPr lang="en-US" altLang="zh-CN" sz="900" b="1" kern="0" dirty="0">
                  <a:solidFill>
                    <a:sysClr val="windowText" lastClr="000000"/>
                  </a:solidFill>
                  <a:latin typeface="Arial" pitchFamily="34" charset="0"/>
                  <a:ea typeface="宋体" charset="-122"/>
                  <a:cs typeface="Arial" pitchFamily="34" charset="0"/>
                </a:rPr>
                <a:t>IP</a:t>
              </a:r>
            </a:p>
          </p:txBody>
        </p:sp>
        <p:sp>
          <p:nvSpPr>
            <p:cNvPr id="65" name="Text Box 17"/>
            <p:cNvSpPr txBox="1">
              <a:spLocks noChangeArrowheads="1"/>
            </p:cNvSpPr>
            <p:nvPr/>
          </p:nvSpPr>
          <p:spPr bwMode="auto">
            <a:xfrm>
              <a:off x="2508889" y="4005320"/>
              <a:ext cx="678971" cy="287259"/>
            </a:xfrm>
            <a:prstGeom prst="rect">
              <a:avLst/>
            </a:prstGeom>
            <a:noFill/>
            <a:ln w="9525">
              <a:noFill/>
              <a:miter lim="800000"/>
              <a:headEnd/>
              <a:tailEnd/>
            </a:ln>
            <a:effectLst>
              <a:prstShdw prst="shdw17" dist="17961" dir="2700000">
                <a:srgbClr val="708688"/>
              </a:prstShdw>
            </a:effectLst>
          </p:spPr>
          <p:txBody>
            <a:bodyPr wrap="square">
              <a:spAutoFit/>
            </a:bodyPr>
            <a:lstStyle/>
            <a:p>
              <a:pPr algn="ctr" fontAlgn="auto">
                <a:spcBef>
                  <a:spcPct val="50000"/>
                </a:spcBef>
                <a:spcAft>
                  <a:spcPts val="0"/>
                </a:spcAft>
                <a:defRPr/>
              </a:pPr>
              <a:r>
                <a:rPr lang="en-US" altLang="zh-CN" sz="800" b="1" kern="0" dirty="0">
                  <a:solidFill>
                    <a:srgbClr val="990000"/>
                  </a:solidFill>
                  <a:latin typeface="Arial" pitchFamily="34" charset="0"/>
                  <a:ea typeface="宋体" charset="-122"/>
                  <a:cs typeface="Arial" pitchFamily="34" charset="0"/>
                </a:rPr>
                <a:t>Fixed</a:t>
              </a:r>
            </a:p>
          </p:txBody>
        </p:sp>
        <p:sp>
          <p:nvSpPr>
            <p:cNvPr id="66" name="Text Box 18"/>
            <p:cNvSpPr txBox="1">
              <a:spLocks noChangeArrowheads="1"/>
            </p:cNvSpPr>
            <p:nvPr/>
          </p:nvSpPr>
          <p:spPr bwMode="auto">
            <a:xfrm>
              <a:off x="967764" y="4019284"/>
              <a:ext cx="817112" cy="287259"/>
            </a:xfrm>
            <a:prstGeom prst="rect">
              <a:avLst/>
            </a:prstGeom>
            <a:noFill/>
            <a:ln w="9525">
              <a:noFill/>
              <a:miter lim="800000"/>
              <a:headEnd/>
              <a:tailEnd/>
            </a:ln>
            <a:effectLst>
              <a:prstShdw prst="shdw17" dist="17961" dir="2700000">
                <a:srgbClr val="708688"/>
              </a:prstShdw>
            </a:effectLst>
          </p:spPr>
          <p:txBody>
            <a:bodyPr wrap="square">
              <a:spAutoFit/>
            </a:bodyPr>
            <a:lstStyle/>
            <a:p>
              <a:pPr algn="ctr" fontAlgn="auto">
                <a:spcBef>
                  <a:spcPct val="50000"/>
                </a:spcBef>
                <a:spcAft>
                  <a:spcPts val="0"/>
                </a:spcAft>
                <a:defRPr/>
              </a:pPr>
              <a:r>
                <a:rPr lang="en-US" altLang="zh-CN" sz="800" b="1" kern="0" dirty="0">
                  <a:solidFill>
                    <a:srgbClr val="990000"/>
                  </a:solidFill>
                  <a:latin typeface="Arial" pitchFamily="34" charset="0"/>
                  <a:ea typeface="宋体" charset="-122"/>
                  <a:cs typeface="Arial" pitchFamily="34" charset="0"/>
                </a:rPr>
                <a:t>Mobile</a:t>
              </a:r>
            </a:p>
          </p:txBody>
        </p:sp>
        <p:sp>
          <p:nvSpPr>
            <p:cNvPr id="67" name="Text Box 19"/>
            <p:cNvSpPr txBox="1">
              <a:spLocks noChangeArrowheads="1"/>
            </p:cNvSpPr>
            <p:nvPr/>
          </p:nvSpPr>
          <p:spPr bwMode="auto">
            <a:xfrm>
              <a:off x="1631951" y="3550030"/>
              <a:ext cx="979486" cy="418576"/>
            </a:xfrm>
            <a:prstGeom prst="rect">
              <a:avLst/>
            </a:prstGeom>
            <a:noFill/>
            <a:ln w="9525">
              <a:noFill/>
              <a:miter lim="800000"/>
              <a:headEnd/>
              <a:tailEnd/>
            </a:ln>
            <a:effectLst>
              <a:prstShdw prst="shdw17" dist="17961" dir="2700000">
                <a:srgbClr val="708688"/>
              </a:prstShdw>
            </a:effectLst>
          </p:spPr>
          <p:txBody>
            <a:bodyPr>
              <a:spAutoFit/>
            </a:bodyPr>
            <a:lstStyle/>
            <a:p>
              <a:pPr algn="ctr" fontAlgn="auto">
                <a:lnSpc>
                  <a:spcPct val="90000"/>
                </a:lnSpc>
                <a:spcBef>
                  <a:spcPct val="50000"/>
                </a:spcBef>
                <a:spcAft>
                  <a:spcPts val="0"/>
                </a:spcAft>
                <a:defRPr/>
              </a:pPr>
              <a:r>
                <a:rPr lang="en-US" altLang="zh-CN" sz="800" b="1" kern="0" dirty="0">
                  <a:solidFill>
                    <a:srgbClr val="990000"/>
                  </a:solidFill>
                  <a:latin typeface="Arial" pitchFamily="34" charset="0"/>
                  <a:ea typeface="宋体" charset="-122"/>
                  <a:cs typeface="Arial" pitchFamily="34" charset="0"/>
                </a:rPr>
                <a:t>All-IP based FMC</a:t>
              </a:r>
            </a:p>
          </p:txBody>
        </p:sp>
        <p:grpSp>
          <p:nvGrpSpPr>
            <p:cNvPr id="3" name="组合 275"/>
            <p:cNvGrpSpPr>
              <a:grpSpLocks/>
            </p:cNvGrpSpPr>
            <p:nvPr/>
          </p:nvGrpSpPr>
          <p:grpSpPr bwMode="auto">
            <a:xfrm>
              <a:off x="1222452" y="4414342"/>
              <a:ext cx="623757" cy="202792"/>
              <a:chOff x="2362159" y="4788864"/>
              <a:chExt cx="1108895" cy="323585"/>
            </a:xfrm>
          </p:grpSpPr>
          <p:pic>
            <p:nvPicPr>
              <p:cNvPr id="74" name="Picture 20"/>
              <p:cNvPicPr>
                <a:picLocks noChangeAspect="1" noChangeArrowheads="1"/>
              </p:cNvPicPr>
              <p:nvPr/>
            </p:nvPicPr>
            <p:blipFill>
              <a:blip r:embed="rId3" cstate="print"/>
              <a:srcRect/>
              <a:stretch>
                <a:fillRect/>
              </a:stretch>
            </p:blipFill>
            <p:spPr bwMode="auto">
              <a:xfrm>
                <a:off x="2362159" y="4788864"/>
                <a:ext cx="261139" cy="323585"/>
              </a:xfrm>
              <a:prstGeom prst="rect">
                <a:avLst/>
              </a:prstGeom>
              <a:noFill/>
              <a:ln w="9525">
                <a:noFill/>
                <a:miter lim="800000"/>
                <a:headEnd/>
                <a:tailEnd/>
              </a:ln>
              <a:effectLst/>
            </p:spPr>
          </p:pic>
          <p:pic>
            <p:nvPicPr>
              <p:cNvPr id="75" name="Picture 21" descr="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765220" y="4798319"/>
                <a:ext cx="705834" cy="314124"/>
              </a:xfrm>
              <a:prstGeom prst="rect">
                <a:avLst/>
              </a:prstGeom>
              <a:noFill/>
              <a:ln w="9525">
                <a:noFill/>
                <a:miter lim="800000"/>
                <a:headEnd/>
                <a:tailEnd/>
              </a:ln>
            </p:spPr>
          </p:pic>
        </p:grpSp>
        <p:pic>
          <p:nvPicPr>
            <p:cNvPr id="69" name="Picture 99" descr="Logo"/>
            <p:cNvPicPr>
              <a:picLocks noChangeAspect="1" noChangeArrowheads="1"/>
            </p:cNvPicPr>
            <p:nvPr/>
          </p:nvPicPr>
          <p:blipFill>
            <a:blip r:embed="rId5" cstate="print"/>
            <a:srcRect/>
            <a:stretch>
              <a:fillRect/>
            </a:stretch>
          </p:blipFill>
          <p:spPr bwMode="auto">
            <a:xfrm>
              <a:off x="1935966" y="3954737"/>
              <a:ext cx="358610" cy="363263"/>
            </a:xfrm>
            <a:prstGeom prst="rect">
              <a:avLst/>
            </a:prstGeom>
            <a:noFill/>
            <a:ln w="9525">
              <a:noFill/>
              <a:miter lim="800000"/>
              <a:headEnd/>
              <a:tailEnd/>
            </a:ln>
          </p:spPr>
        </p:pic>
        <p:grpSp>
          <p:nvGrpSpPr>
            <p:cNvPr id="4" name="组合 277"/>
            <p:cNvGrpSpPr>
              <a:grpSpLocks/>
            </p:cNvGrpSpPr>
            <p:nvPr/>
          </p:nvGrpSpPr>
          <p:grpSpPr bwMode="auto">
            <a:xfrm>
              <a:off x="1703938" y="3166953"/>
              <a:ext cx="842351" cy="198367"/>
              <a:chOff x="3404820" y="2537340"/>
              <a:chExt cx="1396623" cy="295201"/>
            </a:xfrm>
          </p:grpSpPr>
          <p:pic>
            <p:nvPicPr>
              <p:cNvPr id="72" name="Picture 22"/>
              <p:cNvPicPr>
                <a:picLocks noChangeAspect="1" noChangeArrowheads="1"/>
              </p:cNvPicPr>
              <p:nvPr/>
            </p:nvPicPr>
            <p:blipFill>
              <a:blip r:embed="rId6" cstate="print"/>
              <a:srcRect/>
              <a:stretch>
                <a:fillRect/>
              </a:stretch>
            </p:blipFill>
            <p:spPr bwMode="auto">
              <a:xfrm>
                <a:off x="3404820" y="2537340"/>
                <a:ext cx="518494" cy="295201"/>
              </a:xfrm>
              <a:prstGeom prst="rect">
                <a:avLst/>
              </a:prstGeom>
              <a:noFill/>
              <a:ln w="9525">
                <a:noFill/>
                <a:miter lim="800000"/>
                <a:headEnd/>
                <a:tailEnd/>
              </a:ln>
              <a:effectLst/>
            </p:spPr>
          </p:pic>
          <p:pic>
            <p:nvPicPr>
              <p:cNvPr id="73" name="图片 24"/>
              <p:cNvPicPr>
                <a:picLocks noChangeAspect="1"/>
              </p:cNvPicPr>
              <p:nvPr/>
            </p:nvPicPr>
            <p:blipFill>
              <a:blip r:embed="rId7" cstate="print"/>
              <a:srcRect/>
              <a:stretch>
                <a:fillRect/>
              </a:stretch>
            </p:blipFill>
            <p:spPr bwMode="auto">
              <a:xfrm>
                <a:off x="4066284" y="2581174"/>
                <a:ext cx="735159" cy="207533"/>
              </a:xfrm>
              <a:prstGeom prst="rect">
                <a:avLst/>
              </a:prstGeom>
              <a:noFill/>
              <a:ln w="9525">
                <a:noFill/>
                <a:miter lim="800000"/>
                <a:headEnd/>
                <a:tailEnd/>
              </a:ln>
            </p:spPr>
          </p:pic>
        </p:grpSp>
        <p:pic>
          <p:nvPicPr>
            <p:cNvPr id="71" name="图片 13"/>
            <p:cNvPicPr>
              <a:picLocks noChangeAspect="1"/>
            </p:cNvPicPr>
            <p:nvPr/>
          </p:nvPicPr>
          <p:blipFill>
            <a:blip r:embed="rId8" cstate="print"/>
            <a:srcRect/>
            <a:stretch>
              <a:fillRect/>
            </a:stretch>
          </p:blipFill>
          <p:spPr bwMode="auto">
            <a:xfrm>
              <a:off x="2524690" y="4372021"/>
              <a:ext cx="483219" cy="244445"/>
            </a:xfrm>
            <a:prstGeom prst="rect">
              <a:avLst/>
            </a:prstGeom>
            <a:noFill/>
            <a:ln w="9525">
              <a:noFill/>
              <a:miter lim="800000"/>
              <a:headEnd/>
              <a:tailEnd/>
            </a:ln>
          </p:spPr>
        </p:pic>
      </p:grpSp>
      <p:sp>
        <p:nvSpPr>
          <p:cNvPr id="56" name="圆角矩形 2"/>
          <p:cNvSpPr>
            <a:spLocks noChangeArrowheads="1"/>
          </p:cNvSpPr>
          <p:nvPr/>
        </p:nvSpPr>
        <p:spPr bwMode="auto">
          <a:xfrm>
            <a:off x="384464" y="898934"/>
            <a:ext cx="2514600" cy="584597"/>
          </a:xfrm>
          <a:prstGeom prst="roundRect">
            <a:avLst>
              <a:gd name="adj" fmla="val 6694"/>
            </a:avLst>
          </a:prstGeom>
          <a:solidFill>
            <a:srgbClr val="868686"/>
          </a:solidFill>
          <a:ln w="9525">
            <a:noFill/>
            <a:round/>
            <a:headEnd/>
            <a:tailEnd/>
          </a:ln>
          <a:effectLst>
            <a:outerShdw dist="38100" dir="5400000" algn="t" rotWithShape="0">
              <a:srgbClr val="808080">
                <a:alpha val="39999"/>
              </a:srgbClr>
            </a:outerShdw>
          </a:effectLst>
        </p:spPr>
        <p:txBody>
          <a:bodyPr anchor="ctr"/>
          <a:lstStyle/>
          <a:p>
            <a:pPr algn="ctr"/>
            <a:r>
              <a:rPr lang="en-US" altLang="zh-CN" sz="1200" b="1" dirty="0">
                <a:solidFill>
                  <a:schemeClr val="bg1"/>
                </a:solidFill>
                <a:latin typeface="Arial" pitchFamily="34" charset="0"/>
                <a:ea typeface="华文细黑" pitchFamily="2" charset="-122"/>
                <a:cs typeface="Arial" pitchFamily="34" charset="0"/>
              </a:rPr>
              <a:t>Carrier Network Business Group</a:t>
            </a:r>
            <a:endParaRPr lang="zh-CN" altLang="en-US" sz="1200" b="1" dirty="0">
              <a:solidFill>
                <a:schemeClr val="bg1"/>
              </a:solidFill>
              <a:latin typeface="Arial" pitchFamily="34" charset="0"/>
              <a:ea typeface="华文细黑" pitchFamily="2" charset="-122"/>
              <a:cs typeface="Arial" pitchFamily="34" charset="0"/>
            </a:endParaRPr>
          </a:p>
        </p:txBody>
      </p:sp>
      <p:grpSp>
        <p:nvGrpSpPr>
          <p:cNvPr id="5" name="Group 38"/>
          <p:cNvGrpSpPr>
            <a:grpSpLocks/>
          </p:cNvGrpSpPr>
          <p:nvPr/>
        </p:nvGrpSpPr>
        <p:grpSpPr bwMode="auto">
          <a:xfrm>
            <a:off x="6300913" y="1619956"/>
            <a:ext cx="2229485" cy="881062"/>
            <a:chOff x="6448480" y="2132013"/>
            <a:chExt cx="2198687" cy="1174751"/>
          </a:xfrm>
        </p:grpSpPr>
        <p:sp>
          <p:nvSpPr>
            <p:cNvPr id="77" name="同侧圆角矩形 132"/>
            <p:cNvSpPr>
              <a:spLocks/>
            </p:cNvSpPr>
            <p:nvPr/>
          </p:nvSpPr>
          <p:spPr bwMode="auto">
            <a:xfrm>
              <a:off x="6448480" y="2132013"/>
              <a:ext cx="2198687" cy="1174751"/>
            </a:xfrm>
            <a:custGeom>
              <a:avLst/>
              <a:gdLst>
                <a:gd name="T0" fmla="*/ 0 w 2198687"/>
                <a:gd name="T1" fmla="*/ 0 h 1174751"/>
                <a:gd name="T2" fmla="*/ 2198687 w 2198687"/>
                <a:gd name="T3" fmla="*/ 0 h 1174751"/>
                <a:gd name="T4" fmla="*/ 2198687 w 2198687"/>
                <a:gd name="T5" fmla="*/ 0 h 1174751"/>
                <a:gd name="T6" fmla="*/ 2198687 w 2198687"/>
                <a:gd name="T7" fmla="*/ 1109670 h 1174751"/>
                <a:gd name="T8" fmla="*/ 2133606 w 2198687"/>
                <a:gd name="T9" fmla="*/ 1174751 h 1174751"/>
                <a:gd name="T10" fmla="*/ 65081 w 2198687"/>
                <a:gd name="T11" fmla="*/ 1174751 h 1174751"/>
                <a:gd name="T12" fmla="*/ 0 w 2198687"/>
                <a:gd name="T13" fmla="*/ 1109670 h 1174751"/>
                <a:gd name="T14" fmla="*/ 0 w 2198687"/>
                <a:gd name="T15" fmla="*/ 0 h 1174751"/>
                <a:gd name="T16" fmla="*/ 0 w 2198687"/>
                <a:gd name="T17" fmla="*/ 0 h 11747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1174751">
                  <a:moveTo>
                    <a:pt x="0" y="0"/>
                  </a:moveTo>
                  <a:lnTo>
                    <a:pt x="2198687" y="0"/>
                  </a:lnTo>
                  <a:lnTo>
                    <a:pt x="2198687" y="1109670"/>
                  </a:lnTo>
                  <a:cubicBezTo>
                    <a:pt x="2198687" y="1145613"/>
                    <a:pt x="2169549" y="1174751"/>
                    <a:pt x="2133606" y="1174751"/>
                  </a:cubicBezTo>
                  <a:lnTo>
                    <a:pt x="65081" y="1174751"/>
                  </a:lnTo>
                  <a:cubicBezTo>
                    <a:pt x="29138" y="1174751"/>
                    <a:pt x="0" y="1145613"/>
                    <a:pt x="0" y="1109670"/>
                  </a:cubicBezTo>
                  <a:lnTo>
                    <a:pt x="0" y="0"/>
                  </a:lnTo>
                  <a:close/>
                </a:path>
              </a:pathLst>
            </a:custGeom>
            <a:solidFill>
              <a:srgbClr val="FFFFFF"/>
            </a:solidFill>
            <a:ln w="12700">
              <a:noFill/>
              <a:round/>
              <a:headEnd/>
              <a:tailEnd/>
            </a:ln>
            <a:effectLst>
              <a:outerShdw dist="38100" dir="5400000" algn="t" rotWithShape="0">
                <a:srgbClr val="000000">
                  <a:alpha val="39999"/>
                </a:srgbClr>
              </a:outerShdw>
            </a:effectLst>
          </p:spPr>
          <p:txBody>
            <a:bodyPr wrap="none" anchor="ctr"/>
            <a:lstStyle/>
            <a:p>
              <a:endParaRPr lang="zh-CN" altLang="en-US">
                <a:latin typeface="Arial" pitchFamily="34" charset="0"/>
                <a:cs typeface="Arial" pitchFamily="34" charset="0"/>
              </a:endParaRPr>
            </a:p>
          </p:txBody>
        </p:sp>
        <p:sp>
          <p:nvSpPr>
            <p:cNvPr id="78" name="同侧圆角矩形 133"/>
            <p:cNvSpPr>
              <a:spLocks/>
            </p:cNvSpPr>
            <p:nvPr/>
          </p:nvSpPr>
          <p:spPr bwMode="auto">
            <a:xfrm>
              <a:off x="6448480" y="2141538"/>
              <a:ext cx="2198687" cy="292100"/>
            </a:xfrm>
            <a:custGeom>
              <a:avLst/>
              <a:gdLst>
                <a:gd name="T0" fmla="*/ 48684 w 2198687"/>
                <a:gd name="T1" fmla="*/ 0 h 292100"/>
                <a:gd name="T2" fmla="*/ 2150003 w 2198687"/>
                <a:gd name="T3" fmla="*/ 0 h 292100"/>
                <a:gd name="T4" fmla="*/ 2198687 w 2198687"/>
                <a:gd name="T5" fmla="*/ 48684 h 292100"/>
                <a:gd name="T6" fmla="*/ 2198687 w 2198687"/>
                <a:gd name="T7" fmla="*/ 292100 h 292100"/>
                <a:gd name="T8" fmla="*/ 2198687 w 2198687"/>
                <a:gd name="T9" fmla="*/ 292100 h 292100"/>
                <a:gd name="T10" fmla="*/ 0 w 2198687"/>
                <a:gd name="T11" fmla="*/ 292100 h 292100"/>
                <a:gd name="T12" fmla="*/ 0 w 2198687"/>
                <a:gd name="T13" fmla="*/ 292100 h 292100"/>
                <a:gd name="T14" fmla="*/ 0 w 2198687"/>
                <a:gd name="T15" fmla="*/ 48684 h 292100"/>
                <a:gd name="T16" fmla="*/ 48684 w 2198687"/>
                <a:gd name="T17" fmla="*/ 0 h 292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292100">
                  <a:moveTo>
                    <a:pt x="48684" y="0"/>
                  </a:moveTo>
                  <a:lnTo>
                    <a:pt x="2150003" y="0"/>
                  </a:lnTo>
                  <a:cubicBezTo>
                    <a:pt x="2176890" y="0"/>
                    <a:pt x="2198687" y="21797"/>
                    <a:pt x="2198687" y="48684"/>
                  </a:cubicBezTo>
                  <a:lnTo>
                    <a:pt x="2198687" y="292100"/>
                  </a:lnTo>
                  <a:lnTo>
                    <a:pt x="0" y="292100"/>
                  </a:lnTo>
                  <a:lnTo>
                    <a:pt x="0" y="48684"/>
                  </a:lnTo>
                  <a:cubicBezTo>
                    <a:pt x="0" y="21797"/>
                    <a:pt x="21797" y="0"/>
                    <a:pt x="48684" y="0"/>
                  </a:cubicBezTo>
                  <a:close/>
                </a:path>
              </a:pathLst>
            </a:custGeom>
            <a:solidFill>
              <a:schemeClr val="bg1">
                <a:lumMod val="95000"/>
              </a:schemeClr>
            </a:solidFill>
            <a:ln w="12700">
              <a:noFill/>
              <a:round/>
              <a:headEnd/>
              <a:tailEnd/>
            </a:ln>
            <a:effectLst>
              <a:outerShdw dist="38100" dir="5400000" algn="t" rotWithShape="0">
                <a:srgbClr val="000000">
                  <a:alpha val="39999"/>
                </a:srgbClr>
              </a:outerShdw>
            </a:effectLst>
          </p:spPr>
          <p:txBody>
            <a:bodyPr wrap="none" anchor="ctr"/>
            <a:lstStyle/>
            <a:p>
              <a:endParaRPr lang="zh-CN" altLang="en-US" dirty="0">
                <a:latin typeface="Arial" pitchFamily="34" charset="0"/>
                <a:cs typeface="Arial" pitchFamily="34" charset="0"/>
              </a:endParaRPr>
            </a:p>
          </p:txBody>
        </p:sp>
        <p:pic>
          <p:nvPicPr>
            <p:cNvPr id="79" name="Picture 2" descr="D:\00.产品线资料库\00.Mobile Broadband\E5S\e5830s\e5830s\2M\_MG_3423副本副本副本.jpg"/>
            <p:cNvPicPr>
              <a:picLocks noChangeAspect="1" noChangeArrowheads="1"/>
            </p:cNvPicPr>
            <p:nvPr/>
          </p:nvPicPr>
          <p:blipFill rotWithShape="1">
            <a:blip r:embed="rId9" cstate="email">
              <a:clrChange>
                <a:clrFrom>
                  <a:srgbClr val="030673"/>
                </a:clrFrom>
                <a:clrTo>
                  <a:srgbClr val="030673">
                    <a:alpha val="0"/>
                  </a:srgbClr>
                </a:clrTo>
              </a:clrChange>
            </a:blip>
            <a:srcRect l="3887" t="2111" r="4849" b="2606"/>
            <a:stretch/>
          </p:blipFill>
          <p:spPr bwMode="auto">
            <a:xfrm>
              <a:off x="6761029" y="2554178"/>
              <a:ext cx="295978" cy="575047"/>
            </a:xfrm>
            <a:prstGeom prst="roundRect">
              <a:avLst>
                <a:gd name="adj" fmla="val 39265"/>
              </a:avLst>
            </a:prstGeom>
            <a:noFill/>
            <a:ln>
              <a:noFill/>
            </a:ln>
            <a:effectLst>
              <a:reflection blurRad="12700" stA="20000" endPos="20000" dir="5400000" sy="-100000" algn="bl" rotWithShape="0"/>
            </a:effectLst>
          </p:spPr>
        </p:pic>
        <p:sp>
          <p:nvSpPr>
            <p:cNvPr id="80" name="TextBox 79"/>
            <p:cNvSpPr txBox="1"/>
            <p:nvPr/>
          </p:nvSpPr>
          <p:spPr bwMode="auto">
            <a:xfrm>
              <a:off x="7796267" y="2700338"/>
              <a:ext cx="809625" cy="343159"/>
            </a:xfrm>
            <a:prstGeom prst="rect">
              <a:avLst/>
            </a:prstGeom>
            <a:noFill/>
          </p:spPr>
          <p:txBody>
            <a:bodyPr lIns="0" tIns="36000" rIns="0" bIns="36000">
              <a:spAutoFit/>
            </a:bodyPr>
            <a:lstStyle/>
            <a:p>
              <a:pPr algn="ctr"/>
              <a:r>
                <a:rPr lang="en-US" altLang="zh-CN" sz="1200" dirty="0">
                  <a:solidFill>
                    <a:schemeClr val="tx1">
                      <a:lumMod val="95000"/>
                      <a:lumOff val="5000"/>
                    </a:schemeClr>
                  </a:solidFill>
                  <a:latin typeface="Arial" pitchFamily="34" charset="0"/>
                  <a:ea typeface="黑体" pitchFamily="2" charset="-122"/>
                  <a:cs typeface="Arial" pitchFamily="34" charset="0"/>
                </a:rPr>
                <a:t>No.1</a:t>
              </a:r>
              <a:endParaRPr lang="zh-CN" altLang="zh-CN" sz="1200" dirty="0">
                <a:solidFill>
                  <a:schemeClr val="tx1">
                    <a:lumMod val="95000"/>
                    <a:lumOff val="5000"/>
                  </a:schemeClr>
                </a:solidFill>
                <a:latin typeface="Arial" pitchFamily="34" charset="0"/>
                <a:ea typeface="黑体" pitchFamily="2" charset="-122"/>
                <a:cs typeface="Arial" pitchFamily="34" charset="0"/>
              </a:endParaRPr>
            </a:p>
          </p:txBody>
        </p:sp>
        <p:pic>
          <p:nvPicPr>
            <p:cNvPr id="81" name="Picture 9" descr="HI6511"/>
            <p:cNvPicPr>
              <a:picLocks noChangeAspect="1" noChangeArrowheads="1"/>
            </p:cNvPicPr>
            <p:nvPr/>
          </p:nvPicPr>
          <p:blipFill>
            <a:blip r:embed="rId10" cstate="print"/>
            <a:srcRect/>
            <a:stretch>
              <a:fillRect/>
            </a:stretch>
          </p:blipFill>
          <p:spPr bwMode="auto">
            <a:xfrm>
              <a:off x="7284465" y="2676593"/>
              <a:ext cx="387434" cy="414679"/>
            </a:xfrm>
            <a:prstGeom prst="rect">
              <a:avLst/>
            </a:prstGeom>
            <a:noFill/>
            <a:ln w="9525">
              <a:noFill/>
              <a:miter lim="800000"/>
              <a:headEnd/>
              <a:tailEnd/>
            </a:ln>
          </p:spPr>
        </p:pic>
        <p:sp>
          <p:nvSpPr>
            <p:cNvPr id="82" name="TextBox 81"/>
            <p:cNvSpPr txBox="1"/>
            <p:nvPr/>
          </p:nvSpPr>
          <p:spPr bwMode="auto">
            <a:xfrm>
              <a:off x="6785030" y="2132013"/>
              <a:ext cx="1527174" cy="300038"/>
            </a:xfrm>
            <a:prstGeom prst="rect">
              <a:avLst/>
            </a:prstGeom>
            <a:noFill/>
          </p:spPr>
          <p:txBody>
            <a:bodyPr lIns="0" tIns="36000" rIns="0" bIns="36000" anchor="ctr"/>
            <a:lstStyle/>
            <a:p>
              <a:pPr algn="ctr"/>
              <a:r>
                <a:rPr lang="en-US" altLang="zh-CN" sz="1000" dirty="0">
                  <a:latin typeface="Arial" pitchFamily="34" charset="0"/>
                  <a:ea typeface="华文细黑" pitchFamily="2" charset="-122"/>
                  <a:cs typeface="Arial" pitchFamily="34" charset="0"/>
                </a:rPr>
                <a:t>Mobile Broadband</a:t>
              </a:r>
              <a:endParaRPr lang="zh-CN" altLang="zh-CN" sz="900" dirty="0">
                <a:latin typeface="Arial" pitchFamily="34" charset="0"/>
                <a:cs typeface="Arial" pitchFamily="34" charset="0"/>
              </a:endParaRPr>
            </a:p>
          </p:txBody>
        </p:sp>
      </p:grpSp>
      <p:grpSp>
        <p:nvGrpSpPr>
          <p:cNvPr id="6" name="Group 39"/>
          <p:cNvGrpSpPr>
            <a:grpSpLocks/>
          </p:cNvGrpSpPr>
          <p:nvPr/>
        </p:nvGrpSpPr>
        <p:grpSpPr bwMode="auto">
          <a:xfrm>
            <a:off x="6300913" y="2677570"/>
            <a:ext cx="2229485" cy="877491"/>
            <a:chOff x="6448480" y="3471863"/>
            <a:chExt cx="2198687" cy="1169987"/>
          </a:xfrm>
        </p:grpSpPr>
        <p:sp>
          <p:nvSpPr>
            <p:cNvPr id="84" name="同侧圆角矩形 138"/>
            <p:cNvSpPr>
              <a:spLocks/>
            </p:cNvSpPr>
            <p:nvPr/>
          </p:nvSpPr>
          <p:spPr bwMode="auto">
            <a:xfrm>
              <a:off x="6448480" y="3478213"/>
              <a:ext cx="2198687" cy="1163637"/>
            </a:xfrm>
            <a:custGeom>
              <a:avLst/>
              <a:gdLst>
                <a:gd name="T0" fmla="*/ 0 w 2198687"/>
                <a:gd name="T1" fmla="*/ 0 h 1163637"/>
                <a:gd name="T2" fmla="*/ 2198687 w 2198687"/>
                <a:gd name="T3" fmla="*/ 0 h 1163637"/>
                <a:gd name="T4" fmla="*/ 2198687 w 2198687"/>
                <a:gd name="T5" fmla="*/ 0 h 1163637"/>
                <a:gd name="T6" fmla="*/ 2198687 w 2198687"/>
                <a:gd name="T7" fmla="*/ 1099172 h 1163637"/>
                <a:gd name="T8" fmla="*/ 2134222 w 2198687"/>
                <a:gd name="T9" fmla="*/ 1163637 h 1163637"/>
                <a:gd name="T10" fmla="*/ 64465 w 2198687"/>
                <a:gd name="T11" fmla="*/ 1163637 h 1163637"/>
                <a:gd name="T12" fmla="*/ 0 w 2198687"/>
                <a:gd name="T13" fmla="*/ 1099172 h 1163637"/>
                <a:gd name="T14" fmla="*/ 0 w 2198687"/>
                <a:gd name="T15" fmla="*/ 0 h 1163637"/>
                <a:gd name="T16" fmla="*/ 0 w 2198687"/>
                <a:gd name="T17" fmla="*/ 0 h 11636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1163637">
                  <a:moveTo>
                    <a:pt x="0" y="0"/>
                  </a:moveTo>
                  <a:lnTo>
                    <a:pt x="2198687" y="0"/>
                  </a:lnTo>
                  <a:lnTo>
                    <a:pt x="2198687" y="1099172"/>
                  </a:lnTo>
                  <a:cubicBezTo>
                    <a:pt x="2198687" y="1134775"/>
                    <a:pt x="2169825" y="1163637"/>
                    <a:pt x="2134222" y="1163637"/>
                  </a:cubicBezTo>
                  <a:lnTo>
                    <a:pt x="64465" y="1163637"/>
                  </a:lnTo>
                  <a:cubicBezTo>
                    <a:pt x="28862" y="1163637"/>
                    <a:pt x="0" y="1134775"/>
                    <a:pt x="0" y="1099172"/>
                  </a:cubicBezTo>
                  <a:lnTo>
                    <a:pt x="0" y="0"/>
                  </a:lnTo>
                  <a:close/>
                </a:path>
              </a:pathLst>
            </a:custGeom>
            <a:solidFill>
              <a:srgbClr val="FFFFFF"/>
            </a:solidFill>
            <a:ln w="12700">
              <a:noFill/>
              <a:round/>
              <a:headEnd/>
              <a:tailEnd/>
            </a:ln>
            <a:effectLst>
              <a:outerShdw dist="38100" dir="5400000" algn="t" rotWithShape="0">
                <a:srgbClr val="000000">
                  <a:alpha val="39999"/>
                </a:srgbClr>
              </a:outerShdw>
            </a:effectLst>
          </p:spPr>
          <p:txBody>
            <a:bodyPr wrap="none" anchor="ctr"/>
            <a:lstStyle/>
            <a:p>
              <a:endParaRPr lang="zh-CN" altLang="en-US">
                <a:latin typeface="Arial" pitchFamily="34" charset="0"/>
                <a:cs typeface="Arial" pitchFamily="34" charset="0"/>
              </a:endParaRPr>
            </a:p>
          </p:txBody>
        </p:sp>
        <p:sp>
          <p:nvSpPr>
            <p:cNvPr id="85" name="同侧圆角矩形 139"/>
            <p:cNvSpPr>
              <a:spLocks/>
            </p:cNvSpPr>
            <p:nvPr/>
          </p:nvSpPr>
          <p:spPr bwMode="auto">
            <a:xfrm>
              <a:off x="6448480" y="3486151"/>
              <a:ext cx="2198687" cy="292100"/>
            </a:xfrm>
            <a:custGeom>
              <a:avLst/>
              <a:gdLst>
                <a:gd name="T0" fmla="*/ 48684 w 2198687"/>
                <a:gd name="T1" fmla="*/ 0 h 292100"/>
                <a:gd name="T2" fmla="*/ 2150003 w 2198687"/>
                <a:gd name="T3" fmla="*/ 0 h 292100"/>
                <a:gd name="T4" fmla="*/ 2198687 w 2198687"/>
                <a:gd name="T5" fmla="*/ 48684 h 292100"/>
                <a:gd name="T6" fmla="*/ 2198687 w 2198687"/>
                <a:gd name="T7" fmla="*/ 292100 h 292100"/>
                <a:gd name="T8" fmla="*/ 2198687 w 2198687"/>
                <a:gd name="T9" fmla="*/ 292100 h 292100"/>
                <a:gd name="T10" fmla="*/ 0 w 2198687"/>
                <a:gd name="T11" fmla="*/ 292100 h 292100"/>
                <a:gd name="T12" fmla="*/ 0 w 2198687"/>
                <a:gd name="T13" fmla="*/ 292100 h 292100"/>
                <a:gd name="T14" fmla="*/ 0 w 2198687"/>
                <a:gd name="T15" fmla="*/ 48684 h 292100"/>
                <a:gd name="T16" fmla="*/ 48684 w 2198687"/>
                <a:gd name="T17" fmla="*/ 0 h 292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292100">
                  <a:moveTo>
                    <a:pt x="48684" y="0"/>
                  </a:moveTo>
                  <a:lnTo>
                    <a:pt x="2150003" y="0"/>
                  </a:lnTo>
                  <a:cubicBezTo>
                    <a:pt x="2176890" y="0"/>
                    <a:pt x="2198687" y="21797"/>
                    <a:pt x="2198687" y="48684"/>
                  </a:cubicBezTo>
                  <a:lnTo>
                    <a:pt x="2198687" y="292100"/>
                  </a:lnTo>
                  <a:lnTo>
                    <a:pt x="0" y="292100"/>
                  </a:lnTo>
                  <a:lnTo>
                    <a:pt x="0" y="48684"/>
                  </a:lnTo>
                  <a:cubicBezTo>
                    <a:pt x="0" y="21797"/>
                    <a:pt x="21797" y="0"/>
                    <a:pt x="48684" y="0"/>
                  </a:cubicBezTo>
                  <a:close/>
                </a:path>
              </a:pathLst>
            </a:custGeom>
            <a:solidFill>
              <a:schemeClr val="bg1">
                <a:lumMod val="95000"/>
              </a:schemeClr>
            </a:solidFill>
            <a:ln w="12700">
              <a:noFill/>
              <a:round/>
              <a:headEnd/>
              <a:tailEnd/>
            </a:ln>
            <a:effectLst>
              <a:outerShdw dist="38100" dir="5400000" algn="t" rotWithShape="0">
                <a:srgbClr val="000000">
                  <a:alpha val="39999"/>
                </a:srgbClr>
              </a:outerShdw>
            </a:effectLst>
          </p:spPr>
          <p:txBody>
            <a:bodyPr wrap="none" anchor="ctr"/>
            <a:lstStyle/>
            <a:p>
              <a:endParaRPr lang="zh-CN" altLang="en-US" dirty="0">
                <a:latin typeface="Arial" pitchFamily="34" charset="0"/>
                <a:cs typeface="Arial" pitchFamily="34" charset="0"/>
              </a:endParaRPr>
            </a:p>
          </p:txBody>
        </p:sp>
        <p:sp>
          <p:nvSpPr>
            <p:cNvPr id="86" name="TextBox 85"/>
            <p:cNvSpPr txBox="1"/>
            <p:nvPr/>
          </p:nvSpPr>
          <p:spPr bwMode="auto">
            <a:xfrm>
              <a:off x="7756579" y="4037013"/>
              <a:ext cx="887414" cy="343158"/>
            </a:xfrm>
            <a:prstGeom prst="rect">
              <a:avLst/>
            </a:prstGeom>
            <a:noFill/>
          </p:spPr>
          <p:txBody>
            <a:bodyPr lIns="0" tIns="36000" rIns="0" bIns="36000">
              <a:spAutoFit/>
            </a:bodyPr>
            <a:lstStyle/>
            <a:p>
              <a:pPr algn="ctr"/>
              <a:r>
                <a:rPr lang="en-US" altLang="zh-CN" sz="1200" dirty="0">
                  <a:solidFill>
                    <a:schemeClr val="tx1">
                      <a:lumMod val="95000"/>
                      <a:lumOff val="5000"/>
                    </a:schemeClr>
                  </a:solidFill>
                  <a:latin typeface="Arial" pitchFamily="34" charset="0"/>
                  <a:ea typeface="黑体" pitchFamily="2" charset="-122"/>
                  <a:cs typeface="Arial" pitchFamily="34" charset="0"/>
                </a:rPr>
                <a:t>No.1</a:t>
              </a:r>
              <a:endParaRPr lang="zh-CN" altLang="zh-CN" sz="1200" dirty="0">
                <a:solidFill>
                  <a:schemeClr val="tx1">
                    <a:lumMod val="95000"/>
                    <a:lumOff val="5000"/>
                  </a:schemeClr>
                </a:solidFill>
                <a:latin typeface="Arial" pitchFamily="34" charset="0"/>
                <a:ea typeface="黑体" pitchFamily="2" charset="-122"/>
                <a:cs typeface="Arial" pitchFamily="34" charset="0"/>
              </a:endParaRPr>
            </a:p>
          </p:txBody>
        </p:sp>
        <p:pic>
          <p:nvPicPr>
            <p:cNvPr id="87" name="Picture 183" descr="E970-左侧45度(黑色)－2M"/>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7280283" y="4025665"/>
              <a:ext cx="318862" cy="377563"/>
            </a:xfrm>
            <a:prstGeom prst="rect">
              <a:avLst/>
            </a:prstGeom>
            <a:noFill/>
            <a:ln w="9525">
              <a:noFill/>
              <a:miter lim="800000"/>
              <a:headEnd/>
              <a:tailEnd/>
            </a:ln>
          </p:spPr>
        </p:pic>
        <p:pic>
          <p:nvPicPr>
            <p:cNvPr id="88" name="Picture 9"/>
            <p:cNvPicPr>
              <a:picLocks noChangeAspect="1" noChangeArrowheads="1"/>
            </p:cNvPicPr>
            <p:nvPr/>
          </p:nvPicPr>
          <p:blipFill>
            <a:blip r:embed="rId12" cstate="print"/>
            <a:srcRect/>
            <a:stretch>
              <a:fillRect/>
            </a:stretch>
          </p:blipFill>
          <p:spPr bwMode="auto">
            <a:xfrm>
              <a:off x="6625404" y="4159412"/>
              <a:ext cx="490293" cy="110069"/>
            </a:xfrm>
            <a:prstGeom prst="rect">
              <a:avLst/>
            </a:prstGeom>
            <a:noFill/>
            <a:ln w="9525">
              <a:noFill/>
              <a:miter lim="800000"/>
              <a:headEnd/>
              <a:tailEnd/>
            </a:ln>
          </p:spPr>
        </p:pic>
        <p:sp>
          <p:nvSpPr>
            <p:cNvPr id="89" name="TextBox 88"/>
            <p:cNvSpPr txBox="1"/>
            <p:nvPr/>
          </p:nvSpPr>
          <p:spPr bwMode="auto">
            <a:xfrm>
              <a:off x="6785030" y="3471863"/>
              <a:ext cx="1527174" cy="298450"/>
            </a:xfrm>
            <a:prstGeom prst="rect">
              <a:avLst/>
            </a:prstGeom>
            <a:noFill/>
          </p:spPr>
          <p:txBody>
            <a:bodyPr lIns="0" tIns="36000" rIns="0" bIns="36000" anchor="ctr"/>
            <a:lstStyle/>
            <a:p>
              <a:pPr algn="ctr" fontAlgn="auto">
                <a:spcBef>
                  <a:spcPts val="0"/>
                </a:spcBef>
                <a:spcAft>
                  <a:spcPts val="0"/>
                </a:spcAft>
                <a:defRPr/>
              </a:pPr>
              <a:r>
                <a:rPr lang="en-US" altLang="zh-CN" sz="1000" kern="0" dirty="0">
                  <a:latin typeface="Arial" pitchFamily="34" charset="0"/>
                  <a:ea typeface="华文细黑" pitchFamily="2" charset="-122"/>
                  <a:cs typeface="Arial" pitchFamily="34" charset="0"/>
                </a:rPr>
                <a:t>Home Devices</a:t>
              </a:r>
            </a:p>
          </p:txBody>
        </p:sp>
      </p:grpSp>
      <p:grpSp>
        <p:nvGrpSpPr>
          <p:cNvPr id="7" name="Group 48"/>
          <p:cNvGrpSpPr>
            <a:grpSpLocks/>
          </p:cNvGrpSpPr>
          <p:nvPr/>
        </p:nvGrpSpPr>
        <p:grpSpPr bwMode="auto">
          <a:xfrm>
            <a:off x="6300913" y="3730422"/>
            <a:ext cx="2229485" cy="873919"/>
            <a:chOff x="6448480" y="4716463"/>
            <a:chExt cx="2198687" cy="1165225"/>
          </a:xfrm>
        </p:grpSpPr>
        <p:sp>
          <p:nvSpPr>
            <p:cNvPr id="91" name="同侧圆角矩形 144"/>
            <p:cNvSpPr>
              <a:spLocks/>
            </p:cNvSpPr>
            <p:nvPr/>
          </p:nvSpPr>
          <p:spPr bwMode="auto">
            <a:xfrm>
              <a:off x="6448480" y="4716463"/>
              <a:ext cx="2198687" cy="1165225"/>
            </a:xfrm>
            <a:custGeom>
              <a:avLst/>
              <a:gdLst>
                <a:gd name="T0" fmla="*/ 0 w 2198687"/>
                <a:gd name="T1" fmla="*/ 0 h 1165225"/>
                <a:gd name="T2" fmla="*/ 2198687 w 2198687"/>
                <a:gd name="T3" fmla="*/ 0 h 1165225"/>
                <a:gd name="T4" fmla="*/ 2198687 w 2198687"/>
                <a:gd name="T5" fmla="*/ 0 h 1165225"/>
                <a:gd name="T6" fmla="*/ 2198687 w 2198687"/>
                <a:gd name="T7" fmla="*/ 1100672 h 1165225"/>
                <a:gd name="T8" fmla="*/ 2134134 w 2198687"/>
                <a:gd name="T9" fmla="*/ 1165225 h 1165225"/>
                <a:gd name="T10" fmla="*/ 64553 w 2198687"/>
                <a:gd name="T11" fmla="*/ 1165225 h 1165225"/>
                <a:gd name="T12" fmla="*/ 0 w 2198687"/>
                <a:gd name="T13" fmla="*/ 1100672 h 1165225"/>
                <a:gd name="T14" fmla="*/ 0 w 2198687"/>
                <a:gd name="T15" fmla="*/ 0 h 1165225"/>
                <a:gd name="T16" fmla="*/ 0 w 2198687"/>
                <a:gd name="T17" fmla="*/ 0 h 11652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1165225">
                  <a:moveTo>
                    <a:pt x="0" y="0"/>
                  </a:moveTo>
                  <a:lnTo>
                    <a:pt x="2198687" y="0"/>
                  </a:lnTo>
                  <a:lnTo>
                    <a:pt x="2198687" y="1100672"/>
                  </a:lnTo>
                  <a:cubicBezTo>
                    <a:pt x="2198687" y="1136324"/>
                    <a:pt x="2169786" y="1165225"/>
                    <a:pt x="2134134" y="1165225"/>
                  </a:cubicBezTo>
                  <a:lnTo>
                    <a:pt x="64553" y="1165225"/>
                  </a:lnTo>
                  <a:cubicBezTo>
                    <a:pt x="28901" y="1165225"/>
                    <a:pt x="0" y="1136324"/>
                    <a:pt x="0" y="1100672"/>
                  </a:cubicBezTo>
                  <a:lnTo>
                    <a:pt x="0" y="0"/>
                  </a:lnTo>
                  <a:close/>
                </a:path>
              </a:pathLst>
            </a:custGeom>
            <a:solidFill>
              <a:srgbClr val="FFFFFF"/>
            </a:solidFill>
            <a:ln w="12700">
              <a:noFill/>
              <a:round/>
              <a:headEnd/>
              <a:tailEnd/>
            </a:ln>
            <a:effectLst>
              <a:outerShdw dist="38100" dir="5400000" algn="t" rotWithShape="0">
                <a:srgbClr val="000000">
                  <a:alpha val="39999"/>
                </a:srgbClr>
              </a:outerShdw>
            </a:effectLst>
          </p:spPr>
          <p:txBody>
            <a:bodyPr wrap="none" anchor="ctr"/>
            <a:lstStyle/>
            <a:p>
              <a:endParaRPr lang="zh-CN" altLang="en-US">
                <a:latin typeface="Arial" pitchFamily="34" charset="0"/>
                <a:cs typeface="Arial" pitchFamily="34" charset="0"/>
              </a:endParaRPr>
            </a:p>
          </p:txBody>
        </p:sp>
        <p:sp>
          <p:nvSpPr>
            <p:cNvPr id="92" name="同侧圆角矩形 145"/>
            <p:cNvSpPr>
              <a:spLocks/>
            </p:cNvSpPr>
            <p:nvPr/>
          </p:nvSpPr>
          <p:spPr bwMode="auto">
            <a:xfrm>
              <a:off x="6448480" y="4716463"/>
              <a:ext cx="2198687" cy="292100"/>
            </a:xfrm>
            <a:custGeom>
              <a:avLst/>
              <a:gdLst>
                <a:gd name="T0" fmla="*/ 48684 w 2198687"/>
                <a:gd name="T1" fmla="*/ 0 h 292100"/>
                <a:gd name="T2" fmla="*/ 2150003 w 2198687"/>
                <a:gd name="T3" fmla="*/ 0 h 292100"/>
                <a:gd name="T4" fmla="*/ 2198687 w 2198687"/>
                <a:gd name="T5" fmla="*/ 48684 h 292100"/>
                <a:gd name="T6" fmla="*/ 2198687 w 2198687"/>
                <a:gd name="T7" fmla="*/ 292100 h 292100"/>
                <a:gd name="T8" fmla="*/ 2198687 w 2198687"/>
                <a:gd name="T9" fmla="*/ 292100 h 292100"/>
                <a:gd name="T10" fmla="*/ 0 w 2198687"/>
                <a:gd name="T11" fmla="*/ 292100 h 292100"/>
                <a:gd name="T12" fmla="*/ 0 w 2198687"/>
                <a:gd name="T13" fmla="*/ 292100 h 292100"/>
                <a:gd name="T14" fmla="*/ 0 w 2198687"/>
                <a:gd name="T15" fmla="*/ 48684 h 292100"/>
                <a:gd name="T16" fmla="*/ 48684 w 2198687"/>
                <a:gd name="T17" fmla="*/ 0 h 292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292100">
                  <a:moveTo>
                    <a:pt x="48684" y="0"/>
                  </a:moveTo>
                  <a:lnTo>
                    <a:pt x="2150003" y="0"/>
                  </a:lnTo>
                  <a:cubicBezTo>
                    <a:pt x="2176890" y="0"/>
                    <a:pt x="2198687" y="21797"/>
                    <a:pt x="2198687" y="48684"/>
                  </a:cubicBezTo>
                  <a:lnTo>
                    <a:pt x="2198687" y="292100"/>
                  </a:lnTo>
                  <a:lnTo>
                    <a:pt x="0" y="292100"/>
                  </a:lnTo>
                  <a:lnTo>
                    <a:pt x="0" y="48684"/>
                  </a:lnTo>
                  <a:cubicBezTo>
                    <a:pt x="0" y="21797"/>
                    <a:pt x="21797" y="0"/>
                    <a:pt x="48684" y="0"/>
                  </a:cubicBezTo>
                  <a:close/>
                </a:path>
              </a:pathLst>
            </a:custGeom>
            <a:solidFill>
              <a:schemeClr val="bg1">
                <a:lumMod val="95000"/>
              </a:schemeClr>
            </a:solidFill>
            <a:ln w="12700">
              <a:noFill/>
              <a:round/>
              <a:headEnd/>
              <a:tailEnd/>
            </a:ln>
            <a:effectLst>
              <a:outerShdw dist="38100" dir="5400000" algn="t" rotWithShape="0">
                <a:srgbClr val="000000">
                  <a:alpha val="39999"/>
                </a:srgbClr>
              </a:outerShdw>
            </a:effectLst>
          </p:spPr>
          <p:txBody>
            <a:bodyPr wrap="none" anchor="ctr"/>
            <a:lstStyle/>
            <a:p>
              <a:endParaRPr lang="zh-CN" altLang="en-US">
                <a:latin typeface="Arial" pitchFamily="34" charset="0"/>
                <a:cs typeface="Arial" pitchFamily="34" charset="0"/>
              </a:endParaRPr>
            </a:p>
          </p:txBody>
        </p:sp>
        <p:sp>
          <p:nvSpPr>
            <p:cNvPr id="93" name="TextBox 92"/>
            <p:cNvSpPr txBox="1"/>
            <p:nvPr/>
          </p:nvSpPr>
          <p:spPr bwMode="auto">
            <a:xfrm>
              <a:off x="7756579" y="5275263"/>
              <a:ext cx="887414" cy="343159"/>
            </a:xfrm>
            <a:prstGeom prst="rect">
              <a:avLst/>
            </a:prstGeom>
            <a:noFill/>
          </p:spPr>
          <p:txBody>
            <a:bodyPr lIns="0" tIns="36000" rIns="0" bIns="36000">
              <a:spAutoFit/>
            </a:bodyPr>
            <a:lstStyle/>
            <a:p>
              <a:pPr algn="ctr"/>
              <a:r>
                <a:rPr lang="en-US" altLang="zh-CN" sz="1200" dirty="0">
                  <a:solidFill>
                    <a:schemeClr val="tx1">
                      <a:lumMod val="95000"/>
                      <a:lumOff val="5000"/>
                    </a:schemeClr>
                  </a:solidFill>
                  <a:latin typeface="Arial" pitchFamily="34" charset="0"/>
                  <a:ea typeface="黑体" pitchFamily="2" charset="-122"/>
                  <a:cs typeface="Arial" pitchFamily="34" charset="0"/>
                </a:rPr>
                <a:t>Top 3</a:t>
              </a:r>
              <a:endParaRPr lang="zh-CN" altLang="zh-CN" sz="1200" dirty="0">
                <a:solidFill>
                  <a:schemeClr val="tx1">
                    <a:lumMod val="95000"/>
                    <a:lumOff val="5000"/>
                  </a:schemeClr>
                </a:solidFill>
                <a:latin typeface="Arial" pitchFamily="34" charset="0"/>
                <a:ea typeface="黑体" pitchFamily="2" charset="-122"/>
                <a:cs typeface="Arial" pitchFamily="34" charset="0"/>
              </a:endParaRPr>
            </a:p>
          </p:txBody>
        </p:sp>
        <p:pic>
          <p:nvPicPr>
            <p:cNvPr id="94" name="Picture 2" descr="http://www.51buy.cn/UploadFiles/MobileArticle/More/2011/6/201106231729216095.jpg"/>
            <p:cNvPicPr>
              <a:picLocks noChangeAspect="1" noChangeArrowheads="1"/>
            </p:cNvPicPr>
            <p:nvPr/>
          </p:nvPicPr>
          <p:blipFill>
            <a:blip r:embed="rId13" cstate="print">
              <a:clrChange>
                <a:clrFrom>
                  <a:srgbClr val="FDFEFF"/>
                </a:clrFrom>
                <a:clrTo>
                  <a:srgbClr val="FDFEFF">
                    <a:alpha val="0"/>
                  </a:srgbClr>
                </a:clrTo>
              </a:clrChange>
            </a:blip>
            <a:srcRect/>
            <a:stretch>
              <a:fillRect/>
            </a:stretch>
          </p:blipFill>
          <p:spPr bwMode="auto">
            <a:xfrm>
              <a:off x="7204693" y="5223404"/>
              <a:ext cx="573723" cy="460755"/>
            </a:xfrm>
            <a:prstGeom prst="rect">
              <a:avLst/>
            </a:prstGeom>
            <a:noFill/>
            <a:ln w="9525">
              <a:noFill/>
              <a:miter lim="800000"/>
              <a:headEnd/>
              <a:tailEnd/>
            </a:ln>
          </p:spPr>
        </p:pic>
        <p:pic>
          <p:nvPicPr>
            <p:cNvPr id="95" name="Picture 38"/>
            <p:cNvPicPr>
              <a:picLocks noChangeAspect="1" noChangeArrowheads="1"/>
            </p:cNvPicPr>
            <p:nvPr/>
          </p:nvPicPr>
          <p:blipFill rotWithShape="1">
            <a:blip r:embed="rId14" cstate="email">
              <a:clrChange>
                <a:clrFrom>
                  <a:srgbClr val="FFFFFF"/>
                </a:clrFrom>
                <a:clrTo>
                  <a:srgbClr val="FFFFFF">
                    <a:alpha val="0"/>
                  </a:srgbClr>
                </a:clrTo>
              </a:clrChange>
            </a:blip>
            <a:srcRect l="7904" t="3329" r="5221" b="3172"/>
            <a:stretch/>
          </p:blipFill>
          <p:spPr bwMode="auto">
            <a:xfrm>
              <a:off x="6686364" y="5221476"/>
              <a:ext cx="472053" cy="464611"/>
            </a:xfrm>
            <a:prstGeom prst="roundRect">
              <a:avLst>
                <a:gd name="adj" fmla="val 8594"/>
              </a:avLst>
            </a:prstGeom>
            <a:noFill/>
            <a:ln>
              <a:noFill/>
            </a:ln>
            <a:effectLst>
              <a:reflection blurRad="12700" stA="20000" endPos="20000" dir="5400000" sy="-100000" algn="bl" rotWithShape="0"/>
            </a:effectLst>
          </p:spPr>
        </p:pic>
        <p:sp>
          <p:nvSpPr>
            <p:cNvPr id="96" name="TextBox 95"/>
            <p:cNvSpPr txBox="1"/>
            <p:nvPr/>
          </p:nvSpPr>
          <p:spPr bwMode="auto">
            <a:xfrm>
              <a:off x="6505017" y="4754563"/>
              <a:ext cx="2112550" cy="254000"/>
            </a:xfrm>
            <a:prstGeom prst="rect">
              <a:avLst/>
            </a:prstGeom>
            <a:noFill/>
          </p:spPr>
          <p:txBody>
            <a:bodyPr lIns="0" tIns="36000" rIns="0" bIns="36000" anchor="ctr"/>
            <a:lstStyle/>
            <a:p>
              <a:pPr algn="ctr" fontAlgn="auto">
                <a:spcBef>
                  <a:spcPts val="0"/>
                </a:spcBef>
                <a:spcAft>
                  <a:spcPts val="0"/>
                </a:spcAft>
                <a:defRPr/>
              </a:pPr>
              <a:r>
                <a:rPr lang="en-US" altLang="zh-CN" sz="1000" kern="0" dirty="0">
                  <a:latin typeface="Arial" pitchFamily="34" charset="0"/>
                  <a:ea typeface="华文细黑" pitchFamily="2" charset="-122"/>
                  <a:cs typeface="Arial" pitchFamily="34" charset="0"/>
                </a:rPr>
                <a:t>Smart Phone / </a:t>
              </a:r>
              <a:r>
                <a:rPr lang="en-US" altLang="zh-CN" sz="1000" kern="0" dirty="0" err="1">
                  <a:latin typeface="Arial" pitchFamily="34" charset="0"/>
                  <a:ea typeface="华文细黑" pitchFamily="2" charset="-122"/>
                  <a:cs typeface="Arial" pitchFamily="34" charset="0"/>
                </a:rPr>
                <a:t>TouchPad</a:t>
              </a:r>
              <a:endParaRPr lang="en-US" altLang="zh-CN" sz="1000" kern="0" dirty="0">
                <a:latin typeface="Arial" pitchFamily="34" charset="0"/>
                <a:ea typeface="华文细黑" pitchFamily="2" charset="-122"/>
                <a:cs typeface="Arial" pitchFamily="34" charset="0"/>
              </a:endParaRPr>
            </a:p>
          </p:txBody>
        </p:sp>
      </p:grpSp>
      <p:sp>
        <p:nvSpPr>
          <p:cNvPr id="118" name="圆角矩形 117"/>
          <p:cNvSpPr>
            <a:spLocks noChangeArrowheads="1"/>
          </p:cNvSpPr>
          <p:nvPr/>
        </p:nvSpPr>
        <p:spPr bwMode="auto">
          <a:xfrm>
            <a:off x="6156525" y="888697"/>
            <a:ext cx="2523921" cy="584597"/>
          </a:xfrm>
          <a:prstGeom prst="roundRect">
            <a:avLst>
              <a:gd name="adj" fmla="val 6694"/>
            </a:avLst>
          </a:prstGeom>
          <a:solidFill>
            <a:srgbClr val="868686"/>
          </a:solidFill>
          <a:ln w="9525">
            <a:noFill/>
            <a:round/>
            <a:headEnd/>
            <a:tailEnd/>
          </a:ln>
          <a:effectLst>
            <a:outerShdw dist="38100" dir="5400000" algn="t" rotWithShape="0">
              <a:srgbClr val="808080">
                <a:alpha val="39999"/>
              </a:srgbClr>
            </a:outerShdw>
          </a:effectLst>
        </p:spPr>
        <p:txBody>
          <a:bodyPr anchor="ctr"/>
          <a:lstStyle/>
          <a:p>
            <a:pPr algn="ctr"/>
            <a:r>
              <a:rPr lang="en-US" altLang="zh-CN" sz="1200" b="1" dirty="0">
                <a:solidFill>
                  <a:schemeClr val="bg1"/>
                </a:solidFill>
                <a:latin typeface="Arial" pitchFamily="34" charset="0"/>
                <a:ea typeface="华文细黑" pitchFamily="2" charset="-122"/>
                <a:cs typeface="Arial" pitchFamily="34" charset="0"/>
              </a:rPr>
              <a:t>Device </a:t>
            </a:r>
          </a:p>
          <a:p>
            <a:pPr algn="ctr"/>
            <a:r>
              <a:rPr lang="en-US" altLang="zh-CN" sz="1200" b="1" dirty="0">
                <a:solidFill>
                  <a:schemeClr val="bg1"/>
                </a:solidFill>
                <a:latin typeface="Arial" pitchFamily="34" charset="0"/>
                <a:ea typeface="华文细黑" pitchFamily="2" charset="-122"/>
                <a:cs typeface="Arial" pitchFamily="34" charset="0"/>
              </a:rPr>
              <a:t>Business Group</a:t>
            </a:r>
            <a:endParaRPr lang="zh-CN" altLang="en-US" sz="1200" b="1" dirty="0">
              <a:solidFill>
                <a:schemeClr val="bg1"/>
              </a:solidFill>
              <a:latin typeface="Arial" pitchFamily="34" charset="0"/>
              <a:ea typeface="华文细黑" pitchFamily="2" charset="-122"/>
              <a:cs typeface="Arial" pitchFamily="34" charset="0"/>
            </a:endParaRPr>
          </a:p>
        </p:txBody>
      </p:sp>
      <p:grpSp>
        <p:nvGrpSpPr>
          <p:cNvPr id="8" name="组合 104"/>
          <p:cNvGrpSpPr/>
          <p:nvPr/>
        </p:nvGrpSpPr>
        <p:grpSpPr>
          <a:xfrm>
            <a:off x="3278192" y="899455"/>
            <a:ext cx="2541872" cy="3823151"/>
            <a:chOff x="3278192" y="942487"/>
            <a:chExt cx="2541872" cy="3823151"/>
          </a:xfrm>
        </p:grpSpPr>
        <p:sp>
          <p:nvSpPr>
            <p:cNvPr id="106" name="圆角矩形 2"/>
            <p:cNvSpPr>
              <a:spLocks noChangeArrowheads="1"/>
            </p:cNvSpPr>
            <p:nvPr/>
          </p:nvSpPr>
          <p:spPr bwMode="auto">
            <a:xfrm>
              <a:off x="3280288" y="960960"/>
              <a:ext cx="2520000" cy="3804678"/>
            </a:xfrm>
            <a:prstGeom prst="roundRect">
              <a:avLst>
                <a:gd name="adj" fmla="val 2653"/>
              </a:avLst>
            </a:prstGeom>
            <a:noFill/>
            <a:ln w="38100">
              <a:solidFill>
                <a:srgbClr val="C00000"/>
              </a:solidFill>
              <a:round/>
              <a:headEnd/>
              <a:tailEnd/>
            </a:ln>
            <a:effectLst>
              <a:outerShdw dist="38100" dir="5400000" algn="t" rotWithShape="0">
                <a:srgbClr val="808080">
                  <a:alpha val="39999"/>
                </a:srgbClr>
              </a:outerShdw>
            </a:effectLst>
          </p:spPr>
          <p:txBody>
            <a:bodyPr lIns="68562" tIns="34281" rIns="68562" bIns="34281" anchor="ctr"/>
            <a:lstStyle/>
            <a:p>
              <a:pPr algn="ctr"/>
              <a:endParaRPr lang="zh-CN" altLang="en-US" sz="1000" b="1" dirty="0">
                <a:latin typeface="Arial" pitchFamily="34" charset="0"/>
                <a:ea typeface="华文细黑" pitchFamily="2" charset="-122"/>
                <a:cs typeface="Arial" pitchFamily="34" charset="0"/>
              </a:endParaRPr>
            </a:p>
          </p:txBody>
        </p:sp>
        <p:sp>
          <p:nvSpPr>
            <p:cNvPr id="107" name="圆角矩形 106"/>
            <p:cNvSpPr>
              <a:spLocks noChangeArrowheads="1"/>
            </p:cNvSpPr>
            <p:nvPr/>
          </p:nvSpPr>
          <p:spPr bwMode="auto">
            <a:xfrm>
              <a:off x="3278192" y="942487"/>
              <a:ext cx="2541872" cy="584597"/>
            </a:xfrm>
            <a:prstGeom prst="roundRect">
              <a:avLst>
                <a:gd name="adj" fmla="val 6694"/>
              </a:avLst>
            </a:prstGeom>
            <a:solidFill>
              <a:srgbClr val="C00000"/>
            </a:solidFill>
            <a:ln w="9525">
              <a:noFill/>
              <a:round/>
              <a:headEnd/>
              <a:tailEnd/>
            </a:ln>
            <a:effectLst>
              <a:outerShdw dist="38100" dir="5400000" algn="t" rotWithShape="0">
                <a:srgbClr val="808080">
                  <a:alpha val="39999"/>
                </a:srgbClr>
              </a:outerShdw>
            </a:effectLst>
          </p:spPr>
          <p:txBody>
            <a:bodyPr anchor="ctr"/>
            <a:lstStyle/>
            <a:p>
              <a:pPr algn="ctr"/>
              <a:r>
                <a:rPr lang="en-US" altLang="zh-CN" sz="1200" b="1" dirty="0">
                  <a:solidFill>
                    <a:schemeClr val="bg1"/>
                  </a:solidFill>
                  <a:latin typeface="Arial" pitchFamily="34" charset="0"/>
                  <a:ea typeface="华文细黑" pitchFamily="2" charset="-122"/>
                  <a:cs typeface="Arial" pitchFamily="34" charset="0"/>
                </a:rPr>
                <a:t>Enterprise</a:t>
              </a:r>
            </a:p>
            <a:p>
              <a:pPr algn="ctr"/>
              <a:r>
                <a:rPr lang="en-US" altLang="zh-CN" sz="1200" b="1" dirty="0">
                  <a:solidFill>
                    <a:schemeClr val="bg1"/>
                  </a:solidFill>
                  <a:latin typeface="Arial" pitchFamily="34" charset="0"/>
                  <a:ea typeface="华文细黑" pitchFamily="2" charset="-122"/>
                  <a:cs typeface="Arial" pitchFamily="34" charset="0"/>
                </a:rPr>
                <a:t> Business Group</a:t>
              </a:r>
              <a:endParaRPr lang="zh-CN" altLang="en-US" sz="1200" b="1" dirty="0">
                <a:solidFill>
                  <a:schemeClr val="bg1"/>
                </a:solidFill>
                <a:latin typeface="Arial" pitchFamily="34" charset="0"/>
                <a:ea typeface="华文细黑" pitchFamily="2" charset="-122"/>
                <a:cs typeface="Arial" pitchFamily="34" charset="0"/>
              </a:endParaRPr>
            </a:p>
          </p:txBody>
        </p:sp>
        <p:grpSp>
          <p:nvGrpSpPr>
            <p:cNvPr id="9" name="组合 108"/>
            <p:cNvGrpSpPr/>
            <p:nvPr/>
          </p:nvGrpSpPr>
          <p:grpSpPr>
            <a:xfrm>
              <a:off x="3407099" y="3184260"/>
              <a:ext cx="2229485" cy="763801"/>
              <a:chOff x="3439372" y="1566169"/>
              <a:chExt cx="2229485" cy="854302"/>
            </a:xfrm>
          </p:grpSpPr>
          <p:grpSp>
            <p:nvGrpSpPr>
              <p:cNvPr id="10" name="Group 38"/>
              <p:cNvGrpSpPr>
                <a:grpSpLocks/>
              </p:cNvGrpSpPr>
              <p:nvPr/>
            </p:nvGrpSpPr>
            <p:grpSpPr bwMode="auto">
              <a:xfrm>
                <a:off x="3439372" y="1566169"/>
                <a:ext cx="2229485" cy="854302"/>
                <a:chOff x="6448480" y="2132013"/>
                <a:chExt cx="2198687" cy="1174751"/>
              </a:xfrm>
            </p:grpSpPr>
            <p:sp>
              <p:nvSpPr>
                <p:cNvPr id="139" name="同侧圆角矩形 132"/>
                <p:cNvSpPr>
                  <a:spLocks/>
                </p:cNvSpPr>
                <p:nvPr/>
              </p:nvSpPr>
              <p:spPr bwMode="auto">
                <a:xfrm>
                  <a:off x="6448480" y="2132013"/>
                  <a:ext cx="2198687" cy="1174751"/>
                </a:xfrm>
                <a:custGeom>
                  <a:avLst/>
                  <a:gdLst>
                    <a:gd name="T0" fmla="*/ 0 w 2198687"/>
                    <a:gd name="T1" fmla="*/ 0 h 1174751"/>
                    <a:gd name="T2" fmla="*/ 2198687 w 2198687"/>
                    <a:gd name="T3" fmla="*/ 0 h 1174751"/>
                    <a:gd name="T4" fmla="*/ 2198687 w 2198687"/>
                    <a:gd name="T5" fmla="*/ 0 h 1174751"/>
                    <a:gd name="T6" fmla="*/ 2198687 w 2198687"/>
                    <a:gd name="T7" fmla="*/ 1109670 h 1174751"/>
                    <a:gd name="T8" fmla="*/ 2133606 w 2198687"/>
                    <a:gd name="T9" fmla="*/ 1174751 h 1174751"/>
                    <a:gd name="T10" fmla="*/ 65081 w 2198687"/>
                    <a:gd name="T11" fmla="*/ 1174751 h 1174751"/>
                    <a:gd name="T12" fmla="*/ 0 w 2198687"/>
                    <a:gd name="T13" fmla="*/ 1109670 h 1174751"/>
                    <a:gd name="T14" fmla="*/ 0 w 2198687"/>
                    <a:gd name="T15" fmla="*/ 0 h 1174751"/>
                    <a:gd name="T16" fmla="*/ 0 w 2198687"/>
                    <a:gd name="T17" fmla="*/ 0 h 11747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1174751">
                      <a:moveTo>
                        <a:pt x="0" y="0"/>
                      </a:moveTo>
                      <a:lnTo>
                        <a:pt x="2198687" y="0"/>
                      </a:lnTo>
                      <a:lnTo>
                        <a:pt x="2198687" y="1109670"/>
                      </a:lnTo>
                      <a:cubicBezTo>
                        <a:pt x="2198687" y="1145613"/>
                        <a:pt x="2169549" y="1174751"/>
                        <a:pt x="2133606" y="1174751"/>
                      </a:cubicBezTo>
                      <a:lnTo>
                        <a:pt x="65081" y="1174751"/>
                      </a:lnTo>
                      <a:cubicBezTo>
                        <a:pt x="29138" y="1174751"/>
                        <a:pt x="0" y="1145613"/>
                        <a:pt x="0" y="1109670"/>
                      </a:cubicBezTo>
                      <a:lnTo>
                        <a:pt x="0" y="0"/>
                      </a:lnTo>
                      <a:close/>
                    </a:path>
                  </a:pathLst>
                </a:custGeom>
                <a:solidFill>
                  <a:srgbClr val="FFFFFF"/>
                </a:solidFill>
                <a:ln w="12700">
                  <a:noFill/>
                  <a:round/>
                  <a:headEnd/>
                  <a:tailEnd/>
                </a:ln>
                <a:effectLst>
                  <a:outerShdw dist="38100" dir="5400000" algn="t" rotWithShape="0">
                    <a:srgbClr val="000000">
                      <a:alpha val="39999"/>
                    </a:srgbClr>
                  </a:outerShdw>
                </a:effectLst>
              </p:spPr>
              <p:txBody>
                <a:bodyPr wrap="none" anchor="ctr"/>
                <a:lstStyle/>
                <a:p>
                  <a:endParaRPr lang="zh-CN" altLang="en-US">
                    <a:latin typeface="Arial" pitchFamily="34" charset="0"/>
                    <a:cs typeface="Arial" pitchFamily="34" charset="0"/>
                  </a:endParaRPr>
                </a:p>
              </p:txBody>
            </p:sp>
            <p:sp>
              <p:nvSpPr>
                <p:cNvPr id="140" name="同侧圆角矩形 133"/>
                <p:cNvSpPr>
                  <a:spLocks/>
                </p:cNvSpPr>
                <p:nvPr/>
              </p:nvSpPr>
              <p:spPr bwMode="auto">
                <a:xfrm>
                  <a:off x="6448480" y="2141538"/>
                  <a:ext cx="2198687" cy="292100"/>
                </a:xfrm>
                <a:custGeom>
                  <a:avLst/>
                  <a:gdLst>
                    <a:gd name="T0" fmla="*/ 48684 w 2198687"/>
                    <a:gd name="T1" fmla="*/ 0 h 292100"/>
                    <a:gd name="T2" fmla="*/ 2150003 w 2198687"/>
                    <a:gd name="T3" fmla="*/ 0 h 292100"/>
                    <a:gd name="T4" fmla="*/ 2198687 w 2198687"/>
                    <a:gd name="T5" fmla="*/ 48684 h 292100"/>
                    <a:gd name="T6" fmla="*/ 2198687 w 2198687"/>
                    <a:gd name="T7" fmla="*/ 292100 h 292100"/>
                    <a:gd name="T8" fmla="*/ 2198687 w 2198687"/>
                    <a:gd name="T9" fmla="*/ 292100 h 292100"/>
                    <a:gd name="T10" fmla="*/ 0 w 2198687"/>
                    <a:gd name="T11" fmla="*/ 292100 h 292100"/>
                    <a:gd name="T12" fmla="*/ 0 w 2198687"/>
                    <a:gd name="T13" fmla="*/ 292100 h 292100"/>
                    <a:gd name="T14" fmla="*/ 0 w 2198687"/>
                    <a:gd name="T15" fmla="*/ 48684 h 292100"/>
                    <a:gd name="T16" fmla="*/ 48684 w 2198687"/>
                    <a:gd name="T17" fmla="*/ 0 h 292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292100">
                      <a:moveTo>
                        <a:pt x="48684" y="0"/>
                      </a:moveTo>
                      <a:lnTo>
                        <a:pt x="2150003" y="0"/>
                      </a:lnTo>
                      <a:cubicBezTo>
                        <a:pt x="2176890" y="0"/>
                        <a:pt x="2198687" y="21797"/>
                        <a:pt x="2198687" y="48684"/>
                      </a:cubicBezTo>
                      <a:lnTo>
                        <a:pt x="2198687" y="292100"/>
                      </a:lnTo>
                      <a:lnTo>
                        <a:pt x="0" y="292100"/>
                      </a:lnTo>
                      <a:lnTo>
                        <a:pt x="0" y="48684"/>
                      </a:lnTo>
                      <a:cubicBezTo>
                        <a:pt x="0" y="21797"/>
                        <a:pt x="21797" y="0"/>
                        <a:pt x="48684" y="0"/>
                      </a:cubicBezTo>
                      <a:close/>
                    </a:path>
                  </a:pathLst>
                </a:custGeom>
                <a:solidFill>
                  <a:schemeClr val="bg1">
                    <a:lumMod val="95000"/>
                  </a:schemeClr>
                </a:solidFill>
                <a:ln w="12700">
                  <a:noFill/>
                  <a:round/>
                  <a:headEnd/>
                  <a:tailEnd/>
                </a:ln>
                <a:effectLst>
                  <a:outerShdw dist="38100" dir="5400000" algn="t" rotWithShape="0">
                    <a:srgbClr val="000000">
                      <a:alpha val="39999"/>
                    </a:srgbClr>
                  </a:outerShdw>
                </a:effectLst>
              </p:spPr>
              <p:txBody>
                <a:bodyPr wrap="none" anchor="ctr"/>
                <a:lstStyle/>
                <a:p>
                  <a:endParaRPr lang="zh-CN" altLang="en-US" dirty="0">
                    <a:latin typeface="Arial" pitchFamily="34" charset="0"/>
                    <a:cs typeface="Arial" pitchFamily="34" charset="0"/>
                  </a:endParaRPr>
                </a:p>
              </p:txBody>
            </p:sp>
            <p:sp>
              <p:nvSpPr>
                <p:cNvPr id="141" name="TextBox 140"/>
                <p:cNvSpPr txBox="1"/>
                <p:nvPr/>
              </p:nvSpPr>
              <p:spPr bwMode="auto">
                <a:xfrm>
                  <a:off x="7796267" y="2700338"/>
                  <a:ext cx="809625" cy="343159"/>
                </a:xfrm>
                <a:prstGeom prst="rect">
                  <a:avLst/>
                </a:prstGeom>
                <a:noFill/>
              </p:spPr>
              <p:txBody>
                <a:bodyPr lIns="0" tIns="36000" rIns="0" bIns="36000">
                  <a:spAutoFit/>
                </a:bodyPr>
                <a:lstStyle/>
                <a:p>
                  <a:pPr algn="ctr"/>
                  <a:r>
                    <a:rPr lang="en-US" altLang="zh-CN" sz="1200" dirty="0">
                      <a:solidFill>
                        <a:schemeClr val="tx1">
                          <a:lumMod val="95000"/>
                          <a:lumOff val="5000"/>
                        </a:schemeClr>
                      </a:solidFill>
                      <a:latin typeface="Arial" pitchFamily="34" charset="0"/>
                      <a:ea typeface="黑体" pitchFamily="2" charset="-122"/>
                      <a:cs typeface="Arial" pitchFamily="34" charset="0"/>
                    </a:rPr>
                    <a:t>No.1</a:t>
                  </a:r>
                  <a:endParaRPr lang="zh-CN" altLang="zh-CN" sz="1200" dirty="0">
                    <a:solidFill>
                      <a:schemeClr val="tx1">
                        <a:lumMod val="95000"/>
                        <a:lumOff val="5000"/>
                      </a:schemeClr>
                    </a:solidFill>
                    <a:latin typeface="Arial" pitchFamily="34" charset="0"/>
                    <a:ea typeface="黑体" pitchFamily="2" charset="-122"/>
                    <a:cs typeface="Arial" pitchFamily="34" charset="0"/>
                  </a:endParaRPr>
                </a:p>
              </p:txBody>
            </p:sp>
            <p:sp>
              <p:nvSpPr>
                <p:cNvPr id="142" name="TextBox 141"/>
                <p:cNvSpPr txBox="1"/>
                <p:nvPr/>
              </p:nvSpPr>
              <p:spPr bwMode="auto">
                <a:xfrm>
                  <a:off x="6785030" y="2132013"/>
                  <a:ext cx="1527174" cy="300038"/>
                </a:xfrm>
                <a:prstGeom prst="rect">
                  <a:avLst/>
                </a:prstGeom>
                <a:noFill/>
              </p:spPr>
              <p:txBody>
                <a:bodyPr lIns="0" tIns="36000" rIns="0" bIns="36000" anchor="ctr"/>
                <a:lstStyle/>
                <a:p>
                  <a:pPr algn="ctr"/>
                  <a:r>
                    <a:rPr lang="en-US" altLang="zh-CN" sz="1000" dirty="0" smtClean="0">
                      <a:latin typeface="Arial" pitchFamily="34" charset="0"/>
                      <a:ea typeface="华文细黑" pitchFamily="2" charset="-122"/>
                      <a:cs typeface="Arial" pitchFamily="34" charset="0"/>
                    </a:rPr>
                    <a:t>LTE</a:t>
                  </a:r>
                  <a:endParaRPr lang="zh-CN" altLang="zh-CN" sz="900" dirty="0">
                    <a:latin typeface="Arial" pitchFamily="34" charset="0"/>
                    <a:cs typeface="Arial" pitchFamily="34" charset="0"/>
                  </a:endParaRPr>
                </a:p>
              </p:txBody>
            </p:sp>
          </p:grpSp>
          <p:pic>
            <p:nvPicPr>
              <p:cNvPr id="136" name="Picture 1" descr="D:\work\07 图片\Links\小型化核心网副本.png"/>
              <p:cNvPicPr>
                <a:picLocks noChangeAspect="1" noChangeArrowheads="1"/>
              </p:cNvPicPr>
              <p:nvPr/>
            </p:nvPicPr>
            <p:blipFill>
              <a:blip r:embed="rId15" cstate="print"/>
              <a:srcRect/>
              <a:stretch>
                <a:fillRect/>
              </a:stretch>
            </p:blipFill>
            <p:spPr bwMode="auto">
              <a:xfrm>
                <a:off x="4085945" y="1964156"/>
                <a:ext cx="284502" cy="330391"/>
              </a:xfrm>
              <a:prstGeom prst="rect">
                <a:avLst/>
              </a:prstGeom>
              <a:noFill/>
            </p:spPr>
          </p:pic>
          <p:pic>
            <p:nvPicPr>
              <p:cNvPr id="137" name="图片 136" descr="T811.PNG"/>
              <p:cNvPicPr/>
              <p:nvPr/>
            </p:nvPicPr>
            <p:blipFill>
              <a:blip r:embed="rId16" cstate="print"/>
              <a:srcRect l="59189" t="13640" r="22428" b="19259"/>
              <a:stretch>
                <a:fillRect/>
              </a:stretch>
            </p:blipFill>
            <p:spPr bwMode="auto">
              <a:xfrm>
                <a:off x="4560843" y="2057802"/>
                <a:ext cx="157019" cy="230910"/>
              </a:xfrm>
              <a:prstGeom prst="rect">
                <a:avLst/>
              </a:prstGeom>
              <a:noFill/>
              <a:ln w="9525">
                <a:noFill/>
                <a:miter lim="800000"/>
                <a:headEnd/>
                <a:tailEnd/>
              </a:ln>
            </p:spPr>
          </p:pic>
          <p:pic>
            <p:nvPicPr>
              <p:cNvPr id="138" name="Picture 11" descr="照片 029副本02副本"/>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rot="10800000">
                <a:off x="3731287" y="1832713"/>
                <a:ext cx="264134" cy="507076"/>
              </a:xfrm>
              <a:prstGeom prst="rect">
                <a:avLst/>
              </a:prstGeom>
              <a:noFill/>
              <a:ln w="9525">
                <a:noFill/>
                <a:miter lim="800000"/>
                <a:headEnd/>
                <a:tailEnd/>
              </a:ln>
            </p:spPr>
          </p:pic>
        </p:grpSp>
        <p:grpSp>
          <p:nvGrpSpPr>
            <p:cNvPr id="11" name="Group 38"/>
            <p:cNvGrpSpPr>
              <a:grpSpLocks/>
            </p:cNvGrpSpPr>
            <p:nvPr/>
          </p:nvGrpSpPr>
          <p:grpSpPr bwMode="auto">
            <a:xfrm>
              <a:off x="3407099" y="3948047"/>
              <a:ext cx="2229485" cy="763801"/>
              <a:chOff x="6448480" y="2132013"/>
              <a:chExt cx="2198687" cy="1174751"/>
            </a:xfrm>
          </p:grpSpPr>
          <p:sp>
            <p:nvSpPr>
              <p:cNvPr id="131" name="同侧圆角矩形 132"/>
              <p:cNvSpPr>
                <a:spLocks/>
              </p:cNvSpPr>
              <p:nvPr/>
            </p:nvSpPr>
            <p:spPr bwMode="auto">
              <a:xfrm>
                <a:off x="6448480" y="2132013"/>
                <a:ext cx="2198687" cy="1174751"/>
              </a:xfrm>
              <a:custGeom>
                <a:avLst/>
                <a:gdLst>
                  <a:gd name="T0" fmla="*/ 0 w 2198687"/>
                  <a:gd name="T1" fmla="*/ 0 h 1174751"/>
                  <a:gd name="T2" fmla="*/ 2198687 w 2198687"/>
                  <a:gd name="T3" fmla="*/ 0 h 1174751"/>
                  <a:gd name="T4" fmla="*/ 2198687 w 2198687"/>
                  <a:gd name="T5" fmla="*/ 0 h 1174751"/>
                  <a:gd name="T6" fmla="*/ 2198687 w 2198687"/>
                  <a:gd name="T7" fmla="*/ 1109670 h 1174751"/>
                  <a:gd name="T8" fmla="*/ 2133606 w 2198687"/>
                  <a:gd name="T9" fmla="*/ 1174751 h 1174751"/>
                  <a:gd name="T10" fmla="*/ 65081 w 2198687"/>
                  <a:gd name="T11" fmla="*/ 1174751 h 1174751"/>
                  <a:gd name="T12" fmla="*/ 0 w 2198687"/>
                  <a:gd name="T13" fmla="*/ 1109670 h 1174751"/>
                  <a:gd name="T14" fmla="*/ 0 w 2198687"/>
                  <a:gd name="T15" fmla="*/ 0 h 1174751"/>
                  <a:gd name="T16" fmla="*/ 0 w 2198687"/>
                  <a:gd name="T17" fmla="*/ 0 h 11747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1174751">
                    <a:moveTo>
                      <a:pt x="0" y="0"/>
                    </a:moveTo>
                    <a:lnTo>
                      <a:pt x="2198687" y="0"/>
                    </a:lnTo>
                    <a:lnTo>
                      <a:pt x="2198687" y="1109670"/>
                    </a:lnTo>
                    <a:cubicBezTo>
                      <a:pt x="2198687" y="1145613"/>
                      <a:pt x="2169549" y="1174751"/>
                      <a:pt x="2133606" y="1174751"/>
                    </a:cubicBezTo>
                    <a:lnTo>
                      <a:pt x="65081" y="1174751"/>
                    </a:lnTo>
                    <a:cubicBezTo>
                      <a:pt x="29138" y="1174751"/>
                      <a:pt x="0" y="1145613"/>
                      <a:pt x="0" y="1109670"/>
                    </a:cubicBezTo>
                    <a:lnTo>
                      <a:pt x="0" y="0"/>
                    </a:lnTo>
                    <a:close/>
                  </a:path>
                </a:pathLst>
              </a:custGeom>
              <a:solidFill>
                <a:srgbClr val="FFFFFF"/>
              </a:solidFill>
              <a:ln w="12700">
                <a:noFill/>
                <a:round/>
                <a:headEnd/>
                <a:tailEnd/>
              </a:ln>
              <a:effectLst>
                <a:outerShdw dist="38100" dir="5400000" algn="t" rotWithShape="0">
                  <a:srgbClr val="000000">
                    <a:alpha val="39999"/>
                  </a:srgbClr>
                </a:outerShdw>
              </a:effectLst>
            </p:spPr>
            <p:txBody>
              <a:bodyPr wrap="none" anchor="ctr"/>
              <a:lstStyle/>
              <a:p>
                <a:endParaRPr lang="zh-CN" altLang="en-US">
                  <a:latin typeface="Arial" pitchFamily="34" charset="0"/>
                  <a:cs typeface="Arial" pitchFamily="34" charset="0"/>
                </a:endParaRPr>
              </a:p>
            </p:txBody>
          </p:sp>
          <p:sp>
            <p:nvSpPr>
              <p:cNvPr id="132" name="同侧圆角矩形 133"/>
              <p:cNvSpPr>
                <a:spLocks/>
              </p:cNvSpPr>
              <p:nvPr/>
            </p:nvSpPr>
            <p:spPr bwMode="auto">
              <a:xfrm>
                <a:off x="6448480" y="2141538"/>
                <a:ext cx="2198687" cy="292100"/>
              </a:xfrm>
              <a:custGeom>
                <a:avLst/>
                <a:gdLst>
                  <a:gd name="T0" fmla="*/ 48684 w 2198687"/>
                  <a:gd name="T1" fmla="*/ 0 h 292100"/>
                  <a:gd name="T2" fmla="*/ 2150003 w 2198687"/>
                  <a:gd name="T3" fmla="*/ 0 h 292100"/>
                  <a:gd name="T4" fmla="*/ 2198687 w 2198687"/>
                  <a:gd name="T5" fmla="*/ 48684 h 292100"/>
                  <a:gd name="T6" fmla="*/ 2198687 w 2198687"/>
                  <a:gd name="T7" fmla="*/ 292100 h 292100"/>
                  <a:gd name="T8" fmla="*/ 2198687 w 2198687"/>
                  <a:gd name="T9" fmla="*/ 292100 h 292100"/>
                  <a:gd name="T10" fmla="*/ 0 w 2198687"/>
                  <a:gd name="T11" fmla="*/ 292100 h 292100"/>
                  <a:gd name="T12" fmla="*/ 0 w 2198687"/>
                  <a:gd name="T13" fmla="*/ 292100 h 292100"/>
                  <a:gd name="T14" fmla="*/ 0 w 2198687"/>
                  <a:gd name="T15" fmla="*/ 48684 h 292100"/>
                  <a:gd name="T16" fmla="*/ 48684 w 2198687"/>
                  <a:gd name="T17" fmla="*/ 0 h 292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292100">
                    <a:moveTo>
                      <a:pt x="48684" y="0"/>
                    </a:moveTo>
                    <a:lnTo>
                      <a:pt x="2150003" y="0"/>
                    </a:lnTo>
                    <a:cubicBezTo>
                      <a:pt x="2176890" y="0"/>
                      <a:pt x="2198687" y="21797"/>
                      <a:pt x="2198687" y="48684"/>
                    </a:cubicBezTo>
                    <a:lnTo>
                      <a:pt x="2198687" y="292100"/>
                    </a:lnTo>
                    <a:lnTo>
                      <a:pt x="0" y="292100"/>
                    </a:lnTo>
                    <a:lnTo>
                      <a:pt x="0" y="48684"/>
                    </a:lnTo>
                    <a:cubicBezTo>
                      <a:pt x="0" y="21797"/>
                      <a:pt x="21797" y="0"/>
                      <a:pt x="48684" y="0"/>
                    </a:cubicBezTo>
                    <a:close/>
                  </a:path>
                </a:pathLst>
              </a:custGeom>
              <a:solidFill>
                <a:schemeClr val="bg1">
                  <a:lumMod val="95000"/>
                </a:schemeClr>
              </a:solidFill>
              <a:ln w="12700">
                <a:noFill/>
                <a:round/>
                <a:headEnd/>
                <a:tailEnd/>
              </a:ln>
              <a:effectLst>
                <a:outerShdw dist="38100" dir="5400000" algn="t" rotWithShape="0">
                  <a:srgbClr val="000000">
                    <a:alpha val="39999"/>
                  </a:srgbClr>
                </a:outerShdw>
              </a:effectLst>
            </p:spPr>
            <p:txBody>
              <a:bodyPr wrap="none" anchor="ctr"/>
              <a:lstStyle/>
              <a:p>
                <a:endParaRPr lang="zh-CN" altLang="en-US" dirty="0">
                  <a:latin typeface="Arial" pitchFamily="34" charset="0"/>
                  <a:cs typeface="Arial" pitchFamily="34" charset="0"/>
                </a:endParaRPr>
              </a:p>
            </p:txBody>
          </p:sp>
          <p:sp>
            <p:nvSpPr>
              <p:cNvPr id="133" name="TextBox 132"/>
              <p:cNvSpPr txBox="1"/>
              <p:nvPr/>
            </p:nvSpPr>
            <p:spPr bwMode="auto">
              <a:xfrm>
                <a:off x="7796267" y="2700338"/>
                <a:ext cx="809625" cy="395842"/>
              </a:xfrm>
              <a:prstGeom prst="rect">
                <a:avLst/>
              </a:prstGeom>
              <a:noFill/>
            </p:spPr>
            <p:txBody>
              <a:bodyPr lIns="0" tIns="36000" rIns="0" bIns="36000">
                <a:spAutoFit/>
              </a:bodyPr>
              <a:lstStyle/>
              <a:p>
                <a:pPr algn="ctr"/>
                <a:r>
                  <a:rPr lang="en-US" altLang="zh-CN" sz="1200" dirty="0" smtClean="0">
                    <a:solidFill>
                      <a:schemeClr val="tx1">
                        <a:lumMod val="95000"/>
                        <a:lumOff val="5000"/>
                      </a:schemeClr>
                    </a:solidFill>
                    <a:latin typeface="Arial" pitchFamily="34" charset="0"/>
                    <a:ea typeface="黑体" pitchFamily="2" charset="-122"/>
                    <a:cs typeface="Arial" pitchFamily="34" charset="0"/>
                  </a:rPr>
                  <a:t>No.2</a:t>
                </a:r>
                <a:endParaRPr lang="zh-CN" altLang="zh-CN" sz="1200" dirty="0">
                  <a:solidFill>
                    <a:schemeClr val="tx1">
                      <a:lumMod val="95000"/>
                      <a:lumOff val="5000"/>
                    </a:schemeClr>
                  </a:solidFill>
                  <a:latin typeface="Arial" pitchFamily="34" charset="0"/>
                  <a:ea typeface="黑体" pitchFamily="2" charset="-122"/>
                  <a:cs typeface="Arial" pitchFamily="34" charset="0"/>
                </a:endParaRPr>
              </a:p>
            </p:txBody>
          </p:sp>
          <p:sp>
            <p:nvSpPr>
              <p:cNvPr id="134" name="TextBox 133"/>
              <p:cNvSpPr txBox="1"/>
              <p:nvPr/>
            </p:nvSpPr>
            <p:spPr bwMode="auto">
              <a:xfrm>
                <a:off x="6785030" y="2132013"/>
                <a:ext cx="1527174" cy="300038"/>
              </a:xfrm>
              <a:prstGeom prst="rect">
                <a:avLst/>
              </a:prstGeom>
              <a:noFill/>
            </p:spPr>
            <p:txBody>
              <a:bodyPr lIns="0" tIns="36000" rIns="0" bIns="36000" anchor="ctr"/>
              <a:lstStyle/>
              <a:p>
                <a:pPr algn="ctr"/>
                <a:r>
                  <a:rPr lang="en-US" altLang="zh-CN" sz="1000" dirty="0" err="1" smtClean="0">
                    <a:latin typeface="Arial" pitchFamily="34" charset="0"/>
                    <a:ea typeface="华文细黑" pitchFamily="2" charset="-122"/>
                    <a:cs typeface="Arial" pitchFamily="34" charset="0"/>
                  </a:rPr>
                  <a:t>Telepresence</a:t>
                </a:r>
                <a:endParaRPr lang="en-US" altLang="zh-CN" sz="1000" dirty="0" smtClean="0">
                  <a:latin typeface="Arial" pitchFamily="34" charset="0"/>
                  <a:ea typeface="华文细黑" pitchFamily="2" charset="-122"/>
                  <a:cs typeface="Arial" pitchFamily="34" charset="0"/>
                </a:endParaRPr>
              </a:p>
            </p:txBody>
          </p:sp>
        </p:grpSp>
        <p:grpSp>
          <p:nvGrpSpPr>
            <p:cNvPr id="12" name="Group 38"/>
            <p:cNvGrpSpPr>
              <a:grpSpLocks/>
            </p:cNvGrpSpPr>
            <p:nvPr/>
          </p:nvGrpSpPr>
          <p:grpSpPr bwMode="auto">
            <a:xfrm>
              <a:off x="3407099" y="1592129"/>
              <a:ext cx="2229485" cy="763801"/>
              <a:chOff x="6448480" y="2132013"/>
              <a:chExt cx="2198687" cy="1174751"/>
            </a:xfrm>
          </p:grpSpPr>
          <p:sp>
            <p:nvSpPr>
              <p:cNvPr id="127" name="同侧圆角矩形 132"/>
              <p:cNvSpPr>
                <a:spLocks/>
              </p:cNvSpPr>
              <p:nvPr/>
            </p:nvSpPr>
            <p:spPr bwMode="auto">
              <a:xfrm>
                <a:off x="6448480" y="2132013"/>
                <a:ext cx="2198687" cy="1174751"/>
              </a:xfrm>
              <a:custGeom>
                <a:avLst/>
                <a:gdLst>
                  <a:gd name="T0" fmla="*/ 0 w 2198687"/>
                  <a:gd name="T1" fmla="*/ 0 h 1174751"/>
                  <a:gd name="T2" fmla="*/ 2198687 w 2198687"/>
                  <a:gd name="T3" fmla="*/ 0 h 1174751"/>
                  <a:gd name="T4" fmla="*/ 2198687 w 2198687"/>
                  <a:gd name="T5" fmla="*/ 0 h 1174751"/>
                  <a:gd name="T6" fmla="*/ 2198687 w 2198687"/>
                  <a:gd name="T7" fmla="*/ 1109670 h 1174751"/>
                  <a:gd name="T8" fmla="*/ 2133606 w 2198687"/>
                  <a:gd name="T9" fmla="*/ 1174751 h 1174751"/>
                  <a:gd name="T10" fmla="*/ 65081 w 2198687"/>
                  <a:gd name="T11" fmla="*/ 1174751 h 1174751"/>
                  <a:gd name="T12" fmla="*/ 0 w 2198687"/>
                  <a:gd name="T13" fmla="*/ 1109670 h 1174751"/>
                  <a:gd name="T14" fmla="*/ 0 w 2198687"/>
                  <a:gd name="T15" fmla="*/ 0 h 1174751"/>
                  <a:gd name="T16" fmla="*/ 0 w 2198687"/>
                  <a:gd name="T17" fmla="*/ 0 h 11747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1174751">
                    <a:moveTo>
                      <a:pt x="0" y="0"/>
                    </a:moveTo>
                    <a:lnTo>
                      <a:pt x="2198687" y="0"/>
                    </a:lnTo>
                    <a:lnTo>
                      <a:pt x="2198687" y="1109670"/>
                    </a:lnTo>
                    <a:cubicBezTo>
                      <a:pt x="2198687" y="1145613"/>
                      <a:pt x="2169549" y="1174751"/>
                      <a:pt x="2133606" y="1174751"/>
                    </a:cubicBezTo>
                    <a:lnTo>
                      <a:pt x="65081" y="1174751"/>
                    </a:lnTo>
                    <a:cubicBezTo>
                      <a:pt x="29138" y="1174751"/>
                      <a:pt x="0" y="1145613"/>
                      <a:pt x="0" y="1109670"/>
                    </a:cubicBezTo>
                    <a:lnTo>
                      <a:pt x="0" y="0"/>
                    </a:lnTo>
                    <a:close/>
                  </a:path>
                </a:pathLst>
              </a:custGeom>
              <a:solidFill>
                <a:srgbClr val="FFFFFF"/>
              </a:solidFill>
              <a:ln w="12700">
                <a:noFill/>
                <a:round/>
                <a:headEnd/>
                <a:tailEnd/>
              </a:ln>
              <a:effectLst>
                <a:outerShdw dist="38100" dir="5400000" algn="t" rotWithShape="0">
                  <a:srgbClr val="000000">
                    <a:alpha val="39999"/>
                  </a:srgbClr>
                </a:outerShdw>
              </a:effectLst>
            </p:spPr>
            <p:txBody>
              <a:bodyPr wrap="none" anchor="ctr"/>
              <a:lstStyle/>
              <a:p>
                <a:endParaRPr lang="zh-CN" altLang="en-US">
                  <a:latin typeface="Arial" pitchFamily="34" charset="0"/>
                  <a:cs typeface="Arial" pitchFamily="34" charset="0"/>
                </a:endParaRPr>
              </a:p>
            </p:txBody>
          </p:sp>
          <p:sp>
            <p:nvSpPr>
              <p:cNvPr id="128" name="同侧圆角矩形 133"/>
              <p:cNvSpPr>
                <a:spLocks/>
              </p:cNvSpPr>
              <p:nvPr/>
            </p:nvSpPr>
            <p:spPr bwMode="auto">
              <a:xfrm>
                <a:off x="6448480" y="2141538"/>
                <a:ext cx="2198687" cy="292100"/>
              </a:xfrm>
              <a:custGeom>
                <a:avLst/>
                <a:gdLst>
                  <a:gd name="T0" fmla="*/ 48684 w 2198687"/>
                  <a:gd name="T1" fmla="*/ 0 h 292100"/>
                  <a:gd name="T2" fmla="*/ 2150003 w 2198687"/>
                  <a:gd name="T3" fmla="*/ 0 h 292100"/>
                  <a:gd name="T4" fmla="*/ 2198687 w 2198687"/>
                  <a:gd name="T5" fmla="*/ 48684 h 292100"/>
                  <a:gd name="T6" fmla="*/ 2198687 w 2198687"/>
                  <a:gd name="T7" fmla="*/ 292100 h 292100"/>
                  <a:gd name="T8" fmla="*/ 2198687 w 2198687"/>
                  <a:gd name="T9" fmla="*/ 292100 h 292100"/>
                  <a:gd name="T10" fmla="*/ 0 w 2198687"/>
                  <a:gd name="T11" fmla="*/ 292100 h 292100"/>
                  <a:gd name="T12" fmla="*/ 0 w 2198687"/>
                  <a:gd name="T13" fmla="*/ 292100 h 292100"/>
                  <a:gd name="T14" fmla="*/ 0 w 2198687"/>
                  <a:gd name="T15" fmla="*/ 48684 h 292100"/>
                  <a:gd name="T16" fmla="*/ 48684 w 2198687"/>
                  <a:gd name="T17" fmla="*/ 0 h 292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292100">
                    <a:moveTo>
                      <a:pt x="48684" y="0"/>
                    </a:moveTo>
                    <a:lnTo>
                      <a:pt x="2150003" y="0"/>
                    </a:lnTo>
                    <a:cubicBezTo>
                      <a:pt x="2176890" y="0"/>
                      <a:pt x="2198687" y="21797"/>
                      <a:pt x="2198687" y="48684"/>
                    </a:cubicBezTo>
                    <a:lnTo>
                      <a:pt x="2198687" y="292100"/>
                    </a:lnTo>
                    <a:lnTo>
                      <a:pt x="0" y="292100"/>
                    </a:lnTo>
                    <a:lnTo>
                      <a:pt x="0" y="48684"/>
                    </a:lnTo>
                    <a:cubicBezTo>
                      <a:pt x="0" y="21797"/>
                      <a:pt x="21797" y="0"/>
                      <a:pt x="48684" y="0"/>
                    </a:cubicBezTo>
                    <a:close/>
                  </a:path>
                </a:pathLst>
              </a:custGeom>
              <a:solidFill>
                <a:schemeClr val="bg1">
                  <a:lumMod val="95000"/>
                </a:schemeClr>
              </a:solidFill>
              <a:ln w="12700">
                <a:noFill/>
                <a:round/>
                <a:headEnd/>
                <a:tailEnd/>
              </a:ln>
              <a:effectLst>
                <a:outerShdw dist="38100" dir="5400000" algn="t" rotWithShape="0">
                  <a:srgbClr val="000000">
                    <a:alpha val="39999"/>
                  </a:srgbClr>
                </a:outerShdw>
              </a:effectLst>
            </p:spPr>
            <p:txBody>
              <a:bodyPr wrap="none" anchor="ctr"/>
              <a:lstStyle/>
              <a:p>
                <a:endParaRPr lang="zh-CN" altLang="en-US" dirty="0">
                  <a:latin typeface="Arial" pitchFamily="34" charset="0"/>
                  <a:cs typeface="Arial" pitchFamily="34" charset="0"/>
                </a:endParaRPr>
              </a:p>
            </p:txBody>
          </p:sp>
          <p:sp>
            <p:nvSpPr>
              <p:cNvPr id="129" name="TextBox 128"/>
              <p:cNvSpPr txBox="1"/>
              <p:nvPr/>
            </p:nvSpPr>
            <p:spPr bwMode="auto">
              <a:xfrm>
                <a:off x="7796267" y="2700338"/>
                <a:ext cx="809625" cy="395842"/>
              </a:xfrm>
              <a:prstGeom prst="rect">
                <a:avLst/>
              </a:prstGeom>
              <a:noFill/>
            </p:spPr>
            <p:txBody>
              <a:bodyPr lIns="0" tIns="36000" rIns="0" bIns="36000">
                <a:spAutoFit/>
              </a:bodyPr>
              <a:lstStyle/>
              <a:p>
                <a:pPr algn="ctr"/>
                <a:r>
                  <a:rPr lang="en-US" altLang="zh-CN" sz="1200" dirty="0" smtClean="0">
                    <a:solidFill>
                      <a:schemeClr val="tx1">
                        <a:lumMod val="95000"/>
                        <a:lumOff val="5000"/>
                      </a:schemeClr>
                    </a:solidFill>
                    <a:latin typeface="Arial" pitchFamily="34" charset="0"/>
                    <a:ea typeface="黑体" pitchFamily="2" charset="-122"/>
                    <a:cs typeface="Arial" pitchFamily="34" charset="0"/>
                  </a:rPr>
                  <a:t>No.2</a:t>
                </a:r>
                <a:endParaRPr lang="zh-CN" altLang="zh-CN" sz="1200" dirty="0">
                  <a:solidFill>
                    <a:schemeClr val="tx1">
                      <a:lumMod val="95000"/>
                      <a:lumOff val="5000"/>
                    </a:schemeClr>
                  </a:solidFill>
                  <a:latin typeface="Arial" pitchFamily="34" charset="0"/>
                  <a:ea typeface="黑体" pitchFamily="2" charset="-122"/>
                  <a:cs typeface="Arial" pitchFamily="34" charset="0"/>
                </a:endParaRPr>
              </a:p>
            </p:txBody>
          </p:sp>
          <p:sp>
            <p:nvSpPr>
              <p:cNvPr id="130" name="TextBox 129"/>
              <p:cNvSpPr txBox="1"/>
              <p:nvPr/>
            </p:nvSpPr>
            <p:spPr bwMode="auto">
              <a:xfrm>
                <a:off x="6785030" y="2132013"/>
                <a:ext cx="1527174" cy="300038"/>
              </a:xfrm>
              <a:prstGeom prst="rect">
                <a:avLst/>
              </a:prstGeom>
              <a:noFill/>
            </p:spPr>
            <p:txBody>
              <a:bodyPr lIns="0" tIns="36000" rIns="0" bIns="36000" anchor="ctr"/>
              <a:lstStyle/>
              <a:p>
                <a:pPr algn="ctr"/>
                <a:r>
                  <a:rPr lang="en-US" altLang="zh-CN" sz="1000" kern="0" dirty="0" smtClean="0">
                    <a:solidFill>
                      <a:schemeClr val="tx1">
                        <a:lumMod val="95000"/>
                        <a:lumOff val="5000"/>
                      </a:schemeClr>
                    </a:solidFill>
                    <a:latin typeface="Arial" pitchFamily="34" charset="0"/>
                    <a:ea typeface="微软雅黑" pitchFamily="34" charset="-122"/>
                    <a:cs typeface="Arial" pitchFamily="34" charset="0"/>
                  </a:rPr>
                  <a:t>High-end router</a:t>
                </a:r>
              </a:p>
            </p:txBody>
          </p:sp>
        </p:grpSp>
        <p:grpSp>
          <p:nvGrpSpPr>
            <p:cNvPr id="13" name="Group 38"/>
            <p:cNvGrpSpPr>
              <a:grpSpLocks/>
            </p:cNvGrpSpPr>
            <p:nvPr/>
          </p:nvGrpSpPr>
          <p:grpSpPr bwMode="auto">
            <a:xfrm>
              <a:off x="3407099" y="2398948"/>
              <a:ext cx="2229485" cy="763801"/>
              <a:chOff x="6448480" y="2132013"/>
              <a:chExt cx="2198687" cy="1174751"/>
            </a:xfrm>
          </p:grpSpPr>
          <p:sp>
            <p:nvSpPr>
              <p:cNvPr id="122" name="同侧圆角矩形 132"/>
              <p:cNvSpPr>
                <a:spLocks/>
              </p:cNvSpPr>
              <p:nvPr/>
            </p:nvSpPr>
            <p:spPr bwMode="auto">
              <a:xfrm>
                <a:off x="6448480" y="2132013"/>
                <a:ext cx="2198687" cy="1174751"/>
              </a:xfrm>
              <a:custGeom>
                <a:avLst/>
                <a:gdLst>
                  <a:gd name="T0" fmla="*/ 0 w 2198687"/>
                  <a:gd name="T1" fmla="*/ 0 h 1174751"/>
                  <a:gd name="T2" fmla="*/ 2198687 w 2198687"/>
                  <a:gd name="T3" fmla="*/ 0 h 1174751"/>
                  <a:gd name="T4" fmla="*/ 2198687 w 2198687"/>
                  <a:gd name="T5" fmla="*/ 0 h 1174751"/>
                  <a:gd name="T6" fmla="*/ 2198687 w 2198687"/>
                  <a:gd name="T7" fmla="*/ 1109670 h 1174751"/>
                  <a:gd name="T8" fmla="*/ 2133606 w 2198687"/>
                  <a:gd name="T9" fmla="*/ 1174751 h 1174751"/>
                  <a:gd name="T10" fmla="*/ 65081 w 2198687"/>
                  <a:gd name="T11" fmla="*/ 1174751 h 1174751"/>
                  <a:gd name="T12" fmla="*/ 0 w 2198687"/>
                  <a:gd name="T13" fmla="*/ 1109670 h 1174751"/>
                  <a:gd name="T14" fmla="*/ 0 w 2198687"/>
                  <a:gd name="T15" fmla="*/ 0 h 1174751"/>
                  <a:gd name="T16" fmla="*/ 0 w 2198687"/>
                  <a:gd name="T17" fmla="*/ 0 h 11747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1174751">
                    <a:moveTo>
                      <a:pt x="0" y="0"/>
                    </a:moveTo>
                    <a:lnTo>
                      <a:pt x="2198687" y="0"/>
                    </a:lnTo>
                    <a:lnTo>
                      <a:pt x="2198687" y="1109670"/>
                    </a:lnTo>
                    <a:cubicBezTo>
                      <a:pt x="2198687" y="1145613"/>
                      <a:pt x="2169549" y="1174751"/>
                      <a:pt x="2133606" y="1174751"/>
                    </a:cubicBezTo>
                    <a:lnTo>
                      <a:pt x="65081" y="1174751"/>
                    </a:lnTo>
                    <a:cubicBezTo>
                      <a:pt x="29138" y="1174751"/>
                      <a:pt x="0" y="1145613"/>
                      <a:pt x="0" y="1109670"/>
                    </a:cubicBezTo>
                    <a:lnTo>
                      <a:pt x="0" y="0"/>
                    </a:lnTo>
                    <a:close/>
                  </a:path>
                </a:pathLst>
              </a:custGeom>
              <a:solidFill>
                <a:srgbClr val="FFFFFF"/>
              </a:solidFill>
              <a:ln w="12700">
                <a:noFill/>
                <a:round/>
                <a:headEnd/>
                <a:tailEnd/>
              </a:ln>
              <a:effectLst>
                <a:outerShdw dist="38100" dir="5400000" algn="t" rotWithShape="0">
                  <a:srgbClr val="000000">
                    <a:alpha val="39999"/>
                  </a:srgbClr>
                </a:outerShdw>
              </a:effectLst>
            </p:spPr>
            <p:txBody>
              <a:bodyPr wrap="none" anchor="ctr"/>
              <a:lstStyle/>
              <a:p>
                <a:endParaRPr lang="zh-CN" altLang="en-US">
                  <a:latin typeface="Arial" pitchFamily="34" charset="0"/>
                  <a:cs typeface="Arial" pitchFamily="34" charset="0"/>
                </a:endParaRPr>
              </a:p>
            </p:txBody>
          </p:sp>
          <p:sp>
            <p:nvSpPr>
              <p:cNvPr id="123" name="同侧圆角矩形 133"/>
              <p:cNvSpPr>
                <a:spLocks/>
              </p:cNvSpPr>
              <p:nvPr/>
            </p:nvSpPr>
            <p:spPr bwMode="auto">
              <a:xfrm>
                <a:off x="6448480" y="2141538"/>
                <a:ext cx="2198687" cy="292100"/>
              </a:xfrm>
              <a:custGeom>
                <a:avLst/>
                <a:gdLst>
                  <a:gd name="T0" fmla="*/ 48684 w 2198687"/>
                  <a:gd name="T1" fmla="*/ 0 h 292100"/>
                  <a:gd name="T2" fmla="*/ 2150003 w 2198687"/>
                  <a:gd name="T3" fmla="*/ 0 h 292100"/>
                  <a:gd name="T4" fmla="*/ 2198687 w 2198687"/>
                  <a:gd name="T5" fmla="*/ 48684 h 292100"/>
                  <a:gd name="T6" fmla="*/ 2198687 w 2198687"/>
                  <a:gd name="T7" fmla="*/ 292100 h 292100"/>
                  <a:gd name="T8" fmla="*/ 2198687 w 2198687"/>
                  <a:gd name="T9" fmla="*/ 292100 h 292100"/>
                  <a:gd name="T10" fmla="*/ 0 w 2198687"/>
                  <a:gd name="T11" fmla="*/ 292100 h 292100"/>
                  <a:gd name="T12" fmla="*/ 0 w 2198687"/>
                  <a:gd name="T13" fmla="*/ 292100 h 292100"/>
                  <a:gd name="T14" fmla="*/ 0 w 2198687"/>
                  <a:gd name="T15" fmla="*/ 48684 h 292100"/>
                  <a:gd name="T16" fmla="*/ 48684 w 2198687"/>
                  <a:gd name="T17" fmla="*/ 0 h 292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8687" h="292100">
                    <a:moveTo>
                      <a:pt x="48684" y="0"/>
                    </a:moveTo>
                    <a:lnTo>
                      <a:pt x="2150003" y="0"/>
                    </a:lnTo>
                    <a:cubicBezTo>
                      <a:pt x="2176890" y="0"/>
                      <a:pt x="2198687" y="21797"/>
                      <a:pt x="2198687" y="48684"/>
                    </a:cubicBezTo>
                    <a:lnTo>
                      <a:pt x="2198687" y="292100"/>
                    </a:lnTo>
                    <a:lnTo>
                      <a:pt x="0" y="292100"/>
                    </a:lnTo>
                    <a:lnTo>
                      <a:pt x="0" y="48684"/>
                    </a:lnTo>
                    <a:cubicBezTo>
                      <a:pt x="0" y="21797"/>
                      <a:pt x="21797" y="0"/>
                      <a:pt x="48684" y="0"/>
                    </a:cubicBezTo>
                    <a:close/>
                  </a:path>
                </a:pathLst>
              </a:custGeom>
              <a:solidFill>
                <a:schemeClr val="bg1">
                  <a:lumMod val="95000"/>
                </a:schemeClr>
              </a:solidFill>
              <a:ln w="12700">
                <a:noFill/>
                <a:round/>
                <a:headEnd/>
                <a:tailEnd/>
              </a:ln>
              <a:effectLst>
                <a:outerShdw dist="38100" dir="5400000" algn="t" rotWithShape="0">
                  <a:srgbClr val="000000">
                    <a:alpha val="39999"/>
                  </a:srgbClr>
                </a:outerShdw>
              </a:effectLst>
            </p:spPr>
            <p:txBody>
              <a:bodyPr wrap="none" anchor="ctr"/>
              <a:lstStyle/>
              <a:p>
                <a:endParaRPr lang="zh-CN" altLang="en-US" dirty="0">
                  <a:latin typeface="Arial" pitchFamily="34" charset="0"/>
                  <a:cs typeface="Arial" pitchFamily="34" charset="0"/>
                </a:endParaRPr>
              </a:p>
            </p:txBody>
          </p:sp>
          <p:sp>
            <p:nvSpPr>
              <p:cNvPr id="124" name="TextBox 123"/>
              <p:cNvSpPr txBox="1"/>
              <p:nvPr/>
            </p:nvSpPr>
            <p:spPr bwMode="auto">
              <a:xfrm>
                <a:off x="7796267" y="2700338"/>
                <a:ext cx="809625" cy="395842"/>
              </a:xfrm>
              <a:prstGeom prst="rect">
                <a:avLst/>
              </a:prstGeom>
              <a:noFill/>
            </p:spPr>
            <p:txBody>
              <a:bodyPr lIns="0" tIns="36000" rIns="0" bIns="36000">
                <a:spAutoFit/>
              </a:bodyPr>
              <a:lstStyle/>
              <a:p>
                <a:pPr algn="ctr"/>
                <a:r>
                  <a:rPr lang="en-US" altLang="zh-CN" sz="1200" dirty="0" smtClean="0">
                    <a:solidFill>
                      <a:schemeClr val="tx1">
                        <a:lumMod val="95000"/>
                        <a:lumOff val="5000"/>
                      </a:schemeClr>
                    </a:solidFill>
                    <a:latin typeface="Arial" pitchFamily="34" charset="0"/>
                    <a:ea typeface="黑体" pitchFamily="2" charset="-122"/>
                    <a:cs typeface="Arial" pitchFamily="34" charset="0"/>
                  </a:rPr>
                  <a:t>No.4</a:t>
                </a:r>
                <a:endParaRPr lang="zh-CN" altLang="zh-CN" sz="1200" dirty="0">
                  <a:solidFill>
                    <a:schemeClr val="tx1">
                      <a:lumMod val="95000"/>
                      <a:lumOff val="5000"/>
                    </a:schemeClr>
                  </a:solidFill>
                  <a:latin typeface="Arial" pitchFamily="34" charset="0"/>
                  <a:ea typeface="黑体" pitchFamily="2" charset="-122"/>
                  <a:cs typeface="Arial" pitchFamily="34" charset="0"/>
                </a:endParaRPr>
              </a:p>
            </p:txBody>
          </p:sp>
          <p:sp>
            <p:nvSpPr>
              <p:cNvPr id="126" name="TextBox 125"/>
              <p:cNvSpPr txBox="1"/>
              <p:nvPr/>
            </p:nvSpPr>
            <p:spPr bwMode="auto">
              <a:xfrm>
                <a:off x="6785030" y="2132013"/>
                <a:ext cx="1527174" cy="300038"/>
              </a:xfrm>
              <a:prstGeom prst="rect">
                <a:avLst/>
              </a:prstGeom>
              <a:noFill/>
            </p:spPr>
            <p:txBody>
              <a:bodyPr lIns="0" tIns="36000" rIns="0" bIns="36000" anchor="ctr"/>
              <a:lstStyle/>
              <a:p>
                <a:pPr algn="ctr"/>
                <a:r>
                  <a:rPr lang="en-US" altLang="zh-CN" sz="1000" dirty="0" smtClean="0">
                    <a:latin typeface="Arial" pitchFamily="34" charset="0"/>
                    <a:ea typeface="华文细黑" pitchFamily="2" charset="-122"/>
                    <a:cs typeface="Arial" pitchFamily="34" charset="0"/>
                  </a:rPr>
                  <a:t>LAN switch</a:t>
                </a:r>
              </a:p>
            </p:txBody>
          </p:sp>
        </p:grpSp>
        <p:pic>
          <p:nvPicPr>
            <p:cNvPr id="112" name="Picture 106"/>
            <p:cNvPicPr/>
            <p:nvPr/>
          </p:nvPicPr>
          <p:blipFill>
            <a:blip r:embed="rId18" cstate="email">
              <a:clrChange>
                <a:clrFrom>
                  <a:srgbClr val="FFFFFF"/>
                </a:clrFrom>
                <a:clrTo>
                  <a:srgbClr val="FFFFFF">
                    <a:alpha val="0"/>
                  </a:srgbClr>
                </a:clrTo>
              </a:clrChange>
            </a:blip>
            <a:srcRect/>
            <a:stretch>
              <a:fillRect/>
            </a:stretch>
          </p:blipFill>
          <p:spPr bwMode="auto">
            <a:xfrm>
              <a:off x="3636081" y="4269776"/>
              <a:ext cx="761641" cy="350191"/>
            </a:xfrm>
            <a:prstGeom prst="rect">
              <a:avLst/>
            </a:prstGeom>
            <a:noFill/>
            <a:ln w="9525" algn="ctr">
              <a:noFill/>
              <a:miter lim="800000"/>
              <a:headEnd/>
              <a:tailEnd/>
            </a:ln>
          </p:spPr>
        </p:pic>
        <p:pic>
          <p:nvPicPr>
            <p:cNvPr id="113" name="图片 112" descr="TP3106-人物.jpg"/>
            <p:cNvPicPr/>
            <p:nvPr/>
          </p:nvPicPr>
          <p:blipFill>
            <a:blip r:embed="rId19" cstate="print">
              <a:clrChange>
                <a:clrFrom>
                  <a:srgbClr val="FFFFFF"/>
                </a:clrFrom>
                <a:clrTo>
                  <a:srgbClr val="FFFFFF">
                    <a:alpha val="0"/>
                  </a:srgbClr>
                </a:clrTo>
              </a:clrChange>
            </a:blip>
            <a:stretch>
              <a:fillRect/>
            </a:stretch>
          </p:blipFill>
          <p:spPr>
            <a:xfrm>
              <a:off x="4369216" y="4270559"/>
              <a:ext cx="479859" cy="344344"/>
            </a:xfrm>
            <a:prstGeom prst="rect">
              <a:avLst/>
            </a:prstGeom>
          </p:spPr>
        </p:pic>
        <p:pic>
          <p:nvPicPr>
            <p:cNvPr id="114" name="Picture 451" descr="NE40E-X8正面"/>
            <p:cNvPicPr>
              <a:picLocks noChangeAspect="1" noChangeArrowheads="1"/>
            </p:cNvPicPr>
            <p:nvPr/>
          </p:nvPicPr>
          <p:blipFill>
            <a:blip r:embed="rId20" cstate="print"/>
            <a:stretch>
              <a:fillRect/>
            </a:stretch>
          </p:blipFill>
          <p:spPr bwMode="auto">
            <a:xfrm>
              <a:off x="4102755" y="1961518"/>
              <a:ext cx="240030" cy="287655"/>
            </a:xfrm>
            <a:prstGeom prst="rect">
              <a:avLst/>
            </a:prstGeom>
            <a:noFill/>
          </p:spPr>
        </p:pic>
        <p:pic>
          <p:nvPicPr>
            <p:cNvPr id="115" name="Picture 467" descr="NE40E-X16正面"/>
            <p:cNvPicPr>
              <a:picLocks noChangeAspect="1" noChangeArrowheads="1"/>
            </p:cNvPicPr>
            <p:nvPr/>
          </p:nvPicPr>
          <p:blipFill>
            <a:blip r:embed="rId21" cstate="print"/>
            <a:stretch>
              <a:fillRect/>
            </a:stretch>
          </p:blipFill>
          <p:spPr bwMode="auto">
            <a:xfrm>
              <a:off x="3751091" y="1798413"/>
              <a:ext cx="212122" cy="485775"/>
            </a:xfrm>
            <a:prstGeom prst="rect">
              <a:avLst/>
            </a:prstGeom>
            <a:noFill/>
          </p:spPr>
        </p:pic>
        <p:pic>
          <p:nvPicPr>
            <p:cNvPr id="116" name="Picture 452" descr="CX600-X1"/>
            <p:cNvPicPr>
              <a:picLocks noChangeAspect="1" noChangeArrowheads="1"/>
            </p:cNvPicPr>
            <p:nvPr/>
          </p:nvPicPr>
          <p:blipFill>
            <a:blip r:embed="rId22" cstate="print"/>
            <a:stretch>
              <a:fillRect/>
            </a:stretch>
          </p:blipFill>
          <p:spPr bwMode="auto">
            <a:xfrm>
              <a:off x="4471320" y="2128997"/>
              <a:ext cx="264345" cy="92271"/>
            </a:xfrm>
            <a:prstGeom prst="rect">
              <a:avLst/>
            </a:prstGeom>
            <a:noFill/>
          </p:spPr>
        </p:pic>
        <p:pic>
          <p:nvPicPr>
            <p:cNvPr id="117" name="Picture 34" descr="S9306_00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611623" y="2512788"/>
              <a:ext cx="405797" cy="696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9" name="图片 118" descr="S6700-48-EI.png"/>
            <p:cNvPicPr>
              <a:picLocks noChangeAspect="1"/>
            </p:cNvPicPr>
            <p:nvPr/>
          </p:nvPicPr>
          <p:blipFill>
            <a:blip r:embed="rId24" cstate="print"/>
            <a:stretch>
              <a:fillRect/>
            </a:stretch>
          </p:blipFill>
          <p:spPr>
            <a:xfrm>
              <a:off x="4492515" y="2967236"/>
              <a:ext cx="285432" cy="139191"/>
            </a:xfrm>
            <a:prstGeom prst="rect">
              <a:avLst/>
            </a:prstGeom>
          </p:spPr>
        </p:pic>
        <p:pic>
          <p:nvPicPr>
            <p:cNvPr id="120" name="图片 119" descr="S6700-24-EI.png"/>
            <p:cNvPicPr>
              <a:picLocks noChangeAspect="1"/>
            </p:cNvPicPr>
            <p:nvPr/>
          </p:nvPicPr>
          <p:blipFill>
            <a:blip r:embed="rId25" cstate="print"/>
            <a:stretch>
              <a:fillRect/>
            </a:stretch>
          </p:blipFill>
          <p:spPr>
            <a:xfrm>
              <a:off x="4439160" y="2859605"/>
              <a:ext cx="285432" cy="143754"/>
            </a:xfrm>
            <a:prstGeom prst="rect">
              <a:avLst/>
            </a:prstGeom>
          </p:spPr>
        </p:pic>
        <p:pic>
          <p:nvPicPr>
            <p:cNvPr id="121" name="Picture 35" descr="025"/>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0585" t="8234" r="10033"/>
            <a:stretch>
              <a:fillRect/>
            </a:stretch>
          </p:blipFill>
          <p:spPr bwMode="auto">
            <a:xfrm>
              <a:off x="4062633" y="2801059"/>
              <a:ext cx="265231" cy="347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advTm="8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4" name="同侧圆角矩形 643"/>
          <p:cNvSpPr/>
          <p:nvPr/>
        </p:nvSpPr>
        <p:spPr bwMode="auto">
          <a:xfrm>
            <a:off x="4695756" y="1302909"/>
            <a:ext cx="4136142" cy="3091747"/>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sz="500" kern="0" dirty="0" smtClean="0">
              <a:solidFill>
                <a:srgbClr val="5F5F5F"/>
              </a:solidFill>
              <a:latin typeface="Arial" pitchFamily="34" charset="0"/>
              <a:ea typeface="华文细黑" pitchFamily="2" charset="-122"/>
              <a:cs typeface="Arial" pitchFamily="34" charset="0"/>
            </a:endParaRPr>
          </a:p>
        </p:txBody>
      </p:sp>
      <p:sp>
        <p:nvSpPr>
          <p:cNvPr id="6146" name="DtsShapeName" descr="EUR03B6251125B8@@92@3ED383ECBCD80;06A;;0=;=F11041632!!!BIHO@]f110416321@0C99@@110B325D7E703101电担览粹)釜士烹亨(!W0/6过衙/qqu!!!!!!!!!!!!!!!!!!!!!!!!!!!!!!!!!!!!!!!!!!!!!!!!!!!!!!!!!!!!!!!!!!!!!!!!!!!!!!!!!!!!!!!!!!!!!!!!!!!!!!!!!!!!!!!!!!!!!!!!!!!!!!!!!!!!!!!!!!!!!!!!!!!!!!!!!!!!!!!!!!!!!!!!!!!!!!!!!!!!!!!!!!!!!!!!!!!!!!!!!!!!!!!!!!!!!!!!!!!!!!!!!!!!!!!!!!!!!!!!!!!!!!!!!!!!!!!!!!!!!!!!!!!!!!!!!!!!!!!!!!!!!!!!!!!!!!!!!!!!!!!!!!!!!!!!!!!!!!!!!!!!!!!!!!!!!!!!!!!!!!!!!!!!!!!!!!!!!!!!!!!!!!!!!!!!!!!!!!!!!!!!!!!!!!!!!!!!!!!!!!!!!!!!!!!!!!!!!!!!!!!!!!!!!!!!!!!!!!!!!!!!!!!!!!!!!!!!!!!!!!!!!!!!!!!!!!!!!!!!!!!!!!!!!!!!!!!!!!!!!!!!!!!!!!!!!!!!!!!!!!!!!!!!!!!!!!!!!!!!!!!!!!!!!!!!!!!!!!!!!!!!!!!!!!!!!!!!!!!!!!!!!!!!!!!!!!!!!!!!!!!!!!!!!!!!!!!!!!!!!!!!!!!!!!!!!!!!!!!!!!!!!!!!!!!!!!!!!!!!!!!!!!!!!!!!!!!!!!!!!!!!!!!!!!!!!!!!!!!!!!!!!!!!!!!!!!!!!!!!!!!!!!!!!!!!!!!!!!!!!!!!!!!!!!!!!!!!!!!!!!!!!!!!!!!!!!!!!!!!!!!!!!!!!!!!!!!!!!!!!!!!!!!!!!!!!!!!!!!!!!!!!!!!!!!!!!!!!!!!!!!!!!!!!!!!!!!!!!!!!!!!!!!!!!!!!!!!!!!!!!!!!!!!!!!!!!!!!!!!!!!!!!!!!!!!!!!!!!!!!!!!!!!!!!!!!!!!!!!!!!!!!!!!!!!!!!!!!!!!!!!!!!!!!!!!!!!!!!!!!!!!!!!!!!!!!!!!!!!!!!!!!!!!!!!!!!!!!!!!!!!!!!!!!!!!!!!!!!!!!!!!!!!!!!!!!!!!!!!!!!!!!!!!!!!!!!!!!!!!!!!!!!!!!!!!!!!!!!!!!!!!!!!!!!!!!!!!!!!!!!!!!!!!!!!!!!!!!!!!!!!!!!!!!!!!!!!!!!!!!!!!!!!!!!!!!!!!!!!!!!!!!!!!!!!!!!!!!!!!!!!!!!!!!!!!!!!!!!!!!!!!!!!!!!!!!!!!!!!!!!!!!!!!!!!!!!!!!!!!!!!!!!!!!!!!!!!!!!!!!!!!!!!!!!!!!!!!!!!!!!!!!!!!!!!!!!!!!!!!!!!!!!!!!!!!!!!!!!!!!!!!!!!!!!!!!!!!!!!!!!!!!!!!!!!!!!!!!!!!!!!!!!!!!!!!!!!!!!!!!!!!!!!!!!!!!!!!!!!!!!!!!!!!!!!!!!!!!!!!!!!!!!!!!!!!!!!!!!!!!!!!!!!!!!!!!!!!!!!!!!!!!!!!!!!!!!!!!!!!!!!!!!!!!!!!!!!!!!!!!!!!!!!!!!!!!!!!!!!!!!!!!!!!!!!!!!!!!!!!!!!!!!!!!!!!!!!!!!!!!!!!!!!!!!!!!!!!!!!!!!!!!!!!!!!!!!!!!!!!!!!!!!!!!!!!!!!!!!!!!!!!!!!!!!!!!!!!!!!!!!!!!!!!!!!!!!!!!!!!!!!!!!!!!!!!!!!!!!!!!!!!!!!!!!!!!!!!!!!!!!!!!!!!!!!!!!!!!!!!!!!!!!!!!!!!!!!!!!!!!!!!!!!!!!!!!!!!!!!!!!!!!!!!!!!!!!!!!!!!!!!!!!!!!!!!!!!!!!!!!!!!!!!!!!!!!!!!!!!!!!!!!!!!!!!!!!!!!!!!!!!!!!!!!!!!!!!!!!!!!!!!!!!!!!!!!!!!!!!!!!!!!!!!!!!!!!!!!!!!!!!!!!!!!!!!!!!!!!!!!!!!!!!!!!!!!!!!!!!!!!!!!!!!!!!!!!!!!!!!!!!!!!!!!!!!!!!!!!!!!!!!!!!!!!!!!!!!!!!!!!!!!!!!!!!!!!!!!!!!!!!!!!!!!!!!!!!!!!!!!!!!!!!!!!!!!!!!!!!!!!!!!!!!!!!!!!!!!!!!!!!!!!!!!!!!!!!!!!!!!!!!!!!!!!!!!!!!!!!!!!!!!!!!!!!!!!!!!!!!!!!!!!!!!!!!!!!!!!!!!!!!!!!!!!!!!!!!!!!!!!!!!!!!!!!!!!!!!!!!!!!!!!!!!!!!!!!!!!!!!!!!!!!!!!!!!!!!!!!!!!!!!!!!!!!!!!!!!!!!!!!!!!!!!!!!!!!!!!!!!!!!!!!!!!!!!!!!!!!!!!!!!!!!1!1" hidden="1"/>
          <p:cNvSpPr>
            <a:spLocks noChangeArrowheads="1"/>
          </p:cNvSpPr>
          <p:nvPr/>
        </p:nvSpPr>
        <p:spPr bwMode="auto">
          <a:xfrm>
            <a:off x="0" y="1"/>
            <a:ext cx="1588" cy="119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3 w 21600"/>
              <a:gd name="T13" fmla="*/ 2272 h 21600"/>
              <a:gd name="T14" fmla="*/ 16554 w 21600"/>
              <a:gd name="T15" fmla="*/ 13684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accent1"/>
          </a:solidFill>
          <a:ln w="9525">
            <a:solidFill>
              <a:schemeClr val="tx1"/>
            </a:solidFill>
            <a:miter lim="800000"/>
            <a:headEnd/>
            <a:tailEnd/>
          </a:ln>
        </p:spPr>
        <p:txBody>
          <a:bodyPr wrap="none" lIns="68552" tIns="34276" rIns="68552" bIns="34276" anchor="ctr"/>
          <a:lstStyle/>
          <a:p>
            <a:endParaRPr lang="zh-CN" altLang="en-US">
              <a:solidFill>
                <a:srgbClr val="000000"/>
              </a:solidFill>
            </a:endParaRPr>
          </a:p>
        </p:txBody>
      </p:sp>
      <p:sp>
        <p:nvSpPr>
          <p:cNvPr id="103" name="Title 2"/>
          <p:cNvSpPr txBox="1">
            <a:spLocks/>
          </p:cNvSpPr>
          <p:nvPr/>
        </p:nvSpPr>
        <p:spPr>
          <a:xfrm>
            <a:off x="216770" y="317711"/>
            <a:ext cx="8609730" cy="471277"/>
          </a:xfrm>
          <a:prstGeom prst="rect">
            <a:avLst/>
          </a:prstGeom>
        </p:spPr>
        <p:txBody>
          <a:bodyPr/>
          <a:lstStyle/>
          <a:p>
            <a:pPr eaLnBrk="0" hangingPunct="0">
              <a:defRPr/>
            </a:pPr>
            <a:r>
              <a:rPr lang="en-US" altLang="zh-CN" sz="2000" b="1" kern="0" dirty="0" smtClean="0">
                <a:solidFill>
                  <a:srgbClr val="C00000"/>
                </a:solidFill>
                <a:latin typeface="FrutigerNext LT Medium"/>
                <a:ea typeface="微软雅黑" pitchFamily="34" charset="-122"/>
                <a:cs typeface="Arial" pitchFamily="34" charset="0"/>
              </a:rPr>
              <a:t>Progressing as Planned</a:t>
            </a:r>
          </a:p>
        </p:txBody>
      </p:sp>
      <p:sp>
        <p:nvSpPr>
          <p:cNvPr id="645" name="AutoShape 44"/>
          <p:cNvSpPr>
            <a:spLocks noChangeArrowheads="1"/>
          </p:cNvSpPr>
          <p:nvPr/>
        </p:nvSpPr>
        <p:spPr bwMode="auto">
          <a:xfrm>
            <a:off x="4701471" y="918353"/>
            <a:ext cx="4136142" cy="433754"/>
          </a:xfrm>
          <a:prstGeom prst="round2SameRect">
            <a:avLst>
              <a:gd name="adj1" fmla="val 0"/>
              <a:gd name="adj2" fmla="val 0"/>
            </a:avLst>
          </a:prstGeom>
          <a:solidFill>
            <a:srgbClr val="B9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algn="ctr" defTabSz="588012" eaLnBrk="0" hangingPunct="0">
              <a:buSzPct val="60000"/>
            </a:pPr>
            <a:endParaRPr lang="zh-CN" altLang="en-US" sz="1400" b="1" dirty="0" smtClean="0">
              <a:solidFill>
                <a:prstClr val="white"/>
              </a:solidFill>
              <a:latin typeface="Arial" pitchFamily="34" charset="0"/>
              <a:ea typeface="微软雅黑" pitchFamily="34" charset="-122"/>
              <a:cs typeface="Arial" pitchFamily="34" charset="0"/>
            </a:endParaRPr>
          </a:p>
        </p:txBody>
      </p:sp>
      <p:sp>
        <p:nvSpPr>
          <p:cNvPr id="649" name="矩形 648"/>
          <p:cNvSpPr/>
          <p:nvPr/>
        </p:nvSpPr>
        <p:spPr>
          <a:xfrm>
            <a:off x="4692356" y="908287"/>
            <a:ext cx="4176411" cy="374443"/>
          </a:xfrm>
          <a:prstGeom prst="rect">
            <a:avLst/>
          </a:prstGeom>
        </p:spPr>
        <p:txBody>
          <a:bodyPr wrap="square" lIns="68562" tIns="34281" rIns="68562" bIns="34281" anchor="ctr">
            <a:spAutoFit/>
          </a:bodyPr>
          <a:lstStyle/>
          <a:p>
            <a:pPr marL="214255" indent="-214255" algn="ctr" defTabSz="626102">
              <a:lnSpc>
                <a:spcPct val="150000"/>
              </a:lnSpc>
              <a:spcBef>
                <a:spcPts val="0"/>
              </a:spcBef>
              <a:buClr>
                <a:srgbClr val="C00000"/>
              </a:buClr>
              <a:buSzPct val="60000"/>
            </a:pPr>
            <a:r>
              <a:rPr lang="en-US" altLang="zh-CN" sz="1400" b="1" kern="0" dirty="0" smtClean="0">
                <a:solidFill>
                  <a:srgbClr val="FFFFFF"/>
                </a:solidFill>
                <a:latin typeface="Arial" pitchFamily="34" charset="0"/>
                <a:ea typeface="华文细黑"/>
                <a:cs typeface="Arial" pitchFamily="34" charset="0"/>
              </a:rPr>
              <a:t>Market Impact</a:t>
            </a:r>
          </a:p>
        </p:txBody>
      </p:sp>
      <p:grpSp>
        <p:nvGrpSpPr>
          <p:cNvPr id="2" name="组合 232"/>
          <p:cNvGrpSpPr/>
          <p:nvPr/>
        </p:nvGrpSpPr>
        <p:grpSpPr>
          <a:xfrm>
            <a:off x="6814046" y="3036428"/>
            <a:ext cx="1781314" cy="598947"/>
            <a:chOff x="4968383" y="1399281"/>
            <a:chExt cx="1781314" cy="598947"/>
          </a:xfrm>
        </p:grpSpPr>
        <p:sp>
          <p:nvSpPr>
            <p:cNvPr id="691" name="Content Placeholder 3"/>
            <p:cNvSpPr txBox="1">
              <a:spLocks/>
            </p:cNvSpPr>
            <p:nvPr/>
          </p:nvSpPr>
          <p:spPr>
            <a:xfrm>
              <a:off x="5512785" y="1399281"/>
              <a:ext cx="1236912" cy="490214"/>
            </a:xfrm>
            <a:prstGeom prst="rect">
              <a:avLst/>
            </a:prstGeom>
          </p:spPr>
          <p:txBody>
            <a:bodyPr/>
            <a:lstStyle/>
            <a:p>
              <a:pPr eaLnBrk="0" hangingPunct="0">
                <a:spcAft>
                  <a:spcPts val="200"/>
                </a:spcAft>
                <a:buClr>
                  <a:srgbClr val="777777"/>
                </a:buClr>
                <a:buSzPct val="60000"/>
                <a:defRPr/>
              </a:pPr>
              <a:r>
                <a:rPr lang="en-US" altLang="zh-CN" sz="1000" b="1" kern="0" dirty="0" smtClean="0">
                  <a:solidFill>
                    <a:srgbClr val="BC0000"/>
                  </a:solidFill>
                  <a:latin typeface="Arial" pitchFamily="34" charset="0"/>
                  <a:ea typeface="微软雅黑" pitchFamily="34" charset="-122"/>
                  <a:cs typeface="Arial" pitchFamily="34" charset="0"/>
                </a:rPr>
                <a:t>Storage:</a:t>
              </a:r>
            </a:p>
            <a:p>
              <a:pPr eaLnBrk="0" hangingPunct="0">
                <a:spcAft>
                  <a:spcPts val="200"/>
                </a:spcAft>
                <a:buClr>
                  <a:srgbClr val="777777"/>
                </a:buClr>
                <a:buSzPct val="60000"/>
                <a:defRPr/>
              </a:pP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CAGR : 65.6%</a:t>
              </a:r>
            </a:p>
            <a:p>
              <a:pPr eaLnBrk="0" hangingPunct="0">
                <a:buClr>
                  <a:srgbClr val="777777"/>
                </a:buClr>
                <a:buSzPct val="60000"/>
                <a:defRPr/>
              </a:pPr>
              <a:r>
                <a:rPr lang="en-US" altLang="zh-CN" sz="900" dirty="0" smtClean="0">
                  <a:solidFill>
                    <a:srgbClr val="000000"/>
                  </a:solidFill>
                  <a:latin typeface="Arial" pitchFamily="34" charset="0"/>
                  <a:cs typeface="Arial" pitchFamily="34" charset="0"/>
                </a:rPr>
                <a:t>Performance of NAS index  </a:t>
              </a:r>
              <a:r>
                <a:rPr lang="en-US" altLang="zh-CN" sz="1200" b="1" kern="0" dirty="0" smtClean="0">
                  <a:solidFill>
                    <a:srgbClr val="C00000"/>
                  </a:solidFill>
                  <a:latin typeface="Arial" pitchFamily="34" charset="0"/>
                  <a:ea typeface="微软雅黑" pitchFamily="34" charset="-122"/>
                  <a:cs typeface="Arial" pitchFamily="34" charset="0"/>
                  <a:sym typeface="Wingdings" pitchFamily="2" charset="2"/>
                </a:rPr>
                <a:t>No.1</a:t>
              </a:r>
            </a:p>
            <a:p>
              <a:pPr eaLnBrk="0" hangingPunct="0">
                <a:spcAft>
                  <a:spcPts val="200"/>
                </a:spcAft>
                <a:buClr>
                  <a:srgbClr val="777777"/>
                </a:buClr>
                <a:buSzPct val="60000"/>
                <a:defRPr/>
              </a:pP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 </a:t>
              </a:r>
              <a:endParaRPr lang="en-US" altLang="zh-CN" sz="1000" kern="0" dirty="0" smtClean="0">
                <a:solidFill>
                  <a:srgbClr val="000000">
                    <a:lumMod val="75000"/>
                    <a:lumOff val="25000"/>
                  </a:srgbClr>
                </a:solidFill>
                <a:latin typeface="Arial" pitchFamily="34" charset="0"/>
                <a:ea typeface="微软雅黑" pitchFamily="34" charset="-122"/>
                <a:cs typeface="Arial" pitchFamily="34" charset="0"/>
              </a:endParaRPr>
            </a:p>
          </p:txBody>
        </p:sp>
        <p:grpSp>
          <p:nvGrpSpPr>
            <p:cNvPr id="3" name="组合 1063"/>
            <p:cNvGrpSpPr/>
            <p:nvPr/>
          </p:nvGrpSpPr>
          <p:grpSpPr>
            <a:xfrm>
              <a:off x="4968383" y="1507193"/>
              <a:ext cx="500968" cy="491035"/>
              <a:chOff x="9610499" y="2927289"/>
              <a:chExt cx="500968" cy="491035"/>
            </a:xfrm>
          </p:grpSpPr>
          <p:sp>
            <p:nvSpPr>
              <p:cNvPr id="887" name="圆角矩形 886"/>
              <p:cNvSpPr/>
              <p:nvPr/>
            </p:nvSpPr>
            <p:spPr bwMode="auto">
              <a:xfrm>
                <a:off x="9610499" y="2927289"/>
                <a:ext cx="500968" cy="491035"/>
              </a:xfrm>
              <a:prstGeom prst="roundRect">
                <a:avLst/>
              </a:prstGeom>
              <a:solidFill>
                <a:schemeClr val="bg1">
                  <a:lumMod val="50000"/>
                </a:schemeClr>
              </a:solidFill>
              <a:ln w="12700">
                <a:noFill/>
              </a:ln>
              <a:effectLst/>
            </p:spPr>
            <p:txBody>
              <a:bodyPr anchor="ctr"/>
              <a:lstStyle/>
              <a:p>
                <a:pPr algn="ctr" fontAlgn="auto">
                  <a:lnSpc>
                    <a:spcPct val="120000"/>
                  </a:lnSpc>
                  <a:spcBef>
                    <a:spcPts val="0"/>
                  </a:spcBef>
                  <a:spcAft>
                    <a:spcPts val="0"/>
                  </a:spcAft>
                </a:pPr>
                <a:endParaRPr lang="en-US" altLang="zh-CN" sz="1300" b="1" kern="0" dirty="0">
                  <a:solidFill>
                    <a:srgbClr val="FFFFFF">
                      <a:lumMod val="75000"/>
                    </a:srgbClr>
                  </a:solidFill>
                  <a:latin typeface="FrutigerNext LT Medium" pitchFamily="34" charset="0"/>
                  <a:ea typeface="华文细黑" pitchFamily="2" charset="-122"/>
                </a:endParaRPr>
              </a:p>
            </p:txBody>
          </p:sp>
          <p:grpSp>
            <p:nvGrpSpPr>
              <p:cNvPr id="4" name="组合 225"/>
              <p:cNvGrpSpPr/>
              <p:nvPr/>
            </p:nvGrpSpPr>
            <p:grpSpPr>
              <a:xfrm>
                <a:off x="9725177" y="3000526"/>
                <a:ext cx="268541" cy="325143"/>
                <a:chOff x="10287403" y="1826574"/>
                <a:chExt cx="2327275" cy="2817813"/>
              </a:xfrm>
              <a:solidFill>
                <a:schemeClr val="bg1"/>
              </a:solidFill>
            </p:grpSpPr>
            <p:sp>
              <p:nvSpPr>
                <p:cNvPr id="889" name="Freeform 21"/>
                <p:cNvSpPr>
                  <a:spLocks/>
                </p:cNvSpPr>
                <p:nvPr/>
              </p:nvSpPr>
              <p:spPr bwMode="auto">
                <a:xfrm>
                  <a:off x="11073215" y="2025012"/>
                  <a:ext cx="203200" cy="33338"/>
                </a:xfrm>
                <a:custGeom>
                  <a:avLst/>
                  <a:gdLst/>
                  <a:ahLst/>
                  <a:cxnLst>
                    <a:cxn ang="0">
                      <a:pos x="1169" y="0"/>
                    </a:cxn>
                    <a:cxn ang="0">
                      <a:pos x="1190" y="2"/>
                    </a:cxn>
                    <a:cxn ang="0">
                      <a:pos x="1212" y="9"/>
                    </a:cxn>
                    <a:cxn ang="0">
                      <a:pos x="1229" y="19"/>
                    </a:cxn>
                    <a:cxn ang="0">
                      <a:pos x="1246" y="32"/>
                    </a:cxn>
                    <a:cxn ang="0">
                      <a:pos x="1259" y="49"/>
                    </a:cxn>
                    <a:cxn ang="0">
                      <a:pos x="1269" y="66"/>
                    </a:cxn>
                    <a:cxn ang="0">
                      <a:pos x="1276" y="87"/>
                    </a:cxn>
                    <a:cxn ang="0">
                      <a:pos x="1278" y="110"/>
                    </a:cxn>
                    <a:cxn ang="0">
                      <a:pos x="1276" y="131"/>
                    </a:cxn>
                    <a:cxn ang="0">
                      <a:pos x="1269" y="152"/>
                    </a:cxn>
                    <a:cxn ang="0">
                      <a:pos x="1259" y="170"/>
                    </a:cxn>
                    <a:cxn ang="0">
                      <a:pos x="1246" y="186"/>
                    </a:cxn>
                    <a:cxn ang="0">
                      <a:pos x="1229" y="200"/>
                    </a:cxn>
                    <a:cxn ang="0">
                      <a:pos x="1212" y="210"/>
                    </a:cxn>
                    <a:cxn ang="0">
                      <a:pos x="1190" y="216"/>
                    </a:cxn>
                    <a:cxn ang="0">
                      <a:pos x="1169" y="218"/>
                    </a:cxn>
                    <a:cxn ang="0">
                      <a:pos x="97" y="217"/>
                    </a:cxn>
                    <a:cxn ang="0">
                      <a:pos x="76" y="213"/>
                    </a:cxn>
                    <a:cxn ang="0">
                      <a:pos x="56" y="205"/>
                    </a:cxn>
                    <a:cxn ang="0">
                      <a:pos x="38" y="193"/>
                    </a:cxn>
                    <a:cxn ang="0">
                      <a:pos x="24" y="178"/>
                    </a:cxn>
                    <a:cxn ang="0">
                      <a:pos x="12" y="161"/>
                    </a:cxn>
                    <a:cxn ang="0">
                      <a:pos x="4" y="142"/>
                    </a:cxn>
                    <a:cxn ang="0">
                      <a:pos x="0" y="121"/>
                    </a:cxn>
                    <a:cxn ang="0">
                      <a:pos x="0" y="99"/>
                    </a:cxn>
                    <a:cxn ang="0">
                      <a:pos x="4" y="76"/>
                    </a:cxn>
                    <a:cxn ang="0">
                      <a:pos x="12" y="58"/>
                    </a:cxn>
                    <a:cxn ang="0">
                      <a:pos x="24" y="40"/>
                    </a:cxn>
                    <a:cxn ang="0">
                      <a:pos x="38" y="25"/>
                    </a:cxn>
                    <a:cxn ang="0">
                      <a:pos x="56" y="13"/>
                    </a:cxn>
                    <a:cxn ang="0">
                      <a:pos x="76" y="5"/>
                    </a:cxn>
                    <a:cxn ang="0">
                      <a:pos x="97" y="1"/>
                    </a:cxn>
                  </a:cxnLst>
                  <a:rect l="0" t="0" r="r" b="b"/>
                  <a:pathLst>
                    <a:path w="1278" h="218">
                      <a:moveTo>
                        <a:pt x="108" y="0"/>
                      </a:moveTo>
                      <a:lnTo>
                        <a:pt x="1169" y="0"/>
                      </a:lnTo>
                      <a:lnTo>
                        <a:pt x="1180" y="1"/>
                      </a:lnTo>
                      <a:lnTo>
                        <a:pt x="1190" y="2"/>
                      </a:lnTo>
                      <a:lnTo>
                        <a:pt x="1202" y="5"/>
                      </a:lnTo>
                      <a:lnTo>
                        <a:pt x="1212" y="9"/>
                      </a:lnTo>
                      <a:lnTo>
                        <a:pt x="1220" y="13"/>
                      </a:lnTo>
                      <a:lnTo>
                        <a:pt x="1229" y="19"/>
                      </a:lnTo>
                      <a:lnTo>
                        <a:pt x="1238" y="25"/>
                      </a:lnTo>
                      <a:lnTo>
                        <a:pt x="1246" y="32"/>
                      </a:lnTo>
                      <a:lnTo>
                        <a:pt x="1253" y="40"/>
                      </a:lnTo>
                      <a:lnTo>
                        <a:pt x="1259" y="49"/>
                      </a:lnTo>
                      <a:lnTo>
                        <a:pt x="1265" y="58"/>
                      </a:lnTo>
                      <a:lnTo>
                        <a:pt x="1269" y="66"/>
                      </a:lnTo>
                      <a:lnTo>
                        <a:pt x="1272" y="76"/>
                      </a:lnTo>
                      <a:lnTo>
                        <a:pt x="1276" y="87"/>
                      </a:lnTo>
                      <a:lnTo>
                        <a:pt x="1277" y="99"/>
                      </a:lnTo>
                      <a:lnTo>
                        <a:pt x="1278" y="110"/>
                      </a:lnTo>
                      <a:lnTo>
                        <a:pt x="1277" y="121"/>
                      </a:lnTo>
                      <a:lnTo>
                        <a:pt x="1276" y="131"/>
                      </a:lnTo>
                      <a:lnTo>
                        <a:pt x="1272" y="142"/>
                      </a:lnTo>
                      <a:lnTo>
                        <a:pt x="1269" y="152"/>
                      </a:lnTo>
                      <a:lnTo>
                        <a:pt x="1265" y="161"/>
                      </a:lnTo>
                      <a:lnTo>
                        <a:pt x="1259" y="170"/>
                      </a:lnTo>
                      <a:lnTo>
                        <a:pt x="1253" y="178"/>
                      </a:lnTo>
                      <a:lnTo>
                        <a:pt x="1246" y="186"/>
                      </a:lnTo>
                      <a:lnTo>
                        <a:pt x="1238" y="193"/>
                      </a:lnTo>
                      <a:lnTo>
                        <a:pt x="1229" y="200"/>
                      </a:lnTo>
                      <a:lnTo>
                        <a:pt x="1220" y="205"/>
                      </a:lnTo>
                      <a:lnTo>
                        <a:pt x="1212" y="210"/>
                      </a:lnTo>
                      <a:lnTo>
                        <a:pt x="1202" y="213"/>
                      </a:lnTo>
                      <a:lnTo>
                        <a:pt x="1190" y="216"/>
                      </a:lnTo>
                      <a:lnTo>
                        <a:pt x="1180" y="217"/>
                      </a:lnTo>
                      <a:lnTo>
                        <a:pt x="1169" y="218"/>
                      </a:lnTo>
                      <a:lnTo>
                        <a:pt x="108" y="218"/>
                      </a:lnTo>
                      <a:lnTo>
                        <a:pt x="97" y="217"/>
                      </a:lnTo>
                      <a:lnTo>
                        <a:pt x="86" y="216"/>
                      </a:lnTo>
                      <a:lnTo>
                        <a:pt x="76" y="213"/>
                      </a:lnTo>
                      <a:lnTo>
                        <a:pt x="66" y="210"/>
                      </a:lnTo>
                      <a:lnTo>
                        <a:pt x="56" y="205"/>
                      </a:lnTo>
                      <a:lnTo>
                        <a:pt x="47" y="200"/>
                      </a:lnTo>
                      <a:lnTo>
                        <a:pt x="38" y="193"/>
                      </a:lnTo>
                      <a:lnTo>
                        <a:pt x="31" y="186"/>
                      </a:lnTo>
                      <a:lnTo>
                        <a:pt x="24" y="178"/>
                      </a:lnTo>
                      <a:lnTo>
                        <a:pt x="17" y="170"/>
                      </a:lnTo>
                      <a:lnTo>
                        <a:pt x="12" y="161"/>
                      </a:lnTo>
                      <a:lnTo>
                        <a:pt x="7" y="152"/>
                      </a:lnTo>
                      <a:lnTo>
                        <a:pt x="4" y="142"/>
                      </a:lnTo>
                      <a:lnTo>
                        <a:pt x="2" y="131"/>
                      </a:lnTo>
                      <a:lnTo>
                        <a:pt x="0" y="121"/>
                      </a:lnTo>
                      <a:lnTo>
                        <a:pt x="0" y="110"/>
                      </a:lnTo>
                      <a:lnTo>
                        <a:pt x="0" y="99"/>
                      </a:lnTo>
                      <a:lnTo>
                        <a:pt x="2" y="87"/>
                      </a:lnTo>
                      <a:lnTo>
                        <a:pt x="4" y="76"/>
                      </a:lnTo>
                      <a:lnTo>
                        <a:pt x="7" y="66"/>
                      </a:lnTo>
                      <a:lnTo>
                        <a:pt x="12" y="58"/>
                      </a:lnTo>
                      <a:lnTo>
                        <a:pt x="17" y="49"/>
                      </a:lnTo>
                      <a:lnTo>
                        <a:pt x="24" y="40"/>
                      </a:lnTo>
                      <a:lnTo>
                        <a:pt x="31" y="32"/>
                      </a:lnTo>
                      <a:lnTo>
                        <a:pt x="38" y="25"/>
                      </a:lnTo>
                      <a:lnTo>
                        <a:pt x="47" y="19"/>
                      </a:lnTo>
                      <a:lnTo>
                        <a:pt x="56" y="13"/>
                      </a:lnTo>
                      <a:lnTo>
                        <a:pt x="66" y="9"/>
                      </a:lnTo>
                      <a:lnTo>
                        <a:pt x="76" y="5"/>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890" name="Freeform 22"/>
                <p:cNvSpPr>
                  <a:spLocks/>
                </p:cNvSpPr>
                <p:nvPr/>
              </p:nvSpPr>
              <p:spPr bwMode="auto">
                <a:xfrm>
                  <a:off x="10455678" y="2025012"/>
                  <a:ext cx="28575" cy="30163"/>
                </a:xfrm>
                <a:custGeom>
                  <a:avLst/>
                  <a:gdLst/>
                  <a:ahLst/>
                  <a:cxnLst>
                    <a:cxn ang="0">
                      <a:pos x="101" y="182"/>
                    </a:cxn>
                    <a:cxn ang="0">
                      <a:pos x="119" y="178"/>
                    </a:cxn>
                    <a:cxn ang="0">
                      <a:pos x="135" y="170"/>
                    </a:cxn>
                    <a:cxn ang="0">
                      <a:pos x="150" y="162"/>
                    </a:cxn>
                    <a:cxn ang="0">
                      <a:pos x="162" y="148"/>
                    </a:cxn>
                    <a:cxn ang="0">
                      <a:pos x="172" y="134"/>
                    </a:cxn>
                    <a:cxn ang="0">
                      <a:pos x="179" y="117"/>
                    </a:cxn>
                    <a:cxn ang="0">
                      <a:pos x="182" y="99"/>
                    </a:cxn>
                    <a:cxn ang="0">
                      <a:pos x="182" y="82"/>
                    </a:cxn>
                    <a:cxn ang="0">
                      <a:pos x="179"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9" y="178"/>
                      </a:lnTo>
                      <a:lnTo>
                        <a:pt x="126" y="175"/>
                      </a:lnTo>
                      <a:lnTo>
                        <a:pt x="135" y="170"/>
                      </a:lnTo>
                      <a:lnTo>
                        <a:pt x="142" y="166"/>
                      </a:lnTo>
                      <a:lnTo>
                        <a:pt x="150" y="162"/>
                      </a:lnTo>
                      <a:lnTo>
                        <a:pt x="156" y="155"/>
                      </a:lnTo>
                      <a:lnTo>
                        <a:pt x="162" y="148"/>
                      </a:lnTo>
                      <a:lnTo>
                        <a:pt x="167" y="142"/>
                      </a:lnTo>
                      <a:lnTo>
                        <a:pt x="172" y="134"/>
                      </a:lnTo>
                      <a:lnTo>
                        <a:pt x="175" y="126"/>
                      </a:lnTo>
                      <a:lnTo>
                        <a:pt x="179" y="117"/>
                      </a:lnTo>
                      <a:lnTo>
                        <a:pt x="181" y="109"/>
                      </a:lnTo>
                      <a:lnTo>
                        <a:pt x="182" y="99"/>
                      </a:lnTo>
                      <a:lnTo>
                        <a:pt x="183" y="91"/>
                      </a:lnTo>
                      <a:lnTo>
                        <a:pt x="182" y="82"/>
                      </a:lnTo>
                      <a:lnTo>
                        <a:pt x="181" y="72"/>
                      </a:lnTo>
                      <a:lnTo>
                        <a:pt x="179" y="64"/>
                      </a:lnTo>
                      <a:lnTo>
                        <a:pt x="175" y="55"/>
                      </a:lnTo>
                      <a:lnTo>
                        <a:pt x="172" y="47"/>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7"/>
                      </a:lnTo>
                      <a:lnTo>
                        <a:pt x="7" y="55"/>
                      </a:lnTo>
                      <a:lnTo>
                        <a:pt x="4" y="64"/>
                      </a:lnTo>
                      <a:lnTo>
                        <a:pt x="2" y="72"/>
                      </a:lnTo>
                      <a:lnTo>
                        <a:pt x="0" y="82"/>
                      </a:lnTo>
                      <a:lnTo>
                        <a:pt x="0" y="91"/>
                      </a:lnTo>
                      <a:lnTo>
                        <a:pt x="0" y="99"/>
                      </a:lnTo>
                      <a:lnTo>
                        <a:pt x="2" y="109"/>
                      </a:lnTo>
                      <a:lnTo>
                        <a:pt x="4" y="117"/>
                      </a:lnTo>
                      <a:lnTo>
                        <a:pt x="7" y="126"/>
                      </a:lnTo>
                      <a:lnTo>
                        <a:pt x="11" y="134"/>
                      </a:lnTo>
                      <a:lnTo>
                        <a:pt x="16" y="142"/>
                      </a:lnTo>
                      <a:lnTo>
                        <a:pt x="21" y="148"/>
                      </a:lnTo>
                      <a:lnTo>
                        <a:pt x="27" y="155"/>
                      </a:lnTo>
                      <a:lnTo>
                        <a:pt x="33" y="162"/>
                      </a:lnTo>
                      <a:lnTo>
                        <a:pt x="40" y="166"/>
                      </a:lnTo>
                      <a:lnTo>
                        <a:pt x="48" y="170"/>
                      </a:lnTo>
                      <a:lnTo>
                        <a:pt x="55"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891" name="Freeform 23"/>
                <p:cNvSpPr>
                  <a:spLocks/>
                </p:cNvSpPr>
                <p:nvPr/>
              </p:nvSpPr>
              <p:spPr bwMode="auto">
                <a:xfrm>
                  <a:off x="10495365" y="2025012"/>
                  <a:ext cx="30163" cy="30163"/>
                </a:xfrm>
                <a:custGeom>
                  <a:avLst/>
                  <a:gdLst/>
                  <a:ahLst/>
                  <a:cxnLst>
                    <a:cxn ang="0">
                      <a:pos x="101" y="182"/>
                    </a:cxn>
                    <a:cxn ang="0">
                      <a:pos x="119" y="178"/>
                    </a:cxn>
                    <a:cxn ang="0">
                      <a:pos x="135" y="170"/>
                    </a:cxn>
                    <a:cxn ang="0">
                      <a:pos x="150" y="162"/>
                    </a:cxn>
                    <a:cxn ang="0">
                      <a:pos x="162" y="148"/>
                    </a:cxn>
                    <a:cxn ang="0">
                      <a:pos x="172" y="134"/>
                    </a:cxn>
                    <a:cxn ang="0">
                      <a:pos x="178" y="117"/>
                    </a:cxn>
                    <a:cxn ang="0">
                      <a:pos x="182" y="99"/>
                    </a:cxn>
                    <a:cxn ang="0">
                      <a:pos x="182" y="82"/>
                    </a:cxn>
                    <a:cxn ang="0">
                      <a:pos x="178"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3" h="182">
                      <a:moveTo>
                        <a:pt x="92" y="182"/>
                      </a:moveTo>
                      <a:lnTo>
                        <a:pt x="101" y="182"/>
                      </a:lnTo>
                      <a:lnTo>
                        <a:pt x="110" y="180"/>
                      </a:lnTo>
                      <a:lnTo>
                        <a:pt x="119" y="178"/>
                      </a:lnTo>
                      <a:lnTo>
                        <a:pt x="127" y="175"/>
                      </a:lnTo>
                      <a:lnTo>
                        <a:pt x="135" y="170"/>
                      </a:lnTo>
                      <a:lnTo>
                        <a:pt x="142" y="166"/>
                      </a:lnTo>
                      <a:lnTo>
                        <a:pt x="150" y="162"/>
                      </a:lnTo>
                      <a:lnTo>
                        <a:pt x="156" y="155"/>
                      </a:lnTo>
                      <a:lnTo>
                        <a:pt x="162" y="148"/>
                      </a:lnTo>
                      <a:lnTo>
                        <a:pt x="167"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8" y="55"/>
                      </a:lnTo>
                      <a:lnTo>
                        <a:pt x="4" y="64"/>
                      </a:lnTo>
                      <a:lnTo>
                        <a:pt x="2" y="72"/>
                      </a:lnTo>
                      <a:lnTo>
                        <a:pt x="1" y="82"/>
                      </a:lnTo>
                      <a:lnTo>
                        <a:pt x="0" y="91"/>
                      </a:lnTo>
                      <a:lnTo>
                        <a:pt x="1" y="99"/>
                      </a:lnTo>
                      <a:lnTo>
                        <a:pt x="2" y="109"/>
                      </a:lnTo>
                      <a:lnTo>
                        <a:pt x="4" y="117"/>
                      </a:lnTo>
                      <a:lnTo>
                        <a:pt x="8"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892" name="Freeform 24"/>
                <p:cNvSpPr>
                  <a:spLocks/>
                </p:cNvSpPr>
                <p:nvPr/>
              </p:nvSpPr>
              <p:spPr bwMode="auto">
                <a:xfrm>
                  <a:off x="10536640" y="2025012"/>
                  <a:ext cx="28575" cy="30163"/>
                </a:xfrm>
                <a:custGeom>
                  <a:avLst/>
                  <a:gdLst/>
                  <a:ahLst/>
                  <a:cxnLst>
                    <a:cxn ang="0">
                      <a:pos x="101" y="182"/>
                    </a:cxn>
                    <a:cxn ang="0">
                      <a:pos x="118" y="178"/>
                    </a:cxn>
                    <a:cxn ang="0">
                      <a:pos x="135" y="170"/>
                    </a:cxn>
                    <a:cxn ang="0">
                      <a:pos x="149" y="162"/>
                    </a:cxn>
                    <a:cxn ang="0">
                      <a:pos x="162" y="148"/>
                    </a:cxn>
                    <a:cxn ang="0">
                      <a:pos x="172" y="134"/>
                    </a:cxn>
                    <a:cxn ang="0">
                      <a:pos x="178" y="117"/>
                    </a:cxn>
                    <a:cxn ang="0">
                      <a:pos x="183" y="99"/>
                    </a:cxn>
                    <a:cxn ang="0">
                      <a:pos x="183" y="82"/>
                    </a:cxn>
                    <a:cxn ang="0">
                      <a:pos x="178" y="64"/>
                    </a:cxn>
                    <a:cxn ang="0">
                      <a:pos x="172" y="47"/>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7" y="170"/>
                    </a:cxn>
                    <a:cxn ang="0">
                      <a:pos x="64" y="178"/>
                    </a:cxn>
                    <a:cxn ang="0">
                      <a:pos x="82" y="182"/>
                    </a:cxn>
                  </a:cxnLst>
                  <a:rect l="0" t="0" r="r" b="b"/>
                  <a:pathLst>
                    <a:path w="183" h="182">
                      <a:moveTo>
                        <a:pt x="92" y="182"/>
                      </a:moveTo>
                      <a:lnTo>
                        <a:pt x="101" y="182"/>
                      </a:lnTo>
                      <a:lnTo>
                        <a:pt x="109" y="180"/>
                      </a:lnTo>
                      <a:lnTo>
                        <a:pt x="118" y="178"/>
                      </a:lnTo>
                      <a:lnTo>
                        <a:pt x="127" y="175"/>
                      </a:lnTo>
                      <a:lnTo>
                        <a:pt x="135" y="170"/>
                      </a:lnTo>
                      <a:lnTo>
                        <a:pt x="143" y="166"/>
                      </a:lnTo>
                      <a:lnTo>
                        <a:pt x="149" y="162"/>
                      </a:lnTo>
                      <a:lnTo>
                        <a:pt x="156" y="155"/>
                      </a:lnTo>
                      <a:lnTo>
                        <a:pt x="162" y="148"/>
                      </a:lnTo>
                      <a:lnTo>
                        <a:pt x="167" y="142"/>
                      </a:lnTo>
                      <a:lnTo>
                        <a:pt x="172" y="134"/>
                      </a:lnTo>
                      <a:lnTo>
                        <a:pt x="176" y="126"/>
                      </a:lnTo>
                      <a:lnTo>
                        <a:pt x="178" y="117"/>
                      </a:lnTo>
                      <a:lnTo>
                        <a:pt x="180" y="109"/>
                      </a:lnTo>
                      <a:lnTo>
                        <a:pt x="183" y="99"/>
                      </a:lnTo>
                      <a:lnTo>
                        <a:pt x="183" y="91"/>
                      </a:lnTo>
                      <a:lnTo>
                        <a:pt x="183" y="82"/>
                      </a:lnTo>
                      <a:lnTo>
                        <a:pt x="180" y="72"/>
                      </a:lnTo>
                      <a:lnTo>
                        <a:pt x="178" y="64"/>
                      </a:lnTo>
                      <a:lnTo>
                        <a:pt x="176" y="55"/>
                      </a:lnTo>
                      <a:lnTo>
                        <a:pt x="172" y="47"/>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5" y="142"/>
                      </a:lnTo>
                      <a:lnTo>
                        <a:pt x="21" y="148"/>
                      </a:lnTo>
                      <a:lnTo>
                        <a:pt x="26" y="155"/>
                      </a:lnTo>
                      <a:lnTo>
                        <a:pt x="33" y="162"/>
                      </a:lnTo>
                      <a:lnTo>
                        <a:pt x="41" y="166"/>
                      </a:lnTo>
                      <a:lnTo>
                        <a:pt x="47" y="170"/>
                      </a:lnTo>
                      <a:lnTo>
                        <a:pt x="56" y="175"/>
                      </a:lnTo>
                      <a:lnTo>
                        <a:pt x="64"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893" name="Freeform 25"/>
                <p:cNvSpPr>
                  <a:spLocks/>
                </p:cNvSpPr>
                <p:nvPr/>
              </p:nvSpPr>
              <p:spPr bwMode="auto">
                <a:xfrm>
                  <a:off x="10576328" y="2025012"/>
                  <a:ext cx="28575" cy="30163"/>
                </a:xfrm>
                <a:custGeom>
                  <a:avLst/>
                  <a:gdLst/>
                  <a:ahLst/>
                  <a:cxnLst>
                    <a:cxn ang="0">
                      <a:pos x="100" y="182"/>
                    </a:cxn>
                    <a:cxn ang="0">
                      <a:pos x="118" y="178"/>
                    </a:cxn>
                    <a:cxn ang="0">
                      <a:pos x="135" y="170"/>
                    </a:cxn>
                    <a:cxn ang="0">
                      <a:pos x="149" y="162"/>
                    </a:cxn>
                    <a:cxn ang="0">
                      <a:pos x="161" y="148"/>
                    </a:cxn>
                    <a:cxn ang="0">
                      <a:pos x="171" y="134"/>
                    </a:cxn>
                    <a:cxn ang="0">
                      <a:pos x="178" y="117"/>
                    </a:cxn>
                    <a:cxn ang="0">
                      <a:pos x="182" y="99"/>
                    </a:cxn>
                    <a:cxn ang="0">
                      <a:pos x="182" y="82"/>
                    </a:cxn>
                    <a:cxn ang="0">
                      <a:pos x="178"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2" h="182">
                      <a:moveTo>
                        <a:pt x="92" y="182"/>
                      </a:moveTo>
                      <a:lnTo>
                        <a:pt x="100" y="182"/>
                      </a:lnTo>
                      <a:lnTo>
                        <a:pt x="109" y="180"/>
                      </a:lnTo>
                      <a:lnTo>
                        <a:pt x="118" y="178"/>
                      </a:lnTo>
                      <a:lnTo>
                        <a:pt x="127" y="175"/>
                      </a:lnTo>
                      <a:lnTo>
                        <a:pt x="135" y="170"/>
                      </a:lnTo>
                      <a:lnTo>
                        <a:pt x="143" y="166"/>
                      </a:lnTo>
                      <a:lnTo>
                        <a:pt x="149" y="162"/>
                      </a:lnTo>
                      <a:lnTo>
                        <a:pt x="156" y="155"/>
                      </a:lnTo>
                      <a:lnTo>
                        <a:pt x="161" y="148"/>
                      </a:lnTo>
                      <a:lnTo>
                        <a:pt x="167" y="142"/>
                      </a:lnTo>
                      <a:lnTo>
                        <a:pt x="171" y="134"/>
                      </a:lnTo>
                      <a:lnTo>
                        <a:pt x="176" y="126"/>
                      </a:lnTo>
                      <a:lnTo>
                        <a:pt x="178" y="117"/>
                      </a:lnTo>
                      <a:lnTo>
                        <a:pt x="180" y="109"/>
                      </a:lnTo>
                      <a:lnTo>
                        <a:pt x="182" y="99"/>
                      </a:lnTo>
                      <a:lnTo>
                        <a:pt x="182" y="91"/>
                      </a:lnTo>
                      <a:lnTo>
                        <a:pt x="182" y="82"/>
                      </a:lnTo>
                      <a:lnTo>
                        <a:pt x="180" y="72"/>
                      </a:lnTo>
                      <a:lnTo>
                        <a:pt x="178" y="64"/>
                      </a:lnTo>
                      <a:lnTo>
                        <a:pt x="176" y="55"/>
                      </a:lnTo>
                      <a:lnTo>
                        <a:pt x="171" y="47"/>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6" y="142"/>
                      </a:lnTo>
                      <a:lnTo>
                        <a:pt x="21" y="148"/>
                      </a:lnTo>
                      <a:lnTo>
                        <a:pt x="27" y="155"/>
                      </a:lnTo>
                      <a:lnTo>
                        <a:pt x="33" y="162"/>
                      </a:lnTo>
                      <a:lnTo>
                        <a:pt x="41" y="166"/>
                      </a:lnTo>
                      <a:lnTo>
                        <a:pt x="48" y="170"/>
                      </a:lnTo>
                      <a:lnTo>
                        <a:pt x="56" y="175"/>
                      </a:lnTo>
                      <a:lnTo>
                        <a:pt x="64"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894" name="Freeform 26"/>
                <p:cNvSpPr>
                  <a:spLocks/>
                </p:cNvSpPr>
                <p:nvPr/>
              </p:nvSpPr>
              <p:spPr bwMode="auto">
                <a:xfrm>
                  <a:off x="10616015" y="2025012"/>
                  <a:ext cx="28575" cy="30163"/>
                </a:xfrm>
                <a:custGeom>
                  <a:avLst/>
                  <a:gdLst/>
                  <a:ahLst/>
                  <a:cxnLst>
                    <a:cxn ang="0">
                      <a:pos x="100" y="182"/>
                    </a:cxn>
                    <a:cxn ang="0">
                      <a:pos x="118" y="178"/>
                    </a:cxn>
                    <a:cxn ang="0">
                      <a:pos x="135"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7"/>
                    </a:cxn>
                    <a:cxn ang="0">
                      <a:pos x="4" y="64"/>
                    </a:cxn>
                    <a:cxn ang="0">
                      <a:pos x="0" y="82"/>
                    </a:cxn>
                    <a:cxn ang="0">
                      <a:pos x="0" y="99"/>
                    </a:cxn>
                    <a:cxn ang="0">
                      <a:pos x="4" y="117"/>
                    </a:cxn>
                    <a:cxn ang="0">
                      <a:pos x="10" y="134"/>
                    </a:cxn>
                    <a:cxn ang="0">
                      <a:pos x="20" y="148"/>
                    </a:cxn>
                    <a:cxn ang="0">
                      <a:pos x="34" y="162"/>
                    </a:cxn>
                    <a:cxn ang="0">
                      <a:pos x="48" y="170"/>
                    </a:cxn>
                    <a:cxn ang="0">
                      <a:pos x="64" y="178"/>
                    </a:cxn>
                    <a:cxn ang="0">
                      <a:pos x="82" y="182"/>
                    </a:cxn>
                  </a:cxnLst>
                  <a:rect l="0" t="0" r="r" b="b"/>
                  <a:pathLst>
                    <a:path w="182" h="182">
                      <a:moveTo>
                        <a:pt x="91" y="182"/>
                      </a:moveTo>
                      <a:lnTo>
                        <a:pt x="100" y="182"/>
                      </a:lnTo>
                      <a:lnTo>
                        <a:pt x="109" y="180"/>
                      </a:lnTo>
                      <a:lnTo>
                        <a:pt x="118" y="178"/>
                      </a:lnTo>
                      <a:lnTo>
                        <a:pt x="127" y="175"/>
                      </a:lnTo>
                      <a:lnTo>
                        <a:pt x="135" y="170"/>
                      </a:lnTo>
                      <a:lnTo>
                        <a:pt x="142" y="166"/>
                      </a:lnTo>
                      <a:lnTo>
                        <a:pt x="149" y="162"/>
                      </a:lnTo>
                      <a:lnTo>
                        <a:pt x="156" y="155"/>
                      </a:lnTo>
                      <a:lnTo>
                        <a:pt x="161" y="148"/>
                      </a:lnTo>
                      <a:lnTo>
                        <a:pt x="167" y="142"/>
                      </a:lnTo>
                      <a:lnTo>
                        <a:pt x="171" y="134"/>
                      </a:lnTo>
                      <a:lnTo>
                        <a:pt x="176" y="126"/>
                      </a:lnTo>
                      <a:lnTo>
                        <a:pt x="179" y="117"/>
                      </a:lnTo>
                      <a:lnTo>
                        <a:pt x="181" y="109"/>
                      </a:lnTo>
                      <a:lnTo>
                        <a:pt x="182" y="99"/>
                      </a:lnTo>
                      <a:lnTo>
                        <a:pt x="182" y="91"/>
                      </a:lnTo>
                      <a:lnTo>
                        <a:pt x="182" y="82"/>
                      </a:lnTo>
                      <a:lnTo>
                        <a:pt x="181" y="72"/>
                      </a:lnTo>
                      <a:lnTo>
                        <a:pt x="179" y="64"/>
                      </a:lnTo>
                      <a:lnTo>
                        <a:pt x="176" y="55"/>
                      </a:lnTo>
                      <a:lnTo>
                        <a:pt x="171" y="47"/>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7"/>
                      </a:lnTo>
                      <a:lnTo>
                        <a:pt x="7" y="55"/>
                      </a:lnTo>
                      <a:lnTo>
                        <a:pt x="4" y="64"/>
                      </a:lnTo>
                      <a:lnTo>
                        <a:pt x="2" y="72"/>
                      </a:lnTo>
                      <a:lnTo>
                        <a:pt x="0" y="82"/>
                      </a:lnTo>
                      <a:lnTo>
                        <a:pt x="0" y="91"/>
                      </a:lnTo>
                      <a:lnTo>
                        <a:pt x="0" y="99"/>
                      </a:lnTo>
                      <a:lnTo>
                        <a:pt x="2" y="109"/>
                      </a:lnTo>
                      <a:lnTo>
                        <a:pt x="4" y="117"/>
                      </a:lnTo>
                      <a:lnTo>
                        <a:pt x="7" y="126"/>
                      </a:lnTo>
                      <a:lnTo>
                        <a:pt x="10" y="134"/>
                      </a:lnTo>
                      <a:lnTo>
                        <a:pt x="16" y="142"/>
                      </a:lnTo>
                      <a:lnTo>
                        <a:pt x="20" y="148"/>
                      </a:lnTo>
                      <a:lnTo>
                        <a:pt x="27" y="155"/>
                      </a:lnTo>
                      <a:lnTo>
                        <a:pt x="34" y="162"/>
                      </a:lnTo>
                      <a:lnTo>
                        <a:pt x="40" y="166"/>
                      </a:lnTo>
                      <a:lnTo>
                        <a:pt x="48" y="170"/>
                      </a:lnTo>
                      <a:lnTo>
                        <a:pt x="56"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895" name="Freeform 27"/>
                <p:cNvSpPr>
                  <a:spLocks/>
                </p:cNvSpPr>
                <p:nvPr/>
              </p:nvSpPr>
              <p:spPr bwMode="auto">
                <a:xfrm>
                  <a:off x="11073215" y="2212337"/>
                  <a:ext cx="203200" cy="34925"/>
                </a:xfrm>
                <a:custGeom>
                  <a:avLst/>
                  <a:gdLst/>
                  <a:ahLst/>
                  <a:cxnLst>
                    <a:cxn ang="0">
                      <a:pos x="1169" y="0"/>
                    </a:cxn>
                    <a:cxn ang="0">
                      <a:pos x="1190" y="3"/>
                    </a:cxn>
                    <a:cxn ang="0">
                      <a:pos x="1212" y="9"/>
                    </a:cxn>
                    <a:cxn ang="0">
                      <a:pos x="1229" y="19"/>
                    </a:cxn>
                    <a:cxn ang="0">
                      <a:pos x="1246" y="33"/>
                    </a:cxn>
                    <a:cxn ang="0">
                      <a:pos x="1259" y="49"/>
                    </a:cxn>
                    <a:cxn ang="0">
                      <a:pos x="1269" y="67"/>
                    </a:cxn>
                    <a:cxn ang="0">
                      <a:pos x="1276" y="88"/>
                    </a:cxn>
                    <a:cxn ang="0">
                      <a:pos x="1278" y="109"/>
                    </a:cxn>
                    <a:cxn ang="0">
                      <a:pos x="1276" y="131"/>
                    </a:cxn>
                    <a:cxn ang="0">
                      <a:pos x="1269" y="152"/>
                    </a:cxn>
                    <a:cxn ang="0">
                      <a:pos x="1259" y="170"/>
                    </a:cxn>
                    <a:cxn ang="0">
                      <a:pos x="1246" y="187"/>
                    </a:cxn>
                    <a:cxn ang="0">
                      <a:pos x="1229" y="200"/>
                    </a:cxn>
                    <a:cxn ang="0">
                      <a:pos x="1212" y="210"/>
                    </a:cxn>
                    <a:cxn ang="0">
                      <a:pos x="1190" y="217"/>
                    </a:cxn>
                    <a:cxn ang="0">
                      <a:pos x="1169" y="219"/>
                    </a:cxn>
                    <a:cxn ang="0">
                      <a:pos x="97" y="218"/>
                    </a:cxn>
                    <a:cxn ang="0">
                      <a:pos x="76" y="213"/>
                    </a:cxn>
                    <a:cxn ang="0">
                      <a:pos x="56" y="206"/>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4"/>
                    </a:cxn>
                    <a:cxn ang="0">
                      <a:pos x="76" y="6"/>
                    </a:cxn>
                    <a:cxn ang="0">
                      <a:pos x="97" y="2"/>
                    </a:cxn>
                  </a:cxnLst>
                  <a:rect l="0" t="0" r="r" b="b"/>
                  <a:pathLst>
                    <a:path w="1278" h="219">
                      <a:moveTo>
                        <a:pt x="108" y="0"/>
                      </a:moveTo>
                      <a:lnTo>
                        <a:pt x="1169" y="0"/>
                      </a:lnTo>
                      <a:lnTo>
                        <a:pt x="1180" y="2"/>
                      </a:lnTo>
                      <a:lnTo>
                        <a:pt x="1190" y="3"/>
                      </a:lnTo>
                      <a:lnTo>
                        <a:pt x="1202" y="6"/>
                      </a:lnTo>
                      <a:lnTo>
                        <a:pt x="1212" y="9"/>
                      </a:lnTo>
                      <a:lnTo>
                        <a:pt x="1220" y="14"/>
                      </a:lnTo>
                      <a:lnTo>
                        <a:pt x="1229" y="19"/>
                      </a:lnTo>
                      <a:lnTo>
                        <a:pt x="1238" y="26"/>
                      </a:lnTo>
                      <a:lnTo>
                        <a:pt x="1246" y="33"/>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2"/>
                      </a:lnTo>
                      <a:lnTo>
                        <a:pt x="1265" y="161"/>
                      </a:lnTo>
                      <a:lnTo>
                        <a:pt x="1259" y="170"/>
                      </a:lnTo>
                      <a:lnTo>
                        <a:pt x="1253" y="179"/>
                      </a:lnTo>
                      <a:lnTo>
                        <a:pt x="1246" y="187"/>
                      </a:lnTo>
                      <a:lnTo>
                        <a:pt x="1238" y="193"/>
                      </a:lnTo>
                      <a:lnTo>
                        <a:pt x="1229" y="200"/>
                      </a:lnTo>
                      <a:lnTo>
                        <a:pt x="1220" y="206"/>
                      </a:lnTo>
                      <a:lnTo>
                        <a:pt x="1212" y="210"/>
                      </a:lnTo>
                      <a:lnTo>
                        <a:pt x="1202" y="213"/>
                      </a:lnTo>
                      <a:lnTo>
                        <a:pt x="1190" y="217"/>
                      </a:lnTo>
                      <a:lnTo>
                        <a:pt x="1180" y="218"/>
                      </a:lnTo>
                      <a:lnTo>
                        <a:pt x="1169" y="219"/>
                      </a:lnTo>
                      <a:lnTo>
                        <a:pt x="108" y="219"/>
                      </a:lnTo>
                      <a:lnTo>
                        <a:pt x="97" y="218"/>
                      </a:lnTo>
                      <a:lnTo>
                        <a:pt x="86" y="217"/>
                      </a:lnTo>
                      <a:lnTo>
                        <a:pt x="76" y="213"/>
                      </a:lnTo>
                      <a:lnTo>
                        <a:pt x="66" y="210"/>
                      </a:lnTo>
                      <a:lnTo>
                        <a:pt x="56" y="206"/>
                      </a:lnTo>
                      <a:lnTo>
                        <a:pt x="47" y="200"/>
                      </a:lnTo>
                      <a:lnTo>
                        <a:pt x="38" y="193"/>
                      </a:lnTo>
                      <a:lnTo>
                        <a:pt x="31" y="187"/>
                      </a:lnTo>
                      <a:lnTo>
                        <a:pt x="24" y="179"/>
                      </a:lnTo>
                      <a:lnTo>
                        <a:pt x="17" y="170"/>
                      </a:lnTo>
                      <a:lnTo>
                        <a:pt x="12" y="161"/>
                      </a:lnTo>
                      <a:lnTo>
                        <a:pt x="7" y="152"/>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3"/>
                      </a:lnTo>
                      <a:lnTo>
                        <a:pt x="38" y="26"/>
                      </a:lnTo>
                      <a:lnTo>
                        <a:pt x="47" y="19"/>
                      </a:lnTo>
                      <a:lnTo>
                        <a:pt x="56" y="14"/>
                      </a:lnTo>
                      <a:lnTo>
                        <a:pt x="66" y="9"/>
                      </a:lnTo>
                      <a:lnTo>
                        <a:pt x="76" y="6"/>
                      </a:lnTo>
                      <a:lnTo>
                        <a:pt x="86" y="3"/>
                      </a:lnTo>
                      <a:lnTo>
                        <a:pt x="97" y="2"/>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896" name="Freeform 28"/>
                <p:cNvSpPr>
                  <a:spLocks/>
                </p:cNvSpPr>
                <p:nvPr/>
              </p:nvSpPr>
              <p:spPr bwMode="auto">
                <a:xfrm>
                  <a:off x="10455678" y="2213924"/>
                  <a:ext cx="28575" cy="28575"/>
                </a:xfrm>
                <a:custGeom>
                  <a:avLst/>
                  <a:gdLst/>
                  <a:ahLst/>
                  <a:cxnLst>
                    <a:cxn ang="0">
                      <a:pos x="101" y="182"/>
                    </a:cxn>
                    <a:cxn ang="0">
                      <a:pos x="119" y="179"/>
                    </a:cxn>
                    <a:cxn ang="0">
                      <a:pos x="135" y="171"/>
                    </a:cxn>
                    <a:cxn ang="0">
                      <a:pos x="150" y="161"/>
                    </a:cxn>
                    <a:cxn ang="0">
                      <a:pos x="162" y="149"/>
                    </a:cxn>
                    <a:cxn ang="0">
                      <a:pos x="172" y="134"/>
                    </a:cxn>
                    <a:cxn ang="0">
                      <a:pos x="179" y="118"/>
                    </a:cxn>
                    <a:cxn ang="0">
                      <a:pos x="182" y="100"/>
                    </a:cxn>
                    <a:cxn ang="0">
                      <a:pos x="182" y="82"/>
                    </a:cxn>
                    <a:cxn ang="0">
                      <a:pos x="179"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9" y="179"/>
                      </a:lnTo>
                      <a:lnTo>
                        <a:pt x="126" y="175"/>
                      </a:lnTo>
                      <a:lnTo>
                        <a:pt x="135" y="171"/>
                      </a:lnTo>
                      <a:lnTo>
                        <a:pt x="142" y="167"/>
                      </a:lnTo>
                      <a:lnTo>
                        <a:pt x="150" y="161"/>
                      </a:lnTo>
                      <a:lnTo>
                        <a:pt x="156" y="156"/>
                      </a:lnTo>
                      <a:lnTo>
                        <a:pt x="162" y="149"/>
                      </a:lnTo>
                      <a:lnTo>
                        <a:pt x="167" y="142"/>
                      </a:lnTo>
                      <a:lnTo>
                        <a:pt x="172" y="134"/>
                      </a:lnTo>
                      <a:lnTo>
                        <a:pt x="175" y="127"/>
                      </a:lnTo>
                      <a:lnTo>
                        <a:pt x="179" y="118"/>
                      </a:lnTo>
                      <a:lnTo>
                        <a:pt x="181" y="109"/>
                      </a:lnTo>
                      <a:lnTo>
                        <a:pt x="182" y="100"/>
                      </a:lnTo>
                      <a:lnTo>
                        <a:pt x="183" y="91"/>
                      </a:lnTo>
                      <a:lnTo>
                        <a:pt x="182" y="82"/>
                      </a:lnTo>
                      <a:lnTo>
                        <a:pt x="181" y="72"/>
                      </a:lnTo>
                      <a:lnTo>
                        <a:pt x="179" y="63"/>
                      </a:lnTo>
                      <a:lnTo>
                        <a:pt x="175" y="56"/>
                      </a:lnTo>
                      <a:lnTo>
                        <a:pt x="172" y="48"/>
                      </a:lnTo>
                      <a:lnTo>
                        <a:pt x="167" y="40"/>
                      </a:lnTo>
                      <a:lnTo>
                        <a:pt x="162" y="33"/>
                      </a:lnTo>
                      <a:lnTo>
                        <a:pt x="156" y="27"/>
                      </a:lnTo>
                      <a:lnTo>
                        <a:pt x="150" y="20"/>
                      </a:lnTo>
                      <a:lnTo>
                        <a:pt x="142" y="16"/>
                      </a:lnTo>
                      <a:lnTo>
                        <a:pt x="135" y="11"/>
                      </a:lnTo>
                      <a:lnTo>
                        <a:pt x="126" y="7"/>
                      </a:lnTo>
                      <a:lnTo>
                        <a:pt x="119" y="4"/>
                      </a:lnTo>
                      <a:lnTo>
                        <a:pt x="110" y="1"/>
                      </a:lnTo>
                      <a:lnTo>
                        <a:pt x="101" y="0"/>
                      </a:lnTo>
                      <a:lnTo>
                        <a:pt x="91" y="0"/>
                      </a:lnTo>
                      <a:lnTo>
                        <a:pt x="82" y="0"/>
                      </a:lnTo>
                      <a:lnTo>
                        <a:pt x="73" y="1"/>
                      </a:lnTo>
                      <a:lnTo>
                        <a:pt x="64" y="4"/>
                      </a:lnTo>
                      <a:lnTo>
                        <a:pt x="55" y="7"/>
                      </a:lnTo>
                      <a:lnTo>
                        <a:pt x="48" y="11"/>
                      </a:lnTo>
                      <a:lnTo>
                        <a:pt x="40" y="16"/>
                      </a:lnTo>
                      <a:lnTo>
                        <a:pt x="33" y="20"/>
                      </a:lnTo>
                      <a:lnTo>
                        <a:pt x="27" y="27"/>
                      </a:lnTo>
                      <a:lnTo>
                        <a:pt x="21" y="33"/>
                      </a:lnTo>
                      <a:lnTo>
                        <a:pt x="16" y="40"/>
                      </a:lnTo>
                      <a:lnTo>
                        <a:pt x="11" y="48"/>
                      </a:lnTo>
                      <a:lnTo>
                        <a:pt x="7" y="56"/>
                      </a:lnTo>
                      <a:lnTo>
                        <a:pt x="4" y="63"/>
                      </a:lnTo>
                      <a:lnTo>
                        <a:pt x="2" y="72"/>
                      </a:lnTo>
                      <a:lnTo>
                        <a:pt x="0" y="82"/>
                      </a:lnTo>
                      <a:lnTo>
                        <a:pt x="0" y="91"/>
                      </a:lnTo>
                      <a:lnTo>
                        <a:pt x="0" y="100"/>
                      </a:lnTo>
                      <a:lnTo>
                        <a:pt x="2" y="109"/>
                      </a:lnTo>
                      <a:lnTo>
                        <a:pt x="4" y="118"/>
                      </a:lnTo>
                      <a:lnTo>
                        <a:pt x="7" y="127"/>
                      </a:lnTo>
                      <a:lnTo>
                        <a:pt x="11" y="134"/>
                      </a:lnTo>
                      <a:lnTo>
                        <a:pt x="16" y="142"/>
                      </a:lnTo>
                      <a:lnTo>
                        <a:pt x="21" y="149"/>
                      </a:lnTo>
                      <a:lnTo>
                        <a:pt x="27" y="156"/>
                      </a:lnTo>
                      <a:lnTo>
                        <a:pt x="33" y="161"/>
                      </a:lnTo>
                      <a:lnTo>
                        <a:pt x="40" y="167"/>
                      </a:lnTo>
                      <a:lnTo>
                        <a:pt x="48" y="171"/>
                      </a:lnTo>
                      <a:lnTo>
                        <a:pt x="55"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897" name="Freeform 29"/>
                <p:cNvSpPr>
                  <a:spLocks/>
                </p:cNvSpPr>
                <p:nvPr/>
              </p:nvSpPr>
              <p:spPr bwMode="auto">
                <a:xfrm>
                  <a:off x="10495365" y="2213924"/>
                  <a:ext cx="30163" cy="28575"/>
                </a:xfrm>
                <a:custGeom>
                  <a:avLst/>
                  <a:gdLst/>
                  <a:ahLst/>
                  <a:cxnLst>
                    <a:cxn ang="0">
                      <a:pos x="101" y="182"/>
                    </a:cxn>
                    <a:cxn ang="0">
                      <a:pos x="119" y="179"/>
                    </a:cxn>
                    <a:cxn ang="0">
                      <a:pos x="135" y="171"/>
                    </a:cxn>
                    <a:cxn ang="0">
                      <a:pos x="150" y="161"/>
                    </a:cxn>
                    <a:cxn ang="0">
                      <a:pos x="162" y="149"/>
                    </a:cxn>
                    <a:cxn ang="0">
                      <a:pos x="172" y="134"/>
                    </a:cxn>
                    <a:cxn ang="0">
                      <a:pos x="178" y="118"/>
                    </a:cxn>
                    <a:cxn ang="0">
                      <a:pos x="182" y="100"/>
                    </a:cxn>
                    <a:cxn ang="0">
                      <a:pos x="182" y="82"/>
                    </a:cxn>
                    <a:cxn ang="0">
                      <a:pos x="178"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3" h="182">
                      <a:moveTo>
                        <a:pt x="92" y="182"/>
                      </a:moveTo>
                      <a:lnTo>
                        <a:pt x="101" y="182"/>
                      </a:lnTo>
                      <a:lnTo>
                        <a:pt x="110" y="181"/>
                      </a:lnTo>
                      <a:lnTo>
                        <a:pt x="119" y="179"/>
                      </a:lnTo>
                      <a:lnTo>
                        <a:pt x="127" y="175"/>
                      </a:lnTo>
                      <a:lnTo>
                        <a:pt x="135" y="171"/>
                      </a:lnTo>
                      <a:lnTo>
                        <a:pt x="142" y="167"/>
                      </a:lnTo>
                      <a:lnTo>
                        <a:pt x="150" y="161"/>
                      </a:lnTo>
                      <a:lnTo>
                        <a:pt x="156" y="156"/>
                      </a:lnTo>
                      <a:lnTo>
                        <a:pt x="162" y="149"/>
                      </a:lnTo>
                      <a:lnTo>
                        <a:pt x="167"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7" y="40"/>
                      </a:lnTo>
                      <a:lnTo>
                        <a:pt x="162" y="33"/>
                      </a:lnTo>
                      <a:lnTo>
                        <a:pt x="156" y="27"/>
                      </a:lnTo>
                      <a:lnTo>
                        <a:pt x="150" y="20"/>
                      </a:lnTo>
                      <a:lnTo>
                        <a:pt x="142" y="16"/>
                      </a:lnTo>
                      <a:lnTo>
                        <a:pt x="135" y="11"/>
                      </a:lnTo>
                      <a:lnTo>
                        <a:pt x="127" y="7"/>
                      </a:lnTo>
                      <a:lnTo>
                        <a:pt x="119" y="4"/>
                      </a:lnTo>
                      <a:lnTo>
                        <a:pt x="110" y="1"/>
                      </a:lnTo>
                      <a:lnTo>
                        <a:pt x="101" y="0"/>
                      </a:lnTo>
                      <a:lnTo>
                        <a:pt x="92"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8" y="56"/>
                      </a:lnTo>
                      <a:lnTo>
                        <a:pt x="4" y="63"/>
                      </a:lnTo>
                      <a:lnTo>
                        <a:pt x="2" y="72"/>
                      </a:lnTo>
                      <a:lnTo>
                        <a:pt x="1" y="82"/>
                      </a:lnTo>
                      <a:lnTo>
                        <a:pt x="0" y="91"/>
                      </a:lnTo>
                      <a:lnTo>
                        <a:pt x="1" y="100"/>
                      </a:lnTo>
                      <a:lnTo>
                        <a:pt x="2" y="109"/>
                      </a:lnTo>
                      <a:lnTo>
                        <a:pt x="4" y="118"/>
                      </a:lnTo>
                      <a:lnTo>
                        <a:pt x="8"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898" name="Freeform 30"/>
                <p:cNvSpPr>
                  <a:spLocks/>
                </p:cNvSpPr>
                <p:nvPr/>
              </p:nvSpPr>
              <p:spPr bwMode="auto">
                <a:xfrm>
                  <a:off x="10536640" y="2213924"/>
                  <a:ext cx="28575" cy="28575"/>
                </a:xfrm>
                <a:custGeom>
                  <a:avLst/>
                  <a:gdLst/>
                  <a:ahLst/>
                  <a:cxnLst>
                    <a:cxn ang="0">
                      <a:pos x="101" y="182"/>
                    </a:cxn>
                    <a:cxn ang="0">
                      <a:pos x="118" y="179"/>
                    </a:cxn>
                    <a:cxn ang="0">
                      <a:pos x="135" y="171"/>
                    </a:cxn>
                    <a:cxn ang="0">
                      <a:pos x="149" y="161"/>
                    </a:cxn>
                    <a:cxn ang="0">
                      <a:pos x="162" y="149"/>
                    </a:cxn>
                    <a:cxn ang="0">
                      <a:pos x="172" y="134"/>
                    </a:cxn>
                    <a:cxn ang="0">
                      <a:pos x="178" y="118"/>
                    </a:cxn>
                    <a:cxn ang="0">
                      <a:pos x="183" y="100"/>
                    </a:cxn>
                    <a:cxn ang="0">
                      <a:pos x="183" y="82"/>
                    </a:cxn>
                    <a:cxn ang="0">
                      <a:pos x="178" y="63"/>
                    </a:cxn>
                    <a:cxn ang="0">
                      <a:pos x="172" y="48"/>
                    </a:cxn>
                    <a:cxn ang="0">
                      <a:pos x="162" y="33"/>
                    </a:cxn>
                    <a:cxn ang="0">
                      <a:pos x="149" y="20"/>
                    </a:cxn>
                    <a:cxn ang="0">
                      <a:pos x="135" y="11"/>
                    </a:cxn>
                    <a:cxn ang="0">
                      <a:pos x="118" y="4"/>
                    </a:cxn>
                    <a:cxn ang="0">
                      <a:pos x="101" y="0"/>
                    </a:cxn>
                    <a:cxn ang="0">
                      <a:pos x="82" y="0"/>
                    </a:cxn>
                    <a:cxn ang="0">
                      <a:pos x="64" y="4"/>
                    </a:cxn>
                    <a:cxn ang="0">
                      <a:pos x="47"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7" y="171"/>
                    </a:cxn>
                    <a:cxn ang="0">
                      <a:pos x="64" y="179"/>
                    </a:cxn>
                    <a:cxn ang="0">
                      <a:pos x="82" y="182"/>
                    </a:cxn>
                  </a:cxnLst>
                  <a:rect l="0" t="0" r="r" b="b"/>
                  <a:pathLst>
                    <a:path w="183" h="182">
                      <a:moveTo>
                        <a:pt x="92" y="182"/>
                      </a:moveTo>
                      <a:lnTo>
                        <a:pt x="101" y="182"/>
                      </a:lnTo>
                      <a:lnTo>
                        <a:pt x="109" y="181"/>
                      </a:lnTo>
                      <a:lnTo>
                        <a:pt x="118" y="179"/>
                      </a:lnTo>
                      <a:lnTo>
                        <a:pt x="127" y="175"/>
                      </a:lnTo>
                      <a:lnTo>
                        <a:pt x="135" y="171"/>
                      </a:lnTo>
                      <a:lnTo>
                        <a:pt x="143" y="167"/>
                      </a:lnTo>
                      <a:lnTo>
                        <a:pt x="149" y="161"/>
                      </a:lnTo>
                      <a:lnTo>
                        <a:pt x="156" y="156"/>
                      </a:lnTo>
                      <a:lnTo>
                        <a:pt x="162" y="149"/>
                      </a:lnTo>
                      <a:lnTo>
                        <a:pt x="167" y="142"/>
                      </a:lnTo>
                      <a:lnTo>
                        <a:pt x="172" y="134"/>
                      </a:lnTo>
                      <a:lnTo>
                        <a:pt x="176" y="127"/>
                      </a:lnTo>
                      <a:lnTo>
                        <a:pt x="178" y="118"/>
                      </a:lnTo>
                      <a:lnTo>
                        <a:pt x="180" y="109"/>
                      </a:lnTo>
                      <a:lnTo>
                        <a:pt x="183" y="100"/>
                      </a:lnTo>
                      <a:lnTo>
                        <a:pt x="183" y="91"/>
                      </a:lnTo>
                      <a:lnTo>
                        <a:pt x="183" y="82"/>
                      </a:lnTo>
                      <a:lnTo>
                        <a:pt x="180" y="72"/>
                      </a:lnTo>
                      <a:lnTo>
                        <a:pt x="178" y="63"/>
                      </a:lnTo>
                      <a:lnTo>
                        <a:pt x="176" y="56"/>
                      </a:lnTo>
                      <a:lnTo>
                        <a:pt x="172" y="48"/>
                      </a:lnTo>
                      <a:lnTo>
                        <a:pt x="167" y="40"/>
                      </a:lnTo>
                      <a:lnTo>
                        <a:pt x="162" y="33"/>
                      </a:lnTo>
                      <a:lnTo>
                        <a:pt x="156" y="27"/>
                      </a:lnTo>
                      <a:lnTo>
                        <a:pt x="149" y="20"/>
                      </a:lnTo>
                      <a:lnTo>
                        <a:pt x="143" y="16"/>
                      </a:lnTo>
                      <a:lnTo>
                        <a:pt x="135" y="11"/>
                      </a:lnTo>
                      <a:lnTo>
                        <a:pt x="127" y="7"/>
                      </a:lnTo>
                      <a:lnTo>
                        <a:pt x="118" y="4"/>
                      </a:lnTo>
                      <a:lnTo>
                        <a:pt x="109" y="1"/>
                      </a:lnTo>
                      <a:lnTo>
                        <a:pt x="101" y="0"/>
                      </a:lnTo>
                      <a:lnTo>
                        <a:pt x="92" y="0"/>
                      </a:lnTo>
                      <a:lnTo>
                        <a:pt x="82" y="0"/>
                      </a:lnTo>
                      <a:lnTo>
                        <a:pt x="73" y="1"/>
                      </a:lnTo>
                      <a:lnTo>
                        <a:pt x="64" y="4"/>
                      </a:lnTo>
                      <a:lnTo>
                        <a:pt x="56" y="7"/>
                      </a:lnTo>
                      <a:lnTo>
                        <a:pt x="47" y="11"/>
                      </a:lnTo>
                      <a:lnTo>
                        <a:pt x="41" y="16"/>
                      </a:lnTo>
                      <a:lnTo>
                        <a:pt x="33" y="20"/>
                      </a:lnTo>
                      <a:lnTo>
                        <a:pt x="26" y="27"/>
                      </a:lnTo>
                      <a:lnTo>
                        <a:pt x="21" y="33"/>
                      </a:lnTo>
                      <a:lnTo>
                        <a:pt x="15"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5" y="142"/>
                      </a:lnTo>
                      <a:lnTo>
                        <a:pt x="21" y="149"/>
                      </a:lnTo>
                      <a:lnTo>
                        <a:pt x="26" y="156"/>
                      </a:lnTo>
                      <a:lnTo>
                        <a:pt x="33" y="161"/>
                      </a:lnTo>
                      <a:lnTo>
                        <a:pt x="41" y="167"/>
                      </a:lnTo>
                      <a:lnTo>
                        <a:pt x="47" y="171"/>
                      </a:lnTo>
                      <a:lnTo>
                        <a:pt x="56" y="175"/>
                      </a:lnTo>
                      <a:lnTo>
                        <a:pt x="64"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899" name="Freeform 31"/>
                <p:cNvSpPr>
                  <a:spLocks/>
                </p:cNvSpPr>
                <p:nvPr/>
              </p:nvSpPr>
              <p:spPr bwMode="auto">
                <a:xfrm>
                  <a:off x="10576328" y="2213924"/>
                  <a:ext cx="28575" cy="28575"/>
                </a:xfrm>
                <a:custGeom>
                  <a:avLst/>
                  <a:gdLst/>
                  <a:ahLst/>
                  <a:cxnLst>
                    <a:cxn ang="0">
                      <a:pos x="100" y="182"/>
                    </a:cxn>
                    <a:cxn ang="0">
                      <a:pos x="118" y="179"/>
                    </a:cxn>
                    <a:cxn ang="0">
                      <a:pos x="135" y="171"/>
                    </a:cxn>
                    <a:cxn ang="0">
                      <a:pos x="149" y="161"/>
                    </a:cxn>
                    <a:cxn ang="0">
                      <a:pos x="161" y="149"/>
                    </a:cxn>
                    <a:cxn ang="0">
                      <a:pos x="171" y="134"/>
                    </a:cxn>
                    <a:cxn ang="0">
                      <a:pos x="178" y="118"/>
                    </a:cxn>
                    <a:cxn ang="0">
                      <a:pos x="182" y="100"/>
                    </a:cxn>
                    <a:cxn ang="0">
                      <a:pos x="182" y="82"/>
                    </a:cxn>
                    <a:cxn ang="0">
                      <a:pos x="178"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2" h="182">
                      <a:moveTo>
                        <a:pt x="92" y="182"/>
                      </a:moveTo>
                      <a:lnTo>
                        <a:pt x="100" y="182"/>
                      </a:lnTo>
                      <a:lnTo>
                        <a:pt x="109" y="181"/>
                      </a:lnTo>
                      <a:lnTo>
                        <a:pt x="118" y="179"/>
                      </a:lnTo>
                      <a:lnTo>
                        <a:pt x="127" y="175"/>
                      </a:lnTo>
                      <a:lnTo>
                        <a:pt x="135" y="171"/>
                      </a:lnTo>
                      <a:lnTo>
                        <a:pt x="143" y="167"/>
                      </a:lnTo>
                      <a:lnTo>
                        <a:pt x="149" y="161"/>
                      </a:lnTo>
                      <a:lnTo>
                        <a:pt x="156" y="156"/>
                      </a:lnTo>
                      <a:lnTo>
                        <a:pt x="161" y="149"/>
                      </a:lnTo>
                      <a:lnTo>
                        <a:pt x="167" y="142"/>
                      </a:lnTo>
                      <a:lnTo>
                        <a:pt x="171" y="134"/>
                      </a:lnTo>
                      <a:lnTo>
                        <a:pt x="176" y="127"/>
                      </a:lnTo>
                      <a:lnTo>
                        <a:pt x="178" y="118"/>
                      </a:lnTo>
                      <a:lnTo>
                        <a:pt x="180" y="109"/>
                      </a:lnTo>
                      <a:lnTo>
                        <a:pt x="182" y="100"/>
                      </a:lnTo>
                      <a:lnTo>
                        <a:pt x="182" y="91"/>
                      </a:lnTo>
                      <a:lnTo>
                        <a:pt x="182" y="82"/>
                      </a:lnTo>
                      <a:lnTo>
                        <a:pt x="180" y="72"/>
                      </a:lnTo>
                      <a:lnTo>
                        <a:pt x="178" y="63"/>
                      </a:lnTo>
                      <a:lnTo>
                        <a:pt x="176" y="56"/>
                      </a:lnTo>
                      <a:lnTo>
                        <a:pt x="171" y="48"/>
                      </a:lnTo>
                      <a:lnTo>
                        <a:pt x="167" y="40"/>
                      </a:lnTo>
                      <a:lnTo>
                        <a:pt x="161" y="33"/>
                      </a:lnTo>
                      <a:lnTo>
                        <a:pt x="156" y="27"/>
                      </a:lnTo>
                      <a:lnTo>
                        <a:pt x="149" y="20"/>
                      </a:lnTo>
                      <a:lnTo>
                        <a:pt x="143" y="16"/>
                      </a:lnTo>
                      <a:lnTo>
                        <a:pt x="135" y="11"/>
                      </a:lnTo>
                      <a:lnTo>
                        <a:pt x="127" y="7"/>
                      </a:lnTo>
                      <a:lnTo>
                        <a:pt x="118" y="4"/>
                      </a:lnTo>
                      <a:lnTo>
                        <a:pt x="109" y="1"/>
                      </a:lnTo>
                      <a:lnTo>
                        <a:pt x="100" y="0"/>
                      </a:lnTo>
                      <a:lnTo>
                        <a:pt x="92" y="0"/>
                      </a:lnTo>
                      <a:lnTo>
                        <a:pt x="82" y="0"/>
                      </a:lnTo>
                      <a:lnTo>
                        <a:pt x="73" y="1"/>
                      </a:lnTo>
                      <a:lnTo>
                        <a:pt x="64" y="4"/>
                      </a:lnTo>
                      <a:lnTo>
                        <a:pt x="56" y="7"/>
                      </a:lnTo>
                      <a:lnTo>
                        <a:pt x="48" y="11"/>
                      </a:lnTo>
                      <a:lnTo>
                        <a:pt x="41" y="16"/>
                      </a:lnTo>
                      <a:lnTo>
                        <a:pt x="33" y="20"/>
                      </a:lnTo>
                      <a:lnTo>
                        <a:pt x="27" y="27"/>
                      </a:lnTo>
                      <a:lnTo>
                        <a:pt x="21" y="33"/>
                      </a:lnTo>
                      <a:lnTo>
                        <a:pt x="16"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6" y="142"/>
                      </a:lnTo>
                      <a:lnTo>
                        <a:pt x="21" y="149"/>
                      </a:lnTo>
                      <a:lnTo>
                        <a:pt x="27" y="156"/>
                      </a:lnTo>
                      <a:lnTo>
                        <a:pt x="33" y="161"/>
                      </a:lnTo>
                      <a:lnTo>
                        <a:pt x="41" y="167"/>
                      </a:lnTo>
                      <a:lnTo>
                        <a:pt x="48" y="171"/>
                      </a:lnTo>
                      <a:lnTo>
                        <a:pt x="56" y="175"/>
                      </a:lnTo>
                      <a:lnTo>
                        <a:pt x="64"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00" name="Freeform 32"/>
                <p:cNvSpPr>
                  <a:spLocks/>
                </p:cNvSpPr>
                <p:nvPr/>
              </p:nvSpPr>
              <p:spPr bwMode="auto">
                <a:xfrm>
                  <a:off x="10616015" y="2213924"/>
                  <a:ext cx="28575" cy="28575"/>
                </a:xfrm>
                <a:custGeom>
                  <a:avLst/>
                  <a:gdLst/>
                  <a:ahLst/>
                  <a:cxnLst>
                    <a:cxn ang="0">
                      <a:pos x="100" y="182"/>
                    </a:cxn>
                    <a:cxn ang="0">
                      <a:pos x="118" y="179"/>
                    </a:cxn>
                    <a:cxn ang="0">
                      <a:pos x="135"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4" y="20"/>
                    </a:cxn>
                    <a:cxn ang="0">
                      <a:pos x="20" y="33"/>
                    </a:cxn>
                    <a:cxn ang="0">
                      <a:pos x="10" y="48"/>
                    </a:cxn>
                    <a:cxn ang="0">
                      <a:pos x="4" y="63"/>
                    </a:cxn>
                    <a:cxn ang="0">
                      <a:pos x="0" y="82"/>
                    </a:cxn>
                    <a:cxn ang="0">
                      <a:pos x="0" y="100"/>
                    </a:cxn>
                    <a:cxn ang="0">
                      <a:pos x="4" y="118"/>
                    </a:cxn>
                    <a:cxn ang="0">
                      <a:pos x="10" y="134"/>
                    </a:cxn>
                    <a:cxn ang="0">
                      <a:pos x="20" y="149"/>
                    </a:cxn>
                    <a:cxn ang="0">
                      <a:pos x="34" y="161"/>
                    </a:cxn>
                    <a:cxn ang="0">
                      <a:pos x="48" y="171"/>
                    </a:cxn>
                    <a:cxn ang="0">
                      <a:pos x="64" y="179"/>
                    </a:cxn>
                    <a:cxn ang="0">
                      <a:pos x="82" y="182"/>
                    </a:cxn>
                  </a:cxnLst>
                  <a:rect l="0" t="0" r="r" b="b"/>
                  <a:pathLst>
                    <a:path w="182" h="182">
                      <a:moveTo>
                        <a:pt x="91" y="182"/>
                      </a:moveTo>
                      <a:lnTo>
                        <a:pt x="100" y="182"/>
                      </a:lnTo>
                      <a:lnTo>
                        <a:pt x="109" y="181"/>
                      </a:lnTo>
                      <a:lnTo>
                        <a:pt x="118" y="179"/>
                      </a:lnTo>
                      <a:lnTo>
                        <a:pt x="127" y="175"/>
                      </a:lnTo>
                      <a:lnTo>
                        <a:pt x="135" y="171"/>
                      </a:lnTo>
                      <a:lnTo>
                        <a:pt x="142" y="167"/>
                      </a:lnTo>
                      <a:lnTo>
                        <a:pt x="149" y="161"/>
                      </a:lnTo>
                      <a:lnTo>
                        <a:pt x="156" y="156"/>
                      </a:lnTo>
                      <a:lnTo>
                        <a:pt x="161" y="149"/>
                      </a:lnTo>
                      <a:lnTo>
                        <a:pt x="167" y="142"/>
                      </a:lnTo>
                      <a:lnTo>
                        <a:pt x="171" y="134"/>
                      </a:lnTo>
                      <a:lnTo>
                        <a:pt x="176" y="127"/>
                      </a:lnTo>
                      <a:lnTo>
                        <a:pt x="179" y="118"/>
                      </a:lnTo>
                      <a:lnTo>
                        <a:pt x="181" y="109"/>
                      </a:lnTo>
                      <a:lnTo>
                        <a:pt x="182" y="100"/>
                      </a:lnTo>
                      <a:lnTo>
                        <a:pt x="182" y="91"/>
                      </a:lnTo>
                      <a:lnTo>
                        <a:pt x="182" y="82"/>
                      </a:lnTo>
                      <a:lnTo>
                        <a:pt x="181" y="72"/>
                      </a:lnTo>
                      <a:lnTo>
                        <a:pt x="179" y="63"/>
                      </a:lnTo>
                      <a:lnTo>
                        <a:pt x="176" y="56"/>
                      </a:lnTo>
                      <a:lnTo>
                        <a:pt x="171" y="48"/>
                      </a:lnTo>
                      <a:lnTo>
                        <a:pt x="167" y="40"/>
                      </a:lnTo>
                      <a:lnTo>
                        <a:pt x="161" y="33"/>
                      </a:lnTo>
                      <a:lnTo>
                        <a:pt x="156" y="27"/>
                      </a:lnTo>
                      <a:lnTo>
                        <a:pt x="149" y="20"/>
                      </a:lnTo>
                      <a:lnTo>
                        <a:pt x="142" y="16"/>
                      </a:lnTo>
                      <a:lnTo>
                        <a:pt x="135" y="11"/>
                      </a:lnTo>
                      <a:lnTo>
                        <a:pt x="127" y="7"/>
                      </a:lnTo>
                      <a:lnTo>
                        <a:pt x="118" y="4"/>
                      </a:lnTo>
                      <a:lnTo>
                        <a:pt x="109" y="1"/>
                      </a:lnTo>
                      <a:lnTo>
                        <a:pt x="100" y="0"/>
                      </a:lnTo>
                      <a:lnTo>
                        <a:pt x="91" y="0"/>
                      </a:lnTo>
                      <a:lnTo>
                        <a:pt x="82" y="0"/>
                      </a:lnTo>
                      <a:lnTo>
                        <a:pt x="73" y="1"/>
                      </a:lnTo>
                      <a:lnTo>
                        <a:pt x="64" y="4"/>
                      </a:lnTo>
                      <a:lnTo>
                        <a:pt x="56" y="7"/>
                      </a:lnTo>
                      <a:lnTo>
                        <a:pt x="48" y="11"/>
                      </a:lnTo>
                      <a:lnTo>
                        <a:pt x="40" y="16"/>
                      </a:lnTo>
                      <a:lnTo>
                        <a:pt x="34" y="20"/>
                      </a:lnTo>
                      <a:lnTo>
                        <a:pt x="27" y="27"/>
                      </a:lnTo>
                      <a:lnTo>
                        <a:pt x="20" y="33"/>
                      </a:lnTo>
                      <a:lnTo>
                        <a:pt x="16" y="40"/>
                      </a:lnTo>
                      <a:lnTo>
                        <a:pt x="10" y="48"/>
                      </a:lnTo>
                      <a:lnTo>
                        <a:pt x="7" y="56"/>
                      </a:lnTo>
                      <a:lnTo>
                        <a:pt x="4" y="63"/>
                      </a:lnTo>
                      <a:lnTo>
                        <a:pt x="2" y="72"/>
                      </a:lnTo>
                      <a:lnTo>
                        <a:pt x="0" y="82"/>
                      </a:lnTo>
                      <a:lnTo>
                        <a:pt x="0" y="91"/>
                      </a:lnTo>
                      <a:lnTo>
                        <a:pt x="0" y="100"/>
                      </a:lnTo>
                      <a:lnTo>
                        <a:pt x="2" y="109"/>
                      </a:lnTo>
                      <a:lnTo>
                        <a:pt x="4" y="118"/>
                      </a:lnTo>
                      <a:lnTo>
                        <a:pt x="7" y="127"/>
                      </a:lnTo>
                      <a:lnTo>
                        <a:pt x="10" y="134"/>
                      </a:lnTo>
                      <a:lnTo>
                        <a:pt x="16" y="142"/>
                      </a:lnTo>
                      <a:lnTo>
                        <a:pt x="20" y="149"/>
                      </a:lnTo>
                      <a:lnTo>
                        <a:pt x="27" y="156"/>
                      </a:lnTo>
                      <a:lnTo>
                        <a:pt x="34" y="161"/>
                      </a:lnTo>
                      <a:lnTo>
                        <a:pt x="40" y="167"/>
                      </a:lnTo>
                      <a:lnTo>
                        <a:pt x="48" y="171"/>
                      </a:lnTo>
                      <a:lnTo>
                        <a:pt x="56"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01" name="Freeform 33"/>
                <p:cNvSpPr>
                  <a:spLocks/>
                </p:cNvSpPr>
                <p:nvPr/>
              </p:nvSpPr>
              <p:spPr bwMode="auto">
                <a:xfrm>
                  <a:off x="11073215" y="2399662"/>
                  <a:ext cx="203200" cy="34925"/>
                </a:xfrm>
                <a:custGeom>
                  <a:avLst/>
                  <a:gdLst/>
                  <a:ahLst/>
                  <a:cxnLst>
                    <a:cxn ang="0">
                      <a:pos x="1169" y="0"/>
                    </a:cxn>
                    <a:cxn ang="0">
                      <a:pos x="1190" y="2"/>
                    </a:cxn>
                    <a:cxn ang="0">
                      <a:pos x="1212" y="9"/>
                    </a:cxn>
                    <a:cxn ang="0">
                      <a:pos x="1229" y="19"/>
                    </a:cxn>
                    <a:cxn ang="0">
                      <a:pos x="1246" y="32"/>
                    </a:cxn>
                    <a:cxn ang="0">
                      <a:pos x="1259" y="49"/>
                    </a:cxn>
                    <a:cxn ang="0">
                      <a:pos x="1269" y="67"/>
                    </a:cxn>
                    <a:cxn ang="0">
                      <a:pos x="1276" y="88"/>
                    </a:cxn>
                    <a:cxn ang="0">
                      <a:pos x="1278" y="109"/>
                    </a:cxn>
                    <a:cxn ang="0">
                      <a:pos x="1276" y="131"/>
                    </a:cxn>
                    <a:cxn ang="0">
                      <a:pos x="1269" y="151"/>
                    </a:cxn>
                    <a:cxn ang="0">
                      <a:pos x="1259" y="170"/>
                    </a:cxn>
                    <a:cxn ang="0">
                      <a:pos x="1246" y="186"/>
                    </a:cxn>
                    <a:cxn ang="0">
                      <a:pos x="1229" y="200"/>
                    </a:cxn>
                    <a:cxn ang="0">
                      <a:pos x="1212" y="210"/>
                    </a:cxn>
                    <a:cxn ang="0">
                      <a:pos x="1190" y="216"/>
                    </a:cxn>
                    <a:cxn ang="0">
                      <a:pos x="1169" y="219"/>
                    </a:cxn>
                    <a:cxn ang="0">
                      <a:pos x="97" y="217"/>
                    </a:cxn>
                    <a:cxn ang="0">
                      <a:pos x="76" y="213"/>
                    </a:cxn>
                    <a:cxn ang="0">
                      <a:pos x="56" y="205"/>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1"/>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7"/>
                      </a:lnTo>
                      <a:lnTo>
                        <a:pt x="1169" y="219"/>
                      </a:lnTo>
                      <a:lnTo>
                        <a:pt x="108" y="219"/>
                      </a:lnTo>
                      <a:lnTo>
                        <a:pt x="97" y="217"/>
                      </a:lnTo>
                      <a:lnTo>
                        <a:pt x="86" y="216"/>
                      </a:lnTo>
                      <a:lnTo>
                        <a:pt x="76" y="213"/>
                      </a:lnTo>
                      <a:lnTo>
                        <a:pt x="66" y="210"/>
                      </a:lnTo>
                      <a:lnTo>
                        <a:pt x="56" y="205"/>
                      </a:lnTo>
                      <a:lnTo>
                        <a:pt x="47" y="200"/>
                      </a:lnTo>
                      <a:lnTo>
                        <a:pt x="38" y="193"/>
                      </a:lnTo>
                      <a:lnTo>
                        <a:pt x="31" y="186"/>
                      </a:lnTo>
                      <a:lnTo>
                        <a:pt x="24" y="179"/>
                      </a:lnTo>
                      <a:lnTo>
                        <a:pt x="17" y="170"/>
                      </a:lnTo>
                      <a:lnTo>
                        <a:pt x="12" y="161"/>
                      </a:lnTo>
                      <a:lnTo>
                        <a:pt x="7" y="151"/>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02" name="Freeform 34"/>
                <p:cNvSpPr>
                  <a:spLocks/>
                </p:cNvSpPr>
                <p:nvPr/>
              </p:nvSpPr>
              <p:spPr bwMode="auto">
                <a:xfrm>
                  <a:off x="10455678" y="2401249"/>
                  <a:ext cx="28575" cy="28575"/>
                </a:xfrm>
                <a:custGeom>
                  <a:avLst/>
                  <a:gdLst/>
                  <a:ahLst/>
                  <a:cxnLst>
                    <a:cxn ang="0">
                      <a:pos x="101" y="183"/>
                    </a:cxn>
                    <a:cxn ang="0">
                      <a:pos x="119" y="179"/>
                    </a:cxn>
                    <a:cxn ang="0">
                      <a:pos x="135" y="172"/>
                    </a:cxn>
                    <a:cxn ang="0">
                      <a:pos x="150" y="162"/>
                    </a:cxn>
                    <a:cxn ang="0">
                      <a:pos x="162" y="149"/>
                    </a:cxn>
                    <a:cxn ang="0">
                      <a:pos x="172" y="135"/>
                    </a:cxn>
                    <a:cxn ang="0">
                      <a:pos x="179" y="118"/>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9" y="179"/>
                      </a:lnTo>
                      <a:lnTo>
                        <a:pt x="126" y="176"/>
                      </a:lnTo>
                      <a:lnTo>
                        <a:pt x="135" y="172"/>
                      </a:lnTo>
                      <a:lnTo>
                        <a:pt x="142" y="167"/>
                      </a:lnTo>
                      <a:lnTo>
                        <a:pt x="150" y="162"/>
                      </a:lnTo>
                      <a:lnTo>
                        <a:pt x="156" y="156"/>
                      </a:lnTo>
                      <a:lnTo>
                        <a:pt x="162" y="149"/>
                      </a:lnTo>
                      <a:lnTo>
                        <a:pt x="167" y="143"/>
                      </a:lnTo>
                      <a:lnTo>
                        <a:pt x="172" y="135"/>
                      </a:lnTo>
                      <a:lnTo>
                        <a:pt x="175" y="127"/>
                      </a:lnTo>
                      <a:lnTo>
                        <a:pt x="179" y="118"/>
                      </a:lnTo>
                      <a:lnTo>
                        <a:pt x="181" y="110"/>
                      </a:lnTo>
                      <a:lnTo>
                        <a:pt x="182" y="101"/>
                      </a:lnTo>
                      <a:lnTo>
                        <a:pt x="183" y="92"/>
                      </a:lnTo>
                      <a:lnTo>
                        <a:pt x="182" y="82"/>
                      </a:lnTo>
                      <a:lnTo>
                        <a:pt x="181" y="73"/>
                      </a:lnTo>
                      <a:lnTo>
                        <a:pt x="179" y="64"/>
                      </a:lnTo>
                      <a:lnTo>
                        <a:pt x="175" y="56"/>
                      </a:lnTo>
                      <a:lnTo>
                        <a:pt x="172" y="48"/>
                      </a:lnTo>
                      <a:lnTo>
                        <a:pt x="167" y="41"/>
                      </a:lnTo>
                      <a:lnTo>
                        <a:pt x="162" y="33"/>
                      </a:lnTo>
                      <a:lnTo>
                        <a:pt x="156" y="27"/>
                      </a:lnTo>
                      <a:lnTo>
                        <a:pt x="150" y="21"/>
                      </a:lnTo>
                      <a:lnTo>
                        <a:pt x="142" y="16"/>
                      </a:lnTo>
                      <a:lnTo>
                        <a:pt x="135" y="11"/>
                      </a:lnTo>
                      <a:lnTo>
                        <a:pt x="126" y="7"/>
                      </a:lnTo>
                      <a:lnTo>
                        <a:pt x="119" y="4"/>
                      </a:lnTo>
                      <a:lnTo>
                        <a:pt x="110" y="2"/>
                      </a:lnTo>
                      <a:lnTo>
                        <a:pt x="101" y="1"/>
                      </a:lnTo>
                      <a:lnTo>
                        <a:pt x="91" y="0"/>
                      </a:lnTo>
                      <a:lnTo>
                        <a:pt x="82" y="1"/>
                      </a:lnTo>
                      <a:lnTo>
                        <a:pt x="73" y="2"/>
                      </a:lnTo>
                      <a:lnTo>
                        <a:pt x="64" y="4"/>
                      </a:lnTo>
                      <a:lnTo>
                        <a:pt x="55" y="7"/>
                      </a:lnTo>
                      <a:lnTo>
                        <a:pt x="48" y="11"/>
                      </a:lnTo>
                      <a:lnTo>
                        <a:pt x="40" y="16"/>
                      </a:lnTo>
                      <a:lnTo>
                        <a:pt x="33" y="21"/>
                      </a:lnTo>
                      <a:lnTo>
                        <a:pt x="27" y="27"/>
                      </a:lnTo>
                      <a:lnTo>
                        <a:pt x="21" y="33"/>
                      </a:lnTo>
                      <a:lnTo>
                        <a:pt x="16" y="41"/>
                      </a:lnTo>
                      <a:lnTo>
                        <a:pt x="11" y="48"/>
                      </a:lnTo>
                      <a:lnTo>
                        <a:pt x="7" y="56"/>
                      </a:lnTo>
                      <a:lnTo>
                        <a:pt x="4" y="64"/>
                      </a:lnTo>
                      <a:lnTo>
                        <a:pt x="2" y="73"/>
                      </a:lnTo>
                      <a:lnTo>
                        <a:pt x="0" y="82"/>
                      </a:lnTo>
                      <a:lnTo>
                        <a:pt x="0" y="92"/>
                      </a:lnTo>
                      <a:lnTo>
                        <a:pt x="0" y="101"/>
                      </a:lnTo>
                      <a:lnTo>
                        <a:pt x="2" y="110"/>
                      </a:lnTo>
                      <a:lnTo>
                        <a:pt x="4" y="118"/>
                      </a:lnTo>
                      <a:lnTo>
                        <a:pt x="7" y="127"/>
                      </a:lnTo>
                      <a:lnTo>
                        <a:pt x="11" y="135"/>
                      </a:lnTo>
                      <a:lnTo>
                        <a:pt x="16" y="143"/>
                      </a:lnTo>
                      <a:lnTo>
                        <a:pt x="21" y="149"/>
                      </a:lnTo>
                      <a:lnTo>
                        <a:pt x="27" y="156"/>
                      </a:lnTo>
                      <a:lnTo>
                        <a:pt x="33" y="162"/>
                      </a:lnTo>
                      <a:lnTo>
                        <a:pt x="40" y="167"/>
                      </a:lnTo>
                      <a:lnTo>
                        <a:pt x="48" y="172"/>
                      </a:lnTo>
                      <a:lnTo>
                        <a:pt x="55"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03" name="Freeform 35"/>
                <p:cNvSpPr>
                  <a:spLocks/>
                </p:cNvSpPr>
                <p:nvPr/>
              </p:nvSpPr>
              <p:spPr bwMode="auto">
                <a:xfrm>
                  <a:off x="10495365" y="2401249"/>
                  <a:ext cx="30163" cy="28575"/>
                </a:xfrm>
                <a:custGeom>
                  <a:avLst/>
                  <a:gdLst/>
                  <a:ahLst/>
                  <a:cxnLst>
                    <a:cxn ang="0">
                      <a:pos x="101" y="183"/>
                    </a:cxn>
                    <a:cxn ang="0">
                      <a:pos x="119" y="179"/>
                    </a:cxn>
                    <a:cxn ang="0">
                      <a:pos x="135" y="172"/>
                    </a:cxn>
                    <a:cxn ang="0">
                      <a:pos x="150" y="162"/>
                    </a:cxn>
                    <a:cxn ang="0">
                      <a:pos x="162" y="149"/>
                    </a:cxn>
                    <a:cxn ang="0">
                      <a:pos x="172" y="135"/>
                    </a:cxn>
                    <a:cxn ang="0">
                      <a:pos x="178" y="118"/>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3" h="183">
                      <a:moveTo>
                        <a:pt x="92" y="183"/>
                      </a:moveTo>
                      <a:lnTo>
                        <a:pt x="101" y="183"/>
                      </a:lnTo>
                      <a:lnTo>
                        <a:pt x="110" y="182"/>
                      </a:lnTo>
                      <a:lnTo>
                        <a:pt x="119" y="179"/>
                      </a:lnTo>
                      <a:lnTo>
                        <a:pt x="127" y="176"/>
                      </a:lnTo>
                      <a:lnTo>
                        <a:pt x="135" y="172"/>
                      </a:lnTo>
                      <a:lnTo>
                        <a:pt x="142" y="167"/>
                      </a:lnTo>
                      <a:lnTo>
                        <a:pt x="150" y="162"/>
                      </a:lnTo>
                      <a:lnTo>
                        <a:pt x="156" y="156"/>
                      </a:lnTo>
                      <a:lnTo>
                        <a:pt x="162" y="149"/>
                      </a:lnTo>
                      <a:lnTo>
                        <a:pt x="167"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7" y="41"/>
                      </a:lnTo>
                      <a:lnTo>
                        <a:pt x="162" y="33"/>
                      </a:lnTo>
                      <a:lnTo>
                        <a:pt x="156" y="27"/>
                      </a:lnTo>
                      <a:lnTo>
                        <a:pt x="150" y="21"/>
                      </a:lnTo>
                      <a:lnTo>
                        <a:pt x="142" y="16"/>
                      </a:lnTo>
                      <a:lnTo>
                        <a:pt x="135" y="11"/>
                      </a:lnTo>
                      <a:lnTo>
                        <a:pt x="127" y="7"/>
                      </a:lnTo>
                      <a:lnTo>
                        <a:pt x="119" y="4"/>
                      </a:lnTo>
                      <a:lnTo>
                        <a:pt x="110" y="2"/>
                      </a:lnTo>
                      <a:lnTo>
                        <a:pt x="101" y="1"/>
                      </a:lnTo>
                      <a:lnTo>
                        <a:pt x="92"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8" y="56"/>
                      </a:lnTo>
                      <a:lnTo>
                        <a:pt x="4" y="64"/>
                      </a:lnTo>
                      <a:lnTo>
                        <a:pt x="2" y="73"/>
                      </a:lnTo>
                      <a:lnTo>
                        <a:pt x="1" y="82"/>
                      </a:lnTo>
                      <a:lnTo>
                        <a:pt x="0" y="92"/>
                      </a:lnTo>
                      <a:lnTo>
                        <a:pt x="1" y="101"/>
                      </a:lnTo>
                      <a:lnTo>
                        <a:pt x="2" y="110"/>
                      </a:lnTo>
                      <a:lnTo>
                        <a:pt x="4" y="118"/>
                      </a:lnTo>
                      <a:lnTo>
                        <a:pt x="8"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04" name="Freeform 36"/>
                <p:cNvSpPr>
                  <a:spLocks/>
                </p:cNvSpPr>
                <p:nvPr/>
              </p:nvSpPr>
              <p:spPr bwMode="auto">
                <a:xfrm>
                  <a:off x="10536640" y="2401249"/>
                  <a:ext cx="28575" cy="28575"/>
                </a:xfrm>
                <a:custGeom>
                  <a:avLst/>
                  <a:gdLst/>
                  <a:ahLst/>
                  <a:cxnLst>
                    <a:cxn ang="0">
                      <a:pos x="101" y="183"/>
                    </a:cxn>
                    <a:cxn ang="0">
                      <a:pos x="118" y="179"/>
                    </a:cxn>
                    <a:cxn ang="0">
                      <a:pos x="135" y="172"/>
                    </a:cxn>
                    <a:cxn ang="0">
                      <a:pos x="149" y="162"/>
                    </a:cxn>
                    <a:cxn ang="0">
                      <a:pos x="162" y="149"/>
                    </a:cxn>
                    <a:cxn ang="0">
                      <a:pos x="172" y="135"/>
                    </a:cxn>
                    <a:cxn ang="0">
                      <a:pos x="178" y="118"/>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7" y="172"/>
                    </a:cxn>
                    <a:cxn ang="0">
                      <a:pos x="64" y="179"/>
                    </a:cxn>
                    <a:cxn ang="0">
                      <a:pos x="82" y="183"/>
                    </a:cxn>
                  </a:cxnLst>
                  <a:rect l="0" t="0" r="r" b="b"/>
                  <a:pathLst>
                    <a:path w="183" h="183">
                      <a:moveTo>
                        <a:pt x="92" y="183"/>
                      </a:moveTo>
                      <a:lnTo>
                        <a:pt x="101" y="183"/>
                      </a:lnTo>
                      <a:lnTo>
                        <a:pt x="109" y="182"/>
                      </a:lnTo>
                      <a:lnTo>
                        <a:pt x="118" y="179"/>
                      </a:lnTo>
                      <a:lnTo>
                        <a:pt x="127" y="176"/>
                      </a:lnTo>
                      <a:lnTo>
                        <a:pt x="135" y="172"/>
                      </a:lnTo>
                      <a:lnTo>
                        <a:pt x="143" y="167"/>
                      </a:lnTo>
                      <a:lnTo>
                        <a:pt x="149" y="162"/>
                      </a:lnTo>
                      <a:lnTo>
                        <a:pt x="156" y="156"/>
                      </a:lnTo>
                      <a:lnTo>
                        <a:pt x="162" y="149"/>
                      </a:lnTo>
                      <a:lnTo>
                        <a:pt x="167" y="143"/>
                      </a:lnTo>
                      <a:lnTo>
                        <a:pt x="172" y="135"/>
                      </a:lnTo>
                      <a:lnTo>
                        <a:pt x="176" y="127"/>
                      </a:lnTo>
                      <a:lnTo>
                        <a:pt x="178" y="118"/>
                      </a:lnTo>
                      <a:lnTo>
                        <a:pt x="180" y="110"/>
                      </a:lnTo>
                      <a:lnTo>
                        <a:pt x="183" y="101"/>
                      </a:lnTo>
                      <a:lnTo>
                        <a:pt x="183" y="92"/>
                      </a:lnTo>
                      <a:lnTo>
                        <a:pt x="183" y="82"/>
                      </a:lnTo>
                      <a:lnTo>
                        <a:pt x="180" y="73"/>
                      </a:lnTo>
                      <a:lnTo>
                        <a:pt x="178" y="64"/>
                      </a:lnTo>
                      <a:lnTo>
                        <a:pt x="176" y="56"/>
                      </a:lnTo>
                      <a:lnTo>
                        <a:pt x="172" y="48"/>
                      </a:lnTo>
                      <a:lnTo>
                        <a:pt x="167" y="41"/>
                      </a:lnTo>
                      <a:lnTo>
                        <a:pt x="162" y="33"/>
                      </a:lnTo>
                      <a:lnTo>
                        <a:pt x="156" y="27"/>
                      </a:lnTo>
                      <a:lnTo>
                        <a:pt x="149" y="21"/>
                      </a:lnTo>
                      <a:lnTo>
                        <a:pt x="143" y="16"/>
                      </a:lnTo>
                      <a:lnTo>
                        <a:pt x="135" y="11"/>
                      </a:lnTo>
                      <a:lnTo>
                        <a:pt x="127" y="7"/>
                      </a:lnTo>
                      <a:lnTo>
                        <a:pt x="118" y="4"/>
                      </a:lnTo>
                      <a:lnTo>
                        <a:pt x="109" y="2"/>
                      </a:lnTo>
                      <a:lnTo>
                        <a:pt x="101" y="1"/>
                      </a:lnTo>
                      <a:lnTo>
                        <a:pt x="92" y="0"/>
                      </a:lnTo>
                      <a:lnTo>
                        <a:pt x="82" y="1"/>
                      </a:lnTo>
                      <a:lnTo>
                        <a:pt x="73" y="2"/>
                      </a:lnTo>
                      <a:lnTo>
                        <a:pt x="64" y="4"/>
                      </a:lnTo>
                      <a:lnTo>
                        <a:pt x="56" y="7"/>
                      </a:lnTo>
                      <a:lnTo>
                        <a:pt x="47" y="11"/>
                      </a:lnTo>
                      <a:lnTo>
                        <a:pt x="41" y="16"/>
                      </a:lnTo>
                      <a:lnTo>
                        <a:pt x="33" y="21"/>
                      </a:lnTo>
                      <a:lnTo>
                        <a:pt x="26" y="27"/>
                      </a:lnTo>
                      <a:lnTo>
                        <a:pt x="21" y="33"/>
                      </a:lnTo>
                      <a:lnTo>
                        <a:pt x="15"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5" y="143"/>
                      </a:lnTo>
                      <a:lnTo>
                        <a:pt x="21" y="149"/>
                      </a:lnTo>
                      <a:lnTo>
                        <a:pt x="26" y="156"/>
                      </a:lnTo>
                      <a:lnTo>
                        <a:pt x="33" y="162"/>
                      </a:lnTo>
                      <a:lnTo>
                        <a:pt x="41" y="167"/>
                      </a:lnTo>
                      <a:lnTo>
                        <a:pt x="47" y="172"/>
                      </a:lnTo>
                      <a:lnTo>
                        <a:pt x="56" y="176"/>
                      </a:lnTo>
                      <a:lnTo>
                        <a:pt x="64"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05" name="Freeform 37"/>
                <p:cNvSpPr>
                  <a:spLocks/>
                </p:cNvSpPr>
                <p:nvPr/>
              </p:nvSpPr>
              <p:spPr bwMode="auto">
                <a:xfrm>
                  <a:off x="10576328" y="2401249"/>
                  <a:ext cx="28575" cy="28575"/>
                </a:xfrm>
                <a:custGeom>
                  <a:avLst/>
                  <a:gdLst/>
                  <a:ahLst/>
                  <a:cxnLst>
                    <a:cxn ang="0">
                      <a:pos x="100" y="183"/>
                    </a:cxn>
                    <a:cxn ang="0">
                      <a:pos x="118" y="179"/>
                    </a:cxn>
                    <a:cxn ang="0">
                      <a:pos x="135" y="172"/>
                    </a:cxn>
                    <a:cxn ang="0">
                      <a:pos x="149" y="162"/>
                    </a:cxn>
                    <a:cxn ang="0">
                      <a:pos x="161" y="149"/>
                    </a:cxn>
                    <a:cxn ang="0">
                      <a:pos x="171" y="135"/>
                    </a:cxn>
                    <a:cxn ang="0">
                      <a:pos x="178" y="118"/>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2" h="183">
                      <a:moveTo>
                        <a:pt x="92" y="183"/>
                      </a:moveTo>
                      <a:lnTo>
                        <a:pt x="100" y="183"/>
                      </a:lnTo>
                      <a:lnTo>
                        <a:pt x="109" y="182"/>
                      </a:lnTo>
                      <a:lnTo>
                        <a:pt x="118" y="179"/>
                      </a:lnTo>
                      <a:lnTo>
                        <a:pt x="127" y="176"/>
                      </a:lnTo>
                      <a:lnTo>
                        <a:pt x="135" y="172"/>
                      </a:lnTo>
                      <a:lnTo>
                        <a:pt x="143" y="167"/>
                      </a:lnTo>
                      <a:lnTo>
                        <a:pt x="149" y="162"/>
                      </a:lnTo>
                      <a:lnTo>
                        <a:pt x="156" y="156"/>
                      </a:lnTo>
                      <a:lnTo>
                        <a:pt x="161" y="149"/>
                      </a:lnTo>
                      <a:lnTo>
                        <a:pt x="167" y="143"/>
                      </a:lnTo>
                      <a:lnTo>
                        <a:pt x="171" y="135"/>
                      </a:lnTo>
                      <a:lnTo>
                        <a:pt x="176" y="127"/>
                      </a:lnTo>
                      <a:lnTo>
                        <a:pt x="178" y="118"/>
                      </a:lnTo>
                      <a:lnTo>
                        <a:pt x="180" y="110"/>
                      </a:lnTo>
                      <a:lnTo>
                        <a:pt x="182" y="101"/>
                      </a:lnTo>
                      <a:lnTo>
                        <a:pt x="182" y="92"/>
                      </a:lnTo>
                      <a:lnTo>
                        <a:pt x="182" y="82"/>
                      </a:lnTo>
                      <a:lnTo>
                        <a:pt x="180" y="73"/>
                      </a:lnTo>
                      <a:lnTo>
                        <a:pt x="178" y="64"/>
                      </a:lnTo>
                      <a:lnTo>
                        <a:pt x="176" y="56"/>
                      </a:lnTo>
                      <a:lnTo>
                        <a:pt x="171" y="48"/>
                      </a:lnTo>
                      <a:lnTo>
                        <a:pt x="167" y="41"/>
                      </a:lnTo>
                      <a:lnTo>
                        <a:pt x="161" y="33"/>
                      </a:lnTo>
                      <a:lnTo>
                        <a:pt x="156" y="27"/>
                      </a:lnTo>
                      <a:lnTo>
                        <a:pt x="149" y="21"/>
                      </a:lnTo>
                      <a:lnTo>
                        <a:pt x="143" y="16"/>
                      </a:lnTo>
                      <a:lnTo>
                        <a:pt x="135" y="11"/>
                      </a:lnTo>
                      <a:lnTo>
                        <a:pt x="127" y="7"/>
                      </a:lnTo>
                      <a:lnTo>
                        <a:pt x="118" y="4"/>
                      </a:lnTo>
                      <a:lnTo>
                        <a:pt x="109" y="2"/>
                      </a:lnTo>
                      <a:lnTo>
                        <a:pt x="100" y="1"/>
                      </a:lnTo>
                      <a:lnTo>
                        <a:pt x="92" y="0"/>
                      </a:lnTo>
                      <a:lnTo>
                        <a:pt x="82" y="1"/>
                      </a:lnTo>
                      <a:lnTo>
                        <a:pt x="73" y="2"/>
                      </a:lnTo>
                      <a:lnTo>
                        <a:pt x="64" y="4"/>
                      </a:lnTo>
                      <a:lnTo>
                        <a:pt x="56" y="7"/>
                      </a:lnTo>
                      <a:lnTo>
                        <a:pt x="48" y="11"/>
                      </a:lnTo>
                      <a:lnTo>
                        <a:pt x="41" y="16"/>
                      </a:lnTo>
                      <a:lnTo>
                        <a:pt x="33" y="21"/>
                      </a:lnTo>
                      <a:lnTo>
                        <a:pt x="27" y="27"/>
                      </a:lnTo>
                      <a:lnTo>
                        <a:pt x="21" y="33"/>
                      </a:lnTo>
                      <a:lnTo>
                        <a:pt x="16"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6" y="143"/>
                      </a:lnTo>
                      <a:lnTo>
                        <a:pt x="21" y="149"/>
                      </a:lnTo>
                      <a:lnTo>
                        <a:pt x="27" y="156"/>
                      </a:lnTo>
                      <a:lnTo>
                        <a:pt x="33" y="162"/>
                      </a:lnTo>
                      <a:lnTo>
                        <a:pt x="41" y="167"/>
                      </a:lnTo>
                      <a:lnTo>
                        <a:pt x="48" y="172"/>
                      </a:lnTo>
                      <a:lnTo>
                        <a:pt x="56" y="176"/>
                      </a:lnTo>
                      <a:lnTo>
                        <a:pt x="64"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06" name="Freeform 38"/>
                <p:cNvSpPr>
                  <a:spLocks/>
                </p:cNvSpPr>
                <p:nvPr/>
              </p:nvSpPr>
              <p:spPr bwMode="auto">
                <a:xfrm>
                  <a:off x="10616015" y="2401249"/>
                  <a:ext cx="28575" cy="28575"/>
                </a:xfrm>
                <a:custGeom>
                  <a:avLst/>
                  <a:gdLst/>
                  <a:ahLst/>
                  <a:cxnLst>
                    <a:cxn ang="0">
                      <a:pos x="100" y="183"/>
                    </a:cxn>
                    <a:cxn ang="0">
                      <a:pos x="118" y="179"/>
                    </a:cxn>
                    <a:cxn ang="0">
                      <a:pos x="135"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8"/>
                    </a:cxn>
                    <a:cxn ang="0">
                      <a:pos x="10" y="135"/>
                    </a:cxn>
                    <a:cxn ang="0">
                      <a:pos x="20" y="149"/>
                    </a:cxn>
                    <a:cxn ang="0">
                      <a:pos x="34" y="162"/>
                    </a:cxn>
                    <a:cxn ang="0">
                      <a:pos x="48" y="172"/>
                    </a:cxn>
                    <a:cxn ang="0">
                      <a:pos x="64" y="179"/>
                    </a:cxn>
                    <a:cxn ang="0">
                      <a:pos x="82" y="183"/>
                    </a:cxn>
                  </a:cxnLst>
                  <a:rect l="0" t="0" r="r" b="b"/>
                  <a:pathLst>
                    <a:path w="182" h="183">
                      <a:moveTo>
                        <a:pt x="91" y="183"/>
                      </a:moveTo>
                      <a:lnTo>
                        <a:pt x="100" y="183"/>
                      </a:lnTo>
                      <a:lnTo>
                        <a:pt x="109" y="182"/>
                      </a:lnTo>
                      <a:lnTo>
                        <a:pt x="118" y="179"/>
                      </a:lnTo>
                      <a:lnTo>
                        <a:pt x="127" y="176"/>
                      </a:lnTo>
                      <a:lnTo>
                        <a:pt x="135" y="172"/>
                      </a:lnTo>
                      <a:lnTo>
                        <a:pt x="142" y="167"/>
                      </a:lnTo>
                      <a:lnTo>
                        <a:pt x="149" y="162"/>
                      </a:lnTo>
                      <a:lnTo>
                        <a:pt x="156" y="156"/>
                      </a:lnTo>
                      <a:lnTo>
                        <a:pt x="161" y="149"/>
                      </a:lnTo>
                      <a:lnTo>
                        <a:pt x="167" y="143"/>
                      </a:lnTo>
                      <a:lnTo>
                        <a:pt x="171" y="135"/>
                      </a:lnTo>
                      <a:lnTo>
                        <a:pt x="176" y="127"/>
                      </a:lnTo>
                      <a:lnTo>
                        <a:pt x="179" y="118"/>
                      </a:lnTo>
                      <a:lnTo>
                        <a:pt x="181" y="110"/>
                      </a:lnTo>
                      <a:lnTo>
                        <a:pt x="182" y="101"/>
                      </a:lnTo>
                      <a:lnTo>
                        <a:pt x="182" y="92"/>
                      </a:lnTo>
                      <a:lnTo>
                        <a:pt x="182" y="82"/>
                      </a:lnTo>
                      <a:lnTo>
                        <a:pt x="181" y="73"/>
                      </a:lnTo>
                      <a:lnTo>
                        <a:pt x="179" y="64"/>
                      </a:lnTo>
                      <a:lnTo>
                        <a:pt x="176" y="56"/>
                      </a:lnTo>
                      <a:lnTo>
                        <a:pt x="171" y="48"/>
                      </a:lnTo>
                      <a:lnTo>
                        <a:pt x="167" y="41"/>
                      </a:lnTo>
                      <a:lnTo>
                        <a:pt x="161" y="33"/>
                      </a:lnTo>
                      <a:lnTo>
                        <a:pt x="156" y="27"/>
                      </a:lnTo>
                      <a:lnTo>
                        <a:pt x="149" y="21"/>
                      </a:lnTo>
                      <a:lnTo>
                        <a:pt x="142" y="16"/>
                      </a:lnTo>
                      <a:lnTo>
                        <a:pt x="135" y="11"/>
                      </a:lnTo>
                      <a:lnTo>
                        <a:pt x="127" y="7"/>
                      </a:lnTo>
                      <a:lnTo>
                        <a:pt x="118" y="4"/>
                      </a:lnTo>
                      <a:lnTo>
                        <a:pt x="109" y="2"/>
                      </a:lnTo>
                      <a:lnTo>
                        <a:pt x="100" y="1"/>
                      </a:lnTo>
                      <a:lnTo>
                        <a:pt x="91" y="0"/>
                      </a:lnTo>
                      <a:lnTo>
                        <a:pt x="82" y="1"/>
                      </a:lnTo>
                      <a:lnTo>
                        <a:pt x="73" y="2"/>
                      </a:lnTo>
                      <a:lnTo>
                        <a:pt x="64" y="4"/>
                      </a:lnTo>
                      <a:lnTo>
                        <a:pt x="56" y="7"/>
                      </a:lnTo>
                      <a:lnTo>
                        <a:pt x="48" y="11"/>
                      </a:lnTo>
                      <a:lnTo>
                        <a:pt x="40" y="16"/>
                      </a:lnTo>
                      <a:lnTo>
                        <a:pt x="34" y="21"/>
                      </a:lnTo>
                      <a:lnTo>
                        <a:pt x="27" y="27"/>
                      </a:lnTo>
                      <a:lnTo>
                        <a:pt x="20" y="33"/>
                      </a:lnTo>
                      <a:lnTo>
                        <a:pt x="16" y="41"/>
                      </a:lnTo>
                      <a:lnTo>
                        <a:pt x="10" y="48"/>
                      </a:lnTo>
                      <a:lnTo>
                        <a:pt x="7" y="56"/>
                      </a:lnTo>
                      <a:lnTo>
                        <a:pt x="4" y="64"/>
                      </a:lnTo>
                      <a:lnTo>
                        <a:pt x="2" y="73"/>
                      </a:lnTo>
                      <a:lnTo>
                        <a:pt x="0" y="82"/>
                      </a:lnTo>
                      <a:lnTo>
                        <a:pt x="0" y="92"/>
                      </a:lnTo>
                      <a:lnTo>
                        <a:pt x="0" y="101"/>
                      </a:lnTo>
                      <a:lnTo>
                        <a:pt x="2" y="110"/>
                      </a:lnTo>
                      <a:lnTo>
                        <a:pt x="4" y="118"/>
                      </a:lnTo>
                      <a:lnTo>
                        <a:pt x="7" y="127"/>
                      </a:lnTo>
                      <a:lnTo>
                        <a:pt x="10" y="135"/>
                      </a:lnTo>
                      <a:lnTo>
                        <a:pt x="16" y="143"/>
                      </a:lnTo>
                      <a:lnTo>
                        <a:pt x="20" y="149"/>
                      </a:lnTo>
                      <a:lnTo>
                        <a:pt x="27" y="156"/>
                      </a:lnTo>
                      <a:lnTo>
                        <a:pt x="34" y="162"/>
                      </a:lnTo>
                      <a:lnTo>
                        <a:pt x="40" y="167"/>
                      </a:lnTo>
                      <a:lnTo>
                        <a:pt x="48" y="172"/>
                      </a:lnTo>
                      <a:lnTo>
                        <a:pt x="56"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07" name="Freeform 39"/>
                <p:cNvSpPr>
                  <a:spLocks/>
                </p:cNvSpPr>
                <p:nvPr/>
              </p:nvSpPr>
              <p:spPr bwMode="auto">
                <a:xfrm>
                  <a:off x="11073215" y="3714112"/>
                  <a:ext cx="203200" cy="34925"/>
                </a:xfrm>
                <a:custGeom>
                  <a:avLst/>
                  <a:gdLst/>
                  <a:ahLst/>
                  <a:cxnLst>
                    <a:cxn ang="0">
                      <a:pos x="1169" y="0"/>
                    </a:cxn>
                    <a:cxn ang="0">
                      <a:pos x="1190" y="2"/>
                    </a:cxn>
                    <a:cxn ang="0">
                      <a:pos x="1212" y="9"/>
                    </a:cxn>
                    <a:cxn ang="0">
                      <a:pos x="1229" y="19"/>
                    </a:cxn>
                    <a:cxn ang="0">
                      <a:pos x="1246" y="32"/>
                    </a:cxn>
                    <a:cxn ang="0">
                      <a:pos x="1259" y="49"/>
                    </a:cxn>
                    <a:cxn ang="0">
                      <a:pos x="1269" y="68"/>
                    </a:cxn>
                    <a:cxn ang="0">
                      <a:pos x="1276" y="88"/>
                    </a:cxn>
                    <a:cxn ang="0">
                      <a:pos x="1278" y="110"/>
                    </a:cxn>
                    <a:cxn ang="0">
                      <a:pos x="1276" y="131"/>
                    </a:cxn>
                    <a:cxn ang="0">
                      <a:pos x="1269" y="152"/>
                    </a:cxn>
                    <a:cxn ang="0">
                      <a:pos x="1259" y="170"/>
                    </a:cxn>
                    <a:cxn ang="0">
                      <a:pos x="1246" y="186"/>
                    </a:cxn>
                    <a:cxn ang="0">
                      <a:pos x="1229" y="200"/>
                    </a:cxn>
                    <a:cxn ang="0">
                      <a:pos x="1212" y="210"/>
                    </a:cxn>
                    <a:cxn ang="0">
                      <a:pos x="1190" y="216"/>
                    </a:cxn>
                    <a:cxn ang="0">
                      <a:pos x="1169" y="219"/>
                    </a:cxn>
                    <a:cxn ang="0">
                      <a:pos x="97" y="218"/>
                    </a:cxn>
                    <a:cxn ang="0">
                      <a:pos x="76" y="213"/>
                    </a:cxn>
                    <a:cxn ang="0">
                      <a:pos x="56" y="205"/>
                    </a:cxn>
                    <a:cxn ang="0">
                      <a:pos x="38" y="193"/>
                    </a:cxn>
                    <a:cxn ang="0">
                      <a:pos x="24" y="179"/>
                    </a:cxn>
                    <a:cxn ang="0">
                      <a:pos x="12" y="161"/>
                    </a:cxn>
                    <a:cxn ang="0">
                      <a:pos x="4" y="142"/>
                    </a:cxn>
                    <a:cxn ang="0">
                      <a:pos x="0" y="121"/>
                    </a:cxn>
                    <a:cxn ang="0">
                      <a:pos x="0" y="99"/>
                    </a:cxn>
                    <a:cxn ang="0">
                      <a:pos x="4" y="78"/>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8"/>
                      </a:lnTo>
                      <a:lnTo>
                        <a:pt x="1272" y="78"/>
                      </a:lnTo>
                      <a:lnTo>
                        <a:pt x="1276" y="88"/>
                      </a:lnTo>
                      <a:lnTo>
                        <a:pt x="1277" y="99"/>
                      </a:lnTo>
                      <a:lnTo>
                        <a:pt x="1278" y="110"/>
                      </a:lnTo>
                      <a:lnTo>
                        <a:pt x="1277" y="121"/>
                      </a:lnTo>
                      <a:lnTo>
                        <a:pt x="1276" y="131"/>
                      </a:lnTo>
                      <a:lnTo>
                        <a:pt x="1272" y="142"/>
                      </a:lnTo>
                      <a:lnTo>
                        <a:pt x="1269" y="152"/>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8"/>
                      </a:lnTo>
                      <a:lnTo>
                        <a:pt x="1169" y="219"/>
                      </a:lnTo>
                      <a:lnTo>
                        <a:pt x="108" y="219"/>
                      </a:lnTo>
                      <a:lnTo>
                        <a:pt x="97" y="218"/>
                      </a:lnTo>
                      <a:lnTo>
                        <a:pt x="86" y="216"/>
                      </a:lnTo>
                      <a:lnTo>
                        <a:pt x="76" y="213"/>
                      </a:lnTo>
                      <a:lnTo>
                        <a:pt x="66" y="210"/>
                      </a:lnTo>
                      <a:lnTo>
                        <a:pt x="56" y="205"/>
                      </a:lnTo>
                      <a:lnTo>
                        <a:pt x="47" y="200"/>
                      </a:lnTo>
                      <a:lnTo>
                        <a:pt x="38" y="193"/>
                      </a:lnTo>
                      <a:lnTo>
                        <a:pt x="31" y="186"/>
                      </a:lnTo>
                      <a:lnTo>
                        <a:pt x="24" y="179"/>
                      </a:lnTo>
                      <a:lnTo>
                        <a:pt x="17" y="170"/>
                      </a:lnTo>
                      <a:lnTo>
                        <a:pt x="12" y="161"/>
                      </a:lnTo>
                      <a:lnTo>
                        <a:pt x="7" y="152"/>
                      </a:lnTo>
                      <a:lnTo>
                        <a:pt x="4" y="142"/>
                      </a:lnTo>
                      <a:lnTo>
                        <a:pt x="2" y="131"/>
                      </a:lnTo>
                      <a:lnTo>
                        <a:pt x="0" y="121"/>
                      </a:lnTo>
                      <a:lnTo>
                        <a:pt x="0" y="110"/>
                      </a:lnTo>
                      <a:lnTo>
                        <a:pt x="0" y="99"/>
                      </a:lnTo>
                      <a:lnTo>
                        <a:pt x="2" y="88"/>
                      </a:lnTo>
                      <a:lnTo>
                        <a:pt x="4" y="78"/>
                      </a:lnTo>
                      <a:lnTo>
                        <a:pt x="7" y="68"/>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08" name="Freeform 40"/>
                <p:cNvSpPr>
                  <a:spLocks/>
                </p:cNvSpPr>
                <p:nvPr/>
              </p:nvSpPr>
              <p:spPr bwMode="auto">
                <a:xfrm>
                  <a:off x="10455678" y="3715699"/>
                  <a:ext cx="28575" cy="28575"/>
                </a:xfrm>
                <a:custGeom>
                  <a:avLst/>
                  <a:gdLst/>
                  <a:ahLst/>
                  <a:cxnLst>
                    <a:cxn ang="0">
                      <a:pos x="101" y="182"/>
                    </a:cxn>
                    <a:cxn ang="0">
                      <a:pos x="119" y="178"/>
                    </a:cxn>
                    <a:cxn ang="0">
                      <a:pos x="135" y="172"/>
                    </a:cxn>
                    <a:cxn ang="0">
                      <a:pos x="150" y="162"/>
                    </a:cxn>
                    <a:cxn ang="0">
                      <a:pos x="162" y="150"/>
                    </a:cxn>
                    <a:cxn ang="0">
                      <a:pos x="172" y="134"/>
                    </a:cxn>
                    <a:cxn ang="0">
                      <a:pos x="179" y="119"/>
                    </a:cxn>
                    <a:cxn ang="0">
                      <a:pos x="182" y="101"/>
                    </a:cxn>
                    <a:cxn ang="0">
                      <a:pos x="182" y="82"/>
                    </a:cxn>
                    <a:cxn ang="0">
                      <a:pos x="179"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9" y="178"/>
                      </a:lnTo>
                      <a:lnTo>
                        <a:pt x="126" y="175"/>
                      </a:lnTo>
                      <a:lnTo>
                        <a:pt x="135" y="172"/>
                      </a:lnTo>
                      <a:lnTo>
                        <a:pt x="142" y="166"/>
                      </a:lnTo>
                      <a:lnTo>
                        <a:pt x="150" y="162"/>
                      </a:lnTo>
                      <a:lnTo>
                        <a:pt x="156" y="155"/>
                      </a:lnTo>
                      <a:lnTo>
                        <a:pt x="162" y="150"/>
                      </a:lnTo>
                      <a:lnTo>
                        <a:pt x="167" y="142"/>
                      </a:lnTo>
                      <a:lnTo>
                        <a:pt x="172" y="134"/>
                      </a:lnTo>
                      <a:lnTo>
                        <a:pt x="175" y="126"/>
                      </a:lnTo>
                      <a:lnTo>
                        <a:pt x="179" y="119"/>
                      </a:lnTo>
                      <a:lnTo>
                        <a:pt x="181" y="110"/>
                      </a:lnTo>
                      <a:lnTo>
                        <a:pt x="182" y="101"/>
                      </a:lnTo>
                      <a:lnTo>
                        <a:pt x="183" y="91"/>
                      </a:lnTo>
                      <a:lnTo>
                        <a:pt x="182" y="82"/>
                      </a:lnTo>
                      <a:lnTo>
                        <a:pt x="181" y="73"/>
                      </a:lnTo>
                      <a:lnTo>
                        <a:pt x="179" y="64"/>
                      </a:lnTo>
                      <a:lnTo>
                        <a:pt x="175" y="55"/>
                      </a:lnTo>
                      <a:lnTo>
                        <a:pt x="172" y="48"/>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8"/>
                      </a:lnTo>
                      <a:lnTo>
                        <a:pt x="7" y="55"/>
                      </a:lnTo>
                      <a:lnTo>
                        <a:pt x="4" y="64"/>
                      </a:lnTo>
                      <a:lnTo>
                        <a:pt x="2" y="73"/>
                      </a:lnTo>
                      <a:lnTo>
                        <a:pt x="0" y="82"/>
                      </a:lnTo>
                      <a:lnTo>
                        <a:pt x="0" y="91"/>
                      </a:lnTo>
                      <a:lnTo>
                        <a:pt x="0" y="101"/>
                      </a:lnTo>
                      <a:lnTo>
                        <a:pt x="2" y="110"/>
                      </a:lnTo>
                      <a:lnTo>
                        <a:pt x="4" y="119"/>
                      </a:lnTo>
                      <a:lnTo>
                        <a:pt x="7" y="126"/>
                      </a:lnTo>
                      <a:lnTo>
                        <a:pt x="11" y="134"/>
                      </a:lnTo>
                      <a:lnTo>
                        <a:pt x="16" y="142"/>
                      </a:lnTo>
                      <a:lnTo>
                        <a:pt x="21" y="150"/>
                      </a:lnTo>
                      <a:lnTo>
                        <a:pt x="27" y="155"/>
                      </a:lnTo>
                      <a:lnTo>
                        <a:pt x="33" y="162"/>
                      </a:lnTo>
                      <a:lnTo>
                        <a:pt x="40" y="166"/>
                      </a:lnTo>
                      <a:lnTo>
                        <a:pt x="48" y="172"/>
                      </a:lnTo>
                      <a:lnTo>
                        <a:pt x="55"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09" name="Freeform 41"/>
                <p:cNvSpPr>
                  <a:spLocks/>
                </p:cNvSpPr>
                <p:nvPr/>
              </p:nvSpPr>
              <p:spPr bwMode="auto">
                <a:xfrm>
                  <a:off x="10495365" y="3715699"/>
                  <a:ext cx="30163" cy="28575"/>
                </a:xfrm>
                <a:custGeom>
                  <a:avLst/>
                  <a:gdLst/>
                  <a:ahLst/>
                  <a:cxnLst>
                    <a:cxn ang="0">
                      <a:pos x="101" y="182"/>
                    </a:cxn>
                    <a:cxn ang="0">
                      <a:pos x="119" y="178"/>
                    </a:cxn>
                    <a:cxn ang="0">
                      <a:pos x="135" y="172"/>
                    </a:cxn>
                    <a:cxn ang="0">
                      <a:pos x="150" y="162"/>
                    </a:cxn>
                    <a:cxn ang="0">
                      <a:pos x="162" y="150"/>
                    </a:cxn>
                    <a:cxn ang="0">
                      <a:pos x="172" y="134"/>
                    </a:cxn>
                    <a:cxn ang="0">
                      <a:pos x="178" y="119"/>
                    </a:cxn>
                    <a:cxn ang="0">
                      <a:pos x="182" y="101"/>
                    </a:cxn>
                    <a:cxn ang="0">
                      <a:pos x="182" y="82"/>
                    </a:cxn>
                    <a:cxn ang="0">
                      <a:pos x="178"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3" h="182">
                      <a:moveTo>
                        <a:pt x="92" y="182"/>
                      </a:moveTo>
                      <a:lnTo>
                        <a:pt x="101" y="182"/>
                      </a:lnTo>
                      <a:lnTo>
                        <a:pt x="110" y="181"/>
                      </a:lnTo>
                      <a:lnTo>
                        <a:pt x="119" y="178"/>
                      </a:lnTo>
                      <a:lnTo>
                        <a:pt x="127" y="175"/>
                      </a:lnTo>
                      <a:lnTo>
                        <a:pt x="135" y="172"/>
                      </a:lnTo>
                      <a:lnTo>
                        <a:pt x="142" y="166"/>
                      </a:lnTo>
                      <a:lnTo>
                        <a:pt x="150" y="162"/>
                      </a:lnTo>
                      <a:lnTo>
                        <a:pt x="156" y="155"/>
                      </a:lnTo>
                      <a:lnTo>
                        <a:pt x="162" y="150"/>
                      </a:lnTo>
                      <a:lnTo>
                        <a:pt x="167"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8" y="55"/>
                      </a:lnTo>
                      <a:lnTo>
                        <a:pt x="4" y="64"/>
                      </a:lnTo>
                      <a:lnTo>
                        <a:pt x="2" y="73"/>
                      </a:lnTo>
                      <a:lnTo>
                        <a:pt x="1" y="82"/>
                      </a:lnTo>
                      <a:lnTo>
                        <a:pt x="0" y="91"/>
                      </a:lnTo>
                      <a:lnTo>
                        <a:pt x="1" y="101"/>
                      </a:lnTo>
                      <a:lnTo>
                        <a:pt x="2" y="110"/>
                      </a:lnTo>
                      <a:lnTo>
                        <a:pt x="4" y="119"/>
                      </a:lnTo>
                      <a:lnTo>
                        <a:pt x="8"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10" name="Freeform 42"/>
                <p:cNvSpPr>
                  <a:spLocks/>
                </p:cNvSpPr>
                <p:nvPr/>
              </p:nvSpPr>
              <p:spPr bwMode="auto">
                <a:xfrm>
                  <a:off x="10536640" y="3715699"/>
                  <a:ext cx="28575" cy="28575"/>
                </a:xfrm>
                <a:custGeom>
                  <a:avLst/>
                  <a:gdLst/>
                  <a:ahLst/>
                  <a:cxnLst>
                    <a:cxn ang="0">
                      <a:pos x="101" y="182"/>
                    </a:cxn>
                    <a:cxn ang="0">
                      <a:pos x="118" y="178"/>
                    </a:cxn>
                    <a:cxn ang="0">
                      <a:pos x="135" y="172"/>
                    </a:cxn>
                    <a:cxn ang="0">
                      <a:pos x="149" y="162"/>
                    </a:cxn>
                    <a:cxn ang="0">
                      <a:pos x="162" y="150"/>
                    </a:cxn>
                    <a:cxn ang="0">
                      <a:pos x="172" y="134"/>
                    </a:cxn>
                    <a:cxn ang="0">
                      <a:pos x="178" y="119"/>
                    </a:cxn>
                    <a:cxn ang="0">
                      <a:pos x="183" y="101"/>
                    </a:cxn>
                    <a:cxn ang="0">
                      <a:pos x="183" y="82"/>
                    </a:cxn>
                    <a:cxn ang="0">
                      <a:pos x="178" y="64"/>
                    </a:cxn>
                    <a:cxn ang="0">
                      <a:pos x="172" y="48"/>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7" y="172"/>
                    </a:cxn>
                    <a:cxn ang="0">
                      <a:pos x="64" y="178"/>
                    </a:cxn>
                    <a:cxn ang="0">
                      <a:pos x="82" y="182"/>
                    </a:cxn>
                  </a:cxnLst>
                  <a:rect l="0" t="0" r="r" b="b"/>
                  <a:pathLst>
                    <a:path w="183" h="182">
                      <a:moveTo>
                        <a:pt x="92" y="182"/>
                      </a:moveTo>
                      <a:lnTo>
                        <a:pt x="101" y="182"/>
                      </a:lnTo>
                      <a:lnTo>
                        <a:pt x="109" y="181"/>
                      </a:lnTo>
                      <a:lnTo>
                        <a:pt x="118" y="178"/>
                      </a:lnTo>
                      <a:lnTo>
                        <a:pt x="127" y="175"/>
                      </a:lnTo>
                      <a:lnTo>
                        <a:pt x="135" y="172"/>
                      </a:lnTo>
                      <a:lnTo>
                        <a:pt x="143" y="166"/>
                      </a:lnTo>
                      <a:lnTo>
                        <a:pt x="149" y="162"/>
                      </a:lnTo>
                      <a:lnTo>
                        <a:pt x="156" y="155"/>
                      </a:lnTo>
                      <a:lnTo>
                        <a:pt x="162" y="150"/>
                      </a:lnTo>
                      <a:lnTo>
                        <a:pt x="167" y="142"/>
                      </a:lnTo>
                      <a:lnTo>
                        <a:pt x="172" y="134"/>
                      </a:lnTo>
                      <a:lnTo>
                        <a:pt x="176" y="126"/>
                      </a:lnTo>
                      <a:lnTo>
                        <a:pt x="178" y="119"/>
                      </a:lnTo>
                      <a:lnTo>
                        <a:pt x="180" y="110"/>
                      </a:lnTo>
                      <a:lnTo>
                        <a:pt x="183" y="101"/>
                      </a:lnTo>
                      <a:lnTo>
                        <a:pt x="183" y="91"/>
                      </a:lnTo>
                      <a:lnTo>
                        <a:pt x="183" y="82"/>
                      </a:lnTo>
                      <a:lnTo>
                        <a:pt x="180" y="73"/>
                      </a:lnTo>
                      <a:lnTo>
                        <a:pt x="178" y="64"/>
                      </a:lnTo>
                      <a:lnTo>
                        <a:pt x="176" y="55"/>
                      </a:lnTo>
                      <a:lnTo>
                        <a:pt x="172" y="48"/>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5" y="142"/>
                      </a:lnTo>
                      <a:lnTo>
                        <a:pt x="21" y="150"/>
                      </a:lnTo>
                      <a:lnTo>
                        <a:pt x="26" y="155"/>
                      </a:lnTo>
                      <a:lnTo>
                        <a:pt x="33" y="162"/>
                      </a:lnTo>
                      <a:lnTo>
                        <a:pt x="41" y="166"/>
                      </a:lnTo>
                      <a:lnTo>
                        <a:pt x="47" y="172"/>
                      </a:lnTo>
                      <a:lnTo>
                        <a:pt x="56" y="175"/>
                      </a:lnTo>
                      <a:lnTo>
                        <a:pt x="64"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11" name="Freeform 43"/>
                <p:cNvSpPr>
                  <a:spLocks/>
                </p:cNvSpPr>
                <p:nvPr/>
              </p:nvSpPr>
              <p:spPr bwMode="auto">
                <a:xfrm>
                  <a:off x="10576328" y="3715699"/>
                  <a:ext cx="28575" cy="28575"/>
                </a:xfrm>
                <a:custGeom>
                  <a:avLst/>
                  <a:gdLst/>
                  <a:ahLst/>
                  <a:cxnLst>
                    <a:cxn ang="0">
                      <a:pos x="100" y="182"/>
                    </a:cxn>
                    <a:cxn ang="0">
                      <a:pos x="118" y="178"/>
                    </a:cxn>
                    <a:cxn ang="0">
                      <a:pos x="135" y="172"/>
                    </a:cxn>
                    <a:cxn ang="0">
                      <a:pos x="149" y="162"/>
                    </a:cxn>
                    <a:cxn ang="0">
                      <a:pos x="161" y="150"/>
                    </a:cxn>
                    <a:cxn ang="0">
                      <a:pos x="171" y="134"/>
                    </a:cxn>
                    <a:cxn ang="0">
                      <a:pos x="178" y="119"/>
                    </a:cxn>
                    <a:cxn ang="0">
                      <a:pos x="182" y="101"/>
                    </a:cxn>
                    <a:cxn ang="0">
                      <a:pos x="182" y="82"/>
                    </a:cxn>
                    <a:cxn ang="0">
                      <a:pos x="178"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2" h="182">
                      <a:moveTo>
                        <a:pt x="92" y="182"/>
                      </a:moveTo>
                      <a:lnTo>
                        <a:pt x="100" y="182"/>
                      </a:lnTo>
                      <a:lnTo>
                        <a:pt x="109" y="181"/>
                      </a:lnTo>
                      <a:lnTo>
                        <a:pt x="118" y="178"/>
                      </a:lnTo>
                      <a:lnTo>
                        <a:pt x="127" y="175"/>
                      </a:lnTo>
                      <a:lnTo>
                        <a:pt x="135" y="172"/>
                      </a:lnTo>
                      <a:lnTo>
                        <a:pt x="143" y="166"/>
                      </a:lnTo>
                      <a:lnTo>
                        <a:pt x="149" y="162"/>
                      </a:lnTo>
                      <a:lnTo>
                        <a:pt x="156" y="155"/>
                      </a:lnTo>
                      <a:lnTo>
                        <a:pt x="161" y="150"/>
                      </a:lnTo>
                      <a:lnTo>
                        <a:pt x="167" y="142"/>
                      </a:lnTo>
                      <a:lnTo>
                        <a:pt x="171" y="134"/>
                      </a:lnTo>
                      <a:lnTo>
                        <a:pt x="176" y="126"/>
                      </a:lnTo>
                      <a:lnTo>
                        <a:pt x="178" y="119"/>
                      </a:lnTo>
                      <a:lnTo>
                        <a:pt x="180" y="110"/>
                      </a:lnTo>
                      <a:lnTo>
                        <a:pt x="182" y="101"/>
                      </a:lnTo>
                      <a:lnTo>
                        <a:pt x="182" y="91"/>
                      </a:lnTo>
                      <a:lnTo>
                        <a:pt x="182" y="82"/>
                      </a:lnTo>
                      <a:lnTo>
                        <a:pt x="180" y="73"/>
                      </a:lnTo>
                      <a:lnTo>
                        <a:pt x="178" y="64"/>
                      </a:lnTo>
                      <a:lnTo>
                        <a:pt x="176" y="55"/>
                      </a:lnTo>
                      <a:lnTo>
                        <a:pt x="171" y="48"/>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6" y="142"/>
                      </a:lnTo>
                      <a:lnTo>
                        <a:pt x="21" y="150"/>
                      </a:lnTo>
                      <a:lnTo>
                        <a:pt x="27" y="155"/>
                      </a:lnTo>
                      <a:lnTo>
                        <a:pt x="33" y="162"/>
                      </a:lnTo>
                      <a:lnTo>
                        <a:pt x="41" y="166"/>
                      </a:lnTo>
                      <a:lnTo>
                        <a:pt x="48" y="172"/>
                      </a:lnTo>
                      <a:lnTo>
                        <a:pt x="56" y="175"/>
                      </a:lnTo>
                      <a:lnTo>
                        <a:pt x="64"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12" name="Freeform 44"/>
                <p:cNvSpPr>
                  <a:spLocks/>
                </p:cNvSpPr>
                <p:nvPr/>
              </p:nvSpPr>
              <p:spPr bwMode="auto">
                <a:xfrm>
                  <a:off x="10616015" y="3715699"/>
                  <a:ext cx="28575" cy="28575"/>
                </a:xfrm>
                <a:custGeom>
                  <a:avLst/>
                  <a:gdLst/>
                  <a:ahLst/>
                  <a:cxnLst>
                    <a:cxn ang="0">
                      <a:pos x="100" y="182"/>
                    </a:cxn>
                    <a:cxn ang="0">
                      <a:pos x="118" y="178"/>
                    </a:cxn>
                    <a:cxn ang="0">
                      <a:pos x="135"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8"/>
                    </a:cxn>
                    <a:cxn ang="0">
                      <a:pos x="4" y="64"/>
                    </a:cxn>
                    <a:cxn ang="0">
                      <a:pos x="0" y="82"/>
                    </a:cxn>
                    <a:cxn ang="0">
                      <a:pos x="0" y="101"/>
                    </a:cxn>
                    <a:cxn ang="0">
                      <a:pos x="4" y="119"/>
                    </a:cxn>
                    <a:cxn ang="0">
                      <a:pos x="10" y="134"/>
                    </a:cxn>
                    <a:cxn ang="0">
                      <a:pos x="20" y="150"/>
                    </a:cxn>
                    <a:cxn ang="0">
                      <a:pos x="34" y="162"/>
                    </a:cxn>
                    <a:cxn ang="0">
                      <a:pos x="48" y="172"/>
                    </a:cxn>
                    <a:cxn ang="0">
                      <a:pos x="64" y="178"/>
                    </a:cxn>
                    <a:cxn ang="0">
                      <a:pos x="82" y="182"/>
                    </a:cxn>
                  </a:cxnLst>
                  <a:rect l="0" t="0" r="r" b="b"/>
                  <a:pathLst>
                    <a:path w="182" h="182">
                      <a:moveTo>
                        <a:pt x="91" y="182"/>
                      </a:moveTo>
                      <a:lnTo>
                        <a:pt x="100" y="182"/>
                      </a:lnTo>
                      <a:lnTo>
                        <a:pt x="109" y="181"/>
                      </a:lnTo>
                      <a:lnTo>
                        <a:pt x="118" y="178"/>
                      </a:lnTo>
                      <a:lnTo>
                        <a:pt x="127" y="175"/>
                      </a:lnTo>
                      <a:lnTo>
                        <a:pt x="135" y="172"/>
                      </a:lnTo>
                      <a:lnTo>
                        <a:pt x="142" y="166"/>
                      </a:lnTo>
                      <a:lnTo>
                        <a:pt x="149" y="162"/>
                      </a:lnTo>
                      <a:lnTo>
                        <a:pt x="156" y="155"/>
                      </a:lnTo>
                      <a:lnTo>
                        <a:pt x="161" y="150"/>
                      </a:lnTo>
                      <a:lnTo>
                        <a:pt x="167" y="142"/>
                      </a:lnTo>
                      <a:lnTo>
                        <a:pt x="171" y="134"/>
                      </a:lnTo>
                      <a:lnTo>
                        <a:pt x="176" y="126"/>
                      </a:lnTo>
                      <a:lnTo>
                        <a:pt x="179" y="119"/>
                      </a:lnTo>
                      <a:lnTo>
                        <a:pt x="181" y="110"/>
                      </a:lnTo>
                      <a:lnTo>
                        <a:pt x="182" y="101"/>
                      </a:lnTo>
                      <a:lnTo>
                        <a:pt x="182" y="91"/>
                      </a:lnTo>
                      <a:lnTo>
                        <a:pt x="182" y="82"/>
                      </a:lnTo>
                      <a:lnTo>
                        <a:pt x="181" y="73"/>
                      </a:lnTo>
                      <a:lnTo>
                        <a:pt x="179" y="64"/>
                      </a:lnTo>
                      <a:lnTo>
                        <a:pt x="176" y="55"/>
                      </a:lnTo>
                      <a:lnTo>
                        <a:pt x="171" y="48"/>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8"/>
                      </a:lnTo>
                      <a:lnTo>
                        <a:pt x="7" y="55"/>
                      </a:lnTo>
                      <a:lnTo>
                        <a:pt x="4" y="64"/>
                      </a:lnTo>
                      <a:lnTo>
                        <a:pt x="2" y="73"/>
                      </a:lnTo>
                      <a:lnTo>
                        <a:pt x="0" y="82"/>
                      </a:lnTo>
                      <a:lnTo>
                        <a:pt x="0" y="91"/>
                      </a:lnTo>
                      <a:lnTo>
                        <a:pt x="0" y="101"/>
                      </a:lnTo>
                      <a:lnTo>
                        <a:pt x="2" y="110"/>
                      </a:lnTo>
                      <a:lnTo>
                        <a:pt x="4" y="119"/>
                      </a:lnTo>
                      <a:lnTo>
                        <a:pt x="7" y="126"/>
                      </a:lnTo>
                      <a:lnTo>
                        <a:pt x="10" y="134"/>
                      </a:lnTo>
                      <a:lnTo>
                        <a:pt x="16" y="142"/>
                      </a:lnTo>
                      <a:lnTo>
                        <a:pt x="20" y="150"/>
                      </a:lnTo>
                      <a:lnTo>
                        <a:pt x="27" y="155"/>
                      </a:lnTo>
                      <a:lnTo>
                        <a:pt x="34" y="162"/>
                      </a:lnTo>
                      <a:lnTo>
                        <a:pt x="40" y="166"/>
                      </a:lnTo>
                      <a:lnTo>
                        <a:pt x="48" y="172"/>
                      </a:lnTo>
                      <a:lnTo>
                        <a:pt x="56"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13" name="Freeform 45"/>
                <p:cNvSpPr>
                  <a:spLocks/>
                </p:cNvSpPr>
                <p:nvPr/>
              </p:nvSpPr>
              <p:spPr bwMode="auto">
                <a:xfrm>
                  <a:off x="11073215" y="2775899"/>
                  <a:ext cx="203200" cy="33338"/>
                </a:xfrm>
                <a:custGeom>
                  <a:avLst/>
                  <a:gdLst/>
                  <a:ahLst/>
                  <a:cxnLst>
                    <a:cxn ang="0">
                      <a:pos x="1169" y="0"/>
                    </a:cxn>
                    <a:cxn ang="0">
                      <a:pos x="1190" y="2"/>
                    </a:cxn>
                    <a:cxn ang="0">
                      <a:pos x="1212" y="9"/>
                    </a:cxn>
                    <a:cxn ang="0">
                      <a:pos x="1229" y="19"/>
                    </a:cxn>
                    <a:cxn ang="0">
                      <a:pos x="1246" y="32"/>
                    </a:cxn>
                    <a:cxn ang="0">
                      <a:pos x="1259" y="48"/>
                    </a:cxn>
                    <a:cxn ang="0">
                      <a:pos x="1269" y="67"/>
                    </a:cxn>
                    <a:cxn ang="0">
                      <a:pos x="1276" y="87"/>
                    </a:cxn>
                    <a:cxn ang="0">
                      <a:pos x="1278" y="109"/>
                    </a:cxn>
                    <a:cxn ang="0">
                      <a:pos x="1276" y="131"/>
                    </a:cxn>
                    <a:cxn ang="0">
                      <a:pos x="1269" y="151"/>
                    </a:cxn>
                    <a:cxn ang="0">
                      <a:pos x="1259" y="170"/>
                    </a:cxn>
                    <a:cxn ang="0">
                      <a:pos x="1246" y="187"/>
                    </a:cxn>
                    <a:cxn ang="0">
                      <a:pos x="1229" y="200"/>
                    </a:cxn>
                    <a:cxn ang="0">
                      <a:pos x="1212" y="210"/>
                    </a:cxn>
                    <a:cxn ang="0">
                      <a:pos x="1190" y="215"/>
                    </a:cxn>
                    <a:cxn ang="0">
                      <a:pos x="1169" y="218"/>
                    </a:cxn>
                    <a:cxn ang="0">
                      <a:pos x="97" y="218"/>
                    </a:cxn>
                    <a:cxn ang="0">
                      <a:pos x="76" y="213"/>
                    </a:cxn>
                    <a:cxn ang="0">
                      <a:pos x="56" y="204"/>
                    </a:cxn>
                    <a:cxn ang="0">
                      <a:pos x="38" y="193"/>
                    </a:cxn>
                    <a:cxn ang="0">
                      <a:pos x="24" y="179"/>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2"/>
                      </a:lnTo>
                      <a:lnTo>
                        <a:pt x="1202" y="5"/>
                      </a:lnTo>
                      <a:lnTo>
                        <a:pt x="1212" y="9"/>
                      </a:lnTo>
                      <a:lnTo>
                        <a:pt x="1220" y="14"/>
                      </a:lnTo>
                      <a:lnTo>
                        <a:pt x="1229" y="19"/>
                      </a:lnTo>
                      <a:lnTo>
                        <a:pt x="1238" y="25"/>
                      </a:lnTo>
                      <a:lnTo>
                        <a:pt x="1246" y="32"/>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9"/>
                      </a:lnTo>
                      <a:lnTo>
                        <a:pt x="1246" y="187"/>
                      </a:lnTo>
                      <a:lnTo>
                        <a:pt x="1238" y="193"/>
                      </a:lnTo>
                      <a:lnTo>
                        <a:pt x="1229" y="200"/>
                      </a:lnTo>
                      <a:lnTo>
                        <a:pt x="1220" y="204"/>
                      </a:lnTo>
                      <a:lnTo>
                        <a:pt x="1212" y="210"/>
                      </a:lnTo>
                      <a:lnTo>
                        <a:pt x="1202" y="213"/>
                      </a:lnTo>
                      <a:lnTo>
                        <a:pt x="1190" y="215"/>
                      </a:lnTo>
                      <a:lnTo>
                        <a:pt x="1180" y="218"/>
                      </a:lnTo>
                      <a:lnTo>
                        <a:pt x="1169" y="218"/>
                      </a:lnTo>
                      <a:lnTo>
                        <a:pt x="108" y="218"/>
                      </a:lnTo>
                      <a:lnTo>
                        <a:pt x="97" y="218"/>
                      </a:lnTo>
                      <a:lnTo>
                        <a:pt x="86" y="215"/>
                      </a:lnTo>
                      <a:lnTo>
                        <a:pt x="76" y="213"/>
                      </a:lnTo>
                      <a:lnTo>
                        <a:pt x="66" y="210"/>
                      </a:lnTo>
                      <a:lnTo>
                        <a:pt x="56" y="204"/>
                      </a:lnTo>
                      <a:lnTo>
                        <a:pt x="47" y="200"/>
                      </a:lnTo>
                      <a:lnTo>
                        <a:pt x="38" y="193"/>
                      </a:lnTo>
                      <a:lnTo>
                        <a:pt x="31" y="187"/>
                      </a:lnTo>
                      <a:lnTo>
                        <a:pt x="24" y="179"/>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2"/>
                      </a:lnTo>
                      <a:lnTo>
                        <a:pt x="38" y="25"/>
                      </a:lnTo>
                      <a:lnTo>
                        <a:pt x="47" y="19"/>
                      </a:lnTo>
                      <a:lnTo>
                        <a:pt x="56" y="14"/>
                      </a:lnTo>
                      <a:lnTo>
                        <a:pt x="66" y="9"/>
                      </a:lnTo>
                      <a:lnTo>
                        <a:pt x="76" y="5"/>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14" name="Freeform 46"/>
                <p:cNvSpPr>
                  <a:spLocks/>
                </p:cNvSpPr>
                <p:nvPr/>
              </p:nvSpPr>
              <p:spPr bwMode="auto">
                <a:xfrm>
                  <a:off x="10455678" y="2775899"/>
                  <a:ext cx="28575" cy="30163"/>
                </a:xfrm>
                <a:custGeom>
                  <a:avLst/>
                  <a:gdLst/>
                  <a:ahLst/>
                  <a:cxnLst>
                    <a:cxn ang="0">
                      <a:pos x="101" y="183"/>
                    </a:cxn>
                    <a:cxn ang="0">
                      <a:pos x="119" y="178"/>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9" y="178"/>
                      </a:lnTo>
                      <a:lnTo>
                        <a:pt x="126" y="176"/>
                      </a:lnTo>
                      <a:lnTo>
                        <a:pt x="135" y="172"/>
                      </a:lnTo>
                      <a:lnTo>
                        <a:pt x="142" y="167"/>
                      </a:lnTo>
                      <a:lnTo>
                        <a:pt x="150" y="162"/>
                      </a:lnTo>
                      <a:lnTo>
                        <a:pt x="156" y="156"/>
                      </a:lnTo>
                      <a:lnTo>
                        <a:pt x="162" y="150"/>
                      </a:lnTo>
                      <a:lnTo>
                        <a:pt x="167" y="143"/>
                      </a:lnTo>
                      <a:lnTo>
                        <a:pt x="172" y="135"/>
                      </a:lnTo>
                      <a:lnTo>
                        <a:pt x="175" y="127"/>
                      </a:lnTo>
                      <a:lnTo>
                        <a:pt x="179" y="119"/>
                      </a:lnTo>
                      <a:lnTo>
                        <a:pt x="181" y="110"/>
                      </a:lnTo>
                      <a:lnTo>
                        <a:pt x="182" y="101"/>
                      </a:lnTo>
                      <a:lnTo>
                        <a:pt x="183" y="92"/>
                      </a:lnTo>
                      <a:lnTo>
                        <a:pt x="182" y="82"/>
                      </a:lnTo>
                      <a:lnTo>
                        <a:pt x="181" y="73"/>
                      </a:lnTo>
                      <a:lnTo>
                        <a:pt x="179" y="64"/>
                      </a:lnTo>
                      <a:lnTo>
                        <a:pt x="175" y="56"/>
                      </a:lnTo>
                      <a:lnTo>
                        <a:pt x="172" y="48"/>
                      </a:lnTo>
                      <a:lnTo>
                        <a:pt x="167" y="41"/>
                      </a:lnTo>
                      <a:lnTo>
                        <a:pt x="162" y="33"/>
                      </a:lnTo>
                      <a:lnTo>
                        <a:pt x="156" y="26"/>
                      </a:lnTo>
                      <a:lnTo>
                        <a:pt x="150" y="21"/>
                      </a:lnTo>
                      <a:lnTo>
                        <a:pt x="142" y="15"/>
                      </a:lnTo>
                      <a:lnTo>
                        <a:pt x="135" y="11"/>
                      </a:lnTo>
                      <a:lnTo>
                        <a:pt x="126" y="8"/>
                      </a:lnTo>
                      <a:lnTo>
                        <a:pt x="119" y="4"/>
                      </a:lnTo>
                      <a:lnTo>
                        <a:pt x="110" y="2"/>
                      </a:lnTo>
                      <a:lnTo>
                        <a:pt x="101" y="1"/>
                      </a:lnTo>
                      <a:lnTo>
                        <a:pt x="91" y="0"/>
                      </a:lnTo>
                      <a:lnTo>
                        <a:pt x="82" y="1"/>
                      </a:lnTo>
                      <a:lnTo>
                        <a:pt x="73" y="2"/>
                      </a:lnTo>
                      <a:lnTo>
                        <a:pt x="64" y="4"/>
                      </a:lnTo>
                      <a:lnTo>
                        <a:pt x="55" y="8"/>
                      </a:lnTo>
                      <a:lnTo>
                        <a:pt x="48" y="11"/>
                      </a:lnTo>
                      <a:lnTo>
                        <a:pt x="40" y="15"/>
                      </a:lnTo>
                      <a:lnTo>
                        <a:pt x="33" y="21"/>
                      </a:lnTo>
                      <a:lnTo>
                        <a:pt x="27" y="26"/>
                      </a:lnTo>
                      <a:lnTo>
                        <a:pt x="21" y="33"/>
                      </a:lnTo>
                      <a:lnTo>
                        <a:pt x="16" y="41"/>
                      </a:lnTo>
                      <a:lnTo>
                        <a:pt x="11" y="48"/>
                      </a:lnTo>
                      <a:lnTo>
                        <a:pt x="7" y="56"/>
                      </a:lnTo>
                      <a:lnTo>
                        <a:pt x="4" y="64"/>
                      </a:lnTo>
                      <a:lnTo>
                        <a:pt x="2" y="73"/>
                      </a:lnTo>
                      <a:lnTo>
                        <a:pt x="0" y="82"/>
                      </a:lnTo>
                      <a:lnTo>
                        <a:pt x="0" y="92"/>
                      </a:lnTo>
                      <a:lnTo>
                        <a:pt x="0" y="101"/>
                      </a:lnTo>
                      <a:lnTo>
                        <a:pt x="2" y="110"/>
                      </a:lnTo>
                      <a:lnTo>
                        <a:pt x="4" y="119"/>
                      </a:lnTo>
                      <a:lnTo>
                        <a:pt x="7" y="127"/>
                      </a:lnTo>
                      <a:lnTo>
                        <a:pt x="11" y="135"/>
                      </a:lnTo>
                      <a:lnTo>
                        <a:pt x="16" y="143"/>
                      </a:lnTo>
                      <a:lnTo>
                        <a:pt x="21" y="150"/>
                      </a:lnTo>
                      <a:lnTo>
                        <a:pt x="27" y="156"/>
                      </a:lnTo>
                      <a:lnTo>
                        <a:pt x="33" y="162"/>
                      </a:lnTo>
                      <a:lnTo>
                        <a:pt x="40" y="167"/>
                      </a:lnTo>
                      <a:lnTo>
                        <a:pt x="48" y="172"/>
                      </a:lnTo>
                      <a:lnTo>
                        <a:pt x="55"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15" name="Freeform 47"/>
                <p:cNvSpPr>
                  <a:spLocks/>
                </p:cNvSpPr>
                <p:nvPr/>
              </p:nvSpPr>
              <p:spPr bwMode="auto">
                <a:xfrm>
                  <a:off x="10495365" y="2775899"/>
                  <a:ext cx="30163" cy="30163"/>
                </a:xfrm>
                <a:custGeom>
                  <a:avLst/>
                  <a:gdLst/>
                  <a:ahLst/>
                  <a:cxnLst>
                    <a:cxn ang="0">
                      <a:pos x="101" y="183"/>
                    </a:cxn>
                    <a:cxn ang="0">
                      <a:pos x="119" y="178"/>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3" h="183">
                      <a:moveTo>
                        <a:pt x="92" y="183"/>
                      </a:moveTo>
                      <a:lnTo>
                        <a:pt x="101" y="183"/>
                      </a:lnTo>
                      <a:lnTo>
                        <a:pt x="110" y="181"/>
                      </a:lnTo>
                      <a:lnTo>
                        <a:pt x="119" y="178"/>
                      </a:lnTo>
                      <a:lnTo>
                        <a:pt x="127" y="176"/>
                      </a:lnTo>
                      <a:lnTo>
                        <a:pt x="135" y="172"/>
                      </a:lnTo>
                      <a:lnTo>
                        <a:pt x="142" y="167"/>
                      </a:lnTo>
                      <a:lnTo>
                        <a:pt x="150" y="162"/>
                      </a:lnTo>
                      <a:lnTo>
                        <a:pt x="156" y="156"/>
                      </a:lnTo>
                      <a:lnTo>
                        <a:pt x="162" y="150"/>
                      </a:lnTo>
                      <a:lnTo>
                        <a:pt x="167"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7" y="41"/>
                      </a:lnTo>
                      <a:lnTo>
                        <a:pt x="162" y="33"/>
                      </a:lnTo>
                      <a:lnTo>
                        <a:pt x="156" y="26"/>
                      </a:lnTo>
                      <a:lnTo>
                        <a:pt x="150" y="21"/>
                      </a:lnTo>
                      <a:lnTo>
                        <a:pt x="142" y="15"/>
                      </a:lnTo>
                      <a:lnTo>
                        <a:pt x="135" y="11"/>
                      </a:lnTo>
                      <a:lnTo>
                        <a:pt x="127" y="8"/>
                      </a:lnTo>
                      <a:lnTo>
                        <a:pt x="119" y="4"/>
                      </a:lnTo>
                      <a:lnTo>
                        <a:pt x="110" y="2"/>
                      </a:lnTo>
                      <a:lnTo>
                        <a:pt x="101" y="1"/>
                      </a:lnTo>
                      <a:lnTo>
                        <a:pt x="92"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8" y="56"/>
                      </a:lnTo>
                      <a:lnTo>
                        <a:pt x="4" y="64"/>
                      </a:lnTo>
                      <a:lnTo>
                        <a:pt x="2" y="73"/>
                      </a:lnTo>
                      <a:lnTo>
                        <a:pt x="1" y="82"/>
                      </a:lnTo>
                      <a:lnTo>
                        <a:pt x="0" y="92"/>
                      </a:lnTo>
                      <a:lnTo>
                        <a:pt x="1" y="101"/>
                      </a:lnTo>
                      <a:lnTo>
                        <a:pt x="2" y="110"/>
                      </a:lnTo>
                      <a:lnTo>
                        <a:pt x="4" y="119"/>
                      </a:lnTo>
                      <a:lnTo>
                        <a:pt x="8"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16" name="Freeform 48"/>
                <p:cNvSpPr>
                  <a:spLocks/>
                </p:cNvSpPr>
                <p:nvPr/>
              </p:nvSpPr>
              <p:spPr bwMode="auto">
                <a:xfrm>
                  <a:off x="10536640" y="2775899"/>
                  <a:ext cx="28575" cy="30163"/>
                </a:xfrm>
                <a:custGeom>
                  <a:avLst/>
                  <a:gdLst/>
                  <a:ahLst/>
                  <a:cxnLst>
                    <a:cxn ang="0">
                      <a:pos x="101" y="183"/>
                    </a:cxn>
                    <a:cxn ang="0">
                      <a:pos x="118" y="178"/>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8"/>
                    </a:cxn>
                    <a:cxn ang="0">
                      <a:pos x="82" y="183"/>
                    </a:cxn>
                  </a:cxnLst>
                  <a:rect l="0" t="0" r="r" b="b"/>
                  <a:pathLst>
                    <a:path w="183" h="183">
                      <a:moveTo>
                        <a:pt x="92" y="183"/>
                      </a:moveTo>
                      <a:lnTo>
                        <a:pt x="101" y="183"/>
                      </a:lnTo>
                      <a:lnTo>
                        <a:pt x="109" y="181"/>
                      </a:lnTo>
                      <a:lnTo>
                        <a:pt x="118" y="178"/>
                      </a:lnTo>
                      <a:lnTo>
                        <a:pt x="127" y="176"/>
                      </a:lnTo>
                      <a:lnTo>
                        <a:pt x="135" y="172"/>
                      </a:lnTo>
                      <a:lnTo>
                        <a:pt x="143" y="167"/>
                      </a:lnTo>
                      <a:lnTo>
                        <a:pt x="149" y="162"/>
                      </a:lnTo>
                      <a:lnTo>
                        <a:pt x="156" y="156"/>
                      </a:lnTo>
                      <a:lnTo>
                        <a:pt x="162" y="150"/>
                      </a:lnTo>
                      <a:lnTo>
                        <a:pt x="167" y="143"/>
                      </a:lnTo>
                      <a:lnTo>
                        <a:pt x="172" y="135"/>
                      </a:lnTo>
                      <a:lnTo>
                        <a:pt x="176" y="127"/>
                      </a:lnTo>
                      <a:lnTo>
                        <a:pt x="178" y="119"/>
                      </a:lnTo>
                      <a:lnTo>
                        <a:pt x="180" y="110"/>
                      </a:lnTo>
                      <a:lnTo>
                        <a:pt x="183" y="101"/>
                      </a:lnTo>
                      <a:lnTo>
                        <a:pt x="183" y="92"/>
                      </a:lnTo>
                      <a:lnTo>
                        <a:pt x="183" y="82"/>
                      </a:lnTo>
                      <a:lnTo>
                        <a:pt x="180" y="73"/>
                      </a:lnTo>
                      <a:lnTo>
                        <a:pt x="178" y="64"/>
                      </a:lnTo>
                      <a:lnTo>
                        <a:pt x="176" y="56"/>
                      </a:lnTo>
                      <a:lnTo>
                        <a:pt x="172" y="48"/>
                      </a:lnTo>
                      <a:lnTo>
                        <a:pt x="167" y="41"/>
                      </a:lnTo>
                      <a:lnTo>
                        <a:pt x="162" y="33"/>
                      </a:lnTo>
                      <a:lnTo>
                        <a:pt x="156" y="26"/>
                      </a:lnTo>
                      <a:lnTo>
                        <a:pt x="149" y="21"/>
                      </a:lnTo>
                      <a:lnTo>
                        <a:pt x="143" y="15"/>
                      </a:lnTo>
                      <a:lnTo>
                        <a:pt x="135" y="11"/>
                      </a:lnTo>
                      <a:lnTo>
                        <a:pt x="127" y="8"/>
                      </a:lnTo>
                      <a:lnTo>
                        <a:pt x="118" y="4"/>
                      </a:lnTo>
                      <a:lnTo>
                        <a:pt x="109" y="2"/>
                      </a:lnTo>
                      <a:lnTo>
                        <a:pt x="101" y="1"/>
                      </a:lnTo>
                      <a:lnTo>
                        <a:pt x="92" y="0"/>
                      </a:lnTo>
                      <a:lnTo>
                        <a:pt x="82" y="1"/>
                      </a:lnTo>
                      <a:lnTo>
                        <a:pt x="73" y="2"/>
                      </a:lnTo>
                      <a:lnTo>
                        <a:pt x="64" y="4"/>
                      </a:lnTo>
                      <a:lnTo>
                        <a:pt x="56" y="8"/>
                      </a:lnTo>
                      <a:lnTo>
                        <a:pt x="47" y="11"/>
                      </a:lnTo>
                      <a:lnTo>
                        <a:pt x="41" y="15"/>
                      </a:lnTo>
                      <a:lnTo>
                        <a:pt x="33" y="21"/>
                      </a:lnTo>
                      <a:lnTo>
                        <a:pt x="26" y="26"/>
                      </a:lnTo>
                      <a:lnTo>
                        <a:pt x="21" y="33"/>
                      </a:lnTo>
                      <a:lnTo>
                        <a:pt x="15"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5" y="143"/>
                      </a:lnTo>
                      <a:lnTo>
                        <a:pt x="21" y="150"/>
                      </a:lnTo>
                      <a:lnTo>
                        <a:pt x="26" y="156"/>
                      </a:lnTo>
                      <a:lnTo>
                        <a:pt x="33" y="162"/>
                      </a:lnTo>
                      <a:lnTo>
                        <a:pt x="41" y="167"/>
                      </a:lnTo>
                      <a:lnTo>
                        <a:pt x="47" y="172"/>
                      </a:lnTo>
                      <a:lnTo>
                        <a:pt x="56" y="176"/>
                      </a:lnTo>
                      <a:lnTo>
                        <a:pt x="64"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17" name="Freeform 49"/>
                <p:cNvSpPr>
                  <a:spLocks/>
                </p:cNvSpPr>
                <p:nvPr/>
              </p:nvSpPr>
              <p:spPr bwMode="auto">
                <a:xfrm>
                  <a:off x="10576328" y="2775899"/>
                  <a:ext cx="28575" cy="30163"/>
                </a:xfrm>
                <a:custGeom>
                  <a:avLst/>
                  <a:gdLst/>
                  <a:ahLst/>
                  <a:cxnLst>
                    <a:cxn ang="0">
                      <a:pos x="100" y="183"/>
                    </a:cxn>
                    <a:cxn ang="0">
                      <a:pos x="118" y="178"/>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2" h="183">
                      <a:moveTo>
                        <a:pt x="92" y="183"/>
                      </a:moveTo>
                      <a:lnTo>
                        <a:pt x="100" y="183"/>
                      </a:lnTo>
                      <a:lnTo>
                        <a:pt x="109" y="181"/>
                      </a:lnTo>
                      <a:lnTo>
                        <a:pt x="118" y="178"/>
                      </a:lnTo>
                      <a:lnTo>
                        <a:pt x="127" y="176"/>
                      </a:lnTo>
                      <a:lnTo>
                        <a:pt x="135" y="172"/>
                      </a:lnTo>
                      <a:lnTo>
                        <a:pt x="143" y="167"/>
                      </a:lnTo>
                      <a:lnTo>
                        <a:pt x="149" y="162"/>
                      </a:lnTo>
                      <a:lnTo>
                        <a:pt x="156" y="156"/>
                      </a:lnTo>
                      <a:lnTo>
                        <a:pt x="161" y="150"/>
                      </a:lnTo>
                      <a:lnTo>
                        <a:pt x="167" y="143"/>
                      </a:lnTo>
                      <a:lnTo>
                        <a:pt x="171" y="135"/>
                      </a:lnTo>
                      <a:lnTo>
                        <a:pt x="176" y="127"/>
                      </a:lnTo>
                      <a:lnTo>
                        <a:pt x="178" y="119"/>
                      </a:lnTo>
                      <a:lnTo>
                        <a:pt x="180" y="110"/>
                      </a:lnTo>
                      <a:lnTo>
                        <a:pt x="182" y="101"/>
                      </a:lnTo>
                      <a:lnTo>
                        <a:pt x="182" y="92"/>
                      </a:lnTo>
                      <a:lnTo>
                        <a:pt x="182" y="82"/>
                      </a:lnTo>
                      <a:lnTo>
                        <a:pt x="180" y="73"/>
                      </a:lnTo>
                      <a:lnTo>
                        <a:pt x="178" y="64"/>
                      </a:lnTo>
                      <a:lnTo>
                        <a:pt x="176" y="56"/>
                      </a:lnTo>
                      <a:lnTo>
                        <a:pt x="171" y="48"/>
                      </a:lnTo>
                      <a:lnTo>
                        <a:pt x="167" y="41"/>
                      </a:lnTo>
                      <a:lnTo>
                        <a:pt x="161" y="33"/>
                      </a:lnTo>
                      <a:lnTo>
                        <a:pt x="156" y="26"/>
                      </a:lnTo>
                      <a:lnTo>
                        <a:pt x="149" y="21"/>
                      </a:lnTo>
                      <a:lnTo>
                        <a:pt x="143" y="15"/>
                      </a:lnTo>
                      <a:lnTo>
                        <a:pt x="135" y="11"/>
                      </a:lnTo>
                      <a:lnTo>
                        <a:pt x="127" y="8"/>
                      </a:lnTo>
                      <a:lnTo>
                        <a:pt x="118" y="4"/>
                      </a:lnTo>
                      <a:lnTo>
                        <a:pt x="109" y="2"/>
                      </a:lnTo>
                      <a:lnTo>
                        <a:pt x="100" y="1"/>
                      </a:lnTo>
                      <a:lnTo>
                        <a:pt x="92" y="0"/>
                      </a:lnTo>
                      <a:lnTo>
                        <a:pt x="82" y="1"/>
                      </a:lnTo>
                      <a:lnTo>
                        <a:pt x="73" y="2"/>
                      </a:lnTo>
                      <a:lnTo>
                        <a:pt x="64" y="4"/>
                      </a:lnTo>
                      <a:lnTo>
                        <a:pt x="56" y="8"/>
                      </a:lnTo>
                      <a:lnTo>
                        <a:pt x="48" y="11"/>
                      </a:lnTo>
                      <a:lnTo>
                        <a:pt x="41" y="15"/>
                      </a:lnTo>
                      <a:lnTo>
                        <a:pt x="33" y="21"/>
                      </a:lnTo>
                      <a:lnTo>
                        <a:pt x="27" y="26"/>
                      </a:lnTo>
                      <a:lnTo>
                        <a:pt x="21" y="33"/>
                      </a:lnTo>
                      <a:lnTo>
                        <a:pt x="16"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6" y="143"/>
                      </a:lnTo>
                      <a:lnTo>
                        <a:pt x="21" y="150"/>
                      </a:lnTo>
                      <a:lnTo>
                        <a:pt x="27" y="156"/>
                      </a:lnTo>
                      <a:lnTo>
                        <a:pt x="33" y="162"/>
                      </a:lnTo>
                      <a:lnTo>
                        <a:pt x="41" y="167"/>
                      </a:lnTo>
                      <a:lnTo>
                        <a:pt x="48" y="172"/>
                      </a:lnTo>
                      <a:lnTo>
                        <a:pt x="56" y="176"/>
                      </a:lnTo>
                      <a:lnTo>
                        <a:pt x="64"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18" name="Freeform 50"/>
                <p:cNvSpPr>
                  <a:spLocks/>
                </p:cNvSpPr>
                <p:nvPr/>
              </p:nvSpPr>
              <p:spPr bwMode="auto">
                <a:xfrm>
                  <a:off x="10616015" y="2775899"/>
                  <a:ext cx="28575" cy="30163"/>
                </a:xfrm>
                <a:custGeom>
                  <a:avLst/>
                  <a:gdLst/>
                  <a:ahLst/>
                  <a:cxnLst>
                    <a:cxn ang="0">
                      <a:pos x="100" y="183"/>
                    </a:cxn>
                    <a:cxn ang="0">
                      <a:pos x="118" y="178"/>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8"/>
                    </a:cxn>
                    <a:cxn ang="0">
                      <a:pos x="82" y="183"/>
                    </a:cxn>
                  </a:cxnLst>
                  <a:rect l="0" t="0" r="r" b="b"/>
                  <a:pathLst>
                    <a:path w="182" h="183">
                      <a:moveTo>
                        <a:pt x="91" y="183"/>
                      </a:moveTo>
                      <a:lnTo>
                        <a:pt x="100" y="183"/>
                      </a:lnTo>
                      <a:lnTo>
                        <a:pt x="109" y="181"/>
                      </a:lnTo>
                      <a:lnTo>
                        <a:pt x="118" y="178"/>
                      </a:lnTo>
                      <a:lnTo>
                        <a:pt x="127" y="176"/>
                      </a:lnTo>
                      <a:lnTo>
                        <a:pt x="135" y="172"/>
                      </a:lnTo>
                      <a:lnTo>
                        <a:pt x="142" y="167"/>
                      </a:lnTo>
                      <a:lnTo>
                        <a:pt x="149" y="162"/>
                      </a:lnTo>
                      <a:lnTo>
                        <a:pt x="156" y="156"/>
                      </a:lnTo>
                      <a:lnTo>
                        <a:pt x="161" y="150"/>
                      </a:lnTo>
                      <a:lnTo>
                        <a:pt x="167" y="143"/>
                      </a:lnTo>
                      <a:lnTo>
                        <a:pt x="171" y="135"/>
                      </a:lnTo>
                      <a:lnTo>
                        <a:pt x="176" y="127"/>
                      </a:lnTo>
                      <a:lnTo>
                        <a:pt x="179" y="119"/>
                      </a:lnTo>
                      <a:lnTo>
                        <a:pt x="181" y="110"/>
                      </a:lnTo>
                      <a:lnTo>
                        <a:pt x="182" y="101"/>
                      </a:lnTo>
                      <a:lnTo>
                        <a:pt x="182" y="92"/>
                      </a:lnTo>
                      <a:lnTo>
                        <a:pt x="182" y="82"/>
                      </a:lnTo>
                      <a:lnTo>
                        <a:pt x="181" y="73"/>
                      </a:lnTo>
                      <a:lnTo>
                        <a:pt x="179" y="64"/>
                      </a:lnTo>
                      <a:lnTo>
                        <a:pt x="176" y="56"/>
                      </a:lnTo>
                      <a:lnTo>
                        <a:pt x="171" y="48"/>
                      </a:lnTo>
                      <a:lnTo>
                        <a:pt x="167" y="41"/>
                      </a:lnTo>
                      <a:lnTo>
                        <a:pt x="161" y="33"/>
                      </a:lnTo>
                      <a:lnTo>
                        <a:pt x="156" y="26"/>
                      </a:lnTo>
                      <a:lnTo>
                        <a:pt x="149" y="21"/>
                      </a:lnTo>
                      <a:lnTo>
                        <a:pt x="142" y="15"/>
                      </a:lnTo>
                      <a:lnTo>
                        <a:pt x="135" y="11"/>
                      </a:lnTo>
                      <a:lnTo>
                        <a:pt x="127" y="8"/>
                      </a:lnTo>
                      <a:lnTo>
                        <a:pt x="118" y="4"/>
                      </a:lnTo>
                      <a:lnTo>
                        <a:pt x="109" y="2"/>
                      </a:lnTo>
                      <a:lnTo>
                        <a:pt x="100" y="1"/>
                      </a:lnTo>
                      <a:lnTo>
                        <a:pt x="91" y="0"/>
                      </a:lnTo>
                      <a:lnTo>
                        <a:pt x="82" y="1"/>
                      </a:lnTo>
                      <a:lnTo>
                        <a:pt x="73" y="2"/>
                      </a:lnTo>
                      <a:lnTo>
                        <a:pt x="64" y="4"/>
                      </a:lnTo>
                      <a:lnTo>
                        <a:pt x="56" y="8"/>
                      </a:lnTo>
                      <a:lnTo>
                        <a:pt x="48" y="11"/>
                      </a:lnTo>
                      <a:lnTo>
                        <a:pt x="40" y="15"/>
                      </a:lnTo>
                      <a:lnTo>
                        <a:pt x="34" y="21"/>
                      </a:lnTo>
                      <a:lnTo>
                        <a:pt x="27" y="26"/>
                      </a:lnTo>
                      <a:lnTo>
                        <a:pt x="20" y="33"/>
                      </a:lnTo>
                      <a:lnTo>
                        <a:pt x="16" y="41"/>
                      </a:lnTo>
                      <a:lnTo>
                        <a:pt x="10" y="48"/>
                      </a:lnTo>
                      <a:lnTo>
                        <a:pt x="7" y="56"/>
                      </a:lnTo>
                      <a:lnTo>
                        <a:pt x="4" y="64"/>
                      </a:lnTo>
                      <a:lnTo>
                        <a:pt x="2" y="73"/>
                      </a:lnTo>
                      <a:lnTo>
                        <a:pt x="0" y="82"/>
                      </a:lnTo>
                      <a:lnTo>
                        <a:pt x="0" y="92"/>
                      </a:lnTo>
                      <a:lnTo>
                        <a:pt x="0" y="101"/>
                      </a:lnTo>
                      <a:lnTo>
                        <a:pt x="2" y="110"/>
                      </a:lnTo>
                      <a:lnTo>
                        <a:pt x="4" y="119"/>
                      </a:lnTo>
                      <a:lnTo>
                        <a:pt x="7" y="127"/>
                      </a:lnTo>
                      <a:lnTo>
                        <a:pt x="10" y="135"/>
                      </a:lnTo>
                      <a:lnTo>
                        <a:pt x="16" y="143"/>
                      </a:lnTo>
                      <a:lnTo>
                        <a:pt x="20" y="150"/>
                      </a:lnTo>
                      <a:lnTo>
                        <a:pt x="27" y="156"/>
                      </a:lnTo>
                      <a:lnTo>
                        <a:pt x="34" y="162"/>
                      </a:lnTo>
                      <a:lnTo>
                        <a:pt x="40" y="167"/>
                      </a:lnTo>
                      <a:lnTo>
                        <a:pt x="48" y="172"/>
                      </a:lnTo>
                      <a:lnTo>
                        <a:pt x="56"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19" name="Freeform 51"/>
                <p:cNvSpPr>
                  <a:spLocks/>
                </p:cNvSpPr>
                <p:nvPr/>
              </p:nvSpPr>
              <p:spPr bwMode="auto">
                <a:xfrm>
                  <a:off x="11073215" y="2963224"/>
                  <a:ext cx="203200" cy="34925"/>
                </a:xfrm>
                <a:custGeom>
                  <a:avLst/>
                  <a:gdLst/>
                  <a:ahLst/>
                  <a:cxnLst>
                    <a:cxn ang="0">
                      <a:pos x="1169" y="0"/>
                    </a:cxn>
                    <a:cxn ang="0">
                      <a:pos x="1190" y="2"/>
                    </a:cxn>
                    <a:cxn ang="0">
                      <a:pos x="1212" y="9"/>
                    </a:cxn>
                    <a:cxn ang="0">
                      <a:pos x="1229" y="19"/>
                    </a:cxn>
                    <a:cxn ang="0">
                      <a:pos x="1246" y="32"/>
                    </a:cxn>
                    <a:cxn ang="0">
                      <a:pos x="1259" y="48"/>
                    </a:cxn>
                    <a:cxn ang="0">
                      <a:pos x="1269" y="66"/>
                    </a:cxn>
                    <a:cxn ang="0">
                      <a:pos x="1276" y="86"/>
                    </a:cxn>
                    <a:cxn ang="0">
                      <a:pos x="1278" y="109"/>
                    </a:cxn>
                    <a:cxn ang="0">
                      <a:pos x="1276" y="131"/>
                    </a:cxn>
                    <a:cxn ang="0">
                      <a:pos x="1269" y="151"/>
                    </a:cxn>
                    <a:cxn ang="0">
                      <a:pos x="1259" y="170"/>
                    </a:cxn>
                    <a:cxn ang="0">
                      <a:pos x="1246" y="185"/>
                    </a:cxn>
                    <a:cxn ang="0">
                      <a:pos x="1229" y="198"/>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7"/>
                    </a:cxn>
                    <a:cxn ang="0">
                      <a:pos x="4" y="76"/>
                    </a:cxn>
                    <a:cxn ang="0">
                      <a:pos x="12" y="56"/>
                    </a:cxn>
                    <a:cxn ang="0">
                      <a:pos x="24" y="40"/>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9"/>
                      </a:lnTo>
                      <a:lnTo>
                        <a:pt x="1220" y="13"/>
                      </a:lnTo>
                      <a:lnTo>
                        <a:pt x="1229" y="19"/>
                      </a:lnTo>
                      <a:lnTo>
                        <a:pt x="1238" y="24"/>
                      </a:lnTo>
                      <a:lnTo>
                        <a:pt x="1246" y="32"/>
                      </a:lnTo>
                      <a:lnTo>
                        <a:pt x="1253" y="40"/>
                      </a:lnTo>
                      <a:lnTo>
                        <a:pt x="1259" y="48"/>
                      </a:lnTo>
                      <a:lnTo>
                        <a:pt x="1265" y="56"/>
                      </a:lnTo>
                      <a:lnTo>
                        <a:pt x="1269" y="66"/>
                      </a:lnTo>
                      <a:lnTo>
                        <a:pt x="1272" y="76"/>
                      </a:lnTo>
                      <a:lnTo>
                        <a:pt x="1276" y="86"/>
                      </a:lnTo>
                      <a:lnTo>
                        <a:pt x="1277" y="97"/>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8"/>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8"/>
                      </a:lnTo>
                      <a:lnTo>
                        <a:pt x="38" y="193"/>
                      </a:lnTo>
                      <a:lnTo>
                        <a:pt x="31" y="185"/>
                      </a:lnTo>
                      <a:lnTo>
                        <a:pt x="24" y="177"/>
                      </a:lnTo>
                      <a:lnTo>
                        <a:pt x="17" y="170"/>
                      </a:lnTo>
                      <a:lnTo>
                        <a:pt x="12" y="161"/>
                      </a:lnTo>
                      <a:lnTo>
                        <a:pt x="7" y="151"/>
                      </a:lnTo>
                      <a:lnTo>
                        <a:pt x="4" y="141"/>
                      </a:lnTo>
                      <a:lnTo>
                        <a:pt x="2" y="131"/>
                      </a:lnTo>
                      <a:lnTo>
                        <a:pt x="0" y="120"/>
                      </a:lnTo>
                      <a:lnTo>
                        <a:pt x="0" y="109"/>
                      </a:lnTo>
                      <a:lnTo>
                        <a:pt x="0" y="97"/>
                      </a:lnTo>
                      <a:lnTo>
                        <a:pt x="2" y="86"/>
                      </a:lnTo>
                      <a:lnTo>
                        <a:pt x="4" y="76"/>
                      </a:lnTo>
                      <a:lnTo>
                        <a:pt x="7" y="66"/>
                      </a:lnTo>
                      <a:lnTo>
                        <a:pt x="12" y="56"/>
                      </a:lnTo>
                      <a:lnTo>
                        <a:pt x="17" y="48"/>
                      </a:lnTo>
                      <a:lnTo>
                        <a:pt x="24" y="40"/>
                      </a:lnTo>
                      <a:lnTo>
                        <a:pt x="31" y="32"/>
                      </a:lnTo>
                      <a:lnTo>
                        <a:pt x="38" y="24"/>
                      </a:lnTo>
                      <a:lnTo>
                        <a:pt x="47" y="19"/>
                      </a:lnTo>
                      <a:lnTo>
                        <a:pt x="56" y="13"/>
                      </a:lnTo>
                      <a:lnTo>
                        <a:pt x="66" y="9"/>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20" name="Freeform 52"/>
                <p:cNvSpPr>
                  <a:spLocks/>
                </p:cNvSpPr>
                <p:nvPr/>
              </p:nvSpPr>
              <p:spPr bwMode="auto">
                <a:xfrm>
                  <a:off x="10455678" y="2964812"/>
                  <a:ext cx="28575" cy="28575"/>
                </a:xfrm>
                <a:custGeom>
                  <a:avLst/>
                  <a:gdLst/>
                  <a:ahLst/>
                  <a:cxnLst>
                    <a:cxn ang="0">
                      <a:pos x="101" y="182"/>
                    </a:cxn>
                    <a:cxn ang="0">
                      <a:pos x="119" y="179"/>
                    </a:cxn>
                    <a:cxn ang="0">
                      <a:pos x="135" y="172"/>
                    </a:cxn>
                    <a:cxn ang="0">
                      <a:pos x="150" y="162"/>
                    </a:cxn>
                    <a:cxn ang="0">
                      <a:pos x="162" y="150"/>
                    </a:cxn>
                    <a:cxn ang="0">
                      <a:pos x="172" y="136"/>
                    </a:cxn>
                    <a:cxn ang="0">
                      <a:pos x="179" y="119"/>
                    </a:cxn>
                    <a:cxn ang="0">
                      <a:pos x="182" y="101"/>
                    </a:cxn>
                    <a:cxn ang="0">
                      <a:pos x="182" y="83"/>
                    </a:cxn>
                    <a:cxn ang="0">
                      <a:pos x="179"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9" y="179"/>
                      </a:lnTo>
                      <a:lnTo>
                        <a:pt x="126" y="176"/>
                      </a:lnTo>
                      <a:lnTo>
                        <a:pt x="135" y="172"/>
                      </a:lnTo>
                      <a:lnTo>
                        <a:pt x="142" y="168"/>
                      </a:lnTo>
                      <a:lnTo>
                        <a:pt x="150" y="162"/>
                      </a:lnTo>
                      <a:lnTo>
                        <a:pt x="156" y="157"/>
                      </a:lnTo>
                      <a:lnTo>
                        <a:pt x="162" y="150"/>
                      </a:lnTo>
                      <a:lnTo>
                        <a:pt x="167" y="144"/>
                      </a:lnTo>
                      <a:lnTo>
                        <a:pt x="172" y="136"/>
                      </a:lnTo>
                      <a:lnTo>
                        <a:pt x="175" y="128"/>
                      </a:lnTo>
                      <a:lnTo>
                        <a:pt x="179" y="119"/>
                      </a:lnTo>
                      <a:lnTo>
                        <a:pt x="181" y="110"/>
                      </a:lnTo>
                      <a:lnTo>
                        <a:pt x="182" y="101"/>
                      </a:lnTo>
                      <a:lnTo>
                        <a:pt x="183" y="93"/>
                      </a:lnTo>
                      <a:lnTo>
                        <a:pt x="182" y="83"/>
                      </a:lnTo>
                      <a:lnTo>
                        <a:pt x="181" y="74"/>
                      </a:lnTo>
                      <a:lnTo>
                        <a:pt x="179" y="65"/>
                      </a:lnTo>
                      <a:lnTo>
                        <a:pt x="175" y="57"/>
                      </a:lnTo>
                      <a:lnTo>
                        <a:pt x="172" y="48"/>
                      </a:lnTo>
                      <a:lnTo>
                        <a:pt x="167" y="42"/>
                      </a:lnTo>
                      <a:lnTo>
                        <a:pt x="162" y="34"/>
                      </a:lnTo>
                      <a:lnTo>
                        <a:pt x="156" y="27"/>
                      </a:lnTo>
                      <a:lnTo>
                        <a:pt x="150" y="22"/>
                      </a:lnTo>
                      <a:lnTo>
                        <a:pt x="142" y="16"/>
                      </a:lnTo>
                      <a:lnTo>
                        <a:pt x="135" y="12"/>
                      </a:lnTo>
                      <a:lnTo>
                        <a:pt x="126" y="8"/>
                      </a:lnTo>
                      <a:lnTo>
                        <a:pt x="119" y="5"/>
                      </a:lnTo>
                      <a:lnTo>
                        <a:pt x="110" y="3"/>
                      </a:lnTo>
                      <a:lnTo>
                        <a:pt x="101" y="2"/>
                      </a:lnTo>
                      <a:lnTo>
                        <a:pt x="91" y="0"/>
                      </a:lnTo>
                      <a:lnTo>
                        <a:pt x="82" y="2"/>
                      </a:lnTo>
                      <a:lnTo>
                        <a:pt x="73" y="3"/>
                      </a:lnTo>
                      <a:lnTo>
                        <a:pt x="64" y="5"/>
                      </a:lnTo>
                      <a:lnTo>
                        <a:pt x="55" y="8"/>
                      </a:lnTo>
                      <a:lnTo>
                        <a:pt x="48" y="12"/>
                      </a:lnTo>
                      <a:lnTo>
                        <a:pt x="40" y="16"/>
                      </a:lnTo>
                      <a:lnTo>
                        <a:pt x="33" y="22"/>
                      </a:lnTo>
                      <a:lnTo>
                        <a:pt x="27" y="27"/>
                      </a:lnTo>
                      <a:lnTo>
                        <a:pt x="21" y="34"/>
                      </a:lnTo>
                      <a:lnTo>
                        <a:pt x="16" y="42"/>
                      </a:lnTo>
                      <a:lnTo>
                        <a:pt x="11" y="48"/>
                      </a:lnTo>
                      <a:lnTo>
                        <a:pt x="7" y="57"/>
                      </a:lnTo>
                      <a:lnTo>
                        <a:pt x="4" y="65"/>
                      </a:lnTo>
                      <a:lnTo>
                        <a:pt x="2" y="74"/>
                      </a:lnTo>
                      <a:lnTo>
                        <a:pt x="0" y="83"/>
                      </a:lnTo>
                      <a:lnTo>
                        <a:pt x="0" y="93"/>
                      </a:lnTo>
                      <a:lnTo>
                        <a:pt x="0" y="101"/>
                      </a:lnTo>
                      <a:lnTo>
                        <a:pt x="2" y="110"/>
                      </a:lnTo>
                      <a:lnTo>
                        <a:pt x="4" y="119"/>
                      </a:lnTo>
                      <a:lnTo>
                        <a:pt x="7" y="128"/>
                      </a:lnTo>
                      <a:lnTo>
                        <a:pt x="11" y="136"/>
                      </a:lnTo>
                      <a:lnTo>
                        <a:pt x="16" y="144"/>
                      </a:lnTo>
                      <a:lnTo>
                        <a:pt x="21" y="150"/>
                      </a:lnTo>
                      <a:lnTo>
                        <a:pt x="27" y="157"/>
                      </a:lnTo>
                      <a:lnTo>
                        <a:pt x="33" y="162"/>
                      </a:lnTo>
                      <a:lnTo>
                        <a:pt x="40" y="168"/>
                      </a:lnTo>
                      <a:lnTo>
                        <a:pt x="48" y="172"/>
                      </a:lnTo>
                      <a:lnTo>
                        <a:pt x="55"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21" name="Freeform 53"/>
                <p:cNvSpPr>
                  <a:spLocks/>
                </p:cNvSpPr>
                <p:nvPr/>
              </p:nvSpPr>
              <p:spPr bwMode="auto">
                <a:xfrm>
                  <a:off x="10495365" y="2964812"/>
                  <a:ext cx="30163" cy="28575"/>
                </a:xfrm>
                <a:custGeom>
                  <a:avLst/>
                  <a:gdLst/>
                  <a:ahLst/>
                  <a:cxnLst>
                    <a:cxn ang="0">
                      <a:pos x="101" y="182"/>
                    </a:cxn>
                    <a:cxn ang="0">
                      <a:pos x="119" y="179"/>
                    </a:cxn>
                    <a:cxn ang="0">
                      <a:pos x="135" y="172"/>
                    </a:cxn>
                    <a:cxn ang="0">
                      <a:pos x="150" y="162"/>
                    </a:cxn>
                    <a:cxn ang="0">
                      <a:pos x="162" y="150"/>
                    </a:cxn>
                    <a:cxn ang="0">
                      <a:pos x="172" y="136"/>
                    </a:cxn>
                    <a:cxn ang="0">
                      <a:pos x="178" y="119"/>
                    </a:cxn>
                    <a:cxn ang="0">
                      <a:pos x="182" y="101"/>
                    </a:cxn>
                    <a:cxn ang="0">
                      <a:pos x="182" y="83"/>
                    </a:cxn>
                    <a:cxn ang="0">
                      <a:pos x="178"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3" h="184">
                      <a:moveTo>
                        <a:pt x="92" y="184"/>
                      </a:moveTo>
                      <a:lnTo>
                        <a:pt x="101" y="182"/>
                      </a:lnTo>
                      <a:lnTo>
                        <a:pt x="110" y="181"/>
                      </a:lnTo>
                      <a:lnTo>
                        <a:pt x="119" y="179"/>
                      </a:lnTo>
                      <a:lnTo>
                        <a:pt x="127" y="176"/>
                      </a:lnTo>
                      <a:lnTo>
                        <a:pt x="135" y="172"/>
                      </a:lnTo>
                      <a:lnTo>
                        <a:pt x="142" y="168"/>
                      </a:lnTo>
                      <a:lnTo>
                        <a:pt x="150" y="162"/>
                      </a:lnTo>
                      <a:lnTo>
                        <a:pt x="156" y="157"/>
                      </a:lnTo>
                      <a:lnTo>
                        <a:pt x="162" y="150"/>
                      </a:lnTo>
                      <a:lnTo>
                        <a:pt x="167"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7" y="42"/>
                      </a:lnTo>
                      <a:lnTo>
                        <a:pt x="162" y="34"/>
                      </a:lnTo>
                      <a:lnTo>
                        <a:pt x="156" y="27"/>
                      </a:lnTo>
                      <a:lnTo>
                        <a:pt x="150" y="22"/>
                      </a:lnTo>
                      <a:lnTo>
                        <a:pt x="142" y="16"/>
                      </a:lnTo>
                      <a:lnTo>
                        <a:pt x="135" y="12"/>
                      </a:lnTo>
                      <a:lnTo>
                        <a:pt x="127" y="8"/>
                      </a:lnTo>
                      <a:lnTo>
                        <a:pt x="119" y="5"/>
                      </a:lnTo>
                      <a:lnTo>
                        <a:pt x="110" y="3"/>
                      </a:lnTo>
                      <a:lnTo>
                        <a:pt x="101" y="2"/>
                      </a:lnTo>
                      <a:lnTo>
                        <a:pt x="92"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8" y="57"/>
                      </a:lnTo>
                      <a:lnTo>
                        <a:pt x="4" y="65"/>
                      </a:lnTo>
                      <a:lnTo>
                        <a:pt x="2" y="74"/>
                      </a:lnTo>
                      <a:lnTo>
                        <a:pt x="1" y="83"/>
                      </a:lnTo>
                      <a:lnTo>
                        <a:pt x="0" y="93"/>
                      </a:lnTo>
                      <a:lnTo>
                        <a:pt x="1" y="101"/>
                      </a:lnTo>
                      <a:lnTo>
                        <a:pt x="2" y="110"/>
                      </a:lnTo>
                      <a:lnTo>
                        <a:pt x="4" y="119"/>
                      </a:lnTo>
                      <a:lnTo>
                        <a:pt x="8"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22" name="Freeform 54"/>
                <p:cNvSpPr>
                  <a:spLocks/>
                </p:cNvSpPr>
                <p:nvPr/>
              </p:nvSpPr>
              <p:spPr bwMode="auto">
                <a:xfrm>
                  <a:off x="10536640" y="2964812"/>
                  <a:ext cx="28575" cy="28575"/>
                </a:xfrm>
                <a:custGeom>
                  <a:avLst/>
                  <a:gdLst/>
                  <a:ahLst/>
                  <a:cxnLst>
                    <a:cxn ang="0">
                      <a:pos x="101" y="182"/>
                    </a:cxn>
                    <a:cxn ang="0">
                      <a:pos x="118" y="179"/>
                    </a:cxn>
                    <a:cxn ang="0">
                      <a:pos x="135" y="172"/>
                    </a:cxn>
                    <a:cxn ang="0">
                      <a:pos x="149" y="162"/>
                    </a:cxn>
                    <a:cxn ang="0">
                      <a:pos x="162" y="150"/>
                    </a:cxn>
                    <a:cxn ang="0">
                      <a:pos x="172" y="136"/>
                    </a:cxn>
                    <a:cxn ang="0">
                      <a:pos x="178" y="119"/>
                    </a:cxn>
                    <a:cxn ang="0">
                      <a:pos x="183" y="101"/>
                    </a:cxn>
                    <a:cxn ang="0">
                      <a:pos x="183" y="83"/>
                    </a:cxn>
                    <a:cxn ang="0">
                      <a:pos x="178" y="65"/>
                    </a:cxn>
                    <a:cxn ang="0">
                      <a:pos x="172" y="48"/>
                    </a:cxn>
                    <a:cxn ang="0">
                      <a:pos x="162" y="34"/>
                    </a:cxn>
                    <a:cxn ang="0">
                      <a:pos x="149" y="22"/>
                    </a:cxn>
                    <a:cxn ang="0">
                      <a:pos x="135" y="12"/>
                    </a:cxn>
                    <a:cxn ang="0">
                      <a:pos x="118" y="5"/>
                    </a:cxn>
                    <a:cxn ang="0">
                      <a:pos x="101" y="2"/>
                    </a:cxn>
                    <a:cxn ang="0">
                      <a:pos x="82" y="2"/>
                    </a:cxn>
                    <a:cxn ang="0">
                      <a:pos x="64" y="5"/>
                    </a:cxn>
                    <a:cxn ang="0">
                      <a:pos x="47"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7" y="172"/>
                    </a:cxn>
                    <a:cxn ang="0">
                      <a:pos x="64" y="179"/>
                    </a:cxn>
                    <a:cxn ang="0">
                      <a:pos x="82" y="182"/>
                    </a:cxn>
                  </a:cxnLst>
                  <a:rect l="0" t="0" r="r" b="b"/>
                  <a:pathLst>
                    <a:path w="183" h="184">
                      <a:moveTo>
                        <a:pt x="92" y="184"/>
                      </a:moveTo>
                      <a:lnTo>
                        <a:pt x="101" y="182"/>
                      </a:lnTo>
                      <a:lnTo>
                        <a:pt x="109" y="181"/>
                      </a:lnTo>
                      <a:lnTo>
                        <a:pt x="118" y="179"/>
                      </a:lnTo>
                      <a:lnTo>
                        <a:pt x="127" y="176"/>
                      </a:lnTo>
                      <a:lnTo>
                        <a:pt x="135" y="172"/>
                      </a:lnTo>
                      <a:lnTo>
                        <a:pt x="143" y="168"/>
                      </a:lnTo>
                      <a:lnTo>
                        <a:pt x="149" y="162"/>
                      </a:lnTo>
                      <a:lnTo>
                        <a:pt x="156" y="157"/>
                      </a:lnTo>
                      <a:lnTo>
                        <a:pt x="162" y="150"/>
                      </a:lnTo>
                      <a:lnTo>
                        <a:pt x="167" y="144"/>
                      </a:lnTo>
                      <a:lnTo>
                        <a:pt x="172" y="136"/>
                      </a:lnTo>
                      <a:lnTo>
                        <a:pt x="176" y="128"/>
                      </a:lnTo>
                      <a:lnTo>
                        <a:pt x="178" y="119"/>
                      </a:lnTo>
                      <a:lnTo>
                        <a:pt x="180" y="110"/>
                      </a:lnTo>
                      <a:lnTo>
                        <a:pt x="183" y="101"/>
                      </a:lnTo>
                      <a:lnTo>
                        <a:pt x="183" y="93"/>
                      </a:lnTo>
                      <a:lnTo>
                        <a:pt x="183" y="83"/>
                      </a:lnTo>
                      <a:lnTo>
                        <a:pt x="180" y="74"/>
                      </a:lnTo>
                      <a:lnTo>
                        <a:pt x="178" y="65"/>
                      </a:lnTo>
                      <a:lnTo>
                        <a:pt x="176" y="57"/>
                      </a:lnTo>
                      <a:lnTo>
                        <a:pt x="172" y="48"/>
                      </a:lnTo>
                      <a:lnTo>
                        <a:pt x="167" y="42"/>
                      </a:lnTo>
                      <a:lnTo>
                        <a:pt x="162" y="34"/>
                      </a:lnTo>
                      <a:lnTo>
                        <a:pt x="156" y="27"/>
                      </a:lnTo>
                      <a:lnTo>
                        <a:pt x="149" y="22"/>
                      </a:lnTo>
                      <a:lnTo>
                        <a:pt x="143" y="16"/>
                      </a:lnTo>
                      <a:lnTo>
                        <a:pt x="135" y="12"/>
                      </a:lnTo>
                      <a:lnTo>
                        <a:pt x="127" y="8"/>
                      </a:lnTo>
                      <a:lnTo>
                        <a:pt x="118" y="5"/>
                      </a:lnTo>
                      <a:lnTo>
                        <a:pt x="109" y="3"/>
                      </a:lnTo>
                      <a:lnTo>
                        <a:pt x="101" y="2"/>
                      </a:lnTo>
                      <a:lnTo>
                        <a:pt x="92" y="0"/>
                      </a:lnTo>
                      <a:lnTo>
                        <a:pt x="82" y="2"/>
                      </a:lnTo>
                      <a:lnTo>
                        <a:pt x="73" y="3"/>
                      </a:lnTo>
                      <a:lnTo>
                        <a:pt x="64" y="5"/>
                      </a:lnTo>
                      <a:lnTo>
                        <a:pt x="56" y="8"/>
                      </a:lnTo>
                      <a:lnTo>
                        <a:pt x="47" y="12"/>
                      </a:lnTo>
                      <a:lnTo>
                        <a:pt x="41" y="16"/>
                      </a:lnTo>
                      <a:lnTo>
                        <a:pt x="33" y="22"/>
                      </a:lnTo>
                      <a:lnTo>
                        <a:pt x="26" y="27"/>
                      </a:lnTo>
                      <a:lnTo>
                        <a:pt x="21" y="34"/>
                      </a:lnTo>
                      <a:lnTo>
                        <a:pt x="15"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5" y="144"/>
                      </a:lnTo>
                      <a:lnTo>
                        <a:pt x="21" y="150"/>
                      </a:lnTo>
                      <a:lnTo>
                        <a:pt x="26" y="157"/>
                      </a:lnTo>
                      <a:lnTo>
                        <a:pt x="33" y="162"/>
                      </a:lnTo>
                      <a:lnTo>
                        <a:pt x="41" y="168"/>
                      </a:lnTo>
                      <a:lnTo>
                        <a:pt x="47" y="172"/>
                      </a:lnTo>
                      <a:lnTo>
                        <a:pt x="56" y="176"/>
                      </a:lnTo>
                      <a:lnTo>
                        <a:pt x="64"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23" name="Freeform 55"/>
                <p:cNvSpPr>
                  <a:spLocks/>
                </p:cNvSpPr>
                <p:nvPr/>
              </p:nvSpPr>
              <p:spPr bwMode="auto">
                <a:xfrm>
                  <a:off x="10576328" y="2964812"/>
                  <a:ext cx="28575" cy="28575"/>
                </a:xfrm>
                <a:custGeom>
                  <a:avLst/>
                  <a:gdLst/>
                  <a:ahLst/>
                  <a:cxnLst>
                    <a:cxn ang="0">
                      <a:pos x="100" y="182"/>
                    </a:cxn>
                    <a:cxn ang="0">
                      <a:pos x="118" y="179"/>
                    </a:cxn>
                    <a:cxn ang="0">
                      <a:pos x="135" y="172"/>
                    </a:cxn>
                    <a:cxn ang="0">
                      <a:pos x="149" y="162"/>
                    </a:cxn>
                    <a:cxn ang="0">
                      <a:pos x="161" y="150"/>
                    </a:cxn>
                    <a:cxn ang="0">
                      <a:pos x="171" y="136"/>
                    </a:cxn>
                    <a:cxn ang="0">
                      <a:pos x="178" y="119"/>
                    </a:cxn>
                    <a:cxn ang="0">
                      <a:pos x="182" y="101"/>
                    </a:cxn>
                    <a:cxn ang="0">
                      <a:pos x="182" y="83"/>
                    </a:cxn>
                    <a:cxn ang="0">
                      <a:pos x="178"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2" h="184">
                      <a:moveTo>
                        <a:pt x="92" y="184"/>
                      </a:moveTo>
                      <a:lnTo>
                        <a:pt x="100" y="182"/>
                      </a:lnTo>
                      <a:lnTo>
                        <a:pt x="109" y="181"/>
                      </a:lnTo>
                      <a:lnTo>
                        <a:pt x="118" y="179"/>
                      </a:lnTo>
                      <a:lnTo>
                        <a:pt x="127" y="176"/>
                      </a:lnTo>
                      <a:lnTo>
                        <a:pt x="135" y="172"/>
                      </a:lnTo>
                      <a:lnTo>
                        <a:pt x="143" y="168"/>
                      </a:lnTo>
                      <a:lnTo>
                        <a:pt x="149" y="162"/>
                      </a:lnTo>
                      <a:lnTo>
                        <a:pt x="156" y="157"/>
                      </a:lnTo>
                      <a:lnTo>
                        <a:pt x="161" y="150"/>
                      </a:lnTo>
                      <a:lnTo>
                        <a:pt x="167" y="144"/>
                      </a:lnTo>
                      <a:lnTo>
                        <a:pt x="171" y="136"/>
                      </a:lnTo>
                      <a:lnTo>
                        <a:pt x="176" y="128"/>
                      </a:lnTo>
                      <a:lnTo>
                        <a:pt x="178" y="119"/>
                      </a:lnTo>
                      <a:lnTo>
                        <a:pt x="180" y="110"/>
                      </a:lnTo>
                      <a:lnTo>
                        <a:pt x="182" y="101"/>
                      </a:lnTo>
                      <a:lnTo>
                        <a:pt x="182" y="93"/>
                      </a:lnTo>
                      <a:lnTo>
                        <a:pt x="182" y="83"/>
                      </a:lnTo>
                      <a:lnTo>
                        <a:pt x="180" y="74"/>
                      </a:lnTo>
                      <a:lnTo>
                        <a:pt x="178" y="65"/>
                      </a:lnTo>
                      <a:lnTo>
                        <a:pt x="176" y="57"/>
                      </a:lnTo>
                      <a:lnTo>
                        <a:pt x="171" y="48"/>
                      </a:lnTo>
                      <a:lnTo>
                        <a:pt x="167" y="42"/>
                      </a:lnTo>
                      <a:lnTo>
                        <a:pt x="161" y="34"/>
                      </a:lnTo>
                      <a:lnTo>
                        <a:pt x="156" y="27"/>
                      </a:lnTo>
                      <a:lnTo>
                        <a:pt x="149" y="22"/>
                      </a:lnTo>
                      <a:lnTo>
                        <a:pt x="143" y="16"/>
                      </a:lnTo>
                      <a:lnTo>
                        <a:pt x="135" y="12"/>
                      </a:lnTo>
                      <a:lnTo>
                        <a:pt x="127" y="8"/>
                      </a:lnTo>
                      <a:lnTo>
                        <a:pt x="118" y="5"/>
                      </a:lnTo>
                      <a:lnTo>
                        <a:pt x="109" y="3"/>
                      </a:lnTo>
                      <a:lnTo>
                        <a:pt x="100" y="2"/>
                      </a:lnTo>
                      <a:lnTo>
                        <a:pt x="92" y="0"/>
                      </a:lnTo>
                      <a:lnTo>
                        <a:pt x="82" y="2"/>
                      </a:lnTo>
                      <a:lnTo>
                        <a:pt x="73" y="3"/>
                      </a:lnTo>
                      <a:lnTo>
                        <a:pt x="64" y="5"/>
                      </a:lnTo>
                      <a:lnTo>
                        <a:pt x="56" y="8"/>
                      </a:lnTo>
                      <a:lnTo>
                        <a:pt x="48" y="12"/>
                      </a:lnTo>
                      <a:lnTo>
                        <a:pt x="41" y="16"/>
                      </a:lnTo>
                      <a:lnTo>
                        <a:pt x="33" y="22"/>
                      </a:lnTo>
                      <a:lnTo>
                        <a:pt x="27" y="27"/>
                      </a:lnTo>
                      <a:lnTo>
                        <a:pt x="21" y="34"/>
                      </a:lnTo>
                      <a:lnTo>
                        <a:pt x="16"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6" y="144"/>
                      </a:lnTo>
                      <a:lnTo>
                        <a:pt x="21" y="150"/>
                      </a:lnTo>
                      <a:lnTo>
                        <a:pt x="27" y="157"/>
                      </a:lnTo>
                      <a:lnTo>
                        <a:pt x="33" y="162"/>
                      </a:lnTo>
                      <a:lnTo>
                        <a:pt x="41" y="168"/>
                      </a:lnTo>
                      <a:lnTo>
                        <a:pt x="48" y="172"/>
                      </a:lnTo>
                      <a:lnTo>
                        <a:pt x="56" y="176"/>
                      </a:lnTo>
                      <a:lnTo>
                        <a:pt x="64"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24" name="Freeform 56"/>
                <p:cNvSpPr>
                  <a:spLocks/>
                </p:cNvSpPr>
                <p:nvPr/>
              </p:nvSpPr>
              <p:spPr bwMode="auto">
                <a:xfrm>
                  <a:off x="10616015" y="2964812"/>
                  <a:ext cx="28575" cy="28575"/>
                </a:xfrm>
                <a:custGeom>
                  <a:avLst/>
                  <a:gdLst/>
                  <a:ahLst/>
                  <a:cxnLst>
                    <a:cxn ang="0">
                      <a:pos x="100" y="182"/>
                    </a:cxn>
                    <a:cxn ang="0">
                      <a:pos x="118" y="179"/>
                    </a:cxn>
                    <a:cxn ang="0">
                      <a:pos x="135"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4" y="22"/>
                    </a:cxn>
                    <a:cxn ang="0">
                      <a:pos x="20" y="34"/>
                    </a:cxn>
                    <a:cxn ang="0">
                      <a:pos x="10" y="48"/>
                    </a:cxn>
                    <a:cxn ang="0">
                      <a:pos x="4" y="65"/>
                    </a:cxn>
                    <a:cxn ang="0">
                      <a:pos x="0" y="83"/>
                    </a:cxn>
                    <a:cxn ang="0">
                      <a:pos x="0" y="101"/>
                    </a:cxn>
                    <a:cxn ang="0">
                      <a:pos x="4" y="119"/>
                    </a:cxn>
                    <a:cxn ang="0">
                      <a:pos x="10" y="136"/>
                    </a:cxn>
                    <a:cxn ang="0">
                      <a:pos x="20" y="150"/>
                    </a:cxn>
                    <a:cxn ang="0">
                      <a:pos x="34" y="162"/>
                    </a:cxn>
                    <a:cxn ang="0">
                      <a:pos x="48" y="172"/>
                    </a:cxn>
                    <a:cxn ang="0">
                      <a:pos x="64" y="179"/>
                    </a:cxn>
                    <a:cxn ang="0">
                      <a:pos x="82" y="182"/>
                    </a:cxn>
                  </a:cxnLst>
                  <a:rect l="0" t="0" r="r" b="b"/>
                  <a:pathLst>
                    <a:path w="182" h="184">
                      <a:moveTo>
                        <a:pt x="91" y="184"/>
                      </a:moveTo>
                      <a:lnTo>
                        <a:pt x="100" y="182"/>
                      </a:lnTo>
                      <a:lnTo>
                        <a:pt x="109" y="181"/>
                      </a:lnTo>
                      <a:lnTo>
                        <a:pt x="118" y="179"/>
                      </a:lnTo>
                      <a:lnTo>
                        <a:pt x="127" y="176"/>
                      </a:lnTo>
                      <a:lnTo>
                        <a:pt x="135" y="172"/>
                      </a:lnTo>
                      <a:lnTo>
                        <a:pt x="142" y="168"/>
                      </a:lnTo>
                      <a:lnTo>
                        <a:pt x="149" y="162"/>
                      </a:lnTo>
                      <a:lnTo>
                        <a:pt x="156" y="157"/>
                      </a:lnTo>
                      <a:lnTo>
                        <a:pt x="161" y="150"/>
                      </a:lnTo>
                      <a:lnTo>
                        <a:pt x="167" y="144"/>
                      </a:lnTo>
                      <a:lnTo>
                        <a:pt x="171" y="136"/>
                      </a:lnTo>
                      <a:lnTo>
                        <a:pt x="176" y="128"/>
                      </a:lnTo>
                      <a:lnTo>
                        <a:pt x="179" y="119"/>
                      </a:lnTo>
                      <a:lnTo>
                        <a:pt x="181" y="110"/>
                      </a:lnTo>
                      <a:lnTo>
                        <a:pt x="182" y="101"/>
                      </a:lnTo>
                      <a:lnTo>
                        <a:pt x="182" y="93"/>
                      </a:lnTo>
                      <a:lnTo>
                        <a:pt x="182" y="83"/>
                      </a:lnTo>
                      <a:lnTo>
                        <a:pt x="181" y="74"/>
                      </a:lnTo>
                      <a:lnTo>
                        <a:pt x="179" y="65"/>
                      </a:lnTo>
                      <a:lnTo>
                        <a:pt x="176" y="57"/>
                      </a:lnTo>
                      <a:lnTo>
                        <a:pt x="171" y="48"/>
                      </a:lnTo>
                      <a:lnTo>
                        <a:pt x="167" y="42"/>
                      </a:lnTo>
                      <a:lnTo>
                        <a:pt x="161" y="34"/>
                      </a:lnTo>
                      <a:lnTo>
                        <a:pt x="156" y="27"/>
                      </a:lnTo>
                      <a:lnTo>
                        <a:pt x="149" y="22"/>
                      </a:lnTo>
                      <a:lnTo>
                        <a:pt x="142" y="16"/>
                      </a:lnTo>
                      <a:lnTo>
                        <a:pt x="135" y="12"/>
                      </a:lnTo>
                      <a:lnTo>
                        <a:pt x="127" y="8"/>
                      </a:lnTo>
                      <a:lnTo>
                        <a:pt x="118" y="5"/>
                      </a:lnTo>
                      <a:lnTo>
                        <a:pt x="109" y="3"/>
                      </a:lnTo>
                      <a:lnTo>
                        <a:pt x="100" y="2"/>
                      </a:lnTo>
                      <a:lnTo>
                        <a:pt x="91" y="0"/>
                      </a:lnTo>
                      <a:lnTo>
                        <a:pt x="82" y="2"/>
                      </a:lnTo>
                      <a:lnTo>
                        <a:pt x="73" y="3"/>
                      </a:lnTo>
                      <a:lnTo>
                        <a:pt x="64" y="5"/>
                      </a:lnTo>
                      <a:lnTo>
                        <a:pt x="56" y="8"/>
                      </a:lnTo>
                      <a:lnTo>
                        <a:pt x="48" y="12"/>
                      </a:lnTo>
                      <a:lnTo>
                        <a:pt x="40" y="16"/>
                      </a:lnTo>
                      <a:lnTo>
                        <a:pt x="34" y="22"/>
                      </a:lnTo>
                      <a:lnTo>
                        <a:pt x="27" y="27"/>
                      </a:lnTo>
                      <a:lnTo>
                        <a:pt x="20" y="34"/>
                      </a:lnTo>
                      <a:lnTo>
                        <a:pt x="16" y="42"/>
                      </a:lnTo>
                      <a:lnTo>
                        <a:pt x="10" y="48"/>
                      </a:lnTo>
                      <a:lnTo>
                        <a:pt x="7" y="57"/>
                      </a:lnTo>
                      <a:lnTo>
                        <a:pt x="4" y="65"/>
                      </a:lnTo>
                      <a:lnTo>
                        <a:pt x="2" y="74"/>
                      </a:lnTo>
                      <a:lnTo>
                        <a:pt x="0" y="83"/>
                      </a:lnTo>
                      <a:lnTo>
                        <a:pt x="0" y="93"/>
                      </a:lnTo>
                      <a:lnTo>
                        <a:pt x="0" y="101"/>
                      </a:lnTo>
                      <a:lnTo>
                        <a:pt x="2" y="110"/>
                      </a:lnTo>
                      <a:lnTo>
                        <a:pt x="4" y="119"/>
                      </a:lnTo>
                      <a:lnTo>
                        <a:pt x="7" y="128"/>
                      </a:lnTo>
                      <a:lnTo>
                        <a:pt x="10" y="136"/>
                      </a:lnTo>
                      <a:lnTo>
                        <a:pt x="16" y="144"/>
                      </a:lnTo>
                      <a:lnTo>
                        <a:pt x="20" y="150"/>
                      </a:lnTo>
                      <a:lnTo>
                        <a:pt x="27" y="157"/>
                      </a:lnTo>
                      <a:lnTo>
                        <a:pt x="34" y="162"/>
                      </a:lnTo>
                      <a:lnTo>
                        <a:pt x="40" y="168"/>
                      </a:lnTo>
                      <a:lnTo>
                        <a:pt x="48" y="172"/>
                      </a:lnTo>
                      <a:lnTo>
                        <a:pt x="56"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25" name="Freeform 57"/>
                <p:cNvSpPr>
                  <a:spLocks/>
                </p:cNvSpPr>
                <p:nvPr/>
              </p:nvSpPr>
              <p:spPr bwMode="auto">
                <a:xfrm>
                  <a:off x="11073215" y="3150549"/>
                  <a:ext cx="203200" cy="34925"/>
                </a:xfrm>
                <a:custGeom>
                  <a:avLst/>
                  <a:gdLst/>
                  <a:ahLst/>
                  <a:cxnLst>
                    <a:cxn ang="0">
                      <a:pos x="1169" y="0"/>
                    </a:cxn>
                    <a:cxn ang="0">
                      <a:pos x="1190" y="3"/>
                    </a:cxn>
                    <a:cxn ang="0">
                      <a:pos x="1212" y="8"/>
                    </a:cxn>
                    <a:cxn ang="0">
                      <a:pos x="1229" y="19"/>
                    </a:cxn>
                    <a:cxn ang="0">
                      <a:pos x="1246" y="33"/>
                    </a:cxn>
                    <a:cxn ang="0">
                      <a:pos x="1259" y="48"/>
                    </a:cxn>
                    <a:cxn ang="0">
                      <a:pos x="1269" y="67"/>
                    </a:cxn>
                    <a:cxn ang="0">
                      <a:pos x="1276" y="87"/>
                    </a:cxn>
                    <a:cxn ang="0">
                      <a:pos x="1278" y="109"/>
                    </a:cxn>
                    <a:cxn ang="0">
                      <a:pos x="1276" y="131"/>
                    </a:cxn>
                    <a:cxn ang="0">
                      <a:pos x="1269" y="151"/>
                    </a:cxn>
                    <a:cxn ang="0">
                      <a:pos x="1259" y="170"/>
                    </a:cxn>
                    <a:cxn ang="0">
                      <a:pos x="1246" y="186"/>
                    </a:cxn>
                    <a:cxn ang="0">
                      <a:pos x="1229" y="199"/>
                    </a:cxn>
                    <a:cxn ang="0">
                      <a:pos x="1212" y="209"/>
                    </a:cxn>
                    <a:cxn ang="0">
                      <a:pos x="1190" y="216"/>
                    </a:cxn>
                    <a:cxn ang="0">
                      <a:pos x="1169" y="218"/>
                    </a:cxn>
                    <a:cxn ang="0">
                      <a:pos x="97" y="218"/>
                    </a:cxn>
                    <a:cxn ang="0">
                      <a:pos x="76" y="213"/>
                    </a:cxn>
                    <a:cxn ang="0">
                      <a:pos x="56" y="205"/>
                    </a:cxn>
                    <a:cxn ang="0">
                      <a:pos x="38" y="193"/>
                    </a:cxn>
                    <a:cxn ang="0">
                      <a:pos x="24" y="178"/>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3"/>
                      </a:lnTo>
                      <a:lnTo>
                        <a:pt x="1202" y="5"/>
                      </a:lnTo>
                      <a:lnTo>
                        <a:pt x="1212" y="8"/>
                      </a:lnTo>
                      <a:lnTo>
                        <a:pt x="1220" y="14"/>
                      </a:lnTo>
                      <a:lnTo>
                        <a:pt x="1229" y="19"/>
                      </a:lnTo>
                      <a:lnTo>
                        <a:pt x="1238" y="25"/>
                      </a:lnTo>
                      <a:lnTo>
                        <a:pt x="1246" y="33"/>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8"/>
                      </a:lnTo>
                      <a:lnTo>
                        <a:pt x="1246" y="186"/>
                      </a:lnTo>
                      <a:lnTo>
                        <a:pt x="1238" y="193"/>
                      </a:lnTo>
                      <a:lnTo>
                        <a:pt x="1229" y="199"/>
                      </a:lnTo>
                      <a:lnTo>
                        <a:pt x="1220" y="205"/>
                      </a:lnTo>
                      <a:lnTo>
                        <a:pt x="1212" y="209"/>
                      </a:lnTo>
                      <a:lnTo>
                        <a:pt x="1202" y="213"/>
                      </a:lnTo>
                      <a:lnTo>
                        <a:pt x="1190" y="216"/>
                      </a:lnTo>
                      <a:lnTo>
                        <a:pt x="1180" y="218"/>
                      </a:lnTo>
                      <a:lnTo>
                        <a:pt x="1169" y="218"/>
                      </a:lnTo>
                      <a:lnTo>
                        <a:pt x="108" y="218"/>
                      </a:lnTo>
                      <a:lnTo>
                        <a:pt x="97" y="218"/>
                      </a:lnTo>
                      <a:lnTo>
                        <a:pt x="86" y="216"/>
                      </a:lnTo>
                      <a:lnTo>
                        <a:pt x="76" y="213"/>
                      </a:lnTo>
                      <a:lnTo>
                        <a:pt x="66" y="209"/>
                      </a:lnTo>
                      <a:lnTo>
                        <a:pt x="56" y="205"/>
                      </a:lnTo>
                      <a:lnTo>
                        <a:pt x="47" y="199"/>
                      </a:lnTo>
                      <a:lnTo>
                        <a:pt x="38" y="193"/>
                      </a:lnTo>
                      <a:lnTo>
                        <a:pt x="31" y="186"/>
                      </a:lnTo>
                      <a:lnTo>
                        <a:pt x="24" y="178"/>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3"/>
                      </a:lnTo>
                      <a:lnTo>
                        <a:pt x="38" y="25"/>
                      </a:lnTo>
                      <a:lnTo>
                        <a:pt x="47" y="19"/>
                      </a:lnTo>
                      <a:lnTo>
                        <a:pt x="56" y="14"/>
                      </a:lnTo>
                      <a:lnTo>
                        <a:pt x="66" y="8"/>
                      </a:lnTo>
                      <a:lnTo>
                        <a:pt x="76" y="5"/>
                      </a:lnTo>
                      <a:lnTo>
                        <a:pt x="86" y="3"/>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26" name="Freeform 58"/>
                <p:cNvSpPr>
                  <a:spLocks/>
                </p:cNvSpPr>
                <p:nvPr/>
              </p:nvSpPr>
              <p:spPr bwMode="auto">
                <a:xfrm>
                  <a:off x="10455678" y="3152137"/>
                  <a:ext cx="28575" cy="28575"/>
                </a:xfrm>
                <a:custGeom>
                  <a:avLst/>
                  <a:gdLst/>
                  <a:ahLst/>
                  <a:cxnLst>
                    <a:cxn ang="0">
                      <a:pos x="101" y="182"/>
                    </a:cxn>
                    <a:cxn ang="0">
                      <a:pos x="119" y="179"/>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5"/>
                      </a:lnTo>
                      <a:lnTo>
                        <a:pt x="135" y="172"/>
                      </a:lnTo>
                      <a:lnTo>
                        <a:pt x="142" y="168"/>
                      </a:lnTo>
                      <a:lnTo>
                        <a:pt x="150" y="162"/>
                      </a:lnTo>
                      <a:lnTo>
                        <a:pt x="156" y="156"/>
                      </a:lnTo>
                      <a:lnTo>
                        <a:pt x="162" y="150"/>
                      </a:lnTo>
                      <a:lnTo>
                        <a:pt x="167" y="142"/>
                      </a:lnTo>
                      <a:lnTo>
                        <a:pt x="172" y="135"/>
                      </a:lnTo>
                      <a:lnTo>
                        <a:pt x="175" y="127"/>
                      </a:lnTo>
                      <a:lnTo>
                        <a:pt x="179" y="119"/>
                      </a:lnTo>
                      <a:lnTo>
                        <a:pt x="181" y="110"/>
                      </a:lnTo>
                      <a:lnTo>
                        <a:pt x="182" y="101"/>
                      </a:lnTo>
                      <a:lnTo>
                        <a:pt x="183" y="91"/>
                      </a:lnTo>
                      <a:lnTo>
                        <a:pt x="182" y="82"/>
                      </a:lnTo>
                      <a:lnTo>
                        <a:pt x="181" y="73"/>
                      </a:lnTo>
                      <a:lnTo>
                        <a:pt x="179" y="64"/>
                      </a:lnTo>
                      <a:lnTo>
                        <a:pt x="175" y="56"/>
                      </a:lnTo>
                      <a:lnTo>
                        <a:pt x="172" y="48"/>
                      </a:lnTo>
                      <a:lnTo>
                        <a:pt x="167" y="40"/>
                      </a:lnTo>
                      <a:lnTo>
                        <a:pt x="162" y="33"/>
                      </a:lnTo>
                      <a:lnTo>
                        <a:pt x="156" y="27"/>
                      </a:lnTo>
                      <a:lnTo>
                        <a:pt x="150" y="21"/>
                      </a:lnTo>
                      <a:lnTo>
                        <a:pt x="142" y="16"/>
                      </a:lnTo>
                      <a:lnTo>
                        <a:pt x="135" y="11"/>
                      </a:lnTo>
                      <a:lnTo>
                        <a:pt x="126" y="8"/>
                      </a:lnTo>
                      <a:lnTo>
                        <a:pt x="119" y="4"/>
                      </a:lnTo>
                      <a:lnTo>
                        <a:pt x="110" y="2"/>
                      </a:lnTo>
                      <a:lnTo>
                        <a:pt x="101" y="0"/>
                      </a:lnTo>
                      <a:lnTo>
                        <a:pt x="91" y="0"/>
                      </a:lnTo>
                      <a:lnTo>
                        <a:pt x="82" y="0"/>
                      </a:lnTo>
                      <a:lnTo>
                        <a:pt x="73" y="2"/>
                      </a:lnTo>
                      <a:lnTo>
                        <a:pt x="64" y="4"/>
                      </a:lnTo>
                      <a:lnTo>
                        <a:pt x="55" y="8"/>
                      </a:lnTo>
                      <a:lnTo>
                        <a:pt x="48" y="11"/>
                      </a:lnTo>
                      <a:lnTo>
                        <a:pt x="40" y="16"/>
                      </a:lnTo>
                      <a:lnTo>
                        <a:pt x="33" y="21"/>
                      </a:lnTo>
                      <a:lnTo>
                        <a:pt x="27" y="27"/>
                      </a:lnTo>
                      <a:lnTo>
                        <a:pt x="21" y="33"/>
                      </a:lnTo>
                      <a:lnTo>
                        <a:pt x="16" y="40"/>
                      </a:lnTo>
                      <a:lnTo>
                        <a:pt x="11" y="48"/>
                      </a:lnTo>
                      <a:lnTo>
                        <a:pt x="7" y="56"/>
                      </a:lnTo>
                      <a:lnTo>
                        <a:pt x="4" y="64"/>
                      </a:lnTo>
                      <a:lnTo>
                        <a:pt x="2" y="73"/>
                      </a:lnTo>
                      <a:lnTo>
                        <a:pt x="0" y="82"/>
                      </a:lnTo>
                      <a:lnTo>
                        <a:pt x="0" y="91"/>
                      </a:lnTo>
                      <a:lnTo>
                        <a:pt x="0" y="101"/>
                      </a:lnTo>
                      <a:lnTo>
                        <a:pt x="2" y="110"/>
                      </a:lnTo>
                      <a:lnTo>
                        <a:pt x="4" y="119"/>
                      </a:lnTo>
                      <a:lnTo>
                        <a:pt x="7" y="127"/>
                      </a:lnTo>
                      <a:lnTo>
                        <a:pt x="11" y="135"/>
                      </a:lnTo>
                      <a:lnTo>
                        <a:pt x="16" y="142"/>
                      </a:lnTo>
                      <a:lnTo>
                        <a:pt x="21" y="150"/>
                      </a:lnTo>
                      <a:lnTo>
                        <a:pt x="27" y="156"/>
                      </a:lnTo>
                      <a:lnTo>
                        <a:pt x="33" y="162"/>
                      </a:lnTo>
                      <a:lnTo>
                        <a:pt x="40" y="168"/>
                      </a:lnTo>
                      <a:lnTo>
                        <a:pt x="48" y="172"/>
                      </a:lnTo>
                      <a:lnTo>
                        <a:pt x="55"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27" name="Freeform 59"/>
                <p:cNvSpPr>
                  <a:spLocks/>
                </p:cNvSpPr>
                <p:nvPr/>
              </p:nvSpPr>
              <p:spPr bwMode="auto">
                <a:xfrm>
                  <a:off x="10495365" y="3152137"/>
                  <a:ext cx="30163" cy="28575"/>
                </a:xfrm>
                <a:custGeom>
                  <a:avLst/>
                  <a:gdLst/>
                  <a:ahLst/>
                  <a:cxnLst>
                    <a:cxn ang="0">
                      <a:pos x="101" y="182"/>
                    </a:cxn>
                    <a:cxn ang="0">
                      <a:pos x="119" y="179"/>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5"/>
                      </a:lnTo>
                      <a:lnTo>
                        <a:pt x="135" y="172"/>
                      </a:lnTo>
                      <a:lnTo>
                        <a:pt x="142" y="168"/>
                      </a:lnTo>
                      <a:lnTo>
                        <a:pt x="150" y="162"/>
                      </a:lnTo>
                      <a:lnTo>
                        <a:pt x="156" y="156"/>
                      </a:lnTo>
                      <a:lnTo>
                        <a:pt x="162" y="150"/>
                      </a:lnTo>
                      <a:lnTo>
                        <a:pt x="167"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7" y="40"/>
                      </a:lnTo>
                      <a:lnTo>
                        <a:pt x="162" y="33"/>
                      </a:lnTo>
                      <a:lnTo>
                        <a:pt x="156" y="27"/>
                      </a:lnTo>
                      <a:lnTo>
                        <a:pt x="150" y="21"/>
                      </a:lnTo>
                      <a:lnTo>
                        <a:pt x="142" y="16"/>
                      </a:lnTo>
                      <a:lnTo>
                        <a:pt x="135" y="11"/>
                      </a:lnTo>
                      <a:lnTo>
                        <a:pt x="127" y="8"/>
                      </a:lnTo>
                      <a:lnTo>
                        <a:pt x="119" y="4"/>
                      </a:lnTo>
                      <a:lnTo>
                        <a:pt x="110" y="2"/>
                      </a:lnTo>
                      <a:lnTo>
                        <a:pt x="101" y="0"/>
                      </a:lnTo>
                      <a:lnTo>
                        <a:pt x="92"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8" y="56"/>
                      </a:lnTo>
                      <a:lnTo>
                        <a:pt x="4" y="64"/>
                      </a:lnTo>
                      <a:lnTo>
                        <a:pt x="2" y="73"/>
                      </a:lnTo>
                      <a:lnTo>
                        <a:pt x="1" y="82"/>
                      </a:lnTo>
                      <a:lnTo>
                        <a:pt x="0" y="91"/>
                      </a:lnTo>
                      <a:lnTo>
                        <a:pt x="1" y="101"/>
                      </a:lnTo>
                      <a:lnTo>
                        <a:pt x="2" y="110"/>
                      </a:lnTo>
                      <a:lnTo>
                        <a:pt x="4" y="119"/>
                      </a:lnTo>
                      <a:lnTo>
                        <a:pt x="8"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28" name="Freeform 60"/>
                <p:cNvSpPr>
                  <a:spLocks/>
                </p:cNvSpPr>
                <p:nvPr/>
              </p:nvSpPr>
              <p:spPr bwMode="auto">
                <a:xfrm>
                  <a:off x="10536640" y="3152137"/>
                  <a:ext cx="28575" cy="28575"/>
                </a:xfrm>
                <a:custGeom>
                  <a:avLst/>
                  <a:gdLst/>
                  <a:ahLst/>
                  <a:cxnLst>
                    <a:cxn ang="0">
                      <a:pos x="101" y="182"/>
                    </a:cxn>
                    <a:cxn ang="0">
                      <a:pos x="118" y="179"/>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5"/>
                      </a:lnTo>
                      <a:lnTo>
                        <a:pt x="135" y="172"/>
                      </a:lnTo>
                      <a:lnTo>
                        <a:pt x="143" y="168"/>
                      </a:lnTo>
                      <a:lnTo>
                        <a:pt x="149" y="162"/>
                      </a:lnTo>
                      <a:lnTo>
                        <a:pt x="156" y="156"/>
                      </a:lnTo>
                      <a:lnTo>
                        <a:pt x="162" y="150"/>
                      </a:lnTo>
                      <a:lnTo>
                        <a:pt x="167" y="142"/>
                      </a:lnTo>
                      <a:lnTo>
                        <a:pt x="172" y="135"/>
                      </a:lnTo>
                      <a:lnTo>
                        <a:pt x="176" y="127"/>
                      </a:lnTo>
                      <a:lnTo>
                        <a:pt x="178" y="119"/>
                      </a:lnTo>
                      <a:lnTo>
                        <a:pt x="180" y="110"/>
                      </a:lnTo>
                      <a:lnTo>
                        <a:pt x="183" y="101"/>
                      </a:lnTo>
                      <a:lnTo>
                        <a:pt x="183" y="91"/>
                      </a:lnTo>
                      <a:lnTo>
                        <a:pt x="183" y="82"/>
                      </a:lnTo>
                      <a:lnTo>
                        <a:pt x="180" y="73"/>
                      </a:lnTo>
                      <a:lnTo>
                        <a:pt x="178" y="64"/>
                      </a:lnTo>
                      <a:lnTo>
                        <a:pt x="176" y="56"/>
                      </a:lnTo>
                      <a:lnTo>
                        <a:pt x="172" y="48"/>
                      </a:lnTo>
                      <a:lnTo>
                        <a:pt x="167" y="40"/>
                      </a:lnTo>
                      <a:lnTo>
                        <a:pt x="162" y="33"/>
                      </a:lnTo>
                      <a:lnTo>
                        <a:pt x="156" y="27"/>
                      </a:lnTo>
                      <a:lnTo>
                        <a:pt x="149" y="21"/>
                      </a:lnTo>
                      <a:lnTo>
                        <a:pt x="143" y="16"/>
                      </a:lnTo>
                      <a:lnTo>
                        <a:pt x="135" y="11"/>
                      </a:lnTo>
                      <a:lnTo>
                        <a:pt x="127" y="8"/>
                      </a:lnTo>
                      <a:lnTo>
                        <a:pt x="118" y="4"/>
                      </a:lnTo>
                      <a:lnTo>
                        <a:pt x="109" y="2"/>
                      </a:lnTo>
                      <a:lnTo>
                        <a:pt x="101" y="0"/>
                      </a:lnTo>
                      <a:lnTo>
                        <a:pt x="92" y="0"/>
                      </a:lnTo>
                      <a:lnTo>
                        <a:pt x="82" y="0"/>
                      </a:lnTo>
                      <a:lnTo>
                        <a:pt x="73" y="2"/>
                      </a:lnTo>
                      <a:lnTo>
                        <a:pt x="64" y="4"/>
                      </a:lnTo>
                      <a:lnTo>
                        <a:pt x="56" y="8"/>
                      </a:lnTo>
                      <a:lnTo>
                        <a:pt x="47" y="11"/>
                      </a:lnTo>
                      <a:lnTo>
                        <a:pt x="41" y="16"/>
                      </a:lnTo>
                      <a:lnTo>
                        <a:pt x="33" y="21"/>
                      </a:lnTo>
                      <a:lnTo>
                        <a:pt x="26" y="27"/>
                      </a:lnTo>
                      <a:lnTo>
                        <a:pt x="21" y="33"/>
                      </a:lnTo>
                      <a:lnTo>
                        <a:pt x="15"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5" y="142"/>
                      </a:lnTo>
                      <a:lnTo>
                        <a:pt x="21" y="150"/>
                      </a:lnTo>
                      <a:lnTo>
                        <a:pt x="26" y="156"/>
                      </a:lnTo>
                      <a:lnTo>
                        <a:pt x="33" y="162"/>
                      </a:lnTo>
                      <a:lnTo>
                        <a:pt x="41" y="168"/>
                      </a:lnTo>
                      <a:lnTo>
                        <a:pt x="47" y="172"/>
                      </a:lnTo>
                      <a:lnTo>
                        <a:pt x="56" y="175"/>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29" name="Freeform 61"/>
                <p:cNvSpPr>
                  <a:spLocks/>
                </p:cNvSpPr>
                <p:nvPr/>
              </p:nvSpPr>
              <p:spPr bwMode="auto">
                <a:xfrm>
                  <a:off x="10576328" y="3152137"/>
                  <a:ext cx="28575" cy="28575"/>
                </a:xfrm>
                <a:custGeom>
                  <a:avLst/>
                  <a:gdLst/>
                  <a:ahLst/>
                  <a:cxnLst>
                    <a:cxn ang="0">
                      <a:pos x="100" y="182"/>
                    </a:cxn>
                    <a:cxn ang="0">
                      <a:pos x="118" y="179"/>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5"/>
                      </a:lnTo>
                      <a:lnTo>
                        <a:pt x="135" y="172"/>
                      </a:lnTo>
                      <a:lnTo>
                        <a:pt x="143" y="168"/>
                      </a:lnTo>
                      <a:lnTo>
                        <a:pt x="149" y="162"/>
                      </a:lnTo>
                      <a:lnTo>
                        <a:pt x="156" y="156"/>
                      </a:lnTo>
                      <a:lnTo>
                        <a:pt x="161" y="150"/>
                      </a:lnTo>
                      <a:lnTo>
                        <a:pt x="167" y="142"/>
                      </a:lnTo>
                      <a:lnTo>
                        <a:pt x="171" y="135"/>
                      </a:lnTo>
                      <a:lnTo>
                        <a:pt x="176" y="127"/>
                      </a:lnTo>
                      <a:lnTo>
                        <a:pt x="178" y="119"/>
                      </a:lnTo>
                      <a:lnTo>
                        <a:pt x="180" y="110"/>
                      </a:lnTo>
                      <a:lnTo>
                        <a:pt x="182" y="101"/>
                      </a:lnTo>
                      <a:lnTo>
                        <a:pt x="182" y="91"/>
                      </a:lnTo>
                      <a:lnTo>
                        <a:pt x="182" y="82"/>
                      </a:lnTo>
                      <a:lnTo>
                        <a:pt x="180" y="73"/>
                      </a:lnTo>
                      <a:lnTo>
                        <a:pt x="178" y="64"/>
                      </a:lnTo>
                      <a:lnTo>
                        <a:pt x="176" y="56"/>
                      </a:lnTo>
                      <a:lnTo>
                        <a:pt x="171" y="48"/>
                      </a:lnTo>
                      <a:lnTo>
                        <a:pt x="167" y="40"/>
                      </a:lnTo>
                      <a:lnTo>
                        <a:pt x="161" y="33"/>
                      </a:lnTo>
                      <a:lnTo>
                        <a:pt x="156" y="27"/>
                      </a:lnTo>
                      <a:lnTo>
                        <a:pt x="149" y="21"/>
                      </a:lnTo>
                      <a:lnTo>
                        <a:pt x="143" y="16"/>
                      </a:lnTo>
                      <a:lnTo>
                        <a:pt x="135" y="11"/>
                      </a:lnTo>
                      <a:lnTo>
                        <a:pt x="127" y="8"/>
                      </a:lnTo>
                      <a:lnTo>
                        <a:pt x="118" y="4"/>
                      </a:lnTo>
                      <a:lnTo>
                        <a:pt x="109" y="2"/>
                      </a:lnTo>
                      <a:lnTo>
                        <a:pt x="100" y="0"/>
                      </a:lnTo>
                      <a:lnTo>
                        <a:pt x="92" y="0"/>
                      </a:lnTo>
                      <a:lnTo>
                        <a:pt x="82" y="0"/>
                      </a:lnTo>
                      <a:lnTo>
                        <a:pt x="73" y="2"/>
                      </a:lnTo>
                      <a:lnTo>
                        <a:pt x="64" y="4"/>
                      </a:lnTo>
                      <a:lnTo>
                        <a:pt x="56" y="8"/>
                      </a:lnTo>
                      <a:lnTo>
                        <a:pt x="48" y="11"/>
                      </a:lnTo>
                      <a:lnTo>
                        <a:pt x="41" y="16"/>
                      </a:lnTo>
                      <a:lnTo>
                        <a:pt x="33" y="21"/>
                      </a:lnTo>
                      <a:lnTo>
                        <a:pt x="27" y="27"/>
                      </a:lnTo>
                      <a:lnTo>
                        <a:pt x="21" y="33"/>
                      </a:lnTo>
                      <a:lnTo>
                        <a:pt x="16"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6" y="142"/>
                      </a:lnTo>
                      <a:lnTo>
                        <a:pt x="21" y="150"/>
                      </a:lnTo>
                      <a:lnTo>
                        <a:pt x="27" y="156"/>
                      </a:lnTo>
                      <a:lnTo>
                        <a:pt x="33" y="162"/>
                      </a:lnTo>
                      <a:lnTo>
                        <a:pt x="41" y="168"/>
                      </a:lnTo>
                      <a:lnTo>
                        <a:pt x="48" y="172"/>
                      </a:lnTo>
                      <a:lnTo>
                        <a:pt x="56" y="175"/>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30" name="Freeform 62"/>
                <p:cNvSpPr>
                  <a:spLocks/>
                </p:cNvSpPr>
                <p:nvPr/>
              </p:nvSpPr>
              <p:spPr bwMode="auto">
                <a:xfrm>
                  <a:off x="10616015" y="3152137"/>
                  <a:ext cx="28575" cy="28575"/>
                </a:xfrm>
                <a:custGeom>
                  <a:avLst/>
                  <a:gdLst/>
                  <a:ahLst/>
                  <a:cxnLst>
                    <a:cxn ang="0">
                      <a:pos x="100" y="182"/>
                    </a:cxn>
                    <a:cxn ang="0">
                      <a:pos x="118" y="179"/>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5"/>
                      </a:lnTo>
                      <a:lnTo>
                        <a:pt x="135" y="172"/>
                      </a:lnTo>
                      <a:lnTo>
                        <a:pt x="142" y="168"/>
                      </a:lnTo>
                      <a:lnTo>
                        <a:pt x="149" y="162"/>
                      </a:lnTo>
                      <a:lnTo>
                        <a:pt x="156" y="156"/>
                      </a:lnTo>
                      <a:lnTo>
                        <a:pt x="161" y="150"/>
                      </a:lnTo>
                      <a:lnTo>
                        <a:pt x="167" y="142"/>
                      </a:lnTo>
                      <a:lnTo>
                        <a:pt x="171" y="135"/>
                      </a:lnTo>
                      <a:lnTo>
                        <a:pt x="176" y="127"/>
                      </a:lnTo>
                      <a:lnTo>
                        <a:pt x="179" y="119"/>
                      </a:lnTo>
                      <a:lnTo>
                        <a:pt x="181" y="110"/>
                      </a:lnTo>
                      <a:lnTo>
                        <a:pt x="182" y="101"/>
                      </a:lnTo>
                      <a:lnTo>
                        <a:pt x="182" y="91"/>
                      </a:lnTo>
                      <a:lnTo>
                        <a:pt x="182" y="82"/>
                      </a:lnTo>
                      <a:lnTo>
                        <a:pt x="181" y="73"/>
                      </a:lnTo>
                      <a:lnTo>
                        <a:pt x="179" y="64"/>
                      </a:lnTo>
                      <a:lnTo>
                        <a:pt x="176" y="56"/>
                      </a:lnTo>
                      <a:lnTo>
                        <a:pt x="171" y="48"/>
                      </a:lnTo>
                      <a:lnTo>
                        <a:pt x="167" y="40"/>
                      </a:lnTo>
                      <a:lnTo>
                        <a:pt x="161" y="33"/>
                      </a:lnTo>
                      <a:lnTo>
                        <a:pt x="156" y="27"/>
                      </a:lnTo>
                      <a:lnTo>
                        <a:pt x="149" y="21"/>
                      </a:lnTo>
                      <a:lnTo>
                        <a:pt x="142" y="16"/>
                      </a:lnTo>
                      <a:lnTo>
                        <a:pt x="135" y="11"/>
                      </a:lnTo>
                      <a:lnTo>
                        <a:pt x="127" y="8"/>
                      </a:lnTo>
                      <a:lnTo>
                        <a:pt x="118" y="4"/>
                      </a:lnTo>
                      <a:lnTo>
                        <a:pt x="109" y="2"/>
                      </a:lnTo>
                      <a:lnTo>
                        <a:pt x="100" y="0"/>
                      </a:lnTo>
                      <a:lnTo>
                        <a:pt x="91" y="0"/>
                      </a:lnTo>
                      <a:lnTo>
                        <a:pt x="82" y="0"/>
                      </a:lnTo>
                      <a:lnTo>
                        <a:pt x="73" y="2"/>
                      </a:lnTo>
                      <a:lnTo>
                        <a:pt x="64" y="4"/>
                      </a:lnTo>
                      <a:lnTo>
                        <a:pt x="56" y="8"/>
                      </a:lnTo>
                      <a:lnTo>
                        <a:pt x="48" y="11"/>
                      </a:lnTo>
                      <a:lnTo>
                        <a:pt x="40" y="16"/>
                      </a:lnTo>
                      <a:lnTo>
                        <a:pt x="34" y="21"/>
                      </a:lnTo>
                      <a:lnTo>
                        <a:pt x="27" y="27"/>
                      </a:lnTo>
                      <a:lnTo>
                        <a:pt x="20" y="33"/>
                      </a:lnTo>
                      <a:lnTo>
                        <a:pt x="16" y="40"/>
                      </a:lnTo>
                      <a:lnTo>
                        <a:pt x="10" y="48"/>
                      </a:lnTo>
                      <a:lnTo>
                        <a:pt x="7" y="56"/>
                      </a:lnTo>
                      <a:lnTo>
                        <a:pt x="4" y="64"/>
                      </a:lnTo>
                      <a:lnTo>
                        <a:pt x="2" y="73"/>
                      </a:lnTo>
                      <a:lnTo>
                        <a:pt x="0" y="82"/>
                      </a:lnTo>
                      <a:lnTo>
                        <a:pt x="0" y="91"/>
                      </a:lnTo>
                      <a:lnTo>
                        <a:pt x="0" y="101"/>
                      </a:lnTo>
                      <a:lnTo>
                        <a:pt x="2" y="110"/>
                      </a:lnTo>
                      <a:lnTo>
                        <a:pt x="4" y="119"/>
                      </a:lnTo>
                      <a:lnTo>
                        <a:pt x="7" y="127"/>
                      </a:lnTo>
                      <a:lnTo>
                        <a:pt x="10" y="135"/>
                      </a:lnTo>
                      <a:lnTo>
                        <a:pt x="16" y="142"/>
                      </a:lnTo>
                      <a:lnTo>
                        <a:pt x="20" y="150"/>
                      </a:lnTo>
                      <a:lnTo>
                        <a:pt x="27" y="156"/>
                      </a:lnTo>
                      <a:lnTo>
                        <a:pt x="34" y="162"/>
                      </a:lnTo>
                      <a:lnTo>
                        <a:pt x="40" y="168"/>
                      </a:lnTo>
                      <a:lnTo>
                        <a:pt x="48" y="172"/>
                      </a:lnTo>
                      <a:lnTo>
                        <a:pt x="56"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31" name="Freeform 63"/>
                <p:cNvSpPr>
                  <a:spLocks/>
                </p:cNvSpPr>
                <p:nvPr/>
              </p:nvSpPr>
              <p:spPr bwMode="auto">
                <a:xfrm>
                  <a:off x="11073215" y="3337874"/>
                  <a:ext cx="203200" cy="34925"/>
                </a:xfrm>
                <a:custGeom>
                  <a:avLst/>
                  <a:gdLst/>
                  <a:ahLst/>
                  <a:cxnLst>
                    <a:cxn ang="0">
                      <a:pos x="1169" y="0"/>
                    </a:cxn>
                    <a:cxn ang="0">
                      <a:pos x="1190" y="2"/>
                    </a:cxn>
                    <a:cxn ang="0">
                      <a:pos x="1212" y="8"/>
                    </a:cxn>
                    <a:cxn ang="0">
                      <a:pos x="1229" y="18"/>
                    </a:cxn>
                    <a:cxn ang="0">
                      <a:pos x="1246" y="31"/>
                    </a:cxn>
                    <a:cxn ang="0">
                      <a:pos x="1259" y="48"/>
                    </a:cxn>
                    <a:cxn ang="0">
                      <a:pos x="1269" y="67"/>
                    </a:cxn>
                    <a:cxn ang="0">
                      <a:pos x="1276" y="87"/>
                    </a:cxn>
                    <a:cxn ang="0">
                      <a:pos x="1278" y="109"/>
                    </a:cxn>
                    <a:cxn ang="0">
                      <a:pos x="1276" y="131"/>
                    </a:cxn>
                    <a:cxn ang="0">
                      <a:pos x="1269" y="151"/>
                    </a:cxn>
                    <a:cxn ang="0">
                      <a:pos x="1259" y="170"/>
                    </a:cxn>
                    <a:cxn ang="0">
                      <a:pos x="1246" y="185"/>
                    </a:cxn>
                    <a:cxn ang="0">
                      <a:pos x="1229" y="199"/>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8"/>
                    </a:cxn>
                    <a:cxn ang="0">
                      <a:pos x="4" y="77"/>
                    </a:cxn>
                    <a:cxn ang="0">
                      <a:pos x="12" y="57"/>
                    </a:cxn>
                    <a:cxn ang="0">
                      <a:pos x="24" y="39"/>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8"/>
                      </a:lnTo>
                      <a:lnTo>
                        <a:pt x="1220" y="13"/>
                      </a:lnTo>
                      <a:lnTo>
                        <a:pt x="1229" y="18"/>
                      </a:lnTo>
                      <a:lnTo>
                        <a:pt x="1238" y="24"/>
                      </a:lnTo>
                      <a:lnTo>
                        <a:pt x="1246" y="31"/>
                      </a:lnTo>
                      <a:lnTo>
                        <a:pt x="1253" y="39"/>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9"/>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9"/>
                      </a:lnTo>
                      <a:lnTo>
                        <a:pt x="38" y="193"/>
                      </a:lnTo>
                      <a:lnTo>
                        <a:pt x="31" y="185"/>
                      </a:lnTo>
                      <a:lnTo>
                        <a:pt x="24" y="177"/>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39"/>
                      </a:lnTo>
                      <a:lnTo>
                        <a:pt x="31" y="31"/>
                      </a:lnTo>
                      <a:lnTo>
                        <a:pt x="38" y="24"/>
                      </a:lnTo>
                      <a:lnTo>
                        <a:pt x="47" y="18"/>
                      </a:lnTo>
                      <a:lnTo>
                        <a:pt x="56" y="13"/>
                      </a:lnTo>
                      <a:lnTo>
                        <a:pt x="66" y="8"/>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32" name="Freeform 64"/>
                <p:cNvSpPr>
                  <a:spLocks/>
                </p:cNvSpPr>
                <p:nvPr/>
              </p:nvSpPr>
              <p:spPr bwMode="auto">
                <a:xfrm>
                  <a:off x="10455678" y="3339462"/>
                  <a:ext cx="28575" cy="28575"/>
                </a:xfrm>
                <a:custGeom>
                  <a:avLst/>
                  <a:gdLst/>
                  <a:ahLst/>
                  <a:cxnLst>
                    <a:cxn ang="0">
                      <a:pos x="101" y="182"/>
                    </a:cxn>
                    <a:cxn ang="0">
                      <a:pos x="119" y="178"/>
                    </a:cxn>
                    <a:cxn ang="0">
                      <a:pos x="135" y="172"/>
                    </a:cxn>
                    <a:cxn ang="0">
                      <a:pos x="150" y="162"/>
                    </a:cxn>
                    <a:cxn ang="0">
                      <a:pos x="162" y="149"/>
                    </a:cxn>
                    <a:cxn ang="0">
                      <a:pos x="172" y="135"/>
                    </a:cxn>
                    <a:cxn ang="0">
                      <a:pos x="179" y="118"/>
                    </a:cxn>
                    <a:cxn ang="0">
                      <a:pos x="182" y="101"/>
                    </a:cxn>
                    <a:cxn ang="0">
                      <a:pos x="182" y="82"/>
                    </a:cxn>
                    <a:cxn ang="0">
                      <a:pos x="179"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9" y="178"/>
                      </a:lnTo>
                      <a:lnTo>
                        <a:pt x="126" y="175"/>
                      </a:lnTo>
                      <a:lnTo>
                        <a:pt x="135" y="172"/>
                      </a:lnTo>
                      <a:lnTo>
                        <a:pt x="142" y="167"/>
                      </a:lnTo>
                      <a:lnTo>
                        <a:pt x="150" y="162"/>
                      </a:lnTo>
                      <a:lnTo>
                        <a:pt x="156" y="156"/>
                      </a:lnTo>
                      <a:lnTo>
                        <a:pt x="162" y="149"/>
                      </a:lnTo>
                      <a:lnTo>
                        <a:pt x="167" y="142"/>
                      </a:lnTo>
                      <a:lnTo>
                        <a:pt x="172" y="135"/>
                      </a:lnTo>
                      <a:lnTo>
                        <a:pt x="175" y="126"/>
                      </a:lnTo>
                      <a:lnTo>
                        <a:pt x="179" y="118"/>
                      </a:lnTo>
                      <a:lnTo>
                        <a:pt x="181" y="109"/>
                      </a:lnTo>
                      <a:lnTo>
                        <a:pt x="182" y="101"/>
                      </a:lnTo>
                      <a:lnTo>
                        <a:pt x="183" y="91"/>
                      </a:lnTo>
                      <a:lnTo>
                        <a:pt x="182" y="82"/>
                      </a:lnTo>
                      <a:lnTo>
                        <a:pt x="181" y="73"/>
                      </a:lnTo>
                      <a:lnTo>
                        <a:pt x="179" y="64"/>
                      </a:lnTo>
                      <a:lnTo>
                        <a:pt x="175" y="55"/>
                      </a:lnTo>
                      <a:lnTo>
                        <a:pt x="172" y="47"/>
                      </a:lnTo>
                      <a:lnTo>
                        <a:pt x="167" y="40"/>
                      </a:lnTo>
                      <a:lnTo>
                        <a:pt x="162" y="33"/>
                      </a:lnTo>
                      <a:lnTo>
                        <a:pt x="156" y="26"/>
                      </a:lnTo>
                      <a:lnTo>
                        <a:pt x="150" y="21"/>
                      </a:lnTo>
                      <a:lnTo>
                        <a:pt x="142" y="15"/>
                      </a:lnTo>
                      <a:lnTo>
                        <a:pt x="135" y="11"/>
                      </a:lnTo>
                      <a:lnTo>
                        <a:pt x="126" y="6"/>
                      </a:lnTo>
                      <a:lnTo>
                        <a:pt x="119" y="4"/>
                      </a:lnTo>
                      <a:lnTo>
                        <a:pt x="110" y="2"/>
                      </a:lnTo>
                      <a:lnTo>
                        <a:pt x="101" y="0"/>
                      </a:lnTo>
                      <a:lnTo>
                        <a:pt x="91" y="0"/>
                      </a:lnTo>
                      <a:lnTo>
                        <a:pt x="82" y="0"/>
                      </a:lnTo>
                      <a:lnTo>
                        <a:pt x="73" y="2"/>
                      </a:lnTo>
                      <a:lnTo>
                        <a:pt x="64" y="4"/>
                      </a:lnTo>
                      <a:lnTo>
                        <a:pt x="55" y="6"/>
                      </a:lnTo>
                      <a:lnTo>
                        <a:pt x="48" y="11"/>
                      </a:lnTo>
                      <a:lnTo>
                        <a:pt x="40" y="15"/>
                      </a:lnTo>
                      <a:lnTo>
                        <a:pt x="33" y="21"/>
                      </a:lnTo>
                      <a:lnTo>
                        <a:pt x="27" y="26"/>
                      </a:lnTo>
                      <a:lnTo>
                        <a:pt x="21" y="33"/>
                      </a:lnTo>
                      <a:lnTo>
                        <a:pt x="16" y="40"/>
                      </a:lnTo>
                      <a:lnTo>
                        <a:pt x="11" y="47"/>
                      </a:lnTo>
                      <a:lnTo>
                        <a:pt x="7" y="55"/>
                      </a:lnTo>
                      <a:lnTo>
                        <a:pt x="4" y="64"/>
                      </a:lnTo>
                      <a:lnTo>
                        <a:pt x="2" y="73"/>
                      </a:lnTo>
                      <a:lnTo>
                        <a:pt x="0" y="82"/>
                      </a:lnTo>
                      <a:lnTo>
                        <a:pt x="0" y="91"/>
                      </a:lnTo>
                      <a:lnTo>
                        <a:pt x="0" y="101"/>
                      </a:lnTo>
                      <a:lnTo>
                        <a:pt x="2" y="109"/>
                      </a:lnTo>
                      <a:lnTo>
                        <a:pt x="4" y="118"/>
                      </a:lnTo>
                      <a:lnTo>
                        <a:pt x="7" y="126"/>
                      </a:lnTo>
                      <a:lnTo>
                        <a:pt x="11" y="135"/>
                      </a:lnTo>
                      <a:lnTo>
                        <a:pt x="16" y="142"/>
                      </a:lnTo>
                      <a:lnTo>
                        <a:pt x="21" y="149"/>
                      </a:lnTo>
                      <a:lnTo>
                        <a:pt x="27" y="156"/>
                      </a:lnTo>
                      <a:lnTo>
                        <a:pt x="33" y="162"/>
                      </a:lnTo>
                      <a:lnTo>
                        <a:pt x="40" y="167"/>
                      </a:lnTo>
                      <a:lnTo>
                        <a:pt x="48" y="172"/>
                      </a:lnTo>
                      <a:lnTo>
                        <a:pt x="55"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33" name="Freeform 65"/>
                <p:cNvSpPr>
                  <a:spLocks/>
                </p:cNvSpPr>
                <p:nvPr/>
              </p:nvSpPr>
              <p:spPr bwMode="auto">
                <a:xfrm>
                  <a:off x="10495365" y="3339462"/>
                  <a:ext cx="30163" cy="28575"/>
                </a:xfrm>
                <a:custGeom>
                  <a:avLst/>
                  <a:gdLst/>
                  <a:ahLst/>
                  <a:cxnLst>
                    <a:cxn ang="0">
                      <a:pos x="101" y="182"/>
                    </a:cxn>
                    <a:cxn ang="0">
                      <a:pos x="119" y="178"/>
                    </a:cxn>
                    <a:cxn ang="0">
                      <a:pos x="135" y="172"/>
                    </a:cxn>
                    <a:cxn ang="0">
                      <a:pos x="150" y="162"/>
                    </a:cxn>
                    <a:cxn ang="0">
                      <a:pos x="162" y="149"/>
                    </a:cxn>
                    <a:cxn ang="0">
                      <a:pos x="172" y="135"/>
                    </a:cxn>
                    <a:cxn ang="0">
                      <a:pos x="178" y="118"/>
                    </a:cxn>
                    <a:cxn ang="0">
                      <a:pos x="182" y="101"/>
                    </a:cxn>
                    <a:cxn ang="0">
                      <a:pos x="182" y="82"/>
                    </a:cxn>
                    <a:cxn ang="0">
                      <a:pos x="178"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3" h="183">
                      <a:moveTo>
                        <a:pt x="92" y="183"/>
                      </a:moveTo>
                      <a:lnTo>
                        <a:pt x="101" y="182"/>
                      </a:lnTo>
                      <a:lnTo>
                        <a:pt x="110" y="180"/>
                      </a:lnTo>
                      <a:lnTo>
                        <a:pt x="119" y="178"/>
                      </a:lnTo>
                      <a:lnTo>
                        <a:pt x="127" y="175"/>
                      </a:lnTo>
                      <a:lnTo>
                        <a:pt x="135" y="172"/>
                      </a:lnTo>
                      <a:lnTo>
                        <a:pt x="142" y="167"/>
                      </a:lnTo>
                      <a:lnTo>
                        <a:pt x="150" y="162"/>
                      </a:lnTo>
                      <a:lnTo>
                        <a:pt x="156" y="156"/>
                      </a:lnTo>
                      <a:lnTo>
                        <a:pt x="162" y="149"/>
                      </a:lnTo>
                      <a:lnTo>
                        <a:pt x="167"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7" y="40"/>
                      </a:lnTo>
                      <a:lnTo>
                        <a:pt x="162" y="33"/>
                      </a:lnTo>
                      <a:lnTo>
                        <a:pt x="156" y="26"/>
                      </a:lnTo>
                      <a:lnTo>
                        <a:pt x="150" y="21"/>
                      </a:lnTo>
                      <a:lnTo>
                        <a:pt x="142" y="15"/>
                      </a:lnTo>
                      <a:lnTo>
                        <a:pt x="135" y="11"/>
                      </a:lnTo>
                      <a:lnTo>
                        <a:pt x="127" y="6"/>
                      </a:lnTo>
                      <a:lnTo>
                        <a:pt x="119" y="4"/>
                      </a:lnTo>
                      <a:lnTo>
                        <a:pt x="110" y="2"/>
                      </a:lnTo>
                      <a:lnTo>
                        <a:pt x="101" y="0"/>
                      </a:lnTo>
                      <a:lnTo>
                        <a:pt x="92"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8" y="55"/>
                      </a:lnTo>
                      <a:lnTo>
                        <a:pt x="4" y="64"/>
                      </a:lnTo>
                      <a:lnTo>
                        <a:pt x="2" y="73"/>
                      </a:lnTo>
                      <a:lnTo>
                        <a:pt x="1" y="82"/>
                      </a:lnTo>
                      <a:lnTo>
                        <a:pt x="0" y="91"/>
                      </a:lnTo>
                      <a:lnTo>
                        <a:pt x="1" y="101"/>
                      </a:lnTo>
                      <a:lnTo>
                        <a:pt x="2" y="109"/>
                      </a:lnTo>
                      <a:lnTo>
                        <a:pt x="4" y="118"/>
                      </a:lnTo>
                      <a:lnTo>
                        <a:pt x="8"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34" name="Freeform 66"/>
                <p:cNvSpPr>
                  <a:spLocks/>
                </p:cNvSpPr>
                <p:nvPr/>
              </p:nvSpPr>
              <p:spPr bwMode="auto">
                <a:xfrm>
                  <a:off x="10536640" y="3339462"/>
                  <a:ext cx="28575" cy="28575"/>
                </a:xfrm>
                <a:custGeom>
                  <a:avLst/>
                  <a:gdLst/>
                  <a:ahLst/>
                  <a:cxnLst>
                    <a:cxn ang="0">
                      <a:pos x="101" y="182"/>
                    </a:cxn>
                    <a:cxn ang="0">
                      <a:pos x="118" y="178"/>
                    </a:cxn>
                    <a:cxn ang="0">
                      <a:pos x="135" y="172"/>
                    </a:cxn>
                    <a:cxn ang="0">
                      <a:pos x="149" y="162"/>
                    </a:cxn>
                    <a:cxn ang="0">
                      <a:pos x="162" y="149"/>
                    </a:cxn>
                    <a:cxn ang="0">
                      <a:pos x="172" y="135"/>
                    </a:cxn>
                    <a:cxn ang="0">
                      <a:pos x="178" y="118"/>
                    </a:cxn>
                    <a:cxn ang="0">
                      <a:pos x="183" y="101"/>
                    </a:cxn>
                    <a:cxn ang="0">
                      <a:pos x="183" y="82"/>
                    </a:cxn>
                    <a:cxn ang="0">
                      <a:pos x="178" y="64"/>
                    </a:cxn>
                    <a:cxn ang="0">
                      <a:pos x="172" y="47"/>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7" y="172"/>
                    </a:cxn>
                    <a:cxn ang="0">
                      <a:pos x="64" y="178"/>
                    </a:cxn>
                    <a:cxn ang="0">
                      <a:pos x="82" y="182"/>
                    </a:cxn>
                  </a:cxnLst>
                  <a:rect l="0" t="0" r="r" b="b"/>
                  <a:pathLst>
                    <a:path w="183" h="183">
                      <a:moveTo>
                        <a:pt x="92" y="183"/>
                      </a:moveTo>
                      <a:lnTo>
                        <a:pt x="101" y="182"/>
                      </a:lnTo>
                      <a:lnTo>
                        <a:pt x="109" y="180"/>
                      </a:lnTo>
                      <a:lnTo>
                        <a:pt x="118" y="178"/>
                      </a:lnTo>
                      <a:lnTo>
                        <a:pt x="127" y="175"/>
                      </a:lnTo>
                      <a:lnTo>
                        <a:pt x="135" y="172"/>
                      </a:lnTo>
                      <a:lnTo>
                        <a:pt x="143" y="167"/>
                      </a:lnTo>
                      <a:lnTo>
                        <a:pt x="149" y="162"/>
                      </a:lnTo>
                      <a:lnTo>
                        <a:pt x="156" y="156"/>
                      </a:lnTo>
                      <a:lnTo>
                        <a:pt x="162" y="149"/>
                      </a:lnTo>
                      <a:lnTo>
                        <a:pt x="167" y="142"/>
                      </a:lnTo>
                      <a:lnTo>
                        <a:pt x="172" y="135"/>
                      </a:lnTo>
                      <a:lnTo>
                        <a:pt x="176" y="126"/>
                      </a:lnTo>
                      <a:lnTo>
                        <a:pt x="178" y="118"/>
                      </a:lnTo>
                      <a:lnTo>
                        <a:pt x="180" y="109"/>
                      </a:lnTo>
                      <a:lnTo>
                        <a:pt x="183" y="101"/>
                      </a:lnTo>
                      <a:lnTo>
                        <a:pt x="183" y="91"/>
                      </a:lnTo>
                      <a:lnTo>
                        <a:pt x="183" y="82"/>
                      </a:lnTo>
                      <a:lnTo>
                        <a:pt x="180" y="73"/>
                      </a:lnTo>
                      <a:lnTo>
                        <a:pt x="178" y="64"/>
                      </a:lnTo>
                      <a:lnTo>
                        <a:pt x="176" y="55"/>
                      </a:lnTo>
                      <a:lnTo>
                        <a:pt x="172" y="47"/>
                      </a:lnTo>
                      <a:lnTo>
                        <a:pt x="167" y="40"/>
                      </a:lnTo>
                      <a:lnTo>
                        <a:pt x="162" y="33"/>
                      </a:lnTo>
                      <a:lnTo>
                        <a:pt x="156" y="26"/>
                      </a:lnTo>
                      <a:lnTo>
                        <a:pt x="149" y="21"/>
                      </a:lnTo>
                      <a:lnTo>
                        <a:pt x="143" y="15"/>
                      </a:lnTo>
                      <a:lnTo>
                        <a:pt x="135" y="11"/>
                      </a:lnTo>
                      <a:lnTo>
                        <a:pt x="127" y="6"/>
                      </a:lnTo>
                      <a:lnTo>
                        <a:pt x="118" y="4"/>
                      </a:lnTo>
                      <a:lnTo>
                        <a:pt x="109" y="2"/>
                      </a:lnTo>
                      <a:lnTo>
                        <a:pt x="101" y="0"/>
                      </a:lnTo>
                      <a:lnTo>
                        <a:pt x="92" y="0"/>
                      </a:lnTo>
                      <a:lnTo>
                        <a:pt x="82" y="0"/>
                      </a:lnTo>
                      <a:lnTo>
                        <a:pt x="73" y="2"/>
                      </a:lnTo>
                      <a:lnTo>
                        <a:pt x="64" y="4"/>
                      </a:lnTo>
                      <a:lnTo>
                        <a:pt x="56" y="6"/>
                      </a:lnTo>
                      <a:lnTo>
                        <a:pt x="47" y="11"/>
                      </a:lnTo>
                      <a:lnTo>
                        <a:pt x="41" y="15"/>
                      </a:lnTo>
                      <a:lnTo>
                        <a:pt x="33" y="21"/>
                      </a:lnTo>
                      <a:lnTo>
                        <a:pt x="26" y="26"/>
                      </a:lnTo>
                      <a:lnTo>
                        <a:pt x="21" y="33"/>
                      </a:lnTo>
                      <a:lnTo>
                        <a:pt x="15"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5" y="142"/>
                      </a:lnTo>
                      <a:lnTo>
                        <a:pt x="21" y="149"/>
                      </a:lnTo>
                      <a:lnTo>
                        <a:pt x="26" y="156"/>
                      </a:lnTo>
                      <a:lnTo>
                        <a:pt x="33" y="162"/>
                      </a:lnTo>
                      <a:lnTo>
                        <a:pt x="41" y="167"/>
                      </a:lnTo>
                      <a:lnTo>
                        <a:pt x="47" y="172"/>
                      </a:lnTo>
                      <a:lnTo>
                        <a:pt x="56" y="175"/>
                      </a:lnTo>
                      <a:lnTo>
                        <a:pt x="64"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35" name="Freeform 67"/>
                <p:cNvSpPr>
                  <a:spLocks/>
                </p:cNvSpPr>
                <p:nvPr/>
              </p:nvSpPr>
              <p:spPr bwMode="auto">
                <a:xfrm>
                  <a:off x="10576328" y="3339462"/>
                  <a:ext cx="28575" cy="28575"/>
                </a:xfrm>
                <a:custGeom>
                  <a:avLst/>
                  <a:gdLst/>
                  <a:ahLst/>
                  <a:cxnLst>
                    <a:cxn ang="0">
                      <a:pos x="100" y="182"/>
                    </a:cxn>
                    <a:cxn ang="0">
                      <a:pos x="118" y="178"/>
                    </a:cxn>
                    <a:cxn ang="0">
                      <a:pos x="135" y="172"/>
                    </a:cxn>
                    <a:cxn ang="0">
                      <a:pos x="149" y="162"/>
                    </a:cxn>
                    <a:cxn ang="0">
                      <a:pos x="161" y="149"/>
                    </a:cxn>
                    <a:cxn ang="0">
                      <a:pos x="171" y="135"/>
                    </a:cxn>
                    <a:cxn ang="0">
                      <a:pos x="178" y="118"/>
                    </a:cxn>
                    <a:cxn ang="0">
                      <a:pos x="182" y="101"/>
                    </a:cxn>
                    <a:cxn ang="0">
                      <a:pos x="182" y="82"/>
                    </a:cxn>
                    <a:cxn ang="0">
                      <a:pos x="178"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2" h="183">
                      <a:moveTo>
                        <a:pt x="92" y="183"/>
                      </a:moveTo>
                      <a:lnTo>
                        <a:pt x="100" y="182"/>
                      </a:lnTo>
                      <a:lnTo>
                        <a:pt x="109" y="180"/>
                      </a:lnTo>
                      <a:lnTo>
                        <a:pt x="118" y="178"/>
                      </a:lnTo>
                      <a:lnTo>
                        <a:pt x="127" y="175"/>
                      </a:lnTo>
                      <a:lnTo>
                        <a:pt x="135" y="172"/>
                      </a:lnTo>
                      <a:lnTo>
                        <a:pt x="143" y="167"/>
                      </a:lnTo>
                      <a:lnTo>
                        <a:pt x="149" y="162"/>
                      </a:lnTo>
                      <a:lnTo>
                        <a:pt x="156" y="156"/>
                      </a:lnTo>
                      <a:lnTo>
                        <a:pt x="161" y="149"/>
                      </a:lnTo>
                      <a:lnTo>
                        <a:pt x="167" y="142"/>
                      </a:lnTo>
                      <a:lnTo>
                        <a:pt x="171" y="135"/>
                      </a:lnTo>
                      <a:lnTo>
                        <a:pt x="176" y="126"/>
                      </a:lnTo>
                      <a:lnTo>
                        <a:pt x="178" y="118"/>
                      </a:lnTo>
                      <a:lnTo>
                        <a:pt x="180" y="109"/>
                      </a:lnTo>
                      <a:lnTo>
                        <a:pt x="182" y="101"/>
                      </a:lnTo>
                      <a:lnTo>
                        <a:pt x="182" y="91"/>
                      </a:lnTo>
                      <a:lnTo>
                        <a:pt x="182" y="82"/>
                      </a:lnTo>
                      <a:lnTo>
                        <a:pt x="180" y="73"/>
                      </a:lnTo>
                      <a:lnTo>
                        <a:pt x="178" y="64"/>
                      </a:lnTo>
                      <a:lnTo>
                        <a:pt x="176" y="55"/>
                      </a:lnTo>
                      <a:lnTo>
                        <a:pt x="171" y="47"/>
                      </a:lnTo>
                      <a:lnTo>
                        <a:pt x="167" y="40"/>
                      </a:lnTo>
                      <a:lnTo>
                        <a:pt x="161" y="33"/>
                      </a:lnTo>
                      <a:lnTo>
                        <a:pt x="156" y="26"/>
                      </a:lnTo>
                      <a:lnTo>
                        <a:pt x="149" y="21"/>
                      </a:lnTo>
                      <a:lnTo>
                        <a:pt x="143" y="15"/>
                      </a:lnTo>
                      <a:lnTo>
                        <a:pt x="135" y="11"/>
                      </a:lnTo>
                      <a:lnTo>
                        <a:pt x="127" y="6"/>
                      </a:lnTo>
                      <a:lnTo>
                        <a:pt x="118" y="4"/>
                      </a:lnTo>
                      <a:lnTo>
                        <a:pt x="109" y="2"/>
                      </a:lnTo>
                      <a:lnTo>
                        <a:pt x="100" y="0"/>
                      </a:lnTo>
                      <a:lnTo>
                        <a:pt x="92" y="0"/>
                      </a:lnTo>
                      <a:lnTo>
                        <a:pt x="82" y="0"/>
                      </a:lnTo>
                      <a:lnTo>
                        <a:pt x="73" y="2"/>
                      </a:lnTo>
                      <a:lnTo>
                        <a:pt x="64" y="4"/>
                      </a:lnTo>
                      <a:lnTo>
                        <a:pt x="56" y="6"/>
                      </a:lnTo>
                      <a:lnTo>
                        <a:pt x="48" y="11"/>
                      </a:lnTo>
                      <a:lnTo>
                        <a:pt x="41" y="15"/>
                      </a:lnTo>
                      <a:lnTo>
                        <a:pt x="33" y="21"/>
                      </a:lnTo>
                      <a:lnTo>
                        <a:pt x="27" y="26"/>
                      </a:lnTo>
                      <a:lnTo>
                        <a:pt x="21" y="33"/>
                      </a:lnTo>
                      <a:lnTo>
                        <a:pt x="16"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6" y="142"/>
                      </a:lnTo>
                      <a:lnTo>
                        <a:pt x="21" y="149"/>
                      </a:lnTo>
                      <a:lnTo>
                        <a:pt x="27" y="156"/>
                      </a:lnTo>
                      <a:lnTo>
                        <a:pt x="33" y="162"/>
                      </a:lnTo>
                      <a:lnTo>
                        <a:pt x="41" y="167"/>
                      </a:lnTo>
                      <a:lnTo>
                        <a:pt x="48" y="172"/>
                      </a:lnTo>
                      <a:lnTo>
                        <a:pt x="56" y="175"/>
                      </a:lnTo>
                      <a:lnTo>
                        <a:pt x="64"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36" name="Freeform 68"/>
                <p:cNvSpPr>
                  <a:spLocks/>
                </p:cNvSpPr>
                <p:nvPr/>
              </p:nvSpPr>
              <p:spPr bwMode="auto">
                <a:xfrm>
                  <a:off x="10616015" y="3339462"/>
                  <a:ext cx="28575" cy="28575"/>
                </a:xfrm>
                <a:custGeom>
                  <a:avLst/>
                  <a:gdLst/>
                  <a:ahLst/>
                  <a:cxnLst>
                    <a:cxn ang="0">
                      <a:pos x="100" y="182"/>
                    </a:cxn>
                    <a:cxn ang="0">
                      <a:pos x="118" y="178"/>
                    </a:cxn>
                    <a:cxn ang="0">
                      <a:pos x="135"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7"/>
                    </a:cxn>
                    <a:cxn ang="0">
                      <a:pos x="4" y="64"/>
                    </a:cxn>
                    <a:cxn ang="0">
                      <a:pos x="0" y="82"/>
                    </a:cxn>
                    <a:cxn ang="0">
                      <a:pos x="0" y="101"/>
                    </a:cxn>
                    <a:cxn ang="0">
                      <a:pos x="4" y="118"/>
                    </a:cxn>
                    <a:cxn ang="0">
                      <a:pos x="10" y="135"/>
                    </a:cxn>
                    <a:cxn ang="0">
                      <a:pos x="20" y="149"/>
                    </a:cxn>
                    <a:cxn ang="0">
                      <a:pos x="34" y="162"/>
                    </a:cxn>
                    <a:cxn ang="0">
                      <a:pos x="48" y="172"/>
                    </a:cxn>
                    <a:cxn ang="0">
                      <a:pos x="64" y="178"/>
                    </a:cxn>
                    <a:cxn ang="0">
                      <a:pos x="82" y="182"/>
                    </a:cxn>
                  </a:cxnLst>
                  <a:rect l="0" t="0" r="r" b="b"/>
                  <a:pathLst>
                    <a:path w="182" h="183">
                      <a:moveTo>
                        <a:pt x="91" y="183"/>
                      </a:moveTo>
                      <a:lnTo>
                        <a:pt x="100" y="182"/>
                      </a:lnTo>
                      <a:lnTo>
                        <a:pt x="109" y="180"/>
                      </a:lnTo>
                      <a:lnTo>
                        <a:pt x="118" y="178"/>
                      </a:lnTo>
                      <a:lnTo>
                        <a:pt x="127" y="175"/>
                      </a:lnTo>
                      <a:lnTo>
                        <a:pt x="135" y="172"/>
                      </a:lnTo>
                      <a:lnTo>
                        <a:pt x="142" y="167"/>
                      </a:lnTo>
                      <a:lnTo>
                        <a:pt x="149" y="162"/>
                      </a:lnTo>
                      <a:lnTo>
                        <a:pt x="156" y="156"/>
                      </a:lnTo>
                      <a:lnTo>
                        <a:pt x="161" y="149"/>
                      </a:lnTo>
                      <a:lnTo>
                        <a:pt x="167" y="142"/>
                      </a:lnTo>
                      <a:lnTo>
                        <a:pt x="171" y="135"/>
                      </a:lnTo>
                      <a:lnTo>
                        <a:pt x="176" y="126"/>
                      </a:lnTo>
                      <a:lnTo>
                        <a:pt x="179" y="118"/>
                      </a:lnTo>
                      <a:lnTo>
                        <a:pt x="181" y="109"/>
                      </a:lnTo>
                      <a:lnTo>
                        <a:pt x="182" y="101"/>
                      </a:lnTo>
                      <a:lnTo>
                        <a:pt x="182" y="91"/>
                      </a:lnTo>
                      <a:lnTo>
                        <a:pt x="182" y="82"/>
                      </a:lnTo>
                      <a:lnTo>
                        <a:pt x="181" y="73"/>
                      </a:lnTo>
                      <a:lnTo>
                        <a:pt x="179" y="64"/>
                      </a:lnTo>
                      <a:lnTo>
                        <a:pt x="176" y="55"/>
                      </a:lnTo>
                      <a:lnTo>
                        <a:pt x="171" y="47"/>
                      </a:lnTo>
                      <a:lnTo>
                        <a:pt x="167" y="40"/>
                      </a:lnTo>
                      <a:lnTo>
                        <a:pt x="161" y="33"/>
                      </a:lnTo>
                      <a:lnTo>
                        <a:pt x="156" y="26"/>
                      </a:lnTo>
                      <a:lnTo>
                        <a:pt x="149" y="21"/>
                      </a:lnTo>
                      <a:lnTo>
                        <a:pt x="142" y="15"/>
                      </a:lnTo>
                      <a:lnTo>
                        <a:pt x="135" y="11"/>
                      </a:lnTo>
                      <a:lnTo>
                        <a:pt x="127" y="6"/>
                      </a:lnTo>
                      <a:lnTo>
                        <a:pt x="118" y="4"/>
                      </a:lnTo>
                      <a:lnTo>
                        <a:pt x="109" y="2"/>
                      </a:lnTo>
                      <a:lnTo>
                        <a:pt x="100" y="0"/>
                      </a:lnTo>
                      <a:lnTo>
                        <a:pt x="91" y="0"/>
                      </a:lnTo>
                      <a:lnTo>
                        <a:pt x="82" y="0"/>
                      </a:lnTo>
                      <a:lnTo>
                        <a:pt x="73" y="2"/>
                      </a:lnTo>
                      <a:lnTo>
                        <a:pt x="64" y="4"/>
                      </a:lnTo>
                      <a:lnTo>
                        <a:pt x="56" y="6"/>
                      </a:lnTo>
                      <a:lnTo>
                        <a:pt x="48" y="11"/>
                      </a:lnTo>
                      <a:lnTo>
                        <a:pt x="40" y="15"/>
                      </a:lnTo>
                      <a:lnTo>
                        <a:pt x="34" y="21"/>
                      </a:lnTo>
                      <a:lnTo>
                        <a:pt x="27" y="26"/>
                      </a:lnTo>
                      <a:lnTo>
                        <a:pt x="20" y="33"/>
                      </a:lnTo>
                      <a:lnTo>
                        <a:pt x="16" y="40"/>
                      </a:lnTo>
                      <a:lnTo>
                        <a:pt x="10" y="47"/>
                      </a:lnTo>
                      <a:lnTo>
                        <a:pt x="7" y="55"/>
                      </a:lnTo>
                      <a:lnTo>
                        <a:pt x="4" y="64"/>
                      </a:lnTo>
                      <a:lnTo>
                        <a:pt x="2" y="73"/>
                      </a:lnTo>
                      <a:lnTo>
                        <a:pt x="0" y="82"/>
                      </a:lnTo>
                      <a:lnTo>
                        <a:pt x="0" y="91"/>
                      </a:lnTo>
                      <a:lnTo>
                        <a:pt x="0" y="101"/>
                      </a:lnTo>
                      <a:lnTo>
                        <a:pt x="2" y="109"/>
                      </a:lnTo>
                      <a:lnTo>
                        <a:pt x="4" y="118"/>
                      </a:lnTo>
                      <a:lnTo>
                        <a:pt x="7" y="126"/>
                      </a:lnTo>
                      <a:lnTo>
                        <a:pt x="10" y="135"/>
                      </a:lnTo>
                      <a:lnTo>
                        <a:pt x="16" y="142"/>
                      </a:lnTo>
                      <a:lnTo>
                        <a:pt x="20" y="149"/>
                      </a:lnTo>
                      <a:lnTo>
                        <a:pt x="27" y="156"/>
                      </a:lnTo>
                      <a:lnTo>
                        <a:pt x="34" y="162"/>
                      </a:lnTo>
                      <a:lnTo>
                        <a:pt x="40" y="167"/>
                      </a:lnTo>
                      <a:lnTo>
                        <a:pt x="48" y="172"/>
                      </a:lnTo>
                      <a:lnTo>
                        <a:pt x="56"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37" name="Freeform 69"/>
                <p:cNvSpPr>
                  <a:spLocks/>
                </p:cNvSpPr>
                <p:nvPr/>
              </p:nvSpPr>
              <p:spPr bwMode="auto">
                <a:xfrm>
                  <a:off x="11073215" y="3526787"/>
                  <a:ext cx="203200" cy="33338"/>
                </a:xfrm>
                <a:custGeom>
                  <a:avLst/>
                  <a:gdLst/>
                  <a:ahLst/>
                  <a:cxnLst>
                    <a:cxn ang="0">
                      <a:pos x="1169" y="0"/>
                    </a:cxn>
                    <a:cxn ang="0">
                      <a:pos x="1190" y="2"/>
                    </a:cxn>
                    <a:cxn ang="0">
                      <a:pos x="1212" y="7"/>
                    </a:cxn>
                    <a:cxn ang="0">
                      <a:pos x="1229" y="17"/>
                    </a:cxn>
                    <a:cxn ang="0">
                      <a:pos x="1246" y="31"/>
                    </a:cxn>
                    <a:cxn ang="0">
                      <a:pos x="1259" y="47"/>
                    </a:cxn>
                    <a:cxn ang="0">
                      <a:pos x="1269" y="66"/>
                    </a:cxn>
                    <a:cxn ang="0">
                      <a:pos x="1276" y="86"/>
                    </a:cxn>
                    <a:cxn ang="0">
                      <a:pos x="1278" y="108"/>
                    </a:cxn>
                    <a:cxn ang="0">
                      <a:pos x="1276" y="130"/>
                    </a:cxn>
                    <a:cxn ang="0">
                      <a:pos x="1269" y="150"/>
                    </a:cxn>
                    <a:cxn ang="0">
                      <a:pos x="1259" y="169"/>
                    </a:cxn>
                    <a:cxn ang="0">
                      <a:pos x="1246" y="185"/>
                    </a:cxn>
                    <a:cxn ang="0">
                      <a:pos x="1229" y="198"/>
                    </a:cxn>
                    <a:cxn ang="0">
                      <a:pos x="1212" y="208"/>
                    </a:cxn>
                    <a:cxn ang="0">
                      <a:pos x="1190" y="215"/>
                    </a:cxn>
                    <a:cxn ang="0">
                      <a:pos x="1169" y="217"/>
                    </a:cxn>
                    <a:cxn ang="0">
                      <a:pos x="97" y="216"/>
                    </a:cxn>
                    <a:cxn ang="0">
                      <a:pos x="76" y="213"/>
                    </a:cxn>
                    <a:cxn ang="0">
                      <a:pos x="56" y="204"/>
                    </a:cxn>
                    <a:cxn ang="0">
                      <a:pos x="38" y="192"/>
                    </a:cxn>
                    <a:cxn ang="0">
                      <a:pos x="24" y="177"/>
                    </a:cxn>
                    <a:cxn ang="0">
                      <a:pos x="12" y="159"/>
                    </a:cxn>
                    <a:cxn ang="0">
                      <a:pos x="4" y="140"/>
                    </a:cxn>
                    <a:cxn ang="0">
                      <a:pos x="0" y="119"/>
                    </a:cxn>
                    <a:cxn ang="0">
                      <a:pos x="0" y="97"/>
                    </a:cxn>
                    <a:cxn ang="0">
                      <a:pos x="4" y="76"/>
                    </a:cxn>
                    <a:cxn ang="0">
                      <a:pos x="12" y="56"/>
                    </a:cxn>
                    <a:cxn ang="0">
                      <a:pos x="24" y="38"/>
                    </a:cxn>
                    <a:cxn ang="0">
                      <a:pos x="38" y="24"/>
                    </a:cxn>
                    <a:cxn ang="0">
                      <a:pos x="56" y="12"/>
                    </a:cxn>
                    <a:cxn ang="0">
                      <a:pos x="76" y="4"/>
                    </a:cxn>
                    <a:cxn ang="0">
                      <a:pos x="97" y="0"/>
                    </a:cxn>
                  </a:cxnLst>
                  <a:rect l="0" t="0" r="r" b="b"/>
                  <a:pathLst>
                    <a:path w="1278" h="217">
                      <a:moveTo>
                        <a:pt x="108" y="0"/>
                      </a:moveTo>
                      <a:lnTo>
                        <a:pt x="1169" y="0"/>
                      </a:lnTo>
                      <a:lnTo>
                        <a:pt x="1180" y="0"/>
                      </a:lnTo>
                      <a:lnTo>
                        <a:pt x="1190" y="2"/>
                      </a:lnTo>
                      <a:lnTo>
                        <a:pt x="1202" y="4"/>
                      </a:lnTo>
                      <a:lnTo>
                        <a:pt x="1212" y="7"/>
                      </a:lnTo>
                      <a:lnTo>
                        <a:pt x="1220" y="12"/>
                      </a:lnTo>
                      <a:lnTo>
                        <a:pt x="1229" y="17"/>
                      </a:lnTo>
                      <a:lnTo>
                        <a:pt x="1238" y="24"/>
                      </a:lnTo>
                      <a:lnTo>
                        <a:pt x="1246" y="31"/>
                      </a:lnTo>
                      <a:lnTo>
                        <a:pt x="1253" y="38"/>
                      </a:lnTo>
                      <a:lnTo>
                        <a:pt x="1259" y="47"/>
                      </a:lnTo>
                      <a:lnTo>
                        <a:pt x="1265" y="56"/>
                      </a:lnTo>
                      <a:lnTo>
                        <a:pt x="1269" y="66"/>
                      </a:lnTo>
                      <a:lnTo>
                        <a:pt x="1272" y="76"/>
                      </a:lnTo>
                      <a:lnTo>
                        <a:pt x="1276" y="86"/>
                      </a:lnTo>
                      <a:lnTo>
                        <a:pt x="1277" y="97"/>
                      </a:lnTo>
                      <a:lnTo>
                        <a:pt x="1278" y="108"/>
                      </a:lnTo>
                      <a:lnTo>
                        <a:pt x="1277" y="119"/>
                      </a:lnTo>
                      <a:lnTo>
                        <a:pt x="1276" y="130"/>
                      </a:lnTo>
                      <a:lnTo>
                        <a:pt x="1272" y="140"/>
                      </a:lnTo>
                      <a:lnTo>
                        <a:pt x="1269" y="150"/>
                      </a:lnTo>
                      <a:lnTo>
                        <a:pt x="1265" y="159"/>
                      </a:lnTo>
                      <a:lnTo>
                        <a:pt x="1259" y="169"/>
                      </a:lnTo>
                      <a:lnTo>
                        <a:pt x="1253" y="177"/>
                      </a:lnTo>
                      <a:lnTo>
                        <a:pt x="1246" y="185"/>
                      </a:lnTo>
                      <a:lnTo>
                        <a:pt x="1238" y="192"/>
                      </a:lnTo>
                      <a:lnTo>
                        <a:pt x="1229" y="198"/>
                      </a:lnTo>
                      <a:lnTo>
                        <a:pt x="1220" y="204"/>
                      </a:lnTo>
                      <a:lnTo>
                        <a:pt x="1212" y="208"/>
                      </a:lnTo>
                      <a:lnTo>
                        <a:pt x="1202" y="213"/>
                      </a:lnTo>
                      <a:lnTo>
                        <a:pt x="1190" y="215"/>
                      </a:lnTo>
                      <a:lnTo>
                        <a:pt x="1180" y="216"/>
                      </a:lnTo>
                      <a:lnTo>
                        <a:pt x="1169" y="217"/>
                      </a:lnTo>
                      <a:lnTo>
                        <a:pt x="108" y="217"/>
                      </a:lnTo>
                      <a:lnTo>
                        <a:pt x="97" y="216"/>
                      </a:lnTo>
                      <a:lnTo>
                        <a:pt x="86" y="215"/>
                      </a:lnTo>
                      <a:lnTo>
                        <a:pt x="76" y="213"/>
                      </a:lnTo>
                      <a:lnTo>
                        <a:pt x="66" y="208"/>
                      </a:lnTo>
                      <a:lnTo>
                        <a:pt x="56" y="204"/>
                      </a:lnTo>
                      <a:lnTo>
                        <a:pt x="47" y="198"/>
                      </a:lnTo>
                      <a:lnTo>
                        <a:pt x="38" y="192"/>
                      </a:lnTo>
                      <a:lnTo>
                        <a:pt x="31" y="185"/>
                      </a:lnTo>
                      <a:lnTo>
                        <a:pt x="24" y="177"/>
                      </a:lnTo>
                      <a:lnTo>
                        <a:pt x="17" y="169"/>
                      </a:lnTo>
                      <a:lnTo>
                        <a:pt x="12" y="159"/>
                      </a:lnTo>
                      <a:lnTo>
                        <a:pt x="7" y="150"/>
                      </a:lnTo>
                      <a:lnTo>
                        <a:pt x="4" y="140"/>
                      </a:lnTo>
                      <a:lnTo>
                        <a:pt x="2" y="130"/>
                      </a:lnTo>
                      <a:lnTo>
                        <a:pt x="0" y="119"/>
                      </a:lnTo>
                      <a:lnTo>
                        <a:pt x="0" y="108"/>
                      </a:lnTo>
                      <a:lnTo>
                        <a:pt x="0" y="97"/>
                      </a:lnTo>
                      <a:lnTo>
                        <a:pt x="2" y="86"/>
                      </a:lnTo>
                      <a:lnTo>
                        <a:pt x="4" y="76"/>
                      </a:lnTo>
                      <a:lnTo>
                        <a:pt x="7" y="66"/>
                      </a:lnTo>
                      <a:lnTo>
                        <a:pt x="12" y="56"/>
                      </a:lnTo>
                      <a:lnTo>
                        <a:pt x="17" y="47"/>
                      </a:lnTo>
                      <a:lnTo>
                        <a:pt x="24" y="38"/>
                      </a:lnTo>
                      <a:lnTo>
                        <a:pt x="31" y="31"/>
                      </a:lnTo>
                      <a:lnTo>
                        <a:pt x="38" y="24"/>
                      </a:lnTo>
                      <a:lnTo>
                        <a:pt x="47" y="17"/>
                      </a:lnTo>
                      <a:lnTo>
                        <a:pt x="56" y="12"/>
                      </a:lnTo>
                      <a:lnTo>
                        <a:pt x="66" y="7"/>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38" name="Freeform 70"/>
                <p:cNvSpPr>
                  <a:spLocks/>
                </p:cNvSpPr>
                <p:nvPr/>
              </p:nvSpPr>
              <p:spPr bwMode="auto">
                <a:xfrm>
                  <a:off x="10455678" y="3526787"/>
                  <a:ext cx="28575" cy="30163"/>
                </a:xfrm>
                <a:custGeom>
                  <a:avLst/>
                  <a:gdLst/>
                  <a:ahLst/>
                  <a:cxnLst>
                    <a:cxn ang="0">
                      <a:pos x="101" y="182"/>
                    </a:cxn>
                    <a:cxn ang="0">
                      <a:pos x="119" y="179"/>
                    </a:cxn>
                    <a:cxn ang="0">
                      <a:pos x="135" y="172"/>
                    </a:cxn>
                    <a:cxn ang="0">
                      <a:pos x="150" y="162"/>
                    </a:cxn>
                    <a:cxn ang="0">
                      <a:pos x="162" y="150"/>
                    </a:cxn>
                    <a:cxn ang="0">
                      <a:pos x="172" y="134"/>
                    </a:cxn>
                    <a:cxn ang="0">
                      <a:pos x="179" y="119"/>
                    </a:cxn>
                    <a:cxn ang="0">
                      <a:pos x="182" y="101"/>
                    </a:cxn>
                    <a:cxn ang="0">
                      <a:pos x="182" y="82"/>
                    </a:cxn>
                    <a:cxn ang="0">
                      <a:pos x="179"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6"/>
                      </a:lnTo>
                      <a:lnTo>
                        <a:pt x="135" y="172"/>
                      </a:lnTo>
                      <a:lnTo>
                        <a:pt x="142" y="168"/>
                      </a:lnTo>
                      <a:lnTo>
                        <a:pt x="150" y="162"/>
                      </a:lnTo>
                      <a:lnTo>
                        <a:pt x="156" y="156"/>
                      </a:lnTo>
                      <a:lnTo>
                        <a:pt x="162" y="150"/>
                      </a:lnTo>
                      <a:lnTo>
                        <a:pt x="167" y="142"/>
                      </a:lnTo>
                      <a:lnTo>
                        <a:pt x="172" y="134"/>
                      </a:lnTo>
                      <a:lnTo>
                        <a:pt x="175" y="127"/>
                      </a:lnTo>
                      <a:lnTo>
                        <a:pt x="179" y="119"/>
                      </a:lnTo>
                      <a:lnTo>
                        <a:pt x="181" y="110"/>
                      </a:lnTo>
                      <a:lnTo>
                        <a:pt x="182" y="101"/>
                      </a:lnTo>
                      <a:lnTo>
                        <a:pt x="183" y="91"/>
                      </a:lnTo>
                      <a:lnTo>
                        <a:pt x="182" y="82"/>
                      </a:lnTo>
                      <a:lnTo>
                        <a:pt x="181" y="73"/>
                      </a:lnTo>
                      <a:lnTo>
                        <a:pt x="179" y="65"/>
                      </a:lnTo>
                      <a:lnTo>
                        <a:pt x="175" y="56"/>
                      </a:lnTo>
                      <a:lnTo>
                        <a:pt x="172" y="48"/>
                      </a:lnTo>
                      <a:lnTo>
                        <a:pt x="167" y="40"/>
                      </a:lnTo>
                      <a:lnTo>
                        <a:pt x="162" y="34"/>
                      </a:lnTo>
                      <a:lnTo>
                        <a:pt x="156" y="27"/>
                      </a:lnTo>
                      <a:lnTo>
                        <a:pt x="150" y="21"/>
                      </a:lnTo>
                      <a:lnTo>
                        <a:pt x="142" y="16"/>
                      </a:lnTo>
                      <a:lnTo>
                        <a:pt x="135" y="11"/>
                      </a:lnTo>
                      <a:lnTo>
                        <a:pt x="126" y="7"/>
                      </a:lnTo>
                      <a:lnTo>
                        <a:pt x="119" y="5"/>
                      </a:lnTo>
                      <a:lnTo>
                        <a:pt x="110" y="2"/>
                      </a:lnTo>
                      <a:lnTo>
                        <a:pt x="101" y="0"/>
                      </a:lnTo>
                      <a:lnTo>
                        <a:pt x="91" y="0"/>
                      </a:lnTo>
                      <a:lnTo>
                        <a:pt x="82" y="0"/>
                      </a:lnTo>
                      <a:lnTo>
                        <a:pt x="73" y="2"/>
                      </a:lnTo>
                      <a:lnTo>
                        <a:pt x="64" y="5"/>
                      </a:lnTo>
                      <a:lnTo>
                        <a:pt x="55" y="7"/>
                      </a:lnTo>
                      <a:lnTo>
                        <a:pt x="48" y="11"/>
                      </a:lnTo>
                      <a:lnTo>
                        <a:pt x="40" y="16"/>
                      </a:lnTo>
                      <a:lnTo>
                        <a:pt x="33" y="21"/>
                      </a:lnTo>
                      <a:lnTo>
                        <a:pt x="27" y="27"/>
                      </a:lnTo>
                      <a:lnTo>
                        <a:pt x="21" y="34"/>
                      </a:lnTo>
                      <a:lnTo>
                        <a:pt x="16" y="40"/>
                      </a:lnTo>
                      <a:lnTo>
                        <a:pt x="11" y="48"/>
                      </a:lnTo>
                      <a:lnTo>
                        <a:pt x="7" y="56"/>
                      </a:lnTo>
                      <a:lnTo>
                        <a:pt x="4" y="65"/>
                      </a:lnTo>
                      <a:lnTo>
                        <a:pt x="2" y="73"/>
                      </a:lnTo>
                      <a:lnTo>
                        <a:pt x="0" y="82"/>
                      </a:lnTo>
                      <a:lnTo>
                        <a:pt x="0" y="91"/>
                      </a:lnTo>
                      <a:lnTo>
                        <a:pt x="0" y="101"/>
                      </a:lnTo>
                      <a:lnTo>
                        <a:pt x="2" y="110"/>
                      </a:lnTo>
                      <a:lnTo>
                        <a:pt x="4" y="119"/>
                      </a:lnTo>
                      <a:lnTo>
                        <a:pt x="7" y="127"/>
                      </a:lnTo>
                      <a:lnTo>
                        <a:pt x="11" y="134"/>
                      </a:lnTo>
                      <a:lnTo>
                        <a:pt x="16" y="142"/>
                      </a:lnTo>
                      <a:lnTo>
                        <a:pt x="21" y="150"/>
                      </a:lnTo>
                      <a:lnTo>
                        <a:pt x="27" y="156"/>
                      </a:lnTo>
                      <a:lnTo>
                        <a:pt x="33" y="162"/>
                      </a:lnTo>
                      <a:lnTo>
                        <a:pt x="40" y="168"/>
                      </a:lnTo>
                      <a:lnTo>
                        <a:pt x="48" y="172"/>
                      </a:lnTo>
                      <a:lnTo>
                        <a:pt x="55"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39" name="Freeform 71"/>
                <p:cNvSpPr>
                  <a:spLocks/>
                </p:cNvSpPr>
                <p:nvPr/>
              </p:nvSpPr>
              <p:spPr bwMode="auto">
                <a:xfrm>
                  <a:off x="10495365" y="3526787"/>
                  <a:ext cx="30163" cy="30163"/>
                </a:xfrm>
                <a:custGeom>
                  <a:avLst/>
                  <a:gdLst/>
                  <a:ahLst/>
                  <a:cxnLst>
                    <a:cxn ang="0">
                      <a:pos x="101" y="182"/>
                    </a:cxn>
                    <a:cxn ang="0">
                      <a:pos x="119" y="179"/>
                    </a:cxn>
                    <a:cxn ang="0">
                      <a:pos x="135" y="172"/>
                    </a:cxn>
                    <a:cxn ang="0">
                      <a:pos x="150" y="162"/>
                    </a:cxn>
                    <a:cxn ang="0">
                      <a:pos x="162" y="150"/>
                    </a:cxn>
                    <a:cxn ang="0">
                      <a:pos x="172" y="134"/>
                    </a:cxn>
                    <a:cxn ang="0">
                      <a:pos x="178" y="119"/>
                    </a:cxn>
                    <a:cxn ang="0">
                      <a:pos x="182" y="101"/>
                    </a:cxn>
                    <a:cxn ang="0">
                      <a:pos x="182" y="82"/>
                    </a:cxn>
                    <a:cxn ang="0">
                      <a:pos x="178"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6"/>
                      </a:lnTo>
                      <a:lnTo>
                        <a:pt x="135" y="172"/>
                      </a:lnTo>
                      <a:lnTo>
                        <a:pt x="142" y="168"/>
                      </a:lnTo>
                      <a:lnTo>
                        <a:pt x="150" y="162"/>
                      </a:lnTo>
                      <a:lnTo>
                        <a:pt x="156" y="156"/>
                      </a:lnTo>
                      <a:lnTo>
                        <a:pt x="162" y="150"/>
                      </a:lnTo>
                      <a:lnTo>
                        <a:pt x="167"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7" y="40"/>
                      </a:lnTo>
                      <a:lnTo>
                        <a:pt x="162" y="34"/>
                      </a:lnTo>
                      <a:lnTo>
                        <a:pt x="156" y="27"/>
                      </a:lnTo>
                      <a:lnTo>
                        <a:pt x="150" y="21"/>
                      </a:lnTo>
                      <a:lnTo>
                        <a:pt x="142" y="16"/>
                      </a:lnTo>
                      <a:lnTo>
                        <a:pt x="135" y="11"/>
                      </a:lnTo>
                      <a:lnTo>
                        <a:pt x="127" y="7"/>
                      </a:lnTo>
                      <a:lnTo>
                        <a:pt x="119" y="5"/>
                      </a:lnTo>
                      <a:lnTo>
                        <a:pt x="110" y="2"/>
                      </a:lnTo>
                      <a:lnTo>
                        <a:pt x="101" y="0"/>
                      </a:lnTo>
                      <a:lnTo>
                        <a:pt x="92"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8" y="56"/>
                      </a:lnTo>
                      <a:lnTo>
                        <a:pt x="4" y="65"/>
                      </a:lnTo>
                      <a:lnTo>
                        <a:pt x="2" y="73"/>
                      </a:lnTo>
                      <a:lnTo>
                        <a:pt x="1" y="82"/>
                      </a:lnTo>
                      <a:lnTo>
                        <a:pt x="0" y="91"/>
                      </a:lnTo>
                      <a:lnTo>
                        <a:pt x="1" y="101"/>
                      </a:lnTo>
                      <a:lnTo>
                        <a:pt x="2" y="110"/>
                      </a:lnTo>
                      <a:lnTo>
                        <a:pt x="4" y="119"/>
                      </a:lnTo>
                      <a:lnTo>
                        <a:pt x="8"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40" name="Freeform 72"/>
                <p:cNvSpPr>
                  <a:spLocks/>
                </p:cNvSpPr>
                <p:nvPr/>
              </p:nvSpPr>
              <p:spPr bwMode="auto">
                <a:xfrm>
                  <a:off x="10536640" y="3526787"/>
                  <a:ext cx="28575" cy="30163"/>
                </a:xfrm>
                <a:custGeom>
                  <a:avLst/>
                  <a:gdLst/>
                  <a:ahLst/>
                  <a:cxnLst>
                    <a:cxn ang="0">
                      <a:pos x="101" y="182"/>
                    </a:cxn>
                    <a:cxn ang="0">
                      <a:pos x="118" y="179"/>
                    </a:cxn>
                    <a:cxn ang="0">
                      <a:pos x="135" y="172"/>
                    </a:cxn>
                    <a:cxn ang="0">
                      <a:pos x="149" y="162"/>
                    </a:cxn>
                    <a:cxn ang="0">
                      <a:pos x="162" y="150"/>
                    </a:cxn>
                    <a:cxn ang="0">
                      <a:pos x="172" y="134"/>
                    </a:cxn>
                    <a:cxn ang="0">
                      <a:pos x="178" y="119"/>
                    </a:cxn>
                    <a:cxn ang="0">
                      <a:pos x="183" y="101"/>
                    </a:cxn>
                    <a:cxn ang="0">
                      <a:pos x="183" y="82"/>
                    </a:cxn>
                    <a:cxn ang="0">
                      <a:pos x="178" y="65"/>
                    </a:cxn>
                    <a:cxn ang="0">
                      <a:pos x="172" y="48"/>
                    </a:cxn>
                    <a:cxn ang="0">
                      <a:pos x="162" y="34"/>
                    </a:cxn>
                    <a:cxn ang="0">
                      <a:pos x="149" y="21"/>
                    </a:cxn>
                    <a:cxn ang="0">
                      <a:pos x="135" y="11"/>
                    </a:cxn>
                    <a:cxn ang="0">
                      <a:pos x="118" y="5"/>
                    </a:cxn>
                    <a:cxn ang="0">
                      <a:pos x="101" y="0"/>
                    </a:cxn>
                    <a:cxn ang="0">
                      <a:pos x="82" y="0"/>
                    </a:cxn>
                    <a:cxn ang="0">
                      <a:pos x="64" y="5"/>
                    </a:cxn>
                    <a:cxn ang="0">
                      <a:pos x="47"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6"/>
                      </a:lnTo>
                      <a:lnTo>
                        <a:pt x="135" y="172"/>
                      </a:lnTo>
                      <a:lnTo>
                        <a:pt x="143" y="168"/>
                      </a:lnTo>
                      <a:lnTo>
                        <a:pt x="149" y="162"/>
                      </a:lnTo>
                      <a:lnTo>
                        <a:pt x="156" y="156"/>
                      </a:lnTo>
                      <a:lnTo>
                        <a:pt x="162" y="150"/>
                      </a:lnTo>
                      <a:lnTo>
                        <a:pt x="167" y="142"/>
                      </a:lnTo>
                      <a:lnTo>
                        <a:pt x="172" y="134"/>
                      </a:lnTo>
                      <a:lnTo>
                        <a:pt x="176" y="127"/>
                      </a:lnTo>
                      <a:lnTo>
                        <a:pt x="178" y="119"/>
                      </a:lnTo>
                      <a:lnTo>
                        <a:pt x="180" y="110"/>
                      </a:lnTo>
                      <a:lnTo>
                        <a:pt x="183" y="101"/>
                      </a:lnTo>
                      <a:lnTo>
                        <a:pt x="183" y="91"/>
                      </a:lnTo>
                      <a:lnTo>
                        <a:pt x="183" y="82"/>
                      </a:lnTo>
                      <a:lnTo>
                        <a:pt x="180" y="73"/>
                      </a:lnTo>
                      <a:lnTo>
                        <a:pt x="178" y="65"/>
                      </a:lnTo>
                      <a:lnTo>
                        <a:pt x="176" y="56"/>
                      </a:lnTo>
                      <a:lnTo>
                        <a:pt x="172" y="48"/>
                      </a:lnTo>
                      <a:lnTo>
                        <a:pt x="167" y="40"/>
                      </a:lnTo>
                      <a:lnTo>
                        <a:pt x="162" y="34"/>
                      </a:lnTo>
                      <a:lnTo>
                        <a:pt x="156" y="27"/>
                      </a:lnTo>
                      <a:lnTo>
                        <a:pt x="149" y="21"/>
                      </a:lnTo>
                      <a:lnTo>
                        <a:pt x="143" y="16"/>
                      </a:lnTo>
                      <a:lnTo>
                        <a:pt x="135" y="11"/>
                      </a:lnTo>
                      <a:lnTo>
                        <a:pt x="127" y="7"/>
                      </a:lnTo>
                      <a:lnTo>
                        <a:pt x="118" y="5"/>
                      </a:lnTo>
                      <a:lnTo>
                        <a:pt x="109" y="2"/>
                      </a:lnTo>
                      <a:lnTo>
                        <a:pt x="101" y="0"/>
                      </a:lnTo>
                      <a:lnTo>
                        <a:pt x="92" y="0"/>
                      </a:lnTo>
                      <a:lnTo>
                        <a:pt x="82" y="0"/>
                      </a:lnTo>
                      <a:lnTo>
                        <a:pt x="73" y="2"/>
                      </a:lnTo>
                      <a:lnTo>
                        <a:pt x="64" y="5"/>
                      </a:lnTo>
                      <a:lnTo>
                        <a:pt x="56" y="7"/>
                      </a:lnTo>
                      <a:lnTo>
                        <a:pt x="47" y="11"/>
                      </a:lnTo>
                      <a:lnTo>
                        <a:pt x="41" y="16"/>
                      </a:lnTo>
                      <a:lnTo>
                        <a:pt x="33" y="21"/>
                      </a:lnTo>
                      <a:lnTo>
                        <a:pt x="26" y="27"/>
                      </a:lnTo>
                      <a:lnTo>
                        <a:pt x="21" y="34"/>
                      </a:lnTo>
                      <a:lnTo>
                        <a:pt x="15"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5" y="142"/>
                      </a:lnTo>
                      <a:lnTo>
                        <a:pt x="21" y="150"/>
                      </a:lnTo>
                      <a:lnTo>
                        <a:pt x="26" y="156"/>
                      </a:lnTo>
                      <a:lnTo>
                        <a:pt x="33" y="162"/>
                      </a:lnTo>
                      <a:lnTo>
                        <a:pt x="41" y="168"/>
                      </a:lnTo>
                      <a:lnTo>
                        <a:pt x="47" y="172"/>
                      </a:lnTo>
                      <a:lnTo>
                        <a:pt x="56" y="176"/>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41" name="Freeform 73"/>
                <p:cNvSpPr>
                  <a:spLocks/>
                </p:cNvSpPr>
                <p:nvPr/>
              </p:nvSpPr>
              <p:spPr bwMode="auto">
                <a:xfrm>
                  <a:off x="10576328" y="3526787"/>
                  <a:ext cx="28575" cy="30163"/>
                </a:xfrm>
                <a:custGeom>
                  <a:avLst/>
                  <a:gdLst/>
                  <a:ahLst/>
                  <a:cxnLst>
                    <a:cxn ang="0">
                      <a:pos x="100" y="182"/>
                    </a:cxn>
                    <a:cxn ang="0">
                      <a:pos x="118" y="179"/>
                    </a:cxn>
                    <a:cxn ang="0">
                      <a:pos x="135" y="172"/>
                    </a:cxn>
                    <a:cxn ang="0">
                      <a:pos x="149" y="162"/>
                    </a:cxn>
                    <a:cxn ang="0">
                      <a:pos x="161" y="150"/>
                    </a:cxn>
                    <a:cxn ang="0">
                      <a:pos x="171" y="134"/>
                    </a:cxn>
                    <a:cxn ang="0">
                      <a:pos x="178" y="119"/>
                    </a:cxn>
                    <a:cxn ang="0">
                      <a:pos x="182" y="101"/>
                    </a:cxn>
                    <a:cxn ang="0">
                      <a:pos x="182" y="82"/>
                    </a:cxn>
                    <a:cxn ang="0">
                      <a:pos x="178"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6"/>
                      </a:lnTo>
                      <a:lnTo>
                        <a:pt x="135" y="172"/>
                      </a:lnTo>
                      <a:lnTo>
                        <a:pt x="143" y="168"/>
                      </a:lnTo>
                      <a:lnTo>
                        <a:pt x="149" y="162"/>
                      </a:lnTo>
                      <a:lnTo>
                        <a:pt x="156" y="156"/>
                      </a:lnTo>
                      <a:lnTo>
                        <a:pt x="161" y="150"/>
                      </a:lnTo>
                      <a:lnTo>
                        <a:pt x="167" y="142"/>
                      </a:lnTo>
                      <a:lnTo>
                        <a:pt x="171" y="134"/>
                      </a:lnTo>
                      <a:lnTo>
                        <a:pt x="176" y="127"/>
                      </a:lnTo>
                      <a:lnTo>
                        <a:pt x="178" y="119"/>
                      </a:lnTo>
                      <a:lnTo>
                        <a:pt x="180" y="110"/>
                      </a:lnTo>
                      <a:lnTo>
                        <a:pt x="182" y="101"/>
                      </a:lnTo>
                      <a:lnTo>
                        <a:pt x="182" y="91"/>
                      </a:lnTo>
                      <a:lnTo>
                        <a:pt x="182" y="82"/>
                      </a:lnTo>
                      <a:lnTo>
                        <a:pt x="180" y="73"/>
                      </a:lnTo>
                      <a:lnTo>
                        <a:pt x="178" y="65"/>
                      </a:lnTo>
                      <a:lnTo>
                        <a:pt x="176" y="56"/>
                      </a:lnTo>
                      <a:lnTo>
                        <a:pt x="171" y="48"/>
                      </a:lnTo>
                      <a:lnTo>
                        <a:pt x="167" y="40"/>
                      </a:lnTo>
                      <a:lnTo>
                        <a:pt x="161" y="34"/>
                      </a:lnTo>
                      <a:lnTo>
                        <a:pt x="156" y="27"/>
                      </a:lnTo>
                      <a:lnTo>
                        <a:pt x="149" y="21"/>
                      </a:lnTo>
                      <a:lnTo>
                        <a:pt x="143" y="16"/>
                      </a:lnTo>
                      <a:lnTo>
                        <a:pt x="135" y="11"/>
                      </a:lnTo>
                      <a:lnTo>
                        <a:pt x="127" y="7"/>
                      </a:lnTo>
                      <a:lnTo>
                        <a:pt x="118" y="5"/>
                      </a:lnTo>
                      <a:lnTo>
                        <a:pt x="109" y="2"/>
                      </a:lnTo>
                      <a:lnTo>
                        <a:pt x="100" y="0"/>
                      </a:lnTo>
                      <a:lnTo>
                        <a:pt x="92" y="0"/>
                      </a:lnTo>
                      <a:lnTo>
                        <a:pt x="82" y="0"/>
                      </a:lnTo>
                      <a:lnTo>
                        <a:pt x="73" y="2"/>
                      </a:lnTo>
                      <a:lnTo>
                        <a:pt x="64" y="5"/>
                      </a:lnTo>
                      <a:lnTo>
                        <a:pt x="56" y="7"/>
                      </a:lnTo>
                      <a:lnTo>
                        <a:pt x="48" y="11"/>
                      </a:lnTo>
                      <a:lnTo>
                        <a:pt x="41" y="16"/>
                      </a:lnTo>
                      <a:lnTo>
                        <a:pt x="33" y="21"/>
                      </a:lnTo>
                      <a:lnTo>
                        <a:pt x="27" y="27"/>
                      </a:lnTo>
                      <a:lnTo>
                        <a:pt x="21" y="34"/>
                      </a:lnTo>
                      <a:lnTo>
                        <a:pt x="16"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6" y="142"/>
                      </a:lnTo>
                      <a:lnTo>
                        <a:pt x="21" y="150"/>
                      </a:lnTo>
                      <a:lnTo>
                        <a:pt x="27" y="156"/>
                      </a:lnTo>
                      <a:lnTo>
                        <a:pt x="33" y="162"/>
                      </a:lnTo>
                      <a:lnTo>
                        <a:pt x="41" y="168"/>
                      </a:lnTo>
                      <a:lnTo>
                        <a:pt x="48" y="172"/>
                      </a:lnTo>
                      <a:lnTo>
                        <a:pt x="56" y="176"/>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42" name="Freeform 74"/>
                <p:cNvSpPr>
                  <a:spLocks/>
                </p:cNvSpPr>
                <p:nvPr/>
              </p:nvSpPr>
              <p:spPr bwMode="auto">
                <a:xfrm>
                  <a:off x="10616015" y="3526787"/>
                  <a:ext cx="28575" cy="30163"/>
                </a:xfrm>
                <a:custGeom>
                  <a:avLst/>
                  <a:gdLst/>
                  <a:ahLst/>
                  <a:cxnLst>
                    <a:cxn ang="0">
                      <a:pos x="100" y="182"/>
                    </a:cxn>
                    <a:cxn ang="0">
                      <a:pos x="118" y="179"/>
                    </a:cxn>
                    <a:cxn ang="0">
                      <a:pos x="135"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4" y="21"/>
                    </a:cxn>
                    <a:cxn ang="0">
                      <a:pos x="20" y="34"/>
                    </a:cxn>
                    <a:cxn ang="0">
                      <a:pos x="10" y="48"/>
                    </a:cxn>
                    <a:cxn ang="0">
                      <a:pos x="4" y="65"/>
                    </a:cxn>
                    <a:cxn ang="0">
                      <a:pos x="0" y="82"/>
                    </a:cxn>
                    <a:cxn ang="0">
                      <a:pos x="0" y="101"/>
                    </a:cxn>
                    <a:cxn ang="0">
                      <a:pos x="4" y="119"/>
                    </a:cxn>
                    <a:cxn ang="0">
                      <a:pos x="10" y="134"/>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6"/>
                      </a:lnTo>
                      <a:lnTo>
                        <a:pt x="135" y="172"/>
                      </a:lnTo>
                      <a:lnTo>
                        <a:pt x="142" y="168"/>
                      </a:lnTo>
                      <a:lnTo>
                        <a:pt x="149" y="162"/>
                      </a:lnTo>
                      <a:lnTo>
                        <a:pt x="156" y="156"/>
                      </a:lnTo>
                      <a:lnTo>
                        <a:pt x="161" y="150"/>
                      </a:lnTo>
                      <a:lnTo>
                        <a:pt x="167" y="142"/>
                      </a:lnTo>
                      <a:lnTo>
                        <a:pt x="171" y="134"/>
                      </a:lnTo>
                      <a:lnTo>
                        <a:pt x="176" y="127"/>
                      </a:lnTo>
                      <a:lnTo>
                        <a:pt x="179" y="119"/>
                      </a:lnTo>
                      <a:lnTo>
                        <a:pt x="181" y="110"/>
                      </a:lnTo>
                      <a:lnTo>
                        <a:pt x="182" y="101"/>
                      </a:lnTo>
                      <a:lnTo>
                        <a:pt x="182" y="91"/>
                      </a:lnTo>
                      <a:lnTo>
                        <a:pt x="182" y="82"/>
                      </a:lnTo>
                      <a:lnTo>
                        <a:pt x="181" y="73"/>
                      </a:lnTo>
                      <a:lnTo>
                        <a:pt x="179" y="65"/>
                      </a:lnTo>
                      <a:lnTo>
                        <a:pt x="176" y="56"/>
                      </a:lnTo>
                      <a:lnTo>
                        <a:pt x="171" y="48"/>
                      </a:lnTo>
                      <a:lnTo>
                        <a:pt x="167" y="40"/>
                      </a:lnTo>
                      <a:lnTo>
                        <a:pt x="161" y="34"/>
                      </a:lnTo>
                      <a:lnTo>
                        <a:pt x="156" y="27"/>
                      </a:lnTo>
                      <a:lnTo>
                        <a:pt x="149" y="21"/>
                      </a:lnTo>
                      <a:lnTo>
                        <a:pt x="142" y="16"/>
                      </a:lnTo>
                      <a:lnTo>
                        <a:pt x="135" y="11"/>
                      </a:lnTo>
                      <a:lnTo>
                        <a:pt x="127" y="7"/>
                      </a:lnTo>
                      <a:lnTo>
                        <a:pt x="118" y="5"/>
                      </a:lnTo>
                      <a:lnTo>
                        <a:pt x="109" y="2"/>
                      </a:lnTo>
                      <a:lnTo>
                        <a:pt x="100" y="0"/>
                      </a:lnTo>
                      <a:lnTo>
                        <a:pt x="91" y="0"/>
                      </a:lnTo>
                      <a:lnTo>
                        <a:pt x="82" y="0"/>
                      </a:lnTo>
                      <a:lnTo>
                        <a:pt x="73" y="2"/>
                      </a:lnTo>
                      <a:lnTo>
                        <a:pt x="64" y="5"/>
                      </a:lnTo>
                      <a:lnTo>
                        <a:pt x="56" y="7"/>
                      </a:lnTo>
                      <a:lnTo>
                        <a:pt x="48" y="11"/>
                      </a:lnTo>
                      <a:lnTo>
                        <a:pt x="40" y="16"/>
                      </a:lnTo>
                      <a:lnTo>
                        <a:pt x="34" y="21"/>
                      </a:lnTo>
                      <a:lnTo>
                        <a:pt x="27" y="27"/>
                      </a:lnTo>
                      <a:lnTo>
                        <a:pt x="20" y="34"/>
                      </a:lnTo>
                      <a:lnTo>
                        <a:pt x="16" y="40"/>
                      </a:lnTo>
                      <a:lnTo>
                        <a:pt x="10" y="48"/>
                      </a:lnTo>
                      <a:lnTo>
                        <a:pt x="7" y="56"/>
                      </a:lnTo>
                      <a:lnTo>
                        <a:pt x="4" y="65"/>
                      </a:lnTo>
                      <a:lnTo>
                        <a:pt x="2" y="73"/>
                      </a:lnTo>
                      <a:lnTo>
                        <a:pt x="0" y="82"/>
                      </a:lnTo>
                      <a:lnTo>
                        <a:pt x="0" y="91"/>
                      </a:lnTo>
                      <a:lnTo>
                        <a:pt x="0" y="101"/>
                      </a:lnTo>
                      <a:lnTo>
                        <a:pt x="2" y="110"/>
                      </a:lnTo>
                      <a:lnTo>
                        <a:pt x="4" y="119"/>
                      </a:lnTo>
                      <a:lnTo>
                        <a:pt x="7" y="127"/>
                      </a:lnTo>
                      <a:lnTo>
                        <a:pt x="10" y="134"/>
                      </a:lnTo>
                      <a:lnTo>
                        <a:pt x="16" y="142"/>
                      </a:lnTo>
                      <a:lnTo>
                        <a:pt x="20" y="150"/>
                      </a:lnTo>
                      <a:lnTo>
                        <a:pt x="27" y="156"/>
                      </a:lnTo>
                      <a:lnTo>
                        <a:pt x="34" y="162"/>
                      </a:lnTo>
                      <a:lnTo>
                        <a:pt x="40" y="168"/>
                      </a:lnTo>
                      <a:lnTo>
                        <a:pt x="48" y="172"/>
                      </a:lnTo>
                      <a:lnTo>
                        <a:pt x="56"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43" name="Freeform 75"/>
                <p:cNvSpPr>
                  <a:spLocks/>
                </p:cNvSpPr>
                <p:nvPr/>
              </p:nvSpPr>
              <p:spPr bwMode="auto">
                <a:xfrm>
                  <a:off x="11073215" y="2586987"/>
                  <a:ext cx="203200" cy="34925"/>
                </a:xfrm>
                <a:custGeom>
                  <a:avLst/>
                  <a:gdLst/>
                  <a:ahLst/>
                  <a:cxnLst>
                    <a:cxn ang="0">
                      <a:pos x="1169" y="0"/>
                    </a:cxn>
                    <a:cxn ang="0">
                      <a:pos x="1190" y="2"/>
                    </a:cxn>
                    <a:cxn ang="0">
                      <a:pos x="1212" y="8"/>
                    </a:cxn>
                    <a:cxn ang="0">
                      <a:pos x="1229" y="18"/>
                    </a:cxn>
                    <a:cxn ang="0">
                      <a:pos x="1246" y="32"/>
                    </a:cxn>
                    <a:cxn ang="0">
                      <a:pos x="1259" y="47"/>
                    </a:cxn>
                    <a:cxn ang="0">
                      <a:pos x="1269" y="66"/>
                    </a:cxn>
                    <a:cxn ang="0">
                      <a:pos x="1276" y="87"/>
                    </a:cxn>
                    <a:cxn ang="0">
                      <a:pos x="1278" y="108"/>
                    </a:cxn>
                    <a:cxn ang="0">
                      <a:pos x="1276" y="131"/>
                    </a:cxn>
                    <a:cxn ang="0">
                      <a:pos x="1269" y="150"/>
                    </a:cxn>
                    <a:cxn ang="0">
                      <a:pos x="1259" y="169"/>
                    </a:cxn>
                    <a:cxn ang="0">
                      <a:pos x="1246" y="186"/>
                    </a:cxn>
                    <a:cxn ang="0">
                      <a:pos x="1229" y="199"/>
                    </a:cxn>
                    <a:cxn ang="0">
                      <a:pos x="1212" y="209"/>
                    </a:cxn>
                    <a:cxn ang="0">
                      <a:pos x="1190" y="215"/>
                    </a:cxn>
                    <a:cxn ang="0">
                      <a:pos x="1169" y="217"/>
                    </a:cxn>
                    <a:cxn ang="0">
                      <a:pos x="97" y="217"/>
                    </a:cxn>
                    <a:cxn ang="0">
                      <a:pos x="76" y="213"/>
                    </a:cxn>
                    <a:cxn ang="0">
                      <a:pos x="56" y="205"/>
                    </a:cxn>
                    <a:cxn ang="0">
                      <a:pos x="38" y="193"/>
                    </a:cxn>
                    <a:cxn ang="0">
                      <a:pos x="24" y="178"/>
                    </a:cxn>
                    <a:cxn ang="0">
                      <a:pos x="12" y="160"/>
                    </a:cxn>
                    <a:cxn ang="0">
                      <a:pos x="4" y="141"/>
                    </a:cxn>
                    <a:cxn ang="0">
                      <a:pos x="0" y="119"/>
                    </a:cxn>
                    <a:cxn ang="0">
                      <a:pos x="0" y="97"/>
                    </a:cxn>
                    <a:cxn ang="0">
                      <a:pos x="4" y="76"/>
                    </a:cxn>
                    <a:cxn ang="0">
                      <a:pos x="12" y="57"/>
                    </a:cxn>
                    <a:cxn ang="0">
                      <a:pos x="24" y="40"/>
                    </a:cxn>
                    <a:cxn ang="0">
                      <a:pos x="38" y="25"/>
                    </a:cxn>
                    <a:cxn ang="0">
                      <a:pos x="56" y="13"/>
                    </a:cxn>
                    <a:cxn ang="0">
                      <a:pos x="76" y="4"/>
                    </a:cxn>
                    <a:cxn ang="0">
                      <a:pos x="97" y="1"/>
                    </a:cxn>
                  </a:cxnLst>
                  <a:rect l="0" t="0" r="r" b="b"/>
                  <a:pathLst>
                    <a:path w="1278" h="217">
                      <a:moveTo>
                        <a:pt x="108" y="0"/>
                      </a:moveTo>
                      <a:lnTo>
                        <a:pt x="1169" y="0"/>
                      </a:lnTo>
                      <a:lnTo>
                        <a:pt x="1180" y="1"/>
                      </a:lnTo>
                      <a:lnTo>
                        <a:pt x="1190" y="2"/>
                      </a:lnTo>
                      <a:lnTo>
                        <a:pt x="1202" y="4"/>
                      </a:lnTo>
                      <a:lnTo>
                        <a:pt x="1212" y="8"/>
                      </a:lnTo>
                      <a:lnTo>
                        <a:pt x="1220" y="13"/>
                      </a:lnTo>
                      <a:lnTo>
                        <a:pt x="1229" y="18"/>
                      </a:lnTo>
                      <a:lnTo>
                        <a:pt x="1238" y="25"/>
                      </a:lnTo>
                      <a:lnTo>
                        <a:pt x="1246" y="32"/>
                      </a:lnTo>
                      <a:lnTo>
                        <a:pt x="1253" y="40"/>
                      </a:lnTo>
                      <a:lnTo>
                        <a:pt x="1259" y="47"/>
                      </a:lnTo>
                      <a:lnTo>
                        <a:pt x="1265" y="57"/>
                      </a:lnTo>
                      <a:lnTo>
                        <a:pt x="1269" y="66"/>
                      </a:lnTo>
                      <a:lnTo>
                        <a:pt x="1272" y="76"/>
                      </a:lnTo>
                      <a:lnTo>
                        <a:pt x="1276" y="87"/>
                      </a:lnTo>
                      <a:lnTo>
                        <a:pt x="1277" y="97"/>
                      </a:lnTo>
                      <a:lnTo>
                        <a:pt x="1278" y="108"/>
                      </a:lnTo>
                      <a:lnTo>
                        <a:pt x="1277" y="119"/>
                      </a:lnTo>
                      <a:lnTo>
                        <a:pt x="1276" y="131"/>
                      </a:lnTo>
                      <a:lnTo>
                        <a:pt x="1272" y="141"/>
                      </a:lnTo>
                      <a:lnTo>
                        <a:pt x="1269" y="150"/>
                      </a:lnTo>
                      <a:lnTo>
                        <a:pt x="1265" y="160"/>
                      </a:lnTo>
                      <a:lnTo>
                        <a:pt x="1259" y="169"/>
                      </a:lnTo>
                      <a:lnTo>
                        <a:pt x="1253" y="178"/>
                      </a:lnTo>
                      <a:lnTo>
                        <a:pt x="1246" y="186"/>
                      </a:lnTo>
                      <a:lnTo>
                        <a:pt x="1238" y="193"/>
                      </a:lnTo>
                      <a:lnTo>
                        <a:pt x="1229" y="199"/>
                      </a:lnTo>
                      <a:lnTo>
                        <a:pt x="1220" y="205"/>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5"/>
                      </a:lnTo>
                      <a:lnTo>
                        <a:pt x="47" y="199"/>
                      </a:lnTo>
                      <a:lnTo>
                        <a:pt x="38" y="193"/>
                      </a:lnTo>
                      <a:lnTo>
                        <a:pt x="31" y="186"/>
                      </a:lnTo>
                      <a:lnTo>
                        <a:pt x="24" y="178"/>
                      </a:lnTo>
                      <a:lnTo>
                        <a:pt x="17" y="169"/>
                      </a:lnTo>
                      <a:lnTo>
                        <a:pt x="12" y="160"/>
                      </a:lnTo>
                      <a:lnTo>
                        <a:pt x="7" y="150"/>
                      </a:lnTo>
                      <a:lnTo>
                        <a:pt x="4" y="141"/>
                      </a:lnTo>
                      <a:lnTo>
                        <a:pt x="2" y="131"/>
                      </a:lnTo>
                      <a:lnTo>
                        <a:pt x="0" y="119"/>
                      </a:lnTo>
                      <a:lnTo>
                        <a:pt x="0" y="108"/>
                      </a:lnTo>
                      <a:lnTo>
                        <a:pt x="0" y="97"/>
                      </a:lnTo>
                      <a:lnTo>
                        <a:pt x="2" y="87"/>
                      </a:lnTo>
                      <a:lnTo>
                        <a:pt x="4" y="76"/>
                      </a:lnTo>
                      <a:lnTo>
                        <a:pt x="7" y="66"/>
                      </a:lnTo>
                      <a:lnTo>
                        <a:pt x="12" y="57"/>
                      </a:lnTo>
                      <a:lnTo>
                        <a:pt x="17" y="47"/>
                      </a:lnTo>
                      <a:lnTo>
                        <a:pt x="24" y="40"/>
                      </a:lnTo>
                      <a:lnTo>
                        <a:pt x="31" y="32"/>
                      </a:lnTo>
                      <a:lnTo>
                        <a:pt x="38" y="25"/>
                      </a:lnTo>
                      <a:lnTo>
                        <a:pt x="47" y="18"/>
                      </a:lnTo>
                      <a:lnTo>
                        <a:pt x="56" y="13"/>
                      </a:lnTo>
                      <a:lnTo>
                        <a:pt x="66" y="8"/>
                      </a:lnTo>
                      <a:lnTo>
                        <a:pt x="76" y="4"/>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44" name="Freeform 76"/>
                <p:cNvSpPr>
                  <a:spLocks/>
                </p:cNvSpPr>
                <p:nvPr/>
              </p:nvSpPr>
              <p:spPr bwMode="auto">
                <a:xfrm>
                  <a:off x="10455678" y="2588574"/>
                  <a:ext cx="28575" cy="28575"/>
                </a:xfrm>
                <a:custGeom>
                  <a:avLst/>
                  <a:gdLst/>
                  <a:ahLst/>
                  <a:cxnLst>
                    <a:cxn ang="0">
                      <a:pos x="101" y="183"/>
                    </a:cxn>
                    <a:cxn ang="0">
                      <a:pos x="119" y="179"/>
                    </a:cxn>
                    <a:cxn ang="0">
                      <a:pos x="135" y="172"/>
                    </a:cxn>
                    <a:cxn ang="0">
                      <a:pos x="150" y="162"/>
                    </a:cxn>
                    <a:cxn ang="0">
                      <a:pos x="162" y="150"/>
                    </a:cxn>
                    <a:cxn ang="0">
                      <a:pos x="172" y="136"/>
                    </a:cxn>
                    <a:cxn ang="0">
                      <a:pos x="179" y="119"/>
                    </a:cxn>
                    <a:cxn ang="0">
                      <a:pos x="182" y="101"/>
                    </a:cxn>
                    <a:cxn ang="0">
                      <a:pos x="182" y="82"/>
                    </a:cxn>
                    <a:cxn ang="0">
                      <a:pos x="179"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9" y="179"/>
                      </a:lnTo>
                      <a:lnTo>
                        <a:pt x="126" y="177"/>
                      </a:lnTo>
                      <a:lnTo>
                        <a:pt x="135" y="172"/>
                      </a:lnTo>
                      <a:lnTo>
                        <a:pt x="142" y="168"/>
                      </a:lnTo>
                      <a:lnTo>
                        <a:pt x="150" y="162"/>
                      </a:lnTo>
                      <a:lnTo>
                        <a:pt x="156" y="157"/>
                      </a:lnTo>
                      <a:lnTo>
                        <a:pt x="162" y="150"/>
                      </a:lnTo>
                      <a:lnTo>
                        <a:pt x="167" y="143"/>
                      </a:lnTo>
                      <a:lnTo>
                        <a:pt x="172" y="136"/>
                      </a:lnTo>
                      <a:lnTo>
                        <a:pt x="175" y="128"/>
                      </a:lnTo>
                      <a:lnTo>
                        <a:pt x="179" y="119"/>
                      </a:lnTo>
                      <a:lnTo>
                        <a:pt x="181" y="110"/>
                      </a:lnTo>
                      <a:lnTo>
                        <a:pt x="182" y="101"/>
                      </a:lnTo>
                      <a:lnTo>
                        <a:pt x="183" y="92"/>
                      </a:lnTo>
                      <a:lnTo>
                        <a:pt x="182" y="82"/>
                      </a:lnTo>
                      <a:lnTo>
                        <a:pt x="181" y="73"/>
                      </a:lnTo>
                      <a:lnTo>
                        <a:pt x="179" y="65"/>
                      </a:lnTo>
                      <a:lnTo>
                        <a:pt x="175" y="57"/>
                      </a:lnTo>
                      <a:lnTo>
                        <a:pt x="172" y="49"/>
                      </a:lnTo>
                      <a:lnTo>
                        <a:pt x="167" y="41"/>
                      </a:lnTo>
                      <a:lnTo>
                        <a:pt x="162" y="34"/>
                      </a:lnTo>
                      <a:lnTo>
                        <a:pt x="156" y="28"/>
                      </a:lnTo>
                      <a:lnTo>
                        <a:pt x="150" y="21"/>
                      </a:lnTo>
                      <a:lnTo>
                        <a:pt x="142" y="16"/>
                      </a:lnTo>
                      <a:lnTo>
                        <a:pt x="135" y="11"/>
                      </a:lnTo>
                      <a:lnTo>
                        <a:pt x="126" y="8"/>
                      </a:lnTo>
                      <a:lnTo>
                        <a:pt x="119" y="5"/>
                      </a:lnTo>
                      <a:lnTo>
                        <a:pt x="110" y="2"/>
                      </a:lnTo>
                      <a:lnTo>
                        <a:pt x="101" y="1"/>
                      </a:lnTo>
                      <a:lnTo>
                        <a:pt x="91" y="0"/>
                      </a:lnTo>
                      <a:lnTo>
                        <a:pt x="82" y="1"/>
                      </a:lnTo>
                      <a:lnTo>
                        <a:pt x="73" y="2"/>
                      </a:lnTo>
                      <a:lnTo>
                        <a:pt x="64" y="5"/>
                      </a:lnTo>
                      <a:lnTo>
                        <a:pt x="55" y="8"/>
                      </a:lnTo>
                      <a:lnTo>
                        <a:pt x="48" y="11"/>
                      </a:lnTo>
                      <a:lnTo>
                        <a:pt x="40" y="16"/>
                      </a:lnTo>
                      <a:lnTo>
                        <a:pt x="33" y="21"/>
                      </a:lnTo>
                      <a:lnTo>
                        <a:pt x="27" y="28"/>
                      </a:lnTo>
                      <a:lnTo>
                        <a:pt x="21" y="34"/>
                      </a:lnTo>
                      <a:lnTo>
                        <a:pt x="16" y="41"/>
                      </a:lnTo>
                      <a:lnTo>
                        <a:pt x="11" y="49"/>
                      </a:lnTo>
                      <a:lnTo>
                        <a:pt x="7" y="57"/>
                      </a:lnTo>
                      <a:lnTo>
                        <a:pt x="4" y="65"/>
                      </a:lnTo>
                      <a:lnTo>
                        <a:pt x="2" y="73"/>
                      </a:lnTo>
                      <a:lnTo>
                        <a:pt x="0" y="82"/>
                      </a:lnTo>
                      <a:lnTo>
                        <a:pt x="0" y="92"/>
                      </a:lnTo>
                      <a:lnTo>
                        <a:pt x="0" y="101"/>
                      </a:lnTo>
                      <a:lnTo>
                        <a:pt x="2" y="110"/>
                      </a:lnTo>
                      <a:lnTo>
                        <a:pt x="4" y="119"/>
                      </a:lnTo>
                      <a:lnTo>
                        <a:pt x="7" y="128"/>
                      </a:lnTo>
                      <a:lnTo>
                        <a:pt x="11" y="136"/>
                      </a:lnTo>
                      <a:lnTo>
                        <a:pt x="16" y="143"/>
                      </a:lnTo>
                      <a:lnTo>
                        <a:pt x="21" y="150"/>
                      </a:lnTo>
                      <a:lnTo>
                        <a:pt x="27" y="157"/>
                      </a:lnTo>
                      <a:lnTo>
                        <a:pt x="33" y="162"/>
                      </a:lnTo>
                      <a:lnTo>
                        <a:pt x="40" y="168"/>
                      </a:lnTo>
                      <a:lnTo>
                        <a:pt x="48" y="172"/>
                      </a:lnTo>
                      <a:lnTo>
                        <a:pt x="55"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45" name="Freeform 77"/>
                <p:cNvSpPr>
                  <a:spLocks/>
                </p:cNvSpPr>
                <p:nvPr/>
              </p:nvSpPr>
              <p:spPr bwMode="auto">
                <a:xfrm>
                  <a:off x="10495365" y="2588574"/>
                  <a:ext cx="30163" cy="28575"/>
                </a:xfrm>
                <a:custGeom>
                  <a:avLst/>
                  <a:gdLst/>
                  <a:ahLst/>
                  <a:cxnLst>
                    <a:cxn ang="0">
                      <a:pos x="101" y="183"/>
                    </a:cxn>
                    <a:cxn ang="0">
                      <a:pos x="119" y="179"/>
                    </a:cxn>
                    <a:cxn ang="0">
                      <a:pos x="135" y="172"/>
                    </a:cxn>
                    <a:cxn ang="0">
                      <a:pos x="150" y="162"/>
                    </a:cxn>
                    <a:cxn ang="0">
                      <a:pos x="162" y="150"/>
                    </a:cxn>
                    <a:cxn ang="0">
                      <a:pos x="172" y="136"/>
                    </a:cxn>
                    <a:cxn ang="0">
                      <a:pos x="178" y="119"/>
                    </a:cxn>
                    <a:cxn ang="0">
                      <a:pos x="182" y="101"/>
                    </a:cxn>
                    <a:cxn ang="0">
                      <a:pos x="182" y="82"/>
                    </a:cxn>
                    <a:cxn ang="0">
                      <a:pos x="178"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3" h="183">
                      <a:moveTo>
                        <a:pt x="92" y="183"/>
                      </a:moveTo>
                      <a:lnTo>
                        <a:pt x="101" y="183"/>
                      </a:lnTo>
                      <a:lnTo>
                        <a:pt x="110" y="181"/>
                      </a:lnTo>
                      <a:lnTo>
                        <a:pt x="119" y="179"/>
                      </a:lnTo>
                      <a:lnTo>
                        <a:pt x="127" y="177"/>
                      </a:lnTo>
                      <a:lnTo>
                        <a:pt x="135" y="172"/>
                      </a:lnTo>
                      <a:lnTo>
                        <a:pt x="142" y="168"/>
                      </a:lnTo>
                      <a:lnTo>
                        <a:pt x="150" y="162"/>
                      </a:lnTo>
                      <a:lnTo>
                        <a:pt x="156" y="157"/>
                      </a:lnTo>
                      <a:lnTo>
                        <a:pt x="162" y="150"/>
                      </a:lnTo>
                      <a:lnTo>
                        <a:pt x="167"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7" y="41"/>
                      </a:lnTo>
                      <a:lnTo>
                        <a:pt x="162" y="34"/>
                      </a:lnTo>
                      <a:lnTo>
                        <a:pt x="156" y="28"/>
                      </a:lnTo>
                      <a:lnTo>
                        <a:pt x="150" y="21"/>
                      </a:lnTo>
                      <a:lnTo>
                        <a:pt x="142" y="16"/>
                      </a:lnTo>
                      <a:lnTo>
                        <a:pt x="135" y="11"/>
                      </a:lnTo>
                      <a:lnTo>
                        <a:pt x="127" y="8"/>
                      </a:lnTo>
                      <a:lnTo>
                        <a:pt x="119" y="5"/>
                      </a:lnTo>
                      <a:lnTo>
                        <a:pt x="110" y="2"/>
                      </a:lnTo>
                      <a:lnTo>
                        <a:pt x="101" y="1"/>
                      </a:lnTo>
                      <a:lnTo>
                        <a:pt x="92"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8" y="57"/>
                      </a:lnTo>
                      <a:lnTo>
                        <a:pt x="4" y="65"/>
                      </a:lnTo>
                      <a:lnTo>
                        <a:pt x="2" y="73"/>
                      </a:lnTo>
                      <a:lnTo>
                        <a:pt x="1" y="82"/>
                      </a:lnTo>
                      <a:lnTo>
                        <a:pt x="0" y="92"/>
                      </a:lnTo>
                      <a:lnTo>
                        <a:pt x="1" y="101"/>
                      </a:lnTo>
                      <a:lnTo>
                        <a:pt x="2" y="110"/>
                      </a:lnTo>
                      <a:lnTo>
                        <a:pt x="4" y="119"/>
                      </a:lnTo>
                      <a:lnTo>
                        <a:pt x="8"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46" name="Freeform 78"/>
                <p:cNvSpPr>
                  <a:spLocks/>
                </p:cNvSpPr>
                <p:nvPr/>
              </p:nvSpPr>
              <p:spPr bwMode="auto">
                <a:xfrm>
                  <a:off x="10536640" y="2588574"/>
                  <a:ext cx="28575" cy="28575"/>
                </a:xfrm>
                <a:custGeom>
                  <a:avLst/>
                  <a:gdLst/>
                  <a:ahLst/>
                  <a:cxnLst>
                    <a:cxn ang="0">
                      <a:pos x="101" y="183"/>
                    </a:cxn>
                    <a:cxn ang="0">
                      <a:pos x="118" y="179"/>
                    </a:cxn>
                    <a:cxn ang="0">
                      <a:pos x="135" y="172"/>
                    </a:cxn>
                    <a:cxn ang="0">
                      <a:pos x="149" y="162"/>
                    </a:cxn>
                    <a:cxn ang="0">
                      <a:pos x="162" y="150"/>
                    </a:cxn>
                    <a:cxn ang="0">
                      <a:pos x="172" y="136"/>
                    </a:cxn>
                    <a:cxn ang="0">
                      <a:pos x="178" y="119"/>
                    </a:cxn>
                    <a:cxn ang="0">
                      <a:pos x="183" y="101"/>
                    </a:cxn>
                    <a:cxn ang="0">
                      <a:pos x="183" y="82"/>
                    </a:cxn>
                    <a:cxn ang="0">
                      <a:pos x="178" y="65"/>
                    </a:cxn>
                    <a:cxn ang="0">
                      <a:pos x="172" y="49"/>
                    </a:cxn>
                    <a:cxn ang="0">
                      <a:pos x="162" y="34"/>
                    </a:cxn>
                    <a:cxn ang="0">
                      <a:pos x="149" y="21"/>
                    </a:cxn>
                    <a:cxn ang="0">
                      <a:pos x="135" y="11"/>
                    </a:cxn>
                    <a:cxn ang="0">
                      <a:pos x="118" y="5"/>
                    </a:cxn>
                    <a:cxn ang="0">
                      <a:pos x="101" y="1"/>
                    </a:cxn>
                    <a:cxn ang="0">
                      <a:pos x="82" y="1"/>
                    </a:cxn>
                    <a:cxn ang="0">
                      <a:pos x="64" y="5"/>
                    </a:cxn>
                    <a:cxn ang="0">
                      <a:pos x="47"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7" y="172"/>
                    </a:cxn>
                    <a:cxn ang="0">
                      <a:pos x="64" y="179"/>
                    </a:cxn>
                    <a:cxn ang="0">
                      <a:pos x="82" y="183"/>
                    </a:cxn>
                  </a:cxnLst>
                  <a:rect l="0" t="0" r="r" b="b"/>
                  <a:pathLst>
                    <a:path w="183" h="183">
                      <a:moveTo>
                        <a:pt x="92" y="183"/>
                      </a:moveTo>
                      <a:lnTo>
                        <a:pt x="101" y="183"/>
                      </a:lnTo>
                      <a:lnTo>
                        <a:pt x="109" y="181"/>
                      </a:lnTo>
                      <a:lnTo>
                        <a:pt x="118" y="179"/>
                      </a:lnTo>
                      <a:lnTo>
                        <a:pt x="127" y="177"/>
                      </a:lnTo>
                      <a:lnTo>
                        <a:pt x="135" y="172"/>
                      </a:lnTo>
                      <a:lnTo>
                        <a:pt x="143" y="168"/>
                      </a:lnTo>
                      <a:lnTo>
                        <a:pt x="149" y="162"/>
                      </a:lnTo>
                      <a:lnTo>
                        <a:pt x="156" y="157"/>
                      </a:lnTo>
                      <a:lnTo>
                        <a:pt x="162" y="150"/>
                      </a:lnTo>
                      <a:lnTo>
                        <a:pt x="167" y="143"/>
                      </a:lnTo>
                      <a:lnTo>
                        <a:pt x="172" y="136"/>
                      </a:lnTo>
                      <a:lnTo>
                        <a:pt x="176" y="128"/>
                      </a:lnTo>
                      <a:lnTo>
                        <a:pt x="178" y="119"/>
                      </a:lnTo>
                      <a:lnTo>
                        <a:pt x="180" y="110"/>
                      </a:lnTo>
                      <a:lnTo>
                        <a:pt x="183" y="101"/>
                      </a:lnTo>
                      <a:lnTo>
                        <a:pt x="183" y="92"/>
                      </a:lnTo>
                      <a:lnTo>
                        <a:pt x="183" y="82"/>
                      </a:lnTo>
                      <a:lnTo>
                        <a:pt x="180" y="73"/>
                      </a:lnTo>
                      <a:lnTo>
                        <a:pt x="178" y="65"/>
                      </a:lnTo>
                      <a:lnTo>
                        <a:pt x="176" y="57"/>
                      </a:lnTo>
                      <a:lnTo>
                        <a:pt x="172" y="49"/>
                      </a:lnTo>
                      <a:lnTo>
                        <a:pt x="167" y="41"/>
                      </a:lnTo>
                      <a:lnTo>
                        <a:pt x="162" y="34"/>
                      </a:lnTo>
                      <a:lnTo>
                        <a:pt x="156" y="28"/>
                      </a:lnTo>
                      <a:lnTo>
                        <a:pt x="149" y="21"/>
                      </a:lnTo>
                      <a:lnTo>
                        <a:pt x="143" y="16"/>
                      </a:lnTo>
                      <a:lnTo>
                        <a:pt x="135" y="11"/>
                      </a:lnTo>
                      <a:lnTo>
                        <a:pt x="127" y="8"/>
                      </a:lnTo>
                      <a:lnTo>
                        <a:pt x="118" y="5"/>
                      </a:lnTo>
                      <a:lnTo>
                        <a:pt x="109" y="2"/>
                      </a:lnTo>
                      <a:lnTo>
                        <a:pt x="101" y="1"/>
                      </a:lnTo>
                      <a:lnTo>
                        <a:pt x="92" y="0"/>
                      </a:lnTo>
                      <a:lnTo>
                        <a:pt x="82" y="1"/>
                      </a:lnTo>
                      <a:lnTo>
                        <a:pt x="73" y="2"/>
                      </a:lnTo>
                      <a:lnTo>
                        <a:pt x="64" y="5"/>
                      </a:lnTo>
                      <a:lnTo>
                        <a:pt x="56" y="8"/>
                      </a:lnTo>
                      <a:lnTo>
                        <a:pt x="47" y="11"/>
                      </a:lnTo>
                      <a:lnTo>
                        <a:pt x="41" y="16"/>
                      </a:lnTo>
                      <a:lnTo>
                        <a:pt x="33" y="21"/>
                      </a:lnTo>
                      <a:lnTo>
                        <a:pt x="26" y="28"/>
                      </a:lnTo>
                      <a:lnTo>
                        <a:pt x="21" y="34"/>
                      </a:lnTo>
                      <a:lnTo>
                        <a:pt x="15"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5" y="143"/>
                      </a:lnTo>
                      <a:lnTo>
                        <a:pt x="21" y="150"/>
                      </a:lnTo>
                      <a:lnTo>
                        <a:pt x="26" y="157"/>
                      </a:lnTo>
                      <a:lnTo>
                        <a:pt x="33" y="162"/>
                      </a:lnTo>
                      <a:lnTo>
                        <a:pt x="41" y="168"/>
                      </a:lnTo>
                      <a:lnTo>
                        <a:pt x="47" y="172"/>
                      </a:lnTo>
                      <a:lnTo>
                        <a:pt x="56" y="177"/>
                      </a:lnTo>
                      <a:lnTo>
                        <a:pt x="64"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47" name="Freeform 79"/>
                <p:cNvSpPr>
                  <a:spLocks/>
                </p:cNvSpPr>
                <p:nvPr/>
              </p:nvSpPr>
              <p:spPr bwMode="auto">
                <a:xfrm>
                  <a:off x="10576328" y="2588574"/>
                  <a:ext cx="28575" cy="28575"/>
                </a:xfrm>
                <a:custGeom>
                  <a:avLst/>
                  <a:gdLst/>
                  <a:ahLst/>
                  <a:cxnLst>
                    <a:cxn ang="0">
                      <a:pos x="100" y="183"/>
                    </a:cxn>
                    <a:cxn ang="0">
                      <a:pos x="118" y="179"/>
                    </a:cxn>
                    <a:cxn ang="0">
                      <a:pos x="135" y="172"/>
                    </a:cxn>
                    <a:cxn ang="0">
                      <a:pos x="149" y="162"/>
                    </a:cxn>
                    <a:cxn ang="0">
                      <a:pos x="161" y="150"/>
                    </a:cxn>
                    <a:cxn ang="0">
                      <a:pos x="171" y="136"/>
                    </a:cxn>
                    <a:cxn ang="0">
                      <a:pos x="178" y="119"/>
                    </a:cxn>
                    <a:cxn ang="0">
                      <a:pos x="182" y="101"/>
                    </a:cxn>
                    <a:cxn ang="0">
                      <a:pos x="182" y="82"/>
                    </a:cxn>
                    <a:cxn ang="0">
                      <a:pos x="178"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2" h="183">
                      <a:moveTo>
                        <a:pt x="92" y="183"/>
                      </a:moveTo>
                      <a:lnTo>
                        <a:pt x="100" y="183"/>
                      </a:lnTo>
                      <a:lnTo>
                        <a:pt x="109" y="181"/>
                      </a:lnTo>
                      <a:lnTo>
                        <a:pt x="118" y="179"/>
                      </a:lnTo>
                      <a:lnTo>
                        <a:pt x="127" y="177"/>
                      </a:lnTo>
                      <a:lnTo>
                        <a:pt x="135" y="172"/>
                      </a:lnTo>
                      <a:lnTo>
                        <a:pt x="143" y="168"/>
                      </a:lnTo>
                      <a:lnTo>
                        <a:pt x="149" y="162"/>
                      </a:lnTo>
                      <a:lnTo>
                        <a:pt x="156" y="157"/>
                      </a:lnTo>
                      <a:lnTo>
                        <a:pt x="161" y="150"/>
                      </a:lnTo>
                      <a:lnTo>
                        <a:pt x="167" y="143"/>
                      </a:lnTo>
                      <a:lnTo>
                        <a:pt x="171" y="136"/>
                      </a:lnTo>
                      <a:lnTo>
                        <a:pt x="176" y="128"/>
                      </a:lnTo>
                      <a:lnTo>
                        <a:pt x="178" y="119"/>
                      </a:lnTo>
                      <a:lnTo>
                        <a:pt x="180" y="110"/>
                      </a:lnTo>
                      <a:lnTo>
                        <a:pt x="182" y="101"/>
                      </a:lnTo>
                      <a:lnTo>
                        <a:pt x="182" y="92"/>
                      </a:lnTo>
                      <a:lnTo>
                        <a:pt x="182" y="82"/>
                      </a:lnTo>
                      <a:lnTo>
                        <a:pt x="180" y="73"/>
                      </a:lnTo>
                      <a:lnTo>
                        <a:pt x="178" y="65"/>
                      </a:lnTo>
                      <a:lnTo>
                        <a:pt x="176" y="57"/>
                      </a:lnTo>
                      <a:lnTo>
                        <a:pt x="171" y="49"/>
                      </a:lnTo>
                      <a:lnTo>
                        <a:pt x="167" y="41"/>
                      </a:lnTo>
                      <a:lnTo>
                        <a:pt x="161" y="34"/>
                      </a:lnTo>
                      <a:lnTo>
                        <a:pt x="156" y="28"/>
                      </a:lnTo>
                      <a:lnTo>
                        <a:pt x="149" y="21"/>
                      </a:lnTo>
                      <a:lnTo>
                        <a:pt x="143" y="16"/>
                      </a:lnTo>
                      <a:lnTo>
                        <a:pt x="135" y="11"/>
                      </a:lnTo>
                      <a:lnTo>
                        <a:pt x="127" y="8"/>
                      </a:lnTo>
                      <a:lnTo>
                        <a:pt x="118" y="5"/>
                      </a:lnTo>
                      <a:lnTo>
                        <a:pt x="109" y="2"/>
                      </a:lnTo>
                      <a:lnTo>
                        <a:pt x="100" y="1"/>
                      </a:lnTo>
                      <a:lnTo>
                        <a:pt x="92" y="0"/>
                      </a:lnTo>
                      <a:lnTo>
                        <a:pt x="82" y="1"/>
                      </a:lnTo>
                      <a:lnTo>
                        <a:pt x="73" y="2"/>
                      </a:lnTo>
                      <a:lnTo>
                        <a:pt x="64" y="5"/>
                      </a:lnTo>
                      <a:lnTo>
                        <a:pt x="56" y="8"/>
                      </a:lnTo>
                      <a:lnTo>
                        <a:pt x="48" y="11"/>
                      </a:lnTo>
                      <a:lnTo>
                        <a:pt x="41" y="16"/>
                      </a:lnTo>
                      <a:lnTo>
                        <a:pt x="33" y="21"/>
                      </a:lnTo>
                      <a:lnTo>
                        <a:pt x="27" y="28"/>
                      </a:lnTo>
                      <a:lnTo>
                        <a:pt x="21" y="34"/>
                      </a:lnTo>
                      <a:lnTo>
                        <a:pt x="16"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6" y="143"/>
                      </a:lnTo>
                      <a:lnTo>
                        <a:pt x="21" y="150"/>
                      </a:lnTo>
                      <a:lnTo>
                        <a:pt x="27" y="157"/>
                      </a:lnTo>
                      <a:lnTo>
                        <a:pt x="33" y="162"/>
                      </a:lnTo>
                      <a:lnTo>
                        <a:pt x="41" y="168"/>
                      </a:lnTo>
                      <a:lnTo>
                        <a:pt x="48" y="172"/>
                      </a:lnTo>
                      <a:lnTo>
                        <a:pt x="56" y="177"/>
                      </a:lnTo>
                      <a:lnTo>
                        <a:pt x="64"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48" name="Freeform 80"/>
                <p:cNvSpPr>
                  <a:spLocks/>
                </p:cNvSpPr>
                <p:nvPr/>
              </p:nvSpPr>
              <p:spPr bwMode="auto">
                <a:xfrm>
                  <a:off x="10616015" y="2588574"/>
                  <a:ext cx="28575" cy="28575"/>
                </a:xfrm>
                <a:custGeom>
                  <a:avLst/>
                  <a:gdLst/>
                  <a:ahLst/>
                  <a:cxnLst>
                    <a:cxn ang="0">
                      <a:pos x="100" y="183"/>
                    </a:cxn>
                    <a:cxn ang="0">
                      <a:pos x="118" y="179"/>
                    </a:cxn>
                    <a:cxn ang="0">
                      <a:pos x="135"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4" y="21"/>
                    </a:cxn>
                    <a:cxn ang="0">
                      <a:pos x="20" y="34"/>
                    </a:cxn>
                    <a:cxn ang="0">
                      <a:pos x="10" y="49"/>
                    </a:cxn>
                    <a:cxn ang="0">
                      <a:pos x="4" y="65"/>
                    </a:cxn>
                    <a:cxn ang="0">
                      <a:pos x="0" y="82"/>
                    </a:cxn>
                    <a:cxn ang="0">
                      <a:pos x="0" y="101"/>
                    </a:cxn>
                    <a:cxn ang="0">
                      <a:pos x="4" y="119"/>
                    </a:cxn>
                    <a:cxn ang="0">
                      <a:pos x="10" y="136"/>
                    </a:cxn>
                    <a:cxn ang="0">
                      <a:pos x="20" y="150"/>
                    </a:cxn>
                    <a:cxn ang="0">
                      <a:pos x="34" y="162"/>
                    </a:cxn>
                    <a:cxn ang="0">
                      <a:pos x="48" y="172"/>
                    </a:cxn>
                    <a:cxn ang="0">
                      <a:pos x="64" y="179"/>
                    </a:cxn>
                    <a:cxn ang="0">
                      <a:pos x="82" y="183"/>
                    </a:cxn>
                  </a:cxnLst>
                  <a:rect l="0" t="0" r="r" b="b"/>
                  <a:pathLst>
                    <a:path w="182" h="183">
                      <a:moveTo>
                        <a:pt x="91" y="183"/>
                      </a:moveTo>
                      <a:lnTo>
                        <a:pt x="100" y="183"/>
                      </a:lnTo>
                      <a:lnTo>
                        <a:pt x="109" y="181"/>
                      </a:lnTo>
                      <a:lnTo>
                        <a:pt x="118" y="179"/>
                      </a:lnTo>
                      <a:lnTo>
                        <a:pt x="127" y="177"/>
                      </a:lnTo>
                      <a:lnTo>
                        <a:pt x="135" y="172"/>
                      </a:lnTo>
                      <a:lnTo>
                        <a:pt x="142" y="168"/>
                      </a:lnTo>
                      <a:lnTo>
                        <a:pt x="149" y="162"/>
                      </a:lnTo>
                      <a:lnTo>
                        <a:pt x="156" y="157"/>
                      </a:lnTo>
                      <a:lnTo>
                        <a:pt x="161" y="150"/>
                      </a:lnTo>
                      <a:lnTo>
                        <a:pt x="167" y="143"/>
                      </a:lnTo>
                      <a:lnTo>
                        <a:pt x="171" y="136"/>
                      </a:lnTo>
                      <a:lnTo>
                        <a:pt x="176" y="128"/>
                      </a:lnTo>
                      <a:lnTo>
                        <a:pt x="179" y="119"/>
                      </a:lnTo>
                      <a:lnTo>
                        <a:pt x="181" y="110"/>
                      </a:lnTo>
                      <a:lnTo>
                        <a:pt x="182" y="101"/>
                      </a:lnTo>
                      <a:lnTo>
                        <a:pt x="182" y="92"/>
                      </a:lnTo>
                      <a:lnTo>
                        <a:pt x="182" y="82"/>
                      </a:lnTo>
                      <a:lnTo>
                        <a:pt x="181" y="73"/>
                      </a:lnTo>
                      <a:lnTo>
                        <a:pt x="179" y="65"/>
                      </a:lnTo>
                      <a:lnTo>
                        <a:pt x="176" y="57"/>
                      </a:lnTo>
                      <a:lnTo>
                        <a:pt x="171" y="49"/>
                      </a:lnTo>
                      <a:lnTo>
                        <a:pt x="167" y="41"/>
                      </a:lnTo>
                      <a:lnTo>
                        <a:pt x="161" y="34"/>
                      </a:lnTo>
                      <a:lnTo>
                        <a:pt x="156" y="28"/>
                      </a:lnTo>
                      <a:lnTo>
                        <a:pt x="149" y="21"/>
                      </a:lnTo>
                      <a:lnTo>
                        <a:pt x="142" y="16"/>
                      </a:lnTo>
                      <a:lnTo>
                        <a:pt x="135" y="11"/>
                      </a:lnTo>
                      <a:lnTo>
                        <a:pt x="127" y="8"/>
                      </a:lnTo>
                      <a:lnTo>
                        <a:pt x="118" y="5"/>
                      </a:lnTo>
                      <a:lnTo>
                        <a:pt x="109" y="2"/>
                      </a:lnTo>
                      <a:lnTo>
                        <a:pt x="100" y="1"/>
                      </a:lnTo>
                      <a:lnTo>
                        <a:pt x="91" y="0"/>
                      </a:lnTo>
                      <a:lnTo>
                        <a:pt x="82" y="1"/>
                      </a:lnTo>
                      <a:lnTo>
                        <a:pt x="73" y="2"/>
                      </a:lnTo>
                      <a:lnTo>
                        <a:pt x="64" y="5"/>
                      </a:lnTo>
                      <a:lnTo>
                        <a:pt x="56" y="8"/>
                      </a:lnTo>
                      <a:lnTo>
                        <a:pt x="48" y="11"/>
                      </a:lnTo>
                      <a:lnTo>
                        <a:pt x="40" y="16"/>
                      </a:lnTo>
                      <a:lnTo>
                        <a:pt x="34" y="21"/>
                      </a:lnTo>
                      <a:lnTo>
                        <a:pt x="27" y="28"/>
                      </a:lnTo>
                      <a:lnTo>
                        <a:pt x="20" y="34"/>
                      </a:lnTo>
                      <a:lnTo>
                        <a:pt x="16" y="41"/>
                      </a:lnTo>
                      <a:lnTo>
                        <a:pt x="10" y="49"/>
                      </a:lnTo>
                      <a:lnTo>
                        <a:pt x="7" y="57"/>
                      </a:lnTo>
                      <a:lnTo>
                        <a:pt x="4" y="65"/>
                      </a:lnTo>
                      <a:lnTo>
                        <a:pt x="2" y="73"/>
                      </a:lnTo>
                      <a:lnTo>
                        <a:pt x="0" y="82"/>
                      </a:lnTo>
                      <a:lnTo>
                        <a:pt x="0" y="92"/>
                      </a:lnTo>
                      <a:lnTo>
                        <a:pt x="0" y="101"/>
                      </a:lnTo>
                      <a:lnTo>
                        <a:pt x="2" y="110"/>
                      </a:lnTo>
                      <a:lnTo>
                        <a:pt x="4" y="119"/>
                      </a:lnTo>
                      <a:lnTo>
                        <a:pt x="7" y="128"/>
                      </a:lnTo>
                      <a:lnTo>
                        <a:pt x="10" y="136"/>
                      </a:lnTo>
                      <a:lnTo>
                        <a:pt x="16" y="143"/>
                      </a:lnTo>
                      <a:lnTo>
                        <a:pt x="20" y="150"/>
                      </a:lnTo>
                      <a:lnTo>
                        <a:pt x="27" y="157"/>
                      </a:lnTo>
                      <a:lnTo>
                        <a:pt x="34" y="162"/>
                      </a:lnTo>
                      <a:lnTo>
                        <a:pt x="40" y="168"/>
                      </a:lnTo>
                      <a:lnTo>
                        <a:pt x="48" y="172"/>
                      </a:lnTo>
                      <a:lnTo>
                        <a:pt x="56"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49" name="Freeform 81"/>
                <p:cNvSpPr>
                  <a:spLocks noEditPoints="1"/>
                </p:cNvSpPr>
                <p:nvPr/>
              </p:nvSpPr>
              <p:spPr bwMode="auto">
                <a:xfrm>
                  <a:off x="10287403" y="1826574"/>
                  <a:ext cx="1163638" cy="2817813"/>
                </a:xfrm>
                <a:custGeom>
                  <a:avLst/>
                  <a:gdLst/>
                  <a:ahLst/>
                  <a:cxnLst>
                    <a:cxn ang="0">
                      <a:pos x="7277" y="17716"/>
                    </a:cxn>
                    <a:cxn ang="0">
                      <a:pos x="7" y="108"/>
                    </a:cxn>
                    <a:cxn ang="0">
                      <a:pos x="6787" y="11256"/>
                    </a:cxn>
                    <a:cxn ang="0">
                      <a:pos x="6874" y="12138"/>
                    </a:cxn>
                    <a:cxn ang="0">
                      <a:pos x="664" y="12286"/>
                    </a:cxn>
                    <a:cxn ang="0">
                      <a:pos x="438" y="12054"/>
                    </a:cxn>
                    <a:cxn ang="0">
                      <a:pos x="625" y="11218"/>
                    </a:cxn>
                    <a:cxn ang="0">
                      <a:pos x="6849" y="10134"/>
                    </a:cxn>
                    <a:cxn ang="0">
                      <a:pos x="6826" y="11025"/>
                    </a:cxn>
                    <a:cxn ang="0">
                      <a:pos x="578" y="11077"/>
                    </a:cxn>
                    <a:cxn ang="0">
                      <a:pos x="446" y="10211"/>
                    </a:cxn>
                    <a:cxn ang="0">
                      <a:pos x="704" y="8842"/>
                    </a:cxn>
                    <a:cxn ang="0">
                      <a:pos x="6887" y="9028"/>
                    </a:cxn>
                    <a:cxn ang="0">
                      <a:pos x="6755" y="9895"/>
                    </a:cxn>
                    <a:cxn ang="0">
                      <a:pos x="507" y="9842"/>
                    </a:cxn>
                    <a:cxn ang="0">
                      <a:pos x="483" y="8952"/>
                    </a:cxn>
                    <a:cxn ang="0">
                      <a:pos x="6707" y="7670"/>
                    </a:cxn>
                    <a:cxn ang="0">
                      <a:pos x="6895" y="8507"/>
                    </a:cxn>
                    <a:cxn ang="0">
                      <a:pos x="6669" y="8739"/>
                    </a:cxn>
                    <a:cxn ang="0">
                      <a:pos x="458" y="8590"/>
                    </a:cxn>
                    <a:cxn ang="0">
                      <a:pos x="544" y="7709"/>
                    </a:cxn>
                    <a:cxn ang="0">
                      <a:pos x="6787" y="6526"/>
                    </a:cxn>
                    <a:cxn ang="0">
                      <a:pos x="6874" y="7407"/>
                    </a:cxn>
                    <a:cxn ang="0">
                      <a:pos x="664" y="7556"/>
                    </a:cxn>
                    <a:cxn ang="0">
                      <a:pos x="438" y="7324"/>
                    </a:cxn>
                    <a:cxn ang="0">
                      <a:pos x="625" y="6488"/>
                    </a:cxn>
                    <a:cxn ang="0">
                      <a:pos x="6849" y="5404"/>
                    </a:cxn>
                    <a:cxn ang="0">
                      <a:pos x="6826" y="6296"/>
                    </a:cxn>
                    <a:cxn ang="0">
                      <a:pos x="578" y="6347"/>
                    </a:cxn>
                    <a:cxn ang="0">
                      <a:pos x="446" y="5480"/>
                    </a:cxn>
                    <a:cxn ang="0">
                      <a:pos x="704" y="4111"/>
                    </a:cxn>
                    <a:cxn ang="0">
                      <a:pos x="6887" y="4298"/>
                    </a:cxn>
                    <a:cxn ang="0">
                      <a:pos x="6755" y="5164"/>
                    </a:cxn>
                    <a:cxn ang="0">
                      <a:pos x="507" y="5113"/>
                    </a:cxn>
                    <a:cxn ang="0">
                      <a:pos x="483" y="4221"/>
                    </a:cxn>
                    <a:cxn ang="0">
                      <a:pos x="3868" y="13193"/>
                    </a:cxn>
                    <a:cxn ang="0">
                      <a:pos x="4226" y="13800"/>
                    </a:cxn>
                    <a:cxn ang="0">
                      <a:pos x="3706" y="14270"/>
                    </a:cxn>
                    <a:cxn ang="0">
                      <a:pos x="3139" y="13854"/>
                    </a:cxn>
                    <a:cxn ang="0">
                      <a:pos x="3436" y="13214"/>
                    </a:cxn>
                    <a:cxn ang="0">
                      <a:pos x="5725" y="15090"/>
                    </a:cxn>
                    <a:cxn ang="0">
                      <a:pos x="1624" y="15153"/>
                    </a:cxn>
                    <a:cxn ang="0">
                      <a:pos x="5640" y="15449"/>
                    </a:cxn>
                    <a:cxn ang="0">
                      <a:pos x="5600" y="15705"/>
                    </a:cxn>
                    <a:cxn ang="0">
                      <a:pos x="1659" y="15469"/>
                    </a:cxn>
                    <a:cxn ang="0">
                      <a:pos x="5722" y="16082"/>
                    </a:cxn>
                    <a:cxn ang="0">
                      <a:pos x="1613" y="16095"/>
                    </a:cxn>
                    <a:cxn ang="0">
                      <a:pos x="6707" y="2941"/>
                    </a:cxn>
                    <a:cxn ang="0">
                      <a:pos x="6895" y="3776"/>
                    </a:cxn>
                    <a:cxn ang="0">
                      <a:pos x="6669" y="4009"/>
                    </a:cxn>
                    <a:cxn ang="0">
                      <a:pos x="458" y="3861"/>
                    </a:cxn>
                    <a:cxn ang="0">
                      <a:pos x="544" y="2979"/>
                    </a:cxn>
                    <a:cxn ang="0">
                      <a:pos x="6787" y="1796"/>
                    </a:cxn>
                    <a:cxn ang="0">
                      <a:pos x="6874" y="2678"/>
                    </a:cxn>
                    <a:cxn ang="0">
                      <a:pos x="664" y="2827"/>
                    </a:cxn>
                    <a:cxn ang="0">
                      <a:pos x="438" y="2594"/>
                    </a:cxn>
                    <a:cxn ang="0">
                      <a:pos x="625" y="1758"/>
                    </a:cxn>
                    <a:cxn ang="0">
                      <a:pos x="6849" y="673"/>
                    </a:cxn>
                    <a:cxn ang="0">
                      <a:pos x="6826" y="1565"/>
                    </a:cxn>
                    <a:cxn ang="0">
                      <a:pos x="578" y="1617"/>
                    </a:cxn>
                    <a:cxn ang="0">
                      <a:pos x="446" y="750"/>
                    </a:cxn>
                  </a:cxnLst>
                  <a:rect l="0" t="0" r="r" b="b"/>
                  <a:pathLst>
                    <a:path w="7333" h="17750">
                      <a:moveTo>
                        <a:pt x="152" y="0"/>
                      </a:moveTo>
                      <a:lnTo>
                        <a:pt x="7181" y="0"/>
                      </a:lnTo>
                      <a:lnTo>
                        <a:pt x="7196" y="1"/>
                      </a:lnTo>
                      <a:lnTo>
                        <a:pt x="7211" y="3"/>
                      </a:lnTo>
                      <a:lnTo>
                        <a:pt x="7225" y="7"/>
                      </a:lnTo>
                      <a:lnTo>
                        <a:pt x="7240" y="12"/>
                      </a:lnTo>
                      <a:lnTo>
                        <a:pt x="7253" y="19"/>
                      </a:lnTo>
                      <a:lnTo>
                        <a:pt x="7265" y="27"/>
                      </a:lnTo>
                      <a:lnTo>
                        <a:pt x="7277" y="36"/>
                      </a:lnTo>
                      <a:lnTo>
                        <a:pt x="7287" y="44"/>
                      </a:lnTo>
                      <a:lnTo>
                        <a:pt x="7297" y="55"/>
                      </a:lnTo>
                      <a:lnTo>
                        <a:pt x="7306" y="68"/>
                      </a:lnTo>
                      <a:lnTo>
                        <a:pt x="7314" y="80"/>
                      </a:lnTo>
                      <a:lnTo>
                        <a:pt x="7321" y="93"/>
                      </a:lnTo>
                      <a:lnTo>
                        <a:pt x="7325" y="108"/>
                      </a:lnTo>
                      <a:lnTo>
                        <a:pt x="7329" y="122"/>
                      </a:lnTo>
                      <a:lnTo>
                        <a:pt x="7332" y="138"/>
                      </a:lnTo>
                      <a:lnTo>
                        <a:pt x="7333" y="153"/>
                      </a:lnTo>
                      <a:lnTo>
                        <a:pt x="7333" y="17597"/>
                      </a:lnTo>
                      <a:lnTo>
                        <a:pt x="7332" y="17612"/>
                      </a:lnTo>
                      <a:lnTo>
                        <a:pt x="7329" y="17628"/>
                      </a:lnTo>
                      <a:lnTo>
                        <a:pt x="7325" y="17642"/>
                      </a:lnTo>
                      <a:lnTo>
                        <a:pt x="7321" y="17657"/>
                      </a:lnTo>
                      <a:lnTo>
                        <a:pt x="7314" y="17670"/>
                      </a:lnTo>
                      <a:lnTo>
                        <a:pt x="7306" y="17682"/>
                      </a:lnTo>
                      <a:lnTo>
                        <a:pt x="7297" y="17695"/>
                      </a:lnTo>
                      <a:lnTo>
                        <a:pt x="7287" y="17706"/>
                      </a:lnTo>
                      <a:lnTo>
                        <a:pt x="7277" y="17716"/>
                      </a:lnTo>
                      <a:lnTo>
                        <a:pt x="7265" y="17723"/>
                      </a:lnTo>
                      <a:lnTo>
                        <a:pt x="7253" y="17731"/>
                      </a:lnTo>
                      <a:lnTo>
                        <a:pt x="7240" y="17738"/>
                      </a:lnTo>
                      <a:lnTo>
                        <a:pt x="7225" y="17743"/>
                      </a:lnTo>
                      <a:lnTo>
                        <a:pt x="7211" y="17747"/>
                      </a:lnTo>
                      <a:lnTo>
                        <a:pt x="7196" y="17749"/>
                      </a:lnTo>
                      <a:lnTo>
                        <a:pt x="7181" y="17750"/>
                      </a:lnTo>
                      <a:lnTo>
                        <a:pt x="152" y="17750"/>
                      </a:lnTo>
                      <a:lnTo>
                        <a:pt x="136" y="17749"/>
                      </a:lnTo>
                      <a:lnTo>
                        <a:pt x="121" y="17747"/>
                      </a:lnTo>
                      <a:lnTo>
                        <a:pt x="106" y="17743"/>
                      </a:lnTo>
                      <a:lnTo>
                        <a:pt x="93" y="17738"/>
                      </a:lnTo>
                      <a:lnTo>
                        <a:pt x="80" y="17731"/>
                      </a:lnTo>
                      <a:lnTo>
                        <a:pt x="68" y="17723"/>
                      </a:lnTo>
                      <a:lnTo>
                        <a:pt x="55" y="17716"/>
                      </a:lnTo>
                      <a:lnTo>
                        <a:pt x="44" y="17706"/>
                      </a:lnTo>
                      <a:lnTo>
                        <a:pt x="34" y="17695"/>
                      </a:lnTo>
                      <a:lnTo>
                        <a:pt x="26" y="17682"/>
                      </a:lnTo>
                      <a:lnTo>
                        <a:pt x="19" y="17670"/>
                      </a:lnTo>
                      <a:lnTo>
                        <a:pt x="12" y="17657"/>
                      </a:lnTo>
                      <a:lnTo>
                        <a:pt x="7" y="17642"/>
                      </a:lnTo>
                      <a:lnTo>
                        <a:pt x="3" y="17628"/>
                      </a:lnTo>
                      <a:lnTo>
                        <a:pt x="1" y="17612"/>
                      </a:lnTo>
                      <a:lnTo>
                        <a:pt x="0" y="17597"/>
                      </a:lnTo>
                      <a:lnTo>
                        <a:pt x="0" y="153"/>
                      </a:lnTo>
                      <a:lnTo>
                        <a:pt x="1" y="138"/>
                      </a:lnTo>
                      <a:lnTo>
                        <a:pt x="3" y="122"/>
                      </a:lnTo>
                      <a:lnTo>
                        <a:pt x="7" y="108"/>
                      </a:lnTo>
                      <a:lnTo>
                        <a:pt x="12" y="93"/>
                      </a:lnTo>
                      <a:lnTo>
                        <a:pt x="19" y="80"/>
                      </a:lnTo>
                      <a:lnTo>
                        <a:pt x="26" y="68"/>
                      </a:lnTo>
                      <a:lnTo>
                        <a:pt x="34" y="55"/>
                      </a:lnTo>
                      <a:lnTo>
                        <a:pt x="44" y="44"/>
                      </a:lnTo>
                      <a:lnTo>
                        <a:pt x="55" y="36"/>
                      </a:lnTo>
                      <a:lnTo>
                        <a:pt x="68" y="27"/>
                      </a:lnTo>
                      <a:lnTo>
                        <a:pt x="80" y="19"/>
                      </a:lnTo>
                      <a:lnTo>
                        <a:pt x="93" y="12"/>
                      </a:lnTo>
                      <a:lnTo>
                        <a:pt x="106" y="7"/>
                      </a:lnTo>
                      <a:lnTo>
                        <a:pt x="121" y="3"/>
                      </a:lnTo>
                      <a:lnTo>
                        <a:pt x="136" y="1"/>
                      </a:lnTo>
                      <a:lnTo>
                        <a:pt x="152" y="0"/>
                      </a:lnTo>
                      <a:close/>
                      <a:moveTo>
                        <a:pt x="704" y="11207"/>
                      </a:moveTo>
                      <a:lnTo>
                        <a:pt x="6628" y="11207"/>
                      </a:lnTo>
                      <a:lnTo>
                        <a:pt x="6642" y="11207"/>
                      </a:lnTo>
                      <a:lnTo>
                        <a:pt x="6655" y="11208"/>
                      </a:lnTo>
                      <a:lnTo>
                        <a:pt x="6669" y="11209"/>
                      </a:lnTo>
                      <a:lnTo>
                        <a:pt x="6682" y="11211"/>
                      </a:lnTo>
                      <a:lnTo>
                        <a:pt x="6694" y="11215"/>
                      </a:lnTo>
                      <a:lnTo>
                        <a:pt x="6707" y="11218"/>
                      </a:lnTo>
                      <a:lnTo>
                        <a:pt x="6720" y="11221"/>
                      </a:lnTo>
                      <a:lnTo>
                        <a:pt x="6732" y="11226"/>
                      </a:lnTo>
                      <a:lnTo>
                        <a:pt x="6744" y="11231"/>
                      </a:lnTo>
                      <a:lnTo>
                        <a:pt x="6755" y="11237"/>
                      </a:lnTo>
                      <a:lnTo>
                        <a:pt x="6766" y="11242"/>
                      </a:lnTo>
                      <a:lnTo>
                        <a:pt x="6777" y="11249"/>
                      </a:lnTo>
                      <a:lnTo>
                        <a:pt x="6787" y="11256"/>
                      </a:lnTo>
                      <a:lnTo>
                        <a:pt x="6797" y="11263"/>
                      </a:lnTo>
                      <a:lnTo>
                        <a:pt x="6807" y="11271"/>
                      </a:lnTo>
                      <a:lnTo>
                        <a:pt x="6817" y="11279"/>
                      </a:lnTo>
                      <a:lnTo>
                        <a:pt x="6826" y="11288"/>
                      </a:lnTo>
                      <a:lnTo>
                        <a:pt x="6834" y="11297"/>
                      </a:lnTo>
                      <a:lnTo>
                        <a:pt x="6842" y="11307"/>
                      </a:lnTo>
                      <a:lnTo>
                        <a:pt x="6849" y="11316"/>
                      </a:lnTo>
                      <a:lnTo>
                        <a:pt x="6856" y="11327"/>
                      </a:lnTo>
                      <a:lnTo>
                        <a:pt x="6863" y="11337"/>
                      </a:lnTo>
                      <a:lnTo>
                        <a:pt x="6868" y="11348"/>
                      </a:lnTo>
                      <a:lnTo>
                        <a:pt x="6874" y="11358"/>
                      </a:lnTo>
                      <a:lnTo>
                        <a:pt x="6879" y="11370"/>
                      </a:lnTo>
                      <a:lnTo>
                        <a:pt x="6883" y="11381"/>
                      </a:lnTo>
                      <a:lnTo>
                        <a:pt x="6887" y="11392"/>
                      </a:lnTo>
                      <a:lnTo>
                        <a:pt x="6889" y="11404"/>
                      </a:lnTo>
                      <a:lnTo>
                        <a:pt x="6893" y="11417"/>
                      </a:lnTo>
                      <a:lnTo>
                        <a:pt x="6894" y="11429"/>
                      </a:lnTo>
                      <a:lnTo>
                        <a:pt x="6895" y="11442"/>
                      </a:lnTo>
                      <a:lnTo>
                        <a:pt x="6895" y="11454"/>
                      </a:lnTo>
                      <a:lnTo>
                        <a:pt x="6895" y="12041"/>
                      </a:lnTo>
                      <a:lnTo>
                        <a:pt x="6895" y="12054"/>
                      </a:lnTo>
                      <a:lnTo>
                        <a:pt x="6894" y="12067"/>
                      </a:lnTo>
                      <a:lnTo>
                        <a:pt x="6893" y="12079"/>
                      </a:lnTo>
                      <a:lnTo>
                        <a:pt x="6889" y="12091"/>
                      </a:lnTo>
                      <a:lnTo>
                        <a:pt x="6887" y="12103"/>
                      </a:lnTo>
                      <a:lnTo>
                        <a:pt x="6883" y="12115"/>
                      </a:lnTo>
                      <a:lnTo>
                        <a:pt x="6879" y="12127"/>
                      </a:lnTo>
                      <a:lnTo>
                        <a:pt x="6874" y="12138"/>
                      </a:lnTo>
                      <a:lnTo>
                        <a:pt x="6868" y="12149"/>
                      </a:lnTo>
                      <a:lnTo>
                        <a:pt x="6863" y="12160"/>
                      </a:lnTo>
                      <a:lnTo>
                        <a:pt x="6856" y="12170"/>
                      </a:lnTo>
                      <a:lnTo>
                        <a:pt x="6849" y="12180"/>
                      </a:lnTo>
                      <a:lnTo>
                        <a:pt x="6842" y="12190"/>
                      </a:lnTo>
                      <a:lnTo>
                        <a:pt x="6834" y="12199"/>
                      </a:lnTo>
                      <a:lnTo>
                        <a:pt x="6826" y="12208"/>
                      </a:lnTo>
                      <a:lnTo>
                        <a:pt x="6817" y="12216"/>
                      </a:lnTo>
                      <a:lnTo>
                        <a:pt x="6807" y="12224"/>
                      </a:lnTo>
                      <a:lnTo>
                        <a:pt x="6797" y="12232"/>
                      </a:lnTo>
                      <a:lnTo>
                        <a:pt x="6787" y="12240"/>
                      </a:lnTo>
                      <a:lnTo>
                        <a:pt x="6777" y="12246"/>
                      </a:lnTo>
                      <a:lnTo>
                        <a:pt x="6766" y="12253"/>
                      </a:lnTo>
                      <a:lnTo>
                        <a:pt x="6755" y="12260"/>
                      </a:lnTo>
                      <a:lnTo>
                        <a:pt x="6744" y="12265"/>
                      </a:lnTo>
                      <a:lnTo>
                        <a:pt x="6732" y="12270"/>
                      </a:lnTo>
                      <a:lnTo>
                        <a:pt x="6720" y="12274"/>
                      </a:lnTo>
                      <a:lnTo>
                        <a:pt x="6707" y="12279"/>
                      </a:lnTo>
                      <a:lnTo>
                        <a:pt x="6694" y="12282"/>
                      </a:lnTo>
                      <a:lnTo>
                        <a:pt x="6682" y="12284"/>
                      </a:lnTo>
                      <a:lnTo>
                        <a:pt x="6669" y="12286"/>
                      </a:lnTo>
                      <a:lnTo>
                        <a:pt x="6655" y="12287"/>
                      </a:lnTo>
                      <a:lnTo>
                        <a:pt x="6642" y="12289"/>
                      </a:lnTo>
                      <a:lnTo>
                        <a:pt x="6628" y="12290"/>
                      </a:lnTo>
                      <a:lnTo>
                        <a:pt x="704" y="12290"/>
                      </a:lnTo>
                      <a:lnTo>
                        <a:pt x="691" y="12289"/>
                      </a:lnTo>
                      <a:lnTo>
                        <a:pt x="678" y="12287"/>
                      </a:lnTo>
                      <a:lnTo>
                        <a:pt x="664" y="12286"/>
                      </a:lnTo>
                      <a:lnTo>
                        <a:pt x="651" y="12284"/>
                      </a:lnTo>
                      <a:lnTo>
                        <a:pt x="638" y="12282"/>
                      </a:lnTo>
                      <a:lnTo>
                        <a:pt x="625" y="12279"/>
                      </a:lnTo>
                      <a:lnTo>
                        <a:pt x="613" y="12274"/>
                      </a:lnTo>
                      <a:lnTo>
                        <a:pt x="601" y="12270"/>
                      </a:lnTo>
                      <a:lnTo>
                        <a:pt x="589" y="12265"/>
                      </a:lnTo>
                      <a:lnTo>
                        <a:pt x="578" y="12260"/>
                      </a:lnTo>
                      <a:lnTo>
                        <a:pt x="566" y="12253"/>
                      </a:lnTo>
                      <a:lnTo>
                        <a:pt x="556" y="12246"/>
                      </a:lnTo>
                      <a:lnTo>
                        <a:pt x="544" y="12240"/>
                      </a:lnTo>
                      <a:lnTo>
                        <a:pt x="534" y="12232"/>
                      </a:lnTo>
                      <a:lnTo>
                        <a:pt x="524" y="12224"/>
                      </a:lnTo>
                      <a:lnTo>
                        <a:pt x="516" y="12216"/>
                      </a:lnTo>
                      <a:lnTo>
                        <a:pt x="507" y="12208"/>
                      </a:lnTo>
                      <a:lnTo>
                        <a:pt x="498" y="12199"/>
                      </a:lnTo>
                      <a:lnTo>
                        <a:pt x="490" y="12190"/>
                      </a:lnTo>
                      <a:lnTo>
                        <a:pt x="483" y="12180"/>
                      </a:lnTo>
                      <a:lnTo>
                        <a:pt x="476" y="12170"/>
                      </a:lnTo>
                      <a:lnTo>
                        <a:pt x="469" y="12160"/>
                      </a:lnTo>
                      <a:lnTo>
                        <a:pt x="463" y="12149"/>
                      </a:lnTo>
                      <a:lnTo>
                        <a:pt x="458" y="12138"/>
                      </a:lnTo>
                      <a:lnTo>
                        <a:pt x="454" y="12127"/>
                      </a:lnTo>
                      <a:lnTo>
                        <a:pt x="449" y="12115"/>
                      </a:lnTo>
                      <a:lnTo>
                        <a:pt x="446" y="12103"/>
                      </a:lnTo>
                      <a:lnTo>
                        <a:pt x="442" y="12091"/>
                      </a:lnTo>
                      <a:lnTo>
                        <a:pt x="440" y="12079"/>
                      </a:lnTo>
                      <a:lnTo>
                        <a:pt x="439" y="12067"/>
                      </a:lnTo>
                      <a:lnTo>
                        <a:pt x="438" y="12054"/>
                      </a:lnTo>
                      <a:lnTo>
                        <a:pt x="437" y="12041"/>
                      </a:lnTo>
                      <a:lnTo>
                        <a:pt x="437" y="11454"/>
                      </a:lnTo>
                      <a:lnTo>
                        <a:pt x="438" y="11442"/>
                      </a:lnTo>
                      <a:lnTo>
                        <a:pt x="439" y="11429"/>
                      </a:lnTo>
                      <a:lnTo>
                        <a:pt x="440" y="11417"/>
                      </a:lnTo>
                      <a:lnTo>
                        <a:pt x="442" y="11404"/>
                      </a:lnTo>
                      <a:lnTo>
                        <a:pt x="446" y="11392"/>
                      </a:lnTo>
                      <a:lnTo>
                        <a:pt x="449" y="11381"/>
                      </a:lnTo>
                      <a:lnTo>
                        <a:pt x="454" y="11370"/>
                      </a:lnTo>
                      <a:lnTo>
                        <a:pt x="458" y="11358"/>
                      </a:lnTo>
                      <a:lnTo>
                        <a:pt x="463" y="11348"/>
                      </a:lnTo>
                      <a:lnTo>
                        <a:pt x="469" y="11337"/>
                      </a:lnTo>
                      <a:lnTo>
                        <a:pt x="476" y="11327"/>
                      </a:lnTo>
                      <a:lnTo>
                        <a:pt x="483" y="11316"/>
                      </a:lnTo>
                      <a:lnTo>
                        <a:pt x="490" y="11307"/>
                      </a:lnTo>
                      <a:lnTo>
                        <a:pt x="498" y="11297"/>
                      </a:lnTo>
                      <a:lnTo>
                        <a:pt x="507" y="11288"/>
                      </a:lnTo>
                      <a:lnTo>
                        <a:pt x="516" y="11279"/>
                      </a:lnTo>
                      <a:lnTo>
                        <a:pt x="524" y="11271"/>
                      </a:lnTo>
                      <a:lnTo>
                        <a:pt x="534" y="11263"/>
                      </a:lnTo>
                      <a:lnTo>
                        <a:pt x="544" y="11256"/>
                      </a:lnTo>
                      <a:lnTo>
                        <a:pt x="556" y="11249"/>
                      </a:lnTo>
                      <a:lnTo>
                        <a:pt x="566" y="11242"/>
                      </a:lnTo>
                      <a:lnTo>
                        <a:pt x="578" y="11237"/>
                      </a:lnTo>
                      <a:lnTo>
                        <a:pt x="589" y="11231"/>
                      </a:lnTo>
                      <a:lnTo>
                        <a:pt x="601" y="11226"/>
                      </a:lnTo>
                      <a:lnTo>
                        <a:pt x="613" y="11221"/>
                      </a:lnTo>
                      <a:lnTo>
                        <a:pt x="625" y="11218"/>
                      </a:lnTo>
                      <a:lnTo>
                        <a:pt x="638" y="11215"/>
                      </a:lnTo>
                      <a:lnTo>
                        <a:pt x="651" y="11211"/>
                      </a:lnTo>
                      <a:lnTo>
                        <a:pt x="664" y="11209"/>
                      </a:lnTo>
                      <a:lnTo>
                        <a:pt x="678" y="11208"/>
                      </a:lnTo>
                      <a:lnTo>
                        <a:pt x="691" y="11207"/>
                      </a:lnTo>
                      <a:lnTo>
                        <a:pt x="704" y="11207"/>
                      </a:lnTo>
                      <a:close/>
                      <a:moveTo>
                        <a:pt x="704" y="10024"/>
                      </a:moveTo>
                      <a:lnTo>
                        <a:pt x="6628" y="10024"/>
                      </a:lnTo>
                      <a:lnTo>
                        <a:pt x="6642" y="10024"/>
                      </a:lnTo>
                      <a:lnTo>
                        <a:pt x="6655" y="10025"/>
                      </a:lnTo>
                      <a:lnTo>
                        <a:pt x="6669" y="10027"/>
                      </a:lnTo>
                      <a:lnTo>
                        <a:pt x="6682" y="10029"/>
                      </a:lnTo>
                      <a:lnTo>
                        <a:pt x="6694" y="10032"/>
                      </a:lnTo>
                      <a:lnTo>
                        <a:pt x="6707" y="10035"/>
                      </a:lnTo>
                      <a:lnTo>
                        <a:pt x="6720" y="10039"/>
                      </a:lnTo>
                      <a:lnTo>
                        <a:pt x="6732" y="10043"/>
                      </a:lnTo>
                      <a:lnTo>
                        <a:pt x="6744" y="10049"/>
                      </a:lnTo>
                      <a:lnTo>
                        <a:pt x="6755" y="10054"/>
                      </a:lnTo>
                      <a:lnTo>
                        <a:pt x="6766" y="10060"/>
                      </a:lnTo>
                      <a:lnTo>
                        <a:pt x="6777" y="10066"/>
                      </a:lnTo>
                      <a:lnTo>
                        <a:pt x="6787" y="10073"/>
                      </a:lnTo>
                      <a:lnTo>
                        <a:pt x="6797" y="10081"/>
                      </a:lnTo>
                      <a:lnTo>
                        <a:pt x="6807" y="10089"/>
                      </a:lnTo>
                      <a:lnTo>
                        <a:pt x="6817" y="10096"/>
                      </a:lnTo>
                      <a:lnTo>
                        <a:pt x="6826" y="10105"/>
                      </a:lnTo>
                      <a:lnTo>
                        <a:pt x="6834" y="10114"/>
                      </a:lnTo>
                      <a:lnTo>
                        <a:pt x="6842" y="10124"/>
                      </a:lnTo>
                      <a:lnTo>
                        <a:pt x="6849" y="10134"/>
                      </a:lnTo>
                      <a:lnTo>
                        <a:pt x="6856" y="10144"/>
                      </a:lnTo>
                      <a:lnTo>
                        <a:pt x="6863" y="10154"/>
                      </a:lnTo>
                      <a:lnTo>
                        <a:pt x="6868" y="10165"/>
                      </a:lnTo>
                      <a:lnTo>
                        <a:pt x="6874" y="10175"/>
                      </a:lnTo>
                      <a:lnTo>
                        <a:pt x="6879" y="10187"/>
                      </a:lnTo>
                      <a:lnTo>
                        <a:pt x="6883" y="10198"/>
                      </a:lnTo>
                      <a:lnTo>
                        <a:pt x="6887" y="10211"/>
                      </a:lnTo>
                      <a:lnTo>
                        <a:pt x="6889" y="10222"/>
                      </a:lnTo>
                      <a:lnTo>
                        <a:pt x="6893" y="10234"/>
                      </a:lnTo>
                      <a:lnTo>
                        <a:pt x="6894" y="10246"/>
                      </a:lnTo>
                      <a:lnTo>
                        <a:pt x="6895" y="10260"/>
                      </a:lnTo>
                      <a:lnTo>
                        <a:pt x="6895" y="10272"/>
                      </a:lnTo>
                      <a:lnTo>
                        <a:pt x="6895" y="10859"/>
                      </a:lnTo>
                      <a:lnTo>
                        <a:pt x="6895" y="10872"/>
                      </a:lnTo>
                      <a:lnTo>
                        <a:pt x="6894" y="10884"/>
                      </a:lnTo>
                      <a:lnTo>
                        <a:pt x="6893" y="10896"/>
                      </a:lnTo>
                      <a:lnTo>
                        <a:pt x="6889" y="10908"/>
                      </a:lnTo>
                      <a:lnTo>
                        <a:pt x="6887" y="10921"/>
                      </a:lnTo>
                      <a:lnTo>
                        <a:pt x="6883" y="10933"/>
                      </a:lnTo>
                      <a:lnTo>
                        <a:pt x="6879" y="10944"/>
                      </a:lnTo>
                      <a:lnTo>
                        <a:pt x="6874" y="10955"/>
                      </a:lnTo>
                      <a:lnTo>
                        <a:pt x="6868" y="10966"/>
                      </a:lnTo>
                      <a:lnTo>
                        <a:pt x="6863" y="10977"/>
                      </a:lnTo>
                      <a:lnTo>
                        <a:pt x="6856" y="10987"/>
                      </a:lnTo>
                      <a:lnTo>
                        <a:pt x="6849" y="10997"/>
                      </a:lnTo>
                      <a:lnTo>
                        <a:pt x="6842" y="11007"/>
                      </a:lnTo>
                      <a:lnTo>
                        <a:pt x="6834" y="11016"/>
                      </a:lnTo>
                      <a:lnTo>
                        <a:pt x="6826" y="11025"/>
                      </a:lnTo>
                      <a:lnTo>
                        <a:pt x="6817" y="11034"/>
                      </a:lnTo>
                      <a:lnTo>
                        <a:pt x="6807" y="11043"/>
                      </a:lnTo>
                      <a:lnTo>
                        <a:pt x="6797" y="11050"/>
                      </a:lnTo>
                      <a:lnTo>
                        <a:pt x="6787" y="11057"/>
                      </a:lnTo>
                      <a:lnTo>
                        <a:pt x="6777" y="11064"/>
                      </a:lnTo>
                      <a:lnTo>
                        <a:pt x="6766" y="11070"/>
                      </a:lnTo>
                      <a:lnTo>
                        <a:pt x="6755" y="11077"/>
                      </a:lnTo>
                      <a:lnTo>
                        <a:pt x="6744" y="11083"/>
                      </a:lnTo>
                      <a:lnTo>
                        <a:pt x="6732" y="11087"/>
                      </a:lnTo>
                      <a:lnTo>
                        <a:pt x="6720" y="11092"/>
                      </a:lnTo>
                      <a:lnTo>
                        <a:pt x="6707" y="11096"/>
                      </a:lnTo>
                      <a:lnTo>
                        <a:pt x="6694" y="11099"/>
                      </a:lnTo>
                      <a:lnTo>
                        <a:pt x="6682" y="11102"/>
                      </a:lnTo>
                      <a:lnTo>
                        <a:pt x="6669" y="11104"/>
                      </a:lnTo>
                      <a:lnTo>
                        <a:pt x="6655" y="11106"/>
                      </a:lnTo>
                      <a:lnTo>
                        <a:pt x="6642" y="11106"/>
                      </a:lnTo>
                      <a:lnTo>
                        <a:pt x="6628" y="11107"/>
                      </a:lnTo>
                      <a:lnTo>
                        <a:pt x="704" y="11107"/>
                      </a:lnTo>
                      <a:lnTo>
                        <a:pt x="691" y="11106"/>
                      </a:lnTo>
                      <a:lnTo>
                        <a:pt x="678" y="11106"/>
                      </a:lnTo>
                      <a:lnTo>
                        <a:pt x="664" y="11104"/>
                      </a:lnTo>
                      <a:lnTo>
                        <a:pt x="651" y="11102"/>
                      </a:lnTo>
                      <a:lnTo>
                        <a:pt x="638" y="11099"/>
                      </a:lnTo>
                      <a:lnTo>
                        <a:pt x="625" y="11096"/>
                      </a:lnTo>
                      <a:lnTo>
                        <a:pt x="613" y="11092"/>
                      </a:lnTo>
                      <a:lnTo>
                        <a:pt x="601" y="11087"/>
                      </a:lnTo>
                      <a:lnTo>
                        <a:pt x="589" y="11083"/>
                      </a:lnTo>
                      <a:lnTo>
                        <a:pt x="578" y="11077"/>
                      </a:lnTo>
                      <a:lnTo>
                        <a:pt x="566" y="11070"/>
                      </a:lnTo>
                      <a:lnTo>
                        <a:pt x="556" y="11064"/>
                      </a:lnTo>
                      <a:lnTo>
                        <a:pt x="544" y="11057"/>
                      </a:lnTo>
                      <a:lnTo>
                        <a:pt x="534" y="11050"/>
                      </a:lnTo>
                      <a:lnTo>
                        <a:pt x="524" y="11043"/>
                      </a:lnTo>
                      <a:lnTo>
                        <a:pt x="516" y="11034"/>
                      </a:lnTo>
                      <a:lnTo>
                        <a:pt x="507" y="11025"/>
                      </a:lnTo>
                      <a:lnTo>
                        <a:pt x="498" y="11016"/>
                      </a:lnTo>
                      <a:lnTo>
                        <a:pt x="490" y="11007"/>
                      </a:lnTo>
                      <a:lnTo>
                        <a:pt x="483" y="10997"/>
                      </a:lnTo>
                      <a:lnTo>
                        <a:pt x="476" y="10987"/>
                      </a:lnTo>
                      <a:lnTo>
                        <a:pt x="469" y="10977"/>
                      </a:lnTo>
                      <a:lnTo>
                        <a:pt x="463" y="10966"/>
                      </a:lnTo>
                      <a:lnTo>
                        <a:pt x="458" y="10955"/>
                      </a:lnTo>
                      <a:lnTo>
                        <a:pt x="454" y="10944"/>
                      </a:lnTo>
                      <a:lnTo>
                        <a:pt x="449" y="10933"/>
                      </a:lnTo>
                      <a:lnTo>
                        <a:pt x="446" y="10921"/>
                      </a:lnTo>
                      <a:lnTo>
                        <a:pt x="442" y="10908"/>
                      </a:lnTo>
                      <a:lnTo>
                        <a:pt x="440" y="10896"/>
                      </a:lnTo>
                      <a:lnTo>
                        <a:pt x="439" y="10884"/>
                      </a:lnTo>
                      <a:lnTo>
                        <a:pt x="438" y="10872"/>
                      </a:lnTo>
                      <a:lnTo>
                        <a:pt x="437" y="10859"/>
                      </a:lnTo>
                      <a:lnTo>
                        <a:pt x="437" y="10272"/>
                      </a:lnTo>
                      <a:lnTo>
                        <a:pt x="438" y="10260"/>
                      </a:lnTo>
                      <a:lnTo>
                        <a:pt x="439" y="10246"/>
                      </a:lnTo>
                      <a:lnTo>
                        <a:pt x="440" y="10234"/>
                      </a:lnTo>
                      <a:lnTo>
                        <a:pt x="442" y="10222"/>
                      </a:lnTo>
                      <a:lnTo>
                        <a:pt x="446" y="10211"/>
                      </a:lnTo>
                      <a:lnTo>
                        <a:pt x="449" y="10198"/>
                      </a:lnTo>
                      <a:lnTo>
                        <a:pt x="454" y="10187"/>
                      </a:lnTo>
                      <a:lnTo>
                        <a:pt x="458" y="10175"/>
                      </a:lnTo>
                      <a:lnTo>
                        <a:pt x="463" y="10165"/>
                      </a:lnTo>
                      <a:lnTo>
                        <a:pt x="469" y="10154"/>
                      </a:lnTo>
                      <a:lnTo>
                        <a:pt x="476" y="10144"/>
                      </a:lnTo>
                      <a:lnTo>
                        <a:pt x="483" y="10134"/>
                      </a:lnTo>
                      <a:lnTo>
                        <a:pt x="490" y="10124"/>
                      </a:lnTo>
                      <a:lnTo>
                        <a:pt x="498" y="10114"/>
                      </a:lnTo>
                      <a:lnTo>
                        <a:pt x="507" y="10105"/>
                      </a:lnTo>
                      <a:lnTo>
                        <a:pt x="516" y="10096"/>
                      </a:lnTo>
                      <a:lnTo>
                        <a:pt x="524" y="10089"/>
                      </a:lnTo>
                      <a:lnTo>
                        <a:pt x="534" y="10081"/>
                      </a:lnTo>
                      <a:lnTo>
                        <a:pt x="544" y="10073"/>
                      </a:lnTo>
                      <a:lnTo>
                        <a:pt x="556" y="10066"/>
                      </a:lnTo>
                      <a:lnTo>
                        <a:pt x="566" y="10060"/>
                      </a:lnTo>
                      <a:lnTo>
                        <a:pt x="578" y="10054"/>
                      </a:lnTo>
                      <a:lnTo>
                        <a:pt x="589" y="10049"/>
                      </a:lnTo>
                      <a:lnTo>
                        <a:pt x="601" y="10043"/>
                      </a:lnTo>
                      <a:lnTo>
                        <a:pt x="613" y="10039"/>
                      </a:lnTo>
                      <a:lnTo>
                        <a:pt x="625" y="10035"/>
                      </a:lnTo>
                      <a:lnTo>
                        <a:pt x="638" y="10032"/>
                      </a:lnTo>
                      <a:lnTo>
                        <a:pt x="651" y="10029"/>
                      </a:lnTo>
                      <a:lnTo>
                        <a:pt x="664" y="10027"/>
                      </a:lnTo>
                      <a:lnTo>
                        <a:pt x="678" y="10025"/>
                      </a:lnTo>
                      <a:lnTo>
                        <a:pt x="691" y="10024"/>
                      </a:lnTo>
                      <a:lnTo>
                        <a:pt x="704" y="10024"/>
                      </a:lnTo>
                      <a:close/>
                      <a:moveTo>
                        <a:pt x="704" y="8842"/>
                      </a:moveTo>
                      <a:lnTo>
                        <a:pt x="6628" y="8842"/>
                      </a:lnTo>
                      <a:lnTo>
                        <a:pt x="6642" y="8842"/>
                      </a:lnTo>
                      <a:lnTo>
                        <a:pt x="6655" y="8843"/>
                      </a:lnTo>
                      <a:lnTo>
                        <a:pt x="6669" y="8845"/>
                      </a:lnTo>
                      <a:lnTo>
                        <a:pt x="6682" y="8846"/>
                      </a:lnTo>
                      <a:lnTo>
                        <a:pt x="6694" y="8849"/>
                      </a:lnTo>
                      <a:lnTo>
                        <a:pt x="6707" y="8853"/>
                      </a:lnTo>
                      <a:lnTo>
                        <a:pt x="6720" y="8857"/>
                      </a:lnTo>
                      <a:lnTo>
                        <a:pt x="6732" y="8862"/>
                      </a:lnTo>
                      <a:lnTo>
                        <a:pt x="6744" y="8866"/>
                      </a:lnTo>
                      <a:lnTo>
                        <a:pt x="6755" y="8872"/>
                      </a:lnTo>
                      <a:lnTo>
                        <a:pt x="6766" y="8877"/>
                      </a:lnTo>
                      <a:lnTo>
                        <a:pt x="6777" y="8884"/>
                      </a:lnTo>
                      <a:lnTo>
                        <a:pt x="6787" y="8891"/>
                      </a:lnTo>
                      <a:lnTo>
                        <a:pt x="6797" y="8898"/>
                      </a:lnTo>
                      <a:lnTo>
                        <a:pt x="6807" y="8906"/>
                      </a:lnTo>
                      <a:lnTo>
                        <a:pt x="6817" y="8915"/>
                      </a:lnTo>
                      <a:lnTo>
                        <a:pt x="6826" y="8923"/>
                      </a:lnTo>
                      <a:lnTo>
                        <a:pt x="6834" y="8932"/>
                      </a:lnTo>
                      <a:lnTo>
                        <a:pt x="6842" y="8942"/>
                      </a:lnTo>
                      <a:lnTo>
                        <a:pt x="6849" y="8952"/>
                      </a:lnTo>
                      <a:lnTo>
                        <a:pt x="6856" y="8962"/>
                      </a:lnTo>
                      <a:lnTo>
                        <a:pt x="6863" y="8972"/>
                      </a:lnTo>
                      <a:lnTo>
                        <a:pt x="6868" y="8983"/>
                      </a:lnTo>
                      <a:lnTo>
                        <a:pt x="6874" y="8994"/>
                      </a:lnTo>
                      <a:lnTo>
                        <a:pt x="6879" y="9005"/>
                      </a:lnTo>
                      <a:lnTo>
                        <a:pt x="6883" y="9016"/>
                      </a:lnTo>
                      <a:lnTo>
                        <a:pt x="6887" y="9028"/>
                      </a:lnTo>
                      <a:lnTo>
                        <a:pt x="6889" y="9039"/>
                      </a:lnTo>
                      <a:lnTo>
                        <a:pt x="6893" y="9051"/>
                      </a:lnTo>
                      <a:lnTo>
                        <a:pt x="6894" y="9065"/>
                      </a:lnTo>
                      <a:lnTo>
                        <a:pt x="6895" y="9077"/>
                      </a:lnTo>
                      <a:lnTo>
                        <a:pt x="6895" y="9089"/>
                      </a:lnTo>
                      <a:lnTo>
                        <a:pt x="6895" y="9676"/>
                      </a:lnTo>
                      <a:lnTo>
                        <a:pt x="6895" y="9689"/>
                      </a:lnTo>
                      <a:lnTo>
                        <a:pt x="6894" y="9701"/>
                      </a:lnTo>
                      <a:lnTo>
                        <a:pt x="6893" y="9714"/>
                      </a:lnTo>
                      <a:lnTo>
                        <a:pt x="6889" y="9726"/>
                      </a:lnTo>
                      <a:lnTo>
                        <a:pt x="6887" y="9738"/>
                      </a:lnTo>
                      <a:lnTo>
                        <a:pt x="6883" y="9750"/>
                      </a:lnTo>
                      <a:lnTo>
                        <a:pt x="6879" y="9761"/>
                      </a:lnTo>
                      <a:lnTo>
                        <a:pt x="6874" y="9772"/>
                      </a:lnTo>
                      <a:lnTo>
                        <a:pt x="6868" y="9784"/>
                      </a:lnTo>
                      <a:lnTo>
                        <a:pt x="6863" y="9795"/>
                      </a:lnTo>
                      <a:lnTo>
                        <a:pt x="6856" y="9805"/>
                      </a:lnTo>
                      <a:lnTo>
                        <a:pt x="6849" y="9815"/>
                      </a:lnTo>
                      <a:lnTo>
                        <a:pt x="6842" y="9825"/>
                      </a:lnTo>
                      <a:lnTo>
                        <a:pt x="6834" y="9834"/>
                      </a:lnTo>
                      <a:lnTo>
                        <a:pt x="6826" y="9842"/>
                      </a:lnTo>
                      <a:lnTo>
                        <a:pt x="6817" y="9851"/>
                      </a:lnTo>
                      <a:lnTo>
                        <a:pt x="6807" y="9860"/>
                      </a:lnTo>
                      <a:lnTo>
                        <a:pt x="6797" y="9868"/>
                      </a:lnTo>
                      <a:lnTo>
                        <a:pt x="6787" y="9875"/>
                      </a:lnTo>
                      <a:lnTo>
                        <a:pt x="6777" y="9882"/>
                      </a:lnTo>
                      <a:lnTo>
                        <a:pt x="6766" y="9888"/>
                      </a:lnTo>
                      <a:lnTo>
                        <a:pt x="6755" y="9895"/>
                      </a:lnTo>
                      <a:lnTo>
                        <a:pt x="6744" y="9900"/>
                      </a:lnTo>
                      <a:lnTo>
                        <a:pt x="6732" y="9905"/>
                      </a:lnTo>
                      <a:lnTo>
                        <a:pt x="6720" y="9909"/>
                      </a:lnTo>
                      <a:lnTo>
                        <a:pt x="6707" y="9913"/>
                      </a:lnTo>
                      <a:lnTo>
                        <a:pt x="6694" y="9917"/>
                      </a:lnTo>
                      <a:lnTo>
                        <a:pt x="6682" y="9919"/>
                      </a:lnTo>
                      <a:lnTo>
                        <a:pt x="6669" y="9921"/>
                      </a:lnTo>
                      <a:lnTo>
                        <a:pt x="6655" y="9923"/>
                      </a:lnTo>
                      <a:lnTo>
                        <a:pt x="6642" y="9924"/>
                      </a:lnTo>
                      <a:lnTo>
                        <a:pt x="6628" y="9924"/>
                      </a:lnTo>
                      <a:lnTo>
                        <a:pt x="704" y="9924"/>
                      </a:lnTo>
                      <a:lnTo>
                        <a:pt x="691" y="9924"/>
                      </a:lnTo>
                      <a:lnTo>
                        <a:pt x="678" y="9923"/>
                      </a:lnTo>
                      <a:lnTo>
                        <a:pt x="664" y="9921"/>
                      </a:lnTo>
                      <a:lnTo>
                        <a:pt x="651" y="9919"/>
                      </a:lnTo>
                      <a:lnTo>
                        <a:pt x="638" y="9917"/>
                      </a:lnTo>
                      <a:lnTo>
                        <a:pt x="625" y="9913"/>
                      </a:lnTo>
                      <a:lnTo>
                        <a:pt x="613" y="9909"/>
                      </a:lnTo>
                      <a:lnTo>
                        <a:pt x="601" y="9905"/>
                      </a:lnTo>
                      <a:lnTo>
                        <a:pt x="589" y="9900"/>
                      </a:lnTo>
                      <a:lnTo>
                        <a:pt x="578" y="9895"/>
                      </a:lnTo>
                      <a:lnTo>
                        <a:pt x="566" y="9888"/>
                      </a:lnTo>
                      <a:lnTo>
                        <a:pt x="556" y="9882"/>
                      </a:lnTo>
                      <a:lnTo>
                        <a:pt x="544" y="9875"/>
                      </a:lnTo>
                      <a:lnTo>
                        <a:pt x="534" y="9868"/>
                      </a:lnTo>
                      <a:lnTo>
                        <a:pt x="524" y="9860"/>
                      </a:lnTo>
                      <a:lnTo>
                        <a:pt x="516" y="9851"/>
                      </a:lnTo>
                      <a:lnTo>
                        <a:pt x="507" y="9842"/>
                      </a:lnTo>
                      <a:lnTo>
                        <a:pt x="498" y="9834"/>
                      </a:lnTo>
                      <a:lnTo>
                        <a:pt x="490" y="9825"/>
                      </a:lnTo>
                      <a:lnTo>
                        <a:pt x="483" y="9815"/>
                      </a:lnTo>
                      <a:lnTo>
                        <a:pt x="476" y="9805"/>
                      </a:lnTo>
                      <a:lnTo>
                        <a:pt x="469" y="9795"/>
                      </a:lnTo>
                      <a:lnTo>
                        <a:pt x="463" y="9784"/>
                      </a:lnTo>
                      <a:lnTo>
                        <a:pt x="458" y="9772"/>
                      </a:lnTo>
                      <a:lnTo>
                        <a:pt x="454" y="9761"/>
                      </a:lnTo>
                      <a:lnTo>
                        <a:pt x="449" y="9750"/>
                      </a:lnTo>
                      <a:lnTo>
                        <a:pt x="446" y="9738"/>
                      </a:lnTo>
                      <a:lnTo>
                        <a:pt x="442" y="9726"/>
                      </a:lnTo>
                      <a:lnTo>
                        <a:pt x="440" y="9714"/>
                      </a:lnTo>
                      <a:lnTo>
                        <a:pt x="439" y="9701"/>
                      </a:lnTo>
                      <a:lnTo>
                        <a:pt x="438" y="9689"/>
                      </a:lnTo>
                      <a:lnTo>
                        <a:pt x="437" y="9676"/>
                      </a:lnTo>
                      <a:lnTo>
                        <a:pt x="437" y="9089"/>
                      </a:lnTo>
                      <a:lnTo>
                        <a:pt x="438" y="9077"/>
                      </a:lnTo>
                      <a:lnTo>
                        <a:pt x="439" y="9065"/>
                      </a:lnTo>
                      <a:lnTo>
                        <a:pt x="440" y="9051"/>
                      </a:lnTo>
                      <a:lnTo>
                        <a:pt x="442" y="9039"/>
                      </a:lnTo>
                      <a:lnTo>
                        <a:pt x="446" y="9028"/>
                      </a:lnTo>
                      <a:lnTo>
                        <a:pt x="449" y="9016"/>
                      </a:lnTo>
                      <a:lnTo>
                        <a:pt x="454" y="9005"/>
                      </a:lnTo>
                      <a:lnTo>
                        <a:pt x="458" y="8994"/>
                      </a:lnTo>
                      <a:lnTo>
                        <a:pt x="463" y="8983"/>
                      </a:lnTo>
                      <a:lnTo>
                        <a:pt x="469" y="8972"/>
                      </a:lnTo>
                      <a:lnTo>
                        <a:pt x="476" y="8962"/>
                      </a:lnTo>
                      <a:lnTo>
                        <a:pt x="483" y="8952"/>
                      </a:lnTo>
                      <a:lnTo>
                        <a:pt x="490" y="8942"/>
                      </a:lnTo>
                      <a:lnTo>
                        <a:pt x="498" y="8932"/>
                      </a:lnTo>
                      <a:lnTo>
                        <a:pt x="507" y="8923"/>
                      </a:lnTo>
                      <a:lnTo>
                        <a:pt x="516" y="8915"/>
                      </a:lnTo>
                      <a:lnTo>
                        <a:pt x="524" y="8906"/>
                      </a:lnTo>
                      <a:lnTo>
                        <a:pt x="534" y="8898"/>
                      </a:lnTo>
                      <a:lnTo>
                        <a:pt x="544" y="8891"/>
                      </a:lnTo>
                      <a:lnTo>
                        <a:pt x="556" y="8884"/>
                      </a:lnTo>
                      <a:lnTo>
                        <a:pt x="566" y="8877"/>
                      </a:lnTo>
                      <a:lnTo>
                        <a:pt x="578" y="8872"/>
                      </a:lnTo>
                      <a:lnTo>
                        <a:pt x="589" y="8866"/>
                      </a:lnTo>
                      <a:lnTo>
                        <a:pt x="601" y="8862"/>
                      </a:lnTo>
                      <a:lnTo>
                        <a:pt x="613" y="8857"/>
                      </a:lnTo>
                      <a:lnTo>
                        <a:pt x="625" y="8853"/>
                      </a:lnTo>
                      <a:lnTo>
                        <a:pt x="638" y="8849"/>
                      </a:lnTo>
                      <a:lnTo>
                        <a:pt x="651" y="8846"/>
                      </a:lnTo>
                      <a:lnTo>
                        <a:pt x="664" y="8845"/>
                      </a:lnTo>
                      <a:lnTo>
                        <a:pt x="678" y="8843"/>
                      </a:lnTo>
                      <a:lnTo>
                        <a:pt x="691" y="8842"/>
                      </a:lnTo>
                      <a:lnTo>
                        <a:pt x="704" y="8842"/>
                      </a:lnTo>
                      <a:close/>
                      <a:moveTo>
                        <a:pt x="704" y="7659"/>
                      </a:moveTo>
                      <a:lnTo>
                        <a:pt x="6628" y="7659"/>
                      </a:lnTo>
                      <a:lnTo>
                        <a:pt x="6642" y="7659"/>
                      </a:lnTo>
                      <a:lnTo>
                        <a:pt x="6655" y="7660"/>
                      </a:lnTo>
                      <a:lnTo>
                        <a:pt x="6669" y="7662"/>
                      </a:lnTo>
                      <a:lnTo>
                        <a:pt x="6682" y="7665"/>
                      </a:lnTo>
                      <a:lnTo>
                        <a:pt x="6694" y="7667"/>
                      </a:lnTo>
                      <a:lnTo>
                        <a:pt x="6707" y="7670"/>
                      </a:lnTo>
                      <a:lnTo>
                        <a:pt x="6720" y="7675"/>
                      </a:lnTo>
                      <a:lnTo>
                        <a:pt x="6732" y="7679"/>
                      </a:lnTo>
                      <a:lnTo>
                        <a:pt x="6744" y="7684"/>
                      </a:lnTo>
                      <a:lnTo>
                        <a:pt x="6755" y="7689"/>
                      </a:lnTo>
                      <a:lnTo>
                        <a:pt x="6766" y="7696"/>
                      </a:lnTo>
                      <a:lnTo>
                        <a:pt x="6777" y="7701"/>
                      </a:lnTo>
                      <a:lnTo>
                        <a:pt x="6787" y="7709"/>
                      </a:lnTo>
                      <a:lnTo>
                        <a:pt x="6797" y="7716"/>
                      </a:lnTo>
                      <a:lnTo>
                        <a:pt x="6807" y="7723"/>
                      </a:lnTo>
                      <a:lnTo>
                        <a:pt x="6817" y="7732"/>
                      </a:lnTo>
                      <a:lnTo>
                        <a:pt x="6826" y="7740"/>
                      </a:lnTo>
                      <a:lnTo>
                        <a:pt x="6834" y="7750"/>
                      </a:lnTo>
                      <a:lnTo>
                        <a:pt x="6842" y="7759"/>
                      </a:lnTo>
                      <a:lnTo>
                        <a:pt x="6849" y="7769"/>
                      </a:lnTo>
                      <a:lnTo>
                        <a:pt x="6856" y="7779"/>
                      </a:lnTo>
                      <a:lnTo>
                        <a:pt x="6863" y="7789"/>
                      </a:lnTo>
                      <a:lnTo>
                        <a:pt x="6868" y="7800"/>
                      </a:lnTo>
                      <a:lnTo>
                        <a:pt x="6874" y="7811"/>
                      </a:lnTo>
                      <a:lnTo>
                        <a:pt x="6879" y="7822"/>
                      </a:lnTo>
                      <a:lnTo>
                        <a:pt x="6883" y="7833"/>
                      </a:lnTo>
                      <a:lnTo>
                        <a:pt x="6887" y="7846"/>
                      </a:lnTo>
                      <a:lnTo>
                        <a:pt x="6889" y="7858"/>
                      </a:lnTo>
                      <a:lnTo>
                        <a:pt x="6893" y="7870"/>
                      </a:lnTo>
                      <a:lnTo>
                        <a:pt x="6894" y="7882"/>
                      </a:lnTo>
                      <a:lnTo>
                        <a:pt x="6895" y="7894"/>
                      </a:lnTo>
                      <a:lnTo>
                        <a:pt x="6895" y="7907"/>
                      </a:lnTo>
                      <a:lnTo>
                        <a:pt x="6895" y="8494"/>
                      </a:lnTo>
                      <a:lnTo>
                        <a:pt x="6895" y="8507"/>
                      </a:lnTo>
                      <a:lnTo>
                        <a:pt x="6894" y="8519"/>
                      </a:lnTo>
                      <a:lnTo>
                        <a:pt x="6893" y="8531"/>
                      </a:lnTo>
                      <a:lnTo>
                        <a:pt x="6889" y="8543"/>
                      </a:lnTo>
                      <a:lnTo>
                        <a:pt x="6887" y="8556"/>
                      </a:lnTo>
                      <a:lnTo>
                        <a:pt x="6883" y="8568"/>
                      </a:lnTo>
                      <a:lnTo>
                        <a:pt x="6879" y="8579"/>
                      </a:lnTo>
                      <a:lnTo>
                        <a:pt x="6874" y="8590"/>
                      </a:lnTo>
                      <a:lnTo>
                        <a:pt x="6868" y="8601"/>
                      </a:lnTo>
                      <a:lnTo>
                        <a:pt x="6863" y="8612"/>
                      </a:lnTo>
                      <a:lnTo>
                        <a:pt x="6856" y="8622"/>
                      </a:lnTo>
                      <a:lnTo>
                        <a:pt x="6849" y="8632"/>
                      </a:lnTo>
                      <a:lnTo>
                        <a:pt x="6842" y="8642"/>
                      </a:lnTo>
                      <a:lnTo>
                        <a:pt x="6834" y="8651"/>
                      </a:lnTo>
                      <a:lnTo>
                        <a:pt x="6826" y="8661"/>
                      </a:lnTo>
                      <a:lnTo>
                        <a:pt x="6817" y="8669"/>
                      </a:lnTo>
                      <a:lnTo>
                        <a:pt x="6807" y="8678"/>
                      </a:lnTo>
                      <a:lnTo>
                        <a:pt x="6797" y="8685"/>
                      </a:lnTo>
                      <a:lnTo>
                        <a:pt x="6787" y="8692"/>
                      </a:lnTo>
                      <a:lnTo>
                        <a:pt x="6777" y="8700"/>
                      </a:lnTo>
                      <a:lnTo>
                        <a:pt x="6766" y="8706"/>
                      </a:lnTo>
                      <a:lnTo>
                        <a:pt x="6755" y="8712"/>
                      </a:lnTo>
                      <a:lnTo>
                        <a:pt x="6744" y="8717"/>
                      </a:lnTo>
                      <a:lnTo>
                        <a:pt x="6732" y="8722"/>
                      </a:lnTo>
                      <a:lnTo>
                        <a:pt x="6720" y="8726"/>
                      </a:lnTo>
                      <a:lnTo>
                        <a:pt x="6707" y="8731"/>
                      </a:lnTo>
                      <a:lnTo>
                        <a:pt x="6694" y="8734"/>
                      </a:lnTo>
                      <a:lnTo>
                        <a:pt x="6682" y="8736"/>
                      </a:lnTo>
                      <a:lnTo>
                        <a:pt x="6669" y="8739"/>
                      </a:lnTo>
                      <a:lnTo>
                        <a:pt x="6655" y="8741"/>
                      </a:lnTo>
                      <a:lnTo>
                        <a:pt x="6642" y="8742"/>
                      </a:lnTo>
                      <a:lnTo>
                        <a:pt x="6628" y="8742"/>
                      </a:lnTo>
                      <a:lnTo>
                        <a:pt x="704" y="8742"/>
                      </a:lnTo>
                      <a:lnTo>
                        <a:pt x="691" y="8742"/>
                      </a:lnTo>
                      <a:lnTo>
                        <a:pt x="678" y="8741"/>
                      </a:lnTo>
                      <a:lnTo>
                        <a:pt x="664" y="8739"/>
                      </a:lnTo>
                      <a:lnTo>
                        <a:pt x="651" y="8736"/>
                      </a:lnTo>
                      <a:lnTo>
                        <a:pt x="638" y="8734"/>
                      </a:lnTo>
                      <a:lnTo>
                        <a:pt x="625" y="8731"/>
                      </a:lnTo>
                      <a:lnTo>
                        <a:pt x="613" y="8726"/>
                      </a:lnTo>
                      <a:lnTo>
                        <a:pt x="601" y="8722"/>
                      </a:lnTo>
                      <a:lnTo>
                        <a:pt x="589" y="8717"/>
                      </a:lnTo>
                      <a:lnTo>
                        <a:pt x="578" y="8712"/>
                      </a:lnTo>
                      <a:lnTo>
                        <a:pt x="566" y="8706"/>
                      </a:lnTo>
                      <a:lnTo>
                        <a:pt x="556" y="8700"/>
                      </a:lnTo>
                      <a:lnTo>
                        <a:pt x="544" y="8692"/>
                      </a:lnTo>
                      <a:lnTo>
                        <a:pt x="534" y="8685"/>
                      </a:lnTo>
                      <a:lnTo>
                        <a:pt x="524" y="8678"/>
                      </a:lnTo>
                      <a:lnTo>
                        <a:pt x="516" y="8669"/>
                      </a:lnTo>
                      <a:lnTo>
                        <a:pt x="507" y="8661"/>
                      </a:lnTo>
                      <a:lnTo>
                        <a:pt x="498" y="8651"/>
                      </a:lnTo>
                      <a:lnTo>
                        <a:pt x="490" y="8642"/>
                      </a:lnTo>
                      <a:lnTo>
                        <a:pt x="483" y="8632"/>
                      </a:lnTo>
                      <a:lnTo>
                        <a:pt x="476" y="8622"/>
                      </a:lnTo>
                      <a:lnTo>
                        <a:pt x="469" y="8612"/>
                      </a:lnTo>
                      <a:lnTo>
                        <a:pt x="463" y="8601"/>
                      </a:lnTo>
                      <a:lnTo>
                        <a:pt x="458" y="8590"/>
                      </a:lnTo>
                      <a:lnTo>
                        <a:pt x="454" y="8579"/>
                      </a:lnTo>
                      <a:lnTo>
                        <a:pt x="449" y="8568"/>
                      </a:lnTo>
                      <a:lnTo>
                        <a:pt x="446" y="8556"/>
                      </a:lnTo>
                      <a:lnTo>
                        <a:pt x="442" y="8543"/>
                      </a:lnTo>
                      <a:lnTo>
                        <a:pt x="440" y="8531"/>
                      </a:lnTo>
                      <a:lnTo>
                        <a:pt x="439" y="8519"/>
                      </a:lnTo>
                      <a:lnTo>
                        <a:pt x="438" y="8507"/>
                      </a:lnTo>
                      <a:lnTo>
                        <a:pt x="437" y="8494"/>
                      </a:lnTo>
                      <a:lnTo>
                        <a:pt x="437" y="7907"/>
                      </a:lnTo>
                      <a:lnTo>
                        <a:pt x="438" y="7894"/>
                      </a:lnTo>
                      <a:lnTo>
                        <a:pt x="439" y="7882"/>
                      </a:lnTo>
                      <a:lnTo>
                        <a:pt x="440" y="7870"/>
                      </a:lnTo>
                      <a:lnTo>
                        <a:pt x="442" y="7858"/>
                      </a:lnTo>
                      <a:lnTo>
                        <a:pt x="446" y="7846"/>
                      </a:lnTo>
                      <a:lnTo>
                        <a:pt x="449" y="7833"/>
                      </a:lnTo>
                      <a:lnTo>
                        <a:pt x="454" y="7822"/>
                      </a:lnTo>
                      <a:lnTo>
                        <a:pt x="458" y="7811"/>
                      </a:lnTo>
                      <a:lnTo>
                        <a:pt x="463" y="7800"/>
                      </a:lnTo>
                      <a:lnTo>
                        <a:pt x="469" y="7789"/>
                      </a:lnTo>
                      <a:lnTo>
                        <a:pt x="476" y="7779"/>
                      </a:lnTo>
                      <a:lnTo>
                        <a:pt x="483" y="7769"/>
                      </a:lnTo>
                      <a:lnTo>
                        <a:pt x="490" y="7759"/>
                      </a:lnTo>
                      <a:lnTo>
                        <a:pt x="498" y="7750"/>
                      </a:lnTo>
                      <a:lnTo>
                        <a:pt x="507" y="7740"/>
                      </a:lnTo>
                      <a:lnTo>
                        <a:pt x="516" y="7732"/>
                      </a:lnTo>
                      <a:lnTo>
                        <a:pt x="524" y="7723"/>
                      </a:lnTo>
                      <a:lnTo>
                        <a:pt x="534" y="7716"/>
                      </a:lnTo>
                      <a:lnTo>
                        <a:pt x="544" y="7709"/>
                      </a:lnTo>
                      <a:lnTo>
                        <a:pt x="556" y="7701"/>
                      </a:lnTo>
                      <a:lnTo>
                        <a:pt x="566" y="7696"/>
                      </a:lnTo>
                      <a:lnTo>
                        <a:pt x="578" y="7689"/>
                      </a:lnTo>
                      <a:lnTo>
                        <a:pt x="589" y="7684"/>
                      </a:lnTo>
                      <a:lnTo>
                        <a:pt x="601" y="7679"/>
                      </a:lnTo>
                      <a:lnTo>
                        <a:pt x="613" y="7675"/>
                      </a:lnTo>
                      <a:lnTo>
                        <a:pt x="625" y="7670"/>
                      </a:lnTo>
                      <a:lnTo>
                        <a:pt x="638" y="7667"/>
                      </a:lnTo>
                      <a:lnTo>
                        <a:pt x="651" y="7665"/>
                      </a:lnTo>
                      <a:lnTo>
                        <a:pt x="664" y="7662"/>
                      </a:lnTo>
                      <a:lnTo>
                        <a:pt x="678" y="7660"/>
                      </a:lnTo>
                      <a:lnTo>
                        <a:pt x="691" y="7659"/>
                      </a:lnTo>
                      <a:lnTo>
                        <a:pt x="704" y="7659"/>
                      </a:lnTo>
                      <a:close/>
                      <a:moveTo>
                        <a:pt x="704" y="6477"/>
                      </a:moveTo>
                      <a:lnTo>
                        <a:pt x="6628" y="6477"/>
                      </a:lnTo>
                      <a:lnTo>
                        <a:pt x="6642" y="6477"/>
                      </a:lnTo>
                      <a:lnTo>
                        <a:pt x="6655" y="6478"/>
                      </a:lnTo>
                      <a:lnTo>
                        <a:pt x="6669" y="6480"/>
                      </a:lnTo>
                      <a:lnTo>
                        <a:pt x="6682" y="6482"/>
                      </a:lnTo>
                      <a:lnTo>
                        <a:pt x="6694" y="6484"/>
                      </a:lnTo>
                      <a:lnTo>
                        <a:pt x="6707" y="6488"/>
                      </a:lnTo>
                      <a:lnTo>
                        <a:pt x="6720" y="6492"/>
                      </a:lnTo>
                      <a:lnTo>
                        <a:pt x="6732" y="6497"/>
                      </a:lnTo>
                      <a:lnTo>
                        <a:pt x="6744" y="6501"/>
                      </a:lnTo>
                      <a:lnTo>
                        <a:pt x="6755" y="6506"/>
                      </a:lnTo>
                      <a:lnTo>
                        <a:pt x="6766" y="6513"/>
                      </a:lnTo>
                      <a:lnTo>
                        <a:pt x="6777" y="6519"/>
                      </a:lnTo>
                      <a:lnTo>
                        <a:pt x="6787" y="6526"/>
                      </a:lnTo>
                      <a:lnTo>
                        <a:pt x="6797" y="6533"/>
                      </a:lnTo>
                      <a:lnTo>
                        <a:pt x="6807" y="6541"/>
                      </a:lnTo>
                      <a:lnTo>
                        <a:pt x="6817" y="6550"/>
                      </a:lnTo>
                      <a:lnTo>
                        <a:pt x="6826" y="6559"/>
                      </a:lnTo>
                      <a:lnTo>
                        <a:pt x="6834" y="6568"/>
                      </a:lnTo>
                      <a:lnTo>
                        <a:pt x="6842" y="6576"/>
                      </a:lnTo>
                      <a:lnTo>
                        <a:pt x="6849" y="6586"/>
                      </a:lnTo>
                      <a:lnTo>
                        <a:pt x="6856" y="6596"/>
                      </a:lnTo>
                      <a:lnTo>
                        <a:pt x="6863" y="6606"/>
                      </a:lnTo>
                      <a:lnTo>
                        <a:pt x="6868" y="6617"/>
                      </a:lnTo>
                      <a:lnTo>
                        <a:pt x="6874" y="6629"/>
                      </a:lnTo>
                      <a:lnTo>
                        <a:pt x="6879" y="6640"/>
                      </a:lnTo>
                      <a:lnTo>
                        <a:pt x="6883" y="6651"/>
                      </a:lnTo>
                      <a:lnTo>
                        <a:pt x="6887" y="6663"/>
                      </a:lnTo>
                      <a:lnTo>
                        <a:pt x="6889" y="6675"/>
                      </a:lnTo>
                      <a:lnTo>
                        <a:pt x="6893" y="6687"/>
                      </a:lnTo>
                      <a:lnTo>
                        <a:pt x="6894" y="6700"/>
                      </a:lnTo>
                      <a:lnTo>
                        <a:pt x="6895" y="6712"/>
                      </a:lnTo>
                      <a:lnTo>
                        <a:pt x="6895" y="6725"/>
                      </a:lnTo>
                      <a:lnTo>
                        <a:pt x="6895" y="7312"/>
                      </a:lnTo>
                      <a:lnTo>
                        <a:pt x="6895" y="7324"/>
                      </a:lnTo>
                      <a:lnTo>
                        <a:pt x="6894" y="7336"/>
                      </a:lnTo>
                      <a:lnTo>
                        <a:pt x="6893" y="7350"/>
                      </a:lnTo>
                      <a:lnTo>
                        <a:pt x="6889" y="7362"/>
                      </a:lnTo>
                      <a:lnTo>
                        <a:pt x="6887" y="7373"/>
                      </a:lnTo>
                      <a:lnTo>
                        <a:pt x="6883" y="7385"/>
                      </a:lnTo>
                      <a:lnTo>
                        <a:pt x="6879" y="7396"/>
                      </a:lnTo>
                      <a:lnTo>
                        <a:pt x="6874" y="7407"/>
                      </a:lnTo>
                      <a:lnTo>
                        <a:pt x="6868" y="7418"/>
                      </a:lnTo>
                      <a:lnTo>
                        <a:pt x="6863" y="7429"/>
                      </a:lnTo>
                      <a:lnTo>
                        <a:pt x="6856" y="7439"/>
                      </a:lnTo>
                      <a:lnTo>
                        <a:pt x="6849" y="7449"/>
                      </a:lnTo>
                      <a:lnTo>
                        <a:pt x="6842" y="7459"/>
                      </a:lnTo>
                      <a:lnTo>
                        <a:pt x="6834" y="7469"/>
                      </a:lnTo>
                      <a:lnTo>
                        <a:pt x="6826" y="7478"/>
                      </a:lnTo>
                      <a:lnTo>
                        <a:pt x="6817" y="7486"/>
                      </a:lnTo>
                      <a:lnTo>
                        <a:pt x="6807" y="7495"/>
                      </a:lnTo>
                      <a:lnTo>
                        <a:pt x="6797" y="7503"/>
                      </a:lnTo>
                      <a:lnTo>
                        <a:pt x="6787" y="7510"/>
                      </a:lnTo>
                      <a:lnTo>
                        <a:pt x="6777" y="7517"/>
                      </a:lnTo>
                      <a:lnTo>
                        <a:pt x="6766" y="7524"/>
                      </a:lnTo>
                      <a:lnTo>
                        <a:pt x="6755" y="7529"/>
                      </a:lnTo>
                      <a:lnTo>
                        <a:pt x="6744" y="7535"/>
                      </a:lnTo>
                      <a:lnTo>
                        <a:pt x="6732" y="7539"/>
                      </a:lnTo>
                      <a:lnTo>
                        <a:pt x="6720" y="7544"/>
                      </a:lnTo>
                      <a:lnTo>
                        <a:pt x="6707" y="7548"/>
                      </a:lnTo>
                      <a:lnTo>
                        <a:pt x="6694" y="7552"/>
                      </a:lnTo>
                      <a:lnTo>
                        <a:pt x="6682" y="7554"/>
                      </a:lnTo>
                      <a:lnTo>
                        <a:pt x="6669" y="7556"/>
                      </a:lnTo>
                      <a:lnTo>
                        <a:pt x="6655" y="7558"/>
                      </a:lnTo>
                      <a:lnTo>
                        <a:pt x="6642" y="7559"/>
                      </a:lnTo>
                      <a:lnTo>
                        <a:pt x="6628" y="7559"/>
                      </a:lnTo>
                      <a:lnTo>
                        <a:pt x="704" y="7559"/>
                      </a:lnTo>
                      <a:lnTo>
                        <a:pt x="691" y="7559"/>
                      </a:lnTo>
                      <a:lnTo>
                        <a:pt x="678" y="7558"/>
                      </a:lnTo>
                      <a:lnTo>
                        <a:pt x="664" y="7556"/>
                      </a:lnTo>
                      <a:lnTo>
                        <a:pt x="651" y="7554"/>
                      </a:lnTo>
                      <a:lnTo>
                        <a:pt x="638" y="7552"/>
                      </a:lnTo>
                      <a:lnTo>
                        <a:pt x="625" y="7548"/>
                      </a:lnTo>
                      <a:lnTo>
                        <a:pt x="613" y="7544"/>
                      </a:lnTo>
                      <a:lnTo>
                        <a:pt x="601" y="7539"/>
                      </a:lnTo>
                      <a:lnTo>
                        <a:pt x="589" y="7535"/>
                      </a:lnTo>
                      <a:lnTo>
                        <a:pt x="578" y="7529"/>
                      </a:lnTo>
                      <a:lnTo>
                        <a:pt x="566" y="7524"/>
                      </a:lnTo>
                      <a:lnTo>
                        <a:pt x="556" y="7517"/>
                      </a:lnTo>
                      <a:lnTo>
                        <a:pt x="544" y="7510"/>
                      </a:lnTo>
                      <a:lnTo>
                        <a:pt x="534" y="7503"/>
                      </a:lnTo>
                      <a:lnTo>
                        <a:pt x="524" y="7495"/>
                      </a:lnTo>
                      <a:lnTo>
                        <a:pt x="516" y="7486"/>
                      </a:lnTo>
                      <a:lnTo>
                        <a:pt x="507" y="7478"/>
                      </a:lnTo>
                      <a:lnTo>
                        <a:pt x="498" y="7469"/>
                      </a:lnTo>
                      <a:lnTo>
                        <a:pt x="490" y="7459"/>
                      </a:lnTo>
                      <a:lnTo>
                        <a:pt x="483" y="7449"/>
                      </a:lnTo>
                      <a:lnTo>
                        <a:pt x="476" y="7439"/>
                      </a:lnTo>
                      <a:lnTo>
                        <a:pt x="469" y="7429"/>
                      </a:lnTo>
                      <a:lnTo>
                        <a:pt x="463" y="7418"/>
                      </a:lnTo>
                      <a:lnTo>
                        <a:pt x="458" y="7407"/>
                      </a:lnTo>
                      <a:lnTo>
                        <a:pt x="454" y="7396"/>
                      </a:lnTo>
                      <a:lnTo>
                        <a:pt x="449" y="7385"/>
                      </a:lnTo>
                      <a:lnTo>
                        <a:pt x="446" y="7373"/>
                      </a:lnTo>
                      <a:lnTo>
                        <a:pt x="442" y="7362"/>
                      </a:lnTo>
                      <a:lnTo>
                        <a:pt x="440" y="7350"/>
                      </a:lnTo>
                      <a:lnTo>
                        <a:pt x="439" y="7336"/>
                      </a:lnTo>
                      <a:lnTo>
                        <a:pt x="438" y="7324"/>
                      </a:lnTo>
                      <a:lnTo>
                        <a:pt x="437" y="7312"/>
                      </a:lnTo>
                      <a:lnTo>
                        <a:pt x="437" y="6725"/>
                      </a:lnTo>
                      <a:lnTo>
                        <a:pt x="438" y="6712"/>
                      </a:lnTo>
                      <a:lnTo>
                        <a:pt x="439" y="6700"/>
                      </a:lnTo>
                      <a:lnTo>
                        <a:pt x="440" y="6687"/>
                      </a:lnTo>
                      <a:lnTo>
                        <a:pt x="442" y="6675"/>
                      </a:lnTo>
                      <a:lnTo>
                        <a:pt x="446" y="6663"/>
                      </a:lnTo>
                      <a:lnTo>
                        <a:pt x="449" y="6651"/>
                      </a:lnTo>
                      <a:lnTo>
                        <a:pt x="454" y="6640"/>
                      </a:lnTo>
                      <a:lnTo>
                        <a:pt x="458" y="6629"/>
                      </a:lnTo>
                      <a:lnTo>
                        <a:pt x="463" y="6617"/>
                      </a:lnTo>
                      <a:lnTo>
                        <a:pt x="469" y="6606"/>
                      </a:lnTo>
                      <a:lnTo>
                        <a:pt x="476" y="6596"/>
                      </a:lnTo>
                      <a:lnTo>
                        <a:pt x="483" y="6586"/>
                      </a:lnTo>
                      <a:lnTo>
                        <a:pt x="490" y="6576"/>
                      </a:lnTo>
                      <a:lnTo>
                        <a:pt x="498" y="6568"/>
                      </a:lnTo>
                      <a:lnTo>
                        <a:pt x="507" y="6559"/>
                      </a:lnTo>
                      <a:lnTo>
                        <a:pt x="516" y="6550"/>
                      </a:lnTo>
                      <a:lnTo>
                        <a:pt x="524" y="6541"/>
                      </a:lnTo>
                      <a:lnTo>
                        <a:pt x="534" y="6533"/>
                      </a:lnTo>
                      <a:lnTo>
                        <a:pt x="544" y="6526"/>
                      </a:lnTo>
                      <a:lnTo>
                        <a:pt x="556" y="6519"/>
                      </a:lnTo>
                      <a:lnTo>
                        <a:pt x="566" y="6513"/>
                      </a:lnTo>
                      <a:lnTo>
                        <a:pt x="578" y="6506"/>
                      </a:lnTo>
                      <a:lnTo>
                        <a:pt x="589" y="6501"/>
                      </a:lnTo>
                      <a:lnTo>
                        <a:pt x="601" y="6497"/>
                      </a:lnTo>
                      <a:lnTo>
                        <a:pt x="613" y="6492"/>
                      </a:lnTo>
                      <a:lnTo>
                        <a:pt x="625" y="6488"/>
                      </a:lnTo>
                      <a:lnTo>
                        <a:pt x="638" y="6484"/>
                      </a:lnTo>
                      <a:lnTo>
                        <a:pt x="651" y="6482"/>
                      </a:lnTo>
                      <a:lnTo>
                        <a:pt x="664" y="6480"/>
                      </a:lnTo>
                      <a:lnTo>
                        <a:pt x="678" y="6478"/>
                      </a:lnTo>
                      <a:lnTo>
                        <a:pt x="691" y="6477"/>
                      </a:lnTo>
                      <a:lnTo>
                        <a:pt x="704" y="6477"/>
                      </a:lnTo>
                      <a:close/>
                      <a:moveTo>
                        <a:pt x="704" y="5294"/>
                      </a:moveTo>
                      <a:lnTo>
                        <a:pt x="6628" y="5294"/>
                      </a:lnTo>
                      <a:lnTo>
                        <a:pt x="6642" y="5295"/>
                      </a:lnTo>
                      <a:lnTo>
                        <a:pt x="6655" y="5295"/>
                      </a:lnTo>
                      <a:lnTo>
                        <a:pt x="6669" y="5297"/>
                      </a:lnTo>
                      <a:lnTo>
                        <a:pt x="6682" y="5299"/>
                      </a:lnTo>
                      <a:lnTo>
                        <a:pt x="6694" y="5302"/>
                      </a:lnTo>
                      <a:lnTo>
                        <a:pt x="6707" y="5305"/>
                      </a:lnTo>
                      <a:lnTo>
                        <a:pt x="6720" y="5309"/>
                      </a:lnTo>
                      <a:lnTo>
                        <a:pt x="6732" y="5314"/>
                      </a:lnTo>
                      <a:lnTo>
                        <a:pt x="6744" y="5318"/>
                      </a:lnTo>
                      <a:lnTo>
                        <a:pt x="6755" y="5324"/>
                      </a:lnTo>
                      <a:lnTo>
                        <a:pt x="6766" y="5331"/>
                      </a:lnTo>
                      <a:lnTo>
                        <a:pt x="6777" y="5337"/>
                      </a:lnTo>
                      <a:lnTo>
                        <a:pt x="6787" y="5344"/>
                      </a:lnTo>
                      <a:lnTo>
                        <a:pt x="6797" y="5351"/>
                      </a:lnTo>
                      <a:lnTo>
                        <a:pt x="6807" y="5358"/>
                      </a:lnTo>
                      <a:lnTo>
                        <a:pt x="6817" y="5367"/>
                      </a:lnTo>
                      <a:lnTo>
                        <a:pt x="6826" y="5376"/>
                      </a:lnTo>
                      <a:lnTo>
                        <a:pt x="6834" y="5385"/>
                      </a:lnTo>
                      <a:lnTo>
                        <a:pt x="6842" y="5394"/>
                      </a:lnTo>
                      <a:lnTo>
                        <a:pt x="6849" y="5404"/>
                      </a:lnTo>
                      <a:lnTo>
                        <a:pt x="6856" y="5414"/>
                      </a:lnTo>
                      <a:lnTo>
                        <a:pt x="6863" y="5424"/>
                      </a:lnTo>
                      <a:lnTo>
                        <a:pt x="6868" y="5435"/>
                      </a:lnTo>
                      <a:lnTo>
                        <a:pt x="6874" y="5446"/>
                      </a:lnTo>
                      <a:lnTo>
                        <a:pt x="6879" y="5457"/>
                      </a:lnTo>
                      <a:lnTo>
                        <a:pt x="6883" y="5468"/>
                      </a:lnTo>
                      <a:lnTo>
                        <a:pt x="6887" y="5480"/>
                      </a:lnTo>
                      <a:lnTo>
                        <a:pt x="6889" y="5493"/>
                      </a:lnTo>
                      <a:lnTo>
                        <a:pt x="6893" y="5505"/>
                      </a:lnTo>
                      <a:lnTo>
                        <a:pt x="6894" y="5517"/>
                      </a:lnTo>
                      <a:lnTo>
                        <a:pt x="6895" y="5529"/>
                      </a:lnTo>
                      <a:lnTo>
                        <a:pt x="6895" y="5542"/>
                      </a:lnTo>
                      <a:lnTo>
                        <a:pt x="6895" y="6129"/>
                      </a:lnTo>
                      <a:lnTo>
                        <a:pt x="6895" y="6142"/>
                      </a:lnTo>
                      <a:lnTo>
                        <a:pt x="6894" y="6155"/>
                      </a:lnTo>
                      <a:lnTo>
                        <a:pt x="6893" y="6167"/>
                      </a:lnTo>
                      <a:lnTo>
                        <a:pt x="6889" y="6179"/>
                      </a:lnTo>
                      <a:lnTo>
                        <a:pt x="6887" y="6190"/>
                      </a:lnTo>
                      <a:lnTo>
                        <a:pt x="6883" y="6203"/>
                      </a:lnTo>
                      <a:lnTo>
                        <a:pt x="6879" y="6214"/>
                      </a:lnTo>
                      <a:lnTo>
                        <a:pt x="6874" y="6226"/>
                      </a:lnTo>
                      <a:lnTo>
                        <a:pt x="6868" y="6236"/>
                      </a:lnTo>
                      <a:lnTo>
                        <a:pt x="6863" y="6247"/>
                      </a:lnTo>
                      <a:lnTo>
                        <a:pt x="6856" y="6257"/>
                      </a:lnTo>
                      <a:lnTo>
                        <a:pt x="6849" y="6267"/>
                      </a:lnTo>
                      <a:lnTo>
                        <a:pt x="6842" y="6277"/>
                      </a:lnTo>
                      <a:lnTo>
                        <a:pt x="6834" y="6287"/>
                      </a:lnTo>
                      <a:lnTo>
                        <a:pt x="6826" y="6296"/>
                      </a:lnTo>
                      <a:lnTo>
                        <a:pt x="6817" y="6305"/>
                      </a:lnTo>
                      <a:lnTo>
                        <a:pt x="6807" y="6312"/>
                      </a:lnTo>
                      <a:lnTo>
                        <a:pt x="6797" y="6320"/>
                      </a:lnTo>
                      <a:lnTo>
                        <a:pt x="6787" y="6328"/>
                      </a:lnTo>
                      <a:lnTo>
                        <a:pt x="6777" y="6335"/>
                      </a:lnTo>
                      <a:lnTo>
                        <a:pt x="6766" y="6341"/>
                      </a:lnTo>
                      <a:lnTo>
                        <a:pt x="6755" y="6347"/>
                      </a:lnTo>
                      <a:lnTo>
                        <a:pt x="6744" y="6352"/>
                      </a:lnTo>
                      <a:lnTo>
                        <a:pt x="6732" y="6358"/>
                      </a:lnTo>
                      <a:lnTo>
                        <a:pt x="6720" y="6362"/>
                      </a:lnTo>
                      <a:lnTo>
                        <a:pt x="6707" y="6366"/>
                      </a:lnTo>
                      <a:lnTo>
                        <a:pt x="6694" y="6369"/>
                      </a:lnTo>
                      <a:lnTo>
                        <a:pt x="6682" y="6372"/>
                      </a:lnTo>
                      <a:lnTo>
                        <a:pt x="6669" y="6374"/>
                      </a:lnTo>
                      <a:lnTo>
                        <a:pt x="6655" y="6376"/>
                      </a:lnTo>
                      <a:lnTo>
                        <a:pt x="6642" y="6377"/>
                      </a:lnTo>
                      <a:lnTo>
                        <a:pt x="6628" y="6377"/>
                      </a:lnTo>
                      <a:lnTo>
                        <a:pt x="704" y="6377"/>
                      </a:lnTo>
                      <a:lnTo>
                        <a:pt x="691" y="6377"/>
                      </a:lnTo>
                      <a:lnTo>
                        <a:pt x="678" y="6376"/>
                      </a:lnTo>
                      <a:lnTo>
                        <a:pt x="664" y="6374"/>
                      </a:lnTo>
                      <a:lnTo>
                        <a:pt x="651" y="6372"/>
                      </a:lnTo>
                      <a:lnTo>
                        <a:pt x="638" y="6369"/>
                      </a:lnTo>
                      <a:lnTo>
                        <a:pt x="625" y="6366"/>
                      </a:lnTo>
                      <a:lnTo>
                        <a:pt x="613" y="6362"/>
                      </a:lnTo>
                      <a:lnTo>
                        <a:pt x="601" y="6358"/>
                      </a:lnTo>
                      <a:lnTo>
                        <a:pt x="589" y="6352"/>
                      </a:lnTo>
                      <a:lnTo>
                        <a:pt x="578" y="6347"/>
                      </a:lnTo>
                      <a:lnTo>
                        <a:pt x="566" y="6341"/>
                      </a:lnTo>
                      <a:lnTo>
                        <a:pt x="556" y="6335"/>
                      </a:lnTo>
                      <a:lnTo>
                        <a:pt x="544" y="6328"/>
                      </a:lnTo>
                      <a:lnTo>
                        <a:pt x="534" y="6320"/>
                      </a:lnTo>
                      <a:lnTo>
                        <a:pt x="524" y="6312"/>
                      </a:lnTo>
                      <a:lnTo>
                        <a:pt x="516" y="6305"/>
                      </a:lnTo>
                      <a:lnTo>
                        <a:pt x="507" y="6296"/>
                      </a:lnTo>
                      <a:lnTo>
                        <a:pt x="498" y="6287"/>
                      </a:lnTo>
                      <a:lnTo>
                        <a:pt x="490" y="6277"/>
                      </a:lnTo>
                      <a:lnTo>
                        <a:pt x="483" y="6267"/>
                      </a:lnTo>
                      <a:lnTo>
                        <a:pt x="476" y="6257"/>
                      </a:lnTo>
                      <a:lnTo>
                        <a:pt x="469" y="6247"/>
                      </a:lnTo>
                      <a:lnTo>
                        <a:pt x="463" y="6236"/>
                      </a:lnTo>
                      <a:lnTo>
                        <a:pt x="458" y="6226"/>
                      </a:lnTo>
                      <a:lnTo>
                        <a:pt x="454" y="6214"/>
                      </a:lnTo>
                      <a:lnTo>
                        <a:pt x="449" y="6203"/>
                      </a:lnTo>
                      <a:lnTo>
                        <a:pt x="446" y="6190"/>
                      </a:lnTo>
                      <a:lnTo>
                        <a:pt x="442" y="6179"/>
                      </a:lnTo>
                      <a:lnTo>
                        <a:pt x="440" y="6167"/>
                      </a:lnTo>
                      <a:lnTo>
                        <a:pt x="439" y="6155"/>
                      </a:lnTo>
                      <a:lnTo>
                        <a:pt x="438" y="6142"/>
                      </a:lnTo>
                      <a:lnTo>
                        <a:pt x="437" y="6129"/>
                      </a:lnTo>
                      <a:lnTo>
                        <a:pt x="437" y="5542"/>
                      </a:lnTo>
                      <a:lnTo>
                        <a:pt x="438" y="5529"/>
                      </a:lnTo>
                      <a:lnTo>
                        <a:pt x="439" y="5517"/>
                      </a:lnTo>
                      <a:lnTo>
                        <a:pt x="440" y="5505"/>
                      </a:lnTo>
                      <a:lnTo>
                        <a:pt x="442" y="5493"/>
                      </a:lnTo>
                      <a:lnTo>
                        <a:pt x="446" y="5480"/>
                      </a:lnTo>
                      <a:lnTo>
                        <a:pt x="449" y="5468"/>
                      </a:lnTo>
                      <a:lnTo>
                        <a:pt x="454" y="5457"/>
                      </a:lnTo>
                      <a:lnTo>
                        <a:pt x="458" y="5446"/>
                      </a:lnTo>
                      <a:lnTo>
                        <a:pt x="463" y="5435"/>
                      </a:lnTo>
                      <a:lnTo>
                        <a:pt x="469" y="5424"/>
                      </a:lnTo>
                      <a:lnTo>
                        <a:pt x="476" y="5414"/>
                      </a:lnTo>
                      <a:lnTo>
                        <a:pt x="483" y="5404"/>
                      </a:lnTo>
                      <a:lnTo>
                        <a:pt x="490" y="5394"/>
                      </a:lnTo>
                      <a:lnTo>
                        <a:pt x="498" y="5385"/>
                      </a:lnTo>
                      <a:lnTo>
                        <a:pt x="507" y="5376"/>
                      </a:lnTo>
                      <a:lnTo>
                        <a:pt x="516" y="5367"/>
                      </a:lnTo>
                      <a:lnTo>
                        <a:pt x="524" y="5358"/>
                      </a:lnTo>
                      <a:lnTo>
                        <a:pt x="534" y="5351"/>
                      </a:lnTo>
                      <a:lnTo>
                        <a:pt x="544" y="5344"/>
                      </a:lnTo>
                      <a:lnTo>
                        <a:pt x="556" y="5337"/>
                      </a:lnTo>
                      <a:lnTo>
                        <a:pt x="566" y="5331"/>
                      </a:lnTo>
                      <a:lnTo>
                        <a:pt x="578" y="5324"/>
                      </a:lnTo>
                      <a:lnTo>
                        <a:pt x="589" y="5318"/>
                      </a:lnTo>
                      <a:lnTo>
                        <a:pt x="601" y="5314"/>
                      </a:lnTo>
                      <a:lnTo>
                        <a:pt x="613" y="5309"/>
                      </a:lnTo>
                      <a:lnTo>
                        <a:pt x="625" y="5305"/>
                      </a:lnTo>
                      <a:lnTo>
                        <a:pt x="638" y="5302"/>
                      </a:lnTo>
                      <a:lnTo>
                        <a:pt x="651" y="5299"/>
                      </a:lnTo>
                      <a:lnTo>
                        <a:pt x="664" y="5297"/>
                      </a:lnTo>
                      <a:lnTo>
                        <a:pt x="678" y="5295"/>
                      </a:lnTo>
                      <a:lnTo>
                        <a:pt x="691" y="5295"/>
                      </a:lnTo>
                      <a:lnTo>
                        <a:pt x="704" y="5294"/>
                      </a:lnTo>
                      <a:close/>
                      <a:moveTo>
                        <a:pt x="704" y="4111"/>
                      </a:moveTo>
                      <a:lnTo>
                        <a:pt x="6628" y="4111"/>
                      </a:lnTo>
                      <a:lnTo>
                        <a:pt x="6642" y="4112"/>
                      </a:lnTo>
                      <a:lnTo>
                        <a:pt x="6655" y="4112"/>
                      </a:lnTo>
                      <a:lnTo>
                        <a:pt x="6669" y="4115"/>
                      </a:lnTo>
                      <a:lnTo>
                        <a:pt x="6682" y="4117"/>
                      </a:lnTo>
                      <a:lnTo>
                        <a:pt x="6694" y="4119"/>
                      </a:lnTo>
                      <a:lnTo>
                        <a:pt x="6707" y="4122"/>
                      </a:lnTo>
                      <a:lnTo>
                        <a:pt x="6720" y="4127"/>
                      </a:lnTo>
                      <a:lnTo>
                        <a:pt x="6732" y="4131"/>
                      </a:lnTo>
                      <a:lnTo>
                        <a:pt x="6744" y="4136"/>
                      </a:lnTo>
                      <a:lnTo>
                        <a:pt x="6755" y="4141"/>
                      </a:lnTo>
                      <a:lnTo>
                        <a:pt x="6766" y="4148"/>
                      </a:lnTo>
                      <a:lnTo>
                        <a:pt x="6777" y="4155"/>
                      </a:lnTo>
                      <a:lnTo>
                        <a:pt x="6787" y="4161"/>
                      </a:lnTo>
                      <a:lnTo>
                        <a:pt x="6797" y="4169"/>
                      </a:lnTo>
                      <a:lnTo>
                        <a:pt x="6807" y="4177"/>
                      </a:lnTo>
                      <a:lnTo>
                        <a:pt x="6817" y="4185"/>
                      </a:lnTo>
                      <a:lnTo>
                        <a:pt x="6826" y="4193"/>
                      </a:lnTo>
                      <a:lnTo>
                        <a:pt x="6834" y="4202"/>
                      </a:lnTo>
                      <a:lnTo>
                        <a:pt x="6842" y="4211"/>
                      </a:lnTo>
                      <a:lnTo>
                        <a:pt x="6849" y="4221"/>
                      </a:lnTo>
                      <a:lnTo>
                        <a:pt x="6856" y="4231"/>
                      </a:lnTo>
                      <a:lnTo>
                        <a:pt x="6863" y="4241"/>
                      </a:lnTo>
                      <a:lnTo>
                        <a:pt x="6868" y="4252"/>
                      </a:lnTo>
                      <a:lnTo>
                        <a:pt x="6874" y="4263"/>
                      </a:lnTo>
                      <a:lnTo>
                        <a:pt x="6879" y="4274"/>
                      </a:lnTo>
                      <a:lnTo>
                        <a:pt x="6883" y="4287"/>
                      </a:lnTo>
                      <a:lnTo>
                        <a:pt x="6887" y="4298"/>
                      </a:lnTo>
                      <a:lnTo>
                        <a:pt x="6889" y="4310"/>
                      </a:lnTo>
                      <a:lnTo>
                        <a:pt x="6893" y="4322"/>
                      </a:lnTo>
                      <a:lnTo>
                        <a:pt x="6894" y="4334"/>
                      </a:lnTo>
                      <a:lnTo>
                        <a:pt x="6895" y="4347"/>
                      </a:lnTo>
                      <a:lnTo>
                        <a:pt x="6895" y="4360"/>
                      </a:lnTo>
                      <a:lnTo>
                        <a:pt x="6895" y="4947"/>
                      </a:lnTo>
                      <a:lnTo>
                        <a:pt x="6895" y="4959"/>
                      </a:lnTo>
                      <a:lnTo>
                        <a:pt x="6894" y="4972"/>
                      </a:lnTo>
                      <a:lnTo>
                        <a:pt x="6893" y="4984"/>
                      </a:lnTo>
                      <a:lnTo>
                        <a:pt x="6889" y="4997"/>
                      </a:lnTo>
                      <a:lnTo>
                        <a:pt x="6887" y="5009"/>
                      </a:lnTo>
                      <a:lnTo>
                        <a:pt x="6883" y="5020"/>
                      </a:lnTo>
                      <a:lnTo>
                        <a:pt x="6879" y="5031"/>
                      </a:lnTo>
                      <a:lnTo>
                        <a:pt x="6874" y="5043"/>
                      </a:lnTo>
                      <a:lnTo>
                        <a:pt x="6868" y="5054"/>
                      </a:lnTo>
                      <a:lnTo>
                        <a:pt x="6863" y="5064"/>
                      </a:lnTo>
                      <a:lnTo>
                        <a:pt x="6856" y="5074"/>
                      </a:lnTo>
                      <a:lnTo>
                        <a:pt x="6849" y="5085"/>
                      </a:lnTo>
                      <a:lnTo>
                        <a:pt x="6842" y="5094"/>
                      </a:lnTo>
                      <a:lnTo>
                        <a:pt x="6834" y="5104"/>
                      </a:lnTo>
                      <a:lnTo>
                        <a:pt x="6826" y="5113"/>
                      </a:lnTo>
                      <a:lnTo>
                        <a:pt x="6817" y="5122"/>
                      </a:lnTo>
                      <a:lnTo>
                        <a:pt x="6807" y="5130"/>
                      </a:lnTo>
                      <a:lnTo>
                        <a:pt x="6797" y="5138"/>
                      </a:lnTo>
                      <a:lnTo>
                        <a:pt x="6787" y="5145"/>
                      </a:lnTo>
                      <a:lnTo>
                        <a:pt x="6777" y="5152"/>
                      </a:lnTo>
                      <a:lnTo>
                        <a:pt x="6766" y="5159"/>
                      </a:lnTo>
                      <a:lnTo>
                        <a:pt x="6755" y="5164"/>
                      </a:lnTo>
                      <a:lnTo>
                        <a:pt x="6744" y="5170"/>
                      </a:lnTo>
                      <a:lnTo>
                        <a:pt x="6732" y="5175"/>
                      </a:lnTo>
                      <a:lnTo>
                        <a:pt x="6720" y="5180"/>
                      </a:lnTo>
                      <a:lnTo>
                        <a:pt x="6707" y="5183"/>
                      </a:lnTo>
                      <a:lnTo>
                        <a:pt x="6694" y="5186"/>
                      </a:lnTo>
                      <a:lnTo>
                        <a:pt x="6682" y="5190"/>
                      </a:lnTo>
                      <a:lnTo>
                        <a:pt x="6669" y="5192"/>
                      </a:lnTo>
                      <a:lnTo>
                        <a:pt x="6655" y="5193"/>
                      </a:lnTo>
                      <a:lnTo>
                        <a:pt x="6642" y="5194"/>
                      </a:lnTo>
                      <a:lnTo>
                        <a:pt x="6628" y="5194"/>
                      </a:lnTo>
                      <a:lnTo>
                        <a:pt x="704" y="5194"/>
                      </a:lnTo>
                      <a:lnTo>
                        <a:pt x="691" y="5194"/>
                      </a:lnTo>
                      <a:lnTo>
                        <a:pt x="678" y="5193"/>
                      </a:lnTo>
                      <a:lnTo>
                        <a:pt x="664" y="5192"/>
                      </a:lnTo>
                      <a:lnTo>
                        <a:pt x="651" y="5190"/>
                      </a:lnTo>
                      <a:lnTo>
                        <a:pt x="638" y="5186"/>
                      </a:lnTo>
                      <a:lnTo>
                        <a:pt x="625" y="5183"/>
                      </a:lnTo>
                      <a:lnTo>
                        <a:pt x="613" y="5180"/>
                      </a:lnTo>
                      <a:lnTo>
                        <a:pt x="601" y="5175"/>
                      </a:lnTo>
                      <a:lnTo>
                        <a:pt x="589" y="5170"/>
                      </a:lnTo>
                      <a:lnTo>
                        <a:pt x="578" y="5164"/>
                      </a:lnTo>
                      <a:lnTo>
                        <a:pt x="566" y="5159"/>
                      </a:lnTo>
                      <a:lnTo>
                        <a:pt x="556" y="5152"/>
                      </a:lnTo>
                      <a:lnTo>
                        <a:pt x="544" y="5145"/>
                      </a:lnTo>
                      <a:lnTo>
                        <a:pt x="534" y="5138"/>
                      </a:lnTo>
                      <a:lnTo>
                        <a:pt x="524" y="5130"/>
                      </a:lnTo>
                      <a:lnTo>
                        <a:pt x="516" y="5122"/>
                      </a:lnTo>
                      <a:lnTo>
                        <a:pt x="507" y="5113"/>
                      </a:lnTo>
                      <a:lnTo>
                        <a:pt x="498" y="5104"/>
                      </a:lnTo>
                      <a:lnTo>
                        <a:pt x="490" y="5094"/>
                      </a:lnTo>
                      <a:lnTo>
                        <a:pt x="483" y="5085"/>
                      </a:lnTo>
                      <a:lnTo>
                        <a:pt x="476" y="5074"/>
                      </a:lnTo>
                      <a:lnTo>
                        <a:pt x="469" y="5064"/>
                      </a:lnTo>
                      <a:lnTo>
                        <a:pt x="463" y="5054"/>
                      </a:lnTo>
                      <a:lnTo>
                        <a:pt x="458" y="5043"/>
                      </a:lnTo>
                      <a:lnTo>
                        <a:pt x="454" y="5031"/>
                      </a:lnTo>
                      <a:lnTo>
                        <a:pt x="449" y="5020"/>
                      </a:lnTo>
                      <a:lnTo>
                        <a:pt x="446" y="5009"/>
                      </a:lnTo>
                      <a:lnTo>
                        <a:pt x="442" y="4997"/>
                      </a:lnTo>
                      <a:lnTo>
                        <a:pt x="440" y="4984"/>
                      </a:lnTo>
                      <a:lnTo>
                        <a:pt x="439" y="4972"/>
                      </a:lnTo>
                      <a:lnTo>
                        <a:pt x="438" y="4959"/>
                      </a:lnTo>
                      <a:lnTo>
                        <a:pt x="437" y="4947"/>
                      </a:lnTo>
                      <a:lnTo>
                        <a:pt x="437" y="4360"/>
                      </a:lnTo>
                      <a:lnTo>
                        <a:pt x="438" y="4347"/>
                      </a:lnTo>
                      <a:lnTo>
                        <a:pt x="439" y="4334"/>
                      </a:lnTo>
                      <a:lnTo>
                        <a:pt x="440" y="4322"/>
                      </a:lnTo>
                      <a:lnTo>
                        <a:pt x="442" y="4310"/>
                      </a:lnTo>
                      <a:lnTo>
                        <a:pt x="446" y="4298"/>
                      </a:lnTo>
                      <a:lnTo>
                        <a:pt x="449" y="4287"/>
                      </a:lnTo>
                      <a:lnTo>
                        <a:pt x="454" y="4274"/>
                      </a:lnTo>
                      <a:lnTo>
                        <a:pt x="458" y="4263"/>
                      </a:lnTo>
                      <a:lnTo>
                        <a:pt x="463" y="4252"/>
                      </a:lnTo>
                      <a:lnTo>
                        <a:pt x="469" y="4241"/>
                      </a:lnTo>
                      <a:lnTo>
                        <a:pt x="476" y="4231"/>
                      </a:lnTo>
                      <a:lnTo>
                        <a:pt x="483" y="4221"/>
                      </a:lnTo>
                      <a:lnTo>
                        <a:pt x="490" y="4211"/>
                      </a:lnTo>
                      <a:lnTo>
                        <a:pt x="498" y="4202"/>
                      </a:lnTo>
                      <a:lnTo>
                        <a:pt x="507" y="4193"/>
                      </a:lnTo>
                      <a:lnTo>
                        <a:pt x="516" y="4185"/>
                      </a:lnTo>
                      <a:lnTo>
                        <a:pt x="524" y="4177"/>
                      </a:lnTo>
                      <a:lnTo>
                        <a:pt x="534" y="4169"/>
                      </a:lnTo>
                      <a:lnTo>
                        <a:pt x="544" y="4161"/>
                      </a:lnTo>
                      <a:lnTo>
                        <a:pt x="556" y="4155"/>
                      </a:lnTo>
                      <a:lnTo>
                        <a:pt x="566" y="4148"/>
                      </a:lnTo>
                      <a:lnTo>
                        <a:pt x="578" y="4141"/>
                      </a:lnTo>
                      <a:lnTo>
                        <a:pt x="589" y="4136"/>
                      </a:lnTo>
                      <a:lnTo>
                        <a:pt x="601" y="4131"/>
                      </a:lnTo>
                      <a:lnTo>
                        <a:pt x="613" y="4127"/>
                      </a:lnTo>
                      <a:lnTo>
                        <a:pt x="625" y="4122"/>
                      </a:lnTo>
                      <a:lnTo>
                        <a:pt x="638" y="4119"/>
                      </a:lnTo>
                      <a:lnTo>
                        <a:pt x="651" y="4117"/>
                      </a:lnTo>
                      <a:lnTo>
                        <a:pt x="664" y="4115"/>
                      </a:lnTo>
                      <a:lnTo>
                        <a:pt x="678" y="4112"/>
                      </a:lnTo>
                      <a:lnTo>
                        <a:pt x="691" y="4112"/>
                      </a:lnTo>
                      <a:lnTo>
                        <a:pt x="704" y="4111"/>
                      </a:lnTo>
                      <a:close/>
                      <a:moveTo>
                        <a:pt x="3677" y="13159"/>
                      </a:moveTo>
                      <a:lnTo>
                        <a:pt x="3706" y="13159"/>
                      </a:lnTo>
                      <a:lnTo>
                        <a:pt x="3733" y="13162"/>
                      </a:lnTo>
                      <a:lnTo>
                        <a:pt x="3761" y="13165"/>
                      </a:lnTo>
                      <a:lnTo>
                        <a:pt x="3789" y="13171"/>
                      </a:lnTo>
                      <a:lnTo>
                        <a:pt x="3816" y="13176"/>
                      </a:lnTo>
                      <a:lnTo>
                        <a:pt x="3842" y="13184"/>
                      </a:lnTo>
                      <a:lnTo>
                        <a:pt x="3868" y="13193"/>
                      </a:lnTo>
                      <a:lnTo>
                        <a:pt x="3893" y="13203"/>
                      </a:lnTo>
                      <a:lnTo>
                        <a:pt x="3918" y="13214"/>
                      </a:lnTo>
                      <a:lnTo>
                        <a:pt x="3941" y="13226"/>
                      </a:lnTo>
                      <a:lnTo>
                        <a:pt x="3964" y="13239"/>
                      </a:lnTo>
                      <a:lnTo>
                        <a:pt x="3987" y="13254"/>
                      </a:lnTo>
                      <a:lnTo>
                        <a:pt x="4008" y="13269"/>
                      </a:lnTo>
                      <a:lnTo>
                        <a:pt x="4030" y="13286"/>
                      </a:lnTo>
                      <a:lnTo>
                        <a:pt x="4051" y="13304"/>
                      </a:lnTo>
                      <a:lnTo>
                        <a:pt x="4069" y="13322"/>
                      </a:lnTo>
                      <a:lnTo>
                        <a:pt x="4088" y="13341"/>
                      </a:lnTo>
                      <a:lnTo>
                        <a:pt x="4105" y="13361"/>
                      </a:lnTo>
                      <a:lnTo>
                        <a:pt x="4122" y="13382"/>
                      </a:lnTo>
                      <a:lnTo>
                        <a:pt x="4137" y="13405"/>
                      </a:lnTo>
                      <a:lnTo>
                        <a:pt x="4152" y="13427"/>
                      </a:lnTo>
                      <a:lnTo>
                        <a:pt x="4165" y="13450"/>
                      </a:lnTo>
                      <a:lnTo>
                        <a:pt x="4177" y="13474"/>
                      </a:lnTo>
                      <a:lnTo>
                        <a:pt x="4189" y="13499"/>
                      </a:lnTo>
                      <a:lnTo>
                        <a:pt x="4198" y="13524"/>
                      </a:lnTo>
                      <a:lnTo>
                        <a:pt x="4207" y="13550"/>
                      </a:lnTo>
                      <a:lnTo>
                        <a:pt x="4215" y="13577"/>
                      </a:lnTo>
                      <a:lnTo>
                        <a:pt x="4221" y="13603"/>
                      </a:lnTo>
                      <a:lnTo>
                        <a:pt x="4226" y="13630"/>
                      </a:lnTo>
                      <a:lnTo>
                        <a:pt x="4229" y="13658"/>
                      </a:lnTo>
                      <a:lnTo>
                        <a:pt x="4231" y="13686"/>
                      </a:lnTo>
                      <a:lnTo>
                        <a:pt x="4232" y="13715"/>
                      </a:lnTo>
                      <a:lnTo>
                        <a:pt x="4231" y="13743"/>
                      </a:lnTo>
                      <a:lnTo>
                        <a:pt x="4229" y="13772"/>
                      </a:lnTo>
                      <a:lnTo>
                        <a:pt x="4226" y="13800"/>
                      </a:lnTo>
                      <a:lnTo>
                        <a:pt x="4221" y="13826"/>
                      </a:lnTo>
                      <a:lnTo>
                        <a:pt x="4215" y="13854"/>
                      </a:lnTo>
                      <a:lnTo>
                        <a:pt x="4207" y="13879"/>
                      </a:lnTo>
                      <a:lnTo>
                        <a:pt x="4198" y="13905"/>
                      </a:lnTo>
                      <a:lnTo>
                        <a:pt x="4189" y="13930"/>
                      </a:lnTo>
                      <a:lnTo>
                        <a:pt x="4177" y="13955"/>
                      </a:lnTo>
                      <a:lnTo>
                        <a:pt x="4165" y="13979"/>
                      </a:lnTo>
                      <a:lnTo>
                        <a:pt x="4152" y="14003"/>
                      </a:lnTo>
                      <a:lnTo>
                        <a:pt x="4137" y="14025"/>
                      </a:lnTo>
                      <a:lnTo>
                        <a:pt x="4122" y="14047"/>
                      </a:lnTo>
                      <a:lnTo>
                        <a:pt x="4105" y="14068"/>
                      </a:lnTo>
                      <a:lnTo>
                        <a:pt x="4088" y="14088"/>
                      </a:lnTo>
                      <a:lnTo>
                        <a:pt x="4069" y="14107"/>
                      </a:lnTo>
                      <a:lnTo>
                        <a:pt x="4051" y="14126"/>
                      </a:lnTo>
                      <a:lnTo>
                        <a:pt x="4030" y="14143"/>
                      </a:lnTo>
                      <a:lnTo>
                        <a:pt x="4008" y="14160"/>
                      </a:lnTo>
                      <a:lnTo>
                        <a:pt x="3987" y="14176"/>
                      </a:lnTo>
                      <a:lnTo>
                        <a:pt x="3964" y="14190"/>
                      </a:lnTo>
                      <a:lnTo>
                        <a:pt x="3941" y="14203"/>
                      </a:lnTo>
                      <a:lnTo>
                        <a:pt x="3918" y="14216"/>
                      </a:lnTo>
                      <a:lnTo>
                        <a:pt x="3893" y="14227"/>
                      </a:lnTo>
                      <a:lnTo>
                        <a:pt x="3868" y="14237"/>
                      </a:lnTo>
                      <a:lnTo>
                        <a:pt x="3842" y="14245"/>
                      </a:lnTo>
                      <a:lnTo>
                        <a:pt x="3816" y="14253"/>
                      </a:lnTo>
                      <a:lnTo>
                        <a:pt x="3789" y="14259"/>
                      </a:lnTo>
                      <a:lnTo>
                        <a:pt x="3761" y="14264"/>
                      </a:lnTo>
                      <a:lnTo>
                        <a:pt x="3733" y="14268"/>
                      </a:lnTo>
                      <a:lnTo>
                        <a:pt x="3706" y="14270"/>
                      </a:lnTo>
                      <a:lnTo>
                        <a:pt x="3677" y="14270"/>
                      </a:lnTo>
                      <a:lnTo>
                        <a:pt x="3648" y="14270"/>
                      </a:lnTo>
                      <a:lnTo>
                        <a:pt x="3620" y="14268"/>
                      </a:lnTo>
                      <a:lnTo>
                        <a:pt x="3593" y="14264"/>
                      </a:lnTo>
                      <a:lnTo>
                        <a:pt x="3565" y="14259"/>
                      </a:lnTo>
                      <a:lnTo>
                        <a:pt x="3538" y="14253"/>
                      </a:lnTo>
                      <a:lnTo>
                        <a:pt x="3512" y="14245"/>
                      </a:lnTo>
                      <a:lnTo>
                        <a:pt x="3486" y="14237"/>
                      </a:lnTo>
                      <a:lnTo>
                        <a:pt x="3461" y="14227"/>
                      </a:lnTo>
                      <a:lnTo>
                        <a:pt x="3436" y="14216"/>
                      </a:lnTo>
                      <a:lnTo>
                        <a:pt x="3413" y="14203"/>
                      </a:lnTo>
                      <a:lnTo>
                        <a:pt x="3390" y="14190"/>
                      </a:lnTo>
                      <a:lnTo>
                        <a:pt x="3366" y="14176"/>
                      </a:lnTo>
                      <a:lnTo>
                        <a:pt x="3345" y="14160"/>
                      </a:lnTo>
                      <a:lnTo>
                        <a:pt x="3324" y="14143"/>
                      </a:lnTo>
                      <a:lnTo>
                        <a:pt x="3304" y="14126"/>
                      </a:lnTo>
                      <a:lnTo>
                        <a:pt x="3284" y="14107"/>
                      </a:lnTo>
                      <a:lnTo>
                        <a:pt x="3267" y="14088"/>
                      </a:lnTo>
                      <a:lnTo>
                        <a:pt x="3249" y="14068"/>
                      </a:lnTo>
                      <a:lnTo>
                        <a:pt x="3232" y="14047"/>
                      </a:lnTo>
                      <a:lnTo>
                        <a:pt x="3217" y="14025"/>
                      </a:lnTo>
                      <a:lnTo>
                        <a:pt x="3202" y="14003"/>
                      </a:lnTo>
                      <a:lnTo>
                        <a:pt x="3189" y="13979"/>
                      </a:lnTo>
                      <a:lnTo>
                        <a:pt x="3177" y="13955"/>
                      </a:lnTo>
                      <a:lnTo>
                        <a:pt x="3166" y="13930"/>
                      </a:lnTo>
                      <a:lnTo>
                        <a:pt x="3156" y="13905"/>
                      </a:lnTo>
                      <a:lnTo>
                        <a:pt x="3147" y="13879"/>
                      </a:lnTo>
                      <a:lnTo>
                        <a:pt x="3139" y="13854"/>
                      </a:lnTo>
                      <a:lnTo>
                        <a:pt x="3132" y="13826"/>
                      </a:lnTo>
                      <a:lnTo>
                        <a:pt x="3128" y="13800"/>
                      </a:lnTo>
                      <a:lnTo>
                        <a:pt x="3125" y="13772"/>
                      </a:lnTo>
                      <a:lnTo>
                        <a:pt x="3122" y="13743"/>
                      </a:lnTo>
                      <a:lnTo>
                        <a:pt x="3121" y="13715"/>
                      </a:lnTo>
                      <a:lnTo>
                        <a:pt x="3122" y="13686"/>
                      </a:lnTo>
                      <a:lnTo>
                        <a:pt x="3125" y="13658"/>
                      </a:lnTo>
                      <a:lnTo>
                        <a:pt x="3128" y="13630"/>
                      </a:lnTo>
                      <a:lnTo>
                        <a:pt x="3132" y="13603"/>
                      </a:lnTo>
                      <a:lnTo>
                        <a:pt x="3139" y="13577"/>
                      </a:lnTo>
                      <a:lnTo>
                        <a:pt x="3147" y="13550"/>
                      </a:lnTo>
                      <a:lnTo>
                        <a:pt x="3156" y="13524"/>
                      </a:lnTo>
                      <a:lnTo>
                        <a:pt x="3166" y="13499"/>
                      </a:lnTo>
                      <a:lnTo>
                        <a:pt x="3177" y="13474"/>
                      </a:lnTo>
                      <a:lnTo>
                        <a:pt x="3189" y="13450"/>
                      </a:lnTo>
                      <a:lnTo>
                        <a:pt x="3202" y="13427"/>
                      </a:lnTo>
                      <a:lnTo>
                        <a:pt x="3217" y="13405"/>
                      </a:lnTo>
                      <a:lnTo>
                        <a:pt x="3232" y="13382"/>
                      </a:lnTo>
                      <a:lnTo>
                        <a:pt x="3249" y="13361"/>
                      </a:lnTo>
                      <a:lnTo>
                        <a:pt x="3267" y="13341"/>
                      </a:lnTo>
                      <a:lnTo>
                        <a:pt x="3284" y="13322"/>
                      </a:lnTo>
                      <a:lnTo>
                        <a:pt x="3304" y="13304"/>
                      </a:lnTo>
                      <a:lnTo>
                        <a:pt x="3324" y="13286"/>
                      </a:lnTo>
                      <a:lnTo>
                        <a:pt x="3345" y="13269"/>
                      </a:lnTo>
                      <a:lnTo>
                        <a:pt x="3366" y="13254"/>
                      </a:lnTo>
                      <a:lnTo>
                        <a:pt x="3390" y="13239"/>
                      </a:lnTo>
                      <a:lnTo>
                        <a:pt x="3413" y="13226"/>
                      </a:lnTo>
                      <a:lnTo>
                        <a:pt x="3436" y="13214"/>
                      </a:lnTo>
                      <a:lnTo>
                        <a:pt x="3461" y="13203"/>
                      </a:lnTo>
                      <a:lnTo>
                        <a:pt x="3486" y="13193"/>
                      </a:lnTo>
                      <a:lnTo>
                        <a:pt x="3512" y="13184"/>
                      </a:lnTo>
                      <a:lnTo>
                        <a:pt x="3538" y="13176"/>
                      </a:lnTo>
                      <a:lnTo>
                        <a:pt x="3565" y="13171"/>
                      </a:lnTo>
                      <a:lnTo>
                        <a:pt x="3593" y="13165"/>
                      </a:lnTo>
                      <a:lnTo>
                        <a:pt x="3620" y="13162"/>
                      </a:lnTo>
                      <a:lnTo>
                        <a:pt x="3648"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1" y="15014"/>
                      </a:lnTo>
                      <a:lnTo>
                        <a:pt x="5708" y="15025"/>
                      </a:lnTo>
                      <a:lnTo>
                        <a:pt x="5714" y="15038"/>
                      </a:lnTo>
                      <a:lnTo>
                        <a:pt x="5718" y="15050"/>
                      </a:lnTo>
                      <a:lnTo>
                        <a:pt x="5722" y="15062"/>
                      </a:lnTo>
                      <a:lnTo>
                        <a:pt x="5724" y="15075"/>
                      </a:lnTo>
                      <a:lnTo>
                        <a:pt x="5725" y="15090"/>
                      </a:lnTo>
                      <a:lnTo>
                        <a:pt x="5725" y="15090"/>
                      </a:lnTo>
                      <a:lnTo>
                        <a:pt x="5724" y="15103"/>
                      </a:lnTo>
                      <a:lnTo>
                        <a:pt x="5722" y="15116"/>
                      </a:lnTo>
                      <a:lnTo>
                        <a:pt x="5718" y="15130"/>
                      </a:lnTo>
                      <a:lnTo>
                        <a:pt x="5714" y="15142"/>
                      </a:lnTo>
                      <a:lnTo>
                        <a:pt x="5708" y="15153"/>
                      </a:lnTo>
                      <a:lnTo>
                        <a:pt x="5701"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5" y="15217"/>
                      </a:lnTo>
                      <a:lnTo>
                        <a:pt x="1693" y="15213"/>
                      </a:lnTo>
                      <a:lnTo>
                        <a:pt x="1681" y="15207"/>
                      </a:lnTo>
                      <a:lnTo>
                        <a:pt x="1669" y="15201"/>
                      </a:lnTo>
                      <a:lnTo>
                        <a:pt x="1659" y="15193"/>
                      </a:lnTo>
                      <a:lnTo>
                        <a:pt x="1649" y="15184"/>
                      </a:lnTo>
                      <a:lnTo>
                        <a:pt x="1640" y="15175"/>
                      </a:lnTo>
                      <a:lnTo>
                        <a:pt x="1631" y="15164"/>
                      </a:lnTo>
                      <a:lnTo>
                        <a:pt x="1624" y="15153"/>
                      </a:lnTo>
                      <a:lnTo>
                        <a:pt x="1619" y="15142"/>
                      </a:lnTo>
                      <a:lnTo>
                        <a:pt x="1613" y="15130"/>
                      </a:lnTo>
                      <a:lnTo>
                        <a:pt x="1610" y="15116"/>
                      </a:lnTo>
                      <a:lnTo>
                        <a:pt x="1608" y="15103"/>
                      </a:lnTo>
                      <a:lnTo>
                        <a:pt x="1608" y="15090"/>
                      </a:lnTo>
                      <a:lnTo>
                        <a:pt x="1608" y="15090"/>
                      </a:lnTo>
                      <a:lnTo>
                        <a:pt x="1608" y="15075"/>
                      </a:lnTo>
                      <a:lnTo>
                        <a:pt x="1610" y="15062"/>
                      </a:lnTo>
                      <a:lnTo>
                        <a:pt x="1613" y="15050"/>
                      </a:lnTo>
                      <a:lnTo>
                        <a:pt x="1619" y="15038"/>
                      </a:lnTo>
                      <a:lnTo>
                        <a:pt x="1624" y="15025"/>
                      </a:lnTo>
                      <a:lnTo>
                        <a:pt x="1631" y="15014"/>
                      </a:lnTo>
                      <a:lnTo>
                        <a:pt x="1640" y="15004"/>
                      </a:lnTo>
                      <a:lnTo>
                        <a:pt x="1649" y="14994"/>
                      </a:lnTo>
                      <a:lnTo>
                        <a:pt x="1659" y="14987"/>
                      </a:lnTo>
                      <a:lnTo>
                        <a:pt x="1669" y="14979"/>
                      </a:lnTo>
                      <a:lnTo>
                        <a:pt x="1681" y="14972"/>
                      </a:lnTo>
                      <a:lnTo>
                        <a:pt x="1693" y="14965"/>
                      </a:lnTo>
                      <a:lnTo>
                        <a:pt x="1705"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1" y="15497"/>
                      </a:lnTo>
                      <a:lnTo>
                        <a:pt x="5708" y="15508"/>
                      </a:lnTo>
                      <a:lnTo>
                        <a:pt x="5714" y="15520"/>
                      </a:lnTo>
                      <a:lnTo>
                        <a:pt x="5718" y="15532"/>
                      </a:lnTo>
                      <a:lnTo>
                        <a:pt x="5722" y="15546"/>
                      </a:lnTo>
                      <a:lnTo>
                        <a:pt x="5724" y="15559"/>
                      </a:lnTo>
                      <a:lnTo>
                        <a:pt x="5725" y="15572"/>
                      </a:lnTo>
                      <a:lnTo>
                        <a:pt x="5725" y="15572"/>
                      </a:lnTo>
                      <a:lnTo>
                        <a:pt x="5724" y="15586"/>
                      </a:lnTo>
                      <a:lnTo>
                        <a:pt x="5722" y="15599"/>
                      </a:lnTo>
                      <a:lnTo>
                        <a:pt x="5718" y="15612"/>
                      </a:lnTo>
                      <a:lnTo>
                        <a:pt x="5714" y="15624"/>
                      </a:lnTo>
                      <a:lnTo>
                        <a:pt x="5708" y="15636"/>
                      </a:lnTo>
                      <a:lnTo>
                        <a:pt x="5701"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5" y="15700"/>
                      </a:lnTo>
                      <a:lnTo>
                        <a:pt x="1693" y="15695"/>
                      </a:lnTo>
                      <a:lnTo>
                        <a:pt x="1681" y="15690"/>
                      </a:lnTo>
                      <a:lnTo>
                        <a:pt x="1669" y="15683"/>
                      </a:lnTo>
                      <a:lnTo>
                        <a:pt x="1659" y="15675"/>
                      </a:lnTo>
                      <a:lnTo>
                        <a:pt x="1649" y="15667"/>
                      </a:lnTo>
                      <a:lnTo>
                        <a:pt x="1640" y="15658"/>
                      </a:lnTo>
                      <a:lnTo>
                        <a:pt x="1631" y="15647"/>
                      </a:lnTo>
                      <a:lnTo>
                        <a:pt x="1624" y="15636"/>
                      </a:lnTo>
                      <a:lnTo>
                        <a:pt x="1619" y="15624"/>
                      </a:lnTo>
                      <a:lnTo>
                        <a:pt x="1613" y="15612"/>
                      </a:lnTo>
                      <a:lnTo>
                        <a:pt x="1610" y="15599"/>
                      </a:lnTo>
                      <a:lnTo>
                        <a:pt x="1608" y="15586"/>
                      </a:lnTo>
                      <a:lnTo>
                        <a:pt x="1608" y="15572"/>
                      </a:lnTo>
                      <a:lnTo>
                        <a:pt x="1608" y="15572"/>
                      </a:lnTo>
                      <a:lnTo>
                        <a:pt x="1608" y="15559"/>
                      </a:lnTo>
                      <a:lnTo>
                        <a:pt x="1610" y="15546"/>
                      </a:lnTo>
                      <a:lnTo>
                        <a:pt x="1613" y="15532"/>
                      </a:lnTo>
                      <a:lnTo>
                        <a:pt x="1619" y="15520"/>
                      </a:lnTo>
                      <a:lnTo>
                        <a:pt x="1624" y="15508"/>
                      </a:lnTo>
                      <a:lnTo>
                        <a:pt x="1631" y="15497"/>
                      </a:lnTo>
                      <a:lnTo>
                        <a:pt x="1640" y="15487"/>
                      </a:lnTo>
                      <a:lnTo>
                        <a:pt x="1649" y="15478"/>
                      </a:lnTo>
                      <a:lnTo>
                        <a:pt x="1659" y="15469"/>
                      </a:lnTo>
                      <a:lnTo>
                        <a:pt x="1669" y="15461"/>
                      </a:lnTo>
                      <a:lnTo>
                        <a:pt x="1681" y="15455"/>
                      </a:lnTo>
                      <a:lnTo>
                        <a:pt x="1693" y="15449"/>
                      </a:lnTo>
                      <a:lnTo>
                        <a:pt x="1705"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1" y="15981"/>
                      </a:lnTo>
                      <a:lnTo>
                        <a:pt x="5708" y="15992"/>
                      </a:lnTo>
                      <a:lnTo>
                        <a:pt x="5714" y="16003"/>
                      </a:lnTo>
                      <a:lnTo>
                        <a:pt x="5718" y="16015"/>
                      </a:lnTo>
                      <a:lnTo>
                        <a:pt x="5722" y="16028"/>
                      </a:lnTo>
                      <a:lnTo>
                        <a:pt x="5724" y="16042"/>
                      </a:lnTo>
                      <a:lnTo>
                        <a:pt x="5725" y="16055"/>
                      </a:lnTo>
                      <a:lnTo>
                        <a:pt x="5725" y="16055"/>
                      </a:lnTo>
                      <a:lnTo>
                        <a:pt x="5724" y="16068"/>
                      </a:lnTo>
                      <a:lnTo>
                        <a:pt x="5722" y="16082"/>
                      </a:lnTo>
                      <a:lnTo>
                        <a:pt x="5718" y="16095"/>
                      </a:lnTo>
                      <a:lnTo>
                        <a:pt x="5714" y="16107"/>
                      </a:lnTo>
                      <a:lnTo>
                        <a:pt x="5708" y="16119"/>
                      </a:lnTo>
                      <a:lnTo>
                        <a:pt x="5701"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5" y="16182"/>
                      </a:lnTo>
                      <a:lnTo>
                        <a:pt x="1693" y="16178"/>
                      </a:lnTo>
                      <a:lnTo>
                        <a:pt x="1681" y="16172"/>
                      </a:lnTo>
                      <a:lnTo>
                        <a:pt x="1669" y="16166"/>
                      </a:lnTo>
                      <a:lnTo>
                        <a:pt x="1659" y="16158"/>
                      </a:lnTo>
                      <a:lnTo>
                        <a:pt x="1649" y="16149"/>
                      </a:lnTo>
                      <a:lnTo>
                        <a:pt x="1640" y="16140"/>
                      </a:lnTo>
                      <a:lnTo>
                        <a:pt x="1631" y="16129"/>
                      </a:lnTo>
                      <a:lnTo>
                        <a:pt x="1624" y="16119"/>
                      </a:lnTo>
                      <a:lnTo>
                        <a:pt x="1619" y="16107"/>
                      </a:lnTo>
                      <a:lnTo>
                        <a:pt x="1613" y="16095"/>
                      </a:lnTo>
                      <a:lnTo>
                        <a:pt x="1610" y="16082"/>
                      </a:lnTo>
                      <a:lnTo>
                        <a:pt x="1608" y="16068"/>
                      </a:lnTo>
                      <a:lnTo>
                        <a:pt x="1608" y="16055"/>
                      </a:lnTo>
                      <a:lnTo>
                        <a:pt x="1608" y="16055"/>
                      </a:lnTo>
                      <a:lnTo>
                        <a:pt x="1608" y="16042"/>
                      </a:lnTo>
                      <a:lnTo>
                        <a:pt x="1610" y="16028"/>
                      </a:lnTo>
                      <a:lnTo>
                        <a:pt x="1613" y="16015"/>
                      </a:lnTo>
                      <a:lnTo>
                        <a:pt x="1619" y="16003"/>
                      </a:lnTo>
                      <a:lnTo>
                        <a:pt x="1624" y="15992"/>
                      </a:lnTo>
                      <a:lnTo>
                        <a:pt x="1631" y="15981"/>
                      </a:lnTo>
                      <a:lnTo>
                        <a:pt x="1640" y="15969"/>
                      </a:lnTo>
                      <a:lnTo>
                        <a:pt x="1649" y="15961"/>
                      </a:lnTo>
                      <a:lnTo>
                        <a:pt x="1659" y="15952"/>
                      </a:lnTo>
                      <a:lnTo>
                        <a:pt x="1669" y="15944"/>
                      </a:lnTo>
                      <a:lnTo>
                        <a:pt x="1681" y="15937"/>
                      </a:lnTo>
                      <a:lnTo>
                        <a:pt x="1693" y="15932"/>
                      </a:lnTo>
                      <a:lnTo>
                        <a:pt x="1705" y="15927"/>
                      </a:lnTo>
                      <a:lnTo>
                        <a:pt x="1720" y="15924"/>
                      </a:lnTo>
                      <a:lnTo>
                        <a:pt x="1733" y="15922"/>
                      </a:lnTo>
                      <a:lnTo>
                        <a:pt x="1748" y="15921"/>
                      </a:lnTo>
                      <a:close/>
                      <a:moveTo>
                        <a:pt x="704" y="2929"/>
                      </a:moveTo>
                      <a:lnTo>
                        <a:pt x="6628" y="2929"/>
                      </a:lnTo>
                      <a:lnTo>
                        <a:pt x="6642" y="2930"/>
                      </a:lnTo>
                      <a:lnTo>
                        <a:pt x="6655" y="2931"/>
                      </a:lnTo>
                      <a:lnTo>
                        <a:pt x="6669" y="2932"/>
                      </a:lnTo>
                      <a:lnTo>
                        <a:pt x="6682" y="2934"/>
                      </a:lnTo>
                      <a:lnTo>
                        <a:pt x="6694" y="2938"/>
                      </a:lnTo>
                      <a:lnTo>
                        <a:pt x="6707" y="2941"/>
                      </a:lnTo>
                      <a:lnTo>
                        <a:pt x="6720" y="2944"/>
                      </a:lnTo>
                      <a:lnTo>
                        <a:pt x="6732" y="2949"/>
                      </a:lnTo>
                      <a:lnTo>
                        <a:pt x="6744" y="2954"/>
                      </a:lnTo>
                      <a:lnTo>
                        <a:pt x="6755" y="2960"/>
                      </a:lnTo>
                      <a:lnTo>
                        <a:pt x="6766" y="2965"/>
                      </a:lnTo>
                      <a:lnTo>
                        <a:pt x="6777" y="2972"/>
                      </a:lnTo>
                      <a:lnTo>
                        <a:pt x="6787" y="2979"/>
                      </a:lnTo>
                      <a:lnTo>
                        <a:pt x="6797" y="2986"/>
                      </a:lnTo>
                      <a:lnTo>
                        <a:pt x="6807" y="2994"/>
                      </a:lnTo>
                      <a:lnTo>
                        <a:pt x="6817" y="3002"/>
                      </a:lnTo>
                      <a:lnTo>
                        <a:pt x="6826" y="3011"/>
                      </a:lnTo>
                      <a:lnTo>
                        <a:pt x="6834" y="3020"/>
                      </a:lnTo>
                      <a:lnTo>
                        <a:pt x="6842" y="3029"/>
                      </a:lnTo>
                      <a:lnTo>
                        <a:pt x="6849" y="3039"/>
                      </a:lnTo>
                      <a:lnTo>
                        <a:pt x="6856" y="3049"/>
                      </a:lnTo>
                      <a:lnTo>
                        <a:pt x="6863" y="3060"/>
                      </a:lnTo>
                      <a:lnTo>
                        <a:pt x="6868" y="3070"/>
                      </a:lnTo>
                      <a:lnTo>
                        <a:pt x="6874" y="3081"/>
                      </a:lnTo>
                      <a:lnTo>
                        <a:pt x="6879" y="3092"/>
                      </a:lnTo>
                      <a:lnTo>
                        <a:pt x="6883" y="3104"/>
                      </a:lnTo>
                      <a:lnTo>
                        <a:pt x="6887" y="3115"/>
                      </a:lnTo>
                      <a:lnTo>
                        <a:pt x="6889" y="3127"/>
                      </a:lnTo>
                      <a:lnTo>
                        <a:pt x="6893" y="3140"/>
                      </a:lnTo>
                      <a:lnTo>
                        <a:pt x="6894" y="3152"/>
                      </a:lnTo>
                      <a:lnTo>
                        <a:pt x="6895" y="3164"/>
                      </a:lnTo>
                      <a:lnTo>
                        <a:pt x="6895" y="3177"/>
                      </a:lnTo>
                      <a:lnTo>
                        <a:pt x="6895" y="3764"/>
                      </a:lnTo>
                      <a:lnTo>
                        <a:pt x="6895" y="3776"/>
                      </a:lnTo>
                      <a:lnTo>
                        <a:pt x="6894" y="3790"/>
                      </a:lnTo>
                      <a:lnTo>
                        <a:pt x="6893" y="3802"/>
                      </a:lnTo>
                      <a:lnTo>
                        <a:pt x="6889" y="3814"/>
                      </a:lnTo>
                      <a:lnTo>
                        <a:pt x="6887" y="3826"/>
                      </a:lnTo>
                      <a:lnTo>
                        <a:pt x="6883" y="3837"/>
                      </a:lnTo>
                      <a:lnTo>
                        <a:pt x="6879" y="3850"/>
                      </a:lnTo>
                      <a:lnTo>
                        <a:pt x="6874" y="3861"/>
                      </a:lnTo>
                      <a:lnTo>
                        <a:pt x="6868" y="3872"/>
                      </a:lnTo>
                      <a:lnTo>
                        <a:pt x="6863" y="3882"/>
                      </a:lnTo>
                      <a:lnTo>
                        <a:pt x="6856" y="3893"/>
                      </a:lnTo>
                      <a:lnTo>
                        <a:pt x="6849" y="3903"/>
                      </a:lnTo>
                      <a:lnTo>
                        <a:pt x="6842" y="3912"/>
                      </a:lnTo>
                      <a:lnTo>
                        <a:pt x="6834" y="3922"/>
                      </a:lnTo>
                      <a:lnTo>
                        <a:pt x="6826" y="3931"/>
                      </a:lnTo>
                      <a:lnTo>
                        <a:pt x="6817" y="3939"/>
                      </a:lnTo>
                      <a:lnTo>
                        <a:pt x="6807" y="3947"/>
                      </a:lnTo>
                      <a:lnTo>
                        <a:pt x="6797" y="3955"/>
                      </a:lnTo>
                      <a:lnTo>
                        <a:pt x="6787" y="3963"/>
                      </a:lnTo>
                      <a:lnTo>
                        <a:pt x="6777" y="3969"/>
                      </a:lnTo>
                      <a:lnTo>
                        <a:pt x="6766" y="3976"/>
                      </a:lnTo>
                      <a:lnTo>
                        <a:pt x="6755" y="3982"/>
                      </a:lnTo>
                      <a:lnTo>
                        <a:pt x="6744" y="3987"/>
                      </a:lnTo>
                      <a:lnTo>
                        <a:pt x="6732" y="3993"/>
                      </a:lnTo>
                      <a:lnTo>
                        <a:pt x="6720" y="3997"/>
                      </a:lnTo>
                      <a:lnTo>
                        <a:pt x="6707" y="4000"/>
                      </a:lnTo>
                      <a:lnTo>
                        <a:pt x="6694" y="4004"/>
                      </a:lnTo>
                      <a:lnTo>
                        <a:pt x="6682" y="4007"/>
                      </a:lnTo>
                      <a:lnTo>
                        <a:pt x="6669" y="4009"/>
                      </a:lnTo>
                      <a:lnTo>
                        <a:pt x="6655" y="4010"/>
                      </a:lnTo>
                      <a:lnTo>
                        <a:pt x="6642" y="4012"/>
                      </a:lnTo>
                      <a:lnTo>
                        <a:pt x="6628" y="4012"/>
                      </a:lnTo>
                      <a:lnTo>
                        <a:pt x="704" y="4012"/>
                      </a:lnTo>
                      <a:lnTo>
                        <a:pt x="691" y="4012"/>
                      </a:lnTo>
                      <a:lnTo>
                        <a:pt x="678" y="4010"/>
                      </a:lnTo>
                      <a:lnTo>
                        <a:pt x="664" y="4009"/>
                      </a:lnTo>
                      <a:lnTo>
                        <a:pt x="651" y="4007"/>
                      </a:lnTo>
                      <a:lnTo>
                        <a:pt x="638" y="4004"/>
                      </a:lnTo>
                      <a:lnTo>
                        <a:pt x="625" y="4000"/>
                      </a:lnTo>
                      <a:lnTo>
                        <a:pt x="613" y="3997"/>
                      </a:lnTo>
                      <a:lnTo>
                        <a:pt x="601" y="3993"/>
                      </a:lnTo>
                      <a:lnTo>
                        <a:pt x="589" y="3987"/>
                      </a:lnTo>
                      <a:lnTo>
                        <a:pt x="578" y="3982"/>
                      </a:lnTo>
                      <a:lnTo>
                        <a:pt x="566" y="3976"/>
                      </a:lnTo>
                      <a:lnTo>
                        <a:pt x="556" y="3969"/>
                      </a:lnTo>
                      <a:lnTo>
                        <a:pt x="544" y="3963"/>
                      </a:lnTo>
                      <a:lnTo>
                        <a:pt x="534" y="3955"/>
                      </a:lnTo>
                      <a:lnTo>
                        <a:pt x="524" y="3947"/>
                      </a:lnTo>
                      <a:lnTo>
                        <a:pt x="516" y="3939"/>
                      </a:lnTo>
                      <a:lnTo>
                        <a:pt x="507" y="3931"/>
                      </a:lnTo>
                      <a:lnTo>
                        <a:pt x="498" y="3922"/>
                      </a:lnTo>
                      <a:lnTo>
                        <a:pt x="490" y="3912"/>
                      </a:lnTo>
                      <a:lnTo>
                        <a:pt x="483" y="3903"/>
                      </a:lnTo>
                      <a:lnTo>
                        <a:pt x="476" y="3893"/>
                      </a:lnTo>
                      <a:lnTo>
                        <a:pt x="469" y="3882"/>
                      </a:lnTo>
                      <a:lnTo>
                        <a:pt x="463" y="3872"/>
                      </a:lnTo>
                      <a:lnTo>
                        <a:pt x="458" y="3861"/>
                      </a:lnTo>
                      <a:lnTo>
                        <a:pt x="454" y="3850"/>
                      </a:lnTo>
                      <a:lnTo>
                        <a:pt x="449" y="3837"/>
                      </a:lnTo>
                      <a:lnTo>
                        <a:pt x="446" y="3826"/>
                      </a:lnTo>
                      <a:lnTo>
                        <a:pt x="442" y="3814"/>
                      </a:lnTo>
                      <a:lnTo>
                        <a:pt x="440" y="3802"/>
                      </a:lnTo>
                      <a:lnTo>
                        <a:pt x="439" y="3790"/>
                      </a:lnTo>
                      <a:lnTo>
                        <a:pt x="438" y="3776"/>
                      </a:lnTo>
                      <a:lnTo>
                        <a:pt x="437" y="3764"/>
                      </a:lnTo>
                      <a:lnTo>
                        <a:pt x="437" y="3177"/>
                      </a:lnTo>
                      <a:lnTo>
                        <a:pt x="438" y="3164"/>
                      </a:lnTo>
                      <a:lnTo>
                        <a:pt x="439" y="3152"/>
                      </a:lnTo>
                      <a:lnTo>
                        <a:pt x="440" y="3140"/>
                      </a:lnTo>
                      <a:lnTo>
                        <a:pt x="442" y="3127"/>
                      </a:lnTo>
                      <a:lnTo>
                        <a:pt x="446" y="3115"/>
                      </a:lnTo>
                      <a:lnTo>
                        <a:pt x="449" y="3104"/>
                      </a:lnTo>
                      <a:lnTo>
                        <a:pt x="454" y="3092"/>
                      </a:lnTo>
                      <a:lnTo>
                        <a:pt x="458" y="3081"/>
                      </a:lnTo>
                      <a:lnTo>
                        <a:pt x="463" y="3070"/>
                      </a:lnTo>
                      <a:lnTo>
                        <a:pt x="469" y="3060"/>
                      </a:lnTo>
                      <a:lnTo>
                        <a:pt x="476" y="3049"/>
                      </a:lnTo>
                      <a:lnTo>
                        <a:pt x="483" y="3039"/>
                      </a:lnTo>
                      <a:lnTo>
                        <a:pt x="490" y="3029"/>
                      </a:lnTo>
                      <a:lnTo>
                        <a:pt x="498" y="3020"/>
                      </a:lnTo>
                      <a:lnTo>
                        <a:pt x="507" y="3011"/>
                      </a:lnTo>
                      <a:lnTo>
                        <a:pt x="516" y="3002"/>
                      </a:lnTo>
                      <a:lnTo>
                        <a:pt x="524" y="2994"/>
                      </a:lnTo>
                      <a:lnTo>
                        <a:pt x="534" y="2986"/>
                      </a:lnTo>
                      <a:lnTo>
                        <a:pt x="544" y="2979"/>
                      </a:lnTo>
                      <a:lnTo>
                        <a:pt x="556" y="2972"/>
                      </a:lnTo>
                      <a:lnTo>
                        <a:pt x="566" y="2965"/>
                      </a:lnTo>
                      <a:lnTo>
                        <a:pt x="578" y="2960"/>
                      </a:lnTo>
                      <a:lnTo>
                        <a:pt x="589" y="2954"/>
                      </a:lnTo>
                      <a:lnTo>
                        <a:pt x="601" y="2949"/>
                      </a:lnTo>
                      <a:lnTo>
                        <a:pt x="613" y="2944"/>
                      </a:lnTo>
                      <a:lnTo>
                        <a:pt x="625" y="2941"/>
                      </a:lnTo>
                      <a:lnTo>
                        <a:pt x="638" y="2938"/>
                      </a:lnTo>
                      <a:lnTo>
                        <a:pt x="651" y="2934"/>
                      </a:lnTo>
                      <a:lnTo>
                        <a:pt x="664" y="2932"/>
                      </a:lnTo>
                      <a:lnTo>
                        <a:pt x="678" y="2931"/>
                      </a:lnTo>
                      <a:lnTo>
                        <a:pt x="691" y="2930"/>
                      </a:lnTo>
                      <a:lnTo>
                        <a:pt x="704" y="2929"/>
                      </a:lnTo>
                      <a:close/>
                      <a:moveTo>
                        <a:pt x="704" y="1747"/>
                      </a:moveTo>
                      <a:lnTo>
                        <a:pt x="6628" y="1747"/>
                      </a:lnTo>
                      <a:lnTo>
                        <a:pt x="6642" y="1747"/>
                      </a:lnTo>
                      <a:lnTo>
                        <a:pt x="6655" y="1748"/>
                      </a:lnTo>
                      <a:lnTo>
                        <a:pt x="6669" y="1749"/>
                      </a:lnTo>
                      <a:lnTo>
                        <a:pt x="6682" y="1752"/>
                      </a:lnTo>
                      <a:lnTo>
                        <a:pt x="6694" y="1755"/>
                      </a:lnTo>
                      <a:lnTo>
                        <a:pt x="6707" y="1758"/>
                      </a:lnTo>
                      <a:lnTo>
                        <a:pt x="6720" y="1762"/>
                      </a:lnTo>
                      <a:lnTo>
                        <a:pt x="6732" y="1766"/>
                      </a:lnTo>
                      <a:lnTo>
                        <a:pt x="6744" y="1772"/>
                      </a:lnTo>
                      <a:lnTo>
                        <a:pt x="6755" y="1777"/>
                      </a:lnTo>
                      <a:lnTo>
                        <a:pt x="6766" y="1783"/>
                      </a:lnTo>
                      <a:lnTo>
                        <a:pt x="6777" y="1789"/>
                      </a:lnTo>
                      <a:lnTo>
                        <a:pt x="6787" y="1796"/>
                      </a:lnTo>
                      <a:lnTo>
                        <a:pt x="6797" y="1804"/>
                      </a:lnTo>
                      <a:lnTo>
                        <a:pt x="6807" y="1812"/>
                      </a:lnTo>
                      <a:lnTo>
                        <a:pt x="6817" y="1819"/>
                      </a:lnTo>
                      <a:lnTo>
                        <a:pt x="6826" y="1828"/>
                      </a:lnTo>
                      <a:lnTo>
                        <a:pt x="6834" y="1837"/>
                      </a:lnTo>
                      <a:lnTo>
                        <a:pt x="6842" y="1846"/>
                      </a:lnTo>
                      <a:lnTo>
                        <a:pt x="6849" y="1856"/>
                      </a:lnTo>
                      <a:lnTo>
                        <a:pt x="6856" y="1866"/>
                      </a:lnTo>
                      <a:lnTo>
                        <a:pt x="6863" y="1877"/>
                      </a:lnTo>
                      <a:lnTo>
                        <a:pt x="6868" y="1887"/>
                      </a:lnTo>
                      <a:lnTo>
                        <a:pt x="6874" y="1898"/>
                      </a:lnTo>
                      <a:lnTo>
                        <a:pt x="6879" y="1909"/>
                      </a:lnTo>
                      <a:lnTo>
                        <a:pt x="6883" y="1921"/>
                      </a:lnTo>
                      <a:lnTo>
                        <a:pt x="6887" y="1933"/>
                      </a:lnTo>
                      <a:lnTo>
                        <a:pt x="6889" y="1945"/>
                      </a:lnTo>
                      <a:lnTo>
                        <a:pt x="6893" y="1957"/>
                      </a:lnTo>
                      <a:lnTo>
                        <a:pt x="6894" y="1969"/>
                      </a:lnTo>
                      <a:lnTo>
                        <a:pt x="6895" y="1981"/>
                      </a:lnTo>
                      <a:lnTo>
                        <a:pt x="6895" y="1995"/>
                      </a:lnTo>
                      <a:lnTo>
                        <a:pt x="6895" y="2582"/>
                      </a:lnTo>
                      <a:lnTo>
                        <a:pt x="6895" y="2594"/>
                      </a:lnTo>
                      <a:lnTo>
                        <a:pt x="6894" y="2607"/>
                      </a:lnTo>
                      <a:lnTo>
                        <a:pt x="6893" y="2619"/>
                      </a:lnTo>
                      <a:lnTo>
                        <a:pt x="6889" y="2631"/>
                      </a:lnTo>
                      <a:lnTo>
                        <a:pt x="6887" y="2644"/>
                      </a:lnTo>
                      <a:lnTo>
                        <a:pt x="6883" y="2655"/>
                      </a:lnTo>
                      <a:lnTo>
                        <a:pt x="6879" y="2667"/>
                      </a:lnTo>
                      <a:lnTo>
                        <a:pt x="6874" y="2678"/>
                      </a:lnTo>
                      <a:lnTo>
                        <a:pt x="6868" y="2689"/>
                      </a:lnTo>
                      <a:lnTo>
                        <a:pt x="6863" y="2699"/>
                      </a:lnTo>
                      <a:lnTo>
                        <a:pt x="6856" y="2710"/>
                      </a:lnTo>
                      <a:lnTo>
                        <a:pt x="6849" y="2720"/>
                      </a:lnTo>
                      <a:lnTo>
                        <a:pt x="6842" y="2730"/>
                      </a:lnTo>
                      <a:lnTo>
                        <a:pt x="6834" y="2739"/>
                      </a:lnTo>
                      <a:lnTo>
                        <a:pt x="6826" y="2748"/>
                      </a:lnTo>
                      <a:lnTo>
                        <a:pt x="6817" y="2757"/>
                      </a:lnTo>
                      <a:lnTo>
                        <a:pt x="6807" y="2765"/>
                      </a:lnTo>
                      <a:lnTo>
                        <a:pt x="6797" y="2772"/>
                      </a:lnTo>
                      <a:lnTo>
                        <a:pt x="6787" y="2780"/>
                      </a:lnTo>
                      <a:lnTo>
                        <a:pt x="6777" y="2787"/>
                      </a:lnTo>
                      <a:lnTo>
                        <a:pt x="6766" y="2793"/>
                      </a:lnTo>
                      <a:lnTo>
                        <a:pt x="6755" y="2799"/>
                      </a:lnTo>
                      <a:lnTo>
                        <a:pt x="6744" y="2805"/>
                      </a:lnTo>
                      <a:lnTo>
                        <a:pt x="6732" y="2810"/>
                      </a:lnTo>
                      <a:lnTo>
                        <a:pt x="6720" y="2814"/>
                      </a:lnTo>
                      <a:lnTo>
                        <a:pt x="6707" y="2818"/>
                      </a:lnTo>
                      <a:lnTo>
                        <a:pt x="6694" y="2821"/>
                      </a:lnTo>
                      <a:lnTo>
                        <a:pt x="6682" y="2824"/>
                      </a:lnTo>
                      <a:lnTo>
                        <a:pt x="6669" y="2827"/>
                      </a:lnTo>
                      <a:lnTo>
                        <a:pt x="6655" y="2828"/>
                      </a:lnTo>
                      <a:lnTo>
                        <a:pt x="6642" y="2829"/>
                      </a:lnTo>
                      <a:lnTo>
                        <a:pt x="6628" y="2829"/>
                      </a:lnTo>
                      <a:lnTo>
                        <a:pt x="704" y="2829"/>
                      </a:lnTo>
                      <a:lnTo>
                        <a:pt x="691" y="2829"/>
                      </a:lnTo>
                      <a:lnTo>
                        <a:pt x="678" y="2828"/>
                      </a:lnTo>
                      <a:lnTo>
                        <a:pt x="664" y="2827"/>
                      </a:lnTo>
                      <a:lnTo>
                        <a:pt x="651" y="2824"/>
                      </a:lnTo>
                      <a:lnTo>
                        <a:pt x="638" y="2821"/>
                      </a:lnTo>
                      <a:lnTo>
                        <a:pt x="625" y="2818"/>
                      </a:lnTo>
                      <a:lnTo>
                        <a:pt x="613" y="2814"/>
                      </a:lnTo>
                      <a:lnTo>
                        <a:pt x="601" y="2810"/>
                      </a:lnTo>
                      <a:lnTo>
                        <a:pt x="589" y="2805"/>
                      </a:lnTo>
                      <a:lnTo>
                        <a:pt x="578" y="2799"/>
                      </a:lnTo>
                      <a:lnTo>
                        <a:pt x="566" y="2793"/>
                      </a:lnTo>
                      <a:lnTo>
                        <a:pt x="556" y="2787"/>
                      </a:lnTo>
                      <a:lnTo>
                        <a:pt x="544" y="2780"/>
                      </a:lnTo>
                      <a:lnTo>
                        <a:pt x="534" y="2772"/>
                      </a:lnTo>
                      <a:lnTo>
                        <a:pt x="524" y="2765"/>
                      </a:lnTo>
                      <a:lnTo>
                        <a:pt x="516" y="2757"/>
                      </a:lnTo>
                      <a:lnTo>
                        <a:pt x="507" y="2748"/>
                      </a:lnTo>
                      <a:lnTo>
                        <a:pt x="498" y="2739"/>
                      </a:lnTo>
                      <a:lnTo>
                        <a:pt x="490" y="2730"/>
                      </a:lnTo>
                      <a:lnTo>
                        <a:pt x="483" y="2720"/>
                      </a:lnTo>
                      <a:lnTo>
                        <a:pt x="476" y="2710"/>
                      </a:lnTo>
                      <a:lnTo>
                        <a:pt x="469" y="2699"/>
                      </a:lnTo>
                      <a:lnTo>
                        <a:pt x="463" y="2689"/>
                      </a:lnTo>
                      <a:lnTo>
                        <a:pt x="458" y="2678"/>
                      </a:lnTo>
                      <a:lnTo>
                        <a:pt x="454" y="2667"/>
                      </a:lnTo>
                      <a:lnTo>
                        <a:pt x="449" y="2655"/>
                      </a:lnTo>
                      <a:lnTo>
                        <a:pt x="446" y="2644"/>
                      </a:lnTo>
                      <a:lnTo>
                        <a:pt x="442" y="2631"/>
                      </a:lnTo>
                      <a:lnTo>
                        <a:pt x="440" y="2619"/>
                      </a:lnTo>
                      <a:lnTo>
                        <a:pt x="439" y="2607"/>
                      </a:lnTo>
                      <a:lnTo>
                        <a:pt x="438" y="2594"/>
                      </a:lnTo>
                      <a:lnTo>
                        <a:pt x="437" y="2582"/>
                      </a:lnTo>
                      <a:lnTo>
                        <a:pt x="437" y="1995"/>
                      </a:lnTo>
                      <a:lnTo>
                        <a:pt x="438" y="1981"/>
                      </a:lnTo>
                      <a:lnTo>
                        <a:pt x="439" y="1969"/>
                      </a:lnTo>
                      <a:lnTo>
                        <a:pt x="440" y="1957"/>
                      </a:lnTo>
                      <a:lnTo>
                        <a:pt x="442" y="1945"/>
                      </a:lnTo>
                      <a:lnTo>
                        <a:pt x="446" y="1933"/>
                      </a:lnTo>
                      <a:lnTo>
                        <a:pt x="449" y="1921"/>
                      </a:lnTo>
                      <a:lnTo>
                        <a:pt x="454" y="1909"/>
                      </a:lnTo>
                      <a:lnTo>
                        <a:pt x="458" y="1898"/>
                      </a:lnTo>
                      <a:lnTo>
                        <a:pt x="463" y="1887"/>
                      </a:lnTo>
                      <a:lnTo>
                        <a:pt x="469" y="1877"/>
                      </a:lnTo>
                      <a:lnTo>
                        <a:pt x="476" y="1866"/>
                      </a:lnTo>
                      <a:lnTo>
                        <a:pt x="483" y="1856"/>
                      </a:lnTo>
                      <a:lnTo>
                        <a:pt x="490" y="1846"/>
                      </a:lnTo>
                      <a:lnTo>
                        <a:pt x="498" y="1837"/>
                      </a:lnTo>
                      <a:lnTo>
                        <a:pt x="507" y="1828"/>
                      </a:lnTo>
                      <a:lnTo>
                        <a:pt x="516" y="1819"/>
                      </a:lnTo>
                      <a:lnTo>
                        <a:pt x="524" y="1812"/>
                      </a:lnTo>
                      <a:lnTo>
                        <a:pt x="534" y="1804"/>
                      </a:lnTo>
                      <a:lnTo>
                        <a:pt x="544" y="1796"/>
                      </a:lnTo>
                      <a:lnTo>
                        <a:pt x="556" y="1789"/>
                      </a:lnTo>
                      <a:lnTo>
                        <a:pt x="566" y="1783"/>
                      </a:lnTo>
                      <a:lnTo>
                        <a:pt x="578" y="1777"/>
                      </a:lnTo>
                      <a:lnTo>
                        <a:pt x="589" y="1772"/>
                      </a:lnTo>
                      <a:lnTo>
                        <a:pt x="601" y="1766"/>
                      </a:lnTo>
                      <a:lnTo>
                        <a:pt x="613" y="1762"/>
                      </a:lnTo>
                      <a:lnTo>
                        <a:pt x="625" y="1758"/>
                      </a:lnTo>
                      <a:lnTo>
                        <a:pt x="638" y="1755"/>
                      </a:lnTo>
                      <a:lnTo>
                        <a:pt x="651" y="1752"/>
                      </a:lnTo>
                      <a:lnTo>
                        <a:pt x="664" y="1749"/>
                      </a:lnTo>
                      <a:lnTo>
                        <a:pt x="678" y="1748"/>
                      </a:lnTo>
                      <a:lnTo>
                        <a:pt x="691" y="1747"/>
                      </a:lnTo>
                      <a:lnTo>
                        <a:pt x="704" y="1747"/>
                      </a:lnTo>
                      <a:close/>
                      <a:moveTo>
                        <a:pt x="704" y="565"/>
                      </a:moveTo>
                      <a:lnTo>
                        <a:pt x="6628" y="565"/>
                      </a:lnTo>
                      <a:lnTo>
                        <a:pt x="6642" y="565"/>
                      </a:lnTo>
                      <a:lnTo>
                        <a:pt x="6655" y="566"/>
                      </a:lnTo>
                      <a:lnTo>
                        <a:pt x="6669" y="567"/>
                      </a:lnTo>
                      <a:lnTo>
                        <a:pt x="6682" y="569"/>
                      </a:lnTo>
                      <a:lnTo>
                        <a:pt x="6694" y="572"/>
                      </a:lnTo>
                      <a:lnTo>
                        <a:pt x="6707" y="576"/>
                      </a:lnTo>
                      <a:lnTo>
                        <a:pt x="6720" y="579"/>
                      </a:lnTo>
                      <a:lnTo>
                        <a:pt x="6732" y="584"/>
                      </a:lnTo>
                      <a:lnTo>
                        <a:pt x="6744" y="589"/>
                      </a:lnTo>
                      <a:lnTo>
                        <a:pt x="6755" y="595"/>
                      </a:lnTo>
                      <a:lnTo>
                        <a:pt x="6766" y="600"/>
                      </a:lnTo>
                      <a:lnTo>
                        <a:pt x="6777" y="607"/>
                      </a:lnTo>
                      <a:lnTo>
                        <a:pt x="6787" y="613"/>
                      </a:lnTo>
                      <a:lnTo>
                        <a:pt x="6797" y="621"/>
                      </a:lnTo>
                      <a:lnTo>
                        <a:pt x="6807" y="629"/>
                      </a:lnTo>
                      <a:lnTo>
                        <a:pt x="6817" y="637"/>
                      </a:lnTo>
                      <a:lnTo>
                        <a:pt x="6826" y="646"/>
                      </a:lnTo>
                      <a:lnTo>
                        <a:pt x="6834" y="655"/>
                      </a:lnTo>
                      <a:lnTo>
                        <a:pt x="6842" y="665"/>
                      </a:lnTo>
                      <a:lnTo>
                        <a:pt x="6849" y="673"/>
                      </a:lnTo>
                      <a:lnTo>
                        <a:pt x="6856" y="683"/>
                      </a:lnTo>
                      <a:lnTo>
                        <a:pt x="6863" y="694"/>
                      </a:lnTo>
                      <a:lnTo>
                        <a:pt x="6868" y="704"/>
                      </a:lnTo>
                      <a:lnTo>
                        <a:pt x="6874" y="716"/>
                      </a:lnTo>
                      <a:lnTo>
                        <a:pt x="6879" y="727"/>
                      </a:lnTo>
                      <a:lnTo>
                        <a:pt x="6883" y="739"/>
                      </a:lnTo>
                      <a:lnTo>
                        <a:pt x="6887" y="750"/>
                      </a:lnTo>
                      <a:lnTo>
                        <a:pt x="6889" y="762"/>
                      </a:lnTo>
                      <a:lnTo>
                        <a:pt x="6893" y="774"/>
                      </a:lnTo>
                      <a:lnTo>
                        <a:pt x="6894" y="787"/>
                      </a:lnTo>
                      <a:lnTo>
                        <a:pt x="6895" y="800"/>
                      </a:lnTo>
                      <a:lnTo>
                        <a:pt x="6895" y="812"/>
                      </a:lnTo>
                      <a:lnTo>
                        <a:pt x="6895" y="1399"/>
                      </a:lnTo>
                      <a:lnTo>
                        <a:pt x="6895" y="1412"/>
                      </a:lnTo>
                      <a:lnTo>
                        <a:pt x="6894" y="1424"/>
                      </a:lnTo>
                      <a:lnTo>
                        <a:pt x="6893" y="1437"/>
                      </a:lnTo>
                      <a:lnTo>
                        <a:pt x="6889" y="1449"/>
                      </a:lnTo>
                      <a:lnTo>
                        <a:pt x="6887" y="1461"/>
                      </a:lnTo>
                      <a:lnTo>
                        <a:pt x="6883" y="1472"/>
                      </a:lnTo>
                      <a:lnTo>
                        <a:pt x="6879" y="1484"/>
                      </a:lnTo>
                      <a:lnTo>
                        <a:pt x="6874" y="1495"/>
                      </a:lnTo>
                      <a:lnTo>
                        <a:pt x="6868" y="1507"/>
                      </a:lnTo>
                      <a:lnTo>
                        <a:pt x="6863" y="1517"/>
                      </a:lnTo>
                      <a:lnTo>
                        <a:pt x="6856" y="1528"/>
                      </a:lnTo>
                      <a:lnTo>
                        <a:pt x="6849" y="1538"/>
                      </a:lnTo>
                      <a:lnTo>
                        <a:pt x="6842" y="1548"/>
                      </a:lnTo>
                      <a:lnTo>
                        <a:pt x="6834" y="1556"/>
                      </a:lnTo>
                      <a:lnTo>
                        <a:pt x="6826" y="1565"/>
                      </a:lnTo>
                      <a:lnTo>
                        <a:pt x="6817" y="1574"/>
                      </a:lnTo>
                      <a:lnTo>
                        <a:pt x="6807" y="1582"/>
                      </a:lnTo>
                      <a:lnTo>
                        <a:pt x="6797" y="1590"/>
                      </a:lnTo>
                      <a:lnTo>
                        <a:pt x="6787" y="1598"/>
                      </a:lnTo>
                      <a:lnTo>
                        <a:pt x="6777" y="1604"/>
                      </a:lnTo>
                      <a:lnTo>
                        <a:pt x="6766" y="1611"/>
                      </a:lnTo>
                      <a:lnTo>
                        <a:pt x="6755" y="1617"/>
                      </a:lnTo>
                      <a:lnTo>
                        <a:pt x="6744" y="1622"/>
                      </a:lnTo>
                      <a:lnTo>
                        <a:pt x="6732" y="1627"/>
                      </a:lnTo>
                      <a:lnTo>
                        <a:pt x="6720" y="1632"/>
                      </a:lnTo>
                      <a:lnTo>
                        <a:pt x="6707" y="1635"/>
                      </a:lnTo>
                      <a:lnTo>
                        <a:pt x="6694" y="1639"/>
                      </a:lnTo>
                      <a:lnTo>
                        <a:pt x="6682" y="1642"/>
                      </a:lnTo>
                      <a:lnTo>
                        <a:pt x="6669" y="1644"/>
                      </a:lnTo>
                      <a:lnTo>
                        <a:pt x="6655" y="1645"/>
                      </a:lnTo>
                      <a:lnTo>
                        <a:pt x="6642" y="1646"/>
                      </a:lnTo>
                      <a:lnTo>
                        <a:pt x="6628" y="1647"/>
                      </a:lnTo>
                      <a:lnTo>
                        <a:pt x="704" y="1647"/>
                      </a:lnTo>
                      <a:lnTo>
                        <a:pt x="691" y="1646"/>
                      </a:lnTo>
                      <a:lnTo>
                        <a:pt x="678" y="1645"/>
                      </a:lnTo>
                      <a:lnTo>
                        <a:pt x="664" y="1644"/>
                      </a:lnTo>
                      <a:lnTo>
                        <a:pt x="651" y="1642"/>
                      </a:lnTo>
                      <a:lnTo>
                        <a:pt x="638" y="1639"/>
                      </a:lnTo>
                      <a:lnTo>
                        <a:pt x="625" y="1635"/>
                      </a:lnTo>
                      <a:lnTo>
                        <a:pt x="613" y="1632"/>
                      </a:lnTo>
                      <a:lnTo>
                        <a:pt x="601" y="1627"/>
                      </a:lnTo>
                      <a:lnTo>
                        <a:pt x="589" y="1622"/>
                      </a:lnTo>
                      <a:lnTo>
                        <a:pt x="578" y="1617"/>
                      </a:lnTo>
                      <a:lnTo>
                        <a:pt x="566" y="1611"/>
                      </a:lnTo>
                      <a:lnTo>
                        <a:pt x="556" y="1604"/>
                      </a:lnTo>
                      <a:lnTo>
                        <a:pt x="544" y="1598"/>
                      </a:lnTo>
                      <a:lnTo>
                        <a:pt x="534" y="1590"/>
                      </a:lnTo>
                      <a:lnTo>
                        <a:pt x="524" y="1582"/>
                      </a:lnTo>
                      <a:lnTo>
                        <a:pt x="516" y="1574"/>
                      </a:lnTo>
                      <a:lnTo>
                        <a:pt x="507" y="1565"/>
                      </a:lnTo>
                      <a:lnTo>
                        <a:pt x="498" y="1556"/>
                      </a:lnTo>
                      <a:lnTo>
                        <a:pt x="490" y="1548"/>
                      </a:lnTo>
                      <a:lnTo>
                        <a:pt x="483" y="1538"/>
                      </a:lnTo>
                      <a:lnTo>
                        <a:pt x="476" y="1528"/>
                      </a:lnTo>
                      <a:lnTo>
                        <a:pt x="469" y="1517"/>
                      </a:lnTo>
                      <a:lnTo>
                        <a:pt x="463" y="1507"/>
                      </a:lnTo>
                      <a:lnTo>
                        <a:pt x="458" y="1495"/>
                      </a:lnTo>
                      <a:lnTo>
                        <a:pt x="454" y="1484"/>
                      </a:lnTo>
                      <a:lnTo>
                        <a:pt x="449" y="1472"/>
                      </a:lnTo>
                      <a:lnTo>
                        <a:pt x="446" y="1461"/>
                      </a:lnTo>
                      <a:lnTo>
                        <a:pt x="442" y="1449"/>
                      </a:lnTo>
                      <a:lnTo>
                        <a:pt x="440" y="1437"/>
                      </a:lnTo>
                      <a:lnTo>
                        <a:pt x="439" y="1424"/>
                      </a:lnTo>
                      <a:lnTo>
                        <a:pt x="438" y="1412"/>
                      </a:lnTo>
                      <a:lnTo>
                        <a:pt x="437" y="1399"/>
                      </a:lnTo>
                      <a:lnTo>
                        <a:pt x="437" y="812"/>
                      </a:lnTo>
                      <a:lnTo>
                        <a:pt x="438" y="800"/>
                      </a:lnTo>
                      <a:lnTo>
                        <a:pt x="439" y="787"/>
                      </a:lnTo>
                      <a:lnTo>
                        <a:pt x="440" y="774"/>
                      </a:lnTo>
                      <a:lnTo>
                        <a:pt x="442" y="762"/>
                      </a:lnTo>
                      <a:lnTo>
                        <a:pt x="446" y="750"/>
                      </a:lnTo>
                      <a:lnTo>
                        <a:pt x="449" y="739"/>
                      </a:lnTo>
                      <a:lnTo>
                        <a:pt x="454" y="727"/>
                      </a:lnTo>
                      <a:lnTo>
                        <a:pt x="458" y="716"/>
                      </a:lnTo>
                      <a:lnTo>
                        <a:pt x="463" y="704"/>
                      </a:lnTo>
                      <a:lnTo>
                        <a:pt x="469" y="694"/>
                      </a:lnTo>
                      <a:lnTo>
                        <a:pt x="476" y="683"/>
                      </a:lnTo>
                      <a:lnTo>
                        <a:pt x="483" y="673"/>
                      </a:lnTo>
                      <a:lnTo>
                        <a:pt x="490" y="665"/>
                      </a:lnTo>
                      <a:lnTo>
                        <a:pt x="498" y="655"/>
                      </a:lnTo>
                      <a:lnTo>
                        <a:pt x="507" y="646"/>
                      </a:lnTo>
                      <a:lnTo>
                        <a:pt x="516" y="637"/>
                      </a:lnTo>
                      <a:lnTo>
                        <a:pt x="524" y="629"/>
                      </a:lnTo>
                      <a:lnTo>
                        <a:pt x="534" y="621"/>
                      </a:lnTo>
                      <a:lnTo>
                        <a:pt x="544" y="613"/>
                      </a:lnTo>
                      <a:lnTo>
                        <a:pt x="556" y="607"/>
                      </a:lnTo>
                      <a:lnTo>
                        <a:pt x="566" y="600"/>
                      </a:lnTo>
                      <a:lnTo>
                        <a:pt x="578" y="595"/>
                      </a:lnTo>
                      <a:lnTo>
                        <a:pt x="589" y="589"/>
                      </a:lnTo>
                      <a:lnTo>
                        <a:pt x="601" y="584"/>
                      </a:lnTo>
                      <a:lnTo>
                        <a:pt x="613" y="579"/>
                      </a:lnTo>
                      <a:lnTo>
                        <a:pt x="625" y="576"/>
                      </a:lnTo>
                      <a:lnTo>
                        <a:pt x="638" y="572"/>
                      </a:lnTo>
                      <a:lnTo>
                        <a:pt x="651" y="569"/>
                      </a:lnTo>
                      <a:lnTo>
                        <a:pt x="664" y="567"/>
                      </a:lnTo>
                      <a:lnTo>
                        <a:pt x="678" y="566"/>
                      </a:lnTo>
                      <a:lnTo>
                        <a:pt x="691" y="565"/>
                      </a:lnTo>
                      <a:lnTo>
                        <a:pt x="704" y="5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50" name="Freeform 82"/>
                <p:cNvSpPr>
                  <a:spLocks/>
                </p:cNvSpPr>
                <p:nvPr/>
              </p:nvSpPr>
              <p:spPr bwMode="auto">
                <a:xfrm>
                  <a:off x="12235265" y="2025012"/>
                  <a:ext cx="203200" cy="33338"/>
                </a:xfrm>
                <a:custGeom>
                  <a:avLst/>
                  <a:gdLst/>
                  <a:ahLst/>
                  <a:cxnLst>
                    <a:cxn ang="0">
                      <a:pos x="1170" y="0"/>
                    </a:cxn>
                    <a:cxn ang="0">
                      <a:pos x="1192" y="2"/>
                    </a:cxn>
                    <a:cxn ang="0">
                      <a:pos x="1212" y="9"/>
                    </a:cxn>
                    <a:cxn ang="0">
                      <a:pos x="1231" y="19"/>
                    </a:cxn>
                    <a:cxn ang="0">
                      <a:pos x="1246" y="32"/>
                    </a:cxn>
                    <a:cxn ang="0">
                      <a:pos x="1259" y="49"/>
                    </a:cxn>
                    <a:cxn ang="0">
                      <a:pos x="1271" y="66"/>
                    </a:cxn>
                    <a:cxn ang="0">
                      <a:pos x="1276" y="87"/>
                    </a:cxn>
                    <a:cxn ang="0">
                      <a:pos x="1278" y="110"/>
                    </a:cxn>
                    <a:cxn ang="0">
                      <a:pos x="1276" y="131"/>
                    </a:cxn>
                    <a:cxn ang="0">
                      <a:pos x="1271" y="152"/>
                    </a:cxn>
                    <a:cxn ang="0">
                      <a:pos x="1259" y="170"/>
                    </a:cxn>
                    <a:cxn ang="0">
                      <a:pos x="1246" y="186"/>
                    </a:cxn>
                    <a:cxn ang="0">
                      <a:pos x="1231" y="200"/>
                    </a:cxn>
                    <a:cxn ang="0">
                      <a:pos x="1212" y="210"/>
                    </a:cxn>
                    <a:cxn ang="0">
                      <a:pos x="1192" y="216"/>
                    </a:cxn>
                    <a:cxn ang="0">
                      <a:pos x="1170" y="218"/>
                    </a:cxn>
                    <a:cxn ang="0">
                      <a:pos x="97" y="217"/>
                    </a:cxn>
                    <a:cxn ang="0">
                      <a:pos x="76" y="213"/>
                    </a:cxn>
                    <a:cxn ang="0">
                      <a:pos x="56" y="205"/>
                    </a:cxn>
                    <a:cxn ang="0">
                      <a:pos x="40" y="193"/>
                    </a:cxn>
                    <a:cxn ang="0">
                      <a:pos x="24" y="178"/>
                    </a:cxn>
                    <a:cxn ang="0">
                      <a:pos x="13" y="161"/>
                    </a:cxn>
                    <a:cxn ang="0">
                      <a:pos x="4" y="142"/>
                    </a:cxn>
                    <a:cxn ang="0">
                      <a:pos x="0" y="121"/>
                    </a:cxn>
                    <a:cxn ang="0">
                      <a:pos x="0" y="99"/>
                    </a:cxn>
                    <a:cxn ang="0">
                      <a:pos x="4" y="76"/>
                    </a:cxn>
                    <a:cxn ang="0">
                      <a:pos x="13" y="58"/>
                    </a:cxn>
                    <a:cxn ang="0">
                      <a:pos x="24" y="40"/>
                    </a:cxn>
                    <a:cxn ang="0">
                      <a:pos x="40" y="25"/>
                    </a:cxn>
                    <a:cxn ang="0">
                      <a:pos x="56" y="13"/>
                    </a:cxn>
                    <a:cxn ang="0">
                      <a:pos x="76" y="5"/>
                    </a:cxn>
                    <a:cxn ang="0">
                      <a:pos x="97" y="1"/>
                    </a:cxn>
                  </a:cxnLst>
                  <a:rect l="0" t="0" r="r" b="b"/>
                  <a:pathLst>
                    <a:path w="1278" h="218">
                      <a:moveTo>
                        <a:pt x="108" y="0"/>
                      </a:moveTo>
                      <a:lnTo>
                        <a:pt x="1170" y="0"/>
                      </a:lnTo>
                      <a:lnTo>
                        <a:pt x="1181" y="1"/>
                      </a:lnTo>
                      <a:lnTo>
                        <a:pt x="1192" y="2"/>
                      </a:lnTo>
                      <a:lnTo>
                        <a:pt x="1202" y="5"/>
                      </a:lnTo>
                      <a:lnTo>
                        <a:pt x="1212" y="9"/>
                      </a:lnTo>
                      <a:lnTo>
                        <a:pt x="1222" y="13"/>
                      </a:lnTo>
                      <a:lnTo>
                        <a:pt x="1231" y="19"/>
                      </a:lnTo>
                      <a:lnTo>
                        <a:pt x="1238" y="25"/>
                      </a:lnTo>
                      <a:lnTo>
                        <a:pt x="1246" y="32"/>
                      </a:lnTo>
                      <a:lnTo>
                        <a:pt x="1254" y="40"/>
                      </a:lnTo>
                      <a:lnTo>
                        <a:pt x="1259" y="49"/>
                      </a:lnTo>
                      <a:lnTo>
                        <a:pt x="1265" y="58"/>
                      </a:lnTo>
                      <a:lnTo>
                        <a:pt x="1271" y="66"/>
                      </a:lnTo>
                      <a:lnTo>
                        <a:pt x="1274" y="76"/>
                      </a:lnTo>
                      <a:lnTo>
                        <a:pt x="1276" y="87"/>
                      </a:lnTo>
                      <a:lnTo>
                        <a:pt x="1278" y="99"/>
                      </a:lnTo>
                      <a:lnTo>
                        <a:pt x="1278" y="110"/>
                      </a:lnTo>
                      <a:lnTo>
                        <a:pt x="1278" y="121"/>
                      </a:lnTo>
                      <a:lnTo>
                        <a:pt x="1276" y="131"/>
                      </a:lnTo>
                      <a:lnTo>
                        <a:pt x="1274" y="142"/>
                      </a:lnTo>
                      <a:lnTo>
                        <a:pt x="1271" y="152"/>
                      </a:lnTo>
                      <a:lnTo>
                        <a:pt x="1265" y="161"/>
                      </a:lnTo>
                      <a:lnTo>
                        <a:pt x="1259" y="170"/>
                      </a:lnTo>
                      <a:lnTo>
                        <a:pt x="1254" y="178"/>
                      </a:lnTo>
                      <a:lnTo>
                        <a:pt x="1246" y="186"/>
                      </a:lnTo>
                      <a:lnTo>
                        <a:pt x="1238" y="193"/>
                      </a:lnTo>
                      <a:lnTo>
                        <a:pt x="1231" y="200"/>
                      </a:lnTo>
                      <a:lnTo>
                        <a:pt x="1222" y="205"/>
                      </a:lnTo>
                      <a:lnTo>
                        <a:pt x="1212" y="210"/>
                      </a:lnTo>
                      <a:lnTo>
                        <a:pt x="1202" y="213"/>
                      </a:lnTo>
                      <a:lnTo>
                        <a:pt x="1192" y="216"/>
                      </a:lnTo>
                      <a:lnTo>
                        <a:pt x="1181" y="217"/>
                      </a:lnTo>
                      <a:lnTo>
                        <a:pt x="1170" y="218"/>
                      </a:lnTo>
                      <a:lnTo>
                        <a:pt x="108" y="218"/>
                      </a:lnTo>
                      <a:lnTo>
                        <a:pt x="97" y="217"/>
                      </a:lnTo>
                      <a:lnTo>
                        <a:pt x="86" y="216"/>
                      </a:lnTo>
                      <a:lnTo>
                        <a:pt x="76" y="213"/>
                      </a:lnTo>
                      <a:lnTo>
                        <a:pt x="66" y="210"/>
                      </a:lnTo>
                      <a:lnTo>
                        <a:pt x="56" y="205"/>
                      </a:lnTo>
                      <a:lnTo>
                        <a:pt x="47" y="200"/>
                      </a:lnTo>
                      <a:lnTo>
                        <a:pt x="40" y="193"/>
                      </a:lnTo>
                      <a:lnTo>
                        <a:pt x="32" y="186"/>
                      </a:lnTo>
                      <a:lnTo>
                        <a:pt x="24" y="178"/>
                      </a:lnTo>
                      <a:lnTo>
                        <a:pt x="19" y="170"/>
                      </a:lnTo>
                      <a:lnTo>
                        <a:pt x="13" y="161"/>
                      </a:lnTo>
                      <a:lnTo>
                        <a:pt x="9" y="152"/>
                      </a:lnTo>
                      <a:lnTo>
                        <a:pt x="4" y="142"/>
                      </a:lnTo>
                      <a:lnTo>
                        <a:pt x="2" y="131"/>
                      </a:lnTo>
                      <a:lnTo>
                        <a:pt x="0" y="121"/>
                      </a:lnTo>
                      <a:lnTo>
                        <a:pt x="0" y="110"/>
                      </a:lnTo>
                      <a:lnTo>
                        <a:pt x="0" y="99"/>
                      </a:lnTo>
                      <a:lnTo>
                        <a:pt x="2" y="87"/>
                      </a:lnTo>
                      <a:lnTo>
                        <a:pt x="4" y="76"/>
                      </a:lnTo>
                      <a:lnTo>
                        <a:pt x="9" y="66"/>
                      </a:lnTo>
                      <a:lnTo>
                        <a:pt x="13" y="58"/>
                      </a:lnTo>
                      <a:lnTo>
                        <a:pt x="19" y="49"/>
                      </a:lnTo>
                      <a:lnTo>
                        <a:pt x="24" y="40"/>
                      </a:lnTo>
                      <a:lnTo>
                        <a:pt x="32" y="32"/>
                      </a:lnTo>
                      <a:lnTo>
                        <a:pt x="40" y="25"/>
                      </a:lnTo>
                      <a:lnTo>
                        <a:pt x="47" y="19"/>
                      </a:lnTo>
                      <a:lnTo>
                        <a:pt x="56" y="13"/>
                      </a:lnTo>
                      <a:lnTo>
                        <a:pt x="66" y="9"/>
                      </a:lnTo>
                      <a:lnTo>
                        <a:pt x="76" y="5"/>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51" name="Freeform 83"/>
                <p:cNvSpPr>
                  <a:spLocks/>
                </p:cNvSpPr>
                <p:nvPr/>
              </p:nvSpPr>
              <p:spPr bwMode="auto">
                <a:xfrm>
                  <a:off x="11619315" y="2025012"/>
                  <a:ext cx="28575" cy="30163"/>
                </a:xfrm>
                <a:custGeom>
                  <a:avLst/>
                  <a:gdLst/>
                  <a:ahLst/>
                  <a:cxnLst>
                    <a:cxn ang="0">
                      <a:pos x="101" y="182"/>
                    </a:cxn>
                    <a:cxn ang="0">
                      <a:pos x="119" y="178"/>
                    </a:cxn>
                    <a:cxn ang="0">
                      <a:pos x="136" y="170"/>
                    </a:cxn>
                    <a:cxn ang="0">
                      <a:pos x="150" y="162"/>
                    </a:cxn>
                    <a:cxn ang="0">
                      <a:pos x="162" y="148"/>
                    </a:cxn>
                    <a:cxn ang="0">
                      <a:pos x="172" y="134"/>
                    </a:cxn>
                    <a:cxn ang="0">
                      <a:pos x="179" y="117"/>
                    </a:cxn>
                    <a:cxn ang="0">
                      <a:pos x="183" y="99"/>
                    </a:cxn>
                    <a:cxn ang="0">
                      <a:pos x="183" y="82"/>
                    </a:cxn>
                    <a:cxn ang="0">
                      <a:pos x="179" y="64"/>
                    </a:cxn>
                    <a:cxn ang="0">
                      <a:pos x="172" y="47"/>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7"/>
                    </a:cxn>
                    <a:cxn ang="0">
                      <a:pos x="5" y="64"/>
                    </a:cxn>
                    <a:cxn ang="0">
                      <a:pos x="1" y="82"/>
                    </a:cxn>
                    <a:cxn ang="0">
                      <a:pos x="1" y="99"/>
                    </a:cxn>
                    <a:cxn ang="0">
                      <a:pos x="5" y="117"/>
                    </a:cxn>
                    <a:cxn ang="0">
                      <a:pos x="11" y="134"/>
                    </a:cxn>
                    <a:cxn ang="0">
                      <a:pos x="21" y="148"/>
                    </a:cxn>
                    <a:cxn ang="0">
                      <a:pos x="34" y="162"/>
                    </a:cxn>
                    <a:cxn ang="0">
                      <a:pos x="49" y="170"/>
                    </a:cxn>
                    <a:cxn ang="0">
                      <a:pos x="65" y="178"/>
                    </a:cxn>
                    <a:cxn ang="0">
                      <a:pos x="82" y="182"/>
                    </a:cxn>
                  </a:cxnLst>
                  <a:rect l="0" t="0" r="r" b="b"/>
                  <a:pathLst>
                    <a:path w="183" h="182">
                      <a:moveTo>
                        <a:pt x="92" y="182"/>
                      </a:moveTo>
                      <a:lnTo>
                        <a:pt x="101" y="182"/>
                      </a:lnTo>
                      <a:lnTo>
                        <a:pt x="110" y="180"/>
                      </a:lnTo>
                      <a:lnTo>
                        <a:pt x="119" y="178"/>
                      </a:lnTo>
                      <a:lnTo>
                        <a:pt x="128" y="175"/>
                      </a:lnTo>
                      <a:lnTo>
                        <a:pt x="136" y="170"/>
                      </a:lnTo>
                      <a:lnTo>
                        <a:pt x="143" y="166"/>
                      </a:lnTo>
                      <a:lnTo>
                        <a:pt x="150" y="162"/>
                      </a:lnTo>
                      <a:lnTo>
                        <a:pt x="157" y="155"/>
                      </a:lnTo>
                      <a:lnTo>
                        <a:pt x="162" y="148"/>
                      </a:lnTo>
                      <a:lnTo>
                        <a:pt x="168" y="142"/>
                      </a:lnTo>
                      <a:lnTo>
                        <a:pt x="172" y="134"/>
                      </a:lnTo>
                      <a:lnTo>
                        <a:pt x="177" y="126"/>
                      </a:lnTo>
                      <a:lnTo>
                        <a:pt x="179" y="117"/>
                      </a:lnTo>
                      <a:lnTo>
                        <a:pt x="181" y="109"/>
                      </a:lnTo>
                      <a:lnTo>
                        <a:pt x="183" y="99"/>
                      </a:lnTo>
                      <a:lnTo>
                        <a:pt x="183" y="91"/>
                      </a:lnTo>
                      <a:lnTo>
                        <a:pt x="183" y="82"/>
                      </a:lnTo>
                      <a:lnTo>
                        <a:pt x="181" y="72"/>
                      </a:lnTo>
                      <a:lnTo>
                        <a:pt x="179" y="64"/>
                      </a:lnTo>
                      <a:lnTo>
                        <a:pt x="177" y="55"/>
                      </a:lnTo>
                      <a:lnTo>
                        <a:pt x="172" y="47"/>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7"/>
                      </a:lnTo>
                      <a:lnTo>
                        <a:pt x="8" y="55"/>
                      </a:lnTo>
                      <a:lnTo>
                        <a:pt x="5" y="64"/>
                      </a:lnTo>
                      <a:lnTo>
                        <a:pt x="2" y="72"/>
                      </a:lnTo>
                      <a:lnTo>
                        <a:pt x="1" y="82"/>
                      </a:lnTo>
                      <a:lnTo>
                        <a:pt x="0" y="91"/>
                      </a:lnTo>
                      <a:lnTo>
                        <a:pt x="1" y="99"/>
                      </a:lnTo>
                      <a:lnTo>
                        <a:pt x="2" y="109"/>
                      </a:lnTo>
                      <a:lnTo>
                        <a:pt x="5" y="117"/>
                      </a:lnTo>
                      <a:lnTo>
                        <a:pt x="8" y="126"/>
                      </a:lnTo>
                      <a:lnTo>
                        <a:pt x="11" y="134"/>
                      </a:lnTo>
                      <a:lnTo>
                        <a:pt x="16" y="142"/>
                      </a:lnTo>
                      <a:lnTo>
                        <a:pt x="21" y="148"/>
                      </a:lnTo>
                      <a:lnTo>
                        <a:pt x="28" y="155"/>
                      </a:lnTo>
                      <a:lnTo>
                        <a:pt x="34" y="162"/>
                      </a:lnTo>
                      <a:lnTo>
                        <a:pt x="41" y="166"/>
                      </a:lnTo>
                      <a:lnTo>
                        <a:pt x="49" y="170"/>
                      </a:lnTo>
                      <a:lnTo>
                        <a:pt x="57" y="175"/>
                      </a:lnTo>
                      <a:lnTo>
                        <a:pt x="65"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52" name="Freeform 84"/>
                <p:cNvSpPr>
                  <a:spLocks/>
                </p:cNvSpPr>
                <p:nvPr/>
              </p:nvSpPr>
              <p:spPr bwMode="auto">
                <a:xfrm>
                  <a:off x="11659003" y="2025012"/>
                  <a:ext cx="28575" cy="30163"/>
                </a:xfrm>
                <a:custGeom>
                  <a:avLst/>
                  <a:gdLst/>
                  <a:ahLst/>
                  <a:cxnLst>
                    <a:cxn ang="0">
                      <a:pos x="100" y="182"/>
                    </a:cxn>
                    <a:cxn ang="0">
                      <a:pos x="118" y="178"/>
                    </a:cxn>
                    <a:cxn ang="0">
                      <a:pos x="134"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7"/>
                    </a:cxn>
                    <a:cxn ang="0">
                      <a:pos x="4" y="64"/>
                    </a:cxn>
                    <a:cxn ang="0">
                      <a:pos x="0" y="82"/>
                    </a:cxn>
                    <a:cxn ang="0">
                      <a:pos x="0" y="99"/>
                    </a:cxn>
                    <a:cxn ang="0">
                      <a:pos x="4" y="117"/>
                    </a:cxn>
                    <a:cxn ang="0">
                      <a:pos x="10" y="134"/>
                    </a:cxn>
                    <a:cxn ang="0">
                      <a:pos x="20" y="148"/>
                    </a:cxn>
                    <a:cxn ang="0">
                      <a:pos x="32" y="162"/>
                    </a:cxn>
                    <a:cxn ang="0">
                      <a:pos x="48" y="170"/>
                    </a:cxn>
                    <a:cxn ang="0">
                      <a:pos x="63" y="178"/>
                    </a:cxn>
                    <a:cxn ang="0">
                      <a:pos x="81" y="182"/>
                    </a:cxn>
                  </a:cxnLst>
                  <a:rect l="0" t="0" r="r" b="b"/>
                  <a:pathLst>
                    <a:path w="182" h="182">
                      <a:moveTo>
                        <a:pt x="91" y="182"/>
                      </a:moveTo>
                      <a:lnTo>
                        <a:pt x="100" y="182"/>
                      </a:lnTo>
                      <a:lnTo>
                        <a:pt x="109" y="180"/>
                      </a:lnTo>
                      <a:lnTo>
                        <a:pt x="118" y="178"/>
                      </a:lnTo>
                      <a:lnTo>
                        <a:pt x="127" y="175"/>
                      </a:lnTo>
                      <a:lnTo>
                        <a:pt x="134" y="170"/>
                      </a:lnTo>
                      <a:lnTo>
                        <a:pt x="142" y="166"/>
                      </a:lnTo>
                      <a:lnTo>
                        <a:pt x="149" y="162"/>
                      </a:lnTo>
                      <a:lnTo>
                        <a:pt x="155" y="155"/>
                      </a:lnTo>
                      <a:lnTo>
                        <a:pt x="161" y="148"/>
                      </a:lnTo>
                      <a:lnTo>
                        <a:pt x="167"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7"/>
                      </a:lnTo>
                      <a:lnTo>
                        <a:pt x="7" y="55"/>
                      </a:lnTo>
                      <a:lnTo>
                        <a:pt x="4" y="64"/>
                      </a:lnTo>
                      <a:lnTo>
                        <a:pt x="1" y="72"/>
                      </a:lnTo>
                      <a:lnTo>
                        <a:pt x="0" y="82"/>
                      </a:lnTo>
                      <a:lnTo>
                        <a:pt x="0" y="91"/>
                      </a:lnTo>
                      <a:lnTo>
                        <a:pt x="0" y="99"/>
                      </a:lnTo>
                      <a:lnTo>
                        <a:pt x="1" y="109"/>
                      </a:lnTo>
                      <a:lnTo>
                        <a:pt x="4" y="117"/>
                      </a:lnTo>
                      <a:lnTo>
                        <a:pt x="7" y="126"/>
                      </a:lnTo>
                      <a:lnTo>
                        <a:pt x="10" y="134"/>
                      </a:lnTo>
                      <a:lnTo>
                        <a:pt x="16" y="142"/>
                      </a:lnTo>
                      <a:lnTo>
                        <a:pt x="20" y="148"/>
                      </a:lnTo>
                      <a:lnTo>
                        <a:pt x="27" y="155"/>
                      </a:lnTo>
                      <a:lnTo>
                        <a:pt x="32" y="162"/>
                      </a:lnTo>
                      <a:lnTo>
                        <a:pt x="40" y="166"/>
                      </a:lnTo>
                      <a:lnTo>
                        <a:pt x="48" y="170"/>
                      </a:lnTo>
                      <a:lnTo>
                        <a:pt x="56" y="175"/>
                      </a:lnTo>
                      <a:lnTo>
                        <a:pt x="63" y="178"/>
                      </a:lnTo>
                      <a:lnTo>
                        <a:pt x="72" y="180"/>
                      </a:lnTo>
                      <a:lnTo>
                        <a:pt x="81"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53" name="Freeform 85"/>
                <p:cNvSpPr>
                  <a:spLocks/>
                </p:cNvSpPr>
                <p:nvPr/>
              </p:nvSpPr>
              <p:spPr bwMode="auto">
                <a:xfrm>
                  <a:off x="11698690" y="2025012"/>
                  <a:ext cx="30163" cy="30163"/>
                </a:xfrm>
                <a:custGeom>
                  <a:avLst/>
                  <a:gdLst/>
                  <a:ahLst/>
                  <a:cxnLst>
                    <a:cxn ang="0">
                      <a:pos x="100" y="182"/>
                    </a:cxn>
                    <a:cxn ang="0">
                      <a:pos x="118" y="178"/>
                    </a:cxn>
                    <a:cxn ang="0">
                      <a:pos x="134" y="170"/>
                    </a:cxn>
                    <a:cxn ang="0">
                      <a:pos x="149" y="162"/>
                    </a:cxn>
                    <a:cxn ang="0">
                      <a:pos x="162" y="148"/>
                    </a:cxn>
                    <a:cxn ang="0">
                      <a:pos x="171" y="134"/>
                    </a:cxn>
                    <a:cxn ang="0">
                      <a:pos x="179" y="117"/>
                    </a:cxn>
                    <a:cxn ang="0">
                      <a:pos x="182" y="99"/>
                    </a:cxn>
                    <a:cxn ang="0">
                      <a:pos x="182" y="82"/>
                    </a:cxn>
                    <a:cxn ang="0">
                      <a:pos x="179" y="64"/>
                    </a:cxn>
                    <a:cxn ang="0">
                      <a:pos x="171" y="47"/>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7"/>
                    </a:cxn>
                    <a:cxn ang="0">
                      <a:pos x="3" y="64"/>
                    </a:cxn>
                    <a:cxn ang="0">
                      <a:pos x="0" y="82"/>
                    </a:cxn>
                    <a:cxn ang="0">
                      <a:pos x="0" y="99"/>
                    </a:cxn>
                    <a:cxn ang="0">
                      <a:pos x="3" y="117"/>
                    </a:cxn>
                    <a:cxn ang="0">
                      <a:pos x="11" y="134"/>
                    </a:cxn>
                    <a:cxn ang="0">
                      <a:pos x="20" y="148"/>
                    </a:cxn>
                    <a:cxn ang="0">
                      <a:pos x="33" y="162"/>
                    </a:cxn>
                    <a:cxn ang="0">
                      <a:pos x="48" y="170"/>
                    </a:cxn>
                    <a:cxn ang="0">
                      <a:pos x="64" y="178"/>
                    </a:cxn>
                    <a:cxn ang="0">
                      <a:pos x="82" y="182"/>
                    </a:cxn>
                  </a:cxnLst>
                  <a:rect l="0" t="0" r="r" b="b"/>
                  <a:pathLst>
                    <a:path w="182" h="182">
                      <a:moveTo>
                        <a:pt x="91" y="182"/>
                      </a:moveTo>
                      <a:lnTo>
                        <a:pt x="100" y="182"/>
                      </a:lnTo>
                      <a:lnTo>
                        <a:pt x="110" y="180"/>
                      </a:lnTo>
                      <a:lnTo>
                        <a:pt x="118" y="178"/>
                      </a:lnTo>
                      <a:lnTo>
                        <a:pt x="126" y="175"/>
                      </a:lnTo>
                      <a:lnTo>
                        <a:pt x="134" y="170"/>
                      </a:lnTo>
                      <a:lnTo>
                        <a:pt x="142" y="166"/>
                      </a:lnTo>
                      <a:lnTo>
                        <a:pt x="149" y="162"/>
                      </a:lnTo>
                      <a:lnTo>
                        <a:pt x="155" y="155"/>
                      </a:lnTo>
                      <a:lnTo>
                        <a:pt x="162" y="148"/>
                      </a:lnTo>
                      <a:lnTo>
                        <a:pt x="166"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7"/>
                      </a:lnTo>
                      <a:lnTo>
                        <a:pt x="7" y="55"/>
                      </a:lnTo>
                      <a:lnTo>
                        <a:pt x="3" y="64"/>
                      </a:lnTo>
                      <a:lnTo>
                        <a:pt x="1" y="72"/>
                      </a:lnTo>
                      <a:lnTo>
                        <a:pt x="0" y="82"/>
                      </a:lnTo>
                      <a:lnTo>
                        <a:pt x="0" y="91"/>
                      </a:lnTo>
                      <a:lnTo>
                        <a:pt x="0" y="99"/>
                      </a:lnTo>
                      <a:lnTo>
                        <a:pt x="1" y="109"/>
                      </a:lnTo>
                      <a:lnTo>
                        <a:pt x="3" y="117"/>
                      </a:lnTo>
                      <a:lnTo>
                        <a:pt x="7" y="126"/>
                      </a:lnTo>
                      <a:lnTo>
                        <a:pt x="11" y="134"/>
                      </a:lnTo>
                      <a:lnTo>
                        <a:pt x="16" y="142"/>
                      </a:lnTo>
                      <a:lnTo>
                        <a:pt x="20" y="148"/>
                      </a:lnTo>
                      <a:lnTo>
                        <a:pt x="27" y="155"/>
                      </a:lnTo>
                      <a:lnTo>
                        <a:pt x="33" y="162"/>
                      </a:lnTo>
                      <a:lnTo>
                        <a:pt x="40" y="166"/>
                      </a:lnTo>
                      <a:lnTo>
                        <a:pt x="48" y="170"/>
                      </a:lnTo>
                      <a:lnTo>
                        <a:pt x="55" y="175"/>
                      </a:lnTo>
                      <a:lnTo>
                        <a:pt x="64" y="178"/>
                      </a:lnTo>
                      <a:lnTo>
                        <a:pt x="72"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54" name="Freeform 86"/>
                <p:cNvSpPr>
                  <a:spLocks/>
                </p:cNvSpPr>
                <p:nvPr/>
              </p:nvSpPr>
              <p:spPr bwMode="auto">
                <a:xfrm>
                  <a:off x="11739965" y="2025012"/>
                  <a:ext cx="28575" cy="30163"/>
                </a:xfrm>
                <a:custGeom>
                  <a:avLst/>
                  <a:gdLst/>
                  <a:ahLst/>
                  <a:cxnLst>
                    <a:cxn ang="0">
                      <a:pos x="101" y="182"/>
                    </a:cxn>
                    <a:cxn ang="0">
                      <a:pos x="118" y="178"/>
                    </a:cxn>
                    <a:cxn ang="0">
                      <a:pos x="134" y="170"/>
                    </a:cxn>
                    <a:cxn ang="0">
                      <a:pos x="148" y="162"/>
                    </a:cxn>
                    <a:cxn ang="0">
                      <a:pos x="162" y="148"/>
                    </a:cxn>
                    <a:cxn ang="0">
                      <a:pos x="172" y="134"/>
                    </a:cxn>
                    <a:cxn ang="0">
                      <a:pos x="178" y="117"/>
                    </a:cxn>
                    <a:cxn ang="0">
                      <a:pos x="182" y="99"/>
                    </a:cxn>
                    <a:cxn ang="0">
                      <a:pos x="182" y="82"/>
                    </a:cxn>
                    <a:cxn ang="0">
                      <a:pos x="178" y="64"/>
                    </a:cxn>
                    <a:cxn ang="0">
                      <a:pos x="172" y="47"/>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7"/>
                    </a:cxn>
                    <a:cxn ang="0">
                      <a:pos x="3" y="64"/>
                    </a:cxn>
                    <a:cxn ang="0">
                      <a:pos x="0" y="82"/>
                    </a:cxn>
                    <a:cxn ang="0">
                      <a:pos x="0" y="99"/>
                    </a:cxn>
                    <a:cxn ang="0">
                      <a:pos x="3"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8" y="178"/>
                      </a:lnTo>
                      <a:lnTo>
                        <a:pt x="126" y="175"/>
                      </a:lnTo>
                      <a:lnTo>
                        <a:pt x="134" y="170"/>
                      </a:lnTo>
                      <a:lnTo>
                        <a:pt x="142" y="166"/>
                      </a:lnTo>
                      <a:lnTo>
                        <a:pt x="148" y="162"/>
                      </a:lnTo>
                      <a:lnTo>
                        <a:pt x="155" y="155"/>
                      </a:lnTo>
                      <a:lnTo>
                        <a:pt x="162" y="148"/>
                      </a:lnTo>
                      <a:lnTo>
                        <a:pt x="166"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6" y="55"/>
                      </a:lnTo>
                      <a:lnTo>
                        <a:pt x="3" y="64"/>
                      </a:lnTo>
                      <a:lnTo>
                        <a:pt x="1" y="72"/>
                      </a:lnTo>
                      <a:lnTo>
                        <a:pt x="0" y="82"/>
                      </a:lnTo>
                      <a:lnTo>
                        <a:pt x="0" y="91"/>
                      </a:lnTo>
                      <a:lnTo>
                        <a:pt x="0" y="99"/>
                      </a:lnTo>
                      <a:lnTo>
                        <a:pt x="1" y="109"/>
                      </a:lnTo>
                      <a:lnTo>
                        <a:pt x="3" y="117"/>
                      </a:lnTo>
                      <a:lnTo>
                        <a:pt x="6"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55" name="Freeform 87"/>
                <p:cNvSpPr>
                  <a:spLocks/>
                </p:cNvSpPr>
                <p:nvPr/>
              </p:nvSpPr>
              <p:spPr bwMode="auto">
                <a:xfrm>
                  <a:off x="11779653" y="2025012"/>
                  <a:ext cx="28575" cy="30163"/>
                </a:xfrm>
                <a:custGeom>
                  <a:avLst/>
                  <a:gdLst/>
                  <a:ahLst/>
                  <a:cxnLst>
                    <a:cxn ang="0">
                      <a:pos x="101" y="182"/>
                    </a:cxn>
                    <a:cxn ang="0">
                      <a:pos x="118" y="178"/>
                    </a:cxn>
                    <a:cxn ang="0">
                      <a:pos x="134" y="170"/>
                    </a:cxn>
                    <a:cxn ang="0">
                      <a:pos x="149" y="162"/>
                    </a:cxn>
                    <a:cxn ang="0">
                      <a:pos x="162" y="148"/>
                    </a:cxn>
                    <a:cxn ang="0">
                      <a:pos x="172" y="134"/>
                    </a:cxn>
                    <a:cxn ang="0">
                      <a:pos x="178" y="117"/>
                    </a:cxn>
                    <a:cxn ang="0">
                      <a:pos x="182" y="99"/>
                    </a:cxn>
                    <a:cxn ang="0">
                      <a:pos x="182" y="82"/>
                    </a:cxn>
                    <a:cxn ang="0">
                      <a:pos x="178" y="64"/>
                    </a:cxn>
                    <a:cxn ang="0">
                      <a:pos x="172" y="47"/>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7" y="170"/>
                    </a:cxn>
                    <a:cxn ang="0">
                      <a:pos x="64" y="178"/>
                    </a:cxn>
                    <a:cxn ang="0">
                      <a:pos x="82" y="182"/>
                    </a:cxn>
                  </a:cxnLst>
                  <a:rect l="0" t="0" r="r" b="b"/>
                  <a:pathLst>
                    <a:path w="183" h="182">
                      <a:moveTo>
                        <a:pt x="91" y="182"/>
                      </a:moveTo>
                      <a:lnTo>
                        <a:pt x="101" y="182"/>
                      </a:lnTo>
                      <a:lnTo>
                        <a:pt x="109" y="180"/>
                      </a:lnTo>
                      <a:lnTo>
                        <a:pt x="118" y="178"/>
                      </a:lnTo>
                      <a:lnTo>
                        <a:pt x="126" y="175"/>
                      </a:lnTo>
                      <a:lnTo>
                        <a:pt x="134" y="170"/>
                      </a:lnTo>
                      <a:lnTo>
                        <a:pt x="142" y="166"/>
                      </a:lnTo>
                      <a:lnTo>
                        <a:pt x="149" y="162"/>
                      </a:lnTo>
                      <a:lnTo>
                        <a:pt x="156" y="155"/>
                      </a:lnTo>
                      <a:lnTo>
                        <a:pt x="162" y="148"/>
                      </a:lnTo>
                      <a:lnTo>
                        <a:pt x="167" y="142"/>
                      </a:lnTo>
                      <a:lnTo>
                        <a:pt x="172" y="134"/>
                      </a:lnTo>
                      <a:lnTo>
                        <a:pt x="175" y="126"/>
                      </a:lnTo>
                      <a:lnTo>
                        <a:pt x="178" y="117"/>
                      </a:lnTo>
                      <a:lnTo>
                        <a:pt x="180" y="109"/>
                      </a:lnTo>
                      <a:lnTo>
                        <a:pt x="182" y="99"/>
                      </a:lnTo>
                      <a:lnTo>
                        <a:pt x="183" y="91"/>
                      </a:lnTo>
                      <a:lnTo>
                        <a:pt x="182" y="82"/>
                      </a:lnTo>
                      <a:lnTo>
                        <a:pt x="180" y="72"/>
                      </a:lnTo>
                      <a:lnTo>
                        <a:pt x="178" y="64"/>
                      </a:lnTo>
                      <a:lnTo>
                        <a:pt x="175" y="55"/>
                      </a:lnTo>
                      <a:lnTo>
                        <a:pt x="172" y="47"/>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7"/>
                      </a:lnTo>
                      <a:lnTo>
                        <a:pt x="6" y="55"/>
                      </a:lnTo>
                      <a:lnTo>
                        <a:pt x="4" y="64"/>
                      </a:lnTo>
                      <a:lnTo>
                        <a:pt x="2" y="72"/>
                      </a:lnTo>
                      <a:lnTo>
                        <a:pt x="0" y="82"/>
                      </a:lnTo>
                      <a:lnTo>
                        <a:pt x="0" y="91"/>
                      </a:lnTo>
                      <a:lnTo>
                        <a:pt x="0" y="99"/>
                      </a:lnTo>
                      <a:lnTo>
                        <a:pt x="2" y="109"/>
                      </a:lnTo>
                      <a:lnTo>
                        <a:pt x="4" y="117"/>
                      </a:lnTo>
                      <a:lnTo>
                        <a:pt x="6" y="126"/>
                      </a:lnTo>
                      <a:lnTo>
                        <a:pt x="11" y="134"/>
                      </a:lnTo>
                      <a:lnTo>
                        <a:pt x="15" y="142"/>
                      </a:lnTo>
                      <a:lnTo>
                        <a:pt x="21" y="148"/>
                      </a:lnTo>
                      <a:lnTo>
                        <a:pt x="26" y="155"/>
                      </a:lnTo>
                      <a:lnTo>
                        <a:pt x="33" y="162"/>
                      </a:lnTo>
                      <a:lnTo>
                        <a:pt x="40" y="166"/>
                      </a:lnTo>
                      <a:lnTo>
                        <a:pt x="47" y="170"/>
                      </a:lnTo>
                      <a:lnTo>
                        <a:pt x="55"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56" name="Freeform 88"/>
                <p:cNvSpPr>
                  <a:spLocks/>
                </p:cNvSpPr>
                <p:nvPr/>
              </p:nvSpPr>
              <p:spPr bwMode="auto">
                <a:xfrm>
                  <a:off x="12235265" y="2212337"/>
                  <a:ext cx="203200" cy="34925"/>
                </a:xfrm>
                <a:custGeom>
                  <a:avLst/>
                  <a:gdLst/>
                  <a:ahLst/>
                  <a:cxnLst>
                    <a:cxn ang="0">
                      <a:pos x="1170" y="0"/>
                    </a:cxn>
                    <a:cxn ang="0">
                      <a:pos x="1192" y="3"/>
                    </a:cxn>
                    <a:cxn ang="0">
                      <a:pos x="1212" y="9"/>
                    </a:cxn>
                    <a:cxn ang="0">
                      <a:pos x="1231" y="19"/>
                    </a:cxn>
                    <a:cxn ang="0">
                      <a:pos x="1246" y="33"/>
                    </a:cxn>
                    <a:cxn ang="0">
                      <a:pos x="1259" y="49"/>
                    </a:cxn>
                    <a:cxn ang="0">
                      <a:pos x="1271" y="67"/>
                    </a:cxn>
                    <a:cxn ang="0">
                      <a:pos x="1276" y="88"/>
                    </a:cxn>
                    <a:cxn ang="0">
                      <a:pos x="1278" y="109"/>
                    </a:cxn>
                    <a:cxn ang="0">
                      <a:pos x="1276" y="131"/>
                    </a:cxn>
                    <a:cxn ang="0">
                      <a:pos x="1271" y="152"/>
                    </a:cxn>
                    <a:cxn ang="0">
                      <a:pos x="1259" y="170"/>
                    </a:cxn>
                    <a:cxn ang="0">
                      <a:pos x="1246" y="187"/>
                    </a:cxn>
                    <a:cxn ang="0">
                      <a:pos x="1231" y="200"/>
                    </a:cxn>
                    <a:cxn ang="0">
                      <a:pos x="1212" y="210"/>
                    </a:cxn>
                    <a:cxn ang="0">
                      <a:pos x="1192" y="217"/>
                    </a:cxn>
                    <a:cxn ang="0">
                      <a:pos x="1170" y="219"/>
                    </a:cxn>
                    <a:cxn ang="0">
                      <a:pos x="97" y="218"/>
                    </a:cxn>
                    <a:cxn ang="0">
                      <a:pos x="76" y="213"/>
                    </a:cxn>
                    <a:cxn ang="0">
                      <a:pos x="56" y="206"/>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4"/>
                    </a:cxn>
                    <a:cxn ang="0">
                      <a:pos x="76" y="6"/>
                    </a:cxn>
                    <a:cxn ang="0">
                      <a:pos x="97" y="2"/>
                    </a:cxn>
                  </a:cxnLst>
                  <a:rect l="0" t="0" r="r" b="b"/>
                  <a:pathLst>
                    <a:path w="1278" h="219">
                      <a:moveTo>
                        <a:pt x="108" y="0"/>
                      </a:moveTo>
                      <a:lnTo>
                        <a:pt x="1170" y="0"/>
                      </a:lnTo>
                      <a:lnTo>
                        <a:pt x="1181" y="2"/>
                      </a:lnTo>
                      <a:lnTo>
                        <a:pt x="1192" y="3"/>
                      </a:lnTo>
                      <a:lnTo>
                        <a:pt x="1202" y="6"/>
                      </a:lnTo>
                      <a:lnTo>
                        <a:pt x="1212" y="9"/>
                      </a:lnTo>
                      <a:lnTo>
                        <a:pt x="1222" y="14"/>
                      </a:lnTo>
                      <a:lnTo>
                        <a:pt x="1231" y="19"/>
                      </a:lnTo>
                      <a:lnTo>
                        <a:pt x="1238" y="26"/>
                      </a:lnTo>
                      <a:lnTo>
                        <a:pt x="1246" y="33"/>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2"/>
                      </a:lnTo>
                      <a:lnTo>
                        <a:pt x="1265" y="161"/>
                      </a:lnTo>
                      <a:lnTo>
                        <a:pt x="1259" y="170"/>
                      </a:lnTo>
                      <a:lnTo>
                        <a:pt x="1254" y="179"/>
                      </a:lnTo>
                      <a:lnTo>
                        <a:pt x="1246" y="187"/>
                      </a:lnTo>
                      <a:lnTo>
                        <a:pt x="1238" y="193"/>
                      </a:lnTo>
                      <a:lnTo>
                        <a:pt x="1231" y="200"/>
                      </a:lnTo>
                      <a:lnTo>
                        <a:pt x="1222" y="206"/>
                      </a:lnTo>
                      <a:lnTo>
                        <a:pt x="1212" y="210"/>
                      </a:lnTo>
                      <a:lnTo>
                        <a:pt x="1202" y="213"/>
                      </a:lnTo>
                      <a:lnTo>
                        <a:pt x="1192" y="217"/>
                      </a:lnTo>
                      <a:lnTo>
                        <a:pt x="1181" y="218"/>
                      </a:lnTo>
                      <a:lnTo>
                        <a:pt x="1170" y="219"/>
                      </a:lnTo>
                      <a:lnTo>
                        <a:pt x="108" y="219"/>
                      </a:lnTo>
                      <a:lnTo>
                        <a:pt x="97" y="218"/>
                      </a:lnTo>
                      <a:lnTo>
                        <a:pt x="86" y="217"/>
                      </a:lnTo>
                      <a:lnTo>
                        <a:pt x="76" y="213"/>
                      </a:lnTo>
                      <a:lnTo>
                        <a:pt x="66" y="210"/>
                      </a:lnTo>
                      <a:lnTo>
                        <a:pt x="56" y="206"/>
                      </a:lnTo>
                      <a:lnTo>
                        <a:pt x="47" y="200"/>
                      </a:lnTo>
                      <a:lnTo>
                        <a:pt x="40" y="193"/>
                      </a:lnTo>
                      <a:lnTo>
                        <a:pt x="32" y="187"/>
                      </a:lnTo>
                      <a:lnTo>
                        <a:pt x="24" y="179"/>
                      </a:lnTo>
                      <a:lnTo>
                        <a:pt x="19" y="170"/>
                      </a:lnTo>
                      <a:lnTo>
                        <a:pt x="13" y="161"/>
                      </a:lnTo>
                      <a:lnTo>
                        <a:pt x="9" y="152"/>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3"/>
                      </a:lnTo>
                      <a:lnTo>
                        <a:pt x="40" y="26"/>
                      </a:lnTo>
                      <a:lnTo>
                        <a:pt x="47" y="19"/>
                      </a:lnTo>
                      <a:lnTo>
                        <a:pt x="56" y="14"/>
                      </a:lnTo>
                      <a:lnTo>
                        <a:pt x="66" y="9"/>
                      </a:lnTo>
                      <a:lnTo>
                        <a:pt x="76" y="6"/>
                      </a:lnTo>
                      <a:lnTo>
                        <a:pt x="86" y="3"/>
                      </a:lnTo>
                      <a:lnTo>
                        <a:pt x="97" y="2"/>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57" name="Freeform 89"/>
                <p:cNvSpPr>
                  <a:spLocks/>
                </p:cNvSpPr>
                <p:nvPr/>
              </p:nvSpPr>
              <p:spPr bwMode="auto">
                <a:xfrm>
                  <a:off x="11619315" y="2213924"/>
                  <a:ext cx="28575" cy="28575"/>
                </a:xfrm>
                <a:custGeom>
                  <a:avLst/>
                  <a:gdLst/>
                  <a:ahLst/>
                  <a:cxnLst>
                    <a:cxn ang="0">
                      <a:pos x="101" y="182"/>
                    </a:cxn>
                    <a:cxn ang="0">
                      <a:pos x="119" y="179"/>
                    </a:cxn>
                    <a:cxn ang="0">
                      <a:pos x="136" y="171"/>
                    </a:cxn>
                    <a:cxn ang="0">
                      <a:pos x="150" y="161"/>
                    </a:cxn>
                    <a:cxn ang="0">
                      <a:pos x="162" y="149"/>
                    </a:cxn>
                    <a:cxn ang="0">
                      <a:pos x="172" y="134"/>
                    </a:cxn>
                    <a:cxn ang="0">
                      <a:pos x="179" y="118"/>
                    </a:cxn>
                    <a:cxn ang="0">
                      <a:pos x="183" y="100"/>
                    </a:cxn>
                    <a:cxn ang="0">
                      <a:pos x="183" y="82"/>
                    </a:cxn>
                    <a:cxn ang="0">
                      <a:pos x="179" y="63"/>
                    </a:cxn>
                    <a:cxn ang="0">
                      <a:pos x="172" y="48"/>
                    </a:cxn>
                    <a:cxn ang="0">
                      <a:pos x="162" y="33"/>
                    </a:cxn>
                    <a:cxn ang="0">
                      <a:pos x="150" y="20"/>
                    </a:cxn>
                    <a:cxn ang="0">
                      <a:pos x="136" y="11"/>
                    </a:cxn>
                    <a:cxn ang="0">
                      <a:pos x="119" y="4"/>
                    </a:cxn>
                    <a:cxn ang="0">
                      <a:pos x="101" y="0"/>
                    </a:cxn>
                    <a:cxn ang="0">
                      <a:pos x="82" y="0"/>
                    </a:cxn>
                    <a:cxn ang="0">
                      <a:pos x="65" y="4"/>
                    </a:cxn>
                    <a:cxn ang="0">
                      <a:pos x="49" y="11"/>
                    </a:cxn>
                    <a:cxn ang="0">
                      <a:pos x="34" y="20"/>
                    </a:cxn>
                    <a:cxn ang="0">
                      <a:pos x="21" y="33"/>
                    </a:cxn>
                    <a:cxn ang="0">
                      <a:pos x="11" y="48"/>
                    </a:cxn>
                    <a:cxn ang="0">
                      <a:pos x="5" y="63"/>
                    </a:cxn>
                    <a:cxn ang="0">
                      <a:pos x="1" y="82"/>
                    </a:cxn>
                    <a:cxn ang="0">
                      <a:pos x="1" y="100"/>
                    </a:cxn>
                    <a:cxn ang="0">
                      <a:pos x="5" y="118"/>
                    </a:cxn>
                    <a:cxn ang="0">
                      <a:pos x="11" y="134"/>
                    </a:cxn>
                    <a:cxn ang="0">
                      <a:pos x="21" y="149"/>
                    </a:cxn>
                    <a:cxn ang="0">
                      <a:pos x="34" y="161"/>
                    </a:cxn>
                    <a:cxn ang="0">
                      <a:pos x="49" y="171"/>
                    </a:cxn>
                    <a:cxn ang="0">
                      <a:pos x="65" y="179"/>
                    </a:cxn>
                    <a:cxn ang="0">
                      <a:pos x="82" y="182"/>
                    </a:cxn>
                  </a:cxnLst>
                  <a:rect l="0" t="0" r="r" b="b"/>
                  <a:pathLst>
                    <a:path w="183" h="182">
                      <a:moveTo>
                        <a:pt x="92" y="182"/>
                      </a:moveTo>
                      <a:lnTo>
                        <a:pt x="101" y="182"/>
                      </a:lnTo>
                      <a:lnTo>
                        <a:pt x="110" y="181"/>
                      </a:lnTo>
                      <a:lnTo>
                        <a:pt x="119" y="179"/>
                      </a:lnTo>
                      <a:lnTo>
                        <a:pt x="128" y="175"/>
                      </a:lnTo>
                      <a:lnTo>
                        <a:pt x="136" y="171"/>
                      </a:lnTo>
                      <a:lnTo>
                        <a:pt x="143" y="167"/>
                      </a:lnTo>
                      <a:lnTo>
                        <a:pt x="150" y="161"/>
                      </a:lnTo>
                      <a:lnTo>
                        <a:pt x="157" y="156"/>
                      </a:lnTo>
                      <a:lnTo>
                        <a:pt x="162" y="149"/>
                      </a:lnTo>
                      <a:lnTo>
                        <a:pt x="168" y="142"/>
                      </a:lnTo>
                      <a:lnTo>
                        <a:pt x="172" y="134"/>
                      </a:lnTo>
                      <a:lnTo>
                        <a:pt x="177" y="127"/>
                      </a:lnTo>
                      <a:lnTo>
                        <a:pt x="179" y="118"/>
                      </a:lnTo>
                      <a:lnTo>
                        <a:pt x="181" y="109"/>
                      </a:lnTo>
                      <a:lnTo>
                        <a:pt x="183" y="100"/>
                      </a:lnTo>
                      <a:lnTo>
                        <a:pt x="183" y="91"/>
                      </a:lnTo>
                      <a:lnTo>
                        <a:pt x="183" y="82"/>
                      </a:lnTo>
                      <a:lnTo>
                        <a:pt x="181" y="72"/>
                      </a:lnTo>
                      <a:lnTo>
                        <a:pt x="179" y="63"/>
                      </a:lnTo>
                      <a:lnTo>
                        <a:pt x="177" y="56"/>
                      </a:lnTo>
                      <a:lnTo>
                        <a:pt x="172" y="48"/>
                      </a:lnTo>
                      <a:lnTo>
                        <a:pt x="168" y="40"/>
                      </a:lnTo>
                      <a:lnTo>
                        <a:pt x="162" y="33"/>
                      </a:lnTo>
                      <a:lnTo>
                        <a:pt x="157" y="27"/>
                      </a:lnTo>
                      <a:lnTo>
                        <a:pt x="150" y="20"/>
                      </a:lnTo>
                      <a:lnTo>
                        <a:pt x="143" y="16"/>
                      </a:lnTo>
                      <a:lnTo>
                        <a:pt x="136" y="11"/>
                      </a:lnTo>
                      <a:lnTo>
                        <a:pt x="128" y="7"/>
                      </a:lnTo>
                      <a:lnTo>
                        <a:pt x="119" y="4"/>
                      </a:lnTo>
                      <a:lnTo>
                        <a:pt x="110" y="1"/>
                      </a:lnTo>
                      <a:lnTo>
                        <a:pt x="101" y="0"/>
                      </a:lnTo>
                      <a:lnTo>
                        <a:pt x="92" y="0"/>
                      </a:lnTo>
                      <a:lnTo>
                        <a:pt x="82" y="0"/>
                      </a:lnTo>
                      <a:lnTo>
                        <a:pt x="73" y="1"/>
                      </a:lnTo>
                      <a:lnTo>
                        <a:pt x="65" y="4"/>
                      </a:lnTo>
                      <a:lnTo>
                        <a:pt x="57" y="7"/>
                      </a:lnTo>
                      <a:lnTo>
                        <a:pt x="49" y="11"/>
                      </a:lnTo>
                      <a:lnTo>
                        <a:pt x="41" y="16"/>
                      </a:lnTo>
                      <a:lnTo>
                        <a:pt x="34" y="20"/>
                      </a:lnTo>
                      <a:lnTo>
                        <a:pt x="28" y="27"/>
                      </a:lnTo>
                      <a:lnTo>
                        <a:pt x="21" y="33"/>
                      </a:lnTo>
                      <a:lnTo>
                        <a:pt x="16" y="40"/>
                      </a:lnTo>
                      <a:lnTo>
                        <a:pt x="11" y="48"/>
                      </a:lnTo>
                      <a:lnTo>
                        <a:pt x="8" y="56"/>
                      </a:lnTo>
                      <a:lnTo>
                        <a:pt x="5" y="63"/>
                      </a:lnTo>
                      <a:lnTo>
                        <a:pt x="2" y="72"/>
                      </a:lnTo>
                      <a:lnTo>
                        <a:pt x="1" y="82"/>
                      </a:lnTo>
                      <a:lnTo>
                        <a:pt x="0" y="91"/>
                      </a:lnTo>
                      <a:lnTo>
                        <a:pt x="1" y="100"/>
                      </a:lnTo>
                      <a:lnTo>
                        <a:pt x="2" y="109"/>
                      </a:lnTo>
                      <a:lnTo>
                        <a:pt x="5" y="118"/>
                      </a:lnTo>
                      <a:lnTo>
                        <a:pt x="8" y="127"/>
                      </a:lnTo>
                      <a:lnTo>
                        <a:pt x="11" y="134"/>
                      </a:lnTo>
                      <a:lnTo>
                        <a:pt x="16" y="142"/>
                      </a:lnTo>
                      <a:lnTo>
                        <a:pt x="21" y="149"/>
                      </a:lnTo>
                      <a:lnTo>
                        <a:pt x="28" y="156"/>
                      </a:lnTo>
                      <a:lnTo>
                        <a:pt x="34" y="161"/>
                      </a:lnTo>
                      <a:lnTo>
                        <a:pt x="41" y="167"/>
                      </a:lnTo>
                      <a:lnTo>
                        <a:pt x="49" y="171"/>
                      </a:lnTo>
                      <a:lnTo>
                        <a:pt x="57" y="175"/>
                      </a:lnTo>
                      <a:lnTo>
                        <a:pt x="65"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58" name="Freeform 90"/>
                <p:cNvSpPr>
                  <a:spLocks/>
                </p:cNvSpPr>
                <p:nvPr/>
              </p:nvSpPr>
              <p:spPr bwMode="auto">
                <a:xfrm>
                  <a:off x="11659003" y="2213924"/>
                  <a:ext cx="28575" cy="28575"/>
                </a:xfrm>
                <a:custGeom>
                  <a:avLst/>
                  <a:gdLst/>
                  <a:ahLst/>
                  <a:cxnLst>
                    <a:cxn ang="0">
                      <a:pos x="100" y="182"/>
                    </a:cxn>
                    <a:cxn ang="0">
                      <a:pos x="118" y="179"/>
                    </a:cxn>
                    <a:cxn ang="0">
                      <a:pos x="134"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4" y="11"/>
                    </a:cxn>
                    <a:cxn ang="0">
                      <a:pos x="118" y="4"/>
                    </a:cxn>
                    <a:cxn ang="0">
                      <a:pos x="100" y="0"/>
                    </a:cxn>
                    <a:cxn ang="0">
                      <a:pos x="81" y="0"/>
                    </a:cxn>
                    <a:cxn ang="0">
                      <a:pos x="63" y="4"/>
                    </a:cxn>
                    <a:cxn ang="0">
                      <a:pos x="48" y="11"/>
                    </a:cxn>
                    <a:cxn ang="0">
                      <a:pos x="32" y="20"/>
                    </a:cxn>
                    <a:cxn ang="0">
                      <a:pos x="20" y="33"/>
                    </a:cxn>
                    <a:cxn ang="0">
                      <a:pos x="10" y="48"/>
                    </a:cxn>
                    <a:cxn ang="0">
                      <a:pos x="4" y="63"/>
                    </a:cxn>
                    <a:cxn ang="0">
                      <a:pos x="0" y="82"/>
                    </a:cxn>
                    <a:cxn ang="0">
                      <a:pos x="0" y="100"/>
                    </a:cxn>
                    <a:cxn ang="0">
                      <a:pos x="4" y="118"/>
                    </a:cxn>
                    <a:cxn ang="0">
                      <a:pos x="10" y="134"/>
                    </a:cxn>
                    <a:cxn ang="0">
                      <a:pos x="20" y="149"/>
                    </a:cxn>
                    <a:cxn ang="0">
                      <a:pos x="32" y="161"/>
                    </a:cxn>
                    <a:cxn ang="0">
                      <a:pos x="48" y="171"/>
                    </a:cxn>
                    <a:cxn ang="0">
                      <a:pos x="63" y="179"/>
                    </a:cxn>
                    <a:cxn ang="0">
                      <a:pos x="81" y="182"/>
                    </a:cxn>
                  </a:cxnLst>
                  <a:rect l="0" t="0" r="r" b="b"/>
                  <a:pathLst>
                    <a:path w="182" h="182">
                      <a:moveTo>
                        <a:pt x="91" y="182"/>
                      </a:moveTo>
                      <a:lnTo>
                        <a:pt x="100" y="182"/>
                      </a:lnTo>
                      <a:lnTo>
                        <a:pt x="109" y="181"/>
                      </a:lnTo>
                      <a:lnTo>
                        <a:pt x="118" y="179"/>
                      </a:lnTo>
                      <a:lnTo>
                        <a:pt x="127" y="175"/>
                      </a:lnTo>
                      <a:lnTo>
                        <a:pt x="134" y="171"/>
                      </a:lnTo>
                      <a:lnTo>
                        <a:pt x="142" y="167"/>
                      </a:lnTo>
                      <a:lnTo>
                        <a:pt x="149" y="161"/>
                      </a:lnTo>
                      <a:lnTo>
                        <a:pt x="155" y="156"/>
                      </a:lnTo>
                      <a:lnTo>
                        <a:pt x="161" y="149"/>
                      </a:lnTo>
                      <a:lnTo>
                        <a:pt x="167"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7" y="40"/>
                      </a:lnTo>
                      <a:lnTo>
                        <a:pt x="161" y="33"/>
                      </a:lnTo>
                      <a:lnTo>
                        <a:pt x="155" y="27"/>
                      </a:lnTo>
                      <a:lnTo>
                        <a:pt x="149" y="20"/>
                      </a:lnTo>
                      <a:lnTo>
                        <a:pt x="142" y="16"/>
                      </a:lnTo>
                      <a:lnTo>
                        <a:pt x="134" y="11"/>
                      </a:lnTo>
                      <a:lnTo>
                        <a:pt x="127" y="7"/>
                      </a:lnTo>
                      <a:lnTo>
                        <a:pt x="118" y="4"/>
                      </a:lnTo>
                      <a:lnTo>
                        <a:pt x="109" y="1"/>
                      </a:lnTo>
                      <a:lnTo>
                        <a:pt x="100" y="0"/>
                      </a:lnTo>
                      <a:lnTo>
                        <a:pt x="91" y="0"/>
                      </a:lnTo>
                      <a:lnTo>
                        <a:pt x="81" y="0"/>
                      </a:lnTo>
                      <a:lnTo>
                        <a:pt x="72" y="1"/>
                      </a:lnTo>
                      <a:lnTo>
                        <a:pt x="63" y="4"/>
                      </a:lnTo>
                      <a:lnTo>
                        <a:pt x="56" y="7"/>
                      </a:lnTo>
                      <a:lnTo>
                        <a:pt x="48" y="11"/>
                      </a:lnTo>
                      <a:lnTo>
                        <a:pt x="40" y="16"/>
                      </a:lnTo>
                      <a:lnTo>
                        <a:pt x="32" y="20"/>
                      </a:lnTo>
                      <a:lnTo>
                        <a:pt x="27" y="27"/>
                      </a:lnTo>
                      <a:lnTo>
                        <a:pt x="20" y="33"/>
                      </a:lnTo>
                      <a:lnTo>
                        <a:pt x="16" y="40"/>
                      </a:lnTo>
                      <a:lnTo>
                        <a:pt x="10" y="48"/>
                      </a:lnTo>
                      <a:lnTo>
                        <a:pt x="7" y="56"/>
                      </a:lnTo>
                      <a:lnTo>
                        <a:pt x="4" y="63"/>
                      </a:lnTo>
                      <a:lnTo>
                        <a:pt x="1" y="72"/>
                      </a:lnTo>
                      <a:lnTo>
                        <a:pt x="0" y="82"/>
                      </a:lnTo>
                      <a:lnTo>
                        <a:pt x="0" y="91"/>
                      </a:lnTo>
                      <a:lnTo>
                        <a:pt x="0" y="100"/>
                      </a:lnTo>
                      <a:lnTo>
                        <a:pt x="1" y="109"/>
                      </a:lnTo>
                      <a:lnTo>
                        <a:pt x="4" y="118"/>
                      </a:lnTo>
                      <a:lnTo>
                        <a:pt x="7" y="127"/>
                      </a:lnTo>
                      <a:lnTo>
                        <a:pt x="10" y="134"/>
                      </a:lnTo>
                      <a:lnTo>
                        <a:pt x="16" y="142"/>
                      </a:lnTo>
                      <a:lnTo>
                        <a:pt x="20" y="149"/>
                      </a:lnTo>
                      <a:lnTo>
                        <a:pt x="27" y="156"/>
                      </a:lnTo>
                      <a:lnTo>
                        <a:pt x="32" y="161"/>
                      </a:lnTo>
                      <a:lnTo>
                        <a:pt x="40" y="167"/>
                      </a:lnTo>
                      <a:lnTo>
                        <a:pt x="48" y="171"/>
                      </a:lnTo>
                      <a:lnTo>
                        <a:pt x="56" y="175"/>
                      </a:lnTo>
                      <a:lnTo>
                        <a:pt x="63" y="179"/>
                      </a:lnTo>
                      <a:lnTo>
                        <a:pt x="72" y="181"/>
                      </a:lnTo>
                      <a:lnTo>
                        <a:pt x="81"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59" name="Freeform 91"/>
                <p:cNvSpPr>
                  <a:spLocks/>
                </p:cNvSpPr>
                <p:nvPr/>
              </p:nvSpPr>
              <p:spPr bwMode="auto">
                <a:xfrm>
                  <a:off x="11698690" y="2213924"/>
                  <a:ext cx="30163" cy="28575"/>
                </a:xfrm>
                <a:custGeom>
                  <a:avLst/>
                  <a:gdLst/>
                  <a:ahLst/>
                  <a:cxnLst>
                    <a:cxn ang="0">
                      <a:pos x="100" y="182"/>
                    </a:cxn>
                    <a:cxn ang="0">
                      <a:pos x="118" y="179"/>
                    </a:cxn>
                    <a:cxn ang="0">
                      <a:pos x="134" y="171"/>
                    </a:cxn>
                    <a:cxn ang="0">
                      <a:pos x="149" y="161"/>
                    </a:cxn>
                    <a:cxn ang="0">
                      <a:pos x="162" y="149"/>
                    </a:cxn>
                    <a:cxn ang="0">
                      <a:pos x="171" y="134"/>
                    </a:cxn>
                    <a:cxn ang="0">
                      <a:pos x="179" y="118"/>
                    </a:cxn>
                    <a:cxn ang="0">
                      <a:pos x="182" y="100"/>
                    </a:cxn>
                    <a:cxn ang="0">
                      <a:pos x="182" y="82"/>
                    </a:cxn>
                    <a:cxn ang="0">
                      <a:pos x="179" y="63"/>
                    </a:cxn>
                    <a:cxn ang="0">
                      <a:pos x="171" y="48"/>
                    </a:cxn>
                    <a:cxn ang="0">
                      <a:pos x="162" y="33"/>
                    </a:cxn>
                    <a:cxn ang="0">
                      <a:pos x="149" y="20"/>
                    </a:cxn>
                    <a:cxn ang="0">
                      <a:pos x="134" y="11"/>
                    </a:cxn>
                    <a:cxn ang="0">
                      <a:pos x="118" y="4"/>
                    </a:cxn>
                    <a:cxn ang="0">
                      <a:pos x="100" y="0"/>
                    </a:cxn>
                    <a:cxn ang="0">
                      <a:pos x="82" y="0"/>
                    </a:cxn>
                    <a:cxn ang="0">
                      <a:pos x="64" y="4"/>
                    </a:cxn>
                    <a:cxn ang="0">
                      <a:pos x="48" y="11"/>
                    </a:cxn>
                    <a:cxn ang="0">
                      <a:pos x="33" y="20"/>
                    </a:cxn>
                    <a:cxn ang="0">
                      <a:pos x="20" y="33"/>
                    </a:cxn>
                    <a:cxn ang="0">
                      <a:pos x="11" y="48"/>
                    </a:cxn>
                    <a:cxn ang="0">
                      <a:pos x="3" y="63"/>
                    </a:cxn>
                    <a:cxn ang="0">
                      <a:pos x="0" y="82"/>
                    </a:cxn>
                    <a:cxn ang="0">
                      <a:pos x="0" y="100"/>
                    </a:cxn>
                    <a:cxn ang="0">
                      <a:pos x="3" y="118"/>
                    </a:cxn>
                    <a:cxn ang="0">
                      <a:pos x="11" y="134"/>
                    </a:cxn>
                    <a:cxn ang="0">
                      <a:pos x="20" y="149"/>
                    </a:cxn>
                    <a:cxn ang="0">
                      <a:pos x="33" y="161"/>
                    </a:cxn>
                    <a:cxn ang="0">
                      <a:pos x="48" y="171"/>
                    </a:cxn>
                    <a:cxn ang="0">
                      <a:pos x="64" y="179"/>
                    </a:cxn>
                    <a:cxn ang="0">
                      <a:pos x="82" y="182"/>
                    </a:cxn>
                  </a:cxnLst>
                  <a:rect l="0" t="0" r="r" b="b"/>
                  <a:pathLst>
                    <a:path w="182" h="182">
                      <a:moveTo>
                        <a:pt x="91" y="182"/>
                      </a:moveTo>
                      <a:lnTo>
                        <a:pt x="100" y="182"/>
                      </a:lnTo>
                      <a:lnTo>
                        <a:pt x="110" y="181"/>
                      </a:lnTo>
                      <a:lnTo>
                        <a:pt x="118" y="179"/>
                      </a:lnTo>
                      <a:lnTo>
                        <a:pt x="126" y="175"/>
                      </a:lnTo>
                      <a:lnTo>
                        <a:pt x="134" y="171"/>
                      </a:lnTo>
                      <a:lnTo>
                        <a:pt x="142" y="167"/>
                      </a:lnTo>
                      <a:lnTo>
                        <a:pt x="149" y="161"/>
                      </a:lnTo>
                      <a:lnTo>
                        <a:pt x="155" y="156"/>
                      </a:lnTo>
                      <a:lnTo>
                        <a:pt x="162" y="149"/>
                      </a:lnTo>
                      <a:lnTo>
                        <a:pt x="166"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6" y="40"/>
                      </a:lnTo>
                      <a:lnTo>
                        <a:pt x="162" y="33"/>
                      </a:lnTo>
                      <a:lnTo>
                        <a:pt x="155" y="27"/>
                      </a:lnTo>
                      <a:lnTo>
                        <a:pt x="149" y="20"/>
                      </a:lnTo>
                      <a:lnTo>
                        <a:pt x="142" y="16"/>
                      </a:lnTo>
                      <a:lnTo>
                        <a:pt x="134" y="11"/>
                      </a:lnTo>
                      <a:lnTo>
                        <a:pt x="126" y="7"/>
                      </a:lnTo>
                      <a:lnTo>
                        <a:pt x="118" y="4"/>
                      </a:lnTo>
                      <a:lnTo>
                        <a:pt x="110" y="1"/>
                      </a:lnTo>
                      <a:lnTo>
                        <a:pt x="100" y="0"/>
                      </a:lnTo>
                      <a:lnTo>
                        <a:pt x="91" y="0"/>
                      </a:lnTo>
                      <a:lnTo>
                        <a:pt x="82" y="0"/>
                      </a:lnTo>
                      <a:lnTo>
                        <a:pt x="72" y="1"/>
                      </a:lnTo>
                      <a:lnTo>
                        <a:pt x="64" y="4"/>
                      </a:lnTo>
                      <a:lnTo>
                        <a:pt x="55" y="7"/>
                      </a:lnTo>
                      <a:lnTo>
                        <a:pt x="48" y="11"/>
                      </a:lnTo>
                      <a:lnTo>
                        <a:pt x="40" y="16"/>
                      </a:lnTo>
                      <a:lnTo>
                        <a:pt x="33" y="20"/>
                      </a:lnTo>
                      <a:lnTo>
                        <a:pt x="27" y="27"/>
                      </a:lnTo>
                      <a:lnTo>
                        <a:pt x="20" y="33"/>
                      </a:lnTo>
                      <a:lnTo>
                        <a:pt x="16" y="40"/>
                      </a:lnTo>
                      <a:lnTo>
                        <a:pt x="11" y="48"/>
                      </a:lnTo>
                      <a:lnTo>
                        <a:pt x="7" y="56"/>
                      </a:lnTo>
                      <a:lnTo>
                        <a:pt x="3" y="63"/>
                      </a:lnTo>
                      <a:lnTo>
                        <a:pt x="1" y="72"/>
                      </a:lnTo>
                      <a:lnTo>
                        <a:pt x="0" y="82"/>
                      </a:lnTo>
                      <a:lnTo>
                        <a:pt x="0" y="91"/>
                      </a:lnTo>
                      <a:lnTo>
                        <a:pt x="0" y="100"/>
                      </a:lnTo>
                      <a:lnTo>
                        <a:pt x="1" y="109"/>
                      </a:lnTo>
                      <a:lnTo>
                        <a:pt x="3" y="118"/>
                      </a:lnTo>
                      <a:lnTo>
                        <a:pt x="7" y="127"/>
                      </a:lnTo>
                      <a:lnTo>
                        <a:pt x="11" y="134"/>
                      </a:lnTo>
                      <a:lnTo>
                        <a:pt x="16" y="142"/>
                      </a:lnTo>
                      <a:lnTo>
                        <a:pt x="20" y="149"/>
                      </a:lnTo>
                      <a:lnTo>
                        <a:pt x="27" y="156"/>
                      </a:lnTo>
                      <a:lnTo>
                        <a:pt x="33" y="161"/>
                      </a:lnTo>
                      <a:lnTo>
                        <a:pt x="40" y="167"/>
                      </a:lnTo>
                      <a:lnTo>
                        <a:pt x="48" y="171"/>
                      </a:lnTo>
                      <a:lnTo>
                        <a:pt x="55" y="175"/>
                      </a:lnTo>
                      <a:lnTo>
                        <a:pt x="64" y="179"/>
                      </a:lnTo>
                      <a:lnTo>
                        <a:pt x="72"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60" name="Freeform 92"/>
                <p:cNvSpPr>
                  <a:spLocks/>
                </p:cNvSpPr>
                <p:nvPr/>
              </p:nvSpPr>
              <p:spPr bwMode="auto">
                <a:xfrm>
                  <a:off x="11739965" y="2213924"/>
                  <a:ext cx="28575" cy="28575"/>
                </a:xfrm>
                <a:custGeom>
                  <a:avLst/>
                  <a:gdLst/>
                  <a:ahLst/>
                  <a:cxnLst>
                    <a:cxn ang="0">
                      <a:pos x="101" y="182"/>
                    </a:cxn>
                    <a:cxn ang="0">
                      <a:pos x="118" y="179"/>
                    </a:cxn>
                    <a:cxn ang="0">
                      <a:pos x="134" y="171"/>
                    </a:cxn>
                    <a:cxn ang="0">
                      <a:pos x="148" y="161"/>
                    </a:cxn>
                    <a:cxn ang="0">
                      <a:pos x="162" y="149"/>
                    </a:cxn>
                    <a:cxn ang="0">
                      <a:pos x="172" y="134"/>
                    </a:cxn>
                    <a:cxn ang="0">
                      <a:pos x="178" y="118"/>
                    </a:cxn>
                    <a:cxn ang="0">
                      <a:pos x="182" y="100"/>
                    </a:cxn>
                    <a:cxn ang="0">
                      <a:pos x="182" y="82"/>
                    </a:cxn>
                    <a:cxn ang="0">
                      <a:pos x="178" y="63"/>
                    </a:cxn>
                    <a:cxn ang="0">
                      <a:pos x="172" y="48"/>
                    </a:cxn>
                    <a:cxn ang="0">
                      <a:pos x="162" y="33"/>
                    </a:cxn>
                    <a:cxn ang="0">
                      <a:pos x="148" y="20"/>
                    </a:cxn>
                    <a:cxn ang="0">
                      <a:pos x="134" y="11"/>
                    </a:cxn>
                    <a:cxn ang="0">
                      <a:pos x="118" y="4"/>
                    </a:cxn>
                    <a:cxn ang="0">
                      <a:pos x="101" y="0"/>
                    </a:cxn>
                    <a:cxn ang="0">
                      <a:pos x="82" y="0"/>
                    </a:cxn>
                    <a:cxn ang="0">
                      <a:pos x="64" y="4"/>
                    </a:cxn>
                    <a:cxn ang="0">
                      <a:pos x="48" y="11"/>
                    </a:cxn>
                    <a:cxn ang="0">
                      <a:pos x="33" y="20"/>
                    </a:cxn>
                    <a:cxn ang="0">
                      <a:pos x="21" y="33"/>
                    </a:cxn>
                    <a:cxn ang="0">
                      <a:pos x="11" y="48"/>
                    </a:cxn>
                    <a:cxn ang="0">
                      <a:pos x="3" y="63"/>
                    </a:cxn>
                    <a:cxn ang="0">
                      <a:pos x="0" y="82"/>
                    </a:cxn>
                    <a:cxn ang="0">
                      <a:pos x="0" y="100"/>
                    </a:cxn>
                    <a:cxn ang="0">
                      <a:pos x="3"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8" y="179"/>
                      </a:lnTo>
                      <a:lnTo>
                        <a:pt x="126" y="175"/>
                      </a:lnTo>
                      <a:lnTo>
                        <a:pt x="134" y="171"/>
                      </a:lnTo>
                      <a:lnTo>
                        <a:pt x="142" y="167"/>
                      </a:lnTo>
                      <a:lnTo>
                        <a:pt x="148" y="161"/>
                      </a:lnTo>
                      <a:lnTo>
                        <a:pt x="155" y="156"/>
                      </a:lnTo>
                      <a:lnTo>
                        <a:pt x="162" y="149"/>
                      </a:lnTo>
                      <a:lnTo>
                        <a:pt x="166"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6" y="40"/>
                      </a:lnTo>
                      <a:lnTo>
                        <a:pt x="162" y="33"/>
                      </a:lnTo>
                      <a:lnTo>
                        <a:pt x="155" y="27"/>
                      </a:lnTo>
                      <a:lnTo>
                        <a:pt x="148" y="20"/>
                      </a:lnTo>
                      <a:lnTo>
                        <a:pt x="142" y="16"/>
                      </a:lnTo>
                      <a:lnTo>
                        <a:pt x="134" y="11"/>
                      </a:lnTo>
                      <a:lnTo>
                        <a:pt x="126" y="7"/>
                      </a:lnTo>
                      <a:lnTo>
                        <a:pt x="118" y="4"/>
                      </a:lnTo>
                      <a:lnTo>
                        <a:pt x="110" y="1"/>
                      </a:lnTo>
                      <a:lnTo>
                        <a:pt x="101" y="0"/>
                      </a:lnTo>
                      <a:lnTo>
                        <a:pt x="91"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6" y="56"/>
                      </a:lnTo>
                      <a:lnTo>
                        <a:pt x="3" y="63"/>
                      </a:lnTo>
                      <a:lnTo>
                        <a:pt x="1" y="72"/>
                      </a:lnTo>
                      <a:lnTo>
                        <a:pt x="0" y="82"/>
                      </a:lnTo>
                      <a:lnTo>
                        <a:pt x="0" y="91"/>
                      </a:lnTo>
                      <a:lnTo>
                        <a:pt x="0" y="100"/>
                      </a:lnTo>
                      <a:lnTo>
                        <a:pt x="1" y="109"/>
                      </a:lnTo>
                      <a:lnTo>
                        <a:pt x="3" y="118"/>
                      </a:lnTo>
                      <a:lnTo>
                        <a:pt x="6"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61" name="Freeform 93"/>
                <p:cNvSpPr>
                  <a:spLocks/>
                </p:cNvSpPr>
                <p:nvPr/>
              </p:nvSpPr>
              <p:spPr bwMode="auto">
                <a:xfrm>
                  <a:off x="11779653" y="2213924"/>
                  <a:ext cx="28575" cy="28575"/>
                </a:xfrm>
                <a:custGeom>
                  <a:avLst/>
                  <a:gdLst/>
                  <a:ahLst/>
                  <a:cxnLst>
                    <a:cxn ang="0">
                      <a:pos x="101" y="182"/>
                    </a:cxn>
                    <a:cxn ang="0">
                      <a:pos x="118" y="179"/>
                    </a:cxn>
                    <a:cxn ang="0">
                      <a:pos x="134" y="171"/>
                    </a:cxn>
                    <a:cxn ang="0">
                      <a:pos x="149" y="161"/>
                    </a:cxn>
                    <a:cxn ang="0">
                      <a:pos x="162" y="149"/>
                    </a:cxn>
                    <a:cxn ang="0">
                      <a:pos x="172" y="134"/>
                    </a:cxn>
                    <a:cxn ang="0">
                      <a:pos x="178" y="118"/>
                    </a:cxn>
                    <a:cxn ang="0">
                      <a:pos x="182" y="100"/>
                    </a:cxn>
                    <a:cxn ang="0">
                      <a:pos x="182" y="82"/>
                    </a:cxn>
                    <a:cxn ang="0">
                      <a:pos x="178" y="63"/>
                    </a:cxn>
                    <a:cxn ang="0">
                      <a:pos x="172" y="48"/>
                    </a:cxn>
                    <a:cxn ang="0">
                      <a:pos x="162" y="33"/>
                    </a:cxn>
                    <a:cxn ang="0">
                      <a:pos x="149" y="20"/>
                    </a:cxn>
                    <a:cxn ang="0">
                      <a:pos x="134" y="11"/>
                    </a:cxn>
                    <a:cxn ang="0">
                      <a:pos x="118" y="4"/>
                    </a:cxn>
                    <a:cxn ang="0">
                      <a:pos x="101" y="0"/>
                    </a:cxn>
                    <a:cxn ang="0">
                      <a:pos x="82" y="0"/>
                    </a:cxn>
                    <a:cxn ang="0">
                      <a:pos x="64" y="4"/>
                    </a:cxn>
                    <a:cxn ang="0">
                      <a:pos x="47"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7" y="171"/>
                    </a:cxn>
                    <a:cxn ang="0">
                      <a:pos x="64" y="179"/>
                    </a:cxn>
                    <a:cxn ang="0">
                      <a:pos x="82" y="182"/>
                    </a:cxn>
                  </a:cxnLst>
                  <a:rect l="0" t="0" r="r" b="b"/>
                  <a:pathLst>
                    <a:path w="183" h="182">
                      <a:moveTo>
                        <a:pt x="91" y="182"/>
                      </a:moveTo>
                      <a:lnTo>
                        <a:pt x="101" y="182"/>
                      </a:lnTo>
                      <a:lnTo>
                        <a:pt x="109" y="181"/>
                      </a:lnTo>
                      <a:lnTo>
                        <a:pt x="118" y="179"/>
                      </a:lnTo>
                      <a:lnTo>
                        <a:pt x="126" y="175"/>
                      </a:lnTo>
                      <a:lnTo>
                        <a:pt x="134" y="171"/>
                      </a:lnTo>
                      <a:lnTo>
                        <a:pt x="142" y="167"/>
                      </a:lnTo>
                      <a:lnTo>
                        <a:pt x="149" y="161"/>
                      </a:lnTo>
                      <a:lnTo>
                        <a:pt x="156" y="156"/>
                      </a:lnTo>
                      <a:lnTo>
                        <a:pt x="162" y="149"/>
                      </a:lnTo>
                      <a:lnTo>
                        <a:pt x="167" y="142"/>
                      </a:lnTo>
                      <a:lnTo>
                        <a:pt x="172" y="134"/>
                      </a:lnTo>
                      <a:lnTo>
                        <a:pt x="175" y="127"/>
                      </a:lnTo>
                      <a:lnTo>
                        <a:pt x="178" y="118"/>
                      </a:lnTo>
                      <a:lnTo>
                        <a:pt x="180" y="109"/>
                      </a:lnTo>
                      <a:lnTo>
                        <a:pt x="182" y="100"/>
                      </a:lnTo>
                      <a:lnTo>
                        <a:pt x="183" y="91"/>
                      </a:lnTo>
                      <a:lnTo>
                        <a:pt x="182" y="82"/>
                      </a:lnTo>
                      <a:lnTo>
                        <a:pt x="180" y="72"/>
                      </a:lnTo>
                      <a:lnTo>
                        <a:pt x="178" y="63"/>
                      </a:lnTo>
                      <a:lnTo>
                        <a:pt x="175" y="56"/>
                      </a:lnTo>
                      <a:lnTo>
                        <a:pt x="172" y="48"/>
                      </a:lnTo>
                      <a:lnTo>
                        <a:pt x="167" y="40"/>
                      </a:lnTo>
                      <a:lnTo>
                        <a:pt x="162" y="33"/>
                      </a:lnTo>
                      <a:lnTo>
                        <a:pt x="156" y="27"/>
                      </a:lnTo>
                      <a:lnTo>
                        <a:pt x="149" y="20"/>
                      </a:lnTo>
                      <a:lnTo>
                        <a:pt x="142" y="16"/>
                      </a:lnTo>
                      <a:lnTo>
                        <a:pt x="134" y="11"/>
                      </a:lnTo>
                      <a:lnTo>
                        <a:pt x="126" y="7"/>
                      </a:lnTo>
                      <a:lnTo>
                        <a:pt x="118" y="4"/>
                      </a:lnTo>
                      <a:lnTo>
                        <a:pt x="109" y="1"/>
                      </a:lnTo>
                      <a:lnTo>
                        <a:pt x="101" y="0"/>
                      </a:lnTo>
                      <a:lnTo>
                        <a:pt x="91" y="0"/>
                      </a:lnTo>
                      <a:lnTo>
                        <a:pt x="82" y="0"/>
                      </a:lnTo>
                      <a:lnTo>
                        <a:pt x="73" y="1"/>
                      </a:lnTo>
                      <a:lnTo>
                        <a:pt x="64" y="4"/>
                      </a:lnTo>
                      <a:lnTo>
                        <a:pt x="55" y="7"/>
                      </a:lnTo>
                      <a:lnTo>
                        <a:pt x="47" y="11"/>
                      </a:lnTo>
                      <a:lnTo>
                        <a:pt x="40" y="16"/>
                      </a:lnTo>
                      <a:lnTo>
                        <a:pt x="33" y="20"/>
                      </a:lnTo>
                      <a:lnTo>
                        <a:pt x="26" y="27"/>
                      </a:lnTo>
                      <a:lnTo>
                        <a:pt x="21" y="33"/>
                      </a:lnTo>
                      <a:lnTo>
                        <a:pt x="15" y="40"/>
                      </a:lnTo>
                      <a:lnTo>
                        <a:pt x="11" y="48"/>
                      </a:lnTo>
                      <a:lnTo>
                        <a:pt x="6" y="56"/>
                      </a:lnTo>
                      <a:lnTo>
                        <a:pt x="4" y="63"/>
                      </a:lnTo>
                      <a:lnTo>
                        <a:pt x="2" y="72"/>
                      </a:lnTo>
                      <a:lnTo>
                        <a:pt x="0" y="82"/>
                      </a:lnTo>
                      <a:lnTo>
                        <a:pt x="0" y="91"/>
                      </a:lnTo>
                      <a:lnTo>
                        <a:pt x="0" y="100"/>
                      </a:lnTo>
                      <a:lnTo>
                        <a:pt x="2" y="109"/>
                      </a:lnTo>
                      <a:lnTo>
                        <a:pt x="4" y="118"/>
                      </a:lnTo>
                      <a:lnTo>
                        <a:pt x="6" y="127"/>
                      </a:lnTo>
                      <a:lnTo>
                        <a:pt x="11" y="134"/>
                      </a:lnTo>
                      <a:lnTo>
                        <a:pt x="15" y="142"/>
                      </a:lnTo>
                      <a:lnTo>
                        <a:pt x="21" y="149"/>
                      </a:lnTo>
                      <a:lnTo>
                        <a:pt x="26" y="156"/>
                      </a:lnTo>
                      <a:lnTo>
                        <a:pt x="33" y="161"/>
                      </a:lnTo>
                      <a:lnTo>
                        <a:pt x="40" y="167"/>
                      </a:lnTo>
                      <a:lnTo>
                        <a:pt x="47" y="171"/>
                      </a:lnTo>
                      <a:lnTo>
                        <a:pt x="55"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62" name="Freeform 94"/>
                <p:cNvSpPr>
                  <a:spLocks/>
                </p:cNvSpPr>
                <p:nvPr/>
              </p:nvSpPr>
              <p:spPr bwMode="auto">
                <a:xfrm>
                  <a:off x="12235265" y="2399662"/>
                  <a:ext cx="203200" cy="34925"/>
                </a:xfrm>
                <a:custGeom>
                  <a:avLst/>
                  <a:gdLst/>
                  <a:ahLst/>
                  <a:cxnLst>
                    <a:cxn ang="0">
                      <a:pos x="1170" y="0"/>
                    </a:cxn>
                    <a:cxn ang="0">
                      <a:pos x="1192" y="2"/>
                    </a:cxn>
                    <a:cxn ang="0">
                      <a:pos x="1212" y="9"/>
                    </a:cxn>
                    <a:cxn ang="0">
                      <a:pos x="1231" y="19"/>
                    </a:cxn>
                    <a:cxn ang="0">
                      <a:pos x="1246" y="32"/>
                    </a:cxn>
                    <a:cxn ang="0">
                      <a:pos x="1259" y="49"/>
                    </a:cxn>
                    <a:cxn ang="0">
                      <a:pos x="1271" y="67"/>
                    </a:cxn>
                    <a:cxn ang="0">
                      <a:pos x="1276" y="88"/>
                    </a:cxn>
                    <a:cxn ang="0">
                      <a:pos x="1278" y="109"/>
                    </a:cxn>
                    <a:cxn ang="0">
                      <a:pos x="1276" y="131"/>
                    </a:cxn>
                    <a:cxn ang="0">
                      <a:pos x="1271" y="151"/>
                    </a:cxn>
                    <a:cxn ang="0">
                      <a:pos x="1259" y="170"/>
                    </a:cxn>
                    <a:cxn ang="0">
                      <a:pos x="1246" y="186"/>
                    </a:cxn>
                    <a:cxn ang="0">
                      <a:pos x="1231" y="200"/>
                    </a:cxn>
                    <a:cxn ang="0">
                      <a:pos x="1212" y="210"/>
                    </a:cxn>
                    <a:cxn ang="0">
                      <a:pos x="1192" y="216"/>
                    </a:cxn>
                    <a:cxn ang="0">
                      <a:pos x="1170" y="219"/>
                    </a:cxn>
                    <a:cxn ang="0">
                      <a:pos x="97" y="217"/>
                    </a:cxn>
                    <a:cxn ang="0">
                      <a:pos x="76" y="213"/>
                    </a:cxn>
                    <a:cxn ang="0">
                      <a:pos x="56" y="205"/>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1"/>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7"/>
                      </a:lnTo>
                      <a:lnTo>
                        <a:pt x="1170" y="219"/>
                      </a:lnTo>
                      <a:lnTo>
                        <a:pt x="108" y="219"/>
                      </a:lnTo>
                      <a:lnTo>
                        <a:pt x="97" y="217"/>
                      </a:lnTo>
                      <a:lnTo>
                        <a:pt x="86" y="216"/>
                      </a:lnTo>
                      <a:lnTo>
                        <a:pt x="76" y="213"/>
                      </a:lnTo>
                      <a:lnTo>
                        <a:pt x="66" y="210"/>
                      </a:lnTo>
                      <a:lnTo>
                        <a:pt x="56" y="205"/>
                      </a:lnTo>
                      <a:lnTo>
                        <a:pt x="47" y="200"/>
                      </a:lnTo>
                      <a:lnTo>
                        <a:pt x="40" y="193"/>
                      </a:lnTo>
                      <a:lnTo>
                        <a:pt x="32" y="186"/>
                      </a:lnTo>
                      <a:lnTo>
                        <a:pt x="24" y="179"/>
                      </a:lnTo>
                      <a:lnTo>
                        <a:pt x="19" y="170"/>
                      </a:lnTo>
                      <a:lnTo>
                        <a:pt x="13" y="161"/>
                      </a:lnTo>
                      <a:lnTo>
                        <a:pt x="9" y="151"/>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63" name="Freeform 95"/>
                <p:cNvSpPr>
                  <a:spLocks/>
                </p:cNvSpPr>
                <p:nvPr/>
              </p:nvSpPr>
              <p:spPr bwMode="auto">
                <a:xfrm>
                  <a:off x="11619315" y="2401249"/>
                  <a:ext cx="28575" cy="28575"/>
                </a:xfrm>
                <a:custGeom>
                  <a:avLst/>
                  <a:gdLst/>
                  <a:ahLst/>
                  <a:cxnLst>
                    <a:cxn ang="0">
                      <a:pos x="101" y="183"/>
                    </a:cxn>
                    <a:cxn ang="0">
                      <a:pos x="119" y="179"/>
                    </a:cxn>
                    <a:cxn ang="0">
                      <a:pos x="136" y="172"/>
                    </a:cxn>
                    <a:cxn ang="0">
                      <a:pos x="150" y="162"/>
                    </a:cxn>
                    <a:cxn ang="0">
                      <a:pos x="162" y="149"/>
                    </a:cxn>
                    <a:cxn ang="0">
                      <a:pos x="172" y="135"/>
                    </a:cxn>
                    <a:cxn ang="0">
                      <a:pos x="179" y="118"/>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8"/>
                    </a:cxn>
                    <a:cxn ang="0">
                      <a:pos x="11" y="135"/>
                    </a:cxn>
                    <a:cxn ang="0">
                      <a:pos x="21" y="149"/>
                    </a:cxn>
                    <a:cxn ang="0">
                      <a:pos x="34" y="162"/>
                    </a:cxn>
                    <a:cxn ang="0">
                      <a:pos x="49" y="172"/>
                    </a:cxn>
                    <a:cxn ang="0">
                      <a:pos x="65" y="179"/>
                    </a:cxn>
                    <a:cxn ang="0">
                      <a:pos x="82" y="183"/>
                    </a:cxn>
                  </a:cxnLst>
                  <a:rect l="0" t="0" r="r" b="b"/>
                  <a:pathLst>
                    <a:path w="183" h="183">
                      <a:moveTo>
                        <a:pt x="92" y="183"/>
                      </a:moveTo>
                      <a:lnTo>
                        <a:pt x="101" y="183"/>
                      </a:lnTo>
                      <a:lnTo>
                        <a:pt x="110" y="182"/>
                      </a:lnTo>
                      <a:lnTo>
                        <a:pt x="119" y="179"/>
                      </a:lnTo>
                      <a:lnTo>
                        <a:pt x="128" y="176"/>
                      </a:lnTo>
                      <a:lnTo>
                        <a:pt x="136" y="172"/>
                      </a:lnTo>
                      <a:lnTo>
                        <a:pt x="143" y="167"/>
                      </a:lnTo>
                      <a:lnTo>
                        <a:pt x="150" y="162"/>
                      </a:lnTo>
                      <a:lnTo>
                        <a:pt x="157" y="156"/>
                      </a:lnTo>
                      <a:lnTo>
                        <a:pt x="162" y="149"/>
                      </a:lnTo>
                      <a:lnTo>
                        <a:pt x="168" y="143"/>
                      </a:lnTo>
                      <a:lnTo>
                        <a:pt x="172" y="135"/>
                      </a:lnTo>
                      <a:lnTo>
                        <a:pt x="177" y="127"/>
                      </a:lnTo>
                      <a:lnTo>
                        <a:pt x="179" y="118"/>
                      </a:lnTo>
                      <a:lnTo>
                        <a:pt x="181" y="110"/>
                      </a:lnTo>
                      <a:lnTo>
                        <a:pt x="183" y="101"/>
                      </a:lnTo>
                      <a:lnTo>
                        <a:pt x="183" y="92"/>
                      </a:lnTo>
                      <a:lnTo>
                        <a:pt x="183" y="82"/>
                      </a:lnTo>
                      <a:lnTo>
                        <a:pt x="181" y="73"/>
                      </a:lnTo>
                      <a:lnTo>
                        <a:pt x="179" y="64"/>
                      </a:lnTo>
                      <a:lnTo>
                        <a:pt x="177" y="56"/>
                      </a:lnTo>
                      <a:lnTo>
                        <a:pt x="172" y="48"/>
                      </a:lnTo>
                      <a:lnTo>
                        <a:pt x="168" y="41"/>
                      </a:lnTo>
                      <a:lnTo>
                        <a:pt x="162" y="33"/>
                      </a:lnTo>
                      <a:lnTo>
                        <a:pt x="157" y="27"/>
                      </a:lnTo>
                      <a:lnTo>
                        <a:pt x="150" y="21"/>
                      </a:lnTo>
                      <a:lnTo>
                        <a:pt x="143" y="16"/>
                      </a:lnTo>
                      <a:lnTo>
                        <a:pt x="136" y="11"/>
                      </a:lnTo>
                      <a:lnTo>
                        <a:pt x="128" y="7"/>
                      </a:lnTo>
                      <a:lnTo>
                        <a:pt x="119" y="4"/>
                      </a:lnTo>
                      <a:lnTo>
                        <a:pt x="110" y="2"/>
                      </a:lnTo>
                      <a:lnTo>
                        <a:pt x="101" y="1"/>
                      </a:lnTo>
                      <a:lnTo>
                        <a:pt x="92" y="0"/>
                      </a:lnTo>
                      <a:lnTo>
                        <a:pt x="82" y="1"/>
                      </a:lnTo>
                      <a:lnTo>
                        <a:pt x="73" y="2"/>
                      </a:lnTo>
                      <a:lnTo>
                        <a:pt x="65" y="4"/>
                      </a:lnTo>
                      <a:lnTo>
                        <a:pt x="57" y="7"/>
                      </a:lnTo>
                      <a:lnTo>
                        <a:pt x="49" y="11"/>
                      </a:lnTo>
                      <a:lnTo>
                        <a:pt x="41" y="16"/>
                      </a:lnTo>
                      <a:lnTo>
                        <a:pt x="34" y="21"/>
                      </a:lnTo>
                      <a:lnTo>
                        <a:pt x="28" y="27"/>
                      </a:lnTo>
                      <a:lnTo>
                        <a:pt x="21" y="33"/>
                      </a:lnTo>
                      <a:lnTo>
                        <a:pt x="16" y="41"/>
                      </a:lnTo>
                      <a:lnTo>
                        <a:pt x="11" y="48"/>
                      </a:lnTo>
                      <a:lnTo>
                        <a:pt x="8" y="56"/>
                      </a:lnTo>
                      <a:lnTo>
                        <a:pt x="5" y="64"/>
                      </a:lnTo>
                      <a:lnTo>
                        <a:pt x="2" y="73"/>
                      </a:lnTo>
                      <a:lnTo>
                        <a:pt x="1" y="82"/>
                      </a:lnTo>
                      <a:lnTo>
                        <a:pt x="0" y="92"/>
                      </a:lnTo>
                      <a:lnTo>
                        <a:pt x="1" y="101"/>
                      </a:lnTo>
                      <a:lnTo>
                        <a:pt x="2" y="110"/>
                      </a:lnTo>
                      <a:lnTo>
                        <a:pt x="5" y="118"/>
                      </a:lnTo>
                      <a:lnTo>
                        <a:pt x="8" y="127"/>
                      </a:lnTo>
                      <a:lnTo>
                        <a:pt x="11" y="135"/>
                      </a:lnTo>
                      <a:lnTo>
                        <a:pt x="16" y="143"/>
                      </a:lnTo>
                      <a:lnTo>
                        <a:pt x="21" y="149"/>
                      </a:lnTo>
                      <a:lnTo>
                        <a:pt x="28" y="156"/>
                      </a:lnTo>
                      <a:lnTo>
                        <a:pt x="34" y="162"/>
                      </a:lnTo>
                      <a:lnTo>
                        <a:pt x="41" y="167"/>
                      </a:lnTo>
                      <a:lnTo>
                        <a:pt x="49" y="172"/>
                      </a:lnTo>
                      <a:lnTo>
                        <a:pt x="57" y="176"/>
                      </a:lnTo>
                      <a:lnTo>
                        <a:pt x="65"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64" name="Freeform 96"/>
                <p:cNvSpPr>
                  <a:spLocks/>
                </p:cNvSpPr>
                <p:nvPr/>
              </p:nvSpPr>
              <p:spPr bwMode="auto">
                <a:xfrm>
                  <a:off x="11659003" y="2401249"/>
                  <a:ext cx="28575" cy="28575"/>
                </a:xfrm>
                <a:custGeom>
                  <a:avLst/>
                  <a:gdLst/>
                  <a:ahLst/>
                  <a:cxnLst>
                    <a:cxn ang="0">
                      <a:pos x="100" y="183"/>
                    </a:cxn>
                    <a:cxn ang="0">
                      <a:pos x="118" y="179"/>
                    </a:cxn>
                    <a:cxn ang="0">
                      <a:pos x="134"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8"/>
                    </a:cxn>
                    <a:cxn ang="0">
                      <a:pos x="10" y="135"/>
                    </a:cxn>
                    <a:cxn ang="0">
                      <a:pos x="20" y="149"/>
                    </a:cxn>
                    <a:cxn ang="0">
                      <a:pos x="32" y="162"/>
                    </a:cxn>
                    <a:cxn ang="0">
                      <a:pos x="48" y="172"/>
                    </a:cxn>
                    <a:cxn ang="0">
                      <a:pos x="63" y="179"/>
                    </a:cxn>
                    <a:cxn ang="0">
                      <a:pos x="81" y="183"/>
                    </a:cxn>
                  </a:cxnLst>
                  <a:rect l="0" t="0" r="r" b="b"/>
                  <a:pathLst>
                    <a:path w="182" h="183">
                      <a:moveTo>
                        <a:pt x="91" y="183"/>
                      </a:moveTo>
                      <a:lnTo>
                        <a:pt x="100" y="183"/>
                      </a:lnTo>
                      <a:lnTo>
                        <a:pt x="109" y="182"/>
                      </a:lnTo>
                      <a:lnTo>
                        <a:pt x="118" y="179"/>
                      </a:lnTo>
                      <a:lnTo>
                        <a:pt x="127" y="176"/>
                      </a:lnTo>
                      <a:lnTo>
                        <a:pt x="134" y="172"/>
                      </a:lnTo>
                      <a:lnTo>
                        <a:pt x="142" y="167"/>
                      </a:lnTo>
                      <a:lnTo>
                        <a:pt x="149" y="162"/>
                      </a:lnTo>
                      <a:lnTo>
                        <a:pt x="155" y="156"/>
                      </a:lnTo>
                      <a:lnTo>
                        <a:pt x="161" y="149"/>
                      </a:lnTo>
                      <a:lnTo>
                        <a:pt x="167"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7" y="41"/>
                      </a:lnTo>
                      <a:lnTo>
                        <a:pt x="161" y="33"/>
                      </a:lnTo>
                      <a:lnTo>
                        <a:pt x="155" y="27"/>
                      </a:lnTo>
                      <a:lnTo>
                        <a:pt x="149" y="21"/>
                      </a:lnTo>
                      <a:lnTo>
                        <a:pt x="142" y="16"/>
                      </a:lnTo>
                      <a:lnTo>
                        <a:pt x="134" y="11"/>
                      </a:lnTo>
                      <a:lnTo>
                        <a:pt x="127" y="7"/>
                      </a:lnTo>
                      <a:lnTo>
                        <a:pt x="118" y="4"/>
                      </a:lnTo>
                      <a:lnTo>
                        <a:pt x="109" y="2"/>
                      </a:lnTo>
                      <a:lnTo>
                        <a:pt x="100" y="1"/>
                      </a:lnTo>
                      <a:lnTo>
                        <a:pt x="91" y="0"/>
                      </a:lnTo>
                      <a:lnTo>
                        <a:pt x="81" y="1"/>
                      </a:lnTo>
                      <a:lnTo>
                        <a:pt x="72" y="2"/>
                      </a:lnTo>
                      <a:lnTo>
                        <a:pt x="63" y="4"/>
                      </a:lnTo>
                      <a:lnTo>
                        <a:pt x="56" y="7"/>
                      </a:lnTo>
                      <a:lnTo>
                        <a:pt x="48" y="11"/>
                      </a:lnTo>
                      <a:lnTo>
                        <a:pt x="40" y="16"/>
                      </a:lnTo>
                      <a:lnTo>
                        <a:pt x="32" y="21"/>
                      </a:lnTo>
                      <a:lnTo>
                        <a:pt x="27" y="27"/>
                      </a:lnTo>
                      <a:lnTo>
                        <a:pt x="20" y="33"/>
                      </a:lnTo>
                      <a:lnTo>
                        <a:pt x="16" y="41"/>
                      </a:lnTo>
                      <a:lnTo>
                        <a:pt x="10" y="48"/>
                      </a:lnTo>
                      <a:lnTo>
                        <a:pt x="7" y="56"/>
                      </a:lnTo>
                      <a:lnTo>
                        <a:pt x="4" y="64"/>
                      </a:lnTo>
                      <a:lnTo>
                        <a:pt x="1" y="73"/>
                      </a:lnTo>
                      <a:lnTo>
                        <a:pt x="0" y="82"/>
                      </a:lnTo>
                      <a:lnTo>
                        <a:pt x="0" y="92"/>
                      </a:lnTo>
                      <a:lnTo>
                        <a:pt x="0" y="101"/>
                      </a:lnTo>
                      <a:lnTo>
                        <a:pt x="1" y="110"/>
                      </a:lnTo>
                      <a:lnTo>
                        <a:pt x="4" y="118"/>
                      </a:lnTo>
                      <a:lnTo>
                        <a:pt x="7" y="127"/>
                      </a:lnTo>
                      <a:lnTo>
                        <a:pt x="10" y="135"/>
                      </a:lnTo>
                      <a:lnTo>
                        <a:pt x="16" y="143"/>
                      </a:lnTo>
                      <a:lnTo>
                        <a:pt x="20" y="149"/>
                      </a:lnTo>
                      <a:lnTo>
                        <a:pt x="27" y="156"/>
                      </a:lnTo>
                      <a:lnTo>
                        <a:pt x="32" y="162"/>
                      </a:lnTo>
                      <a:lnTo>
                        <a:pt x="40" y="167"/>
                      </a:lnTo>
                      <a:lnTo>
                        <a:pt x="48" y="172"/>
                      </a:lnTo>
                      <a:lnTo>
                        <a:pt x="56" y="176"/>
                      </a:lnTo>
                      <a:lnTo>
                        <a:pt x="63" y="179"/>
                      </a:lnTo>
                      <a:lnTo>
                        <a:pt x="72" y="182"/>
                      </a:lnTo>
                      <a:lnTo>
                        <a:pt x="81"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65" name="Freeform 97"/>
                <p:cNvSpPr>
                  <a:spLocks/>
                </p:cNvSpPr>
                <p:nvPr/>
              </p:nvSpPr>
              <p:spPr bwMode="auto">
                <a:xfrm>
                  <a:off x="11698690" y="2401249"/>
                  <a:ext cx="30163" cy="28575"/>
                </a:xfrm>
                <a:custGeom>
                  <a:avLst/>
                  <a:gdLst/>
                  <a:ahLst/>
                  <a:cxnLst>
                    <a:cxn ang="0">
                      <a:pos x="100" y="183"/>
                    </a:cxn>
                    <a:cxn ang="0">
                      <a:pos x="118" y="179"/>
                    </a:cxn>
                    <a:cxn ang="0">
                      <a:pos x="134" y="172"/>
                    </a:cxn>
                    <a:cxn ang="0">
                      <a:pos x="149" y="162"/>
                    </a:cxn>
                    <a:cxn ang="0">
                      <a:pos x="162" y="149"/>
                    </a:cxn>
                    <a:cxn ang="0">
                      <a:pos x="171" y="135"/>
                    </a:cxn>
                    <a:cxn ang="0">
                      <a:pos x="179" y="118"/>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8"/>
                    </a:cxn>
                    <a:cxn ang="0">
                      <a:pos x="11" y="135"/>
                    </a:cxn>
                    <a:cxn ang="0">
                      <a:pos x="20" y="149"/>
                    </a:cxn>
                    <a:cxn ang="0">
                      <a:pos x="33" y="162"/>
                    </a:cxn>
                    <a:cxn ang="0">
                      <a:pos x="48" y="172"/>
                    </a:cxn>
                    <a:cxn ang="0">
                      <a:pos x="64" y="179"/>
                    </a:cxn>
                    <a:cxn ang="0">
                      <a:pos x="82" y="183"/>
                    </a:cxn>
                  </a:cxnLst>
                  <a:rect l="0" t="0" r="r" b="b"/>
                  <a:pathLst>
                    <a:path w="182" h="183">
                      <a:moveTo>
                        <a:pt x="91" y="183"/>
                      </a:moveTo>
                      <a:lnTo>
                        <a:pt x="100" y="183"/>
                      </a:lnTo>
                      <a:lnTo>
                        <a:pt x="110" y="182"/>
                      </a:lnTo>
                      <a:lnTo>
                        <a:pt x="118" y="179"/>
                      </a:lnTo>
                      <a:lnTo>
                        <a:pt x="126" y="176"/>
                      </a:lnTo>
                      <a:lnTo>
                        <a:pt x="134" y="172"/>
                      </a:lnTo>
                      <a:lnTo>
                        <a:pt x="142" y="167"/>
                      </a:lnTo>
                      <a:lnTo>
                        <a:pt x="149" y="162"/>
                      </a:lnTo>
                      <a:lnTo>
                        <a:pt x="155" y="156"/>
                      </a:lnTo>
                      <a:lnTo>
                        <a:pt x="162" y="149"/>
                      </a:lnTo>
                      <a:lnTo>
                        <a:pt x="166"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6" y="41"/>
                      </a:lnTo>
                      <a:lnTo>
                        <a:pt x="162" y="33"/>
                      </a:lnTo>
                      <a:lnTo>
                        <a:pt x="155" y="27"/>
                      </a:lnTo>
                      <a:lnTo>
                        <a:pt x="149" y="21"/>
                      </a:lnTo>
                      <a:lnTo>
                        <a:pt x="142" y="16"/>
                      </a:lnTo>
                      <a:lnTo>
                        <a:pt x="134" y="11"/>
                      </a:lnTo>
                      <a:lnTo>
                        <a:pt x="126" y="7"/>
                      </a:lnTo>
                      <a:lnTo>
                        <a:pt x="118" y="4"/>
                      </a:lnTo>
                      <a:lnTo>
                        <a:pt x="110" y="2"/>
                      </a:lnTo>
                      <a:lnTo>
                        <a:pt x="100" y="1"/>
                      </a:lnTo>
                      <a:lnTo>
                        <a:pt x="91" y="0"/>
                      </a:lnTo>
                      <a:lnTo>
                        <a:pt x="82" y="1"/>
                      </a:lnTo>
                      <a:lnTo>
                        <a:pt x="72" y="2"/>
                      </a:lnTo>
                      <a:lnTo>
                        <a:pt x="64" y="4"/>
                      </a:lnTo>
                      <a:lnTo>
                        <a:pt x="55" y="7"/>
                      </a:lnTo>
                      <a:lnTo>
                        <a:pt x="48" y="11"/>
                      </a:lnTo>
                      <a:lnTo>
                        <a:pt x="40" y="16"/>
                      </a:lnTo>
                      <a:lnTo>
                        <a:pt x="33" y="21"/>
                      </a:lnTo>
                      <a:lnTo>
                        <a:pt x="27" y="27"/>
                      </a:lnTo>
                      <a:lnTo>
                        <a:pt x="20" y="33"/>
                      </a:lnTo>
                      <a:lnTo>
                        <a:pt x="16" y="41"/>
                      </a:lnTo>
                      <a:lnTo>
                        <a:pt x="11" y="48"/>
                      </a:lnTo>
                      <a:lnTo>
                        <a:pt x="7" y="56"/>
                      </a:lnTo>
                      <a:lnTo>
                        <a:pt x="3" y="64"/>
                      </a:lnTo>
                      <a:lnTo>
                        <a:pt x="1" y="73"/>
                      </a:lnTo>
                      <a:lnTo>
                        <a:pt x="0" y="82"/>
                      </a:lnTo>
                      <a:lnTo>
                        <a:pt x="0" y="92"/>
                      </a:lnTo>
                      <a:lnTo>
                        <a:pt x="0" y="101"/>
                      </a:lnTo>
                      <a:lnTo>
                        <a:pt x="1" y="110"/>
                      </a:lnTo>
                      <a:lnTo>
                        <a:pt x="3" y="118"/>
                      </a:lnTo>
                      <a:lnTo>
                        <a:pt x="7" y="127"/>
                      </a:lnTo>
                      <a:lnTo>
                        <a:pt x="11" y="135"/>
                      </a:lnTo>
                      <a:lnTo>
                        <a:pt x="16" y="143"/>
                      </a:lnTo>
                      <a:lnTo>
                        <a:pt x="20" y="149"/>
                      </a:lnTo>
                      <a:lnTo>
                        <a:pt x="27" y="156"/>
                      </a:lnTo>
                      <a:lnTo>
                        <a:pt x="33" y="162"/>
                      </a:lnTo>
                      <a:lnTo>
                        <a:pt x="40" y="167"/>
                      </a:lnTo>
                      <a:lnTo>
                        <a:pt x="48" y="172"/>
                      </a:lnTo>
                      <a:lnTo>
                        <a:pt x="55" y="176"/>
                      </a:lnTo>
                      <a:lnTo>
                        <a:pt x="64" y="179"/>
                      </a:lnTo>
                      <a:lnTo>
                        <a:pt x="72"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66" name="Freeform 98"/>
                <p:cNvSpPr>
                  <a:spLocks/>
                </p:cNvSpPr>
                <p:nvPr/>
              </p:nvSpPr>
              <p:spPr bwMode="auto">
                <a:xfrm>
                  <a:off x="11739965" y="2401249"/>
                  <a:ext cx="28575" cy="28575"/>
                </a:xfrm>
                <a:custGeom>
                  <a:avLst/>
                  <a:gdLst/>
                  <a:ahLst/>
                  <a:cxnLst>
                    <a:cxn ang="0">
                      <a:pos x="101" y="183"/>
                    </a:cxn>
                    <a:cxn ang="0">
                      <a:pos x="118" y="179"/>
                    </a:cxn>
                    <a:cxn ang="0">
                      <a:pos x="134" y="172"/>
                    </a:cxn>
                    <a:cxn ang="0">
                      <a:pos x="148" y="162"/>
                    </a:cxn>
                    <a:cxn ang="0">
                      <a:pos x="162" y="149"/>
                    </a:cxn>
                    <a:cxn ang="0">
                      <a:pos x="172" y="135"/>
                    </a:cxn>
                    <a:cxn ang="0">
                      <a:pos x="178" y="118"/>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8" y="179"/>
                      </a:lnTo>
                      <a:lnTo>
                        <a:pt x="126" y="176"/>
                      </a:lnTo>
                      <a:lnTo>
                        <a:pt x="134" y="172"/>
                      </a:lnTo>
                      <a:lnTo>
                        <a:pt x="142" y="167"/>
                      </a:lnTo>
                      <a:lnTo>
                        <a:pt x="148" y="162"/>
                      </a:lnTo>
                      <a:lnTo>
                        <a:pt x="155" y="156"/>
                      </a:lnTo>
                      <a:lnTo>
                        <a:pt x="162" y="149"/>
                      </a:lnTo>
                      <a:lnTo>
                        <a:pt x="166"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6" y="41"/>
                      </a:lnTo>
                      <a:lnTo>
                        <a:pt x="162" y="33"/>
                      </a:lnTo>
                      <a:lnTo>
                        <a:pt x="155" y="27"/>
                      </a:lnTo>
                      <a:lnTo>
                        <a:pt x="148" y="21"/>
                      </a:lnTo>
                      <a:lnTo>
                        <a:pt x="142" y="16"/>
                      </a:lnTo>
                      <a:lnTo>
                        <a:pt x="134" y="11"/>
                      </a:lnTo>
                      <a:lnTo>
                        <a:pt x="126" y="7"/>
                      </a:lnTo>
                      <a:lnTo>
                        <a:pt x="118" y="4"/>
                      </a:lnTo>
                      <a:lnTo>
                        <a:pt x="110" y="2"/>
                      </a:lnTo>
                      <a:lnTo>
                        <a:pt x="101" y="1"/>
                      </a:lnTo>
                      <a:lnTo>
                        <a:pt x="91"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6" y="56"/>
                      </a:lnTo>
                      <a:lnTo>
                        <a:pt x="3" y="64"/>
                      </a:lnTo>
                      <a:lnTo>
                        <a:pt x="1" y="73"/>
                      </a:lnTo>
                      <a:lnTo>
                        <a:pt x="0" y="82"/>
                      </a:lnTo>
                      <a:lnTo>
                        <a:pt x="0" y="92"/>
                      </a:lnTo>
                      <a:lnTo>
                        <a:pt x="0" y="101"/>
                      </a:lnTo>
                      <a:lnTo>
                        <a:pt x="1" y="110"/>
                      </a:lnTo>
                      <a:lnTo>
                        <a:pt x="3" y="118"/>
                      </a:lnTo>
                      <a:lnTo>
                        <a:pt x="6"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67" name="Freeform 99"/>
                <p:cNvSpPr>
                  <a:spLocks/>
                </p:cNvSpPr>
                <p:nvPr/>
              </p:nvSpPr>
              <p:spPr bwMode="auto">
                <a:xfrm>
                  <a:off x="11779653" y="2401249"/>
                  <a:ext cx="28575" cy="28575"/>
                </a:xfrm>
                <a:custGeom>
                  <a:avLst/>
                  <a:gdLst/>
                  <a:ahLst/>
                  <a:cxnLst>
                    <a:cxn ang="0">
                      <a:pos x="101" y="183"/>
                    </a:cxn>
                    <a:cxn ang="0">
                      <a:pos x="118" y="179"/>
                    </a:cxn>
                    <a:cxn ang="0">
                      <a:pos x="134" y="172"/>
                    </a:cxn>
                    <a:cxn ang="0">
                      <a:pos x="149" y="162"/>
                    </a:cxn>
                    <a:cxn ang="0">
                      <a:pos x="162" y="149"/>
                    </a:cxn>
                    <a:cxn ang="0">
                      <a:pos x="172" y="135"/>
                    </a:cxn>
                    <a:cxn ang="0">
                      <a:pos x="178" y="118"/>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7" y="172"/>
                    </a:cxn>
                    <a:cxn ang="0">
                      <a:pos x="64" y="179"/>
                    </a:cxn>
                    <a:cxn ang="0">
                      <a:pos x="82" y="183"/>
                    </a:cxn>
                  </a:cxnLst>
                  <a:rect l="0" t="0" r="r" b="b"/>
                  <a:pathLst>
                    <a:path w="183" h="183">
                      <a:moveTo>
                        <a:pt x="91" y="183"/>
                      </a:moveTo>
                      <a:lnTo>
                        <a:pt x="101" y="183"/>
                      </a:lnTo>
                      <a:lnTo>
                        <a:pt x="109" y="182"/>
                      </a:lnTo>
                      <a:lnTo>
                        <a:pt x="118" y="179"/>
                      </a:lnTo>
                      <a:lnTo>
                        <a:pt x="126" y="176"/>
                      </a:lnTo>
                      <a:lnTo>
                        <a:pt x="134" y="172"/>
                      </a:lnTo>
                      <a:lnTo>
                        <a:pt x="142" y="167"/>
                      </a:lnTo>
                      <a:lnTo>
                        <a:pt x="149" y="162"/>
                      </a:lnTo>
                      <a:lnTo>
                        <a:pt x="156" y="156"/>
                      </a:lnTo>
                      <a:lnTo>
                        <a:pt x="162" y="149"/>
                      </a:lnTo>
                      <a:lnTo>
                        <a:pt x="167" y="143"/>
                      </a:lnTo>
                      <a:lnTo>
                        <a:pt x="172" y="135"/>
                      </a:lnTo>
                      <a:lnTo>
                        <a:pt x="175" y="127"/>
                      </a:lnTo>
                      <a:lnTo>
                        <a:pt x="178" y="118"/>
                      </a:lnTo>
                      <a:lnTo>
                        <a:pt x="180" y="110"/>
                      </a:lnTo>
                      <a:lnTo>
                        <a:pt x="182" y="101"/>
                      </a:lnTo>
                      <a:lnTo>
                        <a:pt x="183" y="92"/>
                      </a:lnTo>
                      <a:lnTo>
                        <a:pt x="182" y="82"/>
                      </a:lnTo>
                      <a:lnTo>
                        <a:pt x="180" y="73"/>
                      </a:lnTo>
                      <a:lnTo>
                        <a:pt x="178" y="64"/>
                      </a:lnTo>
                      <a:lnTo>
                        <a:pt x="175" y="56"/>
                      </a:lnTo>
                      <a:lnTo>
                        <a:pt x="172" y="48"/>
                      </a:lnTo>
                      <a:lnTo>
                        <a:pt x="167" y="41"/>
                      </a:lnTo>
                      <a:lnTo>
                        <a:pt x="162" y="33"/>
                      </a:lnTo>
                      <a:lnTo>
                        <a:pt x="156" y="27"/>
                      </a:lnTo>
                      <a:lnTo>
                        <a:pt x="149" y="21"/>
                      </a:lnTo>
                      <a:lnTo>
                        <a:pt x="142" y="16"/>
                      </a:lnTo>
                      <a:lnTo>
                        <a:pt x="134" y="11"/>
                      </a:lnTo>
                      <a:lnTo>
                        <a:pt x="126" y="7"/>
                      </a:lnTo>
                      <a:lnTo>
                        <a:pt x="118" y="4"/>
                      </a:lnTo>
                      <a:lnTo>
                        <a:pt x="109" y="2"/>
                      </a:lnTo>
                      <a:lnTo>
                        <a:pt x="101" y="1"/>
                      </a:lnTo>
                      <a:lnTo>
                        <a:pt x="91" y="0"/>
                      </a:lnTo>
                      <a:lnTo>
                        <a:pt x="82" y="1"/>
                      </a:lnTo>
                      <a:lnTo>
                        <a:pt x="73" y="2"/>
                      </a:lnTo>
                      <a:lnTo>
                        <a:pt x="64" y="4"/>
                      </a:lnTo>
                      <a:lnTo>
                        <a:pt x="55" y="7"/>
                      </a:lnTo>
                      <a:lnTo>
                        <a:pt x="47" y="11"/>
                      </a:lnTo>
                      <a:lnTo>
                        <a:pt x="40" y="16"/>
                      </a:lnTo>
                      <a:lnTo>
                        <a:pt x="33" y="21"/>
                      </a:lnTo>
                      <a:lnTo>
                        <a:pt x="26" y="27"/>
                      </a:lnTo>
                      <a:lnTo>
                        <a:pt x="21" y="33"/>
                      </a:lnTo>
                      <a:lnTo>
                        <a:pt x="15" y="41"/>
                      </a:lnTo>
                      <a:lnTo>
                        <a:pt x="11" y="48"/>
                      </a:lnTo>
                      <a:lnTo>
                        <a:pt x="6" y="56"/>
                      </a:lnTo>
                      <a:lnTo>
                        <a:pt x="4" y="64"/>
                      </a:lnTo>
                      <a:lnTo>
                        <a:pt x="2" y="73"/>
                      </a:lnTo>
                      <a:lnTo>
                        <a:pt x="0" y="82"/>
                      </a:lnTo>
                      <a:lnTo>
                        <a:pt x="0" y="92"/>
                      </a:lnTo>
                      <a:lnTo>
                        <a:pt x="0" y="101"/>
                      </a:lnTo>
                      <a:lnTo>
                        <a:pt x="2" y="110"/>
                      </a:lnTo>
                      <a:lnTo>
                        <a:pt x="4" y="118"/>
                      </a:lnTo>
                      <a:lnTo>
                        <a:pt x="6" y="127"/>
                      </a:lnTo>
                      <a:lnTo>
                        <a:pt x="11" y="135"/>
                      </a:lnTo>
                      <a:lnTo>
                        <a:pt x="15" y="143"/>
                      </a:lnTo>
                      <a:lnTo>
                        <a:pt x="21" y="149"/>
                      </a:lnTo>
                      <a:lnTo>
                        <a:pt x="26" y="156"/>
                      </a:lnTo>
                      <a:lnTo>
                        <a:pt x="33" y="162"/>
                      </a:lnTo>
                      <a:lnTo>
                        <a:pt x="40" y="167"/>
                      </a:lnTo>
                      <a:lnTo>
                        <a:pt x="47" y="172"/>
                      </a:lnTo>
                      <a:lnTo>
                        <a:pt x="55"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68" name="Freeform 100"/>
                <p:cNvSpPr>
                  <a:spLocks/>
                </p:cNvSpPr>
                <p:nvPr/>
              </p:nvSpPr>
              <p:spPr bwMode="auto">
                <a:xfrm>
                  <a:off x="12235265" y="3714112"/>
                  <a:ext cx="203200" cy="34925"/>
                </a:xfrm>
                <a:custGeom>
                  <a:avLst/>
                  <a:gdLst/>
                  <a:ahLst/>
                  <a:cxnLst>
                    <a:cxn ang="0">
                      <a:pos x="1170" y="0"/>
                    </a:cxn>
                    <a:cxn ang="0">
                      <a:pos x="1192" y="2"/>
                    </a:cxn>
                    <a:cxn ang="0">
                      <a:pos x="1212" y="9"/>
                    </a:cxn>
                    <a:cxn ang="0">
                      <a:pos x="1231" y="19"/>
                    </a:cxn>
                    <a:cxn ang="0">
                      <a:pos x="1246" y="32"/>
                    </a:cxn>
                    <a:cxn ang="0">
                      <a:pos x="1259" y="49"/>
                    </a:cxn>
                    <a:cxn ang="0">
                      <a:pos x="1271" y="68"/>
                    </a:cxn>
                    <a:cxn ang="0">
                      <a:pos x="1276" y="88"/>
                    </a:cxn>
                    <a:cxn ang="0">
                      <a:pos x="1278" y="110"/>
                    </a:cxn>
                    <a:cxn ang="0">
                      <a:pos x="1276" y="131"/>
                    </a:cxn>
                    <a:cxn ang="0">
                      <a:pos x="1271" y="152"/>
                    </a:cxn>
                    <a:cxn ang="0">
                      <a:pos x="1259" y="170"/>
                    </a:cxn>
                    <a:cxn ang="0">
                      <a:pos x="1246" y="186"/>
                    </a:cxn>
                    <a:cxn ang="0">
                      <a:pos x="1231" y="200"/>
                    </a:cxn>
                    <a:cxn ang="0">
                      <a:pos x="1212" y="210"/>
                    </a:cxn>
                    <a:cxn ang="0">
                      <a:pos x="1192" y="216"/>
                    </a:cxn>
                    <a:cxn ang="0">
                      <a:pos x="1170" y="219"/>
                    </a:cxn>
                    <a:cxn ang="0">
                      <a:pos x="97" y="218"/>
                    </a:cxn>
                    <a:cxn ang="0">
                      <a:pos x="76" y="213"/>
                    </a:cxn>
                    <a:cxn ang="0">
                      <a:pos x="56" y="205"/>
                    </a:cxn>
                    <a:cxn ang="0">
                      <a:pos x="40" y="193"/>
                    </a:cxn>
                    <a:cxn ang="0">
                      <a:pos x="24" y="179"/>
                    </a:cxn>
                    <a:cxn ang="0">
                      <a:pos x="13" y="161"/>
                    </a:cxn>
                    <a:cxn ang="0">
                      <a:pos x="4" y="142"/>
                    </a:cxn>
                    <a:cxn ang="0">
                      <a:pos x="0" y="121"/>
                    </a:cxn>
                    <a:cxn ang="0">
                      <a:pos x="0" y="99"/>
                    </a:cxn>
                    <a:cxn ang="0">
                      <a:pos x="4" y="78"/>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8"/>
                      </a:lnTo>
                      <a:lnTo>
                        <a:pt x="1274" y="78"/>
                      </a:lnTo>
                      <a:lnTo>
                        <a:pt x="1276" y="88"/>
                      </a:lnTo>
                      <a:lnTo>
                        <a:pt x="1278" y="99"/>
                      </a:lnTo>
                      <a:lnTo>
                        <a:pt x="1278" y="110"/>
                      </a:lnTo>
                      <a:lnTo>
                        <a:pt x="1278" y="121"/>
                      </a:lnTo>
                      <a:lnTo>
                        <a:pt x="1276" y="131"/>
                      </a:lnTo>
                      <a:lnTo>
                        <a:pt x="1274" y="142"/>
                      </a:lnTo>
                      <a:lnTo>
                        <a:pt x="1271" y="152"/>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8"/>
                      </a:lnTo>
                      <a:lnTo>
                        <a:pt x="1170" y="219"/>
                      </a:lnTo>
                      <a:lnTo>
                        <a:pt x="108" y="219"/>
                      </a:lnTo>
                      <a:lnTo>
                        <a:pt x="97" y="218"/>
                      </a:lnTo>
                      <a:lnTo>
                        <a:pt x="86" y="216"/>
                      </a:lnTo>
                      <a:lnTo>
                        <a:pt x="76" y="213"/>
                      </a:lnTo>
                      <a:lnTo>
                        <a:pt x="66" y="210"/>
                      </a:lnTo>
                      <a:lnTo>
                        <a:pt x="56" y="205"/>
                      </a:lnTo>
                      <a:lnTo>
                        <a:pt x="47" y="200"/>
                      </a:lnTo>
                      <a:lnTo>
                        <a:pt x="40" y="193"/>
                      </a:lnTo>
                      <a:lnTo>
                        <a:pt x="32" y="186"/>
                      </a:lnTo>
                      <a:lnTo>
                        <a:pt x="24" y="179"/>
                      </a:lnTo>
                      <a:lnTo>
                        <a:pt x="19" y="170"/>
                      </a:lnTo>
                      <a:lnTo>
                        <a:pt x="13" y="161"/>
                      </a:lnTo>
                      <a:lnTo>
                        <a:pt x="9" y="152"/>
                      </a:lnTo>
                      <a:lnTo>
                        <a:pt x="4" y="142"/>
                      </a:lnTo>
                      <a:lnTo>
                        <a:pt x="2" y="131"/>
                      </a:lnTo>
                      <a:lnTo>
                        <a:pt x="0" y="121"/>
                      </a:lnTo>
                      <a:lnTo>
                        <a:pt x="0" y="110"/>
                      </a:lnTo>
                      <a:lnTo>
                        <a:pt x="0" y="99"/>
                      </a:lnTo>
                      <a:lnTo>
                        <a:pt x="2" y="88"/>
                      </a:lnTo>
                      <a:lnTo>
                        <a:pt x="4" y="78"/>
                      </a:lnTo>
                      <a:lnTo>
                        <a:pt x="9" y="68"/>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69" name="Freeform 101"/>
                <p:cNvSpPr>
                  <a:spLocks/>
                </p:cNvSpPr>
                <p:nvPr/>
              </p:nvSpPr>
              <p:spPr bwMode="auto">
                <a:xfrm>
                  <a:off x="11619315" y="3715699"/>
                  <a:ext cx="28575" cy="28575"/>
                </a:xfrm>
                <a:custGeom>
                  <a:avLst/>
                  <a:gdLst/>
                  <a:ahLst/>
                  <a:cxnLst>
                    <a:cxn ang="0">
                      <a:pos x="101" y="182"/>
                    </a:cxn>
                    <a:cxn ang="0">
                      <a:pos x="119" y="178"/>
                    </a:cxn>
                    <a:cxn ang="0">
                      <a:pos x="136" y="172"/>
                    </a:cxn>
                    <a:cxn ang="0">
                      <a:pos x="150" y="162"/>
                    </a:cxn>
                    <a:cxn ang="0">
                      <a:pos x="162" y="150"/>
                    </a:cxn>
                    <a:cxn ang="0">
                      <a:pos x="172" y="134"/>
                    </a:cxn>
                    <a:cxn ang="0">
                      <a:pos x="179" y="119"/>
                    </a:cxn>
                    <a:cxn ang="0">
                      <a:pos x="183" y="101"/>
                    </a:cxn>
                    <a:cxn ang="0">
                      <a:pos x="183" y="82"/>
                    </a:cxn>
                    <a:cxn ang="0">
                      <a:pos x="179" y="64"/>
                    </a:cxn>
                    <a:cxn ang="0">
                      <a:pos x="172" y="48"/>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8"/>
                    </a:cxn>
                    <a:cxn ang="0">
                      <a:pos x="5" y="64"/>
                    </a:cxn>
                    <a:cxn ang="0">
                      <a:pos x="1" y="82"/>
                    </a:cxn>
                    <a:cxn ang="0">
                      <a:pos x="1" y="101"/>
                    </a:cxn>
                    <a:cxn ang="0">
                      <a:pos x="5" y="119"/>
                    </a:cxn>
                    <a:cxn ang="0">
                      <a:pos x="11" y="134"/>
                    </a:cxn>
                    <a:cxn ang="0">
                      <a:pos x="21" y="150"/>
                    </a:cxn>
                    <a:cxn ang="0">
                      <a:pos x="34" y="162"/>
                    </a:cxn>
                    <a:cxn ang="0">
                      <a:pos x="49" y="172"/>
                    </a:cxn>
                    <a:cxn ang="0">
                      <a:pos x="65" y="178"/>
                    </a:cxn>
                    <a:cxn ang="0">
                      <a:pos x="82" y="182"/>
                    </a:cxn>
                  </a:cxnLst>
                  <a:rect l="0" t="0" r="r" b="b"/>
                  <a:pathLst>
                    <a:path w="183" h="182">
                      <a:moveTo>
                        <a:pt x="92" y="182"/>
                      </a:moveTo>
                      <a:lnTo>
                        <a:pt x="101" y="182"/>
                      </a:lnTo>
                      <a:lnTo>
                        <a:pt x="110" y="181"/>
                      </a:lnTo>
                      <a:lnTo>
                        <a:pt x="119" y="178"/>
                      </a:lnTo>
                      <a:lnTo>
                        <a:pt x="128" y="175"/>
                      </a:lnTo>
                      <a:lnTo>
                        <a:pt x="136" y="172"/>
                      </a:lnTo>
                      <a:lnTo>
                        <a:pt x="143" y="166"/>
                      </a:lnTo>
                      <a:lnTo>
                        <a:pt x="150" y="162"/>
                      </a:lnTo>
                      <a:lnTo>
                        <a:pt x="157" y="155"/>
                      </a:lnTo>
                      <a:lnTo>
                        <a:pt x="162" y="150"/>
                      </a:lnTo>
                      <a:lnTo>
                        <a:pt x="168" y="142"/>
                      </a:lnTo>
                      <a:lnTo>
                        <a:pt x="172" y="134"/>
                      </a:lnTo>
                      <a:lnTo>
                        <a:pt x="177" y="126"/>
                      </a:lnTo>
                      <a:lnTo>
                        <a:pt x="179" y="119"/>
                      </a:lnTo>
                      <a:lnTo>
                        <a:pt x="181" y="110"/>
                      </a:lnTo>
                      <a:lnTo>
                        <a:pt x="183" y="101"/>
                      </a:lnTo>
                      <a:lnTo>
                        <a:pt x="183" y="91"/>
                      </a:lnTo>
                      <a:lnTo>
                        <a:pt x="183" y="82"/>
                      </a:lnTo>
                      <a:lnTo>
                        <a:pt x="181" y="73"/>
                      </a:lnTo>
                      <a:lnTo>
                        <a:pt x="179" y="64"/>
                      </a:lnTo>
                      <a:lnTo>
                        <a:pt x="177" y="55"/>
                      </a:lnTo>
                      <a:lnTo>
                        <a:pt x="172" y="48"/>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8"/>
                      </a:lnTo>
                      <a:lnTo>
                        <a:pt x="8" y="55"/>
                      </a:lnTo>
                      <a:lnTo>
                        <a:pt x="5" y="64"/>
                      </a:lnTo>
                      <a:lnTo>
                        <a:pt x="2" y="73"/>
                      </a:lnTo>
                      <a:lnTo>
                        <a:pt x="1" y="82"/>
                      </a:lnTo>
                      <a:lnTo>
                        <a:pt x="0" y="91"/>
                      </a:lnTo>
                      <a:lnTo>
                        <a:pt x="1" y="101"/>
                      </a:lnTo>
                      <a:lnTo>
                        <a:pt x="2" y="110"/>
                      </a:lnTo>
                      <a:lnTo>
                        <a:pt x="5" y="119"/>
                      </a:lnTo>
                      <a:lnTo>
                        <a:pt x="8" y="126"/>
                      </a:lnTo>
                      <a:lnTo>
                        <a:pt x="11" y="134"/>
                      </a:lnTo>
                      <a:lnTo>
                        <a:pt x="16" y="142"/>
                      </a:lnTo>
                      <a:lnTo>
                        <a:pt x="21" y="150"/>
                      </a:lnTo>
                      <a:lnTo>
                        <a:pt x="28" y="155"/>
                      </a:lnTo>
                      <a:lnTo>
                        <a:pt x="34" y="162"/>
                      </a:lnTo>
                      <a:lnTo>
                        <a:pt x="41" y="166"/>
                      </a:lnTo>
                      <a:lnTo>
                        <a:pt x="49" y="172"/>
                      </a:lnTo>
                      <a:lnTo>
                        <a:pt x="57" y="175"/>
                      </a:lnTo>
                      <a:lnTo>
                        <a:pt x="65"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70" name="Freeform 102"/>
                <p:cNvSpPr>
                  <a:spLocks/>
                </p:cNvSpPr>
                <p:nvPr/>
              </p:nvSpPr>
              <p:spPr bwMode="auto">
                <a:xfrm>
                  <a:off x="11659003" y="3715699"/>
                  <a:ext cx="28575" cy="28575"/>
                </a:xfrm>
                <a:custGeom>
                  <a:avLst/>
                  <a:gdLst/>
                  <a:ahLst/>
                  <a:cxnLst>
                    <a:cxn ang="0">
                      <a:pos x="100" y="182"/>
                    </a:cxn>
                    <a:cxn ang="0">
                      <a:pos x="118" y="178"/>
                    </a:cxn>
                    <a:cxn ang="0">
                      <a:pos x="134"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8"/>
                    </a:cxn>
                    <a:cxn ang="0">
                      <a:pos x="4" y="64"/>
                    </a:cxn>
                    <a:cxn ang="0">
                      <a:pos x="0" y="82"/>
                    </a:cxn>
                    <a:cxn ang="0">
                      <a:pos x="0" y="101"/>
                    </a:cxn>
                    <a:cxn ang="0">
                      <a:pos x="4" y="119"/>
                    </a:cxn>
                    <a:cxn ang="0">
                      <a:pos x="10" y="134"/>
                    </a:cxn>
                    <a:cxn ang="0">
                      <a:pos x="20" y="150"/>
                    </a:cxn>
                    <a:cxn ang="0">
                      <a:pos x="32" y="162"/>
                    </a:cxn>
                    <a:cxn ang="0">
                      <a:pos x="48" y="172"/>
                    </a:cxn>
                    <a:cxn ang="0">
                      <a:pos x="63" y="178"/>
                    </a:cxn>
                    <a:cxn ang="0">
                      <a:pos x="81" y="182"/>
                    </a:cxn>
                  </a:cxnLst>
                  <a:rect l="0" t="0" r="r" b="b"/>
                  <a:pathLst>
                    <a:path w="182" h="182">
                      <a:moveTo>
                        <a:pt x="91" y="182"/>
                      </a:moveTo>
                      <a:lnTo>
                        <a:pt x="100" y="182"/>
                      </a:lnTo>
                      <a:lnTo>
                        <a:pt x="109" y="181"/>
                      </a:lnTo>
                      <a:lnTo>
                        <a:pt x="118" y="178"/>
                      </a:lnTo>
                      <a:lnTo>
                        <a:pt x="127" y="175"/>
                      </a:lnTo>
                      <a:lnTo>
                        <a:pt x="134" y="172"/>
                      </a:lnTo>
                      <a:lnTo>
                        <a:pt x="142" y="166"/>
                      </a:lnTo>
                      <a:lnTo>
                        <a:pt x="149" y="162"/>
                      </a:lnTo>
                      <a:lnTo>
                        <a:pt x="155" y="155"/>
                      </a:lnTo>
                      <a:lnTo>
                        <a:pt x="161" y="150"/>
                      </a:lnTo>
                      <a:lnTo>
                        <a:pt x="167"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8"/>
                      </a:lnTo>
                      <a:lnTo>
                        <a:pt x="7" y="55"/>
                      </a:lnTo>
                      <a:lnTo>
                        <a:pt x="4" y="64"/>
                      </a:lnTo>
                      <a:lnTo>
                        <a:pt x="1" y="73"/>
                      </a:lnTo>
                      <a:lnTo>
                        <a:pt x="0" y="82"/>
                      </a:lnTo>
                      <a:lnTo>
                        <a:pt x="0" y="91"/>
                      </a:lnTo>
                      <a:lnTo>
                        <a:pt x="0" y="101"/>
                      </a:lnTo>
                      <a:lnTo>
                        <a:pt x="1" y="110"/>
                      </a:lnTo>
                      <a:lnTo>
                        <a:pt x="4" y="119"/>
                      </a:lnTo>
                      <a:lnTo>
                        <a:pt x="7" y="126"/>
                      </a:lnTo>
                      <a:lnTo>
                        <a:pt x="10" y="134"/>
                      </a:lnTo>
                      <a:lnTo>
                        <a:pt x="16" y="142"/>
                      </a:lnTo>
                      <a:lnTo>
                        <a:pt x="20" y="150"/>
                      </a:lnTo>
                      <a:lnTo>
                        <a:pt x="27" y="155"/>
                      </a:lnTo>
                      <a:lnTo>
                        <a:pt x="32" y="162"/>
                      </a:lnTo>
                      <a:lnTo>
                        <a:pt x="40" y="166"/>
                      </a:lnTo>
                      <a:lnTo>
                        <a:pt x="48" y="172"/>
                      </a:lnTo>
                      <a:lnTo>
                        <a:pt x="56" y="175"/>
                      </a:lnTo>
                      <a:lnTo>
                        <a:pt x="63" y="178"/>
                      </a:lnTo>
                      <a:lnTo>
                        <a:pt x="72" y="181"/>
                      </a:lnTo>
                      <a:lnTo>
                        <a:pt x="81"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71" name="Freeform 103"/>
                <p:cNvSpPr>
                  <a:spLocks/>
                </p:cNvSpPr>
                <p:nvPr/>
              </p:nvSpPr>
              <p:spPr bwMode="auto">
                <a:xfrm>
                  <a:off x="11698690" y="3715699"/>
                  <a:ext cx="30163" cy="28575"/>
                </a:xfrm>
                <a:custGeom>
                  <a:avLst/>
                  <a:gdLst/>
                  <a:ahLst/>
                  <a:cxnLst>
                    <a:cxn ang="0">
                      <a:pos x="100" y="182"/>
                    </a:cxn>
                    <a:cxn ang="0">
                      <a:pos x="118" y="178"/>
                    </a:cxn>
                    <a:cxn ang="0">
                      <a:pos x="134" y="172"/>
                    </a:cxn>
                    <a:cxn ang="0">
                      <a:pos x="149" y="162"/>
                    </a:cxn>
                    <a:cxn ang="0">
                      <a:pos x="162" y="150"/>
                    </a:cxn>
                    <a:cxn ang="0">
                      <a:pos x="171" y="134"/>
                    </a:cxn>
                    <a:cxn ang="0">
                      <a:pos x="179" y="119"/>
                    </a:cxn>
                    <a:cxn ang="0">
                      <a:pos x="182" y="101"/>
                    </a:cxn>
                    <a:cxn ang="0">
                      <a:pos x="182" y="82"/>
                    </a:cxn>
                    <a:cxn ang="0">
                      <a:pos x="179" y="64"/>
                    </a:cxn>
                    <a:cxn ang="0">
                      <a:pos x="171" y="48"/>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8"/>
                    </a:cxn>
                    <a:cxn ang="0">
                      <a:pos x="3" y="64"/>
                    </a:cxn>
                    <a:cxn ang="0">
                      <a:pos x="0" y="82"/>
                    </a:cxn>
                    <a:cxn ang="0">
                      <a:pos x="0" y="101"/>
                    </a:cxn>
                    <a:cxn ang="0">
                      <a:pos x="3" y="119"/>
                    </a:cxn>
                    <a:cxn ang="0">
                      <a:pos x="11" y="134"/>
                    </a:cxn>
                    <a:cxn ang="0">
                      <a:pos x="20" y="150"/>
                    </a:cxn>
                    <a:cxn ang="0">
                      <a:pos x="33" y="162"/>
                    </a:cxn>
                    <a:cxn ang="0">
                      <a:pos x="48" y="172"/>
                    </a:cxn>
                    <a:cxn ang="0">
                      <a:pos x="64" y="178"/>
                    </a:cxn>
                    <a:cxn ang="0">
                      <a:pos x="82" y="182"/>
                    </a:cxn>
                  </a:cxnLst>
                  <a:rect l="0" t="0" r="r" b="b"/>
                  <a:pathLst>
                    <a:path w="182" h="182">
                      <a:moveTo>
                        <a:pt x="91" y="182"/>
                      </a:moveTo>
                      <a:lnTo>
                        <a:pt x="100" y="182"/>
                      </a:lnTo>
                      <a:lnTo>
                        <a:pt x="110" y="181"/>
                      </a:lnTo>
                      <a:lnTo>
                        <a:pt x="118" y="178"/>
                      </a:lnTo>
                      <a:lnTo>
                        <a:pt x="126" y="175"/>
                      </a:lnTo>
                      <a:lnTo>
                        <a:pt x="134" y="172"/>
                      </a:lnTo>
                      <a:lnTo>
                        <a:pt x="142" y="166"/>
                      </a:lnTo>
                      <a:lnTo>
                        <a:pt x="149" y="162"/>
                      </a:lnTo>
                      <a:lnTo>
                        <a:pt x="155" y="155"/>
                      </a:lnTo>
                      <a:lnTo>
                        <a:pt x="162" y="150"/>
                      </a:lnTo>
                      <a:lnTo>
                        <a:pt x="166"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8"/>
                      </a:lnTo>
                      <a:lnTo>
                        <a:pt x="7" y="55"/>
                      </a:lnTo>
                      <a:lnTo>
                        <a:pt x="3" y="64"/>
                      </a:lnTo>
                      <a:lnTo>
                        <a:pt x="1" y="73"/>
                      </a:lnTo>
                      <a:lnTo>
                        <a:pt x="0" y="82"/>
                      </a:lnTo>
                      <a:lnTo>
                        <a:pt x="0" y="91"/>
                      </a:lnTo>
                      <a:lnTo>
                        <a:pt x="0" y="101"/>
                      </a:lnTo>
                      <a:lnTo>
                        <a:pt x="1" y="110"/>
                      </a:lnTo>
                      <a:lnTo>
                        <a:pt x="3" y="119"/>
                      </a:lnTo>
                      <a:lnTo>
                        <a:pt x="7" y="126"/>
                      </a:lnTo>
                      <a:lnTo>
                        <a:pt x="11" y="134"/>
                      </a:lnTo>
                      <a:lnTo>
                        <a:pt x="16" y="142"/>
                      </a:lnTo>
                      <a:lnTo>
                        <a:pt x="20" y="150"/>
                      </a:lnTo>
                      <a:lnTo>
                        <a:pt x="27" y="155"/>
                      </a:lnTo>
                      <a:lnTo>
                        <a:pt x="33" y="162"/>
                      </a:lnTo>
                      <a:lnTo>
                        <a:pt x="40" y="166"/>
                      </a:lnTo>
                      <a:lnTo>
                        <a:pt x="48" y="172"/>
                      </a:lnTo>
                      <a:lnTo>
                        <a:pt x="55" y="175"/>
                      </a:lnTo>
                      <a:lnTo>
                        <a:pt x="64" y="178"/>
                      </a:lnTo>
                      <a:lnTo>
                        <a:pt x="72"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72" name="Freeform 104"/>
                <p:cNvSpPr>
                  <a:spLocks/>
                </p:cNvSpPr>
                <p:nvPr/>
              </p:nvSpPr>
              <p:spPr bwMode="auto">
                <a:xfrm>
                  <a:off x="11739965" y="3715699"/>
                  <a:ext cx="28575" cy="28575"/>
                </a:xfrm>
                <a:custGeom>
                  <a:avLst/>
                  <a:gdLst/>
                  <a:ahLst/>
                  <a:cxnLst>
                    <a:cxn ang="0">
                      <a:pos x="101" y="182"/>
                    </a:cxn>
                    <a:cxn ang="0">
                      <a:pos x="118" y="178"/>
                    </a:cxn>
                    <a:cxn ang="0">
                      <a:pos x="134" y="172"/>
                    </a:cxn>
                    <a:cxn ang="0">
                      <a:pos x="148" y="162"/>
                    </a:cxn>
                    <a:cxn ang="0">
                      <a:pos x="162" y="150"/>
                    </a:cxn>
                    <a:cxn ang="0">
                      <a:pos x="172" y="134"/>
                    </a:cxn>
                    <a:cxn ang="0">
                      <a:pos x="178" y="119"/>
                    </a:cxn>
                    <a:cxn ang="0">
                      <a:pos x="182" y="101"/>
                    </a:cxn>
                    <a:cxn ang="0">
                      <a:pos x="182" y="82"/>
                    </a:cxn>
                    <a:cxn ang="0">
                      <a:pos x="178" y="64"/>
                    </a:cxn>
                    <a:cxn ang="0">
                      <a:pos x="172" y="48"/>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8"/>
                    </a:cxn>
                    <a:cxn ang="0">
                      <a:pos x="3" y="64"/>
                    </a:cxn>
                    <a:cxn ang="0">
                      <a:pos x="0" y="82"/>
                    </a:cxn>
                    <a:cxn ang="0">
                      <a:pos x="0" y="101"/>
                    </a:cxn>
                    <a:cxn ang="0">
                      <a:pos x="3"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8" y="178"/>
                      </a:lnTo>
                      <a:lnTo>
                        <a:pt x="126" y="175"/>
                      </a:lnTo>
                      <a:lnTo>
                        <a:pt x="134" y="172"/>
                      </a:lnTo>
                      <a:lnTo>
                        <a:pt x="142" y="166"/>
                      </a:lnTo>
                      <a:lnTo>
                        <a:pt x="148" y="162"/>
                      </a:lnTo>
                      <a:lnTo>
                        <a:pt x="155" y="155"/>
                      </a:lnTo>
                      <a:lnTo>
                        <a:pt x="162" y="150"/>
                      </a:lnTo>
                      <a:lnTo>
                        <a:pt x="166"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6" y="55"/>
                      </a:lnTo>
                      <a:lnTo>
                        <a:pt x="3" y="64"/>
                      </a:lnTo>
                      <a:lnTo>
                        <a:pt x="1" y="73"/>
                      </a:lnTo>
                      <a:lnTo>
                        <a:pt x="0" y="82"/>
                      </a:lnTo>
                      <a:lnTo>
                        <a:pt x="0" y="91"/>
                      </a:lnTo>
                      <a:lnTo>
                        <a:pt x="0" y="101"/>
                      </a:lnTo>
                      <a:lnTo>
                        <a:pt x="1" y="110"/>
                      </a:lnTo>
                      <a:lnTo>
                        <a:pt x="3" y="119"/>
                      </a:lnTo>
                      <a:lnTo>
                        <a:pt x="6"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73" name="Freeform 105"/>
                <p:cNvSpPr>
                  <a:spLocks/>
                </p:cNvSpPr>
                <p:nvPr/>
              </p:nvSpPr>
              <p:spPr bwMode="auto">
                <a:xfrm>
                  <a:off x="11779653" y="3715699"/>
                  <a:ext cx="28575" cy="28575"/>
                </a:xfrm>
                <a:custGeom>
                  <a:avLst/>
                  <a:gdLst/>
                  <a:ahLst/>
                  <a:cxnLst>
                    <a:cxn ang="0">
                      <a:pos x="101" y="182"/>
                    </a:cxn>
                    <a:cxn ang="0">
                      <a:pos x="118" y="178"/>
                    </a:cxn>
                    <a:cxn ang="0">
                      <a:pos x="134" y="172"/>
                    </a:cxn>
                    <a:cxn ang="0">
                      <a:pos x="149" y="162"/>
                    </a:cxn>
                    <a:cxn ang="0">
                      <a:pos x="162" y="150"/>
                    </a:cxn>
                    <a:cxn ang="0">
                      <a:pos x="172" y="134"/>
                    </a:cxn>
                    <a:cxn ang="0">
                      <a:pos x="178" y="119"/>
                    </a:cxn>
                    <a:cxn ang="0">
                      <a:pos x="182" y="101"/>
                    </a:cxn>
                    <a:cxn ang="0">
                      <a:pos x="182" y="82"/>
                    </a:cxn>
                    <a:cxn ang="0">
                      <a:pos x="178" y="64"/>
                    </a:cxn>
                    <a:cxn ang="0">
                      <a:pos x="172" y="48"/>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7" y="172"/>
                    </a:cxn>
                    <a:cxn ang="0">
                      <a:pos x="64" y="178"/>
                    </a:cxn>
                    <a:cxn ang="0">
                      <a:pos x="82" y="182"/>
                    </a:cxn>
                  </a:cxnLst>
                  <a:rect l="0" t="0" r="r" b="b"/>
                  <a:pathLst>
                    <a:path w="183" h="182">
                      <a:moveTo>
                        <a:pt x="91" y="182"/>
                      </a:moveTo>
                      <a:lnTo>
                        <a:pt x="101" y="182"/>
                      </a:lnTo>
                      <a:lnTo>
                        <a:pt x="109" y="181"/>
                      </a:lnTo>
                      <a:lnTo>
                        <a:pt x="118" y="178"/>
                      </a:lnTo>
                      <a:lnTo>
                        <a:pt x="126" y="175"/>
                      </a:lnTo>
                      <a:lnTo>
                        <a:pt x="134" y="172"/>
                      </a:lnTo>
                      <a:lnTo>
                        <a:pt x="142" y="166"/>
                      </a:lnTo>
                      <a:lnTo>
                        <a:pt x="149" y="162"/>
                      </a:lnTo>
                      <a:lnTo>
                        <a:pt x="156" y="155"/>
                      </a:lnTo>
                      <a:lnTo>
                        <a:pt x="162" y="150"/>
                      </a:lnTo>
                      <a:lnTo>
                        <a:pt x="167" y="142"/>
                      </a:lnTo>
                      <a:lnTo>
                        <a:pt x="172" y="134"/>
                      </a:lnTo>
                      <a:lnTo>
                        <a:pt x="175" y="126"/>
                      </a:lnTo>
                      <a:lnTo>
                        <a:pt x="178" y="119"/>
                      </a:lnTo>
                      <a:lnTo>
                        <a:pt x="180" y="110"/>
                      </a:lnTo>
                      <a:lnTo>
                        <a:pt x="182" y="101"/>
                      </a:lnTo>
                      <a:lnTo>
                        <a:pt x="183" y="91"/>
                      </a:lnTo>
                      <a:lnTo>
                        <a:pt x="182" y="82"/>
                      </a:lnTo>
                      <a:lnTo>
                        <a:pt x="180" y="73"/>
                      </a:lnTo>
                      <a:lnTo>
                        <a:pt x="178" y="64"/>
                      </a:lnTo>
                      <a:lnTo>
                        <a:pt x="175" y="55"/>
                      </a:lnTo>
                      <a:lnTo>
                        <a:pt x="172" y="48"/>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8"/>
                      </a:lnTo>
                      <a:lnTo>
                        <a:pt x="6" y="55"/>
                      </a:lnTo>
                      <a:lnTo>
                        <a:pt x="4" y="64"/>
                      </a:lnTo>
                      <a:lnTo>
                        <a:pt x="2" y="73"/>
                      </a:lnTo>
                      <a:lnTo>
                        <a:pt x="0" y="82"/>
                      </a:lnTo>
                      <a:lnTo>
                        <a:pt x="0" y="91"/>
                      </a:lnTo>
                      <a:lnTo>
                        <a:pt x="0" y="101"/>
                      </a:lnTo>
                      <a:lnTo>
                        <a:pt x="2" y="110"/>
                      </a:lnTo>
                      <a:lnTo>
                        <a:pt x="4" y="119"/>
                      </a:lnTo>
                      <a:lnTo>
                        <a:pt x="6" y="126"/>
                      </a:lnTo>
                      <a:lnTo>
                        <a:pt x="11" y="134"/>
                      </a:lnTo>
                      <a:lnTo>
                        <a:pt x="15" y="142"/>
                      </a:lnTo>
                      <a:lnTo>
                        <a:pt x="21" y="150"/>
                      </a:lnTo>
                      <a:lnTo>
                        <a:pt x="26" y="155"/>
                      </a:lnTo>
                      <a:lnTo>
                        <a:pt x="33" y="162"/>
                      </a:lnTo>
                      <a:lnTo>
                        <a:pt x="40" y="166"/>
                      </a:lnTo>
                      <a:lnTo>
                        <a:pt x="47" y="172"/>
                      </a:lnTo>
                      <a:lnTo>
                        <a:pt x="55"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74" name="Freeform 106"/>
                <p:cNvSpPr>
                  <a:spLocks/>
                </p:cNvSpPr>
                <p:nvPr/>
              </p:nvSpPr>
              <p:spPr bwMode="auto">
                <a:xfrm>
                  <a:off x="12235265" y="2775899"/>
                  <a:ext cx="203200" cy="33338"/>
                </a:xfrm>
                <a:custGeom>
                  <a:avLst/>
                  <a:gdLst/>
                  <a:ahLst/>
                  <a:cxnLst>
                    <a:cxn ang="0">
                      <a:pos x="1170" y="0"/>
                    </a:cxn>
                    <a:cxn ang="0">
                      <a:pos x="1192" y="2"/>
                    </a:cxn>
                    <a:cxn ang="0">
                      <a:pos x="1212" y="9"/>
                    </a:cxn>
                    <a:cxn ang="0">
                      <a:pos x="1231" y="19"/>
                    </a:cxn>
                    <a:cxn ang="0">
                      <a:pos x="1246" y="32"/>
                    </a:cxn>
                    <a:cxn ang="0">
                      <a:pos x="1259" y="48"/>
                    </a:cxn>
                    <a:cxn ang="0">
                      <a:pos x="1271" y="67"/>
                    </a:cxn>
                    <a:cxn ang="0">
                      <a:pos x="1276" y="87"/>
                    </a:cxn>
                    <a:cxn ang="0">
                      <a:pos x="1278" y="109"/>
                    </a:cxn>
                    <a:cxn ang="0">
                      <a:pos x="1276" y="131"/>
                    </a:cxn>
                    <a:cxn ang="0">
                      <a:pos x="1271" y="151"/>
                    </a:cxn>
                    <a:cxn ang="0">
                      <a:pos x="1259" y="170"/>
                    </a:cxn>
                    <a:cxn ang="0">
                      <a:pos x="1246" y="187"/>
                    </a:cxn>
                    <a:cxn ang="0">
                      <a:pos x="1231" y="200"/>
                    </a:cxn>
                    <a:cxn ang="0">
                      <a:pos x="1212" y="210"/>
                    </a:cxn>
                    <a:cxn ang="0">
                      <a:pos x="1192" y="215"/>
                    </a:cxn>
                    <a:cxn ang="0">
                      <a:pos x="1170" y="218"/>
                    </a:cxn>
                    <a:cxn ang="0">
                      <a:pos x="97" y="218"/>
                    </a:cxn>
                    <a:cxn ang="0">
                      <a:pos x="76" y="213"/>
                    </a:cxn>
                    <a:cxn ang="0">
                      <a:pos x="56" y="204"/>
                    </a:cxn>
                    <a:cxn ang="0">
                      <a:pos x="40" y="193"/>
                    </a:cxn>
                    <a:cxn ang="0">
                      <a:pos x="24" y="179"/>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2"/>
                      </a:lnTo>
                      <a:lnTo>
                        <a:pt x="1202" y="5"/>
                      </a:lnTo>
                      <a:lnTo>
                        <a:pt x="1212" y="9"/>
                      </a:lnTo>
                      <a:lnTo>
                        <a:pt x="1222" y="14"/>
                      </a:lnTo>
                      <a:lnTo>
                        <a:pt x="1231" y="19"/>
                      </a:lnTo>
                      <a:lnTo>
                        <a:pt x="1238" y="25"/>
                      </a:lnTo>
                      <a:lnTo>
                        <a:pt x="1246" y="32"/>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9"/>
                      </a:lnTo>
                      <a:lnTo>
                        <a:pt x="1246" y="187"/>
                      </a:lnTo>
                      <a:lnTo>
                        <a:pt x="1238" y="193"/>
                      </a:lnTo>
                      <a:lnTo>
                        <a:pt x="1231" y="200"/>
                      </a:lnTo>
                      <a:lnTo>
                        <a:pt x="1222" y="204"/>
                      </a:lnTo>
                      <a:lnTo>
                        <a:pt x="1212" y="210"/>
                      </a:lnTo>
                      <a:lnTo>
                        <a:pt x="1202" y="213"/>
                      </a:lnTo>
                      <a:lnTo>
                        <a:pt x="1192" y="215"/>
                      </a:lnTo>
                      <a:lnTo>
                        <a:pt x="1181" y="218"/>
                      </a:lnTo>
                      <a:lnTo>
                        <a:pt x="1170" y="218"/>
                      </a:lnTo>
                      <a:lnTo>
                        <a:pt x="108" y="218"/>
                      </a:lnTo>
                      <a:lnTo>
                        <a:pt x="97" y="218"/>
                      </a:lnTo>
                      <a:lnTo>
                        <a:pt x="86" y="215"/>
                      </a:lnTo>
                      <a:lnTo>
                        <a:pt x="76" y="213"/>
                      </a:lnTo>
                      <a:lnTo>
                        <a:pt x="66" y="210"/>
                      </a:lnTo>
                      <a:lnTo>
                        <a:pt x="56" y="204"/>
                      </a:lnTo>
                      <a:lnTo>
                        <a:pt x="47" y="200"/>
                      </a:lnTo>
                      <a:lnTo>
                        <a:pt x="40" y="193"/>
                      </a:lnTo>
                      <a:lnTo>
                        <a:pt x="32" y="187"/>
                      </a:lnTo>
                      <a:lnTo>
                        <a:pt x="24" y="179"/>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2"/>
                      </a:lnTo>
                      <a:lnTo>
                        <a:pt x="40" y="25"/>
                      </a:lnTo>
                      <a:lnTo>
                        <a:pt x="47" y="19"/>
                      </a:lnTo>
                      <a:lnTo>
                        <a:pt x="56" y="14"/>
                      </a:lnTo>
                      <a:lnTo>
                        <a:pt x="66" y="9"/>
                      </a:lnTo>
                      <a:lnTo>
                        <a:pt x="76" y="5"/>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75" name="Freeform 107"/>
                <p:cNvSpPr>
                  <a:spLocks/>
                </p:cNvSpPr>
                <p:nvPr/>
              </p:nvSpPr>
              <p:spPr bwMode="auto">
                <a:xfrm>
                  <a:off x="11619315" y="2775899"/>
                  <a:ext cx="28575" cy="30163"/>
                </a:xfrm>
                <a:custGeom>
                  <a:avLst/>
                  <a:gdLst/>
                  <a:ahLst/>
                  <a:cxnLst>
                    <a:cxn ang="0">
                      <a:pos x="101" y="183"/>
                    </a:cxn>
                    <a:cxn ang="0">
                      <a:pos x="119" y="178"/>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8"/>
                    </a:cxn>
                    <a:cxn ang="0">
                      <a:pos x="82" y="183"/>
                    </a:cxn>
                  </a:cxnLst>
                  <a:rect l="0" t="0" r="r" b="b"/>
                  <a:pathLst>
                    <a:path w="183" h="183">
                      <a:moveTo>
                        <a:pt x="92" y="183"/>
                      </a:moveTo>
                      <a:lnTo>
                        <a:pt x="101" y="183"/>
                      </a:lnTo>
                      <a:lnTo>
                        <a:pt x="110" y="181"/>
                      </a:lnTo>
                      <a:lnTo>
                        <a:pt x="119" y="178"/>
                      </a:lnTo>
                      <a:lnTo>
                        <a:pt x="128" y="176"/>
                      </a:lnTo>
                      <a:lnTo>
                        <a:pt x="136" y="172"/>
                      </a:lnTo>
                      <a:lnTo>
                        <a:pt x="143" y="167"/>
                      </a:lnTo>
                      <a:lnTo>
                        <a:pt x="150" y="162"/>
                      </a:lnTo>
                      <a:lnTo>
                        <a:pt x="157" y="156"/>
                      </a:lnTo>
                      <a:lnTo>
                        <a:pt x="162" y="150"/>
                      </a:lnTo>
                      <a:lnTo>
                        <a:pt x="168" y="143"/>
                      </a:lnTo>
                      <a:lnTo>
                        <a:pt x="172" y="135"/>
                      </a:lnTo>
                      <a:lnTo>
                        <a:pt x="177" y="127"/>
                      </a:lnTo>
                      <a:lnTo>
                        <a:pt x="179" y="119"/>
                      </a:lnTo>
                      <a:lnTo>
                        <a:pt x="181" y="110"/>
                      </a:lnTo>
                      <a:lnTo>
                        <a:pt x="183" y="101"/>
                      </a:lnTo>
                      <a:lnTo>
                        <a:pt x="183" y="92"/>
                      </a:lnTo>
                      <a:lnTo>
                        <a:pt x="183" y="82"/>
                      </a:lnTo>
                      <a:lnTo>
                        <a:pt x="181" y="73"/>
                      </a:lnTo>
                      <a:lnTo>
                        <a:pt x="179" y="64"/>
                      </a:lnTo>
                      <a:lnTo>
                        <a:pt x="177" y="56"/>
                      </a:lnTo>
                      <a:lnTo>
                        <a:pt x="172" y="48"/>
                      </a:lnTo>
                      <a:lnTo>
                        <a:pt x="168" y="41"/>
                      </a:lnTo>
                      <a:lnTo>
                        <a:pt x="162" y="33"/>
                      </a:lnTo>
                      <a:lnTo>
                        <a:pt x="157" y="26"/>
                      </a:lnTo>
                      <a:lnTo>
                        <a:pt x="150" y="21"/>
                      </a:lnTo>
                      <a:lnTo>
                        <a:pt x="143" y="15"/>
                      </a:lnTo>
                      <a:lnTo>
                        <a:pt x="136" y="11"/>
                      </a:lnTo>
                      <a:lnTo>
                        <a:pt x="128" y="8"/>
                      </a:lnTo>
                      <a:lnTo>
                        <a:pt x="119" y="4"/>
                      </a:lnTo>
                      <a:lnTo>
                        <a:pt x="110" y="2"/>
                      </a:lnTo>
                      <a:lnTo>
                        <a:pt x="101" y="1"/>
                      </a:lnTo>
                      <a:lnTo>
                        <a:pt x="92" y="0"/>
                      </a:lnTo>
                      <a:lnTo>
                        <a:pt x="82" y="1"/>
                      </a:lnTo>
                      <a:lnTo>
                        <a:pt x="73" y="2"/>
                      </a:lnTo>
                      <a:lnTo>
                        <a:pt x="65" y="4"/>
                      </a:lnTo>
                      <a:lnTo>
                        <a:pt x="57" y="8"/>
                      </a:lnTo>
                      <a:lnTo>
                        <a:pt x="49" y="11"/>
                      </a:lnTo>
                      <a:lnTo>
                        <a:pt x="41" y="15"/>
                      </a:lnTo>
                      <a:lnTo>
                        <a:pt x="34" y="21"/>
                      </a:lnTo>
                      <a:lnTo>
                        <a:pt x="28" y="26"/>
                      </a:lnTo>
                      <a:lnTo>
                        <a:pt x="21" y="33"/>
                      </a:lnTo>
                      <a:lnTo>
                        <a:pt x="16" y="41"/>
                      </a:lnTo>
                      <a:lnTo>
                        <a:pt x="11" y="48"/>
                      </a:lnTo>
                      <a:lnTo>
                        <a:pt x="8" y="56"/>
                      </a:lnTo>
                      <a:lnTo>
                        <a:pt x="5" y="64"/>
                      </a:lnTo>
                      <a:lnTo>
                        <a:pt x="2" y="73"/>
                      </a:lnTo>
                      <a:lnTo>
                        <a:pt x="1" y="82"/>
                      </a:lnTo>
                      <a:lnTo>
                        <a:pt x="0" y="92"/>
                      </a:lnTo>
                      <a:lnTo>
                        <a:pt x="1" y="101"/>
                      </a:lnTo>
                      <a:lnTo>
                        <a:pt x="2" y="110"/>
                      </a:lnTo>
                      <a:lnTo>
                        <a:pt x="5" y="119"/>
                      </a:lnTo>
                      <a:lnTo>
                        <a:pt x="8" y="127"/>
                      </a:lnTo>
                      <a:lnTo>
                        <a:pt x="11" y="135"/>
                      </a:lnTo>
                      <a:lnTo>
                        <a:pt x="16" y="143"/>
                      </a:lnTo>
                      <a:lnTo>
                        <a:pt x="21" y="150"/>
                      </a:lnTo>
                      <a:lnTo>
                        <a:pt x="28" y="156"/>
                      </a:lnTo>
                      <a:lnTo>
                        <a:pt x="34" y="162"/>
                      </a:lnTo>
                      <a:lnTo>
                        <a:pt x="41" y="167"/>
                      </a:lnTo>
                      <a:lnTo>
                        <a:pt x="49" y="172"/>
                      </a:lnTo>
                      <a:lnTo>
                        <a:pt x="57" y="176"/>
                      </a:lnTo>
                      <a:lnTo>
                        <a:pt x="65"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76" name="Freeform 108"/>
                <p:cNvSpPr>
                  <a:spLocks/>
                </p:cNvSpPr>
                <p:nvPr/>
              </p:nvSpPr>
              <p:spPr bwMode="auto">
                <a:xfrm>
                  <a:off x="11659003" y="2775899"/>
                  <a:ext cx="28575" cy="30163"/>
                </a:xfrm>
                <a:custGeom>
                  <a:avLst/>
                  <a:gdLst/>
                  <a:ahLst/>
                  <a:cxnLst>
                    <a:cxn ang="0">
                      <a:pos x="100" y="183"/>
                    </a:cxn>
                    <a:cxn ang="0">
                      <a:pos x="118" y="178"/>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8"/>
                    </a:cxn>
                    <a:cxn ang="0">
                      <a:pos x="81" y="183"/>
                    </a:cxn>
                  </a:cxnLst>
                  <a:rect l="0" t="0" r="r" b="b"/>
                  <a:pathLst>
                    <a:path w="182" h="183">
                      <a:moveTo>
                        <a:pt x="91" y="183"/>
                      </a:moveTo>
                      <a:lnTo>
                        <a:pt x="100" y="183"/>
                      </a:lnTo>
                      <a:lnTo>
                        <a:pt x="109" y="181"/>
                      </a:lnTo>
                      <a:lnTo>
                        <a:pt x="118" y="178"/>
                      </a:lnTo>
                      <a:lnTo>
                        <a:pt x="127" y="176"/>
                      </a:lnTo>
                      <a:lnTo>
                        <a:pt x="134" y="172"/>
                      </a:lnTo>
                      <a:lnTo>
                        <a:pt x="142" y="167"/>
                      </a:lnTo>
                      <a:lnTo>
                        <a:pt x="149" y="162"/>
                      </a:lnTo>
                      <a:lnTo>
                        <a:pt x="155" y="156"/>
                      </a:lnTo>
                      <a:lnTo>
                        <a:pt x="161" y="150"/>
                      </a:lnTo>
                      <a:lnTo>
                        <a:pt x="167"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7" y="41"/>
                      </a:lnTo>
                      <a:lnTo>
                        <a:pt x="161" y="33"/>
                      </a:lnTo>
                      <a:lnTo>
                        <a:pt x="155" y="26"/>
                      </a:lnTo>
                      <a:lnTo>
                        <a:pt x="149" y="21"/>
                      </a:lnTo>
                      <a:lnTo>
                        <a:pt x="142" y="15"/>
                      </a:lnTo>
                      <a:lnTo>
                        <a:pt x="134" y="11"/>
                      </a:lnTo>
                      <a:lnTo>
                        <a:pt x="127" y="8"/>
                      </a:lnTo>
                      <a:lnTo>
                        <a:pt x="118" y="4"/>
                      </a:lnTo>
                      <a:lnTo>
                        <a:pt x="109" y="2"/>
                      </a:lnTo>
                      <a:lnTo>
                        <a:pt x="100" y="1"/>
                      </a:lnTo>
                      <a:lnTo>
                        <a:pt x="91" y="0"/>
                      </a:lnTo>
                      <a:lnTo>
                        <a:pt x="81" y="1"/>
                      </a:lnTo>
                      <a:lnTo>
                        <a:pt x="72" y="2"/>
                      </a:lnTo>
                      <a:lnTo>
                        <a:pt x="63" y="4"/>
                      </a:lnTo>
                      <a:lnTo>
                        <a:pt x="56" y="8"/>
                      </a:lnTo>
                      <a:lnTo>
                        <a:pt x="48" y="11"/>
                      </a:lnTo>
                      <a:lnTo>
                        <a:pt x="40" y="15"/>
                      </a:lnTo>
                      <a:lnTo>
                        <a:pt x="32" y="21"/>
                      </a:lnTo>
                      <a:lnTo>
                        <a:pt x="27" y="26"/>
                      </a:lnTo>
                      <a:lnTo>
                        <a:pt x="20" y="33"/>
                      </a:lnTo>
                      <a:lnTo>
                        <a:pt x="16" y="41"/>
                      </a:lnTo>
                      <a:lnTo>
                        <a:pt x="10" y="48"/>
                      </a:lnTo>
                      <a:lnTo>
                        <a:pt x="7" y="56"/>
                      </a:lnTo>
                      <a:lnTo>
                        <a:pt x="4" y="64"/>
                      </a:lnTo>
                      <a:lnTo>
                        <a:pt x="1" y="73"/>
                      </a:lnTo>
                      <a:lnTo>
                        <a:pt x="0" y="82"/>
                      </a:lnTo>
                      <a:lnTo>
                        <a:pt x="0" y="92"/>
                      </a:lnTo>
                      <a:lnTo>
                        <a:pt x="0" y="101"/>
                      </a:lnTo>
                      <a:lnTo>
                        <a:pt x="1" y="110"/>
                      </a:lnTo>
                      <a:lnTo>
                        <a:pt x="4" y="119"/>
                      </a:lnTo>
                      <a:lnTo>
                        <a:pt x="7" y="127"/>
                      </a:lnTo>
                      <a:lnTo>
                        <a:pt x="10" y="135"/>
                      </a:lnTo>
                      <a:lnTo>
                        <a:pt x="16" y="143"/>
                      </a:lnTo>
                      <a:lnTo>
                        <a:pt x="20" y="150"/>
                      </a:lnTo>
                      <a:lnTo>
                        <a:pt x="27" y="156"/>
                      </a:lnTo>
                      <a:lnTo>
                        <a:pt x="32" y="162"/>
                      </a:lnTo>
                      <a:lnTo>
                        <a:pt x="40" y="167"/>
                      </a:lnTo>
                      <a:lnTo>
                        <a:pt x="48" y="172"/>
                      </a:lnTo>
                      <a:lnTo>
                        <a:pt x="56" y="176"/>
                      </a:lnTo>
                      <a:lnTo>
                        <a:pt x="63" y="178"/>
                      </a:lnTo>
                      <a:lnTo>
                        <a:pt x="72" y="181"/>
                      </a:lnTo>
                      <a:lnTo>
                        <a:pt x="81"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77" name="Freeform 109"/>
                <p:cNvSpPr>
                  <a:spLocks/>
                </p:cNvSpPr>
                <p:nvPr/>
              </p:nvSpPr>
              <p:spPr bwMode="auto">
                <a:xfrm>
                  <a:off x="11698690" y="2775899"/>
                  <a:ext cx="30163" cy="30163"/>
                </a:xfrm>
                <a:custGeom>
                  <a:avLst/>
                  <a:gdLst/>
                  <a:ahLst/>
                  <a:cxnLst>
                    <a:cxn ang="0">
                      <a:pos x="100" y="183"/>
                    </a:cxn>
                    <a:cxn ang="0">
                      <a:pos x="118" y="178"/>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8"/>
                    </a:cxn>
                    <a:cxn ang="0">
                      <a:pos x="82" y="183"/>
                    </a:cxn>
                  </a:cxnLst>
                  <a:rect l="0" t="0" r="r" b="b"/>
                  <a:pathLst>
                    <a:path w="182" h="183">
                      <a:moveTo>
                        <a:pt x="91" y="183"/>
                      </a:moveTo>
                      <a:lnTo>
                        <a:pt x="100" y="183"/>
                      </a:lnTo>
                      <a:lnTo>
                        <a:pt x="110" y="181"/>
                      </a:lnTo>
                      <a:lnTo>
                        <a:pt x="118" y="178"/>
                      </a:lnTo>
                      <a:lnTo>
                        <a:pt x="126" y="176"/>
                      </a:lnTo>
                      <a:lnTo>
                        <a:pt x="134" y="172"/>
                      </a:lnTo>
                      <a:lnTo>
                        <a:pt x="142" y="167"/>
                      </a:lnTo>
                      <a:lnTo>
                        <a:pt x="149" y="162"/>
                      </a:lnTo>
                      <a:lnTo>
                        <a:pt x="155" y="156"/>
                      </a:lnTo>
                      <a:lnTo>
                        <a:pt x="162" y="150"/>
                      </a:lnTo>
                      <a:lnTo>
                        <a:pt x="166"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6" y="41"/>
                      </a:lnTo>
                      <a:lnTo>
                        <a:pt x="162" y="33"/>
                      </a:lnTo>
                      <a:lnTo>
                        <a:pt x="155" y="26"/>
                      </a:lnTo>
                      <a:lnTo>
                        <a:pt x="149" y="21"/>
                      </a:lnTo>
                      <a:lnTo>
                        <a:pt x="142" y="15"/>
                      </a:lnTo>
                      <a:lnTo>
                        <a:pt x="134" y="11"/>
                      </a:lnTo>
                      <a:lnTo>
                        <a:pt x="126" y="8"/>
                      </a:lnTo>
                      <a:lnTo>
                        <a:pt x="118" y="4"/>
                      </a:lnTo>
                      <a:lnTo>
                        <a:pt x="110" y="2"/>
                      </a:lnTo>
                      <a:lnTo>
                        <a:pt x="100" y="1"/>
                      </a:lnTo>
                      <a:lnTo>
                        <a:pt x="91" y="0"/>
                      </a:lnTo>
                      <a:lnTo>
                        <a:pt x="82" y="1"/>
                      </a:lnTo>
                      <a:lnTo>
                        <a:pt x="72" y="2"/>
                      </a:lnTo>
                      <a:lnTo>
                        <a:pt x="64" y="4"/>
                      </a:lnTo>
                      <a:lnTo>
                        <a:pt x="55" y="8"/>
                      </a:lnTo>
                      <a:lnTo>
                        <a:pt x="48" y="11"/>
                      </a:lnTo>
                      <a:lnTo>
                        <a:pt x="40" y="15"/>
                      </a:lnTo>
                      <a:lnTo>
                        <a:pt x="33" y="21"/>
                      </a:lnTo>
                      <a:lnTo>
                        <a:pt x="27" y="26"/>
                      </a:lnTo>
                      <a:lnTo>
                        <a:pt x="20" y="33"/>
                      </a:lnTo>
                      <a:lnTo>
                        <a:pt x="16" y="41"/>
                      </a:lnTo>
                      <a:lnTo>
                        <a:pt x="11" y="48"/>
                      </a:lnTo>
                      <a:lnTo>
                        <a:pt x="7" y="56"/>
                      </a:lnTo>
                      <a:lnTo>
                        <a:pt x="3" y="64"/>
                      </a:lnTo>
                      <a:lnTo>
                        <a:pt x="1" y="73"/>
                      </a:lnTo>
                      <a:lnTo>
                        <a:pt x="0" y="82"/>
                      </a:lnTo>
                      <a:lnTo>
                        <a:pt x="0" y="92"/>
                      </a:lnTo>
                      <a:lnTo>
                        <a:pt x="0" y="101"/>
                      </a:lnTo>
                      <a:lnTo>
                        <a:pt x="1" y="110"/>
                      </a:lnTo>
                      <a:lnTo>
                        <a:pt x="3" y="119"/>
                      </a:lnTo>
                      <a:lnTo>
                        <a:pt x="7" y="127"/>
                      </a:lnTo>
                      <a:lnTo>
                        <a:pt x="11" y="135"/>
                      </a:lnTo>
                      <a:lnTo>
                        <a:pt x="16" y="143"/>
                      </a:lnTo>
                      <a:lnTo>
                        <a:pt x="20" y="150"/>
                      </a:lnTo>
                      <a:lnTo>
                        <a:pt x="27" y="156"/>
                      </a:lnTo>
                      <a:lnTo>
                        <a:pt x="33" y="162"/>
                      </a:lnTo>
                      <a:lnTo>
                        <a:pt x="40" y="167"/>
                      </a:lnTo>
                      <a:lnTo>
                        <a:pt x="48" y="172"/>
                      </a:lnTo>
                      <a:lnTo>
                        <a:pt x="55" y="176"/>
                      </a:lnTo>
                      <a:lnTo>
                        <a:pt x="64" y="178"/>
                      </a:lnTo>
                      <a:lnTo>
                        <a:pt x="72"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78" name="Freeform 110"/>
                <p:cNvSpPr>
                  <a:spLocks/>
                </p:cNvSpPr>
                <p:nvPr/>
              </p:nvSpPr>
              <p:spPr bwMode="auto">
                <a:xfrm>
                  <a:off x="11739965" y="2775899"/>
                  <a:ext cx="28575" cy="30163"/>
                </a:xfrm>
                <a:custGeom>
                  <a:avLst/>
                  <a:gdLst/>
                  <a:ahLst/>
                  <a:cxnLst>
                    <a:cxn ang="0">
                      <a:pos x="101" y="183"/>
                    </a:cxn>
                    <a:cxn ang="0">
                      <a:pos x="118" y="178"/>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8" y="178"/>
                      </a:lnTo>
                      <a:lnTo>
                        <a:pt x="126" y="176"/>
                      </a:lnTo>
                      <a:lnTo>
                        <a:pt x="134" y="172"/>
                      </a:lnTo>
                      <a:lnTo>
                        <a:pt x="142" y="167"/>
                      </a:lnTo>
                      <a:lnTo>
                        <a:pt x="148" y="162"/>
                      </a:lnTo>
                      <a:lnTo>
                        <a:pt x="155" y="156"/>
                      </a:lnTo>
                      <a:lnTo>
                        <a:pt x="162" y="150"/>
                      </a:lnTo>
                      <a:lnTo>
                        <a:pt x="166"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6" y="41"/>
                      </a:lnTo>
                      <a:lnTo>
                        <a:pt x="162" y="33"/>
                      </a:lnTo>
                      <a:lnTo>
                        <a:pt x="155" y="26"/>
                      </a:lnTo>
                      <a:lnTo>
                        <a:pt x="148" y="21"/>
                      </a:lnTo>
                      <a:lnTo>
                        <a:pt x="142" y="15"/>
                      </a:lnTo>
                      <a:lnTo>
                        <a:pt x="134" y="11"/>
                      </a:lnTo>
                      <a:lnTo>
                        <a:pt x="126" y="8"/>
                      </a:lnTo>
                      <a:lnTo>
                        <a:pt x="118" y="4"/>
                      </a:lnTo>
                      <a:lnTo>
                        <a:pt x="110" y="2"/>
                      </a:lnTo>
                      <a:lnTo>
                        <a:pt x="101" y="1"/>
                      </a:lnTo>
                      <a:lnTo>
                        <a:pt x="91"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6" y="56"/>
                      </a:lnTo>
                      <a:lnTo>
                        <a:pt x="3" y="64"/>
                      </a:lnTo>
                      <a:lnTo>
                        <a:pt x="1" y="73"/>
                      </a:lnTo>
                      <a:lnTo>
                        <a:pt x="0" y="82"/>
                      </a:lnTo>
                      <a:lnTo>
                        <a:pt x="0" y="92"/>
                      </a:lnTo>
                      <a:lnTo>
                        <a:pt x="0" y="101"/>
                      </a:lnTo>
                      <a:lnTo>
                        <a:pt x="1" y="110"/>
                      </a:lnTo>
                      <a:lnTo>
                        <a:pt x="3" y="119"/>
                      </a:lnTo>
                      <a:lnTo>
                        <a:pt x="6"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79" name="Freeform 111"/>
                <p:cNvSpPr>
                  <a:spLocks/>
                </p:cNvSpPr>
                <p:nvPr/>
              </p:nvSpPr>
              <p:spPr bwMode="auto">
                <a:xfrm>
                  <a:off x="11779653" y="2775899"/>
                  <a:ext cx="28575" cy="30163"/>
                </a:xfrm>
                <a:custGeom>
                  <a:avLst/>
                  <a:gdLst/>
                  <a:ahLst/>
                  <a:cxnLst>
                    <a:cxn ang="0">
                      <a:pos x="101" y="183"/>
                    </a:cxn>
                    <a:cxn ang="0">
                      <a:pos x="118" y="178"/>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8"/>
                    </a:cxn>
                    <a:cxn ang="0">
                      <a:pos x="82" y="183"/>
                    </a:cxn>
                  </a:cxnLst>
                  <a:rect l="0" t="0" r="r" b="b"/>
                  <a:pathLst>
                    <a:path w="183" h="183">
                      <a:moveTo>
                        <a:pt x="91" y="183"/>
                      </a:moveTo>
                      <a:lnTo>
                        <a:pt x="101" y="183"/>
                      </a:lnTo>
                      <a:lnTo>
                        <a:pt x="109" y="181"/>
                      </a:lnTo>
                      <a:lnTo>
                        <a:pt x="118" y="178"/>
                      </a:lnTo>
                      <a:lnTo>
                        <a:pt x="126" y="176"/>
                      </a:lnTo>
                      <a:lnTo>
                        <a:pt x="134" y="172"/>
                      </a:lnTo>
                      <a:lnTo>
                        <a:pt x="142" y="167"/>
                      </a:lnTo>
                      <a:lnTo>
                        <a:pt x="149" y="162"/>
                      </a:lnTo>
                      <a:lnTo>
                        <a:pt x="156" y="156"/>
                      </a:lnTo>
                      <a:lnTo>
                        <a:pt x="162" y="150"/>
                      </a:lnTo>
                      <a:lnTo>
                        <a:pt x="167" y="143"/>
                      </a:lnTo>
                      <a:lnTo>
                        <a:pt x="172" y="135"/>
                      </a:lnTo>
                      <a:lnTo>
                        <a:pt x="175" y="127"/>
                      </a:lnTo>
                      <a:lnTo>
                        <a:pt x="178" y="119"/>
                      </a:lnTo>
                      <a:lnTo>
                        <a:pt x="180" y="110"/>
                      </a:lnTo>
                      <a:lnTo>
                        <a:pt x="182" y="101"/>
                      </a:lnTo>
                      <a:lnTo>
                        <a:pt x="183" y="92"/>
                      </a:lnTo>
                      <a:lnTo>
                        <a:pt x="182" y="82"/>
                      </a:lnTo>
                      <a:lnTo>
                        <a:pt x="180" y="73"/>
                      </a:lnTo>
                      <a:lnTo>
                        <a:pt x="178" y="64"/>
                      </a:lnTo>
                      <a:lnTo>
                        <a:pt x="175" y="56"/>
                      </a:lnTo>
                      <a:lnTo>
                        <a:pt x="172" y="48"/>
                      </a:lnTo>
                      <a:lnTo>
                        <a:pt x="167" y="41"/>
                      </a:lnTo>
                      <a:lnTo>
                        <a:pt x="162" y="33"/>
                      </a:lnTo>
                      <a:lnTo>
                        <a:pt x="156" y="26"/>
                      </a:lnTo>
                      <a:lnTo>
                        <a:pt x="149" y="21"/>
                      </a:lnTo>
                      <a:lnTo>
                        <a:pt x="142" y="15"/>
                      </a:lnTo>
                      <a:lnTo>
                        <a:pt x="134" y="11"/>
                      </a:lnTo>
                      <a:lnTo>
                        <a:pt x="126" y="8"/>
                      </a:lnTo>
                      <a:lnTo>
                        <a:pt x="118" y="4"/>
                      </a:lnTo>
                      <a:lnTo>
                        <a:pt x="109" y="2"/>
                      </a:lnTo>
                      <a:lnTo>
                        <a:pt x="101" y="1"/>
                      </a:lnTo>
                      <a:lnTo>
                        <a:pt x="91" y="0"/>
                      </a:lnTo>
                      <a:lnTo>
                        <a:pt x="82" y="1"/>
                      </a:lnTo>
                      <a:lnTo>
                        <a:pt x="73" y="2"/>
                      </a:lnTo>
                      <a:lnTo>
                        <a:pt x="64" y="4"/>
                      </a:lnTo>
                      <a:lnTo>
                        <a:pt x="55" y="8"/>
                      </a:lnTo>
                      <a:lnTo>
                        <a:pt x="47" y="11"/>
                      </a:lnTo>
                      <a:lnTo>
                        <a:pt x="40" y="15"/>
                      </a:lnTo>
                      <a:lnTo>
                        <a:pt x="33" y="21"/>
                      </a:lnTo>
                      <a:lnTo>
                        <a:pt x="26" y="26"/>
                      </a:lnTo>
                      <a:lnTo>
                        <a:pt x="21" y="33"/>
                      </a:lnTo>
                      <a:lnTo>
                        <a:pt x="15" y="41"/>
                      </a:lnTo>
                      <a:lnTo>
                        <a:pt x="11" y="48"/>
                      </a:lnTo>
                      <a:lnTo>
                        <a:pt x="6" y="56"/>
                      </a:lnTo>
                      <a:lnTo>
                        <a:pt x="4" y="64"/>
                      </a:lnTo>
                      <a:lnTo>
                        <a:pt x="2" y="73"/>
                      </a:lnTo>
                      <a:lnTo>
                        <a:pt x="0" y="82"/>
                      </a:lnTo>
                      <a:lnTo>
                        <a:pt x="0" y="92"/>
                      </a:lnTo>
                      <a:lnTo>
                        <a:pt x="0" y="101"/>
                      </a:lnTo>
                      <a:lnTo>
                        <a:pt x="2" y="110"/>
                      </a:lnTo>
                      <a:lnTo>
                        <a:pt x="4" y="119"/>
                      </a:lnTo>
                      <a:lnTo>
                        <a:pt x="6" y="127"/>
                      </a:lnTo>
                      <a:lnTo>
                        <a:pt x="11" y="135"/>
                      </a:lnTo>
                      <a:lnTo>
                        <a:pt x="15" y="143"/>
                      </a:lnTo>
                      <a:lnTo>
                        <a:pt x="21" y="150"/>
                      </a:lnTo>
                      <a:lnTo>
                        <a:pt x="26" y="156"/>
                      </a:lnTo>
                      <a:lnTo>
                        <a:pt x="33" y="162"/>
                      </a:lnTo>
                      <a:lnTo>
                        <a:pt x="40" y="167"/>
                      </a:lnTo>
                      <a:lnTo>
                        <a:pt x="47" y="172"/>
                      </a:lnTo>
                      <a:lnTo>
                        <a:pt x="55"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80" name="Freeform 112"/>
                <p:cNvSpPr>
                  <a:spLocks/>
                </p:cNvSpPr>
                <p:nvPr/>
              </p:nvSpPr>
              <p:spPr bwMode="auto">
                <a:xfrm>
                  <a:off x="12235265" y="2963224"/>
                  <a:ext cx="203200" cy="34925"/>
                </a:xfrm>
                <a:custGeom>
                  <a:avLst/>
                  <a:gdLst/>
                  <a:ahLst/>
                  <a:cxnLst>
                    <a:cxn ang="0">
                      <a:pos x="1170" y="0"/>
                    </a:cxn>
                    <a:cxn ang="0">
                      <a:pos x="1192" y="2"/>
                    </a:cxn>
                    <a:cxn ang="0">
                      <a:pos x="1212" y="9"/>
                    </a:cxn>
                    <a:cxn ang="0">
                      <a:pos x="1231" y="19"/>
                    </a:cxn>
                    <a:cxn ang="0">
                      <a:pos x="1246" y="32"/>
                    </a:cxn>
                    <a:cxn ang="0">
                      <a:pos x="1259" y="48"/>
                    </a:cxn>
                    <a:cxn ang="0">
                      <a:pos x="1271" y="66"/>
                    </a:cxn>
                    <a:cxn ang="0">
                      <a:pos x="1276" y="86"/>
                    </a:cxn>
                    <a:cxn ang="0">
                      <a:pos x="1278" y="109"/>
                    </a:cxn>
                    <a:cxn ang="0">
                      <a:pos x="1276" y="131"/>
                    </a:cxn>
                    <a:cxn ang="0">
                      <a:pos x="1271" y="151"/>
                    </a:cxn>
                    <a:cxn ang="0">
                      <a:pos x="1259" y="170"/>
                    </a:cxn>
                    <a:cxn ang="0">
                      <a:pos x="1246" y="185"/>
                    </a:cxn>
                    <a:cxn ang="0">
                      <a:pos x="1231" y="198"/>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7"/>
                    </a:cxn>
                    <a:cxn ang="0">
                      <a:pos x="4" y="76"/>
                    </a:cxn>
                    <a:cxn ang="0">
                      <a:pos x="13" y="56"/>
                    </a:cxn>
                    <a:cxn ang="0">
                      <a:pos x="24" y="40"/>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9"/>
                      </a:lnTo>
                      <a:lnTo>
                        <a:pt x="1222" y="13"/>
                      </a:lnTo>
                      <a:lnTo>
                        <a:pt x="1231" y="19"/>
                      </a:lnTo>
                      <a:lnTo>
                        <a:pt x="1238" y="24"/>
                      </a:lnTo>
                      <a:lnTo>
                        <a:pt x="1246" y="32"/>
                      </a:lnTo>
                      <a:lnTo>
                        <a:pt x="1254" y="40"/>
                      </a:lnTo>
                      <a:lnTo>
                        <a:pt x="1259" y="48"/>
                      </a:lnTo>
                      <a:lnTo>
                        <a:pt x="1265" y="56"/>
                      </a:lnTo>
                      <a:lnTo>
                        <a:pt x="1271" y="66"/>
                      </a:lnTo>
                      <a:lnTo>
                        <a:pt x="1274" y="76"/>
                      </a:lnTo>
                      <a:lnTo>
                        <a:pt x="1276" y="86"/>
                      </a:lnTo>
                      <a:lnTo>
                        <a:pt x="1278" y="97"/>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8"/>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8"/>
                      </a:lnTo>
                      <a:lnTo>
                        <a:pt x="40" y="193"/>
                      </a:lnTo>
                      <a:lnTo>
                        <a:pt x="32" y="185"/>
                      </a:lnTo>
                      <a:lnTo>
                        <a:pt x="24" y="177"/>
                      </a:lnTo>
                      <a:lnTo>
                        <a:pt x="19" y="170"/>
                      </a:lnTo>
                      <a:lnTo>
                        <a:pt x="13" y="161"/>
                      </a:lnTo>
                      <a:lnTo>
                        <a:pt x="9" y="151"/>
                      </a:lnTo>
                      <a:lnTo>
                        <a:pt x="4" y="141"/>
                      </a:lnTo>
                      <a:lnTo>
                        <a:pt x="2" y="131"/>
                      </a:lnTo>
                      <a:lnTo>
                        <a:pt x="0" y="120"/>
                      </a:lnTo>
                      <a:lnTo>
                        <a:pt x="0" y="109"/>
                      </a:lnTo>
                      <a:lnTo>
                        <a:pt x="0" y="97"/>
                      </a:lnTo>
                      <a:lnTo>
                        <a:pt x="2" y="86"/>
                      </a:lnTo>
                      <a:lnTo>
                        <a:pt x="4" y="76"/>
                      </a:lnTo>
                      <a:lnTo>
                        <a:pt x="9" y="66"/>
                      </a:lnTo>
                      <a:lnTo>
                        <a:pt x="13" y="56"/>
                      </a:lnTo>
                      <a:lnTo>
                        <a:pt x="19" y="48"/>
                      </a:lnTo>
                      <a:lnTo>
                        <a:pt x="24" y="40"/>
                      </a:lnTo>
                      <a:lnTo>
                        <a:pt x="32" y="32"/>
                      </a:lnTo>
                      <a:lnTo>
                        <a:pt x="40" y="24"/>
                      </a:lnTo>
                      <a:lnTo>
                        <a:pt x="47" y="19"/>
                      </a:lnTo>
                      <a:lnTo>
                        <a:pt x="56" y="13"/>
                      </a:lnTo>
                      <a:lnTo>
                        <a:pt x="66" y="9"/>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81" name="Freeform 113"/>
                <p:cNvSpPr>
                  <a:spLocks/>
                </p:cNvSpPr>
                <p:nvPr/>
              </p:nvSpPr>
              <p:spPr bwMode="auto">
                <a:xfrm>
                  <a:off x="11619315" y="2964812"/>
                  <a:ext cx="28575" cy="28575"/>
                </a:xfrm>
                <a:custGeom>
                  <a:avLst/>
                  <a:gdLst/>
                  <a:ahLst/>
                  <a:cxnLst>
                    <a:cxn ang="0">
                      <a:pos x="101" y="182"/>
                    </a:cxn>
                    <a:cxn ang="0">
                      <a:pos x="119" y="179"/>
                    </a:cxn>
                    <a:cxn ang="0">
                      <a:pos x="136" y="172"/>
                    </a:cxn>
                    <a:cxn ang="0">
                      <a:pos x="150" y="162"/>
                    </a:cxn>
                    <a:cxn ang="0">
                      <a:pos x="162" y="150"/>
                    </a:cxn>
                    <a:cxn ang="0">
                      <a:pos x="172" y="136"/>
                    </a:cxn>
                    <a:cxn ang="0">
                      <a:pos x="179" y="119"/>
                    </a:cxn>
                    <a:cxn ang="0">
                      <a:pos x="183" y="101"/>
                    </a:cxn>
                    <a:cxn ang="0">
                      <a:pos x="183" y="83"/>
                    </a:cxn>
                    <a:cxn ang="0">
                      <a:pos x="179" y="65"/>
                    </a:cxn>
                    <a:cxn ang="0">
                      <a:pos x="172" y="48"/>
                    </a:cxn>
                    <a:cxn ang="0">
                      <a:pos x="162" y="34"/>
                    </a:cxn>
                    <a:cxn ang="0">
                      <a:pos x="150" y="22"/>
                    </a:cxn>
                    <a:cxn ang="0">
                      <a:pos x="136" y="12"/>
                    </a:cxn>
                    <a:cxn ang="0">
                      <a:pos x="119" y="5"/>
                    </a:cxn>
                    <a:cxn ang="0">
                      <a:pos x="101" y="2"/>
                    </a:cxn>
                    <a:cxn ang="0">
                      <a:pos x="82" y="2"/>
                    </a:cxn>
                    <a:cxn ang="0">
                      <a:pos x="65" y="5"/>
                    </a:cxn>
                    <a:cxn ang="0">
                      <a:pos x="49" y="12"/>
                    </a:cxn>
                    <a:cxn ang="0">
                      <a:pos x="34" y="22"/>
                    </a:cxn>
                    <a:cxn ang="0">
                      <a:pos x="21" y="34"/>
                    </a:cxn>
                    <a:cxn ang="0">
                      <a:pos x="11" y="48"/>
                    </a:cxn>
                    <a:cxn ang="0">
                      <a:pos x="5" y="65"/>
                    </a:cxn>
                    <a:cxn ang="0">
                      <a:pos x="1" y="83"/>
                    </a:cxn>
                    <a:cxn ang="0">
                      <a:pos x="1" y="101"/>
                    </a:cxn>
                    <a:cxn ang="0">
                      <a:pos x="5" y="119"/>
                    </a:cxn>
                    <a:cxn ang="0">
                      <a:pos x="11" y="136"/>
                    </a:cxn>
                    <a:cxn ang="0">
                      <a:pos x="21" y="150"/>
                    </a:cxn>
                    <a:cxn ang="0">
                      <a:pos x="34" y="162"/>
                    </a:cxn>
                    <a:cxn ang="0">
                      <a:pos x="49" y="172"/>
                    </a:cxn>
                    <a:cxn ang="0">
                      <a:pos x="65" y="179"/>
                    </a:cxn>
                    <a:cxn ang="0">
                      <a:pos x="82" y="182"/>
                    </a:cxn>
                  </a:cxnLst>
                  <a:rect l="0" t="0" r="r" b="b"/>
                  <a:pathLst>
                    <a:path w="183" h="184">
                      <a:moveTo>
                        <a:pt x="92" y="184"/>
                      </a:moveTo>
                      <a:lnTo>
                        <a:pt x="101" y="182"/>
                      </a:lnTo>
                      <a:lnTo>
                        <a:pt x="110" y="181"/>
                      </a:lnTo>
                      <a:lnTo>
                        <a:pt x="119" y="179"/>
                      </a:lnTo>
                      <a:lnTo>
                        <a:pt x="128" y="176"/>
                      </a:lnTo>
                      <a:lnTo>
                        <a:pt x="136" y="172"/>
                      </a:lnTo>
                      <a:lnTo>
                        <a:pt x="143" y="168"/>
                      </a:lnTo>
                      <a:lnTo>
                        <a:pt x="150" y="162"/>
                      </a:lnTo>
                      <a:lnTo>
                        <a:pt x="157" y="157"/>
                      </a:lnTo>
                      <a:lnTo>
                        <a:pt x="162" y="150"/>
                      </a:lnTo>
                      <a:lnTo>
                        <a:pt x="168" y="144"/>
                      </a:lnTo>
                      <a:lnTo>
                        <a:pt x="172" y="136"/>
                      </a:lnTo>
                      <a:lnTo>
                        <a:pt x="177" y="128"/>
                      </a:lnTo>
                      <a:lnTo>
                        <a:pt x="179" y="119"/>
                      </a:lnTo>
                      <a:lnTo>
                        <a:pt x="181" y="110"/>
                      </a:lnTo>
                      <a:lnTo>
                        <a:pt x="183" y="101"/>
                      </a:lnTo>
                      <a:lnTo>
                        <a:pt x="183" y="93"/>
                      </a:lnTo>
                      <a:lnTo>
                        <a:pt x="183" y="83"/>
                      </a:lnTo>
                      <a:lnTo>
                        <a:pt x="181" y="74"/>
                      </a:lnTo>
                      <a:lnTo>
                        <a:pt x="179" y="65"/>
                      </a:lnTo>
                      <a:lnTo>
                        <a:pt x="177" y="57"/>
                      </a:lnTo>
                      <a:lnTo>
                        <a:pt x="172" y="48"/>
                      </a:lnTo>
                      <a:lnTo>
                        <a:pt x="168" y="42"/>
                      </a:lnTo>
                      <a:lnTo>
                        <a:pt x="162" y="34"/>
                      </a:lnTo>
                      <a:lnTo>
                        <a:pt x="157" y="27"/>
                      </a:lnTo>
                      <a:lnTo>
                        <a:pt x="150" y="22"/>
                      </a:lnTo>
                      <a:lnTo>
                        <a:pt x="143" y="16"/>
                      </a:lnTo>
                      <a:lnTo>
                        <a:pt x="136" y="12"/>
                      </a:lnTo>
                      <a:lnTo>
                        <a:pt x="128" y="8"/>
                      </a:lnTo>
                      <a:lnTo>
                        <a:pt x="119" y="5"/>
                      </a:lnTo>
                      <a:lnTo>
                        <a:pt x="110" y="3"/>
                      </a:lnTo>
                      <a:lnTo>
                        <a:pt x="101" y="2"/>
                      </a:lnTo>
                      <a:lnTo>
                        <a:pt x="92" y="0"/>
                      </a:lnTo>
                      <a:lnTo>
                        <a:pt x="82" y="2"/>
                      </a:lnTo>
                      <a:lnTo>
                        <a:pt x="73" y="3"/>
                      </a:lnTo>
                      <a:lnTo>
                        <a:pt x="65" y="5"/>
                      </a:lnTo>
                      <a:lnTo>
                        <a:pt x="57" y="8"/>
                      </a:lnTo>
                      <a:lnTo>
                        <a:pt x="49" y="12"/>
                      </a:lnTo>
                      <a:lnTo>
                        <a:pt x="41" y="16"/>
                      </a:lnTo>
                      <a:lnTo>
                        <a:pt x="34" y="22"/>
                      </a:lnTo>
                      <a:lnTo>
                        <a:pt x="28" y="27"/>
                      </a:lnTo>
                      <a:lnTo>
                        <a:pt x="21" y="34"/>
                      </a:lnTo>
                      <a:lnTo>
                        <a:pt x="16" y="42"/>
                      </a:lnTo>
                      <a:lnTo>
                        <a:pt x="11" y="48"/>
                      </a:lnTo>
                      <a:lnTo>
                        <a:pt x="8" y="57"/>
                      </a:lnTo>
                      <a:lnTo>
                        <a:pt x="5" y="65"/>
                      </a:lnTo>
                      <a:lnTo>
                        <a:pt x="2" y="74"/>
                      </a:lnTo>
                      <a:lnTo>
                        <a:pt x="1" y="83"/>
                      </a:lnTo>
                      <a:lnTo>
                        <a:pt x="0" y="93"/>
                      </a:lnTo>
                      <a:lnTo>
                        <a:pt x="1" y="101"/>
                      </a:lnTo>
                      <a:lnTo>
                        <a:pt x="2" y="110"/>
                      </a:lnTo>
                      <a:lnTo>
                        <a:pt x="5" y="119"/>
                      </a:lnTo>
                      <a:lnTo>
                        <a:pt x="8" y="128"/>
                      </a:lnTo>
                      <a:lnTo>
                        <a:pt x="11" y="136"/>
                      </a:lnTo>
                      <a:lnTo>
                        <a:pt x="16" y="144"/>
                      </a:lnTo>
                      <a:lnTo>
                        <a:pt x="21" y="150"/>
                      </a:lnTo>
                      <a:lnTo>
                        <a:pt x="28" y="157"/>
                      </a:lnTo>
                      <a:lnTo>
                        <a:pt x="34" y="162"/>
                      </a:lnTo>
                      <a:lnTo>
                        <a:pt x="41" y="168"/>
                      </a:lnTo>
                      <a:lnTo>
                        <a:pt x="49" y="172"/>
                      </a:lnTo>
                      <a:lnTo>
                        <a:pt x="57" y="176"/>
                      </a:lnTo>
                      <a:lnTo>
                        <a:pt x="65"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82" name="Freeform 114"/>
                <p:cNvSpPr>
                  <a:spLocks/>
                </p:cNvSpPr>
                <p:nvPr/>
              </p:nvSpPr>
              <p:spPr bwMode="auto">
                <a:xfrm>
                  <a:off x="11659003" y="2964812"/>
                  <a:ext cx="28575" cy="28575"/>
                </a:xfrm>
                <a:custGeom>
                  <a:avLst/>
                  <a:gdLst/>
                  <a:ahLst/>
                  <a:cxnLst>
                    <a:cxn ang="0">
                      <a:pos x="100" y="182"/>
                    </a:cxn>
                    <a:cxn ang="0">
                      <a:pos x="118" y="179"/>
                    </a:cxn>
                    <a:cxn ang="0">
                      <a:pos x="134"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4" y="12"/>
                    </a:cxn>
                    <a:cxn ang="0">
                      <a:pos x="118" y="5"/>
                    </a:cxn>
                    <a:cxn ang="0">
                      <a:pos x="100" y="2"/>
                    </a:cxn>
                    <a:cxn ang="0">
                      <a:pos x="81" y="2"/>
                    </a:cxn>
                    <a:cxn ang="0">
                      <a:pos x="63" y="5"/>
                    </a:cxn>
                    <a:cxn ang="0">
                      <a:pos x="48" y="12"/>
                    </a:cxn>
                    <a:cxn ang="0">
                      <a:pos x="32" y="22"/>
                    </a:cxn>
                    <a:cxn ang="0">
                      <a:pos x="20" y="34"/>
                    </a:cxn>
                    <a:cxn ang="0">
                      <a:pos x="10" y="48"/>
                    </a:cxn>
                    <a:cxn ang="0">
                      <a:pos x="4" y="65"/>
                    </a:cxn>
                    <a:cxn ang="0">
                      <a:pos x="0" y="83"/>
                    </a:cxn>
                    <a:cxn ang="0">
                      <a:pos x="0" y="101"/>
                    </a:cxn>
                    <a:cxn ang="0">
                      <a:pos x="4" y="119"/>
                    </a:cxn>
                    <a:cxn ang="0">
                      <a:pos x="10" y="136"/>
                    </a:cxn>
                    <a:cxn ang="0">
                      <a:pos x="20" y="150"/>
                    </a:cxn>
                    <a:cxn ang="0">
                      <a:pos x="32" y="162"/>
                    </a:cxn>
                    <a:cxn ang="0">
                      <a:pos x="48" y="172"/>
                    </a:cxn>
                    <a:cxn ang="0">
                      <a:pos x="63" y="179"/>
                    </a:cxn>
                    <a:cxn ang="0">
                      <a:pos x="81" y="182"/>
                    </a:cxn>
                  </a:cxnLst>
                  <a:rect l="0" t="0" r="r" b="b"/>
                  <a:pathLst>
                    <a:path w="182" h="184">
                      <a:moveTo>
                        <a:pt x="91" y="184"/>
                      </a:moveTo>
                      <a:lnTo>
                        <a:pt x="100" y="182"/>
                      </a:lnTo>
                      <a:lnTo>
                        <a:pt x="109" y="181"/>
                      </a:lnTo>
                      <a:lnTo>
                        <a:pt x="118" y="179"/>
                      </a:lnTo>
                      <a:lnTo>
                        <a:pt x="127" y="176"/>
                      </a:lnTo>
                      <a:lnTo>
                        <a:pt x="134" y="172"/>
                      </a:lnTo>
                      <a:lnTo>
                        <a:pt x="142" y="168"/>
                      </a:lnTo>
                      <a:lnTo>
                        <a:pt x="149" y="162"/>
                      </a:lnTo>
                      <a:lnTo>
                        <a:pt x="155" y="157"/>
                      </a:lnTo>
                      <a:lnTo>
                        <a:pt x="161" y="150"/>
                      </a:lnTo>
                      <a:lnTo>
                        <a:pt x="167"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7" y="42"/>
                      </a:lnTo>
                      <a:lnTo>
                        <a:pt x="161" y="34"/>
                      </a:lnTo>
                      <a:lnTo>
                        <a:pt x="155" y="27"/>
                      </a:lnTo>
                      <a:lnTo>
                        <a:pt x="149" y="22"/>
                      </a:lnTo>
                      <a:lnTo>
                        <a:pt x="142" y="16"/>
                      </a:lnTo>
                      <a:lnTo>
                        <a:pt x="134" y="12"/>
                      </a:lnTo>
                      <a:lnTo>
                        <a:pt x="127" y="8"/>
                      </a:lnTo>
                      <a:lnTo>
                        <a:pt x="118" y="5"/>
                      </a:lnTo>
                      <a:lnTo>
                        <a:pt x="109" y="3"/>
                      </a:lnTo>
                      <a:lnTo>
                        <a:pt x="100" y="2"/>
                      </a:lnTo>
                      <a:lnTo>
                        <a:pt x="91" y="0"/>
                      </a:lnTo>
                      <a:lnTo>
                        <a:pt x="81" y="2"/>
                      </a:lnTo>
                      <a:lnTo>
                        <a:pt x="72" y="3"/>
                      </a:lnTo>
                      <a:lnTo>
                        <a:pt x="63" y="5"/>
                      </a:lnTo>
                      <a:lnTo>
                        <a:pt x="56" y="8"/>
                      </a:lnTo>
                      <a:lnTo>
                        <a:pt x="48" y="12"/>
                      </a:lnTo>
                      <a:lnTo>
                        <a:pt x="40" y="16"/>
                      </a:lnTo>
                      <a:lnTo>
                        <a:pt x="32" y="22"/>
                      </a:lnTo>
                      <a:lnTo>
                        <a:pt x="27" y="27"/>
                      </a:lnTo>
                      <a:lnTo>
                        <a:pt x="20" y="34"/>
                      </a:lnTo>
                      <a:lnTo>
                        <a:pt x="16" y="42"/>
                      </a:lnTo>
                      <a:lnTo>
                        <a:pt x="10" y="48"/>
                      </a:lnTo>
                      <a:lnTo>
                        <a:pt x="7" y="57"/>
                      </a:lnTo>
                      <a:lnTo>
                        <a:pt x="4" y="65"/>
                      </a:lnTo>
                      <a:lnTo>
                        <a:pt x="1" y="74"/>
                      </a:lnTo>
                      <a:lnTo>
                        <a:pt x="0" y="83"/>
                      </a:lnTo>
                      <a:lnTo>
                        <a:pt x="0" y="93"/>
                      </a:lnTo>
                      <a:lnTo>
                        <a:pt x="0" y="101"/>
                      </a:lnTo>
                      <a:lnTo>
                        <a:pt x="1" y="110"/>
                      </a:lnTo>
                      <a:lnTo>
                        <a:pt x="4" y="119"/>
                      </a:lnTo>
                      <a:lnTo>
                        <a:pt x="7" y="128"/>
                      </a:lnTo>
                      <a:lnTo>
                        <a:pt x="10" y="136"/>
                      </a:lnTo>
                      <a:lnTo>
                        <a:pt x="16" y="144"/>
                      </a:lnTo>
                      <a:lnTo>
                        <a:pt x="20" y="150"/>
                      </a:lnTo>
                      <a:lnTo>
                        <a:pt x="27" y="157"/>
                      </a:lnTo>
                      <a:lnTo>
                        <a:pt x="32" y="162"/>
                      </a:lnTo>
                      <a:lnTo>
                        <a:pt x="40" y="168"/>
                      </a:lnTo>
                      <a:lnTo>
                        <a:pt x="48" y="172"/>
                      </a:lnTo>
                      <a:lnTo>
                        <a:pt x="56" y="176"/>
                      </a:lnTo>
                      <a:lnTo>
                        <a:pt x="63" y="179"/>
                      </a:lnTo>
                      <a:lnTo>
                        <a:pt x="72" y="181"/>
                      </a:lnTo>
                      <a:lnTo>
                        <a:pt x="81"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83" name="Freeform 115"/>
                <p:cNvSpPr>
                  <a:spLocks/>
                </p:cNvSpPr>
                <p:nvPr/>
              </p:nvSpPr>
              <p:spPr bwMode="auto">
                <a:xfrm>
                  <a:off x="11698690" y="2964812"/>
                  <a:ext cx="30163" cy="28575"/>
                </a:xfrm>
                <a:custGeom>
                  <a:avLst/>
                  <a:gdLst/>
                  <a:ahLst/>
                  <a:cxnLst>
                    <a:cxn ang="0">
                      <a:pos x="100" y="182"/>
                    </a:cxn>
                    <a:cxn ang="0">
                      <a:pos x="118" y="179"/>
                    </a:cxn>
                    <a:cxn ang="0">
                      <a:pos x="134" y="172"/>
                    </a:cxn>
                    <a:cxn ang="0">
                      <a:pos x="149" y="162"/>
                    </a:cxn>
                    <a:cxn ang="0">
                      <a:pos x="162" y="150"/>
                    </a:cxn>
                    <a:cxn ang="0">
                      <a:pos x="171" y="136"/>
                    </a:cxn>
                    <a:cxn ang="0">
                      <a:pos x="179" y="119"/>
                    </a:cxn>
                    <a:cxn ang="0">
                      <a:pos x="182" y="101"/>
                    </a:cxn>
                    <a:cxn ang="0">
                      <a:pos x="182" y="83"/>
                    </a:cxn>
                    <a:cxn ang="0">
                      <a:pos x="179" y="65"/>
                    </a:cxn>
                    <a:cxn ang="0">
                      <a:pos x="171" y="48"/>
                    </a:cxn>
                    <a:cxn ang="0">
                      <a:pos x="162" y="34"/>
                    </a:cxn>
                    <a:cxn ang="0">
                      <a:pos x="149" y="22"/>
                    </a:cxn>
                    <a:cxn ang="0">
                      <a:pos x="134" y="12"/>
                    </a:cxn>
                    <a:cxn ang="0">
                      <a:pos x="118" y="5"/>
                    </a:cxn>
                    <a:cxn ang="0">
                      <a:pos x="100" y="2"/>
                    </a:cxn>
                    <a:cxn ang="0">
                      <a:pos x="82" y="2"/>
                    </a:cxn>
                    <a:cxn ang="0">
                      <a:pos x="64" y="5"/>
                    </a:cxn>
                    <a:cxn ang="0">
                      <a:pos x="48" y="12"/>
                    </a:cxn>
                    <a:cxn ang="0">
                      <a:pos x="33" y="22"/>
                    </a:cxn>
                    <a:cxn ang="0">
                      <a:pos x="20" y="34"/>
                    </a:cxn>
                    <a:cxn ang="0">
                      <a:pos x="11" y="48"/>
                    </a:cxn>
                    <a:cxn ang="0">
                      <a:pos x="3" y="65"/>
                    </a:cxn>
                    <a:cxn ang="0">
                      <a:pos x="0" y="83"/>
                    </a:cxn>
                    <a:cxn ang="0">
                      <a:pos x="0" y="101"/>
                    </a:cxn>
                    <a:cxn ang="0">
                      <a:pos x="3" y="119"/>
                    </a:cxn>
                    <a:cxn ang="0">
                      <a:pos x="11" y="136"/>
                    </a:cxn>
                    <a:cxn ang="0">
                      <a:pos x="20" y="150"/>
                    </a:cxn>
                    <a:cxn ang="0">
                      <a:pos x="33" y="162"/>
                    </a:cxn>
                    <a:cxn ang="0">
                      <a:pos x="48" y="172"/>
                    </a:cxn>
                    <a:cxn ang="0">
                      <a:pos x="64" y="179"/>
                    </a:cxn>
                    <a:cxn ang="0">
                      <a:pos x="82" y="182"/>
                    </a:cxn>
                  </a:cxnLst>
                  <a:rect l="0" t="0" r="r" b="b"/>
                  <a:pathLst>
                    <a:path w="182" h="184">
                      <a:moveTo>
                        <a:pt x="91" y="184"/>
                      </a:moveTo>
                      <a:lnTo>
                        <a:pt x="100" y="182"/>
                      </a:lnTo>
                      <a:lnTo>
                        <a:pt x="110" y="181"/>
                      </a:lnTo>
                      <a:lnTo>
                        <a:pt x="118" y="179"/>
                      </a:lnTo>
                      <a:lnTo>
                        <a:pt x="126" y="176"/>
                      </a:lnTo>
                      <a:lnTo>
                        <a:pt x="134" y="172"/>
                      </a:lnTo>
                      <a:lnTo>
                        <a:pt x="142" y="168"/>
                      </a:lnTo>
                      <a:lnTo>
                        <a:pt x="149" y="162"/>
                      </a:lnTo>
                      <a:lnTo>
                        <a:pt x="155" y="157"/>
                      </a:lnTo>
                      <a:lnTo>
                        <a:pt x="162" y="150"/>
                      </a:lnTo>
                      <a:lnTo>
                        <a:pt x="166"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6" y="42"/>
                      </a:lnTo>
                      <a:lnTo>
                        <a:pt x="162" y="34"/>
                      </a:lnTo>
                      <a:lnTo>
                        <a:pt x="155" y="27"/>
                      </a:lnTo>
                      <a:lnTo>
                        <a:pt x="149" y="22"/>
                      </a:lnTo>
                      <a:lnTo>
                        <a:pt x="142" y="16"/>
                      </a:lnTo>
                      <a:lnTo>
                        <a:pt x="134" y="12"/>
                      </a:lnTo>
                      <a:lnTo>
                        <a:pt x="126" y="8"/>
                      </a:lnTo>
                      <a:lnTo>
                        <a:pt x="118" y="5"/>
                      </a:lnTo>
                      <a:lnTo>
                        <a:pt x="110" y="3"/>
                      </a:lnTo>
                      <a:lnTo>
                        <a:pt x="100" y="2"/>
                      </a:lnTo>
                      <a:lnTo>
                        <a:pt x="91" y="0"/>
                      </a:lnTo>
                      <a:lnTo>
                        <a:pt x="82" y="2"/>
                      </a:lnTo>
                      <a:lnTo>
                        <a:pt x="72" y="3"/>
                      </a:lnTo>
                      <a:lnTo>
                        <a:pt x="64" y="5"/>
                      </a:lnTo>
                      <a:lnTo>
                        <a:pt x="55" y="8"/>
                      </a:lnTo>
                      <a:lnTo>
                        <a:pt x="48" y="12"/>
                      </a:lnTo>
                      <a:lnTo>
                        <a:pt x="40" y="16"/>
                      </a:lnTo>
                      <a:lnTo>
                        <a:pt x="33" y="22"/>
                      </a:lnTo>
                      <a:lnTo>
                        <a:pt x="27" y="27"/>
                      </a:lnTo>
                      <a:lnTo>
                        <a:pt x="20" y="34"/>
                      </a:lnTo>
                      <a:lnTo>
                        <a:pt x="16" y="42"/>
                      </a:lnTo>
                      <a:lnTo>
                        <a:pt x="11" y="48"/>
                      </a:lnTo>
                      <a:lnTo>
                        <a:pt x="7" y="57"/>
                      </a:lnTo>
                      <a:lnTo>
                        <a:pt x="3" y="65"/>
                      </a:lnTo>
                      <a:lnTo>
                        <a:pt x="1" y="74"/>
                      </a:lnTo>
                      <a:lnTo>
                        <a:pt x="0" y="83"/>
                      </a:lnTo>
                      <a:lnTo>
                        <a:pt x="0" y="93"/>
                      </a:lnTo>
                      <a:lnTo>
                        <a:pt x="0" y="101"/>
                      </a:lnTo>
                      <a:lnTo>
                        <a:pt x="1" y="110"/>
                      </a:lnTo>
                      <a:lnTo>
                        <a:pt x="3" y="119"/>
                      </a:lnTo>
                      <a:lnTo>
                        <a:pt x="7" y="128"/>
                      </a:lnTo>
                      <a:lnTo>
                        <a:pt x="11" y="136"/>
                      </a:lnTo>
                      <a:lnTo>
                        <a:pt x="16" y="144"/>
                      </a:lnTo>
                      <a:lnTo>
                        <a:pt x="20" y="150"/>
                      </a:lnTo>
                      <a:lnTo>
                        <a:pt x="27" y="157"/>
                      </a:lnTo>
                      <a:lnTo>
                        <a:pt x="33" y="162"/>
                      </a:lnTo>
                      <a:lnTo>
                        <a:pt x="40" y="168"/>
                      </a:lnTo>
                      <a:lnTo>
                        <a:pt x="48" y="172"/>
                      </a:lnTo>
                      <a:lnTo>
                        <a:pt x="55" y="176"/>
                      </a:lnTo>
                      <a:lnTo>
                        <a:pt x="64" y="179"/>
                      </a:lnTo>
                      <a:lnTo>
                        <a:pt x="72"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84" name="Freeform 116"/>
                <p:cNvSpPr>
                  <a:spLocks/>
                </p:cNvSpPr>
                <p:nvPr/>
              </p:nvSpPr>
              <p:spPr bwMode="auto">
                <a:xfrm>
                  <a:off x="11739965" y="2964812"/>
                  <a:ext cx="28575" cy="28575"/>
                </a:xfrm>
                <a:custGeom>
                  <a:avLst/>
                  <a:gdLst/>
                  <a:ahLst/>
                  <a:cxnLst>
                    <a:cxn ang="0">
                      <a:pos x="101" y="182"/>
                    </a:cxn>
                    <a:cxn ang="0">
                      <a:pos x="118" y="179"/>
                    </a:cxn>
                    <a:cxn ang="0">
                      <a:pos x="134" y="172"/>
                    </a:cxn>
                    <a:cxn ang="0">
                      <a:pos x="148" y="162"/>
                    </a:cxn>
                    <a:cxn ang="0">
                      <a:pos x="162" y="150"/>
                    </a:cxn>
                    <a:cxn ang="0">
                      <a:pos x="172" y="136"/>
                    </a:cxn>
                    <a:cxn ang="0">
                      <a:pos x="178" y="119"/>
                    </a:cxn>
                    <a:cxn ang="0">
                      <a:pos x="182" y="101"/>
                    </a:cxn>
                    <a:cxn ang="0">
                      <a:pos x="182" y="83"/>
                    </a:cxn>
                    <a:cxn ang="0">
                      <a:pos x="178" y="65"/>
                    </a:cxn>
                    <a:cxn ang="0">
                      <a:pos x="172" y="48"/>
                    </a:cxn>
                    <a:cxn ang="0">
                      <a:pos x="162" y="34"/>
                    </a:cxn>
                    <a:cxn ang="0">
                      <a:pos x="148" y="22"/>
                    </a:cxn>
                    <a:cxn ang="0">
                      <a:pos x="134" y="12"/>
                    </a:cxn>
                    <a:cxn ang="0">
                      <a:pos x="118" y="5"/>
                    </a:cxn>
                    <a:cxn ang="0">
                      <a:pos x="101" y="2"/>
                    </a:cxn>
                    <a:cxn ang="0">
                      <a:pos x="82" y="2"/>
                    </a:cxn>
                    <a:cxn ang="0">
                      <a:pos x="64" y="5"/>
                    </a:cxn>
                    <a:cxn ang="0">
                      <a:pos x="48" y="12"/>
                    </a:cxn>
                    <a:cxn ang="0">
                      <a:pos x="33" y="22"/>
                    </a:cxn>
                    <a:cxn ang="0">
                      <a:pos x="21" y="34"/>
                    </a:cxn>
                    <a:cxn ang="0">
                      <a:pos x="11" y="48"/>
                    </a:cxn>
                    <a:cxn ang="0">
                      <a:pos x="3" y="65"/>
                    </a:cxn>
                    <a:cxn ang="0">
                      <a:pos x="0" y="83"/>
                    </a:cxn>
                    <a:cxn ang="0">
                      <a:pos x="0" y="101"/>
                    </a:cxn>
                    <a:cxn ang="0">
                      <a:pos x="3"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8" y="179"/>
                      </a:lnTo>
                      <a:lnTo>
                        <a:pt x="126" y="176"/>
                      </a:lnTo>
                      <a:lnTo>
                        <a:pt x="134" y="172"/>
                      </a:lnTo>
                      <a:lnTo>
                        <a:pt x="142" y="168"/>
                      </a:lnTo>
                      <a:lnTo>
                        <a:pt x="148" y="162"/>
                      </a:lnTo>
                      <a:lnTo>
                        <a:pt x="155" y="157"/>
                      </a:lnTo>
                      <a:lnTo>
                        <a:pt x="162" y="150"/>
                      </a:lnTo>
                      <a:lnTo>
                        <a:pt x="166"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6" y="42"/>
                      </a:lnTo>
                      <a:lnTo>
                        <a:pt x="162" y="34"/>
                      </a:lnTo>
                      <a:lnTo>
                        <a:pt x="155" y="27"/>
                      </a:lnTo>
                      <a:lnTo>
                        <a:pt x="148" y="22"/>
                      </a:lnTo>
                      <a:lnTo>
                        <a:pt x="142" y="16"/>
                      </a:lnTo>
                      <a:lnTo>
                        <a:pt x="134" y="12"/>
                      </a:lnTo>
                      <a:lnTo>
                        <a:pt x="126" y="8"/>
                      </a:lnTo>
                      <a:lnTo>
                        <a:pt x="118" y="5"/>
                      </a:lnTo>
                      <a:lnTo>
                        <a:pt x="110" y="3"/>
                      </a:lnTo>
                      <a:lnTo>
                        <a:pt x="101" y="2"/>
                      </a:lnTo>
                      <a:lnTo>
                        <a:pt x="91"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6" y="57"/>
                      </a:lnTo>
                      <a:lnTo>
                        <a:pt x="3" y="65"/>
                      </a:lnTo>
                      <a:lnTo>
                        <a:pt x="1" y="74"/>
                      </a:lnTo>
                      <a:lnTo>
                        <a:pt x="0" y="83"/>
                      </a:lnTo>
                      <a:lnTo>
                        <a:pt x="0" y="93"/>
                      </a:lnTo>
                      <a:lnTo>
                        <a:pt x="0" y="101"/>
                      </a:lnTo>
                      <a:lnTo>
                        <a:pt x="1" y="110"/>
                      </a:lnTo>
                      <a:lnTo>
                        <a:pt x="3" y="119"/>
                      </a:lnTo>
                      <a:lnTo>
                        <a:pt x="6"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85" name="Freeform 117"/>
                <p:cNvSpPr>
                  <a:spLocks/>
                </p:cNvSpPr>
                <p:nvPr/>
              </p:nvSpPr>
              <p:spPr bwMode="auto">
                <a:xfrm>
                  <a:off x="11779653" y="2964812"/>
                  <a:ext cx="28575" cy="28575"/>
                </a:xfrm>
                <a:custGeom>
                  <a:avLst/>
                  <a:gdLst/>
                  <a:ahLst/>
                  <a:cxnLst>
                    <a:cxn ang="0">
                      <a:pos x="101" y="182"/>
                    </a:cxn>
                    <a:cxn ang="0">
                      <a:pos x="118" y="179"/>
                    </a:cxn>
                    <a:cxn ang="0">
                      <a:pos x="134" y="172"/>
                    </a:cxn>
                    <a:cxn ang="0">
                      <a:pos x="149" y="162"/>
                    </a:cxn>
                    <a:cxn ang="0">
                      <a:pos x="162" y="150"/>
                    </a:cxn>
                    <a:cxn ang="0">
                      <a:pos x="172" y="136"/>
                    </a:cxn>
                    <a:cxn ang="0">
                      <a:pos x="178" y="119"/>
                    </a:cxn>
                    <a:cxn ang="0">
                      <a:pos x="182" y="101"/>
                    </a:cxn>
                    <a:cxn ang="0">
                      <a:pos x="182" y="83"/>
                    </a:cxn>
                    <a:cxn ang="0">
                      <a:pos x="178" y="65"/>
                    </a:cxn>
                    <a:cxn ang="0">
                      <a:pos x="172" y="48"/>
                    </a:cxn>
                    <a:cxn ang="0">
                      <a:pos x="162" y="34"/>
                    </a:cxn>
                    <a:cxn ang="0">
                      <a:pos x="149" y="22"/>
                    </a:cxn>
                    <a:cxn ang="0">
                      <a:pos x="134" y="12"/>
                    </a:cxn>
                    <a:cxn ang="0">
                      <a:pos x="118" y="5"/>
                    </a:cxn>
                    <a:cxn ang="0">
                      <a:pos x="101" y="2"/>
                    </a:cxn>
                    <a:cxn ang="0">
                      <a:pos x="82" y="2"/>
                    </a:cxn>
                    <a:cxn ang="0">
                      <a:pos x="64" y="5"/>
                    </a:cxn>
                    <a:cxn ang="0">
                      <a:pos x="47"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7" y="172"/>
                    </a:cxn>
                    <a:cxn ang="0">
                      <a:pos x="64" y="179"/>
                    </a:cxn>
                    <a:cxn ang="0">
                      <a:pos x="82" y="182"/>
                    </a:cxn>
                  </a:cxnLst>
                  <a:rect l="0" t="0" r="r" b="b"/>
                  <a:pathLst>
                    <a:path w="183" h="184">
                      <a:moveTo>
                        <a:pt x="91" y="184"/>
                      </a:moveTo>
                      <a:lnTo>
                        <a:pt x="101" y="182"/>
                      </a:lnTo>
                      <a:lnTo>
                        <a:pt x="109" y="181"/>
                      </a:lnTo>
                      <a:lnTo>
                        <a:pt x="118" y="179"/>
                      </a:lnTo>
                      <a:lnTo>
                        <a:pt x="126" y="176"/>
                      </a:lnTo>
                      <a:lnTo>
                        <a:pt x="134" y="172"/>
                      </a:lnTo>
                      <a:lnTo>
                        <a:pt x="142" y="168"/>
                      </a:lnTo>
                      <a:lnTo>
                        <a:pt x="149" y="162"/>
                      </a:lnTo>
                      <a:lnTo>
                        <a:pt x="156" y="157"/>
                      </a:lnTo>
                      <a:lnTo>
                        <a:pt x="162" y="150"/>
                      </a:lnTo>
                      <a:lnTo>
                        <a:pt x="167" y="144"/>
                      </a:lnTo>
                      <a:lnTo>
                        <a:pt x="172" y="136"/>
                      </a:lnTo>
                      <a:lnTo>
                        <a:pt x="175" y="128"/>
                      </a:lnTo>
                      <a:lnTo>
                        <a:pt x="178" y="119"/>
                      </a:lnTo>
                      <a:lnTo>
                        <a:pt x="180" y="110"/>
                      </a:lnTo>
                      <a:lnTo>
                        <a:pt x="182" y="101"/>
                      </a:lnTo>
                      <a:lnTo>
                        <a:pt x="183" y="93"/>
                      </a:lnTo>
                      <a:lnTo>
                        <a:pt x="182" y="83"/>
                      </a:lnTo>
                      <a:lnTo>
                        <a:pt x="180" y="74"/>
                      </a:lnTo>
                      <a:lnTo>
                        <a:pt x="178" y="65"/>
                      </a:lnTo>
                      <a:lnTo>
                        <a:pt x="175" y="57"/>
                      </a:lnTo>
                      <a:lnTo>
                        <a:pt x="172" y="48"/>
                      </a:lnTo>
                      <a:lnTo>
                        <a:pt x="167" y="42"/>
                      </a:lnTo>
                      <a:lnTo>
                        <a:pt x="162" y="34"/>
                      </a:lnTo>
                      <a:lnTo>
                        <a:pt x="156" y="27"/>
                      </a:lnTo>
                      <a:lnTo>
                        <a:pt x="149" y="22"/>
                      </a:lnTo>
                      <a:lnTo>
                        <a:pt x="142" y="16"/>
                      </a:lnTo>
                      <a:lnTo>
                        <a:pt x="134" y="12"/>
                      </a:lnTo>
                      <a:lnTo>
                        <a:pt x="126" y="8"/>
                      </a:lnTo>
                      <a:lnTo>
                        <a:pt x="118" y="5"/>
                      </a:lnTo>
                      <a:lnTo>
                        <a:pt x="109" y="3"/>
                      </a:lnTo>
                      <a:lnTo>
                        <a:pt x="101" y="2"/>
                      </a:lnTo>
                      <a:lnTo>
                        <a:pt x="91" y="0"/>
                      </a:lnTo>
                      <a:lnTo>
                        <a:pt x="82" y="2"/>
                      </a:lnTo>
                      <a:lnTo>
                        <a:pt x="73" y="3"/>
                      </a:lnTo>
                      <a:lnTo>
                        <a:pt x="64" y="5"/>
                      </a:lnTo>
                      <a:lnTo>
                        <a:pt x="55" y="8"/>
                      </a:lnTo>
                      <a:lnTo>
                        <a:pt x="47" y="12"/>
                      </a:lnTo>
                      <a:lnTo>
                        <a:pt x="40" y="16"/>
                      </a:lnTo>
                      <a:lnTo>
                        <a:pt x="33" y="22"/>
                      </a:lnTo>
                      <a:lnTo>
                        <a:pt x="26" y="27"/>
                      </a:lnTo>
                      <a:lnTo>
                        <a:pt x="21" y="34"/>
                      </a:lnTo>
                      <a:lnTo>
                        <a:pt x="15" y="42"/>
                      </a:lnTo>
                      <a:lnTo>
                        <a:pt x="11" y="48"/>
                      </a:lnTo>
                      <a:lnTo>
                        <a:pt x="6" y="57"/>
                      </a:lnTo>
                      <a:lnTo>
                        <a:pt x="4" y="65"/>
                      </a:lnTo>
                      <a:lnTo>
                        <a:pt x="2" y="74"/>
                      </a:lnTo>
                      <a:lnTo>
                        <a:pt x="0" y="83"/>
                      </a:lnTo>
                      <a:lnTo>
                        <a:pt x="0" y="93"/>
                      </a:lnTo>
                      <a:lnTo>
                        <a:pt x="0" y="101"/>
                      </a:lnTo>
                      <a:lnTo>
                        <a:pt x="2" y="110"/>
                      </a:lnTo>
                      <a:lnTo>
                        <a:pt x="4" y="119"/>
                      </a:lnTo>
                      <a:lnTo>
                        <a:pt x="6" y="128"/>
                      </a:lnTo>
                      <a:lnTo>
                        <a:pt x="11" y="136"/>
                      </a:lnTo>
                      <a:lnTo>
                        <a:pt x="15" y="144"/>
                      </a:lnTo>
                      <a:lnTo>
                        <a:pt x="21" y="150"/>
                      </a:lnTo>
                      <a:lnTo>
                        <a:pt x="26" y="157"/>
                      </a:lnTo>
                      <a:lnTo>
                        <a:pt x="33" y="162"/>
                      </a:lnTo>
                      <a:lnTo>
                        <a:pt x="40" y="168"/>
                      </a:lnTo>
                      <a:lnTo>
                        <a:pt x="47" y="172"/>
                      </a:lnTo>
                      <a:lnTo>
                        <a:pt x="55"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86" name="Freeform 118"/>
                <p:cNvSpPr>
                  <a:spLocks/>
                </p:cNvSpPr>
                <p:nvPr/>
              </p:nvSpPr>
              <p:spPr bwMode="auto">
                <a:xfrm>
                  <a:off x="12235265" y="3150549"/>
                  <a:ext cx="203200" cy="34925"/>
                </a:xfrm>
                <a:custGeom>
                  <a:avLst/>
                  <a:gdLst/>
                  <a:ahLst/>
                  <a:cxnLst>
                    <a:cxn ang="0">
                      <a:pos x="1170" y="0"/>
                    </a:cxn>
                    <a:cxn ang="0">
                      <a:pos x="1192" y="3"/>
                    </a:cxn>
                    <a:cxn ang="0">
                      <a:pos x="1212" y="8"/>
                    </a:cxn>
                    <a:cxn ang="0">
                      <a:pos x="1231" y="19"/>
                    </a:cxn>
                    <a:cxn ang="0">
                      <a:pos x="1246" y="33"/>
                    </a:cxn>
                    <a:cxn ang="0">
                      <a:pos x="1259" y="48"/>
                    </a:cxn>
                    <a:cxn ang="0">
                      <a:pos x="1271" y="67"/>
                    </a:cxn>
                    <a:cxn ang="0">
                      <a:pos x="1276" y="87"/>
                    </a:cxn>
                    <a:cxn ang="0">
                      <a:pos x="1278" y="109"/>
                    </a:cxn>
                    <a:cxn ang="0">
                      <a:pos x="1276" y="131"/>
                    </a:cxn>
                    <a:cxn ang="0">
                      <a:pos x="1271" y="151"/>
                    </a:cxn>
                    <a:cxn ang="0">
                      <a:pos x="1259" y="170"/>
                    </a:cxn>
                    <a:cxn ang="0">
                      <a:pos x="1246" y="186"/>
                    </a:cxn>
                    <a:cxn ang="0">
                      <a:pos x="1231" y="199"/>
                    </a:cxn>
                    <a:cxn ang="0">
                      <a:pos x="1212" y="209"/>
                    </a:cxn>
                    <a:cxn ang="0">
                      <a:pos x="1192" y="216"/>
                    </a:cxn>
                    <a:cxn ang="0">
                      <a:pos x="1170" y="218"/>
                    </a:cxn>
                    <a:cxn ang="0">
                      <a:pos x="97" y="218"/>
                    </a:cxn>
                    <a:cxn ang="0">
                      <a:pos x="76" y="213"/>
                    </a:cxn>
                    <a:cxn ang="0">
                      <a:pos x="56" y="205"/>
                    </a:cxn>
                    <a:cxn ang="0">
                      <a:pos x="40" y="193"/>
                    </a:cxn>
                    <a:cxn ang="0">
                      <a:pos x="24" y="178"/>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3"/>
                      </a:lnTo>
                      <a:lnTo>
                        <a:pt x="1202" y="5"/>
                      </a:lnTo>
                      <a:lnTo>
                        <a:pt x="1212" y="8"/>
                      </a:lnTo>
                      <a:lnTo>
                        <a:pt x="1222" y="14"/>
                      </a:lnTo>
                      <a:lnTo>
                        <a:pt x="1231" y="19"/>
                      </a:lnTo>
                      <a:lnTo>
                        <a:pt x="1238" y="25"/>
                      </a:lnTo>
                      <a:lnTo>
                        <a:pt x="1246" y="33"/>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8"/>
                      </a:lnTo>
                      <a:lnTo>
                        <a:pt x="1246" y="186"/>
                      </a:lnTo>
                      <a:lnTo>
                        <a:pt x="1238" y="193"/>
                      </a:lnTo>
                      <a:lnTo>
                        <a:pt x="1231" y="199"/>
                      </a:lnTo>
                      <a:lnTo>
                        <a:pt x="1222" y="205"/>
                      </a:lnTo>
                      <a:lnTo>
                        <a:pt x="1212" y="209"/>
                      </a:lnTo>
                      <a:lnTo>
                        <a:pt x="1202" y="213"/>
                      </a:lnTo>
                      <a:lnTo>
                        <a:pt x="1192" y="216"/>
                      </a:lnTo>
                      <a:lnTo>
                        <a:pt x="1181" y="218"/>
                      </a:lnTo>
                      <a:lnTo>
                        <a:pt x="1170" y="218"/>
                      </a:lnTo>
                      <a:lnTo>
                        <a:pt x="108" y="218"/>
                      </a:lnTo>
                      <a:lnTo>
                        <a:pt x="97" y="218"/>
                      </a:lnTo>
                      <a:lnTo>
                        <a:pt x="86" y="216"/>
                      </a:lnTo>
                      <a:lnTo>
                        <a:pt x="76" y="213"/>
                      </a:lnTo>
                      <a:lnTo>
                        <a:pt x="66" y="209"/>
                      </a:lnTo>
                      <a:lnTo>
                        <a:pt x="56" y="205"/>
                      </a:lnTo>
                      <a:lnTo>
                        <a:pt x="47" y="199"/>
                      </a:lnTo>
                      <a:lnTo>
                        <a:pt x="40" y="193"/>
                      </a:lnTo>
                      <a:lnTo>
                        <a:pt x="32" y="186"/>
                      </a:lnTo>
                      <a:lnTo>
                        <a:pt x="24" y="178"/>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3"/>
                      </a:lnTo>
                      <a:lnTo>
                        <a:pt x="40" y="25"/>
                      </a:lnTo>
                      <a:lnTo>
                        <a:pt x="47" y="19"/>
                      </a:lnTo>
                      <a:lnTo>
                        <a:pt x="56" y="14"/>
                      </a:lnTo>
                      <a:lnTo>
                        <a:pt x="66" y="8"/>
                      </a:lnTo>
                      <a:lnTo>
                        <a:pt x="76" y="5"/>
                      </a:lnTo>
                      <a:lnTo>
                        <a:pt x="86" y="3"/>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87" name="Freeform 119"/>
                <p:cNvSpPr>
                  <a:spLocks/>
                </p:cNvSpPr>
                <p:nvPr/>
              </p:nvSpPr>
              <p:spPr bwMode="auto">
                <a:xfrm>
                  <a:off x="11619315" y="3152137"/>
                  <a:ext cx="28575" cy="28575"/>
                </a:xfrm>
                <a:custGeom>
                  <a:avLst/>
                  <a:gdLst/>
                  <a:ahLst/>
                  <a:cxnLst>
                    <a:cxn ang="0">
                      <a:pos x="101" y="182"/>
                    </a:cxn>
                    <a:cxn ang="0">
                      <a:pos x="119" y="179"/>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5"/>
                      </a:lnTo>
                      <a:lnTo>
                        <a:pt x="136" y="172"/>
                      </a:lnTo>
                      <a:lnTo>
                        <a:pt x="143" y="168"/>
                      </a:lnTo>
                      <a:lnTo>
                        <a:pt x="150" y="162"/>
                      </a:lnTo>
                      <a:lnTo>
                        <a:pt x="157" y="156"/>
                      </a:lnTo>
                      <a:lnTo>
                        <a:pt x="162" y="150"/>
                      </a:lnTo>
                      <a:lnTo>
                        <a:pt x="168" y="142"/>
                      </a:lnTo>
                      <a:lnTo>
                        <a:pt x="172" y="135"/>
                      </a:lnTo>
                      <a:lnTo>
                        <a:pt x="177" y="127"/>
                      </a:lnTo>
                      <a:lnTo>
                        <a:pt x="179" y="119"/>
                      </a:lnTo>
                      <a:lnTo>
                        <a:pt x="181" y="110"/>
                      </a:lnTo>
                      <a:lnTo>
                        <a:pt x="183" y="101"/>
                      </a:lnTo>
                      <a:lnTo>
                        <a:pt x="183" y="91"/>
                      </a:lnTo>
                      <a:lnTo>
                        <a:pt x="183" y="82"/>
                      </a:lnTo>
                      <a:lnTo>
                        <a:pt x="181" y="73"/>
                      </a:lnTo>
                      <a:lnTo>
                        <a:pt x="179" y="64"/>
                      </a:lnTo>
                      <a:lnTo>
                        <a:pt x="177" y="56"/>
                      </a:lnTo>
                      <a:lnTo>
                        <a:pt x="172" y="48"/>
                      </a:lnTo>
                      <a:lnTo>
                        <a:pt x="168" y="40"/>
                      </a:lnTo>
                      <a:lnTo>
                        <a:pt x="162" y="33"/>
                      </a:lnTo>
                      <a:lnTo>
                        <a:pt x="157" y="27"/>
                      </a:lnTo>
                      <a:lnTo>
                        <a:pt x="150" y="21"/>
                      </a:lnTo>
                      <a:lnTo>
                        <a:pt x="143" y="16"/>
                      </a:lnTo>
                      <a:lnTo>
                        <a:pt x="136" y="11"/>
                      </a:lnTo>
                      <a:lnTo>
                        <a:pt x="128" y="8"/>
                      </a:lnTo>
                      <a:lnTo>
                        <a:pt x="119" y="4"/>
                      </a:lnTo>
                      <a:lnTo>
                        <a:pt x="110" y="2"/>
                      </a:lnTo>
                      <a:lnTo>
                        <a:pt x="101" y="0"/>
                      </a:lnTo>
                      <a:lnTo>
                        <a:pt x="92" y="0"/>
                      </a:lnTo>
                      <a:lnTo>
                        <a:pt x="82" y="0"/>
                      </a:lnTo>
                      <a:lnTo>
                        <a:pt x="73" y="2"/>
                      </a:lnTo>
                      <a:lnTo>
                        <a:pt x="65" y="4"/>
                      </a:lnTo>
                      <a:lnTo>
                        <a:pt x="57" y="8"/>
                      </a:lnTo>
                      <a:lnTo>
                        <a:pt x="49" y="11"/>
                      </a:lnTo>
                      <a:lnTo>
                        <a:pt x="41" y="16"/>
                      </a:lnTo>
                      <a:lnTo>
                        <a:pt x="34" y="21"/>
                      </a:lnTo>
                      <a:lnTo>
                        <a:pt x="28" y="27"/>
                      </a:lnTo>
                      <a:lnTo>
                        <a:pt x="21" y="33"/>
                      </a:lnTo>
                      <a:lnTo>
                        <a:pt x="16" y="40"/>
                      </a:lnTo>
                      <a:lnTo>
                        <a:pt x="11" y="48"/>
                      </a:lnTo>
                      <a:lnTo>
                        <a:pt x="8" y="56"/>
                      </a:lnTo>
                      <a:lnTo>
                        <a:pt x="5" y="64"/>
                      </a:lnTo>
                      <a:lnTo>
                        <a:pt x="2" y="73"/>
                      </a:lnTo>
                      <a:lnTo>
                        <a:pt x="1" y="82"/>
                      </a:lnTo>
                      <a:lnTo>
                        <a:pt x="0" y="91"/>
                      </a:lnTo>
                      <a:lnTo>
                        <a:pt x="1" y="101"/>
                      </a:lnTo>
                      <a:lnTo>
                        <a:pt x="2" y="110"/>
                      </a:lnTo>
                      <a:lnTo>
                        <a:pt x="5" y="119"/>
                      </a:lnTo>
                      <a:lnTo>
                        <a:pt x="8" y="127"/>
                      </a:lnTo>
                      <a:lnTo>
                        <a:pt x="11" y="135"/>
                      </a:lnTo>
                      <a:lnTo>
                        <a:pt x="16" y="142"/>
                      </a:lnTo>
                      <a:lnTo>
                        <a:pt x="21" y="150"/>
                      </a:lnTo>
                      <a:lnTo>
                        <a:pt x="28" y="156"/>
                      </a:lnTo>
                      <a:lnTo>
                        <a:pt x="34" y="162"/>
                      </a:lnTo>
                      <a:lnTo>
                        <a:pt x="41" y="168"/>
                      </a:lnTo>
                      <a:lnTo>
                        <a:pt x="49" y="172"/>
                      </a:lnTo>
                      <a:lnTo>
                        <a:pt x="57" y="175"/>
                      </a:lnTo>
                      <a:lnTo>
                        <a:pt x="65"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88" name="Freeform 120"/>
                <p:cNvSpPr>
                  <a:spLocks/>
                </p:cNvSpPr>
                <p:nvPr/>
              </p:nvSpPr>
              <p:spPr bwMode="auto">
                <a:xfrm>
                  <a:off x="11659003" y="3152137"/>
                  <a:ext cx="28575" cy="28575"/>
                </a:xfrm>
                <a:custGeom>
                  <a:avLst/>
                  <a:gdLst/>
                  <a:ahLst/>
                  <a:cxnLst>
                    <a:cxn ang="0">
                      <a:pos x="100" y="182"/>
                    </a:cxn>
                    <a:cxn ang="0">
                      <a:pos x="118" y="179"/>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5"/>
                      </a:lnTo>
                      <a:lnTo>
                        <a:pt x="134" y="172"/>
                      </a:lnTo>
                      <a:lnTo>
                        <a:pt x="142" y="168"/>
                      </a:lnTo>
                      <a:lnTo>
                        <a:pt x="149" y="162"/>
                      </a:lnTo>
                      <a:lnTo>
                        <a:pt x="155" y="156"/>
                      </a:lnTo>
                      <a:lnTo>
                        <a:pt x="161" y="150"/>
                      </a:lnTo>
                      <a:lnTo>
                        <a:pt x="167"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7" y="40"/>
                      </a:lnTo>
                      <a:lnTo>
                        <a:pt x="161" y="33"/>
                      </a:lnTo>
                      <a:lnTo>
                        <a:pt x="155" y="27"/>
                      </a:lnTo>
                      <a:lnTo>
                        <a:pt x="149" y="21"/>
                      </a:lnTo>
                      <a:lnTo>
                        <a:pt x="142" y="16"/>
                      </a:lnTo>
                      <a:lnTo>
                        <a:pt x="134" y="11"/>
                      </a:lnTo>
                      <a:lnTo>
                        <a:pt x="127" y="8"/>
                      </a:lnTo>
                      <a:lnTo>
                        <a:pt x="118" y="4"/>
                      </a:lnTo>
                      <a:lnTo>
                        <a:pt x="109" y="2"/>
                      </a:lnTo>
                      <a:lnTo>
                        <a:pt x="100" y="0"/>
                      </a:lnTo>
                      <a:lnTo>
                        <a:pt x="91" y="0"/>
                      </a:lnTo>
                      <a:lnTo>
                        <a:pt x="81" y="0"/>
                      </a:lnTo>
                      <a:lnTo>
                        <a:pt x="72" y="2"/>
                      </a:lnTo>
                      <a:lnTo>
                        <a:pt x="63" y="4"/>
                      </a:lnTo>
                      <a:lnTo>
                        <a:pt x="56" y="8"/>
                      </a:lnTo>
                      <a:lnTo>
                        <a:pt x="48" y="11"/>
                      </a:lnTo>
                      <a:lnTo>
                        <a:pt x="40" y="16"/>
                      </a:lnTo>
                      <a:lnTo>
                        <a:pt x="32" y="21"/>
                      </a:lnTo>
                      <a:lnTo>
                        <a:pt x="27" y="27"/>
                      </a:lnTo>
                      <a:lnTo>
                        <a:pt x="20" y="33"/>
                      </a:lnTo>
                      <a:lnTo>
                        <a:pt x="16" y="40"/>
                      </a:lnTo>
                      <a:lnTo>
                        <a:pt x="10" y="48"/>
                      </a:lnTo>
                      <a:lnTo>
                        <a:pt x="7" y="56"/>
                      </a:lnTo>
                      <a:lnTo>
                        <a:pt x="4" y="64"/>
                      </a:lnTo>
                      <a:lnTo>
                        <a:pt x="1" y="73"/>
                      </a:lnTo>
                      <a:lnTo>
                        <a:pt x="0" y="82"/>
                      </a:lnTo>
                      <a:lnTo>
                        <a:pt x="0" y="91"/>
                      </a:lnTo>
                      <a:lnTo>
                        <a:pt x="0" y="101"/>
                      </a:lnTo>
                      <a:lnTo>
                        <a:pt x="1" y="110"/>
                      </a:lnTo>
                      <a:lnTo>
                        <a:pt x="4" y="119"/>
                      </a:lnTo>
                      <a:lnTo>
                        <a:pt x="7" y="127"/>
                      </a:lnTo>
                      <a:lnTo>
                        <a:pt x="10" y="135"/>
                      </a:lnTo>
                      <a:lnTo>
                        <a:pt x="16" y="142"/>
                      </a:lnTo>
                      <a:lnTo>
                        <a:pt x="20" y="150"/>
                      </a:lnTo>
                      <a:lnTo>
                        <a:pt x="27" y="156"/>
                      </a:lnTo>
                      <a:lnTo>
                        <a:pt x="32" y="162"/>
                      </a:lnTo>
                      <a:lnTo>
                        <a:pt x="40" y="168"/>
                      </a:lnTo>
                      <a:lnTo>
                        <a:pt x="48" y="172"/>
                      </a:lnTo>
                      <a:lnTo>
                        <a:pt x="56" y="175"/>
                      </a:lnTo>
                      <a:lnTo>
                        <a:pt x="63" y="179"/>
                      </a:lnTo>
                      <a:lnTo>
                        <a:pt x="72" y="181"/>
                      </a:lnTo>
                      <a:lnTo>
                        <a:pt x="81"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89" name="Freeform 121"/>
                <p:cNvSpPr>
                  <a:spLocks/>
                </p:cNvSpPr>
                <p:nvPr/>
              </p:nvSpPr>
              <p:spPr bwMode="auto">
                <a:xfrm>
                  <a:off x="11698690" y="3152137"/>
                  <a:ext cx="30163" cy="28575"/>
                </a:xfrm>
                <a:custGeom>
                  <a:avLst/>
                  <a:gdLst/>
                  <a:ahLst/>
                  <a:cxnLst>
                    <a:cxn ang="0">
                      <a:pos x="100" y="182"/>
                    </a:cxn>
                    <a:cxn ang="0">
                      <a:pos x="118" y="179"/>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5"/>
                      </a:lnTo>
                      <a:lnTo>
                        <a:pt x="134" y="172"/>
                      </a:lnTo>
                      <a:lnTo>
                        <a:pt x="142" y="168"/>
                      </a:lnTo>
                      <a:lnTo>
                        <a:pt x="149" y="162"/>
                      </a:lnTo>
                      <a:lnTo>
                        <a:pt x="155" y="156"/>
                      </a:lnTo>
                      <a:lnTo>
                        <a:pt x="162" y="150"/>
                      </a:lnTo>
                      <a:lnTo>
                        <a:pt x="166"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6" y="40"/>
                      </a:lnTo>
                      <a:lnTo>
                        <a:pt x="162" y="33"/>
                      </a:lnTo>
                      <a:lnTo>
                        <a:pt x="155" y="27"/>
                      </a:lnTo>
                      <a:lnTo>
                        <a:pt x="149" y="21"/>
                      </a:lnTo>
                      <a:lnTo>
                        <a:pt x="142" y="16"/>
                      </a:lnTo>
                      <a:lnTo>
                        <a:pt x="134" y="11"/>
                      </a:lnTo>
                      <a:lnTo>
                        <a:pt x="126" y="8"/>
                      </a:lnTo>
                      <a:lnTo>
                        <a:pt x="118" y="4"/>
                      </a:lnTo>
                      <a:lnTo>
                        <a:pt x="110" y="2"/>
                      </a:lnTo>
                      <a:lnTo>
                        <a:pt x="100" y="0"/>
                      </a:lnTo>
                      <a:lnTo>
                        <a:pt x="91" y="0"/>
                      </a:lnTo>
                      <a:lnTo>
                        <a:pt x="82" y="0"/>
                      </a:lnTo>
                      <a:lnTo>
                        <a:pt x="72" y="2"/>
                      </a:lnTo>
                      <a:lnTo>
                        <a:pt x="64" y="4"/>
                      </a:lnTo>
                      <a:lnTo>
                        <a:pt x="55" y="8"/>
                      </a:lnTo>
                      <a:lnTo>
                        <a:pt x="48" y="11"/>
                      </a:lnTo>
                      <a:lnTo>
                        <a:pt x="40" y="16"/>
                      </a:lnTo>
                      <a:lnTo>
                        <a:pt x="33" y="21"/>
                      </a:lnTo>
                      <a:lnTo>
                        <a:pt x="27" y="27"/>
                      </a:lnTo>
                      <a:lnTo>
                        <a:pt x="20" y="33"/>
                      </a:lnTo>
                      <a:lnTo>
                        <a:pt x="16" y="40"/>
                      </a:lnTo>
                      <a:lnTo>
                        <a:pt x="11" y="48"/>
                      </a:lnTo>
                      <a:lnTo>
                        <a:pt x="7" y="56"/>
                      </a:lnTo>
                      <a:lnTo>
                        <a:pt x="3" y="64"/>
                      </a:lnTo>
                      <a:lnTo>
                        <a:pt x="1" y="73"/>
                      </a:lnTo>
                      <a:lnTo>
                        <a:pt x="0" y="82"/>
                      </a:lnTo>
                      <a:lnTo>
                        <a:pt x="0" y="91"/>
                      </a:lnTo>
                      <a:lnTo>
                        <a:pt x="0" y="101"/>
                      </a:lnTo>
                      <a:lnTo>
                        <a:pt x="1" y="110"/>
                      </a:lnTo>
                      <a:lnTo>
                        <a:pt x="3" y="119"/>
                      </a:lnTo>
                      <a:lnTo>
                        <a:pt x="7" y="127"/>
                      </a:lnTo>
                      <a:lnTo>
                        <a:pt x="11" y="135"/>
                      </a:lnTo>
                      <a:lnTo>
                        <a:pt x="16" y="142"/>
                      </a:lnTo>
                      <a:lnTo>
                        <a:pt x="20" y="150"/>
                      </a:lnTo>
                      <a:lnTo>
                        <a:pt x="27" y="156"/>
                      </a:lnTo>
                      <a:lnTo>
                        <a:pt x="33" y="162"/>
                      </a:lnTo>
                      <a:lnTo>
                        <a:pt x="40" y="168"/>
                      </a:lnTo>
                      <a:lnTo>
                        <a:pt x="48" y="172"/>
                      </a:lnTo>
                      <a:lnTo>
                        <a:pt x="55" y="175"/>
                      </a:lnTo>
                      <a:lnTo>
                        <a:pt x="64" y="179"/>
                      </a:lnTo>
                      <a:lnTo>
                        <a:pt x="72"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90" name="Freeform 122"/>
                <p:cNvSpPr>
                  <a:spLocks/>
                </p:cNvSpPr>
                <p:nvPr/>
              </p:nvSpPr>
              <p:spPr bwMode="auto">
                <a:xfrm>
                  <a:off x="11739965" y="3152137"/>
                  <a:ext cx="28575" cy="28575"/>
                </a:xfrm>
                <a:custGeom>
                  <a:avLst/>
                  <a:gdLst/>
                  <a:ahLst/>
                  <a:cxnLst>
                    <a:cxn ang="0">
                      <a:pos x="101" y="182"/>
                    </a:cxn>
                    <a:cxn ang="0">
                      <a:pos x="118" y="179"/>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5"/>
                      </a:lnTo>
                      <a:lnTo>
                        <a:pt x="134" y="172"/>
                      </a:lnTo>
                      <a:lnTo>
                        <a:pt x="142" y="168"/>
                      </a:lnTo>
                      <a:lnTo>
                        <a:pt x="148" y="162"/>
                      </a:lnTo>
                      <a:lnTo>
                        <a:pt x="155" y="156"/>
                      </a:lnTo>
                      <a:lnTo>
                        <a:pt x="162" y="150"/>
                      </a:lnTo>
                      <a:lnTo>
                        <a:pt x="166"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6" y="40"/>
                      </a:lnTo>
                      <a:lnTo>
                        <a:pt x="162" y="33"/>
                      </a:lnTo>
                      <a:lnTo>
                        <a:pt x="155" y="27"/>
                      </a:lnTo>
                      <a:lnTo>
                        <a:pt x="148" y="21"/>
                      </a:lnTo>
                      <a:lnTo>
                        <a:pt x="142" y="16"/>
                      </a:lnTo>
                      <a:lnTo>
                        <a:pt x="134" y="11"/>
                      </a:lnTo>
                      <a:lnTo>
                        <a:pt x="126" y="8"/>
                      </a:lnTo>
                      <a:lnTo>
                        <a:pt x="118" y="4"/>
                      </a:lnTo>
                      <a:lnTo>
                        <a:pt x="110" y="2"/>
                      </a:lnTo>
                      <a:lnTo>
                        <a:pt x="101" y="0"/>
                      </a:lnTo>
                      <a:lnTo>
                        <a:pt x="91"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6" y="56"/>
                      </a:lnTo>
                      <a:lnTo>
                        <a:pt x="3" y="64"/>
                      </a:lnTo>
                      <a:lnTo>
                        <a:pt x="1" y="73"/>
                      </a:lnTo>
                      <a:lnTo>
                        <a:pt x="0" y="82"/>
                      </a:lnTo>
                      <a:lnTo>
                        <a:pt x="0" y="91"/>
                      </a:lnTo>
                      <a:lnTo>
                        <a:pt x="0" y="101"/>
                      </a:lnTo>
                      <a:lnTo>
                        <a:pt x="1" y="110"/>
                      </a:lnTo>
                      <a:lnTo>
                        <a:pt x="3" y="119"/>
                      </a:lnTo>
                      <a:lnTo>
                        <a:pt x="6"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91" name="Freeform 123"/>
                <p:cNvSpPr>
                  <a:spLocks/>
                </p:cNvSpPr>
                <p:nvPr/>
              </p:nvSpPr>
              <p:spPr bwMode="auto">
                <a:xfrm>
                  <a:off x="11779653" y="3152137"/>
                  <a:ext cx="28575" cy="28575"/>
                </a:xfrm>
                <a:custGeom>
                  <a:avLst/>
                  <a:gdLst/>
                  <a:ahLst/>
                  <a:cxnLst>
                    <a:cxn ang="0">
                      <a:pos x="101" y="182"/>
                    </a:cxn>
                    <a:cxn ang="0">
                      <a:pos x="118" y="179"/>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5"/>
                      </a:lnTo>
                      <a:lnTo>
                        <a:pt x="134" y="172"/>
                      </a:lnTo>
                      <a:lnTo>
                        <a:pt x="142" y="168"/>
                      </a:lnTo>
                      <a:lnTo>
                        <a:pt x="149" y="162"/>
                      </a:lnTo>
                      <a:lnTo>
                        <a:pt x="156" y="156"/>
                      </a:lnTo>
                      <a:lnTo>
                        <a:pt x="162" y="150"/>
                      </a:lnTo>
                      <a:lnTo>
                        <a:pt x="167" y="142"/>
                      </a:lnTo>
                      <a:lnTo>
                        <a:pt x="172" y="135"/>
                      </a:lnTo>
                      <a:lnTo>
                        <a:pt x="175" y="127"/>
                      </a:lnTo>
                      <a:lnTo>
                        <a:pt x="178" y="119"/>
                      </a:lnTo>
                      <a:lnTo>
                        <a:pt x="180" y="110"/>
                      </a:lnTo>
                      <a:lnTo>
                        <a:pt x="182" y="101"/>
                      </a:lnTo>
                      <a:lnTo>
                        <a:pt x="183" y="91"/>
                      </a:lnTo>
                      <a:lnTo>
                        <a:pt x="182" y="82"/>
                      </a:lnTo>
                      <a:lnTo>
                        <a:pt x="180" y="73"/>
                      </a:lnTo>
                      <a:lnTo>
                        <a:pt x="178" y="64"/>
                      </a:lnTo>
                      <a:lnTo>
                        <a:pt x="175" y="56"/>
                      </a:lnTo>
                      <a:lnTo>
                        <a:pt x="172" y="48"/>
                      </a:lnTo>
                      <a:lnTo>
                        <a:pt x="167" y="40"/>
                      </a:lnTo>
                      <a:lnTo>
                        <a:pt x="162" y="33"/>
                      </a:lnTo>
                      <a:lnTo>
                        <a:pt x="156" y="27"/>
                      </a:lnTo>
                      <a:lnTo>
                        <a:pt x="149" y="21"/>
                      </a:lnTo>
                      <a:lnTo>
                        <a:pt x="142" y="16"/>
                      </a:lnTo>
                      <a:lnTo>
                        <a:pt x="134" y="11"/>
                      </a:lnTo>
                      <a:lnTo>
                        <a:pt x="126" y="8"/>
                      </a:lnTo>
                      <a:lnTo>
                        <a:pt x="118" y="4"/>
                      </a:lnTo>
                      <a:lnTo>
                        <a:pt x="109" y="2"/>
                      </a:lnTo>
                      <a:lnTo>
                        <a:pt x="101" y="0"/>
                      </a:lnTo>
                      <a:lnTo>
                        <a:pt x="91" y="0"/>
                      </a:lnTo>
                      <a:lnTo>
                        <a:pt x="82" y="0"/>
                      </a:lnTo>
                      <a:lnTo>
                        <a:pt x="73" y="2"/>
                      </a:lnTo>
                      <a:lnTo>
                        <a:pt x="64" y="4"/>
                      </a:lnTo>
                      <a:lnTo>
                        <a:pt x="55" y="8"/>
                      </a:lnTo>
                      <a:lnTo>
                        <a:pt x="47" y="11"/>
                      </a:lnTo>
                      <a:lnTo>
                        <a:pt x="40" y="16"/>
                      </a:lnTo>
                      <a:lnTo>
                        <a:pt x="33" y="21"/>
                      </a:lnTo>
                      <a:lnTo>
                        <a:pt x="26" y="27"/>
                      </a:lnTo>
                      <a:lnTo>
                        <a:pt x="21" y="33"/>
                      </a:lnTo>
                      <a:lnTo>
                        <a:pt x="15" y="40"/>
                      </a:lnTo>
                      <a:lnTo>
                        <a:pt x="11" y="48"/>
                      </a:lnTo>
                      <a:lnTo>
                        <a:pt x="6" y="56"/>
                      </a:lnTo>
                      <a:lnTo>
                        <a:pt x="4" y="64"/>
                      </a:lnTo>
                      <a:lnTo>
                        <a:pt x="2" y="73"/>
                      </a:lnTo>
                      <a:lnTo>
                        <a:pt x="0" y="82"/>
                      </a:lnTo>
                      <a:lnTo>
                        <a:pt x="0" y="91"/>
                      </a:lnTo>
                      <a:lnTo>
                        <a:pt x="0" y="101"/>
                      </a:lnTo>
                      <a:lnTo>
                        <a:pt x="2" y="110"/>
                      </a:lnTo>
                      <a:lnTo>
                        <a:pt x="4" y="119"/>
                      </a:lnTo>
                      <a:lnTo>
                        <a:pt x="6" y="127"/>
                      </a:lnTo>
                      <a:lnTo>
                        <a:pt x="11" y="135"/>
                      </a:lnTo>
                      <a:lnTo>
                        <a:pt x="15" y="142"/>
                      </a:lnTo>
                      <a:lnTo>
                        <a:pt x="21" y="150"/>
                      </a:lnTo>
                      <a:lnTo>
                        <a:pt x="26" y="156"/>
                      </a:lnTo>
                      <a:lnTo>
                        <a:pt x="33" y="162"/>
                      </a:lnTo>
                      <a:lnTo>
                        <a:pt x="40" y="168"/>
                      </a:lnTo>
                      <a:lnTo>
                        <a:pt x="47" y="172"/>
                      </a:lnTo>
                      <a:lnTo>
                        <a:pt x="55"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92" name="Freeform 124"/>
                <p:cNvSpPr>
                  <a:spLocks/>
                </p:cNvSpPr>
                <p:nvPr/>
              </p:nvSpPr>
              <p:spPr bwMode="auto">
                <a:xfrm>
                  <a:off x="12235265" y="3337874"/>
                  <a:ext cx="203200" cy="34925"/>
                </a:xfrm>
                <a:custGeom>
                  <a:avLst/>
                  <a:gdLst/>
                  <a:ahLst/>
                  <a:cxnLst>
                    <a:cxn ang="0">
                      <a:pos x="1170" y="0"/>
                    </a:cxn>
                    <a:cxn ang="0">
                      <a:pos x="1192" y="2"/>
                    </a:cxn>
                    <a:cxn ang="0">
                      <a:pos x="1212" y="8"/>
                    </a:cxn>
                    <a:cxn ang="0">
                      <a:pos x="1231" y="18"/>
                    </a:cxn>
                    <a:cxn ang="0">
                      <a:pos x="1246" y="31"/>
                    </a:cxn>
                    <a:cxn ang="0">
                      <a:pos x="1259" y="48"/>
                    </a:cxn>
                    <a:cxn ang="0">
                      <a:pos x="1271" y="67"/>
                    </a:cxn>
                    <a:cxn ang="0">
                      <a:pos x="1276" y="87"/>
                    </a:cxn>
                    <a:cxn ang="0">
                      <a:pos x="1278" y="109"/>
                    </a:cxn>
                    <a:cxn ang="0">
                      <a:pos x="1276" y="131"/>
                    </a:cxn>
                    <a:cxn ang="0">
                      <a:pos x="1271" y="151"/>
                    </a:cxn>
                    <a:cxn ang="0">
                      <a:pos x="1259" y="170"/>
                    </a:cxn>
                    <a:cxn ang="0">
                      <a:pos x="1246" y="185"/>
                    </a:cxn>
                    <a:cxn ang="0">
                      <a:pos x="1231" y="199"/>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8"/>
                    </a:cxn>
                    <a:cxn ang="0">
                      <a:pos x="4" y="77"/>
                    </a:cxn>
                    <a:cxn ang="0">
                      <a:pos x="13" y="57"/>
                    </a:cxn>
                    <a:cxn ang="0">
                      <a:pos x="24" y="39"/>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8"/>
                      </a:lnTo>
                      <a:lnTo>
                        <a:pt x="1222" y="13"/>
                      </a:lnTo>
                      <a:lnTo>
                        <a:pt x="1231" y="18"/>
                      </a:lnTo>
                      <a:lnTo>
                        <a:pt x="1238" y="24"/>
                      </a:lnTo>
                      <a:lnTo>
                        <a:pt x="1246" y="31"/>
                      </a:lnTo>
                      <a:lnTo>
                        <a:pt x="1254" y="39"/>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9"/>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9"/>
                      </a:lnTo>
                      <a:lnTo>
                        <a:pt x="40" y="193"/>
                      </a:lnTo>
                      <a:lnTo>
                        <a:pt x="32" y="185"/>
                      </a:lnTo>
                      <a:lnTo>
                        <a:pt x="24" y="177"/>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39"/>
                      </a:lnTo>
                      <a:lnTo>
                        <a:pt x="32" y="31"/>
                      </a:lnTo>
                      <a:lnTo>
                        <a:pt x="40" y="24"/>
                      </a:lnTo>
                      <a:lnTo>
                        <a:pt x="47" y="18"/>
                      </a:lnTo>
                      <a:lnTo>
                        <a:pt x="56" y="13"/>
                      </a:lnTo>
                      <a:lnTo>
                        <a:pt x="66" y="8"/>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93" name="Freeform 125"/>
                <p:cNvSpPr>
                  <a:spLocks/>
                </p:cNvSpPr>
                <p:nvPr/>
              </p:nvSpPr>
              <p:spPr bwMode="auto">
                <a:xfrm>
                  <a:off x="11619315" y="3339462"/>
                  <a:ext cx="28575" cy="28575"/>
                </a:xfrm>
                <a:custGeom>
                  <a:avLst/>
                  <a:gdLst/>
                  <a:ahLst/>
                  <a:cxnLst>
                    <a:cxn ang="0">
                      <a:pos x="101" y="182"/>
                    </a:cxn>
                    <a:cxn ang="0">
                      <a:pos x="119" y="178"/>
                    </a:cxn>
                    <a:cxn ang="0">
                      <a:pos x="136" y="172"/>
                    </a:cxn>
                    <a:cxn ang="0">
                      <a:pos x="150" y="162"/>
                    </a:cxn>
                    <a:cxn ang="0">
                      <a:pos x="162" y="149"/>
                    </a:cxn>
                    <a:cxn ang="0">
                      <a:pos x="172" y="135"/>
                    </a:cxn>
                    <a:cxn ang="0">
                      <a:pos x="179" y="118"/>
                    </a:cxn>
                    <a:cxn ang="0">
                      <a:pos x="183" y="101"/>
                    </a:cxn>
                    <a:cxn ang="0">
                      <a:pos x="183" y="82"/>
                    </a:cxn>
                    <a:cxn ang="0">
                      <a:pos x="179" y="64"/>
                    </a:cxn>
                    <a:cxn ang="0">
                      <a:pos x="172" y="47"/>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7"/>
                    </a:cxn>
                    <a:cxn ang="0">
                      <a:pos x="5" y="64"/>
                    </a:cxn>
                    <a:cxn ang="0">
                      <a:pos x="1" y="82"/>
                    </a:cxn>
                    <a:cxn ang="0">
                      <a:pos x="1" y="101"/>
                    </a:cxn>
                    <a:cxn ang="0">
                      <a:pos x="5" y="118"/>
                    </a:cxn>
                    <a:cxn ang="0">
                      <a:pos x="11" y="135"/>
                    </a:cxn>
                    <a:cxn ang="0">
                      <a:pos x="21" y="149"/>
                    </a:cxn>
                    <a:cxn ang="0">
                      <a:pos x="34" y="162"/>
                    </a:cxn>
                    <a:cxn ang="0">
                      <a:pos x="49" y="172"/>
                    </a:cxn>
                    <a:cxn ang="0">
                      <a:pos x="65" y="178"/>
                    </a:cxn>
                    <a:cxn ang="0">
                      <a:pos x="82" y="182"/>
                    </a:cxn>
                  </a:cxnLst>
                  <a:rect l="0" t="0" r="r" b="b"/>
                  <a:pathLst>
                    <a:path w="183" h="183">
                      <a:moveTo>
                        <a:pt x="92" y="183"/>
                      </a:moveTo>
                      <a:lnTo>
                        <a:pt x="101" y="182"/>
                      </a:lnTo>
                      <a:lnTo>
                        <a:pt x="110" y="180"/>
                      </a:lnTo>
                      <a:lnTo>
                        <a:pt x="119" y="178"/>
                      </a:lnTo>
                      <a:lnTo>
                        <a:pt x="128" y="175"/>
                      </a:lnTo>
                      <a:lnTo>
                        <a:pt x="136" y="172"/>
                      </a:lnTo>
                      <a:lnTo>
                        <a:pt x="143" y="167"/>
                      </a:lnTo>
                      <a:lnTo>
                        <a:pt x="150" y="162"/>
                      </a:lnTo>
                      <a:lnTo>
                        <a:pt x="157" y="156"/>
                      </a:lnTo>
                      <a:lnTo>
                        <a:pt x="162" y="149"/>
                      </a:lnTo>
                      <a:lnTo>
                        <a:pt x="168" y="142"/>
                      </a:lnTo>
                      <a:lnTo>
                        <a:pt x="172" y="135"/>
                      </a:lnTo>
                      <a:lnTo>
                        <a:pt x="177" y="126"/>
                      </a:lnTo>
                      <a:lnTo>
                        <a:pt x="179" y="118"/>
                      </a:lnTo>
                      <a:lnTo>
                        <a:pt x="181" y="109"/>
                      </a:lnTo>
                      <a:lnTo>
                        <a:pt x="183" y="101"/>
                      </a:lnTo>
                      <a:lnTo>
                        <a:pt x="183" y="91"/>
                      </a:lnTo>
                      <a:lnTo>
                        <a:pt x="183" y="82"/>
                      </a:lnTo>
                      <a:lnTo>
                        <a:pt x="181" y="73"/>
                      </a:lnTo>
                      <a:lnTo>
                        <a:pt x="179" y="64"/>
                      </a:lnTo>
                      <a:lnTo>
                        <a:pt x="177" y="55"/>
                      </a:lnTo>
                      <a:lnTo>
                        <a:pt x="172" y="47"/>
                      </a:lnTo>
                      <a:lnTo>
                        <a:pt x="168" y="40"/>
                      </a:lnTo>
                      <a:lnTo>
                        <a:pt x="162" y="33"/>
                      </a:lnTo>
                      <a:lnTo>
                        <a:pt x="157" y="26"/>
                      </a:lnTo>
                      <a:lnTo>
                        <a:pt x="150" y="21"/>
                      </a:lnTo>
                      <a:lnTo>
                        <a:pt x="143" y="15"/>
                      </a:lnTo>
                      <a:lnTo>
                        <a:pt x="136" y="11"/>
                      </a:lnTo>
                      <a:lnTo>
                        <a:pt x="128" y="6"/>
                      </a:lnTo>
                      <a:lnTo>
                        <a:pt x="119" y="4"/>
                      </a:lnTo>
                      <a:lnTo>
                        <a:pt x="110" y="2"/>
                      </a:lnTo>
                      <a:lnTo>
                        <a:pt x="101" y="0"/>
                      </a:lnTo>
                      <a:lnTo>
                        <a:pt x="92" y="0"/>
                      </a:lnTo>
                      <a:lnTo>
                        <a:pt x="82" y="0"/>
                      </a:lnTo>
                      <a:lnTo>
                        <a:pt x="73" y="2"/>
                      </a:lnTo>
                      <a:lnTo>
                        <a:pt x="65" y="4"/>
                      </a:lnTo>
                      <a:lnTo>
                        <a:pt x="57" y="6"/>
                      </a:lnTo>
                      <a:lnTo>
                        <a:pt x="49" y="11"/>
                      </a:lnTo>
                      <a:lnTo>
                        <a:pt x="41" y="15"/>
                      </a:lnTo>
                      <a:lnTo>
                        <a:pt x="34" y="21"/>
                      </a:lnTo>
                      <a:lnTo>
                        <a:pt x="28" y="26"/>
                      </a:lnTo>
                      <a:lnTo>
                        <a:pt x="21" y="33"/>
                      </a:lnTo>
                      <a:lnTo>
                        <a:pt x="16" y="40"/>
                      </a:lnTo>
                      <a:lnTo>
                        <a:pt x="11" y="47"/>
                      </a:lnTo>
                      <a:lnTo>
                        <a:pt x="8" y="55"/>
                      </a:lnTo>
                      <a:lnTo>
                        <a:pt x="5" y="64"/>
                      </a:lnTo>
                      <a:lnTo>
                        <a:pt x="2" y="73"/>
                      </a:lnTo>
                      <a:lnTo>
                        <a:pt x="1" y="82"/>
                      </a:lnTo>
                      <a:lnTo>
                        <a:pt x="0" y="91"/>
                      </a:lnTo>
                      <a:lnTo>
                        <a:pt x="1" y="101"/>
                      </a:lnTo>
                      <a:lnTo>
                        <a:pt x="2" y="109"/>
                      </a:lnTo>
                      <a:lnTo>
                        <a:pt x="5" y="118"/>
                      </a:lnTo>
                      <a:lnTo>
                        <a:pt x="8" y="126"/>
                      </a:lnTo>
                      <a:lnTo>
                        <a:pt x="11" y="135"/>
                      </a:lnTo>
                      <a:lnTo>
                        <a:pt x="16" y="142"/>
                      </a:lnTo>
                      <a:lnTo>
                        <a:pt x="21" y="149"/>
                      </a:lnTo>
                      <a:lnTo>
                        <a:pt x="28" y="156"/>
                      </a:lnTo>
                      <a:lnTo>
                        <a:pt x="34" y="162"/>
                      </a:lnTo>
                      <a:lnTo>
                        <a:pt x="41" y="167"/>
                      </a:lnTo>
                      <a:lnTo>
                        <a:pt x="49" y="172"/>
                      </a:lnTo>
                      <a:lnTo>
                        <a:pt x="57" y="175"/>
                      </a:lnTo>
                      <a:lnTo>
                        <a:pt x="65"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94" name="Freeform 126"/>
                <p:cNvSpPr>
                  <a:spLocks/>
                </p:cNvSpPr>
                <p:nvPr/>
              </p:nvSpPr>
              <p:spPr bwMode="auto">
                <a:xfrm>
                  <a:off x="11659003" y="3339462"/>
                  <a:ext cx="28575" cy="28575"/>
                </a:xfrm>
                <a:custGeom>
                  <a:avLst/>
                  <a:gdLst/>
                  <a:ahLst/>
                  <a:cxnLst>
                    <a:cxn ang="0">
                      <a:pos x="100" y="182"/>
                    </a:cxn>
                    <a:cxn ang="0">
                      <a:pos x="118" y="178"/>
                    </a:cxn>
                    <a:cxn ang="0">
                      <a:pos x="134"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7"/>
                    </a:cxn>
                    <a:cxn ang="0">
                      <a:pos x="4" y="64"/>
                    </a:cxn>
                    <a:cxn ang="0">
                      <a:pos x="0" y="82"/>
                    </a:cxn>
                    <a:cxn ang="0">
                      <a:pos x="0" y="101"/>
                    </a:cxn>
                    <a:cxn ang="0">
                      <a:pos x="4" y="118"/>
                    </a:cxn>
                    <a:cxn ang="0">
                      <a:pos x="10" y="135"/>
                    </a:cxn>
                    <a:cxn ang="0">
                      <a:pos x="20" y="149"/>
                    </a:cxn>
                    <a:cxn ang="0">
                      <a:pos x="32" y="162"/>
                    </a:cxn>
                    <a:cxn ang="0">
                      <a:pos x="48" y="172"/>
                    </a:cxn>
                    <a:cxn ang="0">
                      <a:pos x="63" y="178"/>
                    </a:cxn>
                    <a:cxn ang="0">
                      <a:pos x="81" y="182"/>
                    </a:cxn>
                  </a:cxnLst>
                  <a:rect l="0" t="0" r="r" b="b"/>
                  <a:pathLst>
                    <a:path w="182" h="183">
                      <a:moveTo>
                        <a:pt x="91" y="183"/>
                      </a:moveTo>
                      <a:lnTo>
                        <a:pt x="100" y="182"/>
                      </a:lnTo>
                      <a:lnTo>
                        <a:pt x="109" y="180"/>
                      </a:lnTo>
                      <a:lnTo>
                        <a:pt x="118" y="178"/>
                      </a:lnTo>
                      <a:lnTo>
                        <a:pt x="127" y="175"/>
                      </a:lnTo>
                      <a:lnTo>
                        <a:pt x="134" y="172"/>
                      </a:lnTo>
                      <a:lnTo>
                        <a:pt x="142" y="167"/>
                      </a:lnTo>
                      <a:lnTo>
                        <a:pt x="149" y="162"/>
                      </a:lnTo>
                      <a:lnTo>
                        <a:pt x="155" y="156"/>
                      </a:lnTo>
                      <a:lnTo>
                        <a:pt x="161" y="149"/>
                      </a:lnTo>
                      <a:lnTo>
                        <a:pt x="167"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7" y="40"/>
                      </a:lnTo>
                      <a:lnTo>
                        <a:pt x="161" y="33"/>
                      </a:lnTo>
                      <a:lnTo>
                        <a:pt x="155" y="26"/>
                      </a:lnTo>
                      <a:lnTo>
                        <a:pt x="149" y="21"/>
                      </a:lnTo>
                      <a:lnTo>
                        <a:pt x="142" y="15"/>
                      </a:lnTo>
                      <a:lnTo>
                        <a:pt x="134" y="11"/>
                      </a:lnTo>
                      <a:lnTo>
                        <a:pt x="127" y="6"/>
                      </a:lnTo>
                      <a:lnTo>
                        <a:pt x="118" y="4"/>
                      </a:lnTo>
                      <a:lnTo>
                        <a:pt x="109" y="2"/>
                      </a:lnTo>
                      <a:lnTo>
                        <a:pt x="100" y="0"/>
                      </a:lnTo>
                      <a:lnTo>
                        <a:pt x="91" y="0"/>
                      </a:lnTo>
                      <a:lnTo>
                        <a:pt x="81" y="0"/>
                      </a:lnTo>
                      <a:lnTo>
                        <a:pt x="72" y="2"/>
                      </a:lnTo>
                      <a:lnTo>
                        <a:pt x="63" y="4"/>
                      </a:lnTo>
                      <a:lnTo>
                        <a:pt x="56" y="6"/>
                      </a:lnTo>
                      <a:lnTo>
                        <a:pt x="48" y="11"/>
                      </a:lnTo>
                      <a:lnTo>
                        <a:pt x="40" y="15"/>
                      </a:lnTo>
                      <a:lnTo>
                        <a:pt x="32" y="21"/>
                      </a:lnTo>
                      <a:lnTo>
                        <a:pt x="27" y="26"/>
                      </a:lnTo>
                      <a:lnTo>
                        <a:pt x="20" y="33"/>
                      </a:lnTo>
                      <a:lnTo>
                        <a:pt x="16" y="40"/>
                      </a:lnTo>
                      <a:lnTo>
                        <a:pt x="10" y="47"/>
                      </a:lnTo>
                      <a:lnTo>
                        <a:pt x="7" y="55"/>
                      </a:lnTo>
                      <a:lnTo>
                        <a:pt x="4" y="64"/>
                      </a:lnTo>
                      <a:lnTo>
                        <a:pt x="1" y="73"/>
                      </a:lnTo>
                      <a:lnTo>
                        <a:pt x="0" y="82"/>
                      </a:lnTo>
                      <a:lnTo>
                        <a:pt x="0" y="91"/>
                      </a:lnTo>
                      <a:lnTo>
                        <a:pt x="0" y="101"/>
                      </a:lnTo>
                      <a:lnTo>
                        <a:pt x="1" y="109"/>
                      </a:lnTo>
                      <a:lnTo>
                        <a:pt x="4" y="118"/>
                      </a:lnTo>
                      <a:lnTo>
                        <a:pt x="7" y="126"/>
                      </a:lnTo>
                      <a:lnTo>
                        <a:pt x="10" y="135"/>
                      </a:lnTo>
                      <a:lnTo>
                        <a:pt x="16" y="142"/>
                      </a:lnTo>
                      <a:lnTo>
                        <a:pt x="20" y="149"/>
                      </a:lnTo>
                      <a:lnTo>
                        <a:pt x="27" y="156"/>
                      </a:lnTo>
                      <a:lnTo>
                        <a:pt x="32" y="162"/>
                      </a:lnTo>
                      <a:lnTo>
                        <a:pt x="40" y="167"/>
                      </a:lnTo>
                      <a:lnTo>
                        <a:pt x="48" y="172"/>
                      </a:lnTo>
                      <a:lnTo>
                        <a:pt x="56" y="175"/>
                      </a:lnTo>
                      <a:lnTo>
                        <a:pt x="63" y="178"/>
                      </a:lnTo>
                      <a:lnTo>
                        <a:pt x="72" y="180"/>
                      </a:lnTo>
                      <a:lnTo>
                        <a:pt x="81"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95" name="Freeform 127"/>
                <p:cNvSpPr>
                  <a:spLocks/>
                </p:cNvSpPr>
                <p:nvPr/>
              </p:nvSpPr>
              <p:spPr bwMode="auto">
                <a:xfrm>
                  <a:off x="11698690" y="3339462"/>
                  <a:ext cx="30163" cy="28575"/>
                </a:xfrm>
                <a:custGeom>
                  <a:avLst/>
                  <a:gdLst/>
                  <a:ahLst/>
                  <a:cxnLst>
                    <a:cxn ang="0">
                      <a:pos x="100" y="182"/>
                    </a:cxn>
                    <a:cxn ang="0">
                      <a:pos x="118" y="178"/>
                    </a:cxn>
                    <a:cxn ang="0">
                      <a:pos x="134" y="172"/>
                    </a:cxn>
                    <a:cxn ang="0">
                      <a:pos x="149" y="162"/>
                    </a:cxn>
                    <a:cxn ang="0">
                      <a:pos x="162" y="149"/>
                    </a:cxn>
                    <a:cxn ang="0">
                      <a:pos x="171" y="135"/>
                    </a:cxn>
                    <a:cxn ang="0">
                      <a:pos x="179" y="118"/>
                    </a:cxn>
                    <a:cxn ang="0">
                      <a:pos x="182" y="101"/>
                    </a:cxn>
                    <a:cxn ang="0">
                      <a:pos x="182" y="82"/>
                    </a:cxn>
                    <a:cxn ang="0">
                      <a:pos x="179" y="64"/>
                    </a:cxn>
                    <a:cxn ang="0">
                      <a:pos x="171" y="47"/>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7"/>
                    </a:cxn>
                    <a:cxn ang="0">
                      <a:pos x="3" y="64"/>
                    </a:cxn>
                    <a:cxn ang="0">
                      <a:pos x="0" y="82"/>
                    </a:cxn>
                    <a:cxn ang="0">
                      <a:pos x="0" y="101"/>
                    </a:cxn>
                    <a:cxn ang="0">
                      <a:pos x="3" y="118"/>
                    </a:cxn>
                    <a:cxn ang="0">
                      <a:pos x="11" y="135"/>
                    </a:cxn>
                    <a:cxn ang="0">
                      <a:pos x="20" y="149"/>
                    </a:cxn>
                    <a:cxn ang="0">
                      <a:pos x="33" y="162"/>
                    </a:cxn>
                    <a:cxn ang="0">
                      <a:pos x="48" y="172"/>
                    </a:cxn>
                    <a:cxn ang="0">
                      <a:pos x="64" y="178"/>
                    </a:cxn>
                    <a:cxn ang="0">
                      <a:pos x="82" y="182"/>
                    </a:cxn>
                  </a:cxnLst>
                  <a:rect l="0" t="0" r="r" b="b"/>
                  <a:pathLst>
                    <a:path w="182" h="183">
                      <a:moveTo>
                        <a:pt x="91" y="183"/>
                      </a:moveTo>
                      <a:lnTo>
                        <a:pt x="100" y="182"/>
                      </a:lnTo>
                      <a:lnTo>
                        <a:pt x="110" y="180"/>
                      </a:lnTo>
                      <a:lnTo>
                        <a:pt x="118" y="178"/>
                      </a:lnTo>
                      <a:lnTo>
                        <a:pt x="126" y="175"/>
                      </a:lnTo>
                      <a:lnTo>
                        <a:pt x="134" y="172"/>
                      </a:lnTo>
                      <a:lnTo>
                        <a:pt x="142" y="167"/>
                      </a:lnTo>
                      <a:lnTo>
                        <a:pt x="149" y="162"/>
                      </a:lnTo>
                      <a:lnTo>
                        <a:pt x="155" y="156"/>
                      </a:lnTo>
                      <a:lnTo>
                        <a:pt x="162" y="149"/>
                      </a:lnTo>
                      <a:lnTo>
                        <a:pt x="166"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6" y="40"/>
                      </a:lnTo>
                      <a:lnTo>
                        <a:pt x="162" y="33"/>
                      </a:lnTo>
                      <a:lnTo>
                        <a:pt x="155" y="26"/>
                      </a:lnTo>
                      <a:lnTo>
                        <a:pt x="149" y="21"/>
                      </a:lnTo>
                      <a:lnTo>
                        <a:pt x="142" y="15"/>
                      </a:lnTo>
                      <a:lnTo>
                        <a:pt x="134" y="11"/>
                      </a:lnTo>
                      <a:lnTo>
                        <a:pt x="126" y="6"/>
                      </a:lnTo>
                      <a:lnTo>
                        <a:pt x="118" y="4"/>
                      </a:lnTo>
                      <a:lnTo>
                        <a:pt x="110" y="2"/>
                      </a:lnTo>
                      <a:lnTo>
                        <a:pt x="100" y="0"/>
                      </a:lnTo>
                      <a:lnTo>
                        <a:pt x="91" y="0"/>
                      </a:lnTo>
                      <a:lnTo>
                        <a:pt x="82" y="0"/>
                      </a:lnTo>
                      <a:lnTo>
                        <a:pt x="72" y="2"/>
                      </a:lnTo>
                      <a:lnTo>
                        <a:pt x="64" y="4"/>
                      </a:lnTo>
                      <a:lnTo>
                        <a:pt x="55" y="6"/>
                      </a:lnTo>
                      <a:lnTo>
                        <a:pt x="48" y="11"/>
                      </a:lnTo>
                      <a:lnTo>
                        <a:pt x="40" y="15"/>
                      </a:lnTo>
                      <a:lnTo>
                        <a:pt x="33" y="21"/>
                      </a:lnTo>
                      <a:lnTo>
                        <a:pt x="27" y="26"/>
                      </a:lnTo>
                      <a:lnTo>
                        <a:pt x="20" y="33"/>
                      </a:lnTo>
                      <a:lnTo>
                        <a:pt x="16" y="40"/>
                      </a:lnTo>
                      <a:lnTo>
                        <a:pt x="11" y="47"/>
                      </a:lnTo>
                      <a:lnTo>
                        <a:pt x="7" y="55"/>
                      </a:lnTo>
                      <a:lnTo>
                        <a:pt x="3" y="64"/>
                      </a:lnTo>
                      <a:lnTo>
                        <a:pt x="1" y="73"/>
                      </a:lnTo>
                      <a:lnTo>
                        <a:pt x="0" y="82"/>
                      </a:lnTo>
                      <a:lnTo>
                        <a:pt x="0" y="91"/>
                      </a:lnTo>
                      <a:lnTo>
                        <a:pt x="0" y="101"/>
                      </a:lnTo>
                      <a:lnTo>
                        <a:pt x="1" y="109"/>
                      </a:lnTo>
                      <a:lnTo>
                        <a:pt x="3" y="118"/>
                      </a:lnTo>
                      <a:lnTo>
                        <a:pt x="7" y="126"/>
                      </a:lnTo>
                      <a:lnTo>
                        <a:pt x="11" y="135"/>
                      </a:lnTo>
                      <a:lnTo>
                        <a:pt x="16" y="142"/>
                      </a:lnTo>
                      <a:lnTo>
                        <a:pt x="20" y="149"/>
                      </a:lnTo>
                      <a:lnTo>
                        <a:pt x="27" y="156"/>
                      </a:lnTo>
                      <a:lnTo>
                        <a:pt x="33" y="162"/>
                      </a:lnTo>
                      <a:lnTo>
                        <a:pt x="40" y="167"/>
                      </a:lnTo>
                      <a:lnTo>
                        <a:pt x="48" y="172"/>
                      </a:lnTo>
                      <a:lnTo>
                        <a:pt x="55" y="175"/>
                      </a:lnTo>
                      <a:lnTo>
                        <a:pt x="64" y="178"/>
                      </a:lnTo>
                      <a:lnTo>
                        <a:pt x="72"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96" name="Freeform 128"/>
                <p:cNvSpPr>
                  <a:spLocks/>
                </p:cNvSpPr>
                <p:nvPr/>
              </p:nvSpPr>
              <p:spPr bwMode="auto">
                <a:xfrm>
                  <a:off x="11739965" y="3339462"/>
                  <a:ext cx="28575" cy="28575"/>
                </a:xfrm>
                <a:custGeom>
                  <a:avLst/>
                  <a:gdLst/>
                  <a:ahLst/>
                  <a:cxnLst>
                    <a:cxn ang="0">
                      <a:pos x="101" y="182"/>
                    </a:cxn>
                    <a:cxn ang="0">
                      <a:pos x="118" y="178"/>
                    </a:cxn>
                    <a:cxn ang="0">
                      <a:pos x="134" y="172"/>
                    </a:cxn>
                    <a:cxn ang="0">
                      <a:pos x="148" y="162"/>
                    </a:cxn>
                    <a:cxn ang="0">
                      <a:pos x="162" y="149"/>
                    </a:cxn>
                    <a:cxn ang="0">
                      <a:pos x="172" y="135"/>
                    </a:cxn>
                    <a:cxn ang="0">
                      <a:pos x="178" y="118"/>
                    </a:cxn>
                    <a:cxn ang="0">
                      <a:pos x="182" y="101"/>
                    </a:cxn>
                    <a:cxn ang="0">
                      <a:pos x="182" y="82"/>
                    </a:cxn>
                    <a:cxn ang="0">
                      <a:pos x="178" y="64"/>
                    </a:cxn>
                    <a:cxn ang="0">
                      <a:pos x="172" y="47"/>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7"/>
                    </a:cxn>
                    <a:cxn ang="0">
                      <a:pos x="3" y="64"/>
                    </a:cxn>
                    <a:cxn ang="0">
                      <a:pos x="0" y="82"/>
                    </a:cxn>
                    <a:cxn ang="0">
                      <a:pos x="0" y="101"/>
                    </a:cxn>
                    <a:cxn ang="0">
                      <a:pos x="3"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8" y="178"/>
                      </a:lnTo>
                      <a:lnTo>
                        <a:pt x="126" y="175"/>
                      </a:lnTo>
                      <a:lnTo>
                        <a:pt x="134" y="172"/>
                      </a:lnTo>
                      <a:lnTo>
                        <a:pt x="142" y="167"/>
                      </a:lnTo>
                      <a:lnTo>
                        <a:pt x="148" y="162"/>
                      </a:lnTo>
                      <a:lnTo>
                        <a:pt x="155" y="156"/>
                      </a:lnTo>
                      <a:lnTo>
                        <a:pt x="162" y="149"/>
                      </a:lnTo>
                      <a:lnTo>
                        <a:pt x="166"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6" y="40"/>
                      </a:lnTo>
                      <a:lnTo>
                        <a:pt x="162" y="33"/>
                      </a:lnTo>
                      <a:lnTo>
                        <a:pt x="155" y="26"/>
                      </a:lnTo>
                      <a:lnTo>
                        <a:pt x="148" y="21"/>
                      </a:lnTo>
                      <a:lnTo>
                        <a:pt x="142" y="15"/>
                      </a:lnTo>
                      <a:lnTo>
                        <a:pt x="134" y="11"/>
                      </a:lnTo>
                      <a:lnTo>
                        <a:pt x="126" y="6"/>
                      </a:lnTo>
                      <a:lnTo>
                        <a:pt x="118" y="4"/>
                      </a:lnTo>
                      <a:lnTo>
                        <a:pt x="110" y="2"/>
                      </a:lnTo>
                      <a:lnTo>
                        <a:pt x="101" y="0"/>
                      </a:lnTo>
                      <a:lnTo>
                        <a:pt x="91"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6" y="55"/>
                      </a:lnTo>
                      <a:lnTo>
                        <a:pt x="3" y="64"/>
                      </a:lnTo>
                      <a:lnTo>
                        <a:pt x="1" y="73"/>
                      </a:lnTo>
                      <a:lnTo>
                        <a:pt x="0" y="82"/>
                      </a:lnTo>
                      <a:lnTo>
                        <a:pt x="0" y="91"/>
                      </a:lnTo>
                      <a:lnTo>
                        <a:pt x="0" y="101"/>
                      </a:lnTo>
                      <a:lnTo>
                        <a:pt x="1" y="109"/>
                      </a:lnTo>
                      <a:lnTo>
                        <a:pt x="3" y="118"/>
                      </a:lnTo>
                      <a:lnTo>
                        <a:pt x="6"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97" name="Freeform 129"/>
                <p:cNvSpPr>
                  <a:spLocks/>
                </p:cNvSpPr>
                <p:nvPr/>
              </p:nvSpPr>
              <p:spPr bwMode="auto">
                <a:xfrm>
                  <a:off x="11779653" y="3339462"/>
                  <a:ext cx="28575" cy="28575"/>
                </a:xfrm>
                <a:custGeom>
                  <a:avLst/>
                  <a:gdLst/>
                  <a:ahLst/>
                  <a:cxnLst>
                    <a:cxn ang="0">
                      <a:pos x="101" y="182"/>
                    </a:cxn>
                    <a:cxn ang="0">
                      <a:pos x="118" y="178"/>
                    </a:cxn>
                    <a:cxn ang="0">
                      <a:pos x="134" y="172"/>
                    </a:cxn>
                    <a:cxn ang="0">
                      <a:pos x="149" y="162"/>
                    </a:cxn>
                    <a:cxn ang="0">
                      <a:pos x="162" y="149"/>
                    </a:cxn>
                    <a:cxn ang="0">
                      <a:pos x="172" y="135"/>
                    </a:cxn>
                    <a:cxn ang="0">
                      <a:pos x="178" y="118"/>
                    </a:cxn>
                    <a:cxn ang="0">
                      <a:pos x="182" y="101"/>
                    </a:cxn>
                    <a:cxn ang="0">
                      <a:pos x="182" y="82"/>
                    </a:cxn>
                    <a:cxn ang="0">
                      <a:pos x="178" y="64"/>
                    </a:cxn>
                    <a:cxn ang="0">
                      <a:pos x="172" y="47"/>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7" y="172"/>
                    </a:cxn>
                    <a:cxn ang="0">
                      <a:pos x="64" y="178"/>
                    </a:cxn>
                    <a:cxn ang="0">
                      <a:pos x="82" y="182"/>
                    </a:cxn>
                  </a:cxnLst>
                  <a:rect l="0" t="0" r="r" b="b"/>
                  <a:pathLst>
                    <a:path w="183" h="183">
                      <a:moveTo>
                        <a:pt x="91" y="183"/>
                      </a:moveTo>
                      <a:lnTo>
                        <a:pt x="101" y="182"/>
                      </a:lnTo>
                      <a:lnTo>
                        <a:pt x="109" y="180"/>
                      </a:lnTo>
                      <a:lnTo>
                        <a:pt x="118" y="178"/>
                      </a:lnTo>
                      <a:lnTo>
                        <a:pt x="126" y="175"/>
                      </a:lnTo>
                      <a:lnTo>
                        <a:pt x="134" y="172"/>
                      </a:lnTo>
                      <a:lnTo>
                        <a:pt x="142" y="167"/>
                      </a:lnTo>
                      <a:lnTo>
                        <a:pt x="149" y="162"/>
                      </a:lnTo>
                      <a:lnTo>
                        <a:pt x="156" y="156"/>
                      </a:lnTo>
                      <a:lnTo>
                        <a:pt x="162" y="149"/>
                      </a:lnTo>
                      <a:lnTo>
                        <a:pt x="167" y="142"/>
                      </a:lnTo>
                      <a:lnTo>
                        <a:pt x="172" y="135"/>
                      </a:lnTo>
                      <a:lnTo>
                        <a:pt x="175" y="126"/>
                      </a:lnTo>
                      <a:lnTo>
                        <a:pt x="178" y="118"/>
                      </a:lnTo>
                      <a:lnTo>
                        <a:pt x="180" y="109"/>
                      </a:lnTo>
                      <a:lnTo>
                        <a:pt x="182" y="101"/>
                      </a:lnTo>
                      <a:lnTo>
                        <a:pt x="183" y="91"/>
                      </a:lnTo>
                      <a:lnTo>
                        <a:pt x="182" y="82"/>
                      </a:lnTo>
                      <a:lnTo>
                        <a:pt x="180" y="73"/>
                      </a:lnTo>
                      <a:lnTo>
                        <a:pt x="178" y="64"/>
                      </a:lnTo>
                      <a:lnTo>
                        <a:pt x="175" y="55"/>
                      </a:lnTo>
                      <a:lnTo>
                        <a:pt x="172" y="47"/>
                      </a:lnTo>
                      <a:lnTo>
                        <a:pt x="167" y="40"/>
                      </a:lnTo>
                      <a:lnTo>
                        <a:pt x="162" y="33"/>
                      </a:lnTo>
                      <a:lnTo>
                        <a:pt x="156" y="26"/>
                      </a:lnTo>
                      <a:lnTo>
                        <a:pt x="149" y="21"/>
                      </a:lnTo>
                      <a:lnTo>
                        <a:pt x="142" y="15"/>
                      </a:lnTo>
                      <a:lnTo>
                        <a:pt x="134" y="11"/>
                      </a:lnTo>
                      <a:lnTo>
                        <a:pt x="126" y="6"/>
                      </a:lnTo>
                      <a:lnTo>
                        <a:pt x="118" y="4"/>
                      </a:lnTo>
                      <a:lnTo>
                        <a:pt x="109" y="2"/>
                      </a:lnTo>
                      <a:lnTo>
                        <a:pt x="101" y="0"/>
                      </a:lnTo>
                      <a:lnTo>
                        <a:pt x="91" y="0"/>
                      </a:lnTo>
                      <a:lnTo>
                        <a:pt x="82" y="0"/>
                      </a:lnTo>
                      <a:lnTo>
                        <a:pt x="73" y="2"/>
                      </a:lnTo>
                      <a:lnTo>
                        <a:pt x="64" y="4"/>
                      </a:lnTo>
                      <a:lnTo>
                        <a:pt x="55" y="6"/>
                      </a:lnTo>
                      <a:lnTo>
                        <a:pt x="47" y="11"/>
                      </a:lnTo>
                      <a:lnTo>
                        <a:pt x="40" y="15"/>
                      </a:lnTo>
                      <a:lnTo>
                        <a:pt x="33" y="21"/>
                      </a:lnTo>
                      <a:lnTo>
                        <a:pt x="26" y="26"/>
                      </a:lnTo>
                      <a:lnTo>
                        <a:pt x="21" y="33"/>
                      </a:lnTo>
                      <a:lnTo>
                        <a:pt x="15" y="40"/>
                      </a:lnTo>
                      <a:lnTo>
                        <a:pt x="11" y="47"/>
                      </a:lnTo>
                      <a:lnTo>
                        <a:pt x="6" y="55"/>
                      </a:lnTo>
                      <a:lnTo>
                        <a:pt x="4" y="64"/>
                      </a:lnTo>
                      <a:lnTo>
                        <a:pt x="2" y="73"/>
                      </a:lnTo>
                      <a:lnTo>
                        <a:pt x="0" y="82"/>
                      </a:lnTo>
                      <a:lnTo>
                        <a:pt x="0" y="91"/>
                      </a:lnTo>
                      <a:lnTo>
                        <a:pt x="0" y="101"/>
                      </a:lnTo>
                      <a:lnTo>
                        <a:pt x="2" y="109"/>
                      </a:lnTo>
                      <a:lnTo>
                        <a:pt x="4" y="118"/>
                      </a:lnTo>
                      <a:lnTo>
                        <a:pt x="6" y="126"/>
                      </a:lnTo>
                      <a:lnTo>
                        <a:pt x="11" y="135"/>
                      </a:lnTo>
                      <a:lnTo>
                        <a:pt x="15" y="142"/>
                      </a:lnTo>
                      <a:lnTo>
                        <a:pt x="21" y="149"/>
                      </a:lnTo>
                      <a:lnTo>
                        <a:pt x="26" y="156"/>
                      </a:lnTo>
                      <a:lnTo>
                        <a:pt x="33" y="162"/>
                      </a:lnTo>
                      <a:lnTo>
                        <a:pt x="40" y="167"/>
                      </a:lnTo>
                      <a:lnTo>
                        <a:pt x="47" y="172"/>
                      </a:lnTo>
                      <a:lnTo>
                        <a:pt x="55"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98" name="Freeform 130"/>
                <p:cNvSpPr>
                  <a:spLocks/>
                </p:cNvSpPr>
                <p:nvPr/>
              </p:nvSpPr>
              <p:spPr bwMode="auto">
                <a:xfrm>
                  <a:off x="12235265" y="3526787"/>
                  <a:ext cx="203200" cy="33338"/>
                </a:xfrm>
                <a:custGeom>
                  <a:avLst/>
                  <a:gdLst/>
                  <a:ahLst/>
                  <a:cxnLst>
                    <a:cxn ang="0">
                      <a:pos x="1170" y="0"/>
                    </a:cxn>
                    <a:cxn ang="0">
                      <a:pos x="1192" y="2"/>
                    </a:cxn>
                    <a:cxn ang="0">
                      <a:pos x="1212" y="7"/>
                    </a:cxn>
                    <a:cxn ang="0">
                      <a:pos x="1231" y="17"/>
                    </a:cxn>
                    <a:cxn ang="0">
                      <a:pos x="1246" y="31"/>
                    </a:cxn>
                    <a:cxn ang="0">
                      <a:pos x="1259" y="47"/>
                    </a:cxn>
                    <a:cxn ang="0">
                      <a:pos x="1271" y="66"/>
                    </a:cxn>
                    <a:cxn ang="0">
                      <a:pos x="1276" y="86"/>
                    </a:cxn>
                    <a:cxn ang="0">
                      <a:pos x="1278" y="108"/>
                    </a:cxn>
                    <a:cxn ang="0">
                      <a:pos x="1276" y="130"/>
                    </a:cxn>
                    <a:cxn ang="0">
                      <a:pos x="1271" y="150"/>
                    </a:cxn>
                    <a:cxn ang="0">
                      <a:pos x="1259" y="169"/>
                    </a:cxn>
                    <a:cxn ang="0">
                      <a:pos x="1246" y="185"/>
                    </a:cxn>
                    <a:cxn ang="0">
                      <a:pos x="1231" y="198"/>
                    </a:cxn>
                    <a:cxn ang="0">
                      <a:pos x="1212" y="208"/>
                    </a:cxn>
                    <a:cxn ang="0">
                      <a:pos x="1192" y="215"/>
                    </a:cxn>
                    <a:cxn ang="0">
                      <a:pos x="1170" y="217"/>
                    </a:cxn>
                    <a:cxn ang="0">
                      <a:pos x="97" y="216"/>
                    </a:cxn>
                    <a:cxn ang="0">
                      <a:pos x="76" y="213"/>
                    </a:cxn>
                    <a:cxn ang="0">
                      <a:pos x="56" y="204"/>
                    </a:cxn>
                    <a:cxn ang="0">
                      <a:pos x="40" y="192"/>
                    </a:cxn>
                    <a:cxn ang="0">
                      <a:pos x="24" y="177"/>
                    </a:cxn>
                    <a:cxn ang="0">
                      <a:pos x="13" y="159"/>
                    </a:cxn>
                    <a:cxn ang="0">
                      <a:pos x="4" y="140"/>
                    </a:cxn>
                    <a:cxn ang="0">
                      <a:pos x="0" y="119"/>
                    </a:cxn>
                    <a:cxn ang="0">
                      <a:pos x="0" y="97"/>
                    </a:cxn>
                    <a:cxn ang="0">
                      <a:pos x="4" y="76"/>
                    </a:cxn>
                    <a:cxn ang="0">
                      <a:pos x="13" y="56"/>
                    </a:cxn>
                    <a:cxn ang="0">
                      <a:pos x="24" y="38"/>
                    </a:cxn>
                    <a:cxn ang="0">
                      <a:pos x="40" y="24"/>
                    </a:cxn>
                    <a:cxn ang="0">
                      <a:pos x="56" y="12"/>
                    </a:cxn>
                    <a:cxn ang="0">
                      <a:pos x="76" y="4"/>
                    </a:cxn>
                    <a:cxn ang="0">
                      <a:pos x="97" y="0"/>
                    </a:cxn>
                  </a:cxnLst>
                  <a:rect l="0" t="0" r="r" b="b"/>
                  <a:pathLst>
                    <a:path w="1278" h="217">
                      <a:moveTo>
                        <a:pt x="108" y="0"/>
                      </a:moveTo>
                      <a:lnTo>
                        <a:pt x="1170" y="0"/>
                      </a:lnTo>
                      <a:lnTo>
                        <a:pt x="1181" y="0"/>
                      </a:lnTo>
                      <a:lnTo>
                        <a:pt x="1192" y="2"/>
                      </a:lnTo>
                      <a:lnTo>
                        <a:pt x="1202" y="4"/>
                      </a:lnTo>
                      <a:lnTo>
                        <a:pt x="1212" y="7"/>
                      </a:lnTo>
                      <a:lnTo>
                        <a:pt x="1222" y="12"/>
                      </a:lnTo>
                      <a:lnTo>
                        <a:pt x="1231" y="17"/>
                      </a:lnTo>
                      <a:lnTo>
                        <a:pt x="1238" y="24"/>
                      </a:lnTo>
                      <a:lnTo>
                        <a:pt x="1246" y="31"/>
                      </a:lnTo>
                      <a:lnTo>
                        <a:pt x="1254" y="38"/>
                      </a:lnTo>
                      <a:lnTo>
                        <a:pt x="1259" y="47"/>
                      </a:lnTo>
                      <a:lnTo>
                        <a:pt x="1265" y="56"/>
                      </a:lnTo>
                      <a:lnTo>
                        <a:pt x="1271" y="66"/>
                      </a:lnTo>
                      <a:lnTo>
                        <a:pt x="1274" y="76"/>
                      </a:lnTo>
                      <a:lnTo>
                        <a:pt x="1276" y="86"/>
                      </a:lnTo>
                      <a:lnTo>
                        <a:pt x="1278" y="97"/>
                      </a:lnTo>
                      <a:lnTo>
                        <a:pt x="1278" y="108"/>
                      </a:lnTo>
                      <a:lnTo>
                        <a:pt x="1278" y="119"/>
                      </a:lnTo>
                      <a:lnTo>
                        <a:pt x="1276" y="130"/>
                      </a:lnTo>
                      <a:lnTo>
                        <a:pt x="1274" y="140"/>
                      </a:lnTo>
                      <a:lnTo>
                        <a:pt x="1271" y="150"/>
                      </a:lnTo>
                      <a:lnTo>
                        <a:pt x="1265" y="159"/>
                      </a:lnTo>
                      <a:lnTo>
                        <a:pt x="1259" y="169"/>
                      </a:lnTo>
                      <a:lnTo>
                        <a:pt x="1254" y="177"/>
                      </a:lnTo>
                      <a:lnTo>
                        <a:pt x="1246" y="185"/>
                      </a:lnTo>
                      <a:lnTo>
                        <a:pt x="1238" y="192"/>
                      </a:lnTo>
                      <a:lnTo>
                        <a:pt x="1231" y="198"/>
                      </a:lnTo>
                      <a:lnTo>
                        <a:pt x="1222" y="204"/>
                      </a:lnTo>
                      <a:lnTo>
                        <a:pt x="1212" y="208"/>
                      </a:lnTo>
                      <a:lnTo>
                        <a:pt x="1202" y="213"/>
                      </a:lnTo>
                      <a:lnTo>
                        <a:pt x="1192" y="215"/>
                      </a:lnTo>
                      <a:lnTo>
                        <a:pt x="1181" y="216"/>
                      </a:lnTo>
                      <a:lnTo>
                        <a:pt x="1170" y="217"/>
                      </a:lnTo>
                      <a:lnTo>
                        <a:pt x="108" y="217"/>
                      </a:lnTo>
                      <a:lnTo>
                        <a:pt x="97" y="216"/>
                      </a:lnTo>
                      <a:lnTo>
                        <a:pt x="86" y="215"/>
                      </a:lnTo>
                      <a:lnTo>
                        <a:pt x="76" y="213"/>
                      </a:lnTo>
                      <a:lnTo>
                        <a:pt x="66" y="208"/>
                      </a:lnTo>
                      <a:lnTo>
                        <a:pt x="56" y="204"/>
                      </a:lnTo>
                      <a:lnTo>
                        <a:pt x="47" y="198"/>
                      </a:lnTo>
                      <a:lnTo>
                        <a:pt x="40" y="192"/>
                      </a:lnTo>
                      <a:lnTo>
                        <a:pt x="32" y="185"/>
                      </a:lnTo>
                      <a:lnTo>
                        <a:pt x="24" y="177"/>
                      </a:lnTo>
                      <a:lnTo>
                        <a:pt x="19" y="169"/>
                      </a:lnTo>
                      <a:lnTo>
                        <a:pt x="13" y="159"/>
                      </a:lnTo>
                      <a:lnTo>
                        <a:pt x="9" y="150"/>
                      </a:lnTo>
                      <a:lnTo>
                        <a:pt x="4" y="140"/>
                      </a:lnTo>
                      <a:lnTo>
                        <a:pt x="2" y="130"/>
                      </a:lnTo>
                      <a:lnTo>
                        <a:pt x="0" y="119"/>
                      </a:lnTo>
                      <a:lnTo>
                        <a:pt x="0" y="108"/>
                      </a:lnTo>
                      <a:lnTo>
                        <a:pt x="0" y="97"/>
                      </a:lnTo>
                      <a:lnTo>
                        <a:pt x="2" y="86"/>
                      </a:lnTo>
                      <a:lnTo>
                        <a:pt x="4" y="76"/>
                      </a:lnTo>
                      <a:lnTo>
                        <a:pt x="9" y="66"/>
                      </a:lnTo>
                      <a:lnTo>
                        <a:pt x="13" y="56"/>
                      </a:lnTo>
                      <a:lnTo>
                        <a:pt x="19" y="47"/>
                      </a:lnTo>
                      <a:lnTo>
                        <a:pt x="24" y="38"/>
                      </a:lnTo>
                      <a:lnTo>
                        <a:pt x="32" y="31"/>
                      </a:lnTo>
                      <a:lnTo>
                        <a:pt x="40" y="24"/>
                      </a:lnTo>
                      <a:lnTo>
                        <a:pt x="47" y="17"/>
                      </a:lnTo>
                      <a:lnTo>
                        <a:pt x="56" y="12"/>
                      </a:lnTo>
                      <a:lnTo>
                        <a:pt x="66" y="7"/>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999" name="Freeform 131"/>
                <p:cNvSpPr>
                  <a:spLocks/>
                </p:cNvSpPr>
                <p:nvPr/>
              </p:nvSpPr>
              <p:spPr bwMode="auto">
                <a:xfrm>
                  <a:off x="11619315" y="3526787"/>
                  <a:ext cx="28575" cy="30163"/>
                </a:xfrm>
                <a:custGeom>
                  <a:avLst/>
                  <a:gdLst/>
                  <a:ahLst/>
                  <a:cxnLst>
                    <a:cxn ang="0">
                      <a:pos x="101" y="182"/>
                    </a:cxn>
                    <a:cxn ang="0">
                      <a:pos x="119" y="179"/>
                    </a:cxn>
                    <a:cxn ang="0">
                      <a:pos x="136" y="172"/>
                    </a:cxn>
                    <a:cxn ang="0">
                      <a:pos x="150" y="162"/>
                    </a:cxn>
                    <a:cxn ang="0">
                      <a:pos x="162" y="150"/>
                    </a:cxn>
                    <a:cxn ang="0">
                      <a:pos x="172" y="134"/>
                    </a:cxn>
                    <a:cxn ang="0">
                      <a:pos x="179" y="119"/>
                    </a:cxn>
                    <a:cxn ang="0">
                      <a:pos x="183" y="101"/>
                    </a:cxn>
                    <a:cxn ang="0">
                      <a:pos x="183" y="82"/>
                    </a:cxn>
                    <a:cxn ang="0">
                      <a:pos x="179" y="65"/>
                    </a:cxn>
                    <a:cxn ang="0">
                      <a:pos x="172" y="48"/>
                    </a:cxn>
                    <a:cxn ang="0">
                      <a:pos x="162" y="34"/>
                    </a:cxn>
                    <a:cxn ang="0">
                      <a:pos x="150" y="21"/>
                    </a:cxn>
                    <a:cxn ang="0">
                      <a:pos x="136" y="11"/>
                    </a:cxn>
                    <a:cxn ang="0">
                      <a:pos x="119" y="5"/>
                    </a:cxn>
                    <a:cxn ang="0">
                      <a:pos x="101" y="0"/>
                    </a:cxn>
                    <a:cxn ang="0">
                      <a:pos x="82" y="0"/>
                    </a:cxn>
                    <a:cxn ang="0">
                      <a:pos x="65" y="5"/>
                    </a:cxn>
                    <a:cxn ang="0">
                      <a:pos x="49" y="11"/>
                    </a:cxn>
                    <a:cxn ang="0">
                      <a:pos x="34" y="21"/>
                    </a:cxn>
                    <a:cxn ang="0">
                      <a:pos x="21" y="34"/>
                    </a:cxn>
                    <a:cxn ang="0">
                      <a:pos x="11" y="48"/>
                    </a:cxn>
                    <a:cxn ang="0">
                      <a:pos x="5" y="65"/>
                    </a:cxn>
                    <a:cxn ang="0">
                      <a:pos x="1" y="82"/>
                    </a:cxn>
                    <a:cxn ang="0">
                      <a:pos x="1" y="101"/>
                    </a:cxn>
                    <a:cxn ang="0">
                      <a:pos x="5" y="119"/>
                    </a:cxn>
                    <a:cxn ang="0">
                      <a:pos x="11" y="134"/>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6"/>
                      </a:lnTo>
                      <a:lnTo>
                        <a:pt x="136" y="172"/>
                      </a:lnTo>
                      <a:lnTo>
                        <a:pt x="143" y="168"/>
                      </a:lnTo>
                      <a:lnTo>
                        <a:pt x="150" y="162"/>
                      </a:lnTo>
                      <a:lnTo>
                        <a:pt x="157" y="156"/>
                      </a:lnTo>
                      <a:lnTo>
                        <a:pt x="162" y="150"/>
                      </a:lnTo>
                      <a:lnTo>
                        <a:pt x="168" y="142"/>
                      </a:lnTo>
                      <a:lnTo>
                        <a:pt x="172" y="134"/>
                      </a:lnTo>
                      <a:lnTo>
                        <a:pt x="177" y="127"/>
                      </a:lnTo>
                      <a:lnTo>
                        <a:pt x="179" y="119"/>
                      </a:lnTo>
                      <a:lnTo>
                        <a:pt x="181" y="110"/>
                      </a:lnTo>
                      <a:lnTo>
                        <a:pt x="183" y="101"/>
                      </a:lnTo>
                      <a:lnTo>
                        <a:pt x="183" y="91"/>
                      </a:lnTo>
                      <a:lnTo>
                        <a:pt x="183" y="82"/>
                      </a:lnTo>
                      <a:lnTo>
                        <a:pt x="181" y="73"/>
                      </a:lnTo>
                      <a:lnTo>
                        <a:pt x="179" y="65"/>
                      </a:lnTo>
                      <a:lnTo>
                        <a:pt x="177" y="56"/>
                      </a:lnTo>
                      <a:lnTo>
                        <a:pt x="172" y="48"/>
                      </a:lnTo>
                      <a:lnTo>
                        <a:pt x="168" y="40"/>
                      </a:lnTo>
                      <a:lnTo>
                        <a:pt x="162" y="34"/>
                      </a:lnTo>
                      <a:lnTo>
                        <a:pt x="157" y="27"/>
                      </a:lnTo>
                      <a:lnTo>
                        <a:pt x="150" y="21"/>
                      </a:lnTo>
                      <a:lnTo>
                        <a:pt x="143" y="16"/>
                      </a:lnTo>
                      <a:lnTo>
                        <a:pt x="136" y="11"/>
                      </a:lnTo>
                      <a:lnTo>
                        <a:pt x="128" y="7"/>
                      </a:lnTo>
                      <a:lnTo>
                        <a:pt x="119" y="5"/>
                      </a:lnTo>
                      <a:lnTo>
                        <a:pt x="110" y="2"/>
                      </a:lnTo>
                      <a:lnTo>
                        <a:pt x="101" y="0"/>
                      </a:lnTo>
                      <a:lnTo>
                        <a:pt x="92" y="0"/>
                      </a:lnTo>
                      <a:lnTo>
                        <a:pt x="82" y="0"/>
                      </a:lnTo>
                      <a:lnTo>
                        <a:pt x="73" y="2"/>
                      </a:lnTo>
                      <a:lnTo>
                        <a:pt x="65" y="5"/>
                      </a:lnTo>
                      <a:lnTo>
                        <a:pt x="57" y="7"/>
                      </a:lnTo>
                      <a:lnTo>
                        <a:pt x="49" y="11"/>
                      </a:lnTo>
                      <a:lnTo>
                        <a:pt x="41" y="16"/>
                      </a:lnTo>
                      <a:lnTo>
                        <a:pt x="34" y="21"/>
                      </a:lnTo>
                      <a:lnTo>
                        <a:pt x="28" y="27"/>
                      </a:lnTo>
                      <a:lnTo>
                        <a:pt x="21" y="34"/>
                      </a:lnTo>
                      <a:lnTo>
                        <a:pt x="16" y="40"/>
                      </a:lnTo>
                      <a:lnTo>
                        <a:pt x="11" y="48"/>
                      </a:lnTo>
                      <a:lnTo>
                        <a:pt x="8" y="56"/>
                      </a:lnTo>
                      <a:lnTo>
                        <a:pt x="5" y="65"/>
                      </a:lnTo>
                      <a:lnTo>
                        <a:pt x="2" y="73"/>
                      </a:lnTo>
                      <a:lnTo>
                        <a:pt x="1" y="82"/>
                      </a:lnTo>
                      <a:lnTo>
                        <a:pt x="0" y="91"/>
                      </a:lnTo>
                      <a:lnTo>
                        <a:pt x="1" y="101"/>
                      </a:lnTo>
                      <a:lnTo>
                        <a:pt x="2" y="110"/>
                      </a:lnTo>
                      <a:lnTo>
                        <a:pt x="5" y="119"/>
                      </a:lnTo>
                      <a:lnTo>
                        <a:pt x="8" y="127"/>
                      </a:lnTo>
                      <a:lnTo>
                        <a:pt x="11" y="134"/>
                      </a:lnTo>
                      <a:lnTo>
                        <a:pt x="16" y="142"/>
                      </a:lnTo>
                      <a:lnTo>
                        <a:pt x="21" y="150"/>
                      </a:lnTo>
                      <a:lnTo>
                        <a:pt x="28" y="156"/>
                      </a:lnTo>
                      <a:lnTo>
                        <a:pt x="34" y="162"/>
                      </a:lnTo>
                      <a:lnTo>
                        <a:pt x="41" y="168"/>
                      </a:lnTo>
                      <a:lnTo>
                        <a:pt x="49" y="172"/>
                      </a:lnTo>
                      <a:lnTo>
                        <a:pt x="57" y="176"/>
                      </a:lnTo>
                      <a:lnTo>
                        <a:pt x="65"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1000" name="Freeform 132"/>
                <p:cNvSpPr>
                  <a:spLocks/>
                </p:cNvSpPr>
                <p:nvPr/>
              </p:nvSpPr>
              <p:spPr bwMode="auto">
                <a:xfrm>
                  <a:off x="11659003" y="3526787"/>
                  <a:ext cx="28575" cy="30163"/>
                </a:xfrm>
                <a:custGeom>
                  <a:avLst/>
                  <a:gdLst/>
                  <a:ahLst/>
                  <a:cxnLst>
                    <a:cxn ang="0">
                      <a:pos x="100" y="182"/>
                    </a:cxn>
                    <a:cxn ang="0">
                      <a:pos x="118" y="179"/>
                    </a:cxn>
                    <a:cxn ang="0">
                      <a:pos x="134"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4" y="11"/>
                    </a:cxn>
                    <a:cxn ang="0">
                      <a:pos x="118" y="5"/>
                    </a:cxn>
                    <a:cxn ang="0">
                      <a:pos x="100" y="0"/>
                    </a:cxn>
                    <a:cxn ang="0">
                      <a:pos x="81" y="0"/>
                    </a:cxn>
                    <a:cxn ang="0">
                      <a:pos x="63" y="5"/>
                    </a:cxn>
                    <a:cxn ang="0">
                      <a:pos x="48" y="11"/>
                    </a:cxn>
                    <a:cxn ang="0">
                      <a:pos x="32" y="21"/>
                    </a:cxn>
                    <a:cxn ang="0">
                      <a:pos x="20" y="34"/>
                    </a:cxn>
                    <a:cxn ang="0">
                      <a:pos x="10" y="48"/>
                    </a:cxn>
                    <a:cxn ang="0">
                      <a:pos x="4" y="65"/>
                    </a:cxn>
                    <a:cxn ang="0">
                      <a:pos x="0" y="82"/>
                    </a:cxn>
                    <a:cxn ang="0">
                      <a:pos x="0" y="101"/>
                    </a:cxn>
                    <a:cxn ang="0">
                      <a:pos x="4" y="119"/>
                    </a:cxn>
                    <a:cxn ang="0">
                      <a:pos x="10" y="134"/>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6"/>
                      </a:lnTo>
                      <a:lnTo>
                        <a:pt x="134" y="172"/>
                      </a:lnTo>
                      <a:lnTo>
                        <a:pt x="142" y="168"/>
                      </a:lnTo>
                      <a:lnTo>
                        <a:pt x="149" y="162"/>
                      </a:lnTo>
                      <a:lnTo>
                        <a:pt x="155" y="156"/>
                      </a:lnTo>
                      <a:lnTo>
                        <a:pt x="161" y="150"/>
                      </a:lnTo>
                      <a:lnTo>
                        <a:pt x="167"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7" y="40"/>
                      </a:lnTo>
                      <a:lnTo>
                        <a:pt x="161" y="34"/>
                      </a:lnTo>
                      <a:lnTo>
                        <a:pt x="155" y="27"/>
                      </a:lnTo>
                      <a:lnTo>
                        <a:pt x="149" y="21"/>
                      </a:lnTo>
                      <a:lnTo>
                        <a:pt x="142" y="16"/>
                      </a:lnTo>
                      <a:lnTo>
                        <a:pt x="134" y="11"/>
                      </a:lnTo>
                      <a:lnTo>
                        <a:pt x="127" y="7"/>
                      </a:lnTo>
                      <a:lnTo>
                        <a:pt x="118" y="5"/>
                      </a:lnTo>
                      <a:lnTo>
                        <a:pt x="109" y="2"/>
                      </a:lnTo>
                      <a:lnTo>
                        <a:pt x="100" y="0"/>
                      </a:lnTo>
                      <a:lnTo>
                        <a:pt x="91" y="0"/>
                      </a:lnTo>
                      <a:lnTo>
                        <a:pt x="81" y="0"/>
                      </a:lnTo>
                      <a:lnTo>
                        <a:pt x="72" y="2"/>
                      </a:lnTo>
                      <a:lnTo>
                        <a:pt x="63" y="5"/>
                      </a:lnTo>
                      <a:lnTo>
                        <a:pt x="56" y="7"/>
                      </a:lnTo>
                      <a:lnTo>
                        <a:pt x="48" y="11"/>
                      </a:lnTo>
                      <a:lnTo>
                        <a:pt x="40" y="16"/>
                      </a:lnTo>
                      <a:lnTo>
                        <a:pt x="32" y="21"/>
                      </a:lnTo>
                      <a:lnTo>
                        <a:pt x="27" y="27"/>
                      </a:lnTo>
                      <a:lnTo>
                        <a:pt x="20" y="34"/>
                      </a:lnTo>
                      <a:lnTo>
                        <a:pt x="16" y="40"/>
                      </a:lnTo>
                      <a:lnTo>
                        <a:pt x="10" y="48"/>
                      </a:lnTo>
                      <a:lnTo>
                        <a:pt x="7" y="56"/>
                      </a:lnTo>
                      <a:lnTo>
                        <a:pt x="4" y="65"/>
                      </a:lnTo>
                      <a:lnTo>
                        <a:pt x="1" y="73"/>
                      </a:lnTo>
                      <a:lnTo>
                        <a:pt x="0" y="82"/>
                      </a:lnTo>
                      <a:lnTo>
                        <a:pt x="0" y="91"/>
                      </a:lnTo>
                      <a:lnTo>
                        <a:pt x="0" y="101"/>
                      </a:lnTo>
                      <a:lnTo>
                        <a:pt x="1" y="110"/>
                      </a:lnTo>
                      <a:lnTo>
                        <a:pt x="4" y="119"/>
                      </a:lnTo>
                      <a:lnTo>
                        <a:pt x="7" y="127"/>
                      </a:lnTo>
                      <a:lnTo>
                        <a:pt x="10" y="134"/>
                      </a:lnTo>
                      <a:lnTo>
                        <a:pt x="16" y="142"/>
                      </a:lnTo>
                      <a:lnTo>
                        <a:pt x="20" y="150"/>
                      </a:lnTo>
                      <a:lnTo>
                        <a:pt x="27" y="156"/>
                      </a:lnTo>
                      <a:lnTo>
                        <a:pt x="32" y="162"/>
                      </a:lnTo>
                      <a:lnTo>
                        <a:pt x="40" y="168"/>
                      </a:lnTo>
                      <a:lnTo>
                        <a:pt x="48" y="172"/>
                      </a:lnTo>
                      <a:lnTo>
                        <a:pt x="56" y="176"/>
                      </a:lnTo>
                      <a:lnTo>
                        <a:pt x="63" y="179"/>
                      </a:lnTo>
                      <a:lnTo>
                        <a:pt x="72" y="181"/>
                      </a:lnTo>
                      <a:lnTo>
                        <a:pt x="81"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1001" name="Freeform 133"/>
                <p:cNvSpPr>
                  <a:spLocks/>
                </p:cNvSpPr>
                <p:nvPr/>
              </p:nvSpPr>
              <p:spPr bwMode="auto">
                <a:xfrm>
                  <a:off x="11698690" y="3526787"/>
                  <a:ext cx="30163" cy="30163"/>
                </a:xfrm>
                <a:custGeom>
                  <a:avLst/>
                  <a:gdLst/>
                  <a:ahLst/>
                  <a:cxnLst>
                    <a:cxn ang="0">
                      <a:pos x="100" y="182"/>
                    </a:cxn>
                    <a:cxn ang="0">
                      <a:pos x="118" y="179"/>
                    </a:cxn>
                    <a:cxn ang="0">
                      <a:pos x="134" y="172"/>
                    </a:cxn>
                    <a:cxn ang="0">
                      <a:pos x="149" y="162"/>
                    </a:cxn>
                    <a:cxn ang="0">
                      <a:pos x="162" y="150"/>
                    </a:cxn>
                    <a:cxn ang="0">
                      <a:pos x="171" y="134"/>
                    </a:cxn>
                    <a:cxn ang="0">
                      <a:pos x="179" y="119"/>
                    </a:cxn>
                    <a:cxn ang="0">
                      <a:pos x="182" y="101"/>
                    </a:cxn>
                    <a:cxn ang="0">
                      <a:pos x="182" y="82"/>
                    </a:cxn>
                    <a:cxn ang="0">
                      <a:pos x="179" y="65"/>
                    </a:cxn>
                    <a:cxn ang="0">
                      <a:pos x="171" y="48"/>
                    </a:cxn>
                    <a:cxn ang="0">
                      <a:pos x="162" y="34"/>
                    </a:cxn>
                    <a:cxn ang="0">
                      <a:pos x="149" y="21"/>
                    </a:cxn>
                    <a:cxn ang="0">
                      <a:pos x="134" y="11"/>
                    </a:cxn>
                    <a:cxn ang="0">
                      <a:pos x="118" y="5"/>
                    </a:cxn>
                    <a:cxn ang="0">
                      <a:pos x="100" y="0"/>
                    </a:cxn>
                    <a:cxn ang="0">
                      <a:pos x="82" y="0"/>
                    </a:cxn>
                    <a:cxn ang="0">
                      <a:pos x="64" y="5"/>
                    </a:cxn>
                    <a:cxn ang="0">
                      <a:pos x="48" y="11"/>
                    </a:cxn>
                    <a:cxn ang="0">
                      <a:pos x="33" y="21"/>
                    </a:cxn>
                    <a:cxn ang="0">
                      <a:pos x="20" y="34"/>
                    </a:cxn>
                    <a:cxn ang="0">
                      <a:pos x="11" y="48"/>
                    </a:cxn>
                    <a:cxn ang="0">
                      <a:pos x="3" y="65"/>
                    </a:cxn>
                    <a:cxn ang="0">
                      <a:pos x="0" y="82"/>
                    </a:cxn>
                    <a:cxn ang="0">
                      <a:pos x="0" y="101"/>
                    </a:cxn>
                    <a:cxn ang="0">
                      <a:pos x="3" y="119"/>
                    </a:cxn>
                    <a:cxn ang="0">
                      <a:pos x="11" y="134"/>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6"/>
                      </a:lnTo>
                      <a:lnTo>
                        <a:pt x="134" y="172"/>
                      </a:lnTo>
                      <a:lnTo>
                        <a:pt x="142" y="168"/>
                      </a:lnTo>
                      <a:lnTo>
                        <a:pt x="149" y="162"/>
                      </a:lnTo>
                      <a:lnTo>
                        <a:pt x="155" y="156"/>
                      </a:lnTo>
                      <a:lnTo>
                        <a:pt x="162" y="150"/>
                      </a:lnTo>
                      <a:lnTo>
                        <a:pt x="166"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6" y="40"/>
                      </a:lnTo>
                      <a:lnTo>
                        <a:pt x="162" y="34"/>
                      </a:lnTo>
                      <a:lnTo>
                        <a:pt x="155" y="27"/>
                      </a:lnTo>
                      <a:lnTo>
                        <a:pt x="149" y="21"/>
                      </a:lnTo>
                      <a:lnTo>
                        <a:pt x="142" y="16"/>
                      </a:lnTo>
                      <a:lnTo>
                        <a:pt x="134" y="11"/>
                      </a:lnTo>
                      <a:lnTo>
                        <a:pt x="126" y="7"/>
                      </a:lnTo>
                      <a:lnTo>
                        <a:pt x="118" y="5"/>
                      </a:lnTo>
                      <a:lnTo>
                        <a:pt x="110" y="2"/>
                      </a:lnTo>
                      <a:lnTo>
                        <a:pt x="100" y="0"/>
                      </a:lnTo>
                      <a:lnTo>
                        <a:pt x="91" y="0"/>
                      </a:lnTo>
                      <a:lnTo>
                        <a:pt x="82" y="0"/>
                      </a:lnTo>
                      <a:lnTo>
                        <a:pt x="72" y="2"/>
                      </a:lnTo>
                      <a:lnTo>
                        <a:pt x="64" y="5"/>
                      </a:lnTo>
                      <a:lnTo>
                        <a:pt x="55" y="7"/>
                      </a:lnTo>
                      <a:lnTo>
                        <a:pt x="48" y="11"/>
                      </a:lnTo>
                      <a:lnTo>
                        <a:pt x="40" y="16"/>
                      </a:lnTo>
                      <a:lnTo>
                        <a:pt x="33" y="21"/>
                      </a:lnTo>
                      <a:lnTo>
                        <a:pt x="27" y="27"/>
                      </a:lnTo>
                      <a:lnTo>
                        <a:pt x="20" y="34"/>
                      </a:lnTo>
                      <a:lnTo>
                        <a:pt x="16" y="40"/>
                      </a:lnTo>
                      <a:lnTo>
                        <a:pt x="11" y="48"/>
                      </a:lnTo>
                      <a:lnTo>
                        <a:pt x="7" y="56"/>
                      </a:lnTo>
                      <a:lnTo>
                        <a:pt x="3" y="65"/>
                      </a:lnTo>
                      <a:lnTo>
                        <a:pt x="1" y="73"/>
                      </a:lnTo>
                      <a:lnTo>
                        <a:pt x="0" y="82"/>
                      </a:lnTo>
                      <a:lnTo>
                        <a:pt x="0" y="91"/>
                      </a:lnTo>
                      <a:lnTo>
                        <a:pt x="0" y="101"/>
                      </a:lnTo>
                      <a:lnTo>
                        <a:pt x="1" y="110"/>
                      </a:lnTo>
                      <a:lnTo>
                        <a:pt x="3" y="119"/>
                      </a:lnTo>
                      <a:lnTo>
                        <a:pt x="7" y="127"/>
                      </a:lnTo>
                      <a:lnTo>
                        <a:pt x="11" y="134"/>
                      </a:lnTo>
                      <a:lnTo>
                        <a:pt x="16" y="142"/>
                      </a:lnTo>
                      <a:lnTo>
                        <a:pt x="20" y="150"/>
                      </a:lnTo>
                      <a:lnTo>
                        <a:pt x="27" y="156"/>
                      </a:lnTo>
                      <a:lnTo>
                        <a:pt x="33" y="162"/>
                      </a:lnTo>
                      <a:lnTo>
                        <a:pt x="40" y="168"/>
                      </a:lnTo>
                      <a:lnTo>
                        <a:pt x="48" y="172"/>
                      </a:lnTo>
                      <a:lnTo>
                        <a:pt x="55" y="176"/>
                      </a:lnTo>
                      <a:lnTo>
                        <a:pt x="64" y="179"/>
                      </a:lnTo>
                      <a:lnTo>
                        <a:pt x="72"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1002" name="Freeform 134"/>
                <p:cNvSpPr>
                  <a:spLocks/>
                </p:cNvSpPr>
                <p:nvPr/>
              </p:nvSpPr>
              <p:spPr bwMode="auto">
                <a:xfrm>
                  <a:off x="11739965" y="3526787"/>
                  <a:ext cx="28575" cy="30163"/>
                </a:xfrm>
                <a:custGeom>
                  <a:avLst/>
                  <a:gdLst/>
                  <a:ahLst/>
                  <a:cxnLst>
                    <a:cxn ang="0">
                      <a:pos x="101" y="182"/>
                    </a:cxn>
                    <a:cxn ang="0">
                      <a:pos x="118" y="179"/>
                    </a:cxn>
                    <a:cxn ang="0">
                      <a:pos x="134" y="172"/>
                    </a:cxn>
                    <a:cxn ang="0">
                      <a:pos x="148" y="162"/>
                    </a:cxn>
                    <a:cxn ang="0">
                      <a:pos x="162" y="150"/>
                    </a:cxn>
                    <a:cxn ang="0">
                      <a:pos x="172" y="134"/>
                    </a:cxn>
                    <a:cxn ang="0">
                      <a:pos x="178" y="119"/>
                    </a:cxn>
                    <a:cxn ang="0">
                      <a:pos x="182" y="101"/>
                    </a:cxn>
                    <a:cxn ang="0">
                      <a:pos x="182" y="82"/>
                    </a:cxn>
                    <a:cxn ang="0">
                      <a:pos x="178" y="65"/>
                    </a:cxn>
                    <a:cxn ang="0">
                      <a:pos x="172" y="48"/>
                    </a:cxn>
                    <a:cxn ang="0">
                      <a:pos x="162" y="34"/>
                    </a:cxn>
                    <a:cxn ang="0">
                      <a:pos x="148" y="21"/>
                    </a:cxn>
                    <a:cxn ang="0">
                      <a:pos x="134" y="11"/>
                    </a:cxn>
                    <a:cxn ang="0">
                      <a:pos x="118" y="5"/>
                    </a:cxn>
                    <a:cxn ang="0">
                      <a:pos x="101" y="0"/>
                    </a:cxn>
                    <a:cxn ang="0">
                      <a:pos x="82" y="0"/>
                    </a:cxn>
                    <a:cxn ang="0">
                      <a:pos x="64" y="5"/>
                    </a:cxn>
                    <a:cxn ang="0">
                      <a:pos x="48" y="11"/>
                    </a:cxn>
                    <a:cxn ang="0">
                      <a:pos x="33" y="21"/>
                    </a:cxn>
                    <a:cxn ang="0">
                      <a:pos x="21" y="34"/>
                    </a:cxn>
                    <a:cxn ang="0">
                      <a:pos x="11" y="48"/>
                    </a:cxn>
                    <a:cxn ang="0">
                      <a:pos x="3" y="65"/>
                    </a:cxn>
                    <a:cxn ang="0">
                      <a:pos x="0" y="82"/>
                    </a:cxn>
                    <a:cxn ang="0">
                      <a:pos x="0" y="101"/>
                    </a:cxn>
                    <a:cxn ang="0">
                      <a:pos x="3"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6"/>
                      </a:lnTo>
                      <a:lnTo>
                        <a:pt x="134" y="172"/>
                      </a:lnTo>
                      <a:lnTo>
                        <a:pt x="142" y="168"/>
                      </a:lnTo>
                      <a:lnTo>
                        <a:pt x="148" y="162"/>
                      </a:lnTo>
                      <a:lnTo>
                        <a:pt x="155" y="156"/>
                      </a:lnTo>
                      <a:lnTo>
                        <a:pt x="162" y="150"/>
                      </a:lnTo>
                      <a:lnTo>
                        <a:pt x="166"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6" y="40"/>
                      </a:lnTo>
                      <a:lnTo>
                        <a:pt x="162" y="34"/>
                      </a:lnTo>
                      <a:lnTo>
                        <a:pt x="155" y="27"/>
                      </a:lnTo>
                      <a:lnTo>
                        <a:pt x="148" y="21"/>
                      </a:lnTo>
                      <a:lnTo>
                        <a:pt x="142" y="16"/>
                      </a:lnTo>
                      <a:lnTo>
                        <a:pt x="134" y="11"/>
                      </a:lnTo>
                      <a:lnTo>
                        <a:pt x="126" y="7"/>
                      </a:lnTo>
                      <a:lnTo>
                        <a:pt x="118" y="5"/>
                      </a:lnTo>
                      <a:lnTo>
                        <a:pt x="110" y="2"/>
                      </a:lnTo>
                      <a:lnTo>
                        <a:pt x="101" y="0"/>
                      </a:lnTo>
                      <a:lnTo>
                        <a:pt x="91"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6" y="56"/>
                      </a:lnTo>
                      <a:lnTo>
                        <a:pt x="3" y="65"/>
                      </a:lnTo>
                      <a:lnTo>
                        <a:pt x="1" y="73"/>
                      </a:lnTo>
                      <a:lnTo>
                        <a:pt x="0" y="82"/>
                      </a:lnTo>
                      <a:lnTo>
                        <a:pt x="0" y="91"/>
                      </a:lnTo>
                      <a:lnTo>
                        <a:pt x="0" y="101"/>
                      </a:lnTo>
                      <a:lnTo>
                        <a:pt x="1" y="110"/>
                      </a:lnTo>
                      <a:lnTo>
                        <a:pt x="3" y="119"/>
                      </a:lnTo>
                      <a:lnTo>
                        <a:pt x="6"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1003" name="Freeform 135"/>
                <p:cNvSpPr>
                  <a:spLocks/>
                </p:cNvSpPr>
                <p:nvPr/>
              </p:nvSpPr>
              <p:spPr bwMode="auto">
                <a:xfrm>
                  <a:off x="11779653" y="3526787"/>
                  <a:ext cx="28575" cy="30163"/>
                </a:xfrm>
                <a:custGeom>
                  <a:avLst/>
                  <a:gdLst/>
                  <a:ahLst/>
                  <a:cxnLst>
                    <a:cxn ang="0">
                      <a:pos x="101" y="182"/>
                    </a:cxn>
                    <a:cxn ang="0">
                      <a:pos x="118" y="179"/>
                    </a:cxn>
                    <a:cxn ang="0">
                      <a:pos x="134" y="172"/>
                    </a:cxn>
                    <a:cxn ang="0">
                      <a:pos x="149" y="162"/>
                    </a:cxn>
                    <a:cxn ang="0">
                      <a:pos x="162" y="150"/>
                    </a:cxn>
                    <a:cxn ang="0">
                      <a:pos x="172" y="134"/>
                    </a:cxn>
                    <a:cxn ang="0">
                      <a:pos x="178" y="119"/>
                    </a:cxn>
                    <a:cxn ang="0">
                      <a:pos x="182" y="101"/>
                    </a:cxn>
                    <a:cxn ang="0">
                      <a:pos x="182" y="82"/>
                    </a:cxn>
                    <a:cxn ang="0">
                      <a:pos x="178" y="65"/>
                    </a:cxn>
                    <a:cxn ang="0">
                      <a:pos x="172" y="48"/>
                    </a:cxn>
                    <a:cxn ang="0">
                      <a:pos x="162" y="34"/>
                    </a:cxn>
                    <a:cxn ang="0">
                      <a:pos x="149" y="21"/>
                    </a:cxn>
                    <a:cxn ang="0">
                      <a:pos x="134" y="11"/>
                    </a:cxn>
                    <a:cxn ang="0">
                      <a:pos x="118" y="5"/>
                    </a:cxn>
                    <a:cxn ang="0">
                      <a:pos x="101" y="0"/>
                    </a:cxn>
                    <a:cxn ang="0">
                      <a:pos x="82" y="0"/>
                    </a:cxn>
                    <a:cxn ang="0">
                      <a:pos x="64" y="5"/>
                    </a:cxn>
                    <a:cxn ang="0">
                      <a:pos x="47"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6"/>
                      </a:lnTo>
                      <a:lnTo>
                        <a:pt x="134" y="172"/>
                      </a:lnTo>
                      <a:lnTo>
                        <a:pt x="142" y="168"/>
                      </a:lnTo>
                      <a:lnTo>
                        <a:pt x="149" y="162"/>
                      </a:lnTo>
                      <a:lnTo>
                        <a:pt x="156" y="156"/>
                      </a:lnTo>
                      <a:lnTo>
                        <a:pt x="162" y="150"/>
                      </a:lnTo>
                      <a:lnTo>
                        <a:pt x="167" y="142"/>
                      </a:lnTo>
                      <a:lnTo>
                        <a:pt x="172" y="134"/>
                      </a:lnTo>
                      <a:lnTo>
                        <a:pt x="175" y="127"/>
                      </a:lnTo>
                      <a:lnTo>
                        <a:pt x="178" y="119"/>
                      </a:lnTo>
                      <a:lnTo>
                        <a:pt x="180" y="110"/>
                      </a:lnTo>
                      <a:lnTo>
                        <a:pt x="182" y="101"/>
                      </a:lnTo>
                      <a:lnTo>
                        <a:pt x="183" y="91"/>
                      </a:lnTo>
                      <a:lnTo>
                        <a:pt x="182" y="82"/>
                      </a:lnTo>
                      <a:lnTo>
                        <a:pt x="180" y="73"/>
                      </a:lnTo>
                      <a:lnTo>
                        <a:pt x="178" y="65"/>
                      </a:lnTo>
                      <a:lnTo>
                        <a:pt x="175" y="56"/>
                      </a:lnTo>
                      <a:lnTo>
                        <a:pt x="172" y="48"/>
                      </a:lnTo>
                      <a:lnTo>
                        <a:pt x="167" y="40"/>
                      </a:lnTo>
                      <a:lnTo>
                        <a:pt x="162" y="34"/>
                      </a:lnTo>
                      <a:lnTo>
                        <a:pt x="156" y="27"/>
                      </a:lnTo>
                      <a:lnTo>
                        <a:pt x="149" y="21"/>
                      </a:lnTo>
                      <a:lnTo>
                        <a:pt x="142" y="16"/>
                      </a:lnTo>
                      <a:lnTo>
                        <a:pt x="134" y="11"/>
                      </a:lnTo>
                      <a:lnTo>
                        <a:pt x="126" y="7"/>
                      </a:lnTo>
                      <a:lnTo>
                        <a:pt x="118" y="5"/>
                      </a:lnTo>
                      <a:lnTo>
                        <a:pt x="109" y="2"/>
                      </a:lnTo>
                      <a:lnTo>
                        <a:pt x="101" y="0"/>
                      </a:lnTo>
                      <a:lnTo>
                        <a:pt x="91" y="0"/>
                      </a:lnTo>
                      <a:lnTo>
                        <a:pt x="82" y="0"/>
                      </a:lnTo>
                      <a:lnTo>
                        <a:pt x="73" y="2"/>
                      </a:lnTo>
                      <a:lnTo>
                        <a:pt x="64" y="5"/>
                      </a:lnTo>
                      <a:lnTo>
                        <a:pt x="55" y="7"/>
                      </a:lnTo>
                      <a:lnTo>
                        <a:pt x="47" y="11"/>
                      </a:lnTo>
                      <a:lnTo>
                        <a:pt x="40" y="16"/>
                      </a:lnTo>
                      <a:lnTo>
                        <a:pt x="33" y="21"/>
                      </a:lnTo>
                      <a:lnTo>
                        <a:pt x="26" y="27"/>
                      </a:lnTo>
                      <a:lnTo>
                        <a:pt x="21" y="34"/>
                      </a:lnTo>
                      <a:lnTo>
                        <a:pt x="15" y="40"/>
                      </a:lnTo>
                      <a:lnTo>
                        <a:pt x="11" y="48"/>
                      </a:lnTo>
                      <a:lnTo>
                        <a:pt x="6" y="56"/>
                      </a:lnTo>
                      <a:lnTo>
                        <a:pt x="4" y="65"/>
                      </a:lnTo>
                      <a:lnTo>
                        <a:pt x="2" y="73"/>
                      </a:lnTo>
                      <a:lnTo>
                        <a:pt x="0" y="82"/>
                      </a:lnTo>
                      <a:lnTo>
                        <a:pt x="0" y="91"/>
                      </a:lnTo>
                      <a:lnTo>
                        <a:pt x="0" y="101"/>
                      </a:lnTo>
                      <a:lnTo>
                        <a:pt x="2" y="110"/>
                      </a:lnTo>
                      <a:lnTo>
                        <a:pt x="4" y="119"/>
                      </a:lnTo>
                      <a:lnTo>
                        <a:pt x="6" y="127"/>
                      </a:lnTo>
                      <a:lnTo>
                        <a:pt x="11" y="134"/>
                      </a:lnTo>
                      <a:lnTo>
                        <a:pt x="15" y="142"/>
                      </a:lnTo>
                      <a:lnTo>
                        <a:pt x="21" y="150"/>
                      </a:lnTo>
                      <a:lnTo>
                        <a:pt x="26" y="156"/>
                      </a:lnTo>
                      <a:lnTo>
                        <a:pt x="33" y="162"/>
                      </a:lnTo>
                      <a:lnTo>
                        <a:pt x="40" y="168"/>
                      </a:lnTo>
                      <a:lnTo>
                        <a:pt x="47" y="172"/>
                      </a:lnTo>
                      <a:lnTo>
                        <a:pt x="55"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1004" name="Freeform 136"/>
                <p:cNvSpPr>
                  <a:spLocks/>
                </p:cNvSpPr>
                <p:nvPr/>
              </p:nvSpPr>
              <p:spPr bwMode="auto">
                <a:xfrm>
                  <a:off x="12235265" y="2586987"/>
                  <a:ext cx="203200" cy="34925"/>
                </a:xfrm>
                <a:custGeom>
                  <a:avLst/>
                  <a:gdLst/>
                  <a:ahLst/>
                  <a:cxnLst>
                    <a:cxn ang="0">
                      <a:pos x="1170" y="0"/>
                    </a:cxn>
                    <a:cxn ang="0">
                      <a:pos x="1192" y="2"/>
                    </a:cxn>
                    <a:cxn ang="0">
                      <a:pos x="1212" y="8"/>
                    </a:cxn>
                    <a:cxn ang="0">
                      <a:pos x="1231" y="18"/>
                    </a:cxn>
                    <a:cxn ang="0">
                      <a:pos x="1246" y="32"/>
                    </a:cxn>
                    <a:cxn ang="0">
                      <a:pos x="1259" y="47"/>
                    </a:cxn>
                    <a:cxn ang="0">
                      <a:pos x="1271" y="66"/>
                    </a:cxn>
                    <a:cxn ang="0">
                      <a:pos x="1276" y="87"/>
                    </a:cxn>
                    <a:cxn ang="0">
                      <a:pos x="1278" y="108"/>
                    </a:cxn>
                    <a:cxn ang="0">
                      <a:pos x="1276" y="131"/>
                    </a:cxn>
                    <a:cxn ang="0">
                      <a:pos x="1271" y="150"/>
                    </a:cxn>
                    <a:cxn ang="0">
                      <a:pos x="1259" y="169"/>
                    </a:cxn>
                    <a:cxn ang="0">
                      <a:pos x="1246" y="186"/>
                    </a:cxn>
                    <a:cxn ang="0">
                      <a:pos x="1231" y="199"/>
                    </a:cxn>
                    <a:cxn ang="0">
                      <a:pos x="1212" y="209"/>
                    </a:cxn>
                    <a:cxn ang="0">
                      <a:pos x="1192" y="215"/>
                    </a:cxn>
                    <a:cxn ang="0">
                      <a:pos x="1170" y="217"/>
                    </a:cxn>
                    <a:cxn ang="0">
                      <a:pos x="97" y="217"/>
                    </a:cxn>
                    <a:cxn ang="0">
                      <a:pos x="76" y="213"/>
                    </a:cxn>
                    <a:cxn ang="0">
                      <a:pos x="56" y="205"/>
                    </a:cxn>
                    <a:cxn ang="0">
                      <a:pos x="40" y="193"/>
                    </a:cxn>
                    <a:cxn ang="0">
                      <a:pos x="24" y="178"/>
                    </a:cxn>
                    <a:cxn ang="0">
                      <a:pos x="13" y="160"/>
                    </a:cxn>
                    <a:cxn ang="0">
                      <a:pos x="4" y="141"/>
                    </a:cxn>
                    <a:cxn ang="0">
                      <a:pos x="0" y="119"/>
                    </a:cxn>
                    <a:cxn ang="0">
                      <a:pos x="0" y="97"/>
                    </a:cxn>
                    <a:cxn ang="0">
                      <a:pos x="4" y="76"/>
                    </a:cxn>
                    <a:cxn ang="0">
                      <a:pos x="13" y="57"/>
                    </a:cxn>
                    <a:cxn ang="0">
                      <a:pos x="24" y="40"/>
                    </a:cxn>
                    <a:cxn ang="0">
                      <a:pos x="40" y="25"/>
                    </a:cxn>
                    <a:cxn ang="0">
                      <a:pos x="56" y="13"/>
                    </a:cxn>
                    <a:cxn ang="0">
                      <a:pos x="76" y="4"/>
                    </a:cxn>
                    <a:cxn ang="0">
                      <a:pos x="97" y="1"/>
                    </a:cxn>
                  </a:cxnLst>
                  <a:rect l="0" t="0" r="r" b="b"/>
                  <a:pathLst>
                    <a:path w="1278" h="217">
                      <a:moveTo>
                        <a:pt x="108" y="0"/>
                      </a:moveTo>
                      <a:lnTo>
                        <a:pt x="1170" y="0"/>
                      </a:lnTo>
                      <a:lnTo>
                        <a:pt x="1181" y="1"/>
                      </a:lnTo>
                      <a:lnTo>
                        <a:pt x="1192" y="2"/>
                      </a:lnTo>
                      <a:lnTo>
                        <a:pt x="1202" y="4"/>
                      </a:lnTo>
                      <a:lnTo>
                        <a:pt x="1212" y="8"/>
                      </a:lnTo>
                      <a:lnTo>
                        <a:pt x="1222" y="13"/>
                      </a:lnTo>
                      <a:lnTo>
                        <a:pt x="1231" y="18"/>
                      </a:lnTo>
                      <a:lnTo>
                        <a:pt x="1238" y="25"/>
                      </a:lnTo>
                      <a:lnTo>
                        <a:pt x="1246" y="32"/>
                      </a:lnTo>
                      <a:lnTo>
                        <a:pt x="1254" y="40"/>
                      </a:lnTo>
                      <a:lnTo>
                        <a:pt x="1259" y="47"/>
                      </a:lnTo>
                      <a:lnTo>
                        <a:pt x="1265" y="57"/>
                      </a:lnTo>
                      <a:lnTo>
                        <a:pt x="1271" y="66"/>
                      </a:lnTo>
                      <a:lnTo>
                        <a:pt x="1274" y="76"/>
                      </a:lnTo>
                      <a:lnTo>
                        <a:pt x="1276" y="87"/>
                      </a:lnTo>
                      <a:lnTo>
                        <a:pt x="1278" y="97"/>
                      </a:lnTo>
                      <a:lnTo>
                        <a:pt x="1278" y="108"/>
                      </a:lnTo>
                      <a:lnTo>
                        <a:pt x="1278" y="119"/>
                      </a:lnTo>
                      <a:lnTo>
                        <a:pt x="1276" y="131"/>
                      </a:lnTo>
                      <a:lnTo>
                        <a:pt x="1274" y="141"/>
                      </a:lnTo>
                      <a:lnTo>
                        <a:pt x="1271" y="150"/>
                      </a:lnTo>
                      <a:lnTo>
                        <a:pt x="1265" y="160"/>
                      </a:lnTo>
                      <a:lnTo>
                        <a:pt x="1259" y="169"/>
                      </a:lnTo>
                      <a:lnTo>
                        <a:pt x="1254" y="178"/>
                      </a:lnTo>
                      <a:lnTo>
                        <a:pt x="1246" y="186"/>
                      </a:lnTo>
                      <a:lnTo>
                        <a:pt x="1238" y="193"/>
                      </a:lnTo>
                      <a:lnTo>
                        <a:pt x="1231" y="199"/>
                      </a:lnTo>
                      <a:lnTo>
                        <a:pt x="1222" y="205"/>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5"/>
                      </a:lnTo>
                      <a:lnTo>
                        <a:pt x="47" y="199"/>
                      </a:lnTo>
                      <a:lnTo>
                        <a:pt x="40" y="193"/>
                      </a:lnTo>
                      <a:lnTo>
                        <a:pt x="32" y="186"/>
                      </a:lnTo>
                      <a:lnTo>
                        <a:pt x="24" y="178"/>
                      </a:lnTo>
                      <a:lnTo>
                        <a:pt x="19" y="169"/>
                      </a:lnTo>
                      <a:lnTo>
                        <a:pt x="13" y="160"/>
                      </a:lnTo>
                      <a:lnTo>
                        <a:pt x="9" y="150"/>
                      </a:lnTo>
                      <a:lnTo>
                        <a:pt x="4" y="141"/>
                      </a:lnTo>
                      <a:lnTo>
                        <a:pt x="2" y="131"/>
                      </a:lnTo>
                      <a:lnTo>
                        <a:pt x="0" y="119"/>
                      </a:lnTo>
                      <a:lnTo>
                        <a:pt x="0" y="108"/>
                      </a:lnTo>
                      <a:lnTo>
                        <a:pt x="0" y="97"/>
                      </a:lnTo>
                      <a:lnTo>
                        <a:pt x="2" y="87"/>
                      </a:lnTo>
                      <a:lnTo>
                        <a:pt x="4" y="76"/>
                      </a:lnTo>
                      <a:lnTo>
                        <a:pt x="9" y="66"/>
                      </a:lnTo>
                      <a:lnTo>
                        <a:pt x="13" y="57"/>
                      </a:lnTo>
                      <a:lnTo>
                        <a:pt x="19" y="47"/>
                      </a:lnTo>
                      <a:lnTo>
                        <a:pt x="24" y="40"/>
                      </a:lnTo>
                      <a:lnTo>
                        <a:pt x="32" y="32"/>
                      </a:lnTo>
                      <a:lnTo>
                        <a:pt x="40" y="25"/>
                      </a:lnTo>
                      <a:lnTo>
                        <a:pt x="47" y="18"/>
                      </a:lnTo>
                      <a:lnTo>
                        <a:pt x="56" y="13"/>
                      </a:lnTo>
                      <a:lnTo>
                        <a:pt x="66" y="8"/>
                      </a:lnTo>
                      <a:lnTo>
                        <a:pt x="76" y="4"/>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1005" name="Freeform 137"/>
                <p:cNvSpPr>
                  <a:spLocks/>
                </p:cNvSpPr>
                <p:nvPr/>
              </p:nvSpPr>
              <p:spPr bwMode="auto">
                <a:xfrm>
                  <a:off x="11619315" y="2588574"/>
                  <a:ext cx="28575" cy="28575"/>
                </a:xfrm>
                <a:custGeom>
                  <a:avLst/>
                  <a:gdLst/>
                  <a:ahLst/>
                  <a:cxnLst>
                    <a:cxn ang="0">
                      <a:pos x="101" y="183"/>
                    </a:cxn>
                    <a:cxn ang="0">
                      <a:pos x="119" y="179"/>
                    </a:cxn>
                    <a:cxn ang="0">
                      <a:pos x="136" y="172"/>
                    </a:cxn>
                    <a:cxn ang="0">
                      <a:pos x="150" y="162"/>
                    </a:cxn>
                    <a:cxn ang="0">
                      <a:pos x="162" y="150"/>
                    </a:cxn>
                    <a:cxn ang="0">
                      <a:pos x="172" y="136"/>
                    </a:cxn>
                    <a:cxn ang="0">
                      <a:pos x="179" y="119"/>
                    </a:cxn>
                    <a:cxn ang="0">
                      <a:pos x="183" y="101"/>
                    </a:cxn>
                    <a:cxn ang="0">
                      <a:pos x="183" y="82"/>
                    </a:cxn>
                    <a:cxn ang="0">
                      <a:pos x="179" y="65"/>
                    </a:cxn>
                    <a:cxn ang="0">
                      <a:pos x="172" y="49"/>
                    </a:cxn>
                    <a:cxn ang="0">
                      <a:pos x="162" y="34"/>
                    </a:cxn>
                    <a:cxn ang="0">
                      <a:pos x="150" y="21"/>
                    </a:cxn>
                    <a:cxn ang="0">
                      <a:pos x="136" y="11"/>
                    </a:cxn>
                    <a:cxn ang="0">
                      <a:pos x="119" y="5"/>
                    </a:cxn>
                    <a:cxn ang="0">
                      <a:pos x="101" y="1"/>
                    </a:cxn>
                    <a:cxn ang="0">
                      <a:pos x="82" y="1"/>
                    </a:cxn>
                    <a:cxn ang="0">
                      <a:pos x="65" y="5"/>
                    </a:cxn>
                    <a:cxn ang="0">
                      <a:pos x="49" y="11"/>
                    </a:cxn>
                    <a:cxn ang="0">
                      <a:pos x="34" y="21"/>
                    </a:cxn>
                    <a:cxn ang="0">
                      <a:pos x="21" y="34"/>
                    </a:cxn>
                    <a:cxn ang="0">
                      <a:pos x="11" y="49"/>
                    </a:cxn>
                    <a:cxn ang="0">
                      <a:pos x="5" y="65"/>
                    </a:cxn>
                    <a:cxn ang="0">
                      <a:pos x="1" y="82"/>
                    </a:cxn>
                    <a:cxn ang="0">
                      <a:pos x="1" y="101"/>
                    </a:cxn>
                    <a:cxn ang="0">
                      <a:pos x="5" y="119"/>
                    </a:cxn>
                    <a:cxn ang="0">
                      <a:pos x="11" y="136"/>
                    </a:cxn>
                    <a:cxn ang="0">
                      <a:pos x="21" y="150"/>
                    </a:cxn>
                    <a:cxn ang="0">
                      <a:pos x="34" y="162"/>
                    </a:cxn>
                    <a:cxn ang="0">
                      <a:pos x="49" y="172"/>
                    </a:cxn>
                    <a:cxn ang="0">
                      <a:pos x="65" y="179"/>
                    </a:cxn>
                    <a:cxn ang="0">
                      <a:pos x="82" y="183"/>
                    </a:cxn>
                  </a:cxnLst>
                  <a:rect l="0" t="0" r="r" b="b"/>
                  <a:pathLst>
                    <a:path w="183" h="183">
                      <a:moveTo>
                        <a:pt x="92" y="183"/>
                      </a:moveTo>
                      <a:lnTo>
                        <a:pt x="101" y="183"/>
                      </a:lnTo>
                      <a:lnTo>
                        <a:pt x="110" y="181"/>
                      </a:lnTo>
                      <a:lnTo>
                        <a:pt x="119" y="179"/>
                      </a:lnTo>
                      <a:lnTo>
                        <a:pt x="128" y="177"/>
                      </a:lnTo>
                      <a:lnTo>
                        <a:pt x="136" y="172"/>
                      </a:lnTo>
                      <a:lnTo>
                        <a:pt x="143" y="168"/>
                      </a:lnTo>
                      <a:lnTo>
                        <a:pt x="150" y="162"/>
                      </a:lnTo>
                      <a:lnTo>
                        <a:pt x="157" y="157"/>
                      </a:lnTo>
                      <a:lnTo>
                        <a:pt x="162" y="150"/>
                      </a:lnTo>
                      <a:lnTo>
                        <a:pt x="168" y="143"/>
                      </a:lnTo>
                      <a:lnTo>
                        <a:pt x="172" y="136"/>
                      </a:lnTo>
                      <a:lnTo>
                        <a:pt x="177" y="128"/>
                      </a:lnTo>
                      <a:lnTo>
                        <a:pt x="179" y="119"/>
                      </a:lnTo>
                      <a:lnTo>
                        <a:pt x="181" y="110"/>
                      </a:lnTo>
                      <a:lnTo>
                        <a:pt x="183" y="101"/>
                      </a:lnTo>
                      <a:lnTo>
                        <a:pt x="183" y="92"/>
                      </a:lnTo>
                      <a:lnTo>
                        <a:pt x="183" y="82"/>
                      </a:lnTo>
                      <a:lnTo>
                        <a:pt x="181" y="73"/>
                      </a:lnTo>
                      <a:lnTo>
                        <a:pt x="179" y="65"/>
                      </a:lnTo>
                      <a:lnTo>
                        <a:pt x="177" y="57"/>
                      </a:lnTo>
                      <a:lnTo>
                        <a:pt x="172" y="49"/>
                      </a:lnTo>
                      <a:lnTo>
                        <a:pt x="168" y="41"/>
                      </a:lnTo>
                      <a:lnTo>
                        <a:pt x="162" y="34"/>
                      </a:lnTo>
                      <a:lnTo>
                        <a:pt x="157" y="28"/>
                      </a:lnTo>
                      <a:lnTo>
                        <a:pt x="150" y="21"/>
                      </a:lnTo>
                      <a:lnTo>
                        <a:pt x="143" y="16"/>
                      </a:lnTo>
                      <a:lnTo>
                        <a:pt x="136" y="11"/>
                      </a:lnTo>
                      <a:lnTo>
                        <a:pt x="128" y="8"/>
                      </a:lnTo>
                      <a:lnTo>
                        <a:pt x="119" y="5"/>
                      </a:lnTo>
                      <a:lnTo>
                        <a:pt x="110" y="2"/>
                      </a:lnTo>
                      <a:lnTo>
                        <a:pt x="101" y="1"/>
                      </a:lnTo>
                      <a:lnTo>
                        <a:pt x="92" y="0"/>
                      </a:lnTo>
                      <a:lnTo>
                        <a:pt x="82" y="1"/>
                      </a:lnTo>
                      <a:lnTo>
                        <a:pt x="73" y="2"/>
                      </a:lnTo>
                      <a:lnTo>
                        <a:pt x="65" y="5"/>
                      </a:lnTo>
                      <a:lnTo>
                        <a:pt x="57" y="8"/>
                      </a:lnTo>
                      <a:lnTo>
                        <a:pt x="49" y="11"/>
                      </a:lnTo>
                      <a:lnTo>
                        <a:pt x="41" y="16"/>
                      </a:lnTo>
                      <a:lnTo>
                        <a:pt x="34" y="21"/>
                      </a:lnTo>
                      <a:lnTo>
                        <a:pt x="28" y="28"/>
                      </a:lnTo>
                      <a:lnTo>
                        <a:pt x="21" y="34"/>
                      </a:lnTo>
                      <a:lnTo>
                        <a:pt x="16" y="41"/>
                      </a:lnTo>
                      <a:lnTo>
                        <a:pt x="11" y="49"/>
                      </a:lnTo>
                      <a:lnTo>
                        <a:pt x="8" y="57"/>
                      </a:lnTo>
                      <a:lnTo>
                        <a:pt x="5" y="65"/>
                      </a:lnTo>
                      <a:lnTo>
                        <a:pt x="2" y="73"/>
                      </a:lnTo>
                      <a:lnTo>
                        <a:pt x="1" y="82"/>
                      </a:lnTo>
                      <a:lnTo>
                        <a:pt x="0" y="92"/>
                      </a:lnTo>
                      <a:lnTo>
                        <a:pt x="1" y="101"/>
                      </a:lnTo>
                      <a:lnTo>
                        <a:pt x="2" y="110"/>
                      </a:lnTo>
                      <a:lnTo>
                        <a:pt x="5" y="119"/>
                      </a:lnTo>
                      <a:lnTo>
                        <a:pt x="8" y="128"/>
                      </a:lnTo>
                      <a:lnTo>
                        <a:pt x="11" y="136"/>
                      </a:lnTo>
                      <a:lnTo>
                        <a:pt x="16" y="143"/>
                      </a:lnTo>
                      <a:lnTo>
                        <a:pt x="21" y="150"/>
                      </a:lnTo>
                      <a:lnTo>
                        <a:pt x="28" y="157"/>
                      </a:lnTo>
                      <a:lnTo>
                        <a:pt x="34" y="162"/>
                      </a:lnTo>
                      <a:lnTo>
                        <a:pt x="41" y="168"/>
                      </a:lnTo>
                      <a:lnTo>
                        <a:pt x="49" y="172"/>
                      </a:lnTo>
                      <a:lnTo>
                        <a:pt x="57" y="177"/>
                      </a:lnTo>
                      <a:lnTo>
                        <a:pt x="65"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1006" name="Freeform 138"/>
                <p:cNvSpPr>
                  <a:spLocks/>
                </p:cNvSpPr>
                <p:nvPr/>
              </p:nvSpPr>
              <p:spPr bwMode="auto">
                <a:xfrm>
                  <a:off x="11659003" y="2588574"/>
                  <a:ext cx="28575" cy="28575"/>
                </a:xfrm>
                <a:custGeom>
                  <a:avLst/>
                  <a:gdLst/>
                  <a:ahLst/>
                  <a:cxnLst>
                    <a:cxn ang="0">
                      <a:pos x="100" y="183"/>
                    </a:cxn>
                    <a:cxn ang="0">
                      <a:pos x="118" y="179"/>
                    </a:cxn>
                    <a:cxn ang="0">
                      <a:pos x="134"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4" y="11"/>
                    </a:cxn>
                    <a:cxn ang="0">
                      <a:pos x="118" y="5"/>
                    </a:cxn>
                    <a:cxn ang="0">
                      <a:pos x="100" y="1"/>
                    </a:cxn>
                    <a:cxn ang="0">
                      <a:pos x="81" y="1"/>
                    </a:cxn>
                    <a:cxn ang="0">
                      <a:pos x="63" y="5"/>
                    </a:cxn>
                    <a:cxn ang="0">
                      <a:pos x="48" y="11"/>
                    </a:cxn>
                    <a:cxn ang="0">
                      <a:pos x="32" y="21"/>
                    </a:cxn>
                    <a:cxn ang="0">
                      <a:pos x="20" y="34"/>
                    </a:cxn>
                    <a:cxn ang="0">
                      <a:pos x="10" y="49"/>
                    </a:cxn>
                    <a:cxn ang="0">
                      <a:pos x="4" y="65"/>
                    </a:cxn>
                    <a:cxn ang="0">
                      <a:pos x="0" y="82"/>
                    </a:cxn>
                    <a:cxn ang="0">
                      <a:pos x="0" y="101"/>
                    </a:cxn>
                    <a:cxn ang="0">
                      <a:pos x="4" y="119"/>
                    </a:cxn>
                    <a:cxn ang="0">
                      <a:pos x="10" y="136"/>
                    </a:cxn>
                    <a:cxn ang="0">
                      <a:pos x="20" y="150"/>
                    </a:cxn>
                    <a:cxn ang="0">
                      <a:pos x="32" y="162"/>
                    </a:cxn>
                    <a:cxn ang="0">
                      <a:pos x="48" y="172"/>
                    </a:cxn>
                    <a:cxn ang="0">
                      <a:pos x="63" y="179"/>
                    </a:cxn>
                    <a:cxn ang="0">
                      <a:pos x="81" y="183"/>
                    </a:cxn>
                  </a:cxnLst>
                  <a:rect l="0" t="0" r="r" b="b"/>
                  <a:pathLst>
                    <a:path w="182" h="183">
                      <a:moveTo>
                        <a:pt x="91" y="183"/>
                      </a:moveTo>
                      <a:lnTo>
                        <a:pt x="100" y="183"/>
                      </a:lnTo>
                      <a:lnTo>
                        <a:pt x="109" y="181"/>
                      </a:lnTo>
                      <a:lnTo>
                        <a:pt x="118" y="179"/>
                      </a:lnTo>
                      <a:lnTo>
                        <a:pt x="127" y="177"/>
                      </a:lnTo>
                      <a:lnTo>
                        <a:pt x="134" y="172"/>
                      </a:lnTo>
                      <a:lnTo>
                        <a:pt x="142" y="168"/>
                      </a:lnTo>
                      <a:lnTo>
                        <a:pt x="149" y="162"/>
                      </a:lnTo>
                      <a:lnTo>
                        <a:pt x="155" y="157"/>
                      </a:lnTo>
                      <a:lnTo>
                        <a:pt x="161" y="150"/>
                      </a:lnTo>
                      <a:lnTo>
                        <a:pt x="167"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7" y="41"/>
                      </a:lnTo>
                      <a:lnTo>
                        <a:pt x="161" y="34"/>
                      </a:lnTo>
                      <a:lnTo>
                        <a:pt x="155" y="28"/>
                      </a:lnTo>
                      <a:lnTo>
                        <a:pt x="149" y="21"/>
                      </a:lnTo>
                      <a:lnTo>
                        <a:pt x="142" y="16"/>
                      </a:lnTo>
                      <a:lnTo>
                        <a:pt x="134" y="11"/>
                      </a:lnTo>
                      <a:lnTo>
                        <a:pt x="127" y="8"/>
                      </a:lnTo>
                      <a:lnTo>
                        <a:pt x="118" y="5"/>
                      </a:lnTo>
                      <a:lnTo>
                        <a:pt x="109" y="2"/>
                      </a:lnTo>
                      <a:lnTo>
                        <a:pt x="100" y="1"/>
                      </a:lnTo>
                      <a:lnTo>
                        <a:pt x="91" y="0"/>
                      </a:lnTo>
                      <a:lnTo>
                        <a:pt x="81" y="1"/>
                      </a:lnTo>
                      <a:lnTo>
                        <a:pt x="72" y="2"/>
                      </a:lnTo>
                      <a:lnTo>
                        <a:pt x="63" y="5"/>
                      </a:lnTo>
                      <a:lnTo>
                        <a:pt x="56" y="8"/>
                      </a:lnTo>
                      <a:lnTo>
                        <a:pt x="48" y="11"/>
                      </a:lnTo>
                      <a:lnTo>
                        <a:pt x="40" y="16"/>
                      </a:lnTo>
                      <a:lnTo>
                        <a:pt x="32" y="21"/>
                      </a:lnTo>
                      <a:lnTo>
                        <a:pt x="27" y="28"/>
                      </a:lnTo>
                      <a:lnTo>
                        <a:pt x="20" y="34"/>
                      </a:lnTo>
                      <a:lnTo>
                        <a:pt x="16" y="41"/>
                      </a:lnTo>
                      <a:lnTo>
                        <a:pt x="10" y="49"/>
                      </a:lnTo>
                      <a:lnTo>
                        <a:pt x="7" y="57"/>
                      </a:lnTo>
                      <a:lnTo>
                        <a:pt x="4" y="65"/>
                      </a:lnTo>
                      <a:lnTo>
                        <a:pt x="1" y="73"/>
                      </a:lnTo>
                      <a:lnTo>
                        <a:pt x="0" y="82"/>
                      </a:lnTo>
                      <a:lnTo>
                        <a:pt x="0" y="92"/>
                      </a:lnTo>
                      <a:lnTo>
                        <a:pt x="0" y="101"/>
                      </a:lnTo>
                      <a:lnTo>
                        <a:pt x="1" y="110"/>
                      </a:lnTo>
                      <a:lnTo>
                        <a:pt x="4" y="119"/>
                      </a:lnTo>
                      <a:lnTo>
                        <a:pt x="7" y="128"/>
                      </a:lnTo>
                      <a:lnTo>
                        <a:pt x="10" y="136"/>
                      </a:lnTo>
                      <a:lnTo>
                        <a:pt x="16" y="143"/>
                      </a:lnTo>
                      <a:lnTo>
                        <a:pt x="20" y="150"/>
                      </a:lnTo>
                      <a:lnTo>
                        <a:pt x="27" y="157"/>
                      </a:lnTo>
                      <a:lnTo>
                        <a:pt x="32" y="162"/>
                      </a:lnTo>
                      <a:lnTo>
                        <a:pt x="40" y="168"/>
                      </a:lnTo>
                      <a:lnTo>
                        <a:pt x="48" y="172"/>
                      </a:lnTo>
                      <a:lnTo>
                        <a:pt x="56" y="177"/>
                      </a:lnTo>
                      <a:lnTo>
                        <a:pt x="63" y="179"/>
                      </a:lnTo>
                      <a:lnTo>
                        <a:pt x="72" y="181"/>
                      </a:lnTo>
                      <a:lnTo>
                        <a:pt x="81"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1007" name="Freeform 139"/>
                <p:cNvSpPr>
                  <a:spLocks/>
                </p:cNvSpPr>
                <p:nvPr/>
              </p:nvSpPr>
              <p:spPr bwMode="auto">
                <a:xfrm>
                  <a:off x="11698690" y="2588574"/>
                  <a:ext cx="30163" cy="28575"/>
                </a:xfrm>
                <a:custGeom>
                  <a:avLst/>
                  <a:gdLst/>
                  <a:ahLst/>
                  <a:cxnLst>
                    <a:cxn ang="0">
                      <a:pos x="100" y="183"/>
                    </a:cxn>
                    <a:cxn ang="0">
                      <a:pos x="118" y="179"/>
                    </a:cxn>
                    <a:cxn ang="0">
                      <a:pos x="134" y="172"/>
                    </a:cxn>
                    <a:cxn ang="0">
                      <a:pos x="149" y="162"/>
                    </a:cxn>
                    <a:cxn ang="0">
                      <a:pos x="162" y="150"/>
                    </a:cxn>
                    <a:cxn ang="0">
                      <a:pos x="171" y="136"/>
                    </a:cxn>
                    <a:cxn ang="0">
                      <a:pos x="179" y="119"/>
                    </a:cxn>
                    <a:cxn ang="0">
                      <a:pos x="182" y="101"/>
                    </a:cxn>
                    <a:cxn ang="0">
                      <a:pos x="182" y="82"/>
                    </a:cxn>
                    <a:cxn ang="0">
                      <a:pos x="179" y="65"/>
                    </a:cxn>
                    <a:cxn ang="0">
                      <a:pos x="171" y="49"/>
                    </a:cxn>
                    <a:cxn ang="0">
                      <a:pos x="162" y="34"/>
                    </a:cxn>
                    <a:cxn ang="0">
                      <a:pos x="149" y="21"/>
                    </a:cxn>
                    <a:cxn ang="0">
                      <a:pos x="134" y="11"/>
                    </a:cxn>
                    <a:cxn ang="0">
                      <a:pos x="118" y="5"/>
                    </a:cxn>
                    <a:cxn ang="0">
                      <a:pos x="100" y="1"/>
                    </a:cxn>
                    <a:cxn ang="0">
                      <a:pos x="82" y="1"/>
                    </a:cxn>
                    <a:cxn ang="0">
                      <a:pos x="64" y="5"/>
                    </a:cxn>
                    <a:cxn ang="0">
                      <a:pos x="48" y="11"/>
                    </a:cxn>
                    <a:cxn ang="0">
                      <a:pos x="33" y="21"/>
                    </a:cxn>
                    <a:cxn ang="0">
                      <a:pos x="20" y="34"/>
                    </a:cxn>
                    <a:cxn ang="0">
                      <a:pos x="11" y="49"/>
                    </a:cxn>
                    <a:cxn ang="0">
                      <a:pos x="3" y="65"/>
                    </a:cxn>
                    <a:cxn ang="0">
                      <a:pos x="0" y="82"/>
                    </a:cxn>
                    <a:cxn ang="0">
                      <a:pos x="0" y="101"/>
                    </a:cxn>
                    <a:cxn ang="0">
                      <a:pos x="3" y="119"/>
                    </a:cxn>
                    <a:cxn ang="0">
                      <a:pos x="11" y="136"/>
                    </a:cxn>
                    <a:cxn ang="0">
                      <a:pos x="20" y="150"/>
                    </a:cxn>
                    <a:cxn ang="0">
                      <a:pos x="33" y="162"/>
                    </a:cxn>
                    <a:cxn ang="0">
                      <a:pos x="48" y="172"/>
                    </a:cxn>
                    <a:cxn ang="0">
                      <a:pos x="64" y="179"/>
                    </a:cxn>
                    <a:cxn ang="0">
                      <a:pos x="82" y="183"/>
                    </a:cxn>
                  </a:cxnLst>
                  <a:rect l="0" t="0" r="r" b="b"/>
                  <a:pathLst>
                    <a:path w="182" h="183">
                      <a:moveTo>
                        <a:pt x="91" y="183"/>
                      </a:moveTo>
                      <a:lnTo>
                        <a:pt x="100" y="183"/>
                      </a:lnTo>
                      <a:lnTo>
                        <a:pt x="110" y="181"/>
                      </a:lnTo>
                      <a:lnTo>
                        <a:pt x="118" y="179"/>
                      </a:lnTo>
                      <a:lnTo>
                        <a:pt x="126" y="177"/>
                      </a:lnTo>
                      <a:lnTo>
                        <a:pt x="134" y="172"/>
                      </a:lnTo>
                      <a:lnTo>
                        <a:pt x="142" y="168"/>
                      </a:lnTo>
                      <a:lnTo>
                        <a:pt x="149" y="162"/>
                      </a:lnTo>
                      <a:lnTo>
                        <a:pt x="155" y="157"/>
                      </a:lnTo>
                      <a:lnTo>
                        <a:pt x="162" y="150"/>
                      </a:lnTo>
                      <a:lnTo>
                        <a:pt x="166"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6" y="41"/>
                      </a:lnTo>
                      <a:lnTo>
                        <a:pt x="162" y="34"/>
                      </a:lnTo>
                      <a:lnTo>
                        <a:pt x="155" y="28"/>
                      </a:lnTo>
                      <a:lnTo>
                        <a:pt x="149" y="21"/>
                      </a:lnTo>
                      <a:lnTo>
                        <a:pt x="142" y="16"/>
                      </a:lnTo>
                      <a:lnTo>
                        <a:pt x="134" y="11"/>
                      </a:lnTo>
                      <a:lnTo>
                        <a:pt x="126" y="8"/>
                      </a:lnTo>
                      <a:lnTo>
                        <a:pt x="118" y="5"/>
                      </a:lnTo>
                      <a:lnTo>
                        <a:pt x="110" y="2"/>
                      </a:lnTo>
                      <a:lnTo>
                        <a:pt x="100" y="1"/>
                      </a:lnTo>
                      <a:lnTo>
                        <a:pt x="91" y="0"/>
                      </a:lnTo>
                      <a:lnTo>
                        <a:pt x="82" y="1"/>
                      </a:lnTo>
                      <a:lnTo>
                        <a:pt x="72" y="2"/>
                      </a:lnTo>
                      <a:lnTo>
                        <a:pt x="64" y="5"/>
                      </a:lnTo>
                      <a:lnTo>
                        <a:pt x="55" y="8"/>
                      </a:lnTo>
                      <a:lnTo>
                        <a:pt x="48" y="11"/>
                      </a:lnTo>
                      <a:lnTo>
                        <a:pt x="40" y="16"/>
                      </a:lnTo>
                      <a:lnTo>
                        <a:pt x="33" y="21"/>
                      </a:lnTo>
                      <a:lnTo>
                        <a:pt x="27" y="28"/>
                      </a:lnTo>
                      <a:lnTo>
                        <a:pt x="20" y="34"/>
                      </a:lnTo>
                      <a:lnTo>
                        <a:pt x="16" y="41"/>
                      </a:lnTo>
                      <a:lnTo>
                        <a:pt x="11" y="49"/>
                      </a:lnTo>
                      <a:lnTo>
                        <a:pt x="7" y="57"/>
                      </a:lnTo>
                      <a:lnTo>
                        <a:pt x="3" y="65"/>
                      </a:lnTo>
                      <a:lnTo>
                        <a:pt x="1" y="73"/>
                      </a:lnTo>
                      <a:lnTo>
                        <a:pt x="0" y="82"/>
                      </a:lnTo>
                      <a:lnTo>
                        <a:pt x="0" y="92"/>
                      </a:lnTo>
                      <a:lnTo>
                        <a:pt x="0" y="101"/>
                      </a:lnTo>
                      <a:lnTo>
                        <a:pt x="1" y="110"/>
                      </a:lnTo>
                      <a:lnTo>
                        <a:pt x="3" y="119"/>
                      </a:lnTo>
                      <a:lnTo>
                        <a:pt x="7" y="128"/>
                      </a:lnTo>
                      <a:lnTo>
                        <a:pt x="11" y="136"/>
                      </a:lnTo>
                      <a:lnTo>
                        <a:pt x="16" y="143"/>
                      </a:lnTo>
                      <a:lnTo>
                        <a:pt x="20" y="150"/>
                      </a:lnTo>
                      <a:lnTo>
                        <a:pt x="27" y="157"/>
                      </a:lnTo>
                      <a:lnTo>
                        <a:pt x="33" y="162"/>
                      </a:lnTo>
                      <a:lnTo>
                        <a:pt x="40" y="168"/>
                      </a:lnTo>
                      <a:lnTo>
                        <a:pt x="48" y="172"/>
                      </a:lnTo>
                      <a:lnTo>
                        <a:pt x="55" y="177"/>
                      </a:lnTo>
                      <a:lnTo>
                        <a:pt x="64" y="179"/>
                      </a:lnTo>
                      <a:lnTo>
                        <a:pt x="72"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1008" name="Freeform 140"/>
                <p:cNvSpPr>
                  <a:spLocks/>
                </p:cNvSpPr>
                <p:nvPr/>
              </p:nvSpPr>
              <p:spPr bwMode="auto">
                <a:xfrm>
                  <a:off x="11739965" y="2588574"/>
                  <a:ext cx="28575" cy="28575"/>
                </a:xfrm>
                <a:custGeom>
                  <a:avLst/>
                  <a:gdLst/>
                  <a:ahLst/>
                  <a:cxnLst>
                    <a:cxn ang="0">
                      <a:pos x="101" y="183"/>
                    </a:cxn>
                    <a:cxn ang="0">
                      <a:pos x="118" y="179"/>
                    </a:cxn>
                    <a:cxn ang="0">
                      <a:pos x="134" y="172"/>
                    </a:cxn>
                    <a:cxn ang="0">
                      <a:pos x="148" y="162"/>
                    </a:cxn>
                    <a:cxn ang="0">
                      <a:pos x="162" y="150"/>
                    </a:cxn>
                    <a:cxn ang="0">
                      <a:pos x="172" y="136"/>
                    </a:cxn>
                    <a:cxn ang="0">
                      <a:pos x="178" y="119"/>
                    </a:cxn>
                    <a:cxn ang="0">
                      <a:pos x="182" y="101"/>
                    </a:cxn>
                    <a:cxn ang="0">
                      <a:pos x="182" y="82"/>
                    </a:cxn>
                    <a:cxn ang="0">
                      <a:pos x="178" y="65"/>
                    </a:cxn>
                    <a:cxn ang="0">
                      <a:pos x="172" y="49"/>
                    </a:cxn>
                    <a:cxn ang="0">
                      <a:pos x="162" y="34"/>
                    </a:cxn>
                    <a:cxn ang="0">
                      <a:pos x="148" y="21"/>
                    </a:cxn>
                    <a:cxn ang="0">
                      <a:pos x="134" y="11"/>
                    </a:cxn>
                    <a:cxn ang="0">
                      <a:pos x="118" y="5"/>
                    </a:cxn>
                    <a:cxn ang="0">
                      <a:pos x="101" y="1"/>
                    </a:cxn>
                    <a:cxn ang="0">
                      <a:pos x="82" y="1"/>
                    </a:cxn>
                    <a:cxn ang="0">
                      <a:pos x="64" y="5"/>
                    </a:cxn>
                    <a:cxn ang="0">
                      <a:pos x="48" y="11"/>
                    </a:cxn>
                    <a:cxn ang="0">
                      <a:pos x="33" y="21"/>
                    </a:cxn>
                    <a:cxn ang="0">
                      <a:pos x="21" y="34"/>
                    </a:cxn>
                    <a:cxn ang="0">
                      <a:pos x="11" y="49"/>
                    </a:cxn>
                    <a:cxn ang="0">
                      <a:pos x="3" y="65"/>
                    </a:cxn>
                    <a:cxn ang="0">
                      <a:pos x="0" y="82"/>
                    </a:cxn>
                    <a:cxn ang="0">
                      <a:pos x="0" y="101"/>
                    </a:cxn>
                    <a:cxn ang="0">
                      <a:pos x="3"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8" y="179"/>
                      </a:lnTo>
                      <a:lnTo>
                        <a:pt x="126" y="177"/>
                      </a:lnTo>
                      <a:lnTo>
                        <a:pt x="134" y="172"/>
                      </a:lnTo>
                      <a:lnTo>
                        <a:pt x="142" y="168"/>
                      </a:lnTo>
                      <a:lnTo>
                        <a:pt x="148" y="162"/>
                      </a:lnTo>
                      <a:lnTo>
                        <a:pt x="155" y="157"/>
                      </a:lnTo>
                      <a:lnTo>
                        <a:pt x="162" y="150"/>
                      </a:lnTo>
                      <a:lnTo>
                        <a:pt x="166"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6" y="41"/>
                      </a:lnTo>
                      <a:lnTo>
                        <a:pt x="162" y="34"/>
                      </a:lnTo>
                      <a:lnTo>
                        <a:pt x="155" y="28"/>
                      </a:lnTo>
                      <a:lnTo>
                        <a:pt x="148" y="21"/>
                      </a:lnTo>
                      <a:lnTo>
                        <a:pt x="142" y="16"/>
                      </a:lnTo>
                      <a:lnTo>
                        <a:pt x="134" y="11"/>
                      </a:lnTo>
                      <a:lnTo>
                        <a:pt x="126" y="8"/>
                      </a:lnTo>
                      <a:lnTo>
                        <a:pt x="118" y="5"/>
                      </a:lnTo>
                      <a:lnTo>
                        <a:pt x="110" y="2"/>
                      </a:lnTo>
                      <a:lnTo>
                        <a:pt x="101" y="1"/>
                      </a:lnTo>
                      <a:lnTo>
                        <a:pt x="91"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6" y="57"/>
                      </a:lnTo>
                      <a:lnTo>
                        <a:pt x="3" y="65"/>
                      </a:lnTo>
                      <a:lnTo>
                        <a:pt x="1" y="73"/>
                      </a:lnTo>
                      <a:lnTo>
                        <a:pt x="0" y="82"/>
                      </a:lnTo>
                      <a:lnTo>
                        <a:pt x="0" y="92"/>
                      </a:lnTo>
                      <a:lnTo>
                        <a:pt x="0" y="101"/>
                      </a:lnTo>
                      <a:lnTo>
                        <a:pt x="1" y="110"/>
                      </a:lnTo>
                      <a:lnTo>
                        <a:pt x="3" y="119"/>
                      </a:lnTo>
                      <a:lnTo>
                        <a:pt x="6"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1009" name="Freeform 141"/>
                <p:cNvSpPr>
                  <a:spLocks/>
                </p:cNvSpPr>
                <p:nvPr/>
              </p:nvSpPr>
              <p:spPr bwMode="auto">
                <a:xfrm>
                  <a:off x="11779653" y="2588574"/>
                  <a:ext cx="28575" cy="28575"/>
                </a:xfrm>
                <a:custGeom>
                  <a:avLst/>
                  <a:gdLst/>
                  <a:ahLst/>
                  <a:cxnLst>
                    <a:cxn ang="0">
                      <a:pos x="101" y="183"/>
                    </a:cxn>
                    <a:cxn ang="0">
                      <a:pos x="118" y="179"/>
                    </a:cxn>
                    <a:cxn ang="0">
                      <a:pos x="134" y="172"/>
                    </a:cxn>
                    <a:cxn ang="0">
                      <a:pos x="149" y="162"/>
                    </a:cxn>
                    <a:cxn ang="0">
                      <a:pos x="162" y="150"/>
                    </a:cxn>
                    <a:cxn ang="0">
                      <a:pos x="172" y="136"/>
                    </a:cxn>
                    <a:cxn ang="0">
                      <a:pos x="178" y="119"/>
                    </a:cxn>
                    <a:cxn ang="0">
                      <a:pos x="182" y="101"/>
                    </a:cxn>
                    <a:cxn ang="0">
                      <a:pos x="182" y="82"/>
                    </a:cxn>
                    <a:cxn ang="0">
                      <a:pos x="178" y="65"/>
                    </a:cxn>
                    <a:cxn ang="0">
                      <a:pos x="172" y="49"/>
                    </a:cxn>
                    <a:cxn ang="0">
                      <a:pos x="162" y="34"/>
                    </a:cxn>
                    <a:cxn ang="0">
                      <a:pos x="149" y="21"/>
                    </a:cxn>
                    <a:cxn ang="0">
                      <a:pos x="134" y="11"/>
                    </a:cxn>
                    <a:cxn ang="0">
                      <a:pos x="118" y="5"/>
                    </a:cxn>
                    <a:cxn ang="0">
                      <a:pos x="101" y="1"/>
                    </a:cxn>
                    <a:cxn ang="0">
                      <a:pos x="82" y="1"/>
                    </a:cxn>
                    <a:cxn ang="0">
                      <a:pos x="64" y="5"/>
                    </a:cxn>
                    <a:cxn ang="0">
                      <a:pos x="47"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7" y="172"/>
                    </a:cxn>
                    <a:cxn ang="0">
                      <a:pos x="64" y="179"/>
                    </a:cxn>
                    <a:cxn ang="0">
                      <a:pos x="82" y="183"/>
                    </a:cxn>
                  </a:cxnLst>
                  <a:rect l="0" t="0" r="r" b="b"/>
                  <a:pathLst>
                    <a:path w="183" h="183">
                      <a:moveTo>
                        <a:pt x="91" y="183"/>
                      </a:moveTo>
                      <a:lnTo>
                        <a:pt x="101" y="183"/>
                      </a:lnTo>
                      <a:lnTo>
                        <a:pt x="109" y="181"/>
                      </a:lnTo>
                      <a:lnTo>
                        <a:pt x="118" y="179"/>
                      </a:lnTo>
                      <a:lnTo>
                        <a:pt x="126" y="177"/>
                      </a:lnTo>
                      <a:lnTo>
                        <a:pt x="134" y="172"/>
                      </a:lnTo>
                      <a:lnTo>
                        <a:pt x="142" y="168"/>
                      </a:lnTo>
                      <a:lnTo>
                        <a:pt x="149" y="162"/>
                      </a:lnTo>
                      <a:lnTo>
                        <a:pt x="156" y="157"/>
                      </a:lnTo>
                      <a:lnTo>
                        <a:pt x="162" y="150"/>
                      </a:lnTo>
                      <a:lnTo>
                        <a:pt x="167" y="143"/>
                      </a:lnTo>
                      <a:lnTo>
                        <a:pt x="172" y="136"/>
                      </a:lnTo>
                      <a:lnTo>
                        <a:pt x="175" y="128"/>
                      </a:lnTo>
                      <a:lnTo>
                        <a:pt x="178" y="119"/>
                      </a:lnTo>
                      <a:lnTo>
                        <a:pt x="180" y="110"/>
                      </a:lnTo>
                      <a:lnTo>
                        <a:pt x="182" y="101"/>
                      </a:lnTo>
                      <a:lnTo>
                        <a:pt x="183" y="92"/>
                      </a:lnTo>
                      <a:lnTo>
                        <a:pt x="182" y="82"/>
                      </a:lnTo>
                      <a:lnTo>
                        <a:pt x="180" y="73"/>
                      </a:lnTo>
                      <a:lnTo>
                        <a:pt x="178" y="65"/>
                      </a:lnTo>
                      <a:lnTo>
                        <a:pt x="175" y="57"/>
                      </a:lnTo>
                      <a:lnTo>
                        <a:pt x="172" y="49"/>
                      </a:lnTo>
                      <a:lnTo>
                        <a:pt x="167" y="41"/>
                      </a:lnTo>
                      <a:lnTo>
                        <a:pt x="162" y="34"/>
                      </a:lnTo>
                      <a:lnTo>
                        <a:pt x="156" y="28"/>
                      </a:lnTo>
                      <a:lnTo>
                        <a:pt x="149" y="21"/>
                      </a:lnTo>
                      <a:lnTo>
                        <a:pt x="142" y="16"/>
                      </a:lnTo>
                      <a:lnTo>
                        <a:pt x="134" y="11"/>
                      </a:lnTo>
                      <a:lnTo>
                        <a:pt x="126" y="8"/>
                      </a:lnTo>
                      <a:lnTo>
                        <a:pt x="118" y="5"/>
                      </a:lnTo>
                      <a:lnTo>
                        <a:pt x="109" y="2"/>
                      </a:lnTo>
                      <a:lnTo>
                        <a:pt x="101" y="1"/>
                      </a:lnTo>
                      <a:lnTo>
                        <a:pt x="91" y="0"/>
                      </a:lnTo>
                      <a:lnTo>
                        <a:pt x="82" y="1"/>
                      </a:lnTo>
                      <a:lnTo>
                        <a:pt x="73" y="2"/>
                      </a:lnTo>
                      <a:lnTo>
                        <a:pt x="64" y="5"/>
                      </a:lnTo>
                      <a:lnTo>
                        <a:pt x="55" y="8"/>
                      </a:lnTo>
                      <a:lnTo>
                        <a:pt x="47" y="11"/>
                      </a:lnTo>
                      <a:lnTo>
                        <a:pt x="40" y="16"/>
                      </a:lnTo>
                      <a:lnTo>
                        <a:pt x="33" y="21"/>
                      </a:lnTo>
                      <a:lnTo>
                        <a:pt x="26" y="28"/>
                      </a:lnTo>
                      <a:lnTo>
                        <a:pt x="21" y="34"/>
                      </a:lnTo>
                      <a:lnTo>
                        <a:pt x="15" y="41"/>
                      </a:lnTo>
                      <a:lnTo>
                        <a:pt x="11" y="49"/>
                      </a:lnTo>
                      <a:lnTo>
                        <a:pt x="6" y="57"/>
                      </a:lnTo>
                      <a:lnTo>
                        <a:pt x="4" y="65"/>
                      </a:lnTo>
                      <a:lnTo>
                        <a:pt x="2" y="73"/>
                      </a:lnTo>
                      <a:lnTo>
                        <a:pt x="0" y="82"/>
                      </a:lnTo>
                      <a:lnTo>
                        <a:pt x="0" y="92"/>
                      </a:lnTo>
                      <a:lnTo>
                        <a:pt x="0" y="101"/>
                      </a:lnTo>
                      <a:lnTo>
                        <a:pt x="2" y="110"/>
                      </a:lnTo>
                      <a:lnTo>
                        <a:pt x="4" y="119"/>
                      </a:lnTo>
                      <a:lnTo>
                        <a:pt x="6" y="128"/>
                      </a:lnTo>
                      <a:lnTo>
                        <a:pt x="11" y="136"/>
                      </a:lnTo>
                      <a:lnTo>
                        <a:pt x="15" y="143"/>
                      </a:lnTo>
                      <a:lnTo>
                        <a:pt x="21" y="150"/>
                      </a:lnTo>
                      <a:lnTo>
                        <a:pt x="26" y="157"/>
                      </a:lnTo>
                      <a:lnTo>
                        <a:pt x="33" y="162"/>
                      </a:lnTo>
                      <a:lnTo>
                        <a:pt x="40" y="168"/>
                      </a:lnTo>
                      <a:lnTo>
                        <a:pt x="47" y="172"/>
                      </a:lnTo>
                      <a:lnTo>
                        <a:pt x="55"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sp>
              <p:nvSpPr>
                <p:cNvPr id="1010" name="Freeform 142"/>
                <p:cNvSpPr>
                  <a:spLocks noEditPoints="1"/>
                </p:cNvSpPr>
                <p:nvPr/>
              </p:nvSpPr>
              <p:spPr bwMode="auto">
                <a:xfrm>
                  <a:off x="11451040" y="1826574"/>
                  <a:ext cx="1163638" cy="2817813"/>
                </a:xfrm>
                <a:custGeom>
                  <a:avLst/>
                  <a:gdLst/>
                  <a:ahLst/>
                  <a:cxnLst>
                    <a:cxn ang="0">
                      <a:pos x="7278" y="17716"/>
                    </a:cxn>
                    <a:cxn ang="0">
                      <a:pos x="8" y="108"/>
                    </a:cxn>
                    <a:cxn ang="0">
                      <a:pos x="6789" y="11256"/>
                    </a:cxn>
                    <a:cxn ang="0">
                      <a:pos x="6875" y="12138"/>
                    </a:cxn>
                    <a:cxn ang="0">
                      <a:pos x="664" y="12286"/>
                    </a:cxn>
                    <a:cxn ang="0">
                      <a:pos x="438" y="12054"/>
                    </a:cxn>
                    <a:cxn ang="0">
                      <a:pos x="626" y="11218"/>
                    </a:cxn>
                    <a:cxn ang="0">
                      <a:pos x="6850" y="10134"/>
                    </a:cxn>
                    <a:cxn ang="0">
                      <a:pos x="6826" y="11025"/>
                    </a:cxn>
                    <a:cxn ang="0">
                      <a:pos x="578" y="11077"/>
                    </a:cxn>
                    <a:cxn ang="0">
                      <a:pos x="446" y="10211"/>
                    </a:cxn>
                    <a:cxn ang="0">
                      <a:pos x="705" y="8842"/>
                    </a:cxn>
                    <a:cxn ang="0">
                      <a:pos x="6887" y="9028"/>
                    </a:cxn>
                    <a:cxn ang="0">
                      <a:pos x="6755" y="9895"/>
                    </a:cxn>
                    <a:cxn ang="0">
                      <a:pos x="507" y="9842"/>
                    </a:cxn>
                    <a:cxn ang="0">
                      <a:pos x="484" y="8952"/>
                    </a:cxn>
                    <a:cxn ang="0">
                      <a:pos x="6708" y="7670"/>
                    </a:cxn>
                    <a:cxn ang="0">
                      <a:pos x="6895" y="8507"/>
                    </a:cxn>
                    <a:cxn ang="0">
                      <a:pos x="6669" y="8739"/>
                    </a:cxn>
                    <a:cxn ang="0">
                      <a:pos x="459" y="8590"/>
                    </a:cxn>
                    <a:cxn ang="0">
                      <a:pos x="546" y="7709"/>
                    </a:cxn>
                    <a:cxn ang="0">
                      <a:pos x="6789" y="6526"/>
                    </a:cxn>
                    <a:cxn ang="0">
                      <a:pos x="6875" y="7407"/>
                    </a:cxn>
                    <a:cxn ang="0">
                      <a:pos x="664" y="7556"/>
                    </a:cxn>
                    <a:cxn ang="0">
                      <a:pos x="438" y="7324"/>
                    </a:cxn>
                    <a:cxn ang="0">
                      <a:pos x="626" y="6488"/>
                    </a:cxn>
                    <a:cxn ang="0">
                      <a:pos x="6850" y="5404"/>
                    </a:cxn>
                    <a:cxn ang="0">
                      <a:pos x="6826" y="6296"/>
                    </a:cxn>
                    <a:cxn ang="0">
                      <a:pos x="578" y="6347"/>
                    </a:cxn>
                    <a:cxn ang="0">
                      <a:pos x="446" y="5480"/>
                    </a:cxn>
                    <a:cxn ang="0">
                      <a:pos x="705" y="4111"/>
                    </a:cxn>
                    <a:cxn ang="0">
                      <a:pos x="6887" y="4298"/>
                    </a:cxn>
                    <a:cxn ang="0">
                      <a:pos x="6755" y="5164"/>
                    </a:cxn>
                    <a:cxn ang="0">
                      <a:pos x="507" y="5113"/>
                    </a:cxn>
                    <a:cxn ang="0">
                      <a:pos x="484" y="4221"/>
                    </a:cxn>
                    <a:cxn ang="0">
                      <a:pos x="3868" y="13193"/>
                    </a:cxn>
                    <a:cxn ang="0">
                      <a:pos x="4227" y="13800"/>
                    </a:cxn>
                    <a:cxn ang="0">
                      <a:pos x="3706" y="14270"/>
                    </a:cxn>
                    <a:cxn ang="0">
                      <a:pos x="3139" y="13854"/>
                    </a:cxn>
                    <a:cxn ang="0">
                      <a:pos x="3438" y="13214"/>
                    </a:cxn>
                    <a:cxn ang="0">
                      <a:pos x="5725" y="15090"/>
                    </a:cxn>
                    <a:cxn ang="0">
                      <a:pos x="1625" y="15153"/>
                    </a:cxn>
                    <a:cxn ang="0">
                      <a:pos x="5640" y="15449"/>
                    </a:cxn>
                    <a:cxn ang="0">
                      <a:pos x="5600" y="15705"/>
                    </a:cxn>
                    <a:cxn ang="0">
                      <a:pos x="1659" y="15469"/>
                    </a:cxn>
                    <a:cxn ang="0">
                      <a:pos x="5723" y="16082"/>
                    </a:cxn>
                    <a:cxn ang="0">
                      <a:pos x="1615" y="16095"/>
                    </a:cxn>
                    <a:cxn ang="0">
                      <a:pos x="6708" y="2941"/>
                    </a:cxn>
                    <a:cxn ang="0">
                      <a:pos x="6895" y="3776"/>
                    </a:cxn>
                    <a:cxn ang="0">
                      <a:pos x="6669" y="4009"/>
                    </a:cxn>
                    <a:cxn ang="0">
                      <a:pos x="459" y="3861"/>
                    </a:cxn>
                    <a:cxn ang="0">
                      <a:pos x="546" y="2979"/>
                    </a:cxn>
                    <a:cxn ang="0">
                      <a:pos x="6789" y="1796"/>
                    </a:cxn>
                    <a:cxn ang="0">
                      <a:pos x="6875" y="2678"/>
                    </a:cxn>
                    <a:cxn ang="0">
                      <a:pos x="664" y="2827"/>
                    </a:cxn>
                    <a:cxn ang="0">
                      <a:pos x="438" y="2594"/>
                    </a:cxn>
                    <a:cxn ang="0">
                      <a:pos x="626" y="1758"/>
                    </a:cxn>
                    <a:cxn ang="0">
                      <a:pos x="6850" y="673"/>
                    </a:cxn>
                    <a:cxn ang="0">
                      <a:pos x="6826" y="1565"/>
                    </a:cxn>
                    <a:cxn ang="0">
                      <a:pos x="578" y="1617"/>
                    </a:cxn>
                    <a:cxn ang="0">
                      <a:pos x="446" y="750"/>
                    </a:cxn>
                  </a:cxnLst>
                  <a:rect l="0" t="0" r="r" b="b"/>
                  <a:pathLst>
                    <a:path w="7333" h="17750">
                      <a:moveTo>
                        <a:pt x="152" y="0"/>
                      </a:moveTo>
                      <a:lnTo>
                        <a:pt x="7181" y="0"/>
                      </a:lnTo>
                      <a:lnTo>
                        <a:pt x="7197" y="1"/>
                      </a:lnTo>
                      <a:lnTo>
                        <a:pt x="7211" y="3"/>
                      </a:lnTo>
                      <a:lnTo>
                        <a:pt x="7227" y="7"/>
                      </a:lnTo>
                      <a:lnTo>
                        <a:pt x="7240" y="12"/>
                      </a:lnTo>
                      <a:lnTo>
                        <a:pt x="7253" y="19"/>
                      </a:lnTo>
                      <a:lnTo>
                        <a:pt x="7265" y="27"/>
                      </a:lnTo>
                      <a:lnTo>
                        <a:pt x="7278" y="36"/>
                      </a:lnTo>
                      <a:lnTo>
                        <a:pt x="7289" y="44"/>
                      </a:lnTo>
                      <a:lnTo>
                        <a:pt x="7299" y="55"/>
                      </a:lnTo>
                      <a:lnTo>
                        <a:pt x="7306" y="68"/>
                      </a:lnTo>
                      <a:lnTo>
                        <a:pt x="7314" y="80"/>
                      </a:lnTo>
                      <a:lnTo>
                        <a:pt x="7321" y="93"/>
                      </a:lnTo>
                      <a:lnTo>
                        <a:pt x="7326" y="108"/>
                      </a:lnTo>
                      <a:lnTo>
                        <a:pt x="7330" y="122"/>
                      </a:lnTo>
                      <a:lnTo>
                        <a:pt x="7332" y="138"/>
                      </a:lnTo>
                      <a:lnTo>
                        <a:pt x="7333" y="153"/>
                      </a:lnTo>
                      <a:lnTo>
                        <a:pt x="7333" y="17597"/>
                      </a:lnTo>
                      <a:lnTo>
                        <a:pt x="7332" y="17612"/>
                      </a:lnTo>
                      <a:lnTo>
                        <a:pt x="7330" y="17628"/>
                      </a:lnTo>
                      <a:lnTo>
                        <a:pt x="7326" y="17642"/>
                      </a:lnTo>
                      <a:lnTo>
                        <a:pt x="7321" y="17657"/>
                      </a:lnTo>
                      <a:lnTo>
                        <a:pt x="7314" y="17670"/>
                      </a:lnTo>
                      <a:lnTo>
                        <a:pt x="7306" y="17682"/>
                      </a:lnTo>
                      <a:lnTo>
                        <a:pt x="7299" y="17695"/>
                      </a:lnTo>
                      <a:lnTo>
                        <a:pt x="7289" y="17706"/>
                      </a:lnTo>
                      <a:lnTo>
                        <a:pt x="7278" y="17716"/>
                      </a:lnTo>
                      <a:lnTo>
                        <a:pt x="7265" y="17723"/>
                      </a:lnTo>
                      <a:lnTo>
                        <a:pt x="7253" y="17731"/>
                      </a:lnTo>
                      <a:lnTo>
                        <a:pt x="7240" y="17738"/>
                      </a:lnTo>
                      <a:lnTo>
                        <a:pt x="7227" y="17743"/>
                      </a:lnTo>
                      <a:lnTo>
                        <a:pt x="7211" y="17747"/>
                      </a:lnTo>
                      <a:lnTo>
                        <a:pt x="7197" y="17749"/>
                      </a:lnTo>
                      <a:lnTo>
                        <a:pt x="7181" y="17750"/>
                      </a:lnTo>
                      <a:lnTo>
                        <a:pt x="152" y="17750"/>
                      </a:lnTo>
                      <a:lnTo>
                        <a:pt x="137" y="17749"/>
                      </a:lnTo>
                      <a:lnTo>
                        <a:pt x="122" y="17747"/>
                      </a:lnTo>
                      <a:lnTo>
                        <a:pt x="108" y="17743"/>
                      </a:lnTo>
                      <a:lnTo>
                        <a:pt x="93" y="17738"/>
                      </a:lnTo>
                      <a:lnTo>
                        <a:pt x="80" y="17731"/>
                      </a:lnTo>
                      <a:lnTo>
                        <a:pt x="68" y="17723"/>
                      </a:lnTo>
                      <a:lnTo>
                        <a:pt x="56" y="17716"/>
                      </a:lnTo>
                      <a:lnTo>
                        <a:pt x="46" y="17706"/>
                      </a:lnTo>
                      <a:lnTo>
                        <a:pt x="36" y="17695"/>
                      </a:lnTo>
                      <a:lnTo>
                        <a:pt x="27" y="17682"/>
                      </a:lnTo>
                      <a:lnTo>
                        <a:pt x="19" y="17670"/>
                      </a:lnTo>
                      <a:lnTo>
                        <a:pt x="12" y="17657"/>
                      </a:lnTo>
                      <a:lnTo>
                        <a:pt x="8" y="17642"/>
                      </a:lnTo>
                      <a:lnTo>
                        <a:pt x="4" y="17628"/>
                      </a:lnTo>
                      <a:lnTo>
                        <a:pt x="1" y="17612"/>
                      </a:lnTo>
                      <a:lnTo>
                        <a:pt x="0" y="17597"/>
                      </a:lnTo>
                      <a:lnTo>
                        <a:pt x="0" y="153"/>
                      </a:lnTo>
                      <a:lnTo>
                        <a:pt x="1" y="138"/>
                      </a:lnTo>
                      <a:lnTo>
                        <a:pt x="4" y="122"/>
                      </a:lnTo>
                      <a:lnTo>
                        <a:pt x="8" y="108"/>
                      </a:lnTo>
                      <a:lnTo>
                        <a:pt x="12" y="93"/>
                      </a:lnTo>
                      <a:lnTo>
                        <a:pt x="19" y="80"/>
                      </a:lnTo>
                      <a:lnTo>
                        <a:pt x="27" y="68"/>
                      </a:lnTo>
                      <a:lnTo>
                        <a:pt x="36" y="55"/>
                      </a:lnTo>
                      <a:lnTo>
                        <a:pt x="46" y="44"/>
                      </a:lnTo>
                      <a:lnTo>
                        <a:pt x="56" y="36"/>
                      </a:lnTo>
                      <a:lnTo>
                        <a:pt x="68" y="27"/>
                      </a:lnTo>
                      <a:lnTo>
                        <a:pt x="80" y="19"/>
                      </a:lnTo>
                      <a:lnTo>
                        <a:pt x="93" y="12"/>
                      </a:lnTo>
                      <a:lnTo>
                        <a:pt x="108" y="7"/>
                      </a:lnTo>
                      <a:lnTo>
                        <a:pt x="122" y="3"/>
                      </a:lnTo>
                      <a:lnTo>
                        <a:pt x="137" y="1"/>
                      </a:lnTo>
                      <a:lnTo>
                        <a:pt x="152" y="0"/>
                      </a:lnTo>
                      <a:close/>
                      <a:moveTo>
                        <a:pt x="705" y="11207"/>
                      </a:moveTo>
                      <a:lnTo>
                        <a:pt x="6629" y="11207"/>
                      </a:lnTo>
                      <a:lnTo>
                        <a:pt x="6642" y="11207"/>
                      </a:lnTo>
                      <a:lnTo>
                        <a:pt x="6655" y="11208"/>
                      </a:lnTo>
                      <a:lnTo>
                        <a:pt x="6669" y="11209"/>
                      </a:lnTo>
                      <a:lnTo>
                        <a:pt x="6682" y="11211"/>
                      </a:lnTo>
                      <a:lnTo>
                        <a:pt x="6695" y="11215"/>
                      </a:lnTo>
                      <a:lnTo>
                        <a:pt x="6708" y="11218"/>
                      </a:lnTo>
                      <a:lnTo>
                        <a:pt x="6720" y="11221"/>
                      </a:lnTo>
                      <a:lnTo>
                        <a:pt x="6732" y="11226"/>
                      </a:lnTo>
                      <a:lnTo>
                        <a:pt x="6744" y="11231"/>
                      </a:lnTo>
                      <a:lnTo>
                        <a:pt x="6755" y="11237"/>
                      </a:lnTo>
                      <a:lnTo>
                        <a:pt x="6766" y="11242"/>
                      </a:lnTo>
                      <a:lnTo>
                        <a:pt x="6777" y="11249"/>
                      </a:lnTo>
                      <a:lnTo>
                        <a:pt x="6789" y="11256"/>
                      </a:lnTo>
                      <a:lnTo>
                        <a:pt x="6799" y="11263"/>
                      </a:lnTo>
                      <a:lnTo>
                        <a:pt x="6809" y="11271"/>
                      </a:lnTo>
                      <a:lnTo>
                        <a:pt x="6817" y="11279"/>
                      </a:lnTo>
                      <a:lnTo>
                        <a:pt x="6826" y="11288"/>
                      </a:lnTo>
                      <a:lnTo>
                        <a:pt x="6834" y="11297"/>
                      </a:lnTo>
                      <a:lnTo>
                        <a:pt x="6843" y="11307"/>
                      </a:lnTo>
                      <a:lnTo>
                        <a:pt x="6850" y="11316"/>
                      </a:lnTo>
                      <a:lnTo>
                        <a:pt x="6857" y="11327"/>
                      </a:lnTo>
                      <a:lnTo>
                        <a:pt x="6863" y="11337"/>
                      </a:lnTo>
                      <a:lnTo>
                        <a:pt x="6870" y="11348"/>
                      </a:lnTo>
                      <a:lnTo>
                        <a:pt x="6875" y="11358"/>
                      </a:lnTo>
                      <a:lnTo>
                        <a:pt x="6879" y="11370"/>
                      </a:lnTo>
                      <a:lnTo>
                        <a:pt x="6884" y="11381"/>
                      </a:lnTo>
                      <a:lnTo>
                        <a:pt x="6887" y="11392"/>
                      </a:lnTo>
                      <a:lnTo>
                        <a:pt x="6891" y="11404"/>
                      </a:lnTo>
                      <a:lnTo>
                        <a:pt x="6893" y="11417"/>
                      </a:lnTo>
                      <a:lnTo>
                        <a:pt x="6894" y="11429"/>
                      </a:lnTo>
                      <a:lnTo>
                        <a:pt x="6895" y="11442"/>
                      </a:lnTo>
                      <a:lnTo>
                        <a:pt x="6896" y="11454"/>
                      </a:lnTo>
                      <a:lnTo>
                        <a:pt x="6896" y="12041"/>
                      </a:lnTo>
                      <a:lnTo>
                        <a:pt x="6895" y="12054"/>
                      </a:lnTo>
                      <a:lnTo>
                        <a:pt x="6894" y="12067"/>
                      </a:lnTo>
                      <a:lnTo>
                        <a:pt x="6893" y="12079"/>
                      </a:lnTo>
                      <a:lnTo>
                        <a:pt x="6891" y="12091"/>
                      </a:lnTo>
                      <a:lnTo>
                        <a:pt x="6887" y="12103"/>
                      </a:lnTo>
                      <a:lnTo>
                        <a:pt x="6884" y="12115"/>
                      </a:lnTo>
                      <a:lnTo>
                        <a:pt x="6879" y="12127"/>
                      </a:lnTo>
                      <a:lnTo>
                        <a:pt x="6875" y="12138"/>
                      </a:lnTo>
                      <a:lnTo>
                        <a:pt x="6870" y="12149"/>
                      </a:lnTo>
                      <a:lnTo>
                        <a:pt x="6863" y="12160"/>
                      </a:lnTo>
                      <a:lnTo>
                        <a:pt x="6857" y="12170"/>
                      </a:lnTo>
                      <a:lnTo>
                        <a:pt x="6850" y="12180"/>
                      </a:lnTo>
                      <a:lnTo>
                        <a:pt x="6843" y="12190"/>
                      </a:lnTo>
                      <a:lnTo>
                        <a:pt x="6834" y="12199"/>
                      </a:lnTo>
                      <a:lnTo>
                        <a:pt x="6826" y="12208"/>
                      </a:lnTo>
                      <a:lnTo>
                        <a:pt x="6817" y="12216"/>
                      </a:lnTo>
                      <a:lnTo>
                        <a:pt x="6809" y="12224"/>
                      </a:lnTo>
                      <a:lnTo>
                        <a:pt x="6799" y="12232"/>
                      </a:lnTo>
                      <a:lnTo>
                        <a:pt x="6789" y="12240"/>
                      </a:lnTo>
                      <a:lnTo>
                        <a:pt x="6777" y="12246"/>
                      </a:lnTo>
                      <a:lnTo>
                        <a:pt x="6766" y="12253"/>
                      </a:lnTo>
                      <a:lnTo>
                        <a:pt x="6755" y="12260"/>
                      </a:lnTo>
                      <a:lnTo>
                        <a:pt x="6744" y="12265"/>
                      </a:lnTo>
                      <a:lnTo>
                        <a:pt x="6732" y="12270"/>
                      </a:lnTo>
                      <a:lnTo>
                        <a:pt x="6720" y="12274"/>
                      </a:lnTo>
                      <a:lnTo>
                        <a:pt x="6708" y="12279"/>
                      </a:lnTo>
                      <a:lnTo>
                        <a:pt x="6695" y="12282"/>
                      </a:lnTo>
                      <a:lnTo>
                        <a:pt x="6682" y="12284"/>
                      </a:lnTo>
                      <a:lnTo>
                        <a:pt x="6669" y="12286"/>
                      </a:lnTo>
                      <a:lnTo>
                        <a:pt x="6655" y="12287"/>
                      </a:lnTo>
                      <a:lnTo>
                        <a:pt x="6642" y="12289"/>
                      </a:lnTo>
                      <a:lnTo>
                        <a:pt x="6629" y="12290"/>
                      </a:lnTo>
                      <a:lnTo>
                        <a:pt x="705" y="12290"/>
                      </a:lnTo>
                      <a:lnTo>
                        <a:pt x="691" y="12289"/>
                      </a:lnTo>
                      <a:lnTo>
                        <a:pt x="678" y="12287"/>
                      </a:lnTo>
                      <a:lnTo>
                        <a:pt x="664" y="12286"/>
                      </a:lnTo>
                      <a:lnTo>
                        <a:pt x="651" y="12284"/>
                      </a:lnTo>
                      <a:lnTo>
                        <a:pt x="638" y="12282"/>
                      </a:lnTo>
                      <a:lnTo>
                        <a:pt x="626" y="12279"/>
                      </a:lnTo>
                      <a:lnTo>
                        <a:pt x="613" y="12274"/>
                      </a:lnTo>
                      <a:lnTo>
                        <a:pt x="601" y="12270"/>
                      </a:lnTo>
                      <a:lnTo>
                        <a:pt x="589" y="12265"/>
                      </a:lnTo>
                      <a:lnTo>
                        <a:pt x="578" y="12260"/>
                      </a:lnTo>
                      <a:lnTo>
                        <a:pt x="567" y="12253"/>
                      </a:lnTo>
                      <a:lnTo>
                        <a:pt x="556" y="12246"/>
                      </a:lnTo>
                      <a:lnTo>
                        <a:pt x="546" y="12240"/>
                      </a:lnTo>
                      <a:lnTo>
                        <a:pt x="536" y="12232"/>
                      </a:lnTo>
                      <a:lnTo>
                        <a:pt x="526" y="12224"/>
                      </a:lnTo>
                      <a:lnTo>
                        <a:pt x="516" y="12216"/>
                      </a:lnTo>
                      <a:lnTo>
                        <a:pt x="507" y="12208"/>
                      </a:lnTo>
                      <a:lnTo>
                        <a:pt x="499" y="12199"/>
                      </a:lnTo>
                      <a:lnTo>
                        <a:pt x="491" y="12190"/>
                      </a:lnTo>
                      <a:lnTo>
                        <a:pt x="484" y="12180"/>
                      </a:lnTo>
                      <a:lnTo>
                        <a:pt x="477" y="12170"/>
                      </a:lnTo>
                      <a:lnTo>
                        <a:pt x="470" y="12160"/>
                      </a:lnTo>
                      <a:lnTo>
                        <a:pt x="464" y="12149"/>
                      </a:lnTo>
                      <a:lnTo>
                        <a:pt x="459" y="12138"/>
                      </a:lnTo>
                      <a:lnTo>
                        <a:pt x="454" y="12127"/>
                      </a:lnTo>
                      <a:lnTo>
                        <a:pt x="450" y="12115"/>
                      </a:lnTo>
                      <a:lnTo>
                        <a:pt x="446" y="12103"/>
                      </a:lnTo>
                      <a:lnTo>
                        <a:pt x="444" y="12091"/>
                      </a:lnTo>
                      <a:lnTo>
                        <a:pt x="440" y="12079"/>
                      </a:lnTo>
                      <a:lnTo>
                        <a:pt x="439" y="12067"/>
                      </a:lnTo>
                      <a:lnTo>
                        <a:pt x="438" y="12054"/>
                      </a:lnTo>
                      <a:lnTo>
                        <a:pt x="438" y="12041"/>
                      </a:lnTo>
                      <a:lnTo>
                        <a:pt x="438" y="11454"/>
                      </a:lnTo>
                      <a:lnTo>
                        <a:pt x="438" y="11442"/>
                      </a:lnTo>
                      <a:lnTo>
                        <a:pt x="439" y="11429"/>
                      </a:lnTo>
                      <a:lnTo>
                        <a:pt x="440" y="11417"/>
                      </a:lnTo>
                      <a:lnTo>
                        <a:pt x="444" y="11404"/>
                      </a:lnTo>
                      <a:lnTo>
                        <a:pt x="446" y="11392"/>
                      </a:lnTo>
                      <a:lnTo>
                        <a:pt x="450" y="11381"/>
                      </a:lnTo>
                      <a:lnTo>
                        <a:pt x="454" y="11370"/>
                      </a:lnTo>
                      <a:lnTo>
                        <a:pt x="459" y="11358"/>
                      </a:lnTo>
                      <a:lnTo>
                        <a:pt x="464" y="11348"/>
                      </a:lnTo>
                      <a:lnTo>
                        <a:pt x="470" y="11337"/>
                      </a:lnTo>
                      <a:lnTo>
                        <a:pt x="477" y="11327"/>
                      </a:lnTo>
                      <a:lnTo>
                        <a:pt x="484" y="11316"/>
                      </a:lnTo>
                      <a:lnTo>
                        <a:pt x="491" y="11307"/>
                      </a:lnTo>
                      <a:lnTo>
                        <a:pt x="499" y="11297"/>
                      </a:lnTo>
                      <a:lnTo>
                        <a:pt x="507" y="11288"/>
                      </a:lnTo>
                      <a:lnTo>
                        <a:pt x="516" y="11279"/>
                      </a:lnTo>
                      <a:lnTo>
                        <a:pt x="526" y="11271"/>
                      </a:lnTo>
                      <a:lnTo>
                        <a:pt x="536" y="11263"/>
                      </a:lnTo>
                      <a:lnTo>
                        <a:pt x="546" y="11256"/>
                      </a:lnTo>
                      <a:lnTo>
                        <a:pt x="556" y="11249"/>
                      </a:lnTo>
                      <a:lnTo>
                        <a:pt x="567" y="11242"/>
                      </a:lnTo>
                      <a:lnTo>
                        <a:pt x="578" y="11237"/>
                      </a:lnTo>
                      <a:lnTo>
                        <a:pt x="589" y="11231"/>
                      </a:lnTo>
                      <a:lnTo>
                        <a:pt x="601" y="11226"/>
                      </a:lnTo>
                      <a:lnTo>
                        <a:pt x="613" y="11221"/>
                      </a:lnTo>
                      <a:lnTo>
                        <a:pt x="626" y="11218"/>
                      </a:lnTo>
                      <a:lnTo>
                        <a:pt x="638" y="11215"/>
                      </a:lnTo>
                      <a:lnTo>
                        <a:pt x="651" y="11211"/>
                      </a:lnTo>
                      <a:lnTo>
                        <a:pt x="664" y="11209"/>
                      </a:lnTo>
                      <a:lnTo>
                        <a:pt x="678" y="11208"/>
                      </a:lnTo>
                      <a:lnTo>
                        <a:pt x="691" y="11207"/>
                      </a:lnTo>
                      <a:lnTo>
                        <a:pt x="705" y="11207"/>
                      </a:lnTo>
                      <a:close/>
                      <a:moveTo>
                        <a:pt x="705" y="10024"/>
                      </a:moveTo>
                      <a:lnTo>
                        <a:pt x="6629" y="10024"/>
                      </a:lnTo>
                      <a:lnTo>
                        <a:pt x="6642" y="10024"/>
                      </a:lnTo>
                      <a:lnTo>
                        <a:pt x="6655" y="10025"/>
                      </a:lnTo>
                      <a:lnTo>
                        <a:pt x="6669" y="10027"/>
                      </a:lnTo>
                      <a:lnTo>
                        <a:pt x="6682" y="10029"/>
                      </a:lnTo>
                      <a:lnTo>
                        <a:pt x="6695" y="10032"/>
                      </a:lnTo>
                      <a:lnTo>
                        <a:pt x="6708" y="10035"/>
                      </a:lnTo>
                      <a:lnTo>
                        <a:pt x="6720" y="10039"/>
                      </a:lnTo>
                      <a:lnTo>
                        <a:pt x="6732" y="10043"/>
                      </a:lnTo>
                      <a:lnTo>
                        <a:pt x="6744" y="10049"/>
                      </a:lnTo>
                      <a:lnTo>
                        <a:pt x="6755" y="10054"/>
                      </a:lnTo>
                      <a:lnTo>
                        <a:pt x="6766" y="10060"/>
                      </a:lnTo>
                      <a:lnTo>
                        <a:pt x="6777" y="10066"/>
                      </a:lnTo>
                      <a:lnTo>
                        <a:pt x="6789" y="10073"/>
                      </a:lnTo>
                      <a:lnTo>
                        <a:pt x="6799" y="10081"/>
                      </a:lnTo>
                      <a:lnTo>
                        <a:pt x="6809" y="10089"/>
                      </a:lnTo>
                      <a:lnTo>
                        <a:pt x="6817" y="10096"/>
                      </a:lnTo>
                      <a:lnTo>
                        <a:pt x="6826" y="10105"/>
                      </a:lnTo>
                      <a:lnTo>
                        <a:pt x="6834" y="10114"/>
                      </a:lnTo>
                      <a:lnTo>
                        <a:pt x="6843" y="10124"/>
                      </a:lnTo>
                      <a:lnTo>
                        <a:pt x="6850" y="10134"/>
                      </a:lnTo>
                      <a:lnTo>
                        <a:pt x="6857" y="10144"/>
                      </a:lnTo>
                      <a:lnTo>
                        <a:pt x="6863" y="10154"/>
                      </a:lnTo>
                      <a:lnTo>
                        <a:pt x="6870" y="10165"/>
                      </a:lnTo>
                      <a:lnTo>
                        <a:pt x="6875" y="10175"/>
                      </a:lnTo>
                      <a:lnTo>
                        <a:pt x="6879" y="10187"/>
                      </a:lnTo>
                      <a:lnTo>
                        <a:pt x="6884" y="10198"/>
                      </a:lnTo>
                      <a:lnTo>
                        <a:pt x="6887" y="10211"/>
                      </a:lnTo>
                      <a:lnTo>
                        <a:pt x="6891" y="10222"/>
                      </a:lnTo>
                      <a:lnTo>
                        <a:pt x="6893" y="10234"/>
                      </a:lnTo>
                      <a:lnTo>
                        <a:pt x="6894" y="10246"/>
                      </a:lnTo>
                      <a:lnTo>
                        <a:pt x="6895" y="10260"/>
                      </a:lnTo>
                      <a:lnTo>
                        <a:pt x="6896" y="10272"/>
                      </a:lnTo>
                      <a:lnTo>
                        <a:pt x="6896" y="10859"/>
                      </a:lnTo>
                      <a:lnTo>
                        <a:pt x="6895" y="10872"/>
                      </a:lnTo>
                      <a:lnTo>
                        <a:pt x="6894" y="10884"/>
                      </a:lnTo>
                      <a:lnTo>
                        <a:pt x="6893" y="10896"/>
                      </a:lnTo>
                      <a:lnTo>
                        <a:pt x="6891" y="10908"/>
                      </a:lnTo>
                      <a:lnTo>
                        <a:pt x="6887" y="10921"/>
                      </a:lnTo>
                      <a:lnTo>
                        <a:pt x="6884" y="10933"/>
                      </a:lnTo>
                      <a:lnTo>
                        <a:pt x="6879" y="10944"/>
                      </a:lnTo>
                      <a:lnTo>
                        <a:pt x="6875" y="10955"/>
                      </a:lnTo>
                      <a:lnTo>
                        <a:pt x="6870" y="10966"/>
                      </a:lnTo>
                      <a:lnTo>
                        <a:pt x="6863" y="10977"/>
                      </a:lnTo>
                      <a:lnTo>
                        <a:pt x="6857" y="10987"/>
                      </a:lnTo>
                      <a:lnTo>
                        <a:pt x="6850" y="10997"/>
                      </a:lnTo>
                      <a:lnTo>
                        <a:pt x="6843" y="11007"/>
                      </a:lnTo>
                      <a:lnTo>
                        <a:pt x="6834" y="11016"/>
                      </a:lnTo>
                      <a:lnTo>
                        <a:pt x="6826" y="11025"/>
                      </a:lnTo>
                      <a:lnTo>
                        <a:pt x="6817" y="11034"/>
                      </a:lnTo>
                      <a:lnTo>
                        <a:pt x="6809" y="11043"/>
                      </a:lnTo>
                      <a:lnTo>
                        <a:pt x="6799" y="11050"/>
                      </a:lnTo>
                      <a:lnTo>
                        <a:pt x="6789" y="11057"/>
                      </a:lnTo>
                      <a:lnTo>
                        <a:pt x="6777" y="11064"/>
                      </a:lnTo>
                      <a:lnTo>
                        <a:pt x="6766" y="11070"/>
                      </a:lnTo>
                      <a:lnTo>
                        <a:pt x="6755" y="11077"/>
                      </a:lnTo>
                      <a:lnTo>
                        <a:pt x="6744" y="11083"/>
                      </a:lnTo>
                      <a:lnTo>
                        <a:pt x="6732" y="11087"/>
                      </a:lnTo>
                      <a:lnTo>
                        <a:pt x="6720" y="11092"/>
                      </a:lnTo>
                      <a:lnTo>
                        <a:pt x="6708" y="11096"/>
                      </a:lnTo>
                      <a:lnTo>
                        <a:pt x="6695" y="11099"/>
                      </a:lnTo>
                      <a:lnTo>
                        <a:pt x="6682" y="11102"/>
                      </a:lnTo>
                      <a:lnTo>
                        <a:pt x="6669" y="11104"/>
                      </a:lnTo>
                      <a:lnTo>
                        <a:pt x="6655" y="11106"/>
                      </a:lnTo>
                      <a:lnTo>
                        <a:pt x="6642" y="11106"/>
                      </a:lnTo>
                      <a:lnTo>
                        <a:pt x="6629" y="11107"/>
                      </a:lnTo>
                      <a:lnTo>
                        <a:pt x="705" y="11107"/>
                      </a:lnTo>
                      <a:lnTo>
                        <a:pt x="691" y="11106"/>
                      </a:lnTo>
                      <a:lnTo>
                        <a:pt x="678" y="11106"/>
                      </a:lnTo>
                      <a:lnTo>
                        <a:pt x="664" y="11104"/>
                      </a:lnTo>
                      <a:lnTo>
                        <a:pt x="651" y="11102"/>
                      </a:lnTo>
                      <a:lnTo>
                        <a:pt x="638" y="11099"/>
                      </a:lnTo>
                      <a:lnTo>
                        <a:pt x="626" y="11096"/>
                      </a:lnTo>
                      <a:lnTo>
                        <a:pt x="613" y="11092"/>
                      </a:lnTo>
                      <a:lnTo>
                        <a:pt x="601" y="11087"/>
                      </a:lnTo>
                      <a:lnTo>
                        <a:pt x="589" y="11083"/>
                      </a:lnTo>
                      <a:lnTo>
                        <a:pt x="578" y="11077"/>
                      </a:lnTo>
                      <a:lnTo>
                        <a:pt x="567" y="11070"/>
                      </a:lnTo>
                      <a:lnTo>
                        <a:pt x="556" y="11064"/>
                      </a:lnTo>
                      <a:lnTo>
                        <a:pt x="546" y="11057"/>
                      </a:lnTo>
                      <a:lnTo>
                        <a:pt x="536" y="11050"/>
                      </a:lnTo>
                      <a:lnTo>
                        <a:pt x="526" y="11043"/>
                      </a:lnTo>
                      <a:lnTo>
                        <a:pt x="516" y="11034"/>
                      </a:lnTo>
                      <a:lnTo>
                        <a:pt x="507" y="11025"/>
                      </a:lnTo>
                      <a:lnTo>
                        <a:pt x="499" y="11016"/>
                      </a:lnTo>
                      <a:lnTo>
                        <a:pt x="491" y="11007"/>
                      </a:lnTo>
                      <a:lnTo>
                        <a:pt x="484" y="10997"/>
                      </a:lnTo>
                      <a:lnTo>
                        <a:pt x="477" y="10987"/>
                      </a:lnTo>
                      <a:lnTo>
                        <a:pt x="470" y="10977"/>
                      </a:lnTo>
                      <a:lnTo>
                        <a:pt x="464" y="10966"/>
                      </a:lnTo>
                      <a:lnTo>
                        <a:pt x="459" y="10955"/>
                      </a:lnTo>
                      <a:lnTo>
                        <a:pt x="454" y="10944"/>
                      </a:lnTo>
                      <a:lnTo>
                        <a:pt x="450" y="10933"/>
                      </a:lnTo>
                      <a:lnTo>
                        <a:pt x="446" y="10921"/>
                      </a:lnTo>
                      <a:lnTo>
                        <a:pt x="444" y="10908"/>
                      </a:lnTo>
                      <a:lnTo>
                        <a:pt x="440" y="10896"/>
                      </a:lnTo>
                      <a:lnTo>
                        <a:pt x="439" y="10884"/>
                      </a:lnTo>
                      <a:lnTo>
                        <a:pt x="438" y="10872"/>
                      </a:lnTo>
                      <a:lnTo>
                        <a:pt x="438" y="10859"/>
                      </a:lnTo>
                      <a:lnTo>
                        <a:pt x="438" y="10272"/>
                      </a:lnTo>
                      <a:lnTo>
                        <a:pt x="438" y="10260"/>
                      </a:lnTo>
                      <a:lnTo>
                        <a:pt x="439" y="10246"/>
                      </a:lnTo>
                      <a:lnTo>
                        <a:pt x="440" y="10234"/>
                      </a:lnTo>
                      <a:lnTo>
                        <a:pt x="444" y="10222"/>
                      </a:lnTo>
                      <a:lnTo>
                        <a:pt x="446" y="10211"/>
                      </a:lnTo>
                      <a:lnTo>
                        <a:pt x="450" y="10198"/>
                      </a:lnTo>
                      <a:lnTo>
                        <a:pt x="454" y="10187"/>
                      </a:lnTo>
                      <a:lnTo>
                        <a:pt x="459" y="10175"/>
                      </a:lnTo>
                      <a:lnTo>
                        <a:pt x="464" y="10165"/>
                      </a:lnTo>
                      <a:lnTo>
                        <a:pt x="470" y="10154"/>
                      </a:lnTo>
                      <a:lnTo>
                        <a:pt x="477" y="10144"/>
                      </a:lnTo>
                      <a:lnTo>
                        <a:pt x="484" y="10134"/>
                      </a:lnTo>
                      <a:lnTo>
                        <a:pt x="491" y="10124"/>
                      </a:lnTo>
                      <a:lnTo>
                        <a:pt x="499" y="10114"/>
                      </a:lnTo>
                      <a:lnTo>
                        <a:pt x="507" y="10105"/>
                      </a:lnTo>
                      <a:lnTo>
                        <a:pt x="516" y="10096"/>
                      </a:lnTo>
                      <a:lnTo>
                        <a:pt x="526" y="10089"/>
                      </a:lnTo>
                      <a:lnTo>
                        <a:pt x="536" y="10081"/>
                      </a:lnTo>
                      <a:lnTo>
                        <a:pt x="546" y="10073"/>
                      </a:lnTo>
                      <a:lnTo>
                        <a:pt x="556" y="10066"/>
                      </a:lnTo>
                      <a:lnTo>
                        <a:pt x="567" y="10060"/>
                      </a:lnTo>
                      <a:lnTo>
                        <a:pt x="578" y="10054"/>
                      </a:lnTo>
                      <a:lnTo>
                        <a:pt x="589" y="10049"/>
                      </a:lnTo>
                      <a:lnTo>
                        <a:pt x="601" y="10043"/>
                      </a:lnTo>
                      <a:lnTo>
                        <a:pt x="613" y="10039"/>
                      </a:lnTo>
                      <a:lnTo>
                        <a:pt x="626" y="10035"/>
                      </a:lnTo>
                      <a:lnTo>
                        <a:pt x="638" y="10032"/>
                      </a:lnTo>
                      <a:lnTo>
                        <a:pt x="651" y="10029"/>
                      </a:lnTo>
                      <a:lnTo>
                        <a:pt x="664" y="10027"/>
                      </a:lnTo>
                      <a:lnTo>
                        <a:pt x="678" y="10025"/>
                      </a:lnTo>
                      <a:lnTo>
                        <a:pt x="691" y="10024"/>
                      </a:lnTo>
                      <a:lnTo>
                        <a:pt x="705" y="10024"/>
                      </a:lnTo>
                      <a:close/>
                      <a:moveTo>
                        <a:pt x="705" y="8842"/>
                      </a:moveTo>
                      <a:lnTo>
                        <a:pt x="6629" y="8842"/>
                      </a:lnTo>
                      <a:lnTo>
                        <a:pt x="6642" y="8842"/>
                      </a:lnTo>
                      <a:lnTo>
                        <a:pt x="6655" y="8843"/>
                      </a:lnTo>
                      <a:lnTo>
                        <a:pt x="6669" y="8845"/>
                      </a:lnTo>
                      <a:lnTo>
                        <a:pt x="6682" y="8846"/>
                      </a:lnTo>
                      <a:lnTo>
                        <a:pt x="6695" y="8849"/>
                      </a:lnTo>
                      <a:lnTo>
                        <a:pt x="6708" y="8853"/>
                      </a:lnTo>
                      <a:lnTo>
                        <a:pt x="6720" y="8857"/>
                      </a:lnTo>
                      <a:lnTo>
                        <a:pt x="6732" y="8862"/>
                      </a:lnTo>
                      <a:lnTo>
                        <a:pt x="6744" y="8866"/>
                      </a:lnTo>
                      <a:lnTo>
                        <a:pt x="6755" y="8872"/>
                      </a:lnTo>
                      <a:lnTo>
                        <a:pt x="6766" y="8877"/>
                      </a:lnTo>
                      <a:lnTo>
                        <a:pt x="6777" y="8884"/>
                      </a:lnTo>
                      <a:lnTo>
                        <a:pt x="6789" y="8891"/>
                      </a:lnTo>
                      <a:lnTo>
                        <a:pt x="6799" y="8898"/>
                      </a:lnTo>
                      <a:lnTo>
                        <a:pt x="6809" y="8906"/>
                      </a:lnTo>
                      <a:lnTo>
                        <a:pt x="6817" y="8915"/>
                      </a:lnTo>
                      <a:lnTo>
                        <a:pt x="6826" y="8923"/>
                      </a:lnTo>
                      <a:lnTo>
                        <a:pt x="6834" y="8932"/>
                      </a:lnTo>
                      <a:lnTo>
                        <a:pt x="6843" y="8942"/>
                      </a:lnTo>
                      <a:lnTo>
                        <a:pt x="6850" y="8952"/>
                      </a:lnTo>
                      <a:lnTo>
                        <a:pt x="6857" y="8962"/>
                      </a:lnTo>
                      <a:lnTo>
                        <a:pt x="6863" y="8972"/>
                      </a:lnTo>
                      <a:lnTo>
                        <a:pt x="6870" y="8983"/>
                      </a:lnTo>
                      <a:lnTo>
                        <a:pt x="6875" y="8994"/>
                      </a:lnTo>
                      <a:lnTo>
                        <a:pt x="6879" y="9005"/>
                      </a:lnTo>
                      <a:lnTo>
                        <a:pt x="6884" y="9016"/>
                      </a:lnTo>
                      <a:lnTo>
                        <a:pt x="6887" y="9028"/>
                      </a:lnTo>
                      <a:lnTo>
                        <a:pt x="6891" y="9039"/>
                      </a:lnTo>
                      <a:lnTo>
                        <a:pt x="6893" y="9051"/>
                      </a:lnTo>
                      <a:lnTo>
                        <a:pt x="6894" y="9065"/>
                      </a:lnTo>
                      <a:lnTo>
                        <a:pt x="6895" y="9077"/>
                      </a:lnTo>
                      <a:lnTo>
                        <a:pt x="6896" y="9089"/>
                      </a:lnTo>
                      <a:lnTo>
                        <a:pt x="6896" y="9676"/>
                      </a:lnTo>
                      <a:lnTo>
                        <a:pt x="6895" y="9689"/>
                      </a:lnTo>
                      <a:lnTo>
                        <a:pt x="6894" y="9701"/>
                      </a:lnTo>
                      <a:lnTo>
                        <a:pt x="6893" y="9714"/>
                      </a:lnTo>
                      <a:lnTo>
                        <a:pt x="6891" y="9726"/>
                      </a:lnTo>
                      <a:lnTo>
                        <a:pt x="6887" y="9738"/>
                      </a:lnTo>
                      <a:lnTo>
                        <a:pt x="6884" y="9750"/>
                      </a:lnTo>
                      <a:lnTo>
                        <a:pt x="6879" y="9761"/>
                      </a:lnTo>
                      <a:lnTo>
                        <a:pt x="6875" y="9772"/>
                      </a:lnTo>
                      <a:lnTo>
                        <a:pt x="6870" y="9784"/>
                      </a:lnTo>
                      <a:lnTo>
                        <a:pt x="6863" y="9795"/>
                      </a:lnTo>
                      <a:lnTo>
                        <a:pt x="6857" y="9805"/>
                      </a:lnTo>
                      <a:lnTo>
                        <a:pt x="6850" y="9815"/>
                      </a:lnTo>
                      <a:lnTo>
                        <a:pt x="6843" y="9825"/>
                      </a:lnTo>
                      <a:lnTo>
                        <a:pt x="6834" y="9834"/>
                      </a:lnTo>
                      <a:lnTo>
                        <a:pt x="6826" y="9842"/>
                      </a:lnTo>
                      <a:lnTo>
                        <a:pt x="6817" y="9851"/>
                      </a:lnTo>
                      <a:lnTo>
                        <a:pt x="6809" y="9860"/>
                      </a:lnTo>
                      <a:lnTo>
                        <a:pt x="6799" y="9868"/>
                      </a:lnTo>
                      <a:lnTo>
                        <a:pt x="6789" y="9875"/>
                      </a:lnTo>
                      <a:lnTo>
                        <a:pt x="6777" y="9882"/>
                      </a:lnTo>
                      <a:lnTo>
                        <a:pt x="6766" y="9888"/>
                      </a:lnTo>
                      <a:lnTo>
                        <a:pt x="6755" y="9895"/>
                      </a:lnTo>
                      <a:lnTo>
                        <a:pt x="6744" y="9900"/>
                      </a:lnTo>
                      <a:lnTo>
                        <a:pt x="6732" y="9905"/>
                      </a:lnTo>
                      <a:lnTo>
                        <a:pt x="6720" y="9909"/>
                      </a:lnTo>
                      <a:lnTo>
                        <a:pt x="6708" y="9913"/>
                      </a:lnTo>
                      <a:lnTo>
                        <a:pt x="6695" y="9917"/>
                      </a:lnTo>
                      <a:lnTo>
                        <a:pt x="6682" y="9919"/>
                      </a:lnTo>
                      <a:lnTo>
                        <a:pt x="6669" y="9921"/>
                      </a:lnTo>
                      <a:lnTo>
                        <a:pt x="6655" y="9923"/>
                      </a:lnTo>
                      <a:lnTo>
                        <a:pt x="6642" y="9924"/>
                      </a:lnTo>
                      <a:lnTo>
                        <a:pt x="6629" y="9924"/>
                      </a:lnTo>
                      <a:lnTo>
                        <a:pt x="705" y="9924"/>
                      </a:lnTo>
                      <a:lnTo>
                        <a:pt x="691" y="9924"/>
                      </a:lnTo>
                      <a:lnTo>
                        <a:pt x="678" y="9923"/>
                      </a:lnTo>
                      <a:lnTo>
                        <a:pt x="664" y="9921"/>
                      </a:lnTo>
                      <a:lnTo>
                        <a:pt x="651" y="9919"/>
                      </a:lnTo>
                      <a:lnTo>
                        <a:pt x="638" y="9917"/>
                      </a:lnTo>
                      <a:lnTo>
                        <a:pt x="626" y="9913"/>
                      </a:lnTo>
                      <a:lnTo>
                        <a:pt x="613" y="9909"/>
                      </a:lnTo>
                      <a:lnTo>
                        <a:pt x="601" y="9905"/>
                      </a:lnTo>
                      <a:lnTo>
                        <a:pt x="589" y="9900"/>
                      </a:lnTo>
                      <a:lnTo>
                        <a:pt x="578" y="9895"/>
                      </a:lnTo>
                      <a:lnTo>
                        <a:pt x="567" y="9888"/>
                      </a:lnTo>
                      <a:lnTo>
                        <a:pt x="556" y="9882"/>
                      </a:lnTo>
                      <a:lnTo>
                        <a:pt x="546" y="9875"/>
                      </a:lnTo>
                      <a:lnTo>
                        <a:pt x="536" y="9868"/>
                      </a:lnTo>
                      <a:lnTo>
                        <a:pt x="526" y="9860"/>
                      </a:lnTo>
                      <a:lnTo>
                        <a:pt x="516" y="9851"/>
                      </a:lnTo>
                      <a:lnTo>
                        <a:pt x="507" y="9842"/>
                      </a:lnTo>
                      <a:lnTo>
                        <a:pt x="499" y="9834"/>
                      </a:lnTo>
                      <a:lnTo>
                        <a:pt x="491" y="9825"/>
                      </a:lnTo>
                      <a:lnTo>
                        <a:pt x="484" y="9815"/>
                      </a:lnTo>
                      <a:lnTo>
                        <a:pt x="477" y="9805"/>
                      </a:lnTo>
                      <a:lnTo>
                        <a:pt x="470" y="9795"/>
                      </a:lnTo>
                      <a:lnTo>
                        <a:pt x="464" y="9784"/>
                      </a:lnTo>
                      <a:lnTo>
                        <a:pt x="459" y="9772"/>
                      </a:lnTo>
                      <a:lnTo>
                        <a:pt x="454" y="9761"/>
                      </a:lnTo>
                      <a:lnTo>
                        <a:pt x="450" y="9750"/>
                      </a:lnTo>
                      <a:lnTo>
                        <a:pt x="446" y="9738"/>
                      </a:lnTo>
                      <a:lnTo>
                        <a:pt x="444" y="9726"/>
                      </a:lnTo>
                      <a:lnTo>
                        <a:pt x="440" y="9714"/>
                      </a:lnTo>
                      <a:lnTo>
                        <a:pt x="439" y="9701"/>
                      </a:lnTo>
                      <a:lnTo>
                        <a:pt x="438" y="9689"/>
                      </a:lnTo>
                      <a:lnTo>
                        <a:pt x="438" y="9676"/>
                      </a:lnTo>
                      <a:lnTo>
                        <a:pt x="438" y="9089"/>
                      </a:lnTo>
                      <a:lnTo>
                        <a:pt x="438" y="9077"/>
                      </a:lnTo>
                      <a:lnTo>
                        <a:pt x="439" y="9065"/>
                      </a:lnTo>
                      <a:lnTo>
                        <a:pt x="440" y="9051"/>
                      </a:lnTo>
                      <a:lnTo>
                        <a:pt x="444" y="9039"/>
                      </a:lnTo>
                      <a:lnTo>
                        <a:pt x="446" y="9028"/>
                      </a:lnTo>
                      <a:lnTo>
                        <a:pt x="450" y="9016"/>
                      </a:lnTo>
                      <a:lnTo>
                        <a:pt x="454" y="9005"/>
                      </a:lnTo>
                      <a:lnTo>
                        <a:pt x="459" y="8994"/>
                      </a:lnTo>
                      <a:lnTo>
                        <a:pt x="464" y="8983"/>
                      </a:lnTo>
                      <a:lnTo>
                        <a:pt x="470" y="8972"/>
                      </a:lnTo>
                      <a:lnTo>
                        <a:pt x="477" y="8962"/>
                      </a:lnTo>
                      <a:lnTo>
                        <a:pt x="484" y="8952"/>
                      </a:lnTo>
                      <a:lnTo>
                        <a:pt x="491" y="8942"/>
                      </a:lnTo>
                      <a:lnTo>
                        <a:pt x="499" y="8932"/>
                      </a:lnTo>
                      <a:lnTo>
                        <a:pt x="507" y="8923"/>
                      </a:lnTo>
                      <a:lnTo>
                        <a:pt x="516" y="8915"/>
                      </a:lnTo>
                      <a:lnTo>
                        <a:pt x="526" y="8906"/>
                      </a:lnTo>
                      <a:lnTo>
                        <a:pt x="536" y="8898"/>
                      </a:lnTo>
                      <a:lnTo>
                        <a:pt x="546" y="8891"/>
                      </a:lnTo>
                      <a:lnTo>
                        <a:pt x="556" y="8884"/>
                      </a:lnTo>
                      <a:lnTo>
                        <a:pt x="567" y="8877"/>
                      </a:lnTo>
                      <a:lnTo>
                        <a:pt x="578" y="8872"/>
                      </a:lnTo>
                      <a:lnTo>
                        <a:pt x="589" y="8866"/>
                      </a:lnTo>
                      <a:lnTo>
                        <a:pt x="601" y="8862"/>
                      </a:lnTo>
                      <a:lnTo>
                        <a:pt x="613" y="8857"/>
                      </a:lnTo>
                      <a:lnTo>
                        <a:pt x="626" y="8853"/>
                      </a:lnTo>
                      <a:lnTo>
                        <a:pt x="638" y="8849"/>
                      </a:lnTo>
                      <a:lnTo>
                        <a:pt x="651" y="8846"/>
                      </a:lnTo>
                      <a:lnTo>
                        <a:pt x="664" y="8845"/>
                      </a:lnTo>
                      <a:lnTo>
                        <a:pt x="678" y="8843"/>
                      </a:lnTo>
                      <a:lnTo>
                        <a:pt x="691" y="8842"/>
                      </a:lnTo>
                      <a:lnTo>
                        <a:pt x="705" y="8842"/>
                      </a:lnTo>
                      <a:close/>
                      <a:moveTo>
                        <a:pt x="705" y="7659"/>
                      </a:moveTo>
                      <a:lnTo>
                        <a:pt x="6629" y="7659"/>
                      </a:lnTo>
                      <a:lnTo>
                        <a:pt x="6642" y="7659"/>
                      </a:lnTo>
                      <a:lnTo>
                        <a:pt x="6655" y="7660"/>
                      </a:lnTo>
                      <a:lnTo>
                        <a:pt x="6669" y="7662"/>
                      </a:lnTo>
                      <a:lnTo>
                        <a:pt x="6682" y="7665"/>
                      </a:lnTo>
                      <a:lnTo>
                        <a:pt x="6695" y="7667"/>
                      </a:lnTo>
                      <a:lnTo>
                        <a:pt x="6708" y="7670"/>
                      </a:lnTo>
                      <a:lnTo>
                        <a:pt x="6720" y="7675"/>
                      </a:lnTo>
                      <a:lnTo>
                        <a:pt x="6732" y="7679"/>
                      </a:lnTo>
                      <a:lnTo>
                        <a:pt x="6744" y="7684"/>
                      </a:lnTo>
                      <a:lnTo>
                        <a:pt x="6755" y="7689"/>
                      </a:lnTo>
                      <a:lnTo>
                        <a:pt x="6766" y="7696"/>
                      </a:lnTo>
                      <a:lnTo>
                        <a:pt x="6777" y="7701"/>
                      </a:lnTo>
                      <a:lnTo>
                        <a:pt x="6789" y="7709"/>
                      </a:lnTo>
                      <a:lnTo>
                        <a:pt x="6799" y="7716"/>
                      </a:lnTo>
                      <a:lnTo>
                        <a:pt x="6809" y="7723"/>
                      </a:lnTo>
                      <a:lnTo>
                        <a:pt x="6817" y="7732"/>
                      </a:lnTo>
                      <a:lnTo>
                        <a:pt x="6826" y="7740"/>
                      </a:lnTo>
                      <a:lnTo>
                        <a:pt x="6834" y="7750"/>
                      </a:lnTo>
                      <a:lnTo>
                        <a:pt x="6843" y="7759"/>
                      </a:lnTo>
                      <a:lnTo>
                        <a:pt x="6850" y="7769"/>
                      </a:lnTo>
                      <a:lnTo>
                        <a:pt x="6857" y="7779"/>
                      </a:lnTo>
                      <a:lnTo>
                        <a:pt x="6863" y="7789"/>
                      </a:lnTo>
                      <a:lnTo>
                        <a:pt x="6870" y="7800"/>
                      </a:lnTo>
                      <a:lnTo>
                        <a:pt x="6875" y="7811"/>
                      </a:lnTo>
                      <a:lnTo>
                        <a:pt x="6879" y="7822"/>
                      </a:lnTo>
                      <a:lnTo>
                        <a:pt x="6884" y="7833"/>
                      </a:lnTo>
                      <a:lnTo>
                        <a:pt x="6887" y="7846"/>
                      </a:lnTo>
                      <a:lnTo>
                        <a:pt x="6891" y="7858"/>
                      </a:lnTo>
                      <a:lnTo>
                        <a:pt x="6893" y="7870"/>
                      </a:lnTo>
                      <a:lnTo>
                        <a:pt x="6894" y="7882"/>
                      </a:lnTo>
                      <a:lnTo>
                        <a:pt x="6895" y="7894"/>
                      </a:lnTo>
                      <a:lnTo>
                        <a:pt x="6896" y="7907"/>
                      </a:lnTo>
                      <a:lnTo>
                        <a:pt x="6896" y="8494"/>
                      </a:lnTo>
                      <a:lnTo>
                        <a:pt x="6895" y="8507"/>
                      </a:lnTo>
                      <a:lnTo>
                        <a:pt x="6894" y="8519"/>
                      </a:lnTo>
                      <a:lnTo>
                        <a:pt x="6893" y="8531"/>
                      </a:lnTo>
                      <a:lnTo>
                        <a:pt x="6891" y="8543"/>
                      </a:lnTo>
                      <a:lnTo>
                        <a:pt x="6887" y="8556"/>
                      </a:lnTo>
                      <a:lnTo>
                        <a:pt x="6884" y="8568"/>
                      </a:lnTo>
                      <a:lnTo>
                        <a:pt x="6879" y="8579"/>
                      </a:lnTo>
                      <a:lnTo>
                        <a:pt x="6875" y="8590"/>
                      </a:lnTo>
                      <a:lnTo>
                        <a:pt x="6870" y="8601"/>
                      </a:lnTo>
                      <a:lnTo>
                        <a:pt x="6863" y="8612"/>
                      </a:lnTo>
                      <a:lnTo>
                        <a:pt x="6857" y="8622"/>
                      </a:lnTo>
                      <a:lnTo>
                        <a:pt x="6850" y="8632"/>
                      </a:lnTo>
                      <a:lnTo>
                        <a:pt x="6843" y="8642"/>
                      </a:lnTo>
                      <a:lnTo>
                        <a:pt x="6834" y="8651"/>
                      </a:lnTo>
                      <a:lnTo>
                        <a:pt x="6826" y="8661"/>
                      </a:lnTo>
                      <a:lnTo>
                        <a:pt x="6817" y="8669"/>
                      </a:lnTo>
                      <a:lnTo>
                        <a:pt x="6809" y="8678"/>
                      </a:lnTo>
                      <a:lnTo>
                        <a:pt x="6799" y="8685"/>
                      </a:lnTo>
                      <a:lnTo>
                        <a:pt x="6789" y="8692"/>
                      </a:lnTo>
                      <a:lnTo>
                        <a:pt x="6777" y="8700"/>
                      </a:lnTo>
                      <a:lnTo>
                        <a:pt x="6766" y="8706"/>
                      </a:lnTo>
                      <a:lnTo>
                        <a:pt x="6755" y="8712"/>
                      </a:lnTo>
                      <a:lnTo>
                        <a:pt x="6744" y="8717"/>
                      </a:lnTo>
                      <a:lnTo>
                        <a:pt x="6732" y="8722"/>
                      </a:lnTo>
                      <a:lnTo>
                        <a:pt x="6720" y="8726"/>
                      </a:lnTo>
                      <a:lnTo>
                        <a:pt x="6708" y="8731"/>
                      </a:lnTo>
                      <a:lnTo>
                        <a:pt x="6695" y="8734"/>
                      </a:lnTo>
                      <a:lnTo>
                        <a:pt x="6682" y="8736"/>
                      </a:lnTo>
                      <a:lnTo>
                        <a:pt x="6669" y="8739"/>
                      </a:lnTo>
                      <a:lnTo>
                        <a:pt x="6655" y="8741"/>
                      </a:lnTo>
                      <a:lnTo>
                        <a:pt x="6642" y="8742"/>
                      </a:lnTo>
                      <a:lnTo>
                        <a:pt x="6629" y="8742"/>
                      </a:lnTo>
                      <a:lnTo>
                        <a:pt x="705" y="8742"/>
                      </a:lnTo>
                      <a:lnTo>
                        <a:pt x="691" y="8742"/>
                      </a:lnTo>
                      <a:lnTo>
                        <a:pt x="678" y="8741"/>
                      </a:lnTo>
                      <a:lnTo>
                        <a:pt x="664" y="8739"/>
                      </a:lnTo>
                      <a:lnTo>
                        <a:pt x="651" y="8736"/>
                      </a:lnTo>
                      <a:lnTo>
                        <a:pt x="638" y="8734"/>
                      </a:lnTo>
                      <a:lnTo>
                        <a:pt x="626" y="8731"/>
                      </a:lnTo>
                      <a:lnTo>
                        <a:pt x="613" y="8726"/>
                      </a:lnTo>
                      <a:lnTo>
                        <a:pt x="601" y="8722"/>
                      </a:lnTo>
                      <a:lnTo>
                        <a:pt x="589" y="8717"/>
                      </a:lnTo>
                      <a:lnTo>
                        <a:pt x="578" y="8712"/>
                      </a:lnTo>
                      <a:lnTo>
                        <a:pt x="567" y="8706"/>
                      </a:lnTo>
                      <a:lnTo>
                        <a:pt x="556" y="8700"/>
                      </a:lnTo>
                      <a:lnTo>
                        <a:pt x="546" y="8692"/>
                      </a:lnTo>
                      <a:lnTo>
                        <a:pt x="536" y="8685"/>
                      </a:lnTo>
                      <a:lnTo>
                        <a:pt x="526" y="8678"/>
                      </a:lnTo>
                      <a:lnTo>
                        <a:pt x="516" y="8669"/>
                      </a:lnTo>
                      <a:lnTo>
                        <a:pt x="507" y="8661"/>
                      </a:lnTo>
                      <a:lnTo>
                        <a:pt x="499" y="8651"/>
                      </a:lnTo>
                      <a:lnTo>
                        <a:pt x="491" y="8642"/>
                      </a:lnTo>
                      <a:lnTo>
                        <a:pt x="484" y="8632"/>
                      </a:lnTo>
                      <a:lnTo>
                        <a:pt x="477" y="8622"/>
                      </a:lnTo>
                      <a:lnTo>
                        <a:pt x="470" y="8612"/>
                      </a:lnTo>
                      <a:lnTo>
                        <a:pt x="464" y="8601"/>
                      </a:lnTo>
                      <a:lnTo>
                        <a:pt x="459" y="8590"/>
                      </a:lnTo>
                      <a:lnTo>
                        <a:pt x="454" y="8579"/>
                      </a:lnTo>
                      <a:lnTo>
                        <a:pt x="450" y="8568"/>
                      </a:lnTo>
                      <a:lnTo>
                        <a:pt x="446" y="8556"/>
                      </a:lnTo>
                      <a:lnTo>
                        <a:pt x="444" y="8543"/>
                      </a:lnTo>
                      <a:lnTo>
                        <a:pt x="440" y="8531"/>
                      </a:lnTo>
                      <a:lnTo>
                        <a:pt x="439" y="8519"/>
                      </a:lnTo>
                      <a:lnTo>
                        <a:pt x="438" y="8507"/>
                      </a:lnTo>
                      <a:lnTo>
                        <a:pt x="438" y="8494"/>
                      </a:lnTo>
                      <a:lnTo>
                        <a:pt x="438" y="7907"/>
                      </a:lnTo>
                      <a:lnTo>
                        <a:pt x="438" y="7894"/>
                      </a:lnTo>
                      <a:lnTo>
                        <a:pt x="439" y="7882"/>
                      </a:lnTo>
                      <a:lnTo>
                        <a:pt x="440" y="7870"/>
                      </a:lnTo>
                      <a:lnTo>
                        <a:pt x="444" y="7858"/>
                      </a:lnTo>
                      <a:lnTo>
                        <a:pt x="446" y="7846"/>
                      </a:lnTo>
                      <a:lnTo>
                        <a:pt x="450" y="7833"/>
                      </a:lnTo>
                      <a:lnTo>
                        <a:pt x="454" y="7822"/>
                      </a:lnTo>
                      <a:lnTo>
                        <a:pt x="459" y="7811"/>
                      </a:lnTo>
                      <a:lnTo>
                        <a:pt x="464" y="7800"/>
                      </a:lnTo>
                      <a:lnTo>
                        <a:pt x="470" y="7789"/>
                      </a:lnTo>
                      <a:lnTo>
                        <a:pt x="477" y="7779"/>
                      </a:lnTo>
                      <a:lnTo>
                        <a:pt x="484" y="7769"/>
                      </a:lnTo>
                      <a:lnTo>
                        <a:pt x="491" y="7759"/>
                      </a:lnTo>
                      <a:lnTo>
                        <a:pt x="499" y="7750"/>
                      </a:lnTo>
                      <a:lnTo>
                        <a:pt x="507" y="7740"/>
                      </a:lnTo>
                      <a:lnTo>
                        <a:pt x="516" y="7732"/>
                      </a:lnTo>
                      <a:lnTo>
                        <a:pt x="526" y="7723"/>
                      </a:lnTo>
                      <a:lnTo>
                        <a:pt x="536" y="7716"/>
                      </a:lnTo>
                      <a:lnTo>
                        <a:pt x="546" y="7709"/>
                      </a:lnTo>
                      <a:lnTo>
                        <a:pt x="556" y="7701"/>
                      </a:lnTo>
                      <a:lnTo>
                        <a:pt x="567" y="7696"/>
                      </a:lnTo>
                      <a:lnTo>
                        <a:pt x="578" y="7689"/>
                      </a:lnTo>
                      <a:lnTo>
                        <a:pt x="589" y="7684"/>
                      </a:lnTo>
                      <a:lnTo>
                        <a:pt x="601" y="7679"/>
                      </a:lnTo>
                      <a:lnTo>
                        <a:pt x="613" y="7675"/>
                      </a:lnTo>
                      <a:lnTo>
                        <a:pt x="626" y="7670"/>
                      </a:lnTo>
                      <a:lnTo>
                        <a:pt x="638" y="7667"/>
                      </a:lnTo>
                      <a:lnTo>
                        <a:pt x="651" y="7665"/>
                      </a:lnTo>
                      <a:lnTo>
                        <a:pt x="664" y="7662"/>
                      </a:lnTo>
                      <a:lnTo>
                        <a:pt x="678" y="7660"/>
                      </a:lnTo>
                      <a:lnTo>
                        <a:pt x="691" y="7659"/>
                      </a:lnTo>
                      <a:lnTo>
                        <a:pt x="705" y="7659"/>
                      </a:lnTo>
                      <a:close/>
                      <a:moveTo>
                        <a:pt x="705" y="6477"/>
                      </a:moveTo>
                      <a:lnTo>
                        <a:pt x="6629" y="6477"/>
                      </a:lnTo>
                      <a:lnTo>
                        <a:pt x="6642" y="6477"/>
                      </a:lnTo>
                      <a:lnTo>
                        <a:pt x="6655" y="6478"/>
                      </a:lnTo>
                      <a:lnTo>
                        <a:pt x="6669" y="6480"/>
                      </a:lnTo>
                      <a:lnTo>
                        <a:pt x="6682" y="6482"/>
                      </a:lnTo>
                      <a:lnTo>
                        <a:pt x="6695" y="6484"/>
                      </a:lnTo>
                      <a:lnTo>
                        <a:pt x="6708" y="6488"/>
                      </a:lnTo>
                      <a:lnTo>
                        <a:pt x="6720" y="6492"/>
                      </a:lnTo>
                      <a:lnTo>
                        <a:pt x="6732" y="6497"/>
                      </a:lnTo>
                      <a:lnTo>
                        <a:pt x="6744" y="6501"/>
                      </a:lnTo>
                      <a:lnTo>
                        <a:pt x="6755" y="6506"/>
                      </a:lnTo>
                      <a:lnTo>
                        <a:pt x="6766" y="6513"/>
                      </a:lnTo>
                      <a:lnTo>
                        <a:pt x="6777" y="6519"/>
                      </a:lnTo>
                      <a:lnTo>
                        <a:pt x="6789" y="6526"/>
                      </a:lnTo>
                      <a:lnTo>
                        <a:pt x="6799" y="6533"/>
                      </a:lnTo>
                      <a:lnTo>
                        <a:pt x="6809" y="6541"/>
                      </a:lnTo>
                      <a:lnTo>
                        <a:pt x="6817" y="6550"/>
                      </a:lnTo>
                      <a:lnTo>
                        <a:pt x="6826" y="6559"/>
                      </a:lnTo>
                      <a:lnTo>
                        <a:pt x="6834" y="6568"/>
                      </a:lnTo>
                      <a:lnTo>
                        <a:pt x="6843" y="6576"/>
                      </a:lnTo>
                      <a:lnTo>
                        <a:pt x="6850" y="6586"/>
                      </a:lnTo>
                      <a:lnTo>
                        <a:pt x="6857" y="6596"/>
                      </a:lnTo>
                      <a:lnTo>
                        <a:pt x="6863" y="6606"/>
                      </a:lnTo>
                      <a:lnTo>
                        <a:pt x="6870" y="6617"/>
                      </a:lnTo>
                      <a:lnTo>
                        <a:pt x="6875" y="6629"/>
                      </a:lnTo>
                      <a:lnTo>
                        <a:pt x="6879" y="6640"/>
                      </a:lnTo>
                      <a:lnTo>
                        <a:pt x="6884" y="6651"/>
                      </a:lnTo>
                      <a:lnTo>
                        <a:pt x="6887" y="6663"/>
                      </a:lnTo>
                      <a:lnTo>
                        <a:pt x="6891" y="6675"/>
                      </a:lnTo>
                      <a:lnTo>
                        <a:pt x="6893" y="6687"/>
                      </a:lnTo>
                      <a:lnTo>
                        <a:pt x="6894" y="6700"/>
                      </a:lnTo>
                      <a:lnTo>
                        <a:pt x="6895" y="6712"/>
                      </a:lnTo>
                      <a:lnTo>
                        <a:pt x="6896" y="6725"/>
                      </a:lnTo>
                      <a:lnTo>
                        <a:pt x="6896" y="7312"/>
                      </a:lnTo>
                      <a:lnTo>
                        <a:pt x="6895" y="7324"/>
                      </a:lnTo>
                      <a:lnTo>
                        <a:pt x="6894" y="7336"/>
                      </a:lnTo>
                      <a:lnTo>
                        <a:pt x="6893" y="7350"/>
                      </a:lnTo>
                      <a:lnTo>
                        <a:pt x="6891" y="7362"/>
                      </a:lnTo>
                      <a:lnTo>
                        <a:pt x="6887" y="7373"/>
                      </a:lnTo>
                      <a:lnTo>
                        <a:pt x="6884" y="7385"/>
                      </a:lnTo>
                      <a:lnTo>
                        <a:pt x="6879" y="7396"/>
                      </a:lnTo>
                      <a:lnTo>
                        <a:pt x="6875" y="7407"/>
                      </a:lnTo>
                      <a:lnTo>
                        <a:pt x="6870" y="7418"/>
                      </a:lnTo>
                      <a:lnTo>
                        <a:pt x="6863" y="7429"/>
                      </a:lnTo>
                      <a:lnTo>
                        <a:pt x="6857" y="7439"/>
                      </a:lnTo>
                      <a:lnTo>
                        <a:pt x="6850" y="7449"/>
                      </a:lnTo>
                      <a:lnTo>
                        <a:pt x="6843" y="7459"/>
                      </a:lnTo>
                      <a:lnTo>
                        <a:pt x="6834" y="7469"/>
                      </a:lnTo>
                      <a:lnTo>
                        <a:pt x="6826" y="7478"/>
                      </a:lnTo>
                      <a:lnTo>
                        <a:pt x="6817" y="7486"/>
                      </a:lnTo>
                      <a:lnTo>
                        <a:pt x="6809" y="7495"/>
                      </a:lnTo>
                      <a:lnTo>
                        <a:pt x="6799" y="7503"/>
                      </a:lnTo>
                      <a:lnTo>
                        <a:pt x="6789" y="7510"/>
                      </a:lnTo>
                      <a:lnTo>
                        <a:pt x="6777" y="7517"/>
                      </a:lnTo>
                      <a:lnTo>
                        <a:pt x="6766" y="7524"/>
                      </a:lnTo>
                      <a:lnTo>
                        <a:pt x="6755" y="7529"/>
                      </a:lnTo>
                      <a:lnTo>
                        <a:pt x="6744" y="7535"/>
                      </a:lnTo>
                      <a:lnTo>
                        <a:pt x="6732" y="7539"/>
                      </a:lnTo>
                      <a:lnTo>
                        <a:pt x="6720" y="7544"/>
                      </a:lnTo>
                      <a:lnTo>
                        <a:pt x="6708" y="7548"/>
                      </a:lnTo>
                      <a:lnTo>
                        <a:pt x="6695" y="7552"/>
                      </a:lnTo>
                      <a:lnTo>
                        <a:pt x="6682" y="7554"/>
                      </a:lnTo>
                      <a:lnTo>
                        <a:pt x="6669" y="7556"/>
                      </a:lnTo>
                      <a:lnTo>
                        <a:pt x="6655" y="7558"/>
                      </a:lnTo>
                      <a:lnTo>
                        <a:pt x="6642" y="7559"/>
                      </a:lnTo>
                      <a:lnTo>
                        <a:pt x="6629" y="7559"/>
                      </a:lnTo>
                      <a:lnTo>
                        <a:pt x="705" y="7559"/>
                      </a:lnTo>
                      <a:lnTo>
                        <a:pt x="691" y="7559"/>
                      </a:lnTo>
                      <a:lnTo>
                        <a:pt x="678" y="7558"/>
                      </a:lnTo>
                      <a:lnTo>
                        <a:pt x="664" y="7556"/>
                      </a:lnTo>
                      <a:lnTo>
                        <a:pt x="651" y="7554"/>
                      </a:lnTo>
                      <a:lnTo>
                        <a:pt x="638" y="7552"/>
                      </a:lnTo>
                      <a:lnTo>
                        <a:pt x="626" y="7548"/>
                      </a:lnTo>
                      <a:lnTo>
                        <a:pt x="613" y="7544"/>
                      </a:lnTo>
                      <a:lnTo>
                        <a:pt x="601" y="7539"/>
                      </a:lnTo>
                      <a:lnTo>
                        <a:pt x="589" y="7535"/>
                      </a:lnTo>
                      <a:lnTo>
                        <a:pt x="578" y="7529"/>
                      </a:lnTo>
                      <a:lnTo>
                        <a:pt x="567" y="7524"/>
                      </a:lnTo>
                      <a:lnTo>
                        <a:pt x="556" y="7517"/>
                      </a:lnTo>
                      <a:lnTo>
                        <a:pt x="546" y="7510"/>
                      </a:lnTo>
                      <a:lnTo>
                        <a:pt x="536" y="7503"/>
                      </a:lnTo>
                      <a:lnTo>
                        <a:pt x="526" y="7495"/>
                      </a:lnTo>
                      <a:lnTo>
                        <a:pt x="516" y="7486"/>
                      </a:lnTo>
                      <a:lnTo>
                        <a:pt x="507" y="7478"/>
                      </a:lnTo>
                      <a:lnTo>
                        <a:pt x="499" y="7469"/>
                      </a:lnTo>
                      <a:lnTo>
                        <a:pt x="491" y="7459"/>
                      </a:lnTo>
                      <a:lnTo>
                        <a:pt x="484" y="7449"/>
                      </a:lnTo>
                      <a:lnTo>
                        <a:pt x="477" y="7439"/>
                      </a:lnTo>
                      <a:lnTo>
                        <a:pt x="470" y="7429"/>
                      </a:lnTo>
                      <a:lnTo>
                        <a:pt x="464" y="7418"/>
                      </a:lnTo>
                      <a:lnTo>
                        <a:pt x="459" y="7407"/>
                      </a:lnTo>
                      <a:lnTo>
                        <a:pt x="454" y="7396"/>
                      </a:lnTo>
                      <a:lnTo>
                        <a:pt x="450" y="7385"/>
                      </a:lnTo>
                      <a:lnTo>
                        <a:pt x="446" y="7373"/>
                      </a:lnTo>
                      <a:lnTo>
                        <a:pt x="444" y="7362"/>
                      </a:lnTo>
                      <a:lnTo>
                        <a:pt x="440" y="7350"/>
                      </a:lnTo>
                      <a:lnTo>
                        <a:pt x="439" y="7336"/>
                      </a:lnTo>
                      <a:lnTo>
                        <a:pt x="438" y="7324"/>
                      </a:lnTo>
                      <a:lnTo>
                        <a:pt x="438" y="7312"/>
                      </a:lnTo>
                      <a:lnTo>
                        <a:pt x="438" y="6725"/>
                      </a:lnTo>
                      <a:lnTo>
                        <a:pt x="438" y="6712"/>
                      </a:lnTo>
                      <a:lnTo>
                        <a:pt x="439" y="6700"/>
                      </a:lnTo>
                      <a:lnTo>
                        <a:pt x="440" y="6687"/>
                      </a:lnTo>
                      <a:lnTo>
                        <a:pt x="444" y="6675"/>
                      </a:lnTo>
                      <a:lnTo>
                        <a:pt x="446" y="6663"/>
                      </a:lnTo>
                      <a:lnTo>
                        <a:pt x="450" y="6651"/>
                      </a:lnTo>
                      <a:lnTo>
                        <a:pt x="454" y="6640"/>
                      </a:lnTo>
                      <a:lnTo>
                        <a:pt x="459" y="6629"/>
                      </a:lnTo>
                      <a:lnTo>
                        <a:pt x="464" y="6617"/>
                      </a:lnTo>
                      <a:lnTo>
                        <a:pt x="470" y="6606"/>
                      </a:lnTo>
                      <a:lnTo>
                        <a:pt x="477" y="6596"/>
                      </a:lnTo>
                      <a:lnTo>
                        <a:pt x="484" y="6586"/>
                      </a:lnTo>
                      <a:lnTo>
                        <a:pt x="491" y="6576"/>
                      </a:lnTo>
                      <a:lnTo>
                        <a:pt x="499" y="6568"/>
                      </a:lnTo>
                      <a:lnTo>
                        <a:pt x="507" y="6559"/>
                      </a:lnTo>
                      <a:lnTo>
                        <a:pt x="516" y="6550"/>
                      </a:lnTo>
                      <a:lnTo>
                        <a:pt x="526" y="6541"/>
                      </a:lnTo>
                      <a:lnTo>
                        <a:pt x="536" y="6533"/>
                      </a:lnTo>
                      <a:lnTo>
                        <a:pt x="546" y="6526"/>
                      </a:lnTo>
                      <a:lnTo>
                        <a:pt x="556" y="6519"/>
                      </a:lnTo>
                      <a:lnTo>
                        <a:pt x="567" y="6513"/>
                      </a:lnTo>
                      <a:lnTo>
                        <a:pt x="578" y="6506"/>
                      </a:lnTo>
                      <a:lnTo>
                        <a:pt x="589" y="6501"/>
                      </a:lnTo>
                      <a:lnTo>
                        <a:pt x="601" y="6497"/>
                      </a:lnTo>
                      <a:lnTo>
                        <a:pt x="613" y="6492"/>
                      </a:lnTo>
                      <a:lnTo>
                        <a:pt x="626" y="6488"/>
                      </a:lnTo>
                      <a:lnTo>
                        <a:pt x="638" y="6484"/>
                      </a:lnTo>
                      <a:lnTo>
                        <a:pt x="651" y="6482"/>
                      </a:lnTo>
                      <a:lnTo>
                        <a:pt x="664" y="6480"/>
                      </a:lnTo>
                      <a:lnTo>
                        <a:pt x="678" y="6478"/>
                      </a:lnTo>
                      <a:lnTo>
                        <a:pt x="691" y="6477"/>
                      </a:lnTo>
                      <a:lnTo>
                        <a:pt x="705" y="6477"/>
                      </a:lnTo>
                      <a:close/>
                      <a:moveTo>
                        <a:pt x="705" y="5294"/>
                      </a:moveTo>
                      <a:lnTo>
                        <a:pt x="6629" y="5294"/>
                      </a:lnTo>
                      <a:lnTo>
                        <a:pt x="6642" y="5295"/>
                      </a:lnTo>
                      <a:lnTo>
                        <a:pt x="6655" y="5295"/>
                      </a:lnTo>
                      <a:lnTo>
                        <a:pt x="6669" y="5297"/>
                      </a:lnTo>
                      <a:lnTo>
                        <a:pt x="6682" y="5299"/>
                      </a:lnTo>
                      <a:lnTo>
                        <a:pt x="6695" y="5302"/>
                      </a:lnTo>
                      <a:lnTo>
                        <a:pt x="6708" y="5305"/>
                      </a:lnTo>
                      <a:lnTo>
                        <a:pt x="6720" y="5309"/>
                      </a:lnTo>
                      <a:lnTo>
                        <a:pt x="6732" y="5314"/>
                      </a:lnTo>
                      <a:lnTo>
                        <a:pt x="6744" y="5318"/>
                      </a:lnTo>
                      <a:lnTo>
                        <a:pt x="6755" y="5324"/>
                      </a:lnTo>
                      <a:lnTo>
                        <a:pt x="6766" y="5331"/>
                      </a:lnTo>
                      <a:lnTo>
                        <a:pt x="6777" y="5337"/>
                      </a:lnTo>
                      <a:lnTo>
                        <a:pt x="6789" y="5344"/>
                      </a:lnTo>
                      <a:lnTo>
                        <a:pt x="6799" y="5351"/>
                      </a:lnTo>
                      <a:lnTo>
                        <a:pt x="6809" y="5358"/>
                      </a:lnTo>
                      <a:lnTo>
                        <a:pt x="6817" y="5367"/>
                      </a:lnTo>
                      <a:lnTo>
                        <a:pt x="6826" y="5376"/>
                      </a:lnTo>
                      <a:lnTo>
                        <a:pt x="6834" y="5385"/>
                      </a:lnTo>
                      <a:lnTo>
                        <a:pt x="6843" y="5394"/>
                      </a:lnTo>
                      <a:lnTo>
                        <a:pt x="6850" y="5404"/>
                      </a:lnTo>
                      <a:lnTo>
                        <a:pt x="6857" y="5414"/>
                      </a:lnTo>
                      <a:lnTo>
                        <a:pt x="6863" y="5424"/>
                      </a:lnTo>
                      <a:lnTo>
                        <a:pt x="6870" y="5435"/>
                      </a:lnTo>
                      <a:lnTo>
                        <a:pt x="6875" y="5446"/>
                      </a:lnTo>
                      <a:lnTo>
                        <a:pt x="6879" y="5457"/>
                      </a:lnTo>
                      <a:lnTo>
                        <a:pt x="6884" y="5468"/>
                      </a:lnTo>
                      <a:lnTo>
                        <a:pt x="6887" y="5480"/>
                      </a:lnTo>
                      <a:lnTo>
                        <a:pt x="6891" y="5493"/>
                      </a:lnTo>
                      <a:lnTo>
                        <a:pt x="6893" y="5505"/>
                      </a:lnTo>
                      <a:lnTo>
                        <a:pt x="6894" y="5517"/>
                      </a:lnTo>
                      <a:lnTo>
                        <a:pt x="6895" y="5529"/>
                      </a:lnTo>
                      <a:lnTo>
                        <a:pt x="6896" y="5542"/>
                      </a:lnTo>
                      <a:lnTo>
                        <a:pt x="6896" y="6129"/>
                      </a:lnTo>
                      <a:lnTo>
                        <a:pt x="6895" y="6142"/>
                      </a:lnTo>
                      <a:lnTo>
                        <a:pt x="6894" y="6155"/>
                      </a:lnTo>
                      <a:lnTo>
                        <a:pt x="6893" y="6167"/>
                      </a:lnTo>
                      <a:lnTo>
                        <a:pt x="6891" y="6179"/>
                      </a:lnTo>
                      <a:lnTo>
                        <a:pt x="6887" y="6190"/>
                      </a:lnTo>
                      <a:lnTo>
                        <a:pt x="6884" y="6203"/>
                      </a:lnTo>
                      <a:lnTo>
                        <a:pt x="6879" y="6214"/>
                      </a:lnTo>
                      <a:lnTo>
                        <a:pt x="6875" y="6226"/>
                      </a:lnTo>
                      <a:lnTo>
                        <a:pt x="6870" y="6236"/>
                      </a:lnTo>
                      <a:lnTo>
                        <a:pt x="6863" y="6247"/>
                      </a:lnTo>
                      <a:lnTo>
                        <a:pt x="6857" y="6257"/>
                      </a:lnTo>
                      <a:lnTo>
                        <a:pt x="6850" y="6267"/>
                      </a:lnTo>
                      <a:lnTo>
                        <a:pt x="6843" y="6277"/>
                      </a:lnTo>
                      <a:lnTo>
                        <a:pt x="6834" y="6287"/>
                      </a:lnTo>
                      <a:lnTo>
                        <a:pt x="6826" y="6296"/>
                      </a:lnTo>
                      <a:lnTo>
                        <a:pt x="6817" y="6305"/>
                      </a:lnTo>
                      <a:lnTo>
                        <a:pt x="6809" y="6312"/>
                      </a:lnTo>
                      <a:lnTo>
                        <a:pt x="6799" y="6320"/>
                      </a:lnTo>
                      <a:lnTo>
                        <a:pt x="6789" y="6328"/>
                      </a:lnTo>
                      <a:lnTo>
                        <a:pt x="6777" y="6335"/>
                      </a:lnTo>
                      <a:lnTo>
                        <a:pt x="6766" y="6341"/>
                      </a:lnTo>
                      <a:lnTo>
                        <a:pt x="6755" y="6347"/>
                      </a:lnTo>
                      <a:lnTo>
                        <a:pt x="6744" y="6352"/>
                      </a:lnTo>
                      <a:lnTo>
                        <a:pt x="6732" y="6358"/>
                      </a:lnTo>
                      <a:lnTo>
                        <a:pt x="6720" y="6362"/>
                      </a:lnTo>
                      <a:lnTo>
                        <a:pt x="6708" y="6366"/>
                      </a:lnTo>
                      <a:lnTo>
                        <a:pt x="6695" y="6369"/>
                      </a:lnTo>
                      <a:lnTo>
                        <a:pt x="6682" y="6372"/>
                      </a:lnTo>
                      <a:lnTo>
                        <a:pt x="6669" y="6374"/>
                      </a:lnTo>
                      <a:lnTo>
                        <a:pt x="6655" y="6376"/>
                      </a:lnTo>
                      <a:lnTo>
                        <a:pt x="6642" y="6377"/>
                      </a:lnTo>
                      <a:lnTo>
                        <a:pt x="6629" y="6377"/>
                      </a:lnTo>
                      <a:lnTo>
                        <a:pt x="705" y="6377"/>
                      </a:lnTo>
                      <a:lnTo>
                        <a:pt x="691" y="6377"/>
                      </a:lnTo>
                      <a:lnTo>
                        <a:pt x="678" y="6376"/>
                      </a:lnTo>
                      <a:lnTo>
                        <a:pt x="664" y="6374"/>
                      </a:lnTo>
                      <a:lnTo>
                        <a:pt x="651" y="6372"/>
                      </a:lnTo>
                      <a:lnTo>
                        <a:pt x="638" y="6369"/>
                      </a:lnTo>
                      <a:lnTo>
                        <a:pt x="626" y="6366"/>
                      </a:lnTo>
                      <a:lnTo>
                        <a:pt x="613" y="6362"/>
                      </a:lnTo>
                      <a:lnTo>
                        <a:pt x="601" y="6358"/>
                      </a:lnTo>
                      <a:lnTo>
                        <a:pt x="589" y="6352"/>
                      </a:lnTo>
                      <a:lnTo>
                        <a:pt x="578" y="6347"/>
                      </a:lnTo>
                      <a:lnTo>
                        <a:pt x="567" y="6341"/>
                      </a:lnTo>
                      <a:lnTo>
                        <a:pt x="556" y="6335"/>
                      </a:lnTo>
                      <a:lnTo>
                        <a:pt x="546" y="6328"/>
                      </a:lnTo>
                      <a:lnTo>
                        <a:pt x="536" y="6320"/>
                      </a:lnTo>
                      <a:lnTo>
                        <a:pt x="526" y="6312"/>
                      </a:lnTo>
                      <a:lnTo>
                        <a:pt x="516" y="6305"/>
                      </a:lnTo>
                      <a:lnTo>
                        <a:pt x="507" y="6296"/>
                      </a:lnTo>
                      <a:lnTo>
                        <a:pt x="499" y="6287"/>
                      </a:lnTo>
                      <a:lnTo>
                        <a:pt x="491" y="6277"/>
                      </a:lnTo>
                      <a:lnTo>
                        <a:pt x="484" y="6267"/>
                      </a:lnTo>
                      <a:lnTo>
                        <a:pt x="477" y="6257"/>
                      </a:lnTo>
                      <a:lnTo>
                        <a:pt x="470" y="6247"/>
                      </a:lnTo>
                      <a:lnTo>
                        <a:pt x="464" y="6236"/>
                      </a:lnTo>
                      <a:lnTo>
                        <a:pt x="459" y="6226"/>
                      </a:lnTo>
                      <a:lnTo>
                        <a:pt x="454" y="6214"/>
                      </a:lnTo>
                      <a:lnTo>
                        <a:pt x="450" y="6203"/>
                      </a:lnTo>
                      <a:lnTo>
                        <a:pt x="446" y="6190"/>
                      </a:lnTo>
                      <a:lnTo>
                        <a:pt x="444" y="6179"/>
                      </a:lnTo>
                      <a:lnTo>
                        <a:pt x="440" y="6167"/>
                      </a:lnTo>
                      <a:lnTo>
                        <a:pt x="439" y="6155"/>
                      </a:lnTo>
                      <a:lnTo>
                        <a:pt x="438" y="6142"/>
                      </a:lnTo>
                      <a:lnTo>
                        <a:pt x="438" y="6129"/>
                      </a:lnTo>
                      <a:lnTo>
                        <a:pt x="438" y="5542"/>
                      </a:lnTo>
                      <a:lnTo>
                        <a:pt x="438" y="5529"/>
                      </a:lnTo>
                      <a:lnTo>
                        <a:pt x="439" y="5517"/>
                      </a:lnTo>
                      <a:lnTo>
                        <a:pt x="440" y="5505"/>
                      </a:lnTo>
                      <a:lnTo>
                        <a:pt x="444" y="5493"/>
                      </a:lnTo>
                      <a:lnTo>
                        <a:pt x="446" y="5480"/>
                      </a:lnTo>
                      <a:lnTo>
                        <a:pt x="450" y="5468"/>
                      </a:lnTo>
                      <a:lnTo>
                        <a:pt x="454" y="5457"/>
                      </a:lnTo>
                      <a:lnTo>
                        <a:pt x="459" y="5446"/>
                      </a:lnTo>
                      <a:lnTo>
                        <a:pt x="464" y="5435"/>
                      </a:lnTo>
                      <a:lnTo>
                        <a:pt x="470" y="5424"/>
                      </a:lnTo>
                      <a:lnTo>
                        <a:pt x="477" y="5414"/>
                      </a:lnTo>
                      <a:lnTo>
                        <a:pt x="484" y="5404"/>
                      </a:lnTo>
                      <a:lnTo>
                        <a:pt x="491" y="5394"/>
                      </a:lnTo>
                      <a:lnTo>
                        <a:pt x="499" y="5385"/>
                      </a:lnTo>
                      <a:lnTo>
                        <a:pt x="507" y="5376"/>
                      </a:lnTo>
                      <a:lnTo>
                        <a:pt x="516" y="5367"/>
                      </a:lnTo>
                      <a:lnTo>
                        <a:pt x="526" y="5358"/>
                      </a:lnTo>
                      <a:lnTo>
                        <a:pt x="536" y="5351"/>
                      </a:lnTo>
                      <a:lnTo>
                        <a:pt x="546" y="5344"/>
                      </a:lnTo>
                      <a:lnTo>
                        <a:pt x="556" y="5337"/>
                      </a:lnTo>
                      <a:lnTo>
                        <a:pt x="567" y="5331"/>
                      </a:lnTo>
                      <a:lnTo>
                        <a:pt x="578" y="5324"/>
                      </a:lnTo>
                      <a:lnTo>
                        <a:pt x="589" y="5318"/>
                      </a:lnTo>
                      <a:lnTo>
                        <a:pt x="601" y="5314"/>
                      </a:lnTo>
                      <a:lnTo>
                        <a:pt x="613" y="5309"/>
                      </a:lnTo>
                      <a:lnTo>
                        <a:pt x="626" y="5305"/>
                      </a:lnTo>
                      <a:lnTo>
                        <a:pt x="638" y="5302"/>
                      </a:lnTo>
                      <a:lnTo>
                        <a:pt x="651" y="5299"/>
                      </a:lnTo>
                      <a:lnTo>
                        <a:pt x="664" y="5297"/>
                      </a:lnTo>
                      <a:lnTo>
                        <a:pt x="678" y="5295"/>
                      </a:lnTo>
                      <a:lnTo>
                        <a:pt x="691" y="5295"/>
                      </a:lnTo>
                      <a:lnTo>
                        <a:pt x="705" y="5294"/>
                      </a:lnTo>
                      <a:close/>
                      <a:moveTo>
                        <a:pt x="705" y="4111"/>
                      </a:moveTo>
                      <a:lnTo>
                        <a:pt x="6629" y="4111"/>
                      </a:lnTo>
                      <a:lnTo>
                        <a:pt x="6642" y="4112"/>
                      </a:lnTo>
                      <a:lnTo>
                        <a:pt x="6655" y="4112"/>
                      </a:lnTo>
                      <a:lnTo>
                        <a:pt x="6669" y="4115"/>
                      </a:lnTo>
                      <a:lnTo>
                        <a:pt x="6682" y="4117"/>
                      </a:lnTo>
                      <a:lnTo>
                        <a:pt x="6695" y="4119"/>
                      </a:lnTo>
                      <a:lnTo>
                        <a:pt x="6708" y="4122"/>
                      </a:lnTo>
                      <a:lnTo>
                        <a:pt x="6720" y="4127"/>
                      </a:lnTo>
                      <a:lnTo>
                        <a:pt x="6732" y="4131"/>
                      </a:lnTo>
                      <a:lnTo>
                        <a:pt x="6744" y="4136"/>
                      </a:lnTo>
                      <a:lnTo>
                        <a:pt x="6755" y="4141"/>
                      </a:lnTo>
                      <a:lnTo>
                        <a:pt x="6766" y="4148"/>
                      </a:lnTo>
                      <a:lnTo>
                        <a:pt x="6777" y="4155"/>
                      </a:lnTo>
                      <a:lnTo>
                        <a:pt x="6789" y="4161"/>
                      </a:lnTo>
                      <a:lnTo>
                        <a:pt x="6799" y="4169"/>
                      </a:lnTo>
                      <a:lnTo>
                        <a:pt x="6809" y="4177"/>
                      </a:lnTo>
                      <a:lnTo>
                        <a:pt x="6817" y="4185"/>
                      </a:lnTo>
                      <a:lnTo>
                        <a:pt x="6826" y="4193"/>
                      </a:lnTo>
                      <a:lnTo>
                        <a:pt x="6834" y="4202"/>
                      </a:lnTo>
                      <a:lnTo>
                        <a:pt x="6843" y="4211"/>
                      </a:lnTo>
                      <a:lnTo>
                        <a:pt x="6850" y="4221"/>
                      </a:lnTo>
                      <a:lnTo>
                        <a:pt x="6857" y="4231"/>
                      </a:lnTo>
                      <a:lnTo>
                        <a:pt x="6863" y="4241"/>
                      </a:lnTo>
                      <a:lnTo>
                        <a:pt x="6870" y="4252"/>
                      </a:lnTo>
                      <a:lnTo>
                        <a:pt x="6875" y="4263"/>
                      </a:lnTo>
                      <a:lnTo>
                        <a:pt x="6879" y="4274"/>
                      </a:lnTo>
                      <a:lnTo>
                        <a:pt x="6884" y="4287"/>
                      </a:lnTo>
                      <a:lnTo>
                        <a:pt x="6887" y="4298"/>
                      </a:lnTo>
                      <a:lnTo>
                        <a:pt x="6891" y="4310"/>
                      </a:lnTo>
                      <a:lnTo>
                        <a:pt x="6893" y="4322"/>
                      </a:lnTo>
                      <a:lnTo>
                        <a:pt x="6894" y="4334"/>
                      </a:lnTo>
                      <a:lnTo>
                        <a:pt x="6895" y="4347"/>
                      </a:lnTo>
                      <a:lnTo>
                        <a:pt x="6896" y="4360"/>
                      </a:lnTo>
                      <a:lnTo>
                        <a:pt x="6896" y="4947"/>
                      </a:lnTo>
                      <a:lnTo>
                        <a:pt x="6895" y="4959"/>
                      </a:lnTo>
                      <a:lnTo>
                        <a:pt x="6894" y="4972"/>
                      </a:lnTo>
                      <a:lnTo>
                        <a:pt x="6893" y="4984"/>
                      </a:lnTo>
                      <a:lnTo>
                        <a:pt x="6891" y="4997"/>
                      </a:lnTo>
                      <a:lnTo>
                        <a:pt x="6887" y="5009"/>
                      </a:lnTo>
                      <a:lnTo>
                        <a:pt x="6884" y="5020"/>
                      </a:lnTo>
                      <a:lnTo>
                        <a:pt x="6879" y="5031"/>
                      </a:lnTo>
                      <a:lnTo>
                        <a:pt x="6875" y="5043"/>
                      </a:lnTo>
                      <a:lnTo>
                        <a:pt x="6870" y="5054"/>
                      </a:lnTo>
                      <a:lnTo>
                        <a:pt x="6863" y="5064"/>
                      </a:lnTo>
                      <a:lnTo>
                        <a:pt x="6857" y="5074"/>
                      </a:lnTo>
                      <a:lnTo>
                        <a:pt x="6850" y="5085"/>
                      </a:lnTo>
                      <a:lnTo>
                        <a:pt x="6843" y="5094"/>
                      </a:lnTo>
                      <a:lnTo>
                        <a:pt x="6834" y="5104"/>
                      </a:lnTo>
                      <a:lnTo>
                        <a:pt x="6826" y="5113"/>
                      </a:lnTo>
                      <a:lnTo>
                        <a:pt x="6817" y="5122"/>
                      </a:lnTo>
                      <a:lnTo>
                        <a:pt x="6809" y="5130"/>
                      </a:lnTo>
                      <a:lnTo>
                        <a:pt x="6799" y="5138"/>
                      </a:lnTo>
                      <a:lnTo>
                        <a:pt x="6789" y="5145"/>
                      </a:lnTo>
                      <a:lnTo>
                        <a:pt x="6777" y="5152"/>
                      </a:lnTo>
                      <a:lnTo>
                        <a:pt x="6766" y="5159"/>
                      </a:lnTo>
                      <a:lnTo>
                        <a:pt x="6755" y="5164"/>
                      </a:lnTo>
                      <a:lnTo>
                        <a:pt x="6744" y="5170"/>
                      </a:lnTo>
                      <a:lnTo>
                        <a:pt x="6732" y="5175"/>
                      </a:lnTo>
                      <a:lnTo>
                        <a:pt x="6720" y="5180"/>
                      </a:lnTo>
                      <a:lnTo>
                        <a:pt x="6708" y="5183"/>
                      </a:lnTo>
                      <a:lnTo>
                        <a:pt x="6695" y="5186"/>
                      </a:lnTo>
                      <a:lnTo>
                        <a:pt x="6682" y="5190"/>
                      </a:lnTo>
                      <a:lnTo>
                        <a:pt x="6669" y="5192"/>
                      </a:lnTo>
                      <a:lnTo>
                        <a:pt x="6655" y="5193"/>
                      </a:lnTo>
                      <a:lnTo>
                        <a:pt x="6642" y="5194"/>
                      </a:lnTo>
                      <a:lnTo>
                        <a:pt x="6629" y="5194"/>
                      </a:lnTo>
                      <a:lnTo>
                        <a:pt x="705" y="5194"/>
                      </a:lnTo>
                      <a:lnTo>
                        <a:pt x="691" y="5194"/>
                      </a:lnTo>
                      <a:lnTo>
                        <a:pt x="678" y="5193"/>
                      </a:lnTo>
                      <a:lnTo>
                        <a:pt x="664" y="5192"/>
                      </a:lnTo>
                      <a:lnTo>
                        <a:pt x="651" y="5190"/>
                      </a:lnTo>
                      <a:lnTo>
                        <a:pt x="638" y="5186"/>
                      </a:lnTo>
                      <a:lnTo>
                        <a:pt x="626" y="5183"/>
                      </a:lnTo>
                      <a:lnTo>
                        <a:pt x="613" y="5180"/>
                      </a:lnTo>
                      <a:lnTo>
                        <a:pt x="601" y="5175"/>
                      </a:lnTo>
                      <a:lnTo>
                        <a:pt x="589" y="5170"/>
                      </a:lnTo>
                      <a:lnTo>
                        <a:pt x="578" y="5164"/>
                      </a:lnTo>
                      <a:lnTo>
                        <a:pt x="567" y="5159"/>
                      </a:lnTo>
                      <a:lnTo>
                        <a:pt x="556" y="5152"/>
                      </a:lnTo>
                      <a:lnTo>
                        <a:pt x="546" y="5145"/>
                      </a:lnTo>
                      <a:lnTo>
                        <a:pt x="536" y="5138"/>
                      </a:lnTo>
                      <a:lnTo>
                        <a:pt x="526" y="5130"/>
                      </a:lnTo>
                      <a:lnTo>
                        <a:pt x="516" y="5122"/>
                      </a:lnTo>
                      <a:lnTo>
                        <a:pt x="507" y="5113"/>
                      </a:lnTo>
                      <a:lnTo>
                        <a:pt x="499" y="5104"/>
                      </a:lnTo>
                      <a:lnTo>
                        <a:pt x="491" y="5094"/>
                      </a:lnTo>
                      <a:lnTo>
                        <a:pt x="484" y="5085"/>
                      </a:lnTo>
                      <a:lnTo>
                        <a:pt x="477" y="5074"/>
                      </a:lnTo>
                      <a:lnTo>
                        <a:pt x="470" y="5064"/>
                      </a:lnTo>
                      <a:lnTo>
                        <a:pt x="464" y="5054"/>
                      </a:lnTo>
                      <a:lnTo>
                        <a:pt x="459" y="5043"/>
                      </a:lnTo>
                      <a:lnTo>
                        <a:pt x="454" y="5031"/>
                      </a:lnTo>
                      <a:lnTo>
                        <a:pt x="450" y="5020"/>
                      </a:lnTo>
                      <a:lnTo>
                        <a:pt x="446" y="5009"/>
                      </a:lnTo>
                      <a:lnTo>
                        <a:pt x="444" y="4997"/>
                      </a:lnTo>
                      <a:lnTo>
                        <a:pt x="440" y="4984"/>
                      </a:lnTo>
                      <a:lnTo>
                        <a:pt x="439" y="4972"/>
                      </a:lnTo>
                      <a:lnTo>
                        <a:pt x="438" y="4959"/>
                      </a:lnTo>
                      <a:lnTo>
                        <a:pt x="438" y="4947"/>
                      </a:lnTo>
                      <a:lnTo>
                        <a:pt x="438" y="4360"/>
                      </a:lnTo>
                      <a:lnTo>
                        <a:pt x="438" y="4347"/>
                      </a:lnTo>
                      <a:lnTo>
                        <a:pt x="439" y="4334"/>
                      </a:lnTo>
                      <a:lnTo>
                        <a:pt x="440" y="4322"/>
                      </a:lnTo>
                      <a:lnTo>
                        <a:pt x="444" y="4310"/>
                      </a:lnTo>
                      <a:lnTo>
                        <a:pt x="446" y="4298"/>
                      </a:lnTo>
                      <a:lnTo>
                        <a:pt x="450" y="4287"/>
                      </a:lnTo>
                      <a:lnTo>
                        <a:pt x="454" y="4274"/>
                      </a:lnTo>
                      <a:lnTo>
                        <a:pt x="459" y="4263"/>
                      </a:lnTo>
                      <a:lnTo>
                        <a:pt x="464" y="4252"/>
                      </a:lnTo>
                      <a:lnTo>
                        <a:pt x="470" y="4241"/>
                      </a:lnTo>
                      <a:lnTo>
                        <a:pt x="477" y="4231"/>
                      </a:lnTo>
                      <a:lnTo>
                        <a:pt x="484" y="4221"/>
                      </a:lnTo>
                      <a:lnTo>
                        <a:pt x="491" y="4211"/>
                      </a:lnTo>
                      <a:lnTo>
                        <a:pt x="499" y="4202"/>
                      </a:lnTo>
                      <a:lnTo>
                        <a:pt x="507" y="4193"/>
                      </a:lnTo>
                      <a:lnTo>
                        <a:pt x="516" y="4185"/>
                      </a:lnTo>
                      <a:lnTo>
                        <a:pt x="526" y="4177"/>
                      </a:lnTo>
                      <a:lnTo>
                        <a:pt x="536" y="4169"/>
                      </a:lnTo>
                      <a:lnTo>
                        <a:pt x="546" y="4161"/>
                      </a:lnTo>
                      <a:lnTo>
                        <a:pt x="556" y="4155"/>
                      </a:lnTo>
                      <a:lnTo>
                        <a:pt x="567" y="4148"/>
                      </a:lnTo>
                      <a:lnTo>
                        <a:pt x="578" y="4141"/>
                      </a:lnTo>
                      <a:lnTo>
                        <a:pt x="589" y="4136"/>
                      </a:lnTo>
                      <a:lnTo>
                        <a:pt x="601" y="4131"/>
                      </a:lnTo>
                      <a:lnTo>
                        <a:pt x="613" y="4127"/>
                      </a:lnTo>
                      <a:lnTo>
                        <a:pt x="626" y="4122"/>
                      </a:lnTo>
                      <a:lnTo>
                        <a:pt x="638" y="4119"/>
                      </a:lnTo>
                      <a:lnTo>
                        <a:pt x="651" y="4117"/>
                      </a:lnTo>
                      <a:lnTo>
                        <a:pt x="664" y="4115"/>
                      </a:lnTo>
                      <a:lnTo>
                        <a:pt x="678" y="4112"/>
                      </a:lnTo>
                      <a:lnTo>
                        <a:pt x="691" y="4112"/>
                      </a:lnTo>
                      <a:lnTo>
                        <a:pt x="705" y="4111"/>
                      </a:lnTo>
                      <a:close/>
                      <a:moveTo>
                        <a:pt x="3677" y="13159"/>
                      </a:moveTo>
                      <a:lnTo>
                        <a:pt x="3706" y="13159"/>
                      </a:lnTo>
                      <a:lnTo>
                        <a:pt x="3735" y="13162"/>
                      </a:lnTo>
                      <a:lnTo>
                        <a:pt x="3763" y="13165"/>
                      </a:lnTo>
                      <a:lnTo>
                        <a:pt x="3789" y="13171"/>
                      </a:lnTo>
                      <a:lnTo>
                        <a:pt x="3816" y="13176"/>
                      </a:lnTo>
                      <a:lnTo>
                        <a:pt x="3842" y="13184"/>
                      </a:lnTo>
                      <a:lnTo>
                        <a:pt x="3868" y="13193"/>
                      </a:lnTo>
                      <a:lnTo>
                        <a:pt x="3893" y="13203"/>
                      </a:lnTo>
                      <a:lnTo>
                        <a:pt x="3918" y="13214"/>
                      </a:lnTo>
                      <a:lnTo>
                        <a:pt x="3942" y="13226"/>
                      </a:lnTo>
                      <a:lnTo>
                        <a:pt x="3965" y="13239"/>
                      </a:lnTo>
                      <a:lnTo>
                        <a:pt x="3988" y="13254"/>
                      </a:lnTo>
                      <a:lnTo>
                        <a:pt x="4010" y="13269"/>
                      </a:lnTo>
                      <a:lnTo>
                        <a:pt x="4031" y="13286"/>
                      </a:lnTo>
                      <a:lnTo>
                        <a:pt x="4051" y="13304"/>
                      </a:lnTo>
                      <a:lnTo>
                        <a:pt x="4070" y="13322"/>
                      </a:lnTo>
                      <a:lnTo>
                        <a:pt x="4089" y="13341"/>
                      </a:lnTo>
                      <a:lnTo>
                        <a:pt x="4106" y="13361"/>
                      </a:lnTo>
                      <a:lnTo>
                        <a:pt x="4123" y="13382"/>
                      </a:lnTo>
                      <a:lnTo>
                        <a:pt x="4138" y="13405"/>
                      </a:lnTo>
                      <a:lnTo>
                        <a:pt x="4153" y="13427"/>
                      </a:lnTo>
                      <a:lnTo>
                        <a:pt x="4166" y="13450"/>
                      </a:lnTo>
                      <a:lnTo>
                        <a:pt x="4178" y="13474"/>
                      </a:lnTo>
                      <a:lnTo>
                        <a:pt x="4189" y="13499"/>
                      </a:lnTo>
                      <a:lnTo>
                        <a:pt x="4199" y="13524"/>
                      </a:lnTo>
                      <a:lnTo>
                        <a:pt x="4208" y="13550"/>
                      </a:lnTo>
                      <a:lnTo>
                        <a:pt x="4216" y="13577"/>
                      </a:lnTo>
                      <a:lnTo>
                        <a:pt x="4222" y="13603"/>
                      </a:lnTo>
                      <a:lnTo>
                        <a:pt x="4227" y="13630"/>
                      </a:lnTo>
                      <a:lnTo>
                        <a:pt x="4230" y="13658"/>
                      </a:lnTo>
                      <a:lnTo>
                        <a:pt x="4233" y="13686"/>
                      </a:lnTo>
                      <a:lnTo>
                        <a:pt x="4233" y="13715"/>
                      </a:lnTo>
                      <a:lnTo>
                        <a:pt x="4233" y="13743"/>
                      </a:lnTo>
                      <a:lnTo>
                        <a:pt x="4230" y="13772"/>
                      </a:lnTo>
                      <a:lnTo>
                        <a:pt x="4227" y="13800"/>
                      </a:lnTo>
                      <a:lnTo>
                        <a:pt x="4222" y="13826"/>
                      </a:lnTo>
                      <a:lnTo>
                        <a:pt x="4216" y="13854"/>
                      </a:lnTo>
                      <a:lnTo>
                        <a:pt x="4208" y="13879"/>
                      </a:lnTo>
                      <a:lnTo>
                        <a:pt x="4199" y="13905"/>
                      </a:lnTo>
                      <a:lnTo>
                        <a:pt x="4189" y="13930"/>
                      </a:lnTo>
                      <a:lnTo>
                        <a:pt x="4178" y="13955"/>
                      </a:lnTo>
                      <a:lnTo>
                        <a:pt x="4166" y="13979"/>
                      </a:lnTo>
                      <a:lnTo>
                        <a:pt x="4153" y="14003"/>
                      </a:lnTo>
                      <a:lnTo>
                        <a:pt x="4138" y="14025"/>
                      </a:lnTo>
                      <a:lnTo>
                        <a:pt x="4123" y="14047"/>
                      </a:lnTo>
                      <a:lnTo>
                        <a:pt x="4106" y="14068"/>
                      </a:lnTo>
                      <a:lnTo>
                        <a:pt x="4089" y="14088"/>
                      </a:lnTo>
                      <a:lnTo>
                        <a:pt x="4070" y="14107"/>
                      </a:lnTo>
                      <a:lnTo>
                        <a:pt x="4051" y="14126"/>
                      </a:lnTo>
                      <a:lnTo>
                        <a:pt x="4031" y="14143"/>
                      </a:lnTo>
                      <a:lnTo>
                        <a:pt x="4010" y="14160"/>
                      </a:lnTo>
                      <a:lnTo>
                        <a:pt x="3988" y="14176"/>
                      </a:lnTo>
                      <a:lnTo>
                        <a:pt x="3965" y="14190"/>
                      </a:lnTo>
                      <a:lnTo>
                        <a:pt x="3942" y="14203"/>
                      </a:lnTo>
                      <a:lnTo>
                        <a:pt x="3918" y="14216"/>
                      </a:lnTo>
                      <a:lnTo>
                        <a:pt x="3893" y="14227"/>
                      </a:lnTo>
                      <a:lnTo>
                        <a:pt x="3868" y="14237"/>
                      </a:lnTo>
                      <a:lnTo>
                        <a:pt x="3842" y="14245"/>
                      </a:lnTo>
                      <a:lnTo>
                        <a:pt x="3816" y="14253"/>
                      </a:lnTo>
                      <a:lnTo>
                        <a:pt x="3789" y="14259"/>
                      </a:lnTo>
                      <a:lnTo>
                        <a:pt x="3763" y="14264"/>
                      </a:lnTo>
                      <a:lnTo>
                        <a:pt x="3735" y="14268"/>
                      </a:lnTo>
                      <a:lnTo>
                        <a:pt x="3706" y="14270"/>
                      </a:lnTo>
                      <a:lnTo>
                        <a:pt x="3677" y="14270"/>
                      </a:lnTo>
                      <a:lnTo>
                        <a:pt x="3649" y="14270"/>
                      </a:lnTo>
                      <a:lnTo>
                        <a:pt x="3621" y="14268"/>
                      </a:lnTo>
                      <a:lnTo>
                        <a:pt x="3593" y="14264"/>
                      </a:lnTo>
                      <a:lnTo>
                        <a:pt x="3566" y="14259"/>
                      </a:lnTo>
                      <a:lnTo>
                        <a:pt x="3539" y="14253"/>
                      </a:lnTo>
                      <a:lnTo>
                        <a:pt x="3513" y="14245"/>
                      </a:lnTo>
                      <a:lnTo>
                        <a:pt x="3488" y="14237"/>
                      </a:lnTo>
                      <a:lnTo>
                        <a:pt x="3462" y="14227"/>
                      </a:lnTo>
                      <a:lnTo>
                        <a:pt x="3438" y="14216"/>
                      </a:lnTo>
                      <a:lnTo>
                        <a:pt x="3413" y="14203"/>
                      </a:lnTo>
                      <a:lnTo>
                        <a:pt x="3390" y="14190"/>
                      </a:lnTo>
                      <a:lnTo>
                        <a:pt x="3368" y="14176"/>
                      </a:lnTo>
                      <a:lnTo>
                        <a:pt x="3346" y="14160"/>
                      </a:lnTo>
                      <a:lnTo>
                        <a:pt x="3325" y="14143"/>
                      </a:lnTo>
                      <a:lnTo>
                        <a:pt x="3305" y="14126"/>
                      </a:lnTo>
                      <a:lnTo>
                        <a:pt x="3286" y="14107"/>
                      </a:lnTo>
                      <a:lnTo>
                        <a:pt x="3267" y="14088"/>
                      </a:lnTo>
                      <a:lnTo>
                        <a:pt x="3249" y="14068"/>
                      </a:lnTo>
                      <a:lnTo>
                        <a:pt x="3233" y="14047"/>
                      </a:lnTo>
                      <a:lnTo>
                        <a:pt x="3217" y="14025"/>
                      </a:lnTo>
                      <a:lnTo>
                        <a:pt x="3203" y="14003"/>
                      </a:lnTo>
                      <a:lnTo>
                        <a:pt x="3189" y="13979"/>
                      </a:lnTo>
                      <a:lnTo>
                        <a:pt x="3177" y="13955"/>
                      </a:lnTo>
                      <a:lnTo>
                        <a:pt x="3166" y="13930"/>
                      </a:lnTo>
                      <a:lnTo>
                        <a:pt x="3156" y="13905"/>
                      </a:lnTo>
                      <a:lnTo>
                        <a:pt x="3147" y="13879"/>
                      </a:lnTo>
                      <a:lnTo>
                        <a:pt x="3139" y="13854"/>
                      </a:lnTo>
                      <a:lnTo>
                        <a:pt x="3134" y="13826"/>
                      </a:lnTo>
                      <a:lnTo>
                        <a:pt x="3128" y="13800"/>
                      </a:lnTo>
                      <a:lnTo>
                        <a:pt x="3125" y="13772"/>
                      </a:lnTo>
                      <a:lnTo>
                        <a:pt x="3123" y="13743"/>
                      </a:lnTo>
                      <a:lnTo>
                        <a:pt x="3123" y="13715"/>
                      </a:lnTo>
                      <a:lnTo>
                        <a:pt x="3123" y="13686"/>
                      </a:lnTo>
                      <a:lnTo>
                        <a:pt x="3125" y="13658"/>
                      </a:lnTo>
                      <a:lnTo>
                        <a:pt x="3128" y="13630"/>
                      </a:lnTo>
                      <a:lnTo>
                        <a:pt x="3134" y="13603"/>
                      </a:lnTo>
                      <a:lnTo>
                        <a:pt x="3139" y="13577"/>
                      </a:lnTo>
                      <a:lnTo>
                        <a:pt x="3147" y="13550"/>
                      </a:lnTo>
                      <a:lnTo>
                        <a:pt x="3156" y="13524"/>
                      </a:lnTo>
                      <a:lnTo>
                        <a:pt x="3166" y="13499"/>
                      </a:lnTo>
                      <a:lnTo>
                        <a:pt x="3177" y="13474"/>
                      </a:lnTo>
                      <a:lnTo>
                        <a:pt x="3189" y="13450"/>
                      </a:lnTo>
                      <a:lnTo>
                        <a:pt x="3203" y="13427"/>
                      </a:lnTo>
                      <a:lnTo>
                        <a:pt x="3217" y="13405"/>
                      </a:lnTo>
                      <a:lnTo>
                        <a:pt x="3233" y="13382"/>
                      </a:lnTo>
                      <a:lnTo>
                        <a:pt x="3249" y="13361"/>
                      </a:lnTo>
                      <a:lnTo>
                        <a:pt x="3267" y="13341"/>
                      </a:lnTo>
                      <a:lnTo>
                        <a:pt x="3286" y="13322"/>
                      </a:lnTo>
                      <a:lnTo>
                        <a:pt x="3305" y="13304"/>
                      </a:lnTo>
                      <a:lnTo>
                        <a:pt x="3325" y="13286"/>
                      </a:lnTo>
                      <a:lnTo>
                        <a:pt x="3346" y="13269"/>
                      </a:lnTo>
                      <a:lnTo>
                        <a:pt x="3368" y="13254"/>
                      </a:lnTo>
                      <a:lnTo>
                        <a:pt x="3390" y="13239"/>
                      </a:lnTo>
                      <a:lnTo>
                        <a:pt x="3413" y="13226"/>
                      </a:lnTo>
                      <a:lnTo>
                        <a:pt x="3438" y="13214"/>
                      </a:lnTo>
                      <a:lnTo>
                        <a:pt x="3462" y="13203"/>
                      </a:lnTo>
                      <a:lnTo>
                        <a:pt x="3488" y="13193"/>
                      </a:lnTo>
                      <a:lnTo>
                        <a:pt x="3513" y="13184"/>
                      </a:lnTo>
                      <a:lnTo>
                        <a:pt x="3539" y="13176"/>
                      </a:lnTo>
                      <a:lnTo>
                        <a:pt x="3566" y="13171"/>
                      </a:lnTo>
                      <a:lnTo>
                        <a:pt x="3593" y="13165"/>
                      </a:lnTo>
                      <a:lnTo>
                        <a:pt x="3621" y="13162"/>
                      </a:lnTo>
                      <a:lnTo>
                        <a:pt x="3649"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2" y="15014"/>
                      </a:lnTo>
                      <a:lnTo>
                        <a:pt x="5709" y="15025"/>
                      </a:lnTo>
                      <a:lnTo>
                        <a:pt x="5714" y="15038"/>
                      </a:lnTo>
                      <a:lnTo>
                        <a:pt x="5720" y="15050"/>
                      </a:lnTo>
                      <a:lnTo>
                        <a:pt x="5723" y="15062"/>
                      </a:lnTo>
                      <a:lnTo>
                        <a:pt x="5725" y="15075"/>
                      </a:lnTo>
                      <a:lnTo>
                        <a:pt x="5725" y="15090"/>
                      </a:lnTo>
                      <a:lnTo>
                        <a:pt x="5725" y="15090"/>
                      </a:lnTo>
                      <a:lnTo>
                        <a:pt x="5725" y="15103"/>
                      </a:lnTo>
                      <a:lnTo>
                        <a:pt x="5723" y="15116"/>
                      </a:lnTo>
                      <a:lnTo>
                        <a:pt x="5720" y="15130"/>
                      </a:lnTo>
                      <a:lnTo>
                        <a:pt x="5714" y="15142"/>
                      </a:lnTo>
                      <a:lnTo>
                        <a:pt x="5709" y="15153"/>
                      </a:lnTo>
                      <a:lnTo>
                        <a:pt x="5702"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7" y="15217"/>
                      </a:lnTo>
                      <a:lnTo>
                        <a:pt x="1693" y="15213"/>
                      </a:lnTo>
                      <a:lnTo>
                        <a:pt x="1681" y="15207"/>
                      </a:lnTo>
                      <a:lnTo>
                        <a:pt x="1670" y="15201"/>
                      </a:lnTo>
                      <a:lnTo>
                        <a:pt x="1659" y="15193"/>
                      </a:lnTo>
                      <a:lnTo>
                        <a:pt x="1649" y="15184"/>
                      </a:lnTo>
                      <a:lnTo>
                        <a:pt x="1640" y="15175"/>
                      </a:lnTo>
                      <a:lnTo>
                        <a:pt x="1632" y="15164"/>
                      </a:lnTo>
                      <a:lnTo>
                        <a:pt x="1625" y="15153"/>
                      </a:lnTo>
                      <a:lnTo>
                        <a:pt x="1619" y="15142"/>
                      </a:lnTo>
                      <a:lnTo>
                        <a:pt x="1615" y="15130"/>
                      </a:lnTo>
                      <a:lnTo>
                        <a:pt x="1611" y="15116"/>
                      </a:lnTo>
                      <a:lnTo>
                        <a:pt x="1609" y="15103"/>
                      </a:lnTo>
                      <a:lnTo>
                        <a:pt x="1608" y="15090"/>
                      </a:lnTo>
                      <a:lnTo>
                        <a:pt x="1608" y="15090"/>
                      </a:lnTo>
                      <a:lnTo>
                        <a:pt x="1609" y="15075"/>
                      </a:lnTo>
                      <a:lnTo>
                        <a:pt x="1611" y="15062"/>
                      </a:lnTo>
                      <a:lnTo>
                        <a:pt x="1615" y="15050"/>
                      </a:lnTo>
                      <a:lnTo>
                        <a:pt x="1619" y="15038"/>
                      </a:lnTo>
                      <a:lnTo>
                        <a:pt x="1625" y="15025"/>
                      </a:lnTo>
                      <a:lnTo>
                        <a:pt x="1632" y="15014"/>
                      </a:lnTo>
                      <a:lnTo>
                        <a:pt x="1640" y="15004"/>
                      </a:lnTo>
                      <a:lnTo>
                        <a:pt x="1649" y="14994"/>
                      </a:lnTo>
                      <a:lnTo>
                        <a:pt x="1659" y="14987"/>
                      </a:lnTo>
                      <a:lnTo>
                        <a:pt x="1670" y="14979"/>
                      </a:lnTo>
                      <a:lnTo>
                        <a:pt x="1681" y="14972"/>
                      </a:lnTo>
                      <a:lnTo>
                        <a:pt x="1693" y="14965"/>
                      </a:lnTo>
                      <a:lnTo>
                        <a:pt x="1707"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2" y="15497"/>
                      </a:lnTo>
                      <a:lnTo>
                        <a:pt x="5709" y="15508"/>
                      </a:lnTo>
                      <a:lnTo>
                        <a:pt x="5714" y="15520"/>
                      </a:lnTo>
                      <a:lnTo>
                        <a:pt x="5720" y="15532"/>
                      </a:lnTo>
                      <a:lnTo>
                        <a:pt x="5723" y="15546"/>
                      </a:lnTo>
                      <a:lnTo>
                        <a:pt x="5725" y="15559"/>
                      </a:lnTo>
                      <a:lnTo>
                        <a:pt x="5725" y="15572"/>
                      </a:lnTo>
                      <a:lnTo>
                        <a:pt x="5725" y="15572"/>
                      </a:lnTo>
                      <a:lnTo>
                        <a:pt x="5725" y="15586"/>
                      </a:lnTo>
                      <a:lnTo>
                        <a:pt x="5723" y="15599"/>
                      </a:lnTo>
                      <a:lnTo>
                        <a:pt x="5720" y="15612"/>
                      </a:lnTo>
                      <a:lnTo>
                        <a:pt x="5714" y="15624"/>
                      </a:lnTo>
                      <a:lnTo>
                        <a:pt x="5709" y="15636"/>
                      </a:lnTo>
                      <a:lnTo>
                        <a:pt x="5702"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7" y="15700"/>
                      </a:lnTo>
                      <a:lnTo>
                        <a:pt x="1693" y="15695"/>
                      </a:lnTo>
                      <a:lnTo>
                        <a:pt x="1681" y="15690"/>
                      </a:lnTo>
                      <a:lnTo>
                        <a:pt x="1670" y="15683"/>
                      </a:lnTo>
                      <a:lnTo>
                        <a:pt x="1659" y="15675"/>
                      </a:lnTo>
                      <a:lnTo>
                        <a:pt x="1649" y="15667"/>
                      </a:lnTo>
                      <a:lnTo>
                        <a:pt x="1640" y="15658"/>
                      </a:lnTo>
                      <a:lnTo>
                        <a:pt x="1632" y="15647"/>
                      </a:lnTo>
                      <a:lnTo>
                        <a:pt x="1625" y="15636"/>
                      </a:lnTo>
                      <a:lnTo>
                        <a:pt x="1619" y="15624"/>
                      </a:lnTo>
                      <a:lnTo>
                        <a:pt x="1615" y="15612"/>
                      </a:lnTo>
                      <a:lnTo>
                        <a:pt x="1611" y="15599"/>
                      </a:lnTo>
                      <a:lnTo>
                        <a:pt x="1609" y="15586"/>
                      </a:lnTo>
                      <a:lnTo>
                        <a:pt x="1608" y="15572"/>
                      </a:lnTo>
                      <a:lnTo>
                        <a:pt x="1608" y="15572"/>
                      </a:lnTo>
                      <a:lnTo>
                        <a:pt x="1609" y="15559"/>
                      </a:lnTo>
                      <a:lnTo>
                        <a:pt x="1611" y="15546"/>
                      </a:lnTo>
                      <a:lnTo>
                        <a:pt x="1615" y="15532"/>
                      </a:lnTo>
                      <a:lnTo>
                        <a:pt x="1619" y="15520"/>
                      </a:lnTo>
                      <a:lnTo>
                        <a:pt x="1625" y="15508"/>
                      </a:lnTo>
                      <a:lnTo>
                        <a:pt x="1632" y="15497"/>
                      </a:lnTo>
                      <a:lnTo>
                        <a:pt x="1640" y="15487"/>
                      </a:lnTo>
                      <a:lnTo>
                        <a:pt x="1649" y="15478"/>
                      </a:lnTo>
                      <a:lnTo>
                        <a:pt x="1659" y="15469"/>
                      </a:lnTo>
                      <a:lnTo>
                        <a:pt x="1670" y="15461"/>
                      </a:lnTo>
                      <a:lnTo>
                        <a:pt x="1681" y="15455"/>
                      </a:lnTo>
                      <a:lnTo>
                        <a:pt x="1693" y="15449"/>
                      </a:lnTo>
                      <a:lnTo>
                        <a:pt x="1707"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2" y="15981"/>
                      </a:lnTo>
                      <a:lnTo>
                        <a:pt x="5709" y="15992"/>
                      </a:lnTo>
                      <a:lnTo>
                        <a:pt x="5714" y="16003"/>
                      </a:lnTo>
                      <a:lnTo>
                        <a:pt x="5720" y="16015"/>
                      </a:lnTo>
                      <a:lnTo>
                        <a:pt x="5723" y="16028"/>
                      </a:lnTo>
                      <a:lnTo>
                        <a:pt x="5725" y="16042"/>
                      </a:lnTo>
                      <a:lnTo>
                        <a:pt x="5725" y="16055"/>
                      </a:lnTo>
                      <a:lnTo>
                        <a:pt x="5725" y="16055"/>
                      </a:lnTo>
                      <a:lnTo>
                        <a:pt x="5725" y="16068"/>
                      </a:lnTo>
                      <a:lnTo>
                        <a:pt x="5723" y="16082"/>
                      </a:lnTo>
                      <a:lnTo>
                        <a:pt x="5720" y="16095"/>
                      </a:lnTo>
                      <a:lnTo>
                        <a:pt x="5714" y="16107"/>
                      </a:lnTo>
                      <a:lnTo>
                        <a:pt x="5709" y="16119"/>
                      </a:lnTo>
                      <a:lnTo>
                        <a:pt x="5702"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7" y="16182"/>
                      </a:lnTo>
                      <a:lnTo>
                        <a:pt x="1693" y="16178"/>
                      </a:lnTo>
                      <a:lnTo>
                        <a:pt x="1681" y="16172"/>
                      </a:lnTo>
                      <a:lnTo>
                        <a:pt x="1670" y="16166"/>
                      </a:lnTo>
                      <a:lnTo>
                        <a:pt x="1659" y="16158"/>
                      </a:lnTo>
                      <a:lnTo>
                        <a:pt x="1649" y="16149"/>
                      </a:lnTo>
                      <a:lnTo>
                        <a:pt x="1640" y="16140"/>
                      </a:lnTo>
                      <a:lnTo>
                        <a:pt x="1632" y="16129"/>
                      </a:lnTo>
                      <a:lnTo>
                        <a:pt x="1625" y="16119"/>
                      </a:lnTo>
                      <a:lnTo>
                        <a:pt x="1619" y="16107"/>
                      </a:lnTo>
                      <a:lnTo>
                        <a:pt x="1615" y="16095"/>
                      </a:lnTo>
                      <a:lnTo>
                        <a:pt x="1611" y="16082"/>
                      </a:lnTo>
                      <a:lnTo>
                        <a:pt x="1609" y="16068"/>
                      </a:lnTo>
                      <a:lnTo>
                        <a:pt x="1608" y="16055"/>
                      </a:lnTo>
                      <a:lnTo>
                        <a:pt x="1608" y="16055"/>
                      </a:lnTo>
                      <a:lnTo>
                        <a:pt x="1609" y="16042"/>
                      </a:lnTo>
                      <a:lnTo>
                        <a:pt x="1611" y="16028"/>
                      </a:lnTo>
                      <a:lnTo>
                        <a:pt x="1615" y="16015"/>
                      </a:lnTo>
                      <a:lnTo>
                        <a:pt x="1619" y="16003"/>
                      </a:lnTo>
                      <a:lnTo>
                        <a:pt x="1625" y="15992"/>
                      </a:lnTo>
                      <a:lnTo>
                        <a:pt x="1632" y="15981"/>
                      </a:lnTo>
                      <a:lnTo>
                        <a:pt x="1640" y="15969"/>
                      </a:lnTo>
                      <a:lnTo>
                        <a:pt x="1649" y="15961"/>
                      </a:lnTo>
                      <a:lnTo>
                        <a:pt x="1659" y="15952"/>
                      </a:lnTo>
                      <a:lnTo>
                        <a:pt x="1670" y="15944"/>
                      </a:lnTo>
                      <a:lnTo>
                        <a:pt x="1681" y="15937"/>
                      </a:lnTo>
                      <a:lnTo>
                        <a:pt x="1693" y="15932"/>
                      </a:lnTo>
                      <a:lnTo>
                        <a:pt x="1707" y="15927"/>
                      </a:lnTo>
                      <a:lnTo>
                        <a:pt x="1720" y="15924"/>
                      </a:lnTo>
                      <a:lnTo>
                        <a:pt x="1733" y="15922"/>
                      </a:lnTo>
                      <a:lnTo>
                        <a:pt x="1748" y="15921"/>
                      </a:lnTo>
                      <a:close/>
                      <a:moveTo>
                        <a:pt x="705" y="2929"/>
                      </a:moveTo>
                      <a:lnTo>
                        <a:pt x="6629" y="2929"/>
                      </a:lnTo>
                      <a:lnTo>
                        <a:pt x="6642" y="2930"/>
                      </a:lnTo>
                      <a:lnTo>
                        <a:pt x="6655" y="2931"/>
                      </a:lnTo>
                      <a:lnTo>
                        <a:pt x="6669" y="2932"/>
                      </a:lnTo>
                      <a:lnTo>
                        <a:pt x="6682" y="2934"/>
                      </a:lnTo>
                      <a:lnTo>
                        <a:pt x="6695" y="2938"/>
                      </a:lnTo>
                      <a:lnTo>
                        <a:pt x="6708" y="2941"/>
                      </a:lnTo>
                      <a:lnTo>
                        <a:pt x="6720" y="2944"/>
                      </a:lnTo>
                      <a:lnTo>
                        <a:pt x="6732" y="2949"/>
                      </a:lnTo>
                      <a:lnTo>
                        <a:pt x="6744" y="2954"/>
                      </a:lnTo>
                      <a:lnTo>
                        <a:pt x="6755" y="2960"/>
                      </a:lnTo>
                      <a:lnTo>
                        <a:pt x="6766" y="2965"/>
                      </a:lnTo>
                      <a:lnTo>
                        <a:pt x="6777" y="2972"/>
                      </a:lnTo>
                      <a:lnTo>
                        <a:pt x="6789" y="2979"/>
                      </a:lnTo>
                      <a:lnTo>
                        <a:pt x="6799" y="2986"/>
                      </a:lnTo>
                      <a:lnTo>
                        <a:pt x="6809" y="2994"/>
                      </a:lnTo>
                      <a:lnTo>
                        <a:pt x="6817" y="3002"/>
                      </a:lnTo>
                      <a:lnTo>
                        <a:pt x="6826" y="3011"/>
                      </a:lnTo>
                      <a:lnTo>
                        <a:pt x="6834" y="3020"/>
                      </a:lnTo>
                      <a:lnTo>
                        <a:pt x="6843" y="3029"/>
                      </a:lnTo>
                      <a:lnTo>
                        <a:pt x="6850" y="3039"/>
                      </a:lnTo>
                      <a:lnTo>
                        <a:pt x="6857" y="3049"/>
                      </a:lnTo>
                      <a:lnTo>
                        <a:pt x="6863" y="3060"/>
                      </a:lnTo>
                      <a:lnTo>
                        <a:pt x="6870" y="3070"/>
                      </a:lnTo>
                      <a:lnTo>
                        <a:pt x="6875" y="3081"/>
                      </a:lnTo>
                      <a:lnTo>
                        <a:pt x="6879" y="3092"/>
                      </a:lnTo>
                      <a:lnTo>
                        <a:pt x="6884" y="3104"/>
                      </a:lnTo>
                      <a:lnTo>
                        <a:pt x="6887" y="3115"/>
                      </a:lnTo>
                      <a:lnTo>
                        <a:pt x="6891" y="3127"/>
                      </a:lnTo>
                      <a:lnTo>
                        <a:pt x="6893" y="3140"/>
                      </a:lnTo>
                      <a:lnTo>
                        <a:pt x="6894" y="3152"/>
                      </a:lnTo>
                      <a:lnTo>
                        <a:pt x="6895" y="3164"/>
                      </a:lnTo>
                      <a:lnTo>
                        <a:pt x="6896" y="3177"/>
                      </a:lnTo>
                      <a:lnTo>
                        <a:pt x="6896" y="3764"/>
                      </a:lnTo>
                      <a:lnTo>
                        <a:pt x="6895" y="3776"/>
                      </a:lnTo>
                      <a:lnTo>
                        <a:pt x="6894" y="3790"/>
                      </a:lnTo>
                      <a:lnTo>
                        <a:pt x="6893" y="3802"/>
                      </a:lnTo>
                      <a:lnTo>
                        <a:pt x="6891" y="3814"/>
                      </a:lnTo>
                      <a:lnTo>
                        <a:pt x="6887" y="3826"/>
                      </a:lnTo>
                      <a:lnTo>
                        <a:pt x="6884" y="3837"/>
                      </a:lnTo>
                      <a:lnTo>
                        <a:pt x="6879" y="3850"/>
                      </a:lnTo>
                      <a:lnTo>
                        <a:pt x="6875" y="3861"/>
                      </a:lnTo>
                      <a:lnTo>
                        <a:pt x="6870" y="3872"/>
                      </a:lnTo>
                      <a:lnTo>
                        <a:pt x="6863" y="3882"/>
                      </a:lnTo>
                      <a:lnTo>
                        <a:pt x="6857" y="3893"/>
                      </a:lnTo>
                      <a:lnTo>
                        <a:pt x="6850" y="3903"/>
                      </a:lnTo>
                      <a:lnTo>
                        <a:pt x="6843" y="3912"/>
                      </a:lnTo>
                      <a:lnTo>
                        <a:pt x="6834" y="3922"/>
                      </a:lnTo>
                      <a:lnTo>
                        <a:pt x="6826" y="3931"/>
                      </a:lnTo>
                      <a:lnTo>
                        <a:pt x="6817" y="3939"/>
                      </a:lnTo>
                      <a:lnTo>
                        <a:pt x="6809" y="3947"/>
                      </a:lnTo>
                      <a:lnTo>
                        <a:pt x="6799" y="3955"/>
                      </a:lnTo>
                      <a:lnTo>
                        <a:pt x="6789" y="3963"/>
                      </a:lnTo>
                      <a:lnTo>
                        <a:pt x="6777" y="3969"/>
                      </a:lnTo>
                      <a:lnTo>
                        <a:pt x="6766" y="3976"/>
                      </a:lnTo>
                      <a:lnTo>
                        <a:pt x="6755" y="3982"/>
                      </a:lnTo>
                      <a:lnTo>
                        <a:pt x="6744" y="3987"/>
                      </a:lnTo>
                      <a:lnTo>
                        <a:pt x="6732" y="3993"/>
                      </a:lnTo>
                      <a:lnTo>
                        <a:pt x="6720" y="3997"/>
                      </a:lnTo>
                      <a:lnTo>
                        <a:pt x="6708" y="4000"/>
                      </a:lnTo>
                      <a:lnTo>
                        <a:pt x="6695" y="4004"/>
                      </a:lnTo>
                      <a:lnTo>
                        <a:pt x="6682" y="4007"/>
                      </a:lnTo>
                      <a:lnTo>
                        <a:pt x="6669" y="4009"/>
                      </a:lnTo>
                      <a:lnTo>
                        <a:pt x="6655" y="4010"/>
                      </a:lnTo>
                      <a:lnTo>
                        <a:pt x="6642" y="4012"/>
                      </a:lnTo>
                      <a:lnTo>
                        <a:pt x="6629" y="4012"/>
                      </a:lnTo>
                      <a:lnTo>
                        <a:pt x="705" y="4012"/>
                      </a:lnTo>
                      <a:lnTo>
                        <a:pt x="691" y="4012"/>
                      </a:lnTo>
                      <a:lnTo>
                        <a:pt x="678" y="4010"/>
                      </a:lnTo>
                      <a:lnTo>
                        <a:pt x="664" y="4009"/>
                      </a:lnTo>
                      <a:lnTo>
                        <a:pt x="651" y="4007"/>
                      </a:lnTo>
                      <a:lnTo>
                        <a:pt x="638" y="4004"/>
                      </a:lnTo>
                      <a:lnTo>
                        <a:pt x="626" y="4000"/>
                      </a:lnTo>
                      <a:lnTo>
                        <a:pt x="613" y="3997"/>
                      </a:lnTo>
                      <a:lnTo>
                        <a:pt x="601" y="3993"/>
                      </a:lnTo>
                      <a:lnTo>
                        <a:pt x="589" y="3987"/>
                      </a:lnTo>
                      <a:lnTo>
                        <a:pt x="578" y="3982"/>
                      </a:lnTo>
                      <a:lnTo>
                        <a:pt x="567" y="3976"/>
                      </a:lnTo>
                      <a:lnTo>
                        <a:pt x="556" y="3969"/>
                      </a:lnTo>
                      <a:lnTo>
                        <a:pt x="546" y="3963"/>
                      </a:lnTo>
                      <a:lnTo>
                        <a:pt x="536" y="3955"/>
                      </a:lnTo>
                      <a:lnTo>
                        <a:pt x="526" y="3947"/>
                      </a:lnTo>
                      <a:lnTo>
                        <a:pt x="516" y="3939"/>
                      </a:lnTo>
                      <a:lnTo>
                        <a:pt x="507" y="3931"/>
                      </a:lnTo>
                      <a:lnTo>
                        <a:pt x="499" y="3922"/>
                      </a:lnTo>
                      <a:lnTo>
                        <a:pt x="491" y="3912"/>
                      </a:lnTo>
                      <a:lnTo>
                        <a:pt x="484" y="3903"/>
                      </a:lnTo>
                      <a:lnTo>
                        <a:pt x="477" y="3893"/>
                      </a:lnTo>
                      <a:lnTo>
                        <a:pt x="470" y="3882"/>
                      </a:lnTo>
                      <a:lnTo>
                        <a:pt x="464" y="3872"/>
                      </a:lnTo>
                      <a:lnTo>
                        <a:pt x="459" y="3861"/>
                      </a:lnTo>
                      <a:lnTo>
                        <a:pt x="454" y="3850"/>
                      </a:lnTo>
                      <a:lnTo>
                        <a:pt x="450" y="3837"/>
                      </a:lnTo>
                      <a:lnTo>
                        <a:pt x="446" y="3826"/>
                      </a:lnTo>
                      <a:lnTo>
                        <a:pt x="444" y="3814"/>
                      </a:lnTo>
                      <a:lnTo>
                        <a:pt x="440" y="3802"/>
                      </a:lnTo>
                      <a:lnTo>
                        <a:pt x="439" y="3790"/>
                      </a:lnTo>
                      <a:lnTo>
                        <a:pt x="438" y="3776"/>
                      </a:lnTo>
                      <a:lnTo>
                        <a:pt x="438" y="3764"/>
                      </a:lnTo>
                      <a:lnTo>
                        <a:pt x="438" y="3177"/>
                      </a:lnTo>
                      <a:lnTo>
                        <a:pt x="438" y="3164"/>
                      </a:lnTo>
                      <a:lnTo>
                        <a:pt x="439" y="3152"/>
                      </a:lnTo>
                      <a:lnTo>
                        <a:pt x="440" y="3140"/>
                      </a:lnTo>
                      <a:lnTo>
                        <a:pt x="444" y="3127"/>
                      </a:lnTo>
                      <a:lnTo>
                        <a:pt x="446" y="3115"/>
                      </a:lnTo>
                      <a:lnTo>
                        <a:pt x="450" y="3104"/>
                      </a:lnTo>
                      <a:lnTo>
                        <a:pt x="454" y="3092"/>
                      </a:lnTo>
                      <a:lnTo>
                        <a:pt x="459" y="3081"/>
                      </a:lnTo>
                      <a:lnTo>
                        <a:pt x="464" y="3070"/>
                      </a:lnTo>
                      <a:lnTo>
                        <a:pt x="470" y="3060"/>
                      </a:lnTo>
                      <a:lnTo>
                        <a:pt x="477" y="3049"/>
                      </a:lnTo>
                      <a:lnTo>
                        <a:pt x="484" y="3039"/>
                      </a:lnTo>
                      <a:lnTo>
                        <a:pt x="491" y="3029"/>
                      </a:lnTo>
                      <a:lnTo>
                        <a:pt x="499" y="3020"/>
                      </a:lnTo>
                      <a:lnTo>
                        <a:pt x="507" y="3011"/>
                      </a:lnTo>
                      <a:lnTo>
                        <a:pt x="516" y="3002"/>
                      </a:lnTo>
                      <a:lnTo>
                        <a:pt x="526" y="2994"/>
                      </a:lnTo>
                      <a:lnTo>
                        <a:pt x="536" y="2986"/>
                      </a:lnTo>
                      <a:lnTo>
                        <a:pt x="546" y="2979"/>
                      </a:lnTo>
                      <a:lnTo>
                        <a:pt x="556" y="2972"/>
                      </a:lnTo>
                      <a:lnTo>
                        <a:pt x="567" y="2965"/>
                      </a:lnTo>
                      <a:lnTo>
                        <a:pt x="578" y="2960"/>
                      </a:lnTo>
                      <a:lnTo>
                        <a:pt x="589" y="2954"/>
                      </a:lnTo>
                      <a:lnTo>
                        <a:pt x="601" y="2949"/>
                      </a:lnTo>
                      <a:lnTo>
                        <a:pt x="613" y="2944"/>
                      </a:lnTo>
                      <a:lnTo>
                        <a:pt x="626" y="2941"/>
                      </a:lnTo>
                      <a:lnTo>
                        <a:pt x="638" y="2938"/>
                      </a:lnTo>
                      <a:lnTo>
                        <a:pt x="651" y="2934"/>
                      </a:lnTo>
                      <a:lnTo>
                        <a:pt x="664" y="2932"/>
                      </a:lnTo>
                      <a:lnTo>
                        <a:pt x="678" y="2931"/>
                      </a:lnTo>
                      <a:lnTo>
                        <a:pt x="691" y="2930"/>
                      </a:lnTo>
                      <a:lnTo>
                        <a:pt x="705" y="2929"/>
                      </a:lnTo>
                      <a:close/>
                      <a:moveTo>
                        <a:pt x="705" y="1747"/>
                      </a:moveTo>
                      <a:lnTo>
                        <a:pt x="6629" y="1747"/>
                      </a:lnTo>
                      <a:lnTo>
                        <a:pt x="6642" y="1747"/>
                      </a:lnTo>
                      <a:lnTo>
                        <a:pt x="6655" y="1748"/>
                      </a:lnTo>
                      <a:lnTo>
                        <a:pt x="6669" y="1749"/>
                      </a:lnTo>
                      <a:lnTo>
                        <a:pt x="6682" y="1752"/>
                      </a:lnTo>
                      <a:lnTo>
                        <a:pt x="6695" y="1755"/>
                      </a:lnTo>
                      <a:lnTo>
                        <a:pt x="6708" y="1758"/>
                      </a:lnTo>
                      <a:lnTo>
                        <a:pt x="6720" y="1762"/>
                      </a:lnTo>
                      <a:lnTo>
                        <a:pt x="6732" y="1766"/>
                      </a:lnTo>
                      <a:lnTo>
                        <a:pt x="6744" y="1772"/>
                      </a:lnTo>
                      <a:lnTo>
                        <a:pt x="6755" y="1777"/>
                      </a:lnTo>
                      <a:lnTo>
                        <a:pt x="6766" y="1783"/>
                      </a:lnTo>
                      <a:lnTo>
                        <a:pt x="6777" y="1789"/>
                      </a:lnTo>
                      <a:lnTo>
                        <a:pt x="6789" y="1796"/>
                      </a:lnTo>
                      <a:lnTo>
                        <a:pt x="6799" y="1804"/>
                      </a:lnTo>
                      <a:lnTo>
                        <a:pt x="6809" y="1812"/>
                      </a:lnTo>
                      <a:lnTo>
                        <a:pt x="6817" y="1819"/>
                      </a:lnTo>
                      <a:lnTo>
                        <a:pt x="6826" y="1828"/>
                      </a:lnTo>
                      <a:lnTo>
                        <a:pt x="6834" y="1837"/>
                      </a:lnTo>
                      <a:lnTo>
                        <a:pt x="6843" y="1846"/>
                      </a:lnTo>
                      <a:lnTo>
                        <a:pt x="6850" y="1856"/>
                      </a:lnTo>
                      <a:lnTo>
                        <a:pt x="6857" y="1866"/>
                      </a:lnTo>
                      <a:lnTo>
                        <a:pt x="6863" y="1877"/>
                      </a:lnTo>
                      <a:lnTo>
                        <a:pt x="6870" y="1887"/>
                      </a:lnTo>
                      <a:lnTo>
                        <a:pt x="6875" y="1898"/>
                      </a:lnTo>
                      <a:lnTo>
                        <a:pt x="6879" y="1909"/>
                      </a:lnTo>
                      <a:lnTo>
                        <a:pt x="6884" y="1921"/>
                      </a:lnTo>
                      <a:lnTo>
                        <a:pt x="6887" y="1933"/>
                      </a:lnTo>
                      <a:lnTo>
                        <a:pt x="6891" y="1945"/>
                      </a:lnTo>
                      <a:lnTo>
                        <a:pt x="6893" y="1957"/>
                      </a:lnTo>
                      <a:lnTo>
                        <a:pt x="6894" y="1969"/>
                      </a:lnTo>
                      <a:lnTo>
                        <a:pt x="6895" y="1981"/>
                      </a:lnTo>
                      <a:lnTo>
                        <a:pt x="6896" y="1995"/>
                      </a:lnTo>
                      <a:lnTo>
                        <a:pt x="6896" y="2582"/>
                      </a:lnTo>
                      <a:lnTo>
                        <a:pt x="6895" y="2594"/>
                      </a:lnTo>
                      <a:lnTo>
                        <a:pt x="6894" y="2607"/>
                      </a:lnTo>
                      <a:lnTo>
                        <a:pt x="6893" y="2619"/>
                      </a:lnTo>
                      <a:lnTo>
                        <a:pt x="6891" y="2631"/>
                      </a:lnTo>
                      <a:lnTo>
                        <a:pt x="6887" y="2644"/>
                      </a:lnTo>
                      <a:lnTo>
                        <a:pt x="6884" y="2655"/>
                      </a:lnTo>
                      <a:lnTo>
                        <a:pt x="6879" y="2667"/>
                      </a:lnTo>
                      <a:lnTo>
                        <a:pt x="6875" y="2678"/>
                      </a:lnTo>
                      <a:lnTo>
                        <a:pt x="6870" y="2689"/>
                      </a:lnTo>
                      <a:lnTo>
                        <a:pt x="6863" y="2699"/>
                      </a:lnTo>
                      <a:lnTo>
                        <a:pt x="6857" y="2710"/>
                      </a:lnTo>
                      <a:lnTo>
                        <a:pt x="6850" y="2720"/>
                      </a:lnTo>
                      <a:lnTo>
                        <a:pt x="6843" y="2730"/>
                      </a:lnTo>
                      <a:lnTo>
                        <a:pt x="6834" y="2739"/>
                      </a:lnTo>
                      <a:lnTo>
                        <a:pt x="6826" y="2748"/>
                      </a:lnTo>
                      <a:lnTo>
                        <a:pt x="6817" y="2757"/>
                      </a:lnTo>
                      <a:lnTo>
                        <a:pt x="6809" y="2765"/>
                      </a:lnTo>
                      <a:lnTo>
                        <a:pt x="6799" y="2772"/>
                      </a:lnTo>
                      <a:lnTo>
                        <a:pt x="6789" y="2780"/>
                      </a:lnTo>
                      <a:lnTo>
                        <a:pt x="6777" y="2787"/>
                      </a:lnTo>
                      <a:lnTo>
                        <a:pt x="6766" y="2793"/>
                      </a:lnTo>
                      <a:lnTo>
                        <a:pt x="6755" y="2799"/>
                      </a:lnTo>
                      <a:lnTo>
                        <a:pt x="6744" y="2805"/>
                      </a:lnTo>
                      <a:lnTo>
                        <a:pt x="6732" y="2810"/>
                      </a:lnTo>
                      <a:lnTo>
                        <a:pt x="6720" y="2814"/>
                      </a:lnTo>
                      <a:lnTo>
                        <a:pt x="6708" y="2818"/>
                      </a:lnTo>
                      <a:lnTo>
                        <a:pt x="6695" y="2821"/>
                      </a:lnTo>
                      <a:lnTo>
                        <a:pt x="6682" y="2824"/>
                      </a:lnTo>
                      <a:lnTo>
                        <a:pt x="6669" y="2827"/>
                      </a:lnTo>
                      <a:lnTo>
                        <a:pt x="6655" y="2828"/>
                      </a:lnTo>
                      <a:lnTo>
                        <a:pt x="6642" y="2829"/>
                      </a:lnTo>
                      <a:lnTo>
                        <a:pt x="6629" y="2829"/>
                      </a:lnTo>
                      <a:lnTo>
                        <a:pt x="705" y="2829"/>
                      </a:lnTo>
                      <a:lnTo>
                        <a:pt x="691" y="2829"/>
                      </a:lnTo>
                      <a:lnTo>
                        <a:pt x="678" y="2828"/>
                      </a:lnTo>
                      <a:lnTo>
                        <a:pt x="664" y="2827"/>
                      </a:lnTo>
                      <a:lnTo>
                        <a:pt x="651" y="2824"/>
                      </a:lnTo>
                      <a:lnTo>
                        <a:pt x="638" y="2821"/>
                      </a:lnTo>
                      <a:lnTo>
                        <a:pt x="626" y="2818"/>
                      </a:lnTo>
                      <a:lnTo>
                        <a:pt x="613" y="2814"/>
                      </a:lnTo>
                      <a:lnTo>
                        <a:pt x="601" y="2810"/>
                      </a:lnTo>
                      <a:lnTo>
                        <a:pt x="589" y="2805"/>
                      </a:lnTo>
                      <a:lnTo>
                        <a:pt x="578" y="2799"/>
                      </a:lnTo>
                      <a:lnTo>
                        <a:pt x="567" y="2793"/>
                      </a:lnTo>
                      <a:lnTo>
                        <a:pt x="556" y="2787"/>
                      </a:lnTo>
                      <a:lnTo>
                        <a:pt x="546" y="2780"/>
                      </a:lnTo>
                      <a:lnTo>
                        <a:pt x="536" y="2772"/>
                      </a:lnTo>
                      <a:lnTo>
                        <a:pt x="526" y="2765"/>
                      </a:lnTo>
                      <a:lnTo>
                        <a:pt x="516" y="2757"/>
                      </a:lnTo>
                      <a:lnTo>
                        <a:pt x="507" y="2748"/>
                      </a:lnTo>
                      <a:lnTo>
                        <a:pt x="499" y="2739"/>
                      </a:lnTo>
                      <a:lnTo>
                        <a:pt x="491" y="2730"/>
                      </a:lnTo>
                      <a:lnTo>
                        <a:pt x="484" y="2720"/>
                      </a:lnTo>
                      <a:lnTo>
                        <a:pt x="477" y="2710"/>
                      </a:lnTo>
                      <a:lnTo>
                        <a:pt x="470" y="2699"/>
                      </a:lnTo>
                      <a:lnTo>
                        <a:pt x="464" y="2689"/>
                      </a:lnTo>
                      <a:lnTo>
                        <a:pt x="459" y="2678"/>
                      </a:lnTo>
                      <a:lnTo>
                        <a:pt x="454" y="2667"/>
                      </a:lnTo>
                      <a:lnTo>
                        <a:pt x="450" y="2655"/>
                      </a:lnTo>
                      <a:lnTo>
                        <a:pt x="446" y="2644"/>
                      </a:lnTo>
                      <a:lnTo>
                        <a:pt x="444" y="2631"/>
                      </a:lnTo>
                      <a:lnTo>
                        <a:pt x="440" y="2619"/>
                      </a:lnTo>
                      <a:lnTo>
                        <a:pt x="439" y="2607"/>
                      </a:lnTo>
                      <a:lnTo>
                        <a:pt x="438" y="2594"/>
                      </a:lnTo>
                      <a:lnTo>
                        <a:pt x="438" y="2582"/>
                      </a:lnTo>
                      <a:lnTo>
                        <a:pt x="438" y="1995"/>
                      </a:lnTo>
                      <a:lnTo>
                        <a:pt x="438" y="1981"/>
                      </a:lnTo>
                      <a:lnTo>
                        <a:pt x="439" y="1969"/>
                      </a:lnTo>
                      <a:lnTo>
                        <a:pt x="440" y="1957"/>
                      </a:lnTo>
                      <a:lnTo>
                        <a:pt x="444" y="1945"/>
                      </a:lnTo>
                      <a:lnTo>
                        <a:pt x="446" y="1933"/>
                      </a:lnTo>
                      <a:lnTo>
                        <a:pt x="450" y="1921"/>
                      </a:lnTo>
                      <a:lnTo>
                        <a:pt x="454" y="1909"/>
                      </a:lnTo>
                      <a:lnTo>
                        <a:pt x="459" y="1898"/>
                      </a:lnTo>
                      <a:lnTo>
                        <a:pt x="464" y="1887"/>
                      </a:lnTo>
                      <a:lnTo>
                        <a:pt x="470" y="1877"/>
                      </a:lnTo>
                      <a:lnTo>
                        <a:pt x="477" y="1866"/>
                      </a:lnTo>
                      <a:lnTo>
                        <a:pt x="484" y="1856"/>
                      </a:lnTo>
                      <a:lnTo>
                        <a:pt x="491" y="1846"/>
                      </a:lnTo>
                      <a:lnTo>
                        <a:pt x="499" y="1837"/>
                      </a:lnTo>
                      <a:lnTo>
                        <a:pt x="507" y="1828"/>
                      </a:lnTo>
                      <a:lnTo>
                        <a:pt x="516" y="1819"/>
                      </a:lnTo>
                      <a:lnTo>
                        <a:pt x="526" y="1812"/>
                      </a:lnTo>
                      <a:lnTo>
                        <a:pt x="536" y="1804"/>
                      </a:lnTo>
                      <a:lnTo>
                        <a:pt x="546" y="1796"/>
                      </a:lnTo>
                      <a:lnTo>
                        <a:pt x="556" y="1789"/>
                      </a:lnTo>
                      <a:lnTo>
                        <a:pt x="567" y="1783"/>
                      </a:lnTo>
                      <a:lnTo>
                        <a:pt x="578" y="1777"/>
                      </a:lnTo>
                      <a:lnTo>
                        <a:pt x="589" y="1772"/>
                      </a:lnTo>
                      <a:lnTo>
                        <a:pt x="601" y="1766"/>
                      </a:lnTo>
                      <a:lnTo>
                        <a:pt x="613" y="1762"/>
                      </a:lnTo>
                      <a:lnTo>
                        <a:pt x="626" y="1758"/>
                      </a:lnTo>
                      <a:lnTo>
                        <a:pt x="638" y="1755"/>
                      </a:lnTo>
                      <a:lnTo>
                        <a:pt x="651" y="1752"/>
                      </a:lnTo>
                      <a:lnTo>
                        <a:pt x="664" y="1749"/>
                      </a:lnTo>
                      <a:lnTo>
                        <a:pt x="678" y="1748"/>
                      </a:lnTo>
                      <a:lnTo>
                        <a:pt x="691" y="1747"/>
                      </a:lnTo>
                      <a:lnTo>
                        <a:pt x="705" y="1747"/>
                      </a:lnTo>
                      <a:close/>
                      <a:moveTo>
                        <a:pt x="705" y="565"/>
                      </a:moveTo>
                      <a:lnTo>
                        <a:pt x="6629" y="565"/>
                      </a:lnTo>
                      <a:lnTo>
                        <a:pt x="6642" y="565"/>
                      </a:lnTo>
                      <a:lnTo>
                        <a:pt x="6655" y="566"/>
                      </a:lnTo>
                      <a:lnTo>
                        <a:pt x="6669" y="567"/>
                      </a:lnTo>
                      <a:lnTo>
                        <a:pt x="6682" y="569"/>
                      </a:lnTo>
                      <a:lnTo>
                        <a:pt x="6695" y="572"/>
                      </a:lnTo>
                      <a:lnTo>
                        <a:pt x="6708" y="576"/>
                      </a:lnTo>
                      <a:lnTo>
                        <a:pt x="6720" y="579"/>
                      </a:lnTo>
                      <a:lnTo>
                        <a:pt x="6732" y="584"/>
                      </a:lnTo>
                      <a:lnTo>
                        <a:pt x="6744" y="589"/>
                      </a:lnTo>
                      <a:lnTo>
                        <a:pt x="6755" y="595"/>
                      </a:lnTo>
                      <a:lnTo>
                        <a:pt x="6766" y="600"/>
                      </a:lnTo>
                      <a:lnTo>
                        <a:pt x="6777" y="607"/>
                      </a:lnTo>
                      <a:lnTo>
                        <a:pt x="6789" y="613"/>
                      </a:lnTo>
                      <a:lnTo>
                        <a:pt x="6799" y="621"/>
                      </a:lnTo>
                      <a:lnTo>
                        <a:pt x="6809" y="629"/>
                      </a:lnTo>
                      <a:lnTo>
                        <a:pt x="6817" y="637"/>
                      </a:lnTo>
                      <a:lnTo>
                        <a:pt x="6826" y="646"/>
                      </a:lnTo>
                      <a:lnTo>
                        <a:pt x="6834" y="655"/>
                      </a:lnTo>
                      <a:lnTo>
                        <a:pt x="6843" y="665"/>
                      </a:lnTo>
                      <a:lnTo>
                        <a:pt x="6850" y="673"/>
                      </a:lnTo>
                      <a:lnTo>
                        <a:pt x="6857" y="683"/>
                      </a:lnTo>
                      <a:lnTo>
                        <a:pt x="6863" y="694"/>
                      </a:lnTo>
                      <a:lnTo>
                        <a:pt x="6870" y="704"/>
                      </a:lnTo>
                      <a:lnTo>
                        <a:pt x="6875" y="716"/>
                      </a:lnTo>
                      <a:lnTo>
                        <a:pt x="6879" y="727"/>
                      </a:lnTo>
                      <a:lnTo>
                        <a:pt x="6884" y="739"/>
                      </a:lnTo>
                      <a:lnTo>
                        <a:pt x="6887" y="750"/>
                      </a:lnTo>
                      <a:lnTo>
                        <a:pt x="6891" y="762"/>
                      </a:lnTo>
                      <a:lnTo>
                        <a:pt x="6893" y="774"/>
                      </a:lnTo>
                      <a:lnTo>
                        <a:pt x="6894" y="787"/>
                      </a:lnTo>
                      <a:lnTo>
                        <a:pt x="6895" y="800"/>
                      </a:lnTo>
                      <a:lnTo>
                        <a:pt x="6896" y="812"/>
                      </a:lnTo>
                      <a:lnTo>
                        <a:pt x="6896" y="1399"/>
                      </a:lnTo>
                      <a:lnTo>
                        <a:pt x="6895" y="1412"/>
                      </a:lnTo>
                      <a:lnTo>
                        <a:pt x="6894" y="1424"/>
                      </a:lnTo>
                      <a:lnTo>
                        <a:pt x="6893" y="1437"/>
                      </a:lnTo>
                      <a:lnTo>
                        <a:pt x="6891" y="1449"/>
                      </a:lnTo>
                      <a:lnTo>
                        <a:pt x="6887" y="1461"/>
                      </a:lnTo>
                      <a:lnTo>
                        <a:pt x="6884" y="1472"/>
                      </a:lnTo>
                      <a:lnTo>
                        <a:pt x="6879" y="1484"/>
                      </a:lnTo>
                      <a:lnTo>
                        <a:pt x="6875" y="1495"/>
                      </a:lnTo>
                      <a:lnTo>
                        <a:pt x="6870" y="1507"/>
                      </a:lnTo>
                      <a:lnTo>
                        <a:pt x="6863" y="1517"/>
                      </a:lnTo>
                      <a:lnTo>
                        <a:pt x="6857" y="1528"/>
                      </a:lnTo>
                      <a:lnTo>
                        <a:pt x="6850" y="1538"/>
                      </a:lnTo>
                      <a:lnTo>
                        <a:pt x="6843" y="1548"/>
                      </a:lnTo>
                      <a:lnTo>
                        <a:pt x="6834" y="1556"/>
                      </a:lnTo>
                      <a:lnTo>
                        <a:pt x="6826" y="1565"/>
                      </a:lnTo>
                      <a:lnTo>
                        <a:pt x="6817" y="1574"/>
                      </a:lnTo>
                      <a:lnTo>
                        <a:pt x="6809" y="1582"/>
                      </a:lnTo>
                      <a:lnTo>
                        <a:pt x="6799" y="1590"/>
                      </a:lnTo>
                      <a:lnTo>
                        <a:pt x="6789" y="1598"/>
                      </a:lnTo>
                      <a:lnTo>
                        <a:pt x="6777" y="1604"/>
                      </a:lnTo>
                      <a:lnTo>
                        <a:pt x="6766" y="1611"/>
                      </a:lnTo>
                      <a:lnTo>
                        <a:pt x="6755" y="1617"/>
                      </a:lnTo>
                      <a:lnTo>
                        <a:pt x="6744" y="1622"/>
                      </a:lnTo>
                      <a:lnTo>
                        <a:pt x="6732" y="1627"/>
                      </a:lnTo>
                      <a:lnTo>
                        <a:pt x="6720" y="1632"/>
                      </a:lnTo>
                      <a:lnTo>
                        <a:pt x="6708" y="1635"/>
                      </a:lnTo>
                      <a:lnTo>
                        <a:pt x="6695" y="1639"/>
                      </a:lnTo>
                      <a:lnTo>
                        <a:pt x="6682" y="1642"/>
                      </a:lnTo>
                      <a:lnTo>
                        <a:pt x="6669" y="1644"/>
                      </a:lnTo>
                      <a:lnTo>
                        <a:pt x="6655" y="1645"/>
                      </a:lnTo>
                      <a:lnTo>
                        <a:pt x="6642" y="1646"/>
                      </a:lnTo>
                      <a:lnTo>
                        <a:pt x="6629" y="1647"/>
                      </a:lnTo>
                      <a:lnTo>
                        <a:pt x="705" y="1647"/>
                      </a:lnTo>
                      <a:lnTo>
                        <a:pt x="691" y="1646"/>
                      </a:lnTo>
                      <a:lnTo>
                        <a:pt x="678" y="1645"/>
                      </a:lnTo>
                      <a:lnTo>
                        <a:pt x="664" y="1644"/>
                      </a:lnTo>
                      <a:lnTo>
                        <a:pt x="651" y="1642"/>
                      </a:lnTo>
                      <a:lnTo>
                        <a:pt x="638" y="1639"/>
                      </a:lnTo>
                      <a:lnTo>
                        <a:pt x="626" y="1635"/>
                      </a:lnTo>
                      <a:lnTo>
                        <a:pt x="613" y="1632"/>
                      </a:lnTo>
                      <a:lnTo>
                        <a:pt x="601" y="1627"/>
                      </a:lnTo>
                      <a:lnTo>
                        <a:pt x="589" y="1622"/>
                      </a:lnTo>
                      <a:lnTo>
                        <a:pt x="578" y="1617"/>
                      </a:lnTo>
                      <a:lnTo>
                        <a:pt x="567" y="1611"/>
                      </a:lnTo>
                      <a:lnTo>
                        <a:pt x="556" y="1604"/>
                      </a:lnTo>
                      <a:lnTo>
                        <a:pt x="546" y="1598"/>
                      </a:lnTo>
                      <a:lnTo>
                        <a:pt x="536" y="1590"/>
                      </a:lnTo>
                      <a:lnTo>
                        <a:pt x="526" y="1582"/>
                      </a:lnTo>
                      <a:lnTo>
                        <a:pt x="516" y="1574"/>
                      </a:lnTo>
                      <a:lnTo>
                        <a:pt x="507" y="1565"/>
                      </a:lnTo>
                      <a:lnTo>
                        <a:pt x="499" y="1556"/>
                      </a:lnTo>
                      <a:lnTo>
                        <a:pt x="491" y="1548"/>
                      </a:lnTo>
                      <a:lnTo>
                        <a:pt x="484" y="1538"/>
                      </a:lnTo>
                      <a:lnTo>
                        <a:pt x="477" y="1528"/>
                      </a:lnTo>
                      <a:lnTo>
                        <a:pt x="470" y="1517"/>
                      </a:lnTo>
                      <a:lnTo>
                        <a:pt x="464" y="1507"/>
                      </a:lnTo>
                      <a:lnTo>
                        <a:pt x="459" y="1495"/>
                      </a:lnTo>
                      <a:lnTo>
                        <a:pt x="454" y="1484"/>
                      </a:lnTo>
                      <a:lnTo>
                        <a:pt x="450" y="1472"/>
                      </a:lnTo>
                      <a:lnTo>
                        <a:pt x="446" y="1461"/>
                      </a:lnTo>
                      <a:lnTo>
                        <a:pt x="444" y="1449"/>
                      </a:lnTo>
                      <a:lnTo>
                        <a:pt x="440" y="1437"/>
                      </a:lnTo>
                      <a:lnTo>
                        <a:pt x="439" y="1424"/>
                      </a:lnTo>
                      <a:lnTo>
                        <a:pt x="438" y="1412"/>
                      </a:lnTo>
                      <a:lnTo>
                        <a:pt x="438" y="1399"/>
                      </a:lnTo>
                      <a:lnTo>
                        <a:pt x="438" y="812"/>
                      </a:lnTo>
                      <a:lnTo>
                        <a:pt x="438" y="800"/>
                      </a:lnTo>
                      <a:lnTo>
                        <a:pt x="439" y="787"/>
                      </a:lnTo>
                      <a:lnTo>
                        <a:pt x="440" y="774"/>
                      </a:lnTo>
                      <a:lnTo>
                        <a:pt x="444" y="762"/>
                      </a:lnTo>
                      <a:lnTo>
                        <a:pt x="446" y="750"/>
                      </a:lnTo>
                      <a:lnTo>
                        <a:pt x="450" y="739"/>
                      </a:lnTo>
                      <a:lnTo>
                        <a:pt x="454" y="727"/>
                      </a:lnTo>
                      <a:lnTo>
                        <a:pt x="459" y="716"/>
                      </a:lnTo>
                      <a:lnTo>
                        <a:pt x="464" y="704"/>
                      </a:lnTo>
                      <a:lnTo>
                        <a:pt x="470" y="694"/>
                      </a:lnTo>
                      <a:lnTo>
                        <a:pt x="477" y="683"/>
                      </a:lnTo>
                      <a:lnTo>
                        <a:pt x="484" y="673"/>
                      </a:lnTo>
                      <a:lnTo>
                        <a:pt x="491" y="665"/>
                      </a:lnTo>
                      <a:lnTo>
                        <a:pt x="499" y="655"/>
                      </a:lnTo>
                      <a:lnTo>
                        <a:pt x="507" y="646"/>
                      </a:lnTo>
                      <a:lnTo>
                        <a:pt x="516" y="637"/>
                      </a:lnTo>
                      <a:lnTo>
                        <a:pt x="526" y="629"/>
                      </a:lnTo>
                      <a:lnTo>
                        <a:pt x="536" y="621"/>
                      </a:lnTo>
                      <a:lnTo>
                        <a:pt x="546" y="613"/>
                      </a:lnTo>
                      <a:lnTo>
                        <a:pt x="556" y="607"/>
                      </a:lnTo>
                      <a:lnTo>
                        <a:pt x="567" y="600"/>
                      </a:lnTo>
                      <a:lnTo>
                        <a:pt x="578" y="595"/>
                      </a:lnTo>
                      <a:lnTo>
                        <a:pt x="589" y="589"/>
                      </a:lnTo>
                      <a:lnTo>
                        <a:pt x="601" y="584"/>
                      </a:lnTo>
                      <a:lnTo>
                        <a:pt x="613" y="579"/>
                      </a:lnTo>
                      <a:lnTo>
                        <a:pt x="626" y="576"/>
                      </a:lnTo>
                      <a:lnTo>
                        <a:pt x="638" y="572"/>
                      </a:lnTo>
                      <a:lnTo>
                        <a:pt x="651" y="569"/>
                      </a:lnTo>
                      <a:lnTo>
                        <a:pt x="664" y="567"/>
                      </a:lnTo>
                      <a:lnTo>
                        <a:pt x="678" y="566"/>
                      </a:lnTo>
                      <a:lnTo>
                        <a:pt x="691" y="565"/>
                      </a:lnTo>
                      <a:lnTo>
                        <a:pt x="705" y="5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FFFF">
                        <a:lumMod val="75000"/>
                      </a:srgbClr>
                    </a:solidFill>
                  </a:endParaRPr>
                </a:p>
              </p:txBody>
            </p:sp>
          </p:grpSp>
        </p:grpSp>
      </p:grpSp>
      <p:grpSp>
        <p:nvGrpSpPr>
          <p:cNvPr id="5" name="组合 236"/>
          <p:cNvGrpSpPr/>
          <p:nvPr/>
        </p:nvGrpSpPr>
        <p:grpSpPr>
          <a:xfrm>
            <a:off x="6814046" y="2256531"/>
            <a:ext cx="1784903" cy="579897"/>
            <a:chOff x="6794996" y="1475481"/>
            <a:chExt cx="1784903" cy="579897"/>
          </a:xfrm>
        </p:grpSpPr>
        <p:sp>
          <p:nvSpPr>
            <p:cNvPr id="692" name="Content Placeholder 3"/>
            <p:cNvSpPr txBox="1">
              <a:spLocks/>
            </p:cNvSpPr>
            <p:nvPr/>
          </p:nvSpPr>
          <p:spPr>
            <a:xfrm>
              <a:off x="7320825" y="1475481"/>
              <a:ext cx="1259074" cy="509581"/>
            </a:xfrm>
            <a:prstGeom prst="rect">
              <a:avLst/>
            </a:prstGeom>
          </p:spPr>
          <p:txBody>
            <a:bodyPr/>
            <a:lstStyle/>
            <a:p>
              <a:pPr eaLnBrk="0" hangingPunct="0">
                <a:spcAft>
                  <a:spcPts val="200"/>
                </a:spcAft>
                <a:buClr>
                  <a:srgbClr val="777777"/>
                </a:buClr>
                <a:buSzPct val="60000"/>
                <a:defRPr/>
              </a:pPr>
              <a:r>
                <a:rPr lang="en-US" altLang="zh-CN" sz="1000" b="1" kern="0" dirty="0" err="1" smtClean="0">
                  <a:solidFill>
                    <a:srgbClr val="BC0000"/>
                  </a:solidFill>
                  <a:latin typeface="Arial" pitchFamily="34" charset="0"/>
                  <a:ea typeface="微软雅黑" pitchFamily="34" charset="-122"/>
                  <a:cs typeface="Arial" pitchFamily="34" charset="0"/>
                </a:rPr>
                <a:t>Telepresence</a:t>
              </a:r>
              <a:r>
                <a:rPr lang="en-US" altLang="zh-CN" sz="1000" b="1" kern="0" dirty="0" smtClean="0">
                  <a:solidFill>
                    <a:srgbClr val="BC0000"/>
                  </a:solidFill>
                  <a:latin typeface="Arial" pitchFamily="34" charset="0"/>
                  <a:ea typeface="微软雅黑" pitchFamily="34" charset="-122"/>
                  <a:cs typeface="Arial" pitchFamily="34" charset="0"/>
                </a:rPr>
                <a:t>:</a:t>
              </a:r>
            </a:p>
            <a:p>
              <a:pPr eaLnBrk="0" hangingPunct="0">
                <a:spcAft>
                  <a:spcPts val="200"/>
                </a:spcAft>
                <a:buClr>
                  <a:srgbClr val="777777"/>
                </a:buClr>
                <a:buSzPct val="60000"/>
                <a:defRPr/>
              </a:pP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3007 sets</a:t>
              </a:r>
            </a:p>
            <a:p>
              <a:pPr eaLnBrk="0" hangingPunct="0">
                <a:spcAft>
                  <a:spcPts val="200"/>
                </a:spcAft>
                <a:buClr>
                  <a:srgbClr val="777777"/>
                </a:buClr>
                <a:buSzPct val="60000"/>
                <a:defRPr/>
              </a:pPr>
              <a:r>
                <a:rPr lang="en-US" altLang="zh-CN" sz="1200" b="1" kern="0" dirty="0" smtClean="0">
                  <a:solidFill>
                    <a:srgbClr val="C00000"/>
                  </a:solidFill>
                  <a:latin typeface="Arial" pitchFamily="34" charset="0"/>
                  <a:ea typeface="微软雅黑" pitchFamily="34" charset="-122"/>
                  <a:cs typeface="Arial" pitchFamily="34" charset="0"/>
                </a:rPr>
                <a:t>No. 1 </a:t>
              </a: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in China, top 2 in the world</a:t>
              </a:r>
            </a:p>
            <a:p>
              <a:pPr eaLnBrk="0" hangingPunct="0">
                <a:spcAft>
                  <a:spcPts val="200"/>
                </a:spcAft>
                <a:buClr>
                  <a:srgbClr val="777777"/>
                </a:buClr>
                <a:buSzPct val="60000"/>
                <a:defRPr/>
              </a:pPr>
              <a:endParaRPr lang="en-US" altLang="zh-CN" sz="1000" kern="0" dirty="0" smtClean="0">
                <a:solidFill>
                  <a:srgbClr val="000000">
                    <a:lumMod val="75000"/>
                    <a:lumOff val="25000"/>
                  </a:srgbClr>
                </a:solidFill>
                <a:latin typeface="Arial" pitchFamily="34" charset="0"/>
                <a:ea typeface="微软雅黑" pitchFamily="34" charset="-122"/>
                <a:cs typeface="Arial" pitchFamily="34" charset="0"/>
              </a:endParaRPr>
            </a:p>
            <a:p>
              <a:pPr eaLnBrk="0" hangingPunct="0">
                <a:spcAft>
                  <a:spcPts val="200"/>
                </a:spcAft>
                <a:buClr>
                  <a:srgbClr val="777777"/>
                </a:buClr>
                <a:buSzPct val="60000"/>
                <a:defRPr/>
              </a:pPr>
              <a:endParaRPr lang="en-US" altLang="zh-CN" sz="1000" kern="0" dirty="0" smtClean="0">
                <a:solidFill>
                  <a:srgbClr val="000000">
                    <a:lumMod val="75000"/>
                    <a:lumOff val="25000"/>
                  </a:srgbClr>
                </a:solidFill>
                <a:latin typeface="Arial" pitchFamily="34" charset="0"/>
                <a:ea typeface="微软雅黑" pitchFamily="34" charset="-122"/>
                <a:cs typeface="Arial" pitchFamily="34" charset="0"/>
              </a:endParaRPr>
            </a:p>
            <a:p>
              <a:pPr eaLnBrk="0" hangingPunct="0">
                <a:spcAft>
                  <a:spcPts val="200"/>
                </a:spcAft>
                <a:buClr>
                  <a:srgbClr val="777777"/>
                </a:buClr>
                <a:buSzPct val="60000"/>
                <a:defRPr/>
              </a:pPr>
              <a:endParaRPr lang="en-US" altLang="zh-CN" sz="1000" kern="0" dirty="0" smtClean="0">
                <a:solidFill>
                  <a:srgbClr val="000000">
                    <a:lumMod val="75000"/>
                    <a:lumOff val="25000"/>
                  </a:srgbClr>
                </a:solidFill>
                <a:latin typeface="Arial" pitchFamily="34" charset="0"/>
                <a:ea typeface="微软雅黑" pitchFamily="34" charset="-122"/>
                <a:cs typeface="Arial" pitchFamily="34" charset="0"/>
              </a:endParaRPr>
            </a:p>
          </p:txBody>
        </p:sp>
        <p:grpSp>
          <p:nvGrpSpPr>
            <p:cNvPr id="6" name="组合 1064"/>
            <p:cNvGrpSpPr/>
            <p:nvPr/>
          </p:nvGrpSpPr>
          <p:grpSpPr>
            <a:xfrm>
              <a:off x="6794996" y="1564343"/>
              <a:ext cx="500968" cy="491035"/>
              <a:chOff x="10275888" y="1958461"/>
              <a:chExt cx="500968" cy="491035"/>
            </a:xfrm>
          </p:grpSpPr>
          <p:sp>
            <p:nvSpPr>
              <p:cNvPr id="1013" name="圆角矩形 1012"/>
              <p:cNvSpPr/>
              <p:nvPr/>
            </p:nvSpPr>
            <p:spPr bwMode="auto">
              <a:xfrm>
                <a:off x="10275888" y="1958461"/>
                <a:ext cx="500968" cy="491035"/>
              </a:xfrm>
              <a:prstGeom prst="roundRect">
                <a:avLst/>
              </a:prstGeom>
              <a:solidFill>
                <a:schemeClr val="bg1">
                  <a:lumMod val="50000"/>
                </a:schemeClr>
              </a:solidFill>
              <a:ln w="12700">
                <a:noFill/>
              </a:ln>
              <a:effectLst/>
            </p:spPr>
            <p:txBody>
              <a:bodyPr anchor="ctr"/>
              <a:lstStyle/>
              <a:p>
                <a:pPr algn="ctr" fontAlgn="auto">
                  <a:lnSpc>
                    <a:spcPct val="120000"/>
                  </a:lnSpc>
                  <a:spcBef>
                    <a:spcPts val="0"/>
                  </a:spcBef>
                  <a:spcAft>
                    <a:spcPts val="0"/>
                  </a:spcAft>
                </a:pPr>
                <a:endParaRPr lang="en-US" altLang="zh-CN" sz="1300" b="1" kern="0" dirty="0">
                  <a:solidFill>
                    <a:srgbClr val="FFFFFF">
                      <a:lumMod val="75000"/>
                    </a:srgbClr>
                  </a:solidFill>
                  <a:latin typeface="FrutigerNext LT Medium" pitchFamily="34" charset="0"/>
                  <a:ea typeface="华文细黑" pitchFamily="2" charset="-122"/>
                </a:endParaRPr>
              </a:p>
            </p:txBody>
          </p:sp>
          <p:grpSp>
            <p:nvGrpSpPr>
              <p:cNvPr id="7" name="组合 335"/>
              <p:cNvGrpSpPr/>
              <p:nvPr/>
            </p:nvGrpSpPr>
            <p:grpSpPr>
              <a:xfrm>
                <a:off x="10384127" y="1993912"/>
                <a:ext cx="301692" cy="414739"/>
                <a:chOff x="-1059997" y="-455159"/>
                <a:chExt cx="642113" cy="910317"/>
              </a:xfrm>
              <a:solidFill>
                <a:schemeClr val="bg1"/>
              </a:solidFill>
            </p:grpSpPr>
            <p:sp>
              <p:nvSpPr>
                <p:cNvPr id="1014" name="Rectangle 10"/>
                <p:cNvSpPr>
                  <a:spLocks noChangeArrowheads="1"/>
                </p:cNvSpPr>
                <p:nvPr/>
              </p:nvSpPr>
              <p:spPr bwMode="auto">
                <a:xfrm>
                  <a:off x="-890397" y="74150"/>
                  <a:ext cx="302913" cy="325789"/>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15" name="Freeform 11"/>
                <p:cNvSpPr>
                  <a:spLocks/>
                </p:cNvSpPr>
                <p:nvPr/>
              </p:nvSpPr>
              <p:spPr bwMode="auto">
                <a:xfrm>
                  <a:off x="-954293" y="436226"/>
                  <a:ext cx="430705" cy="18932"/>
                </a:xfrm>
                <a:custGeom>
                  <a:avLst/>
                  <a:gdLst/>
                  <a:ahLst/>
                  <a:cxnLst>
                    <a:cxn ang="0">
                      <a:pos x="7541" y="0"/>
                    </a:cxn>
                    <a:cxn ang="0">
                      <a:pos x="7561" y="2"/>
                    </a:cxn>
                    <a:cxn ang="0">
                      <a:pos x="7579" y="7"/>
                    </a:cxn>
                    <a:cxn ang="0">
                      <a:pos x="7597" y="17"/>
                    </a:cxn>
                    <a:cxn ang="0">
                      <a:pos x="7611" y="29"/>
                    </a:cxn>
                    <a:cxn ang="0">
                      <a:pos x="7623" y="43"/>
                    </a:cxn>
                    <a:cxn ang="0">
                      <a:pos x="7633" y="60"/>
                    </a:cxn>
                    <a:cxn ang="0">
                      <a:pos x="7638" y="78"/>
                    </a:cxn>
                    <a:cxn ang="0">
                      <a:pos x="7640" y="99"/>
                    </a:cxn>
                    <a:cxn ang="0">
                      <a:pos x="7640" y="251"/>
                    </a:cxn>
                    <a:cxn ang="0">
                      <a:pos x="7636" y="270"/>
                    </a:cxn>
                    <a:cxn ang="0">
                      <a:pos x="7628" y="287"/>
                    </a:cxn>
                    <a:cxn ang="0">
                      <a:pos x="7618" y="304"/>
                    </a:cxn>
                    <a:cxn ang="0">
                      <a:pos x="7604" y="318"/>
                    </a:cxn>
                    <a:cxn ang="0">
                      <a:pos x="7589" y="328"/>
                    </a:cxn>
                    <a:cxn ang="0">
                      <a:pos x="7570" y="336"/>
                    </a:cxn>
                    <a:cxn ang="0">
                      <a:pos x="7551" y="340"/>
                    </a:cxn>
                    <a:cxn ang="0">
                      <a:pos x="99" y="340"/>
                    </a:cxn>
                    <a:cxn ang="0">
                      <a:pos x="79" y="338"/>
                    </a:cxn>
                    <a:cxn ang="0">
                      <a:pos x="61" y="332"/>
                    </a:cxn>
                    <a:cxn ang="0">
                      <a:pos x="43" y="323"/>
                    </a:cxn>
                    <a:cxn ang="0">
                      <a:pos x="29" y="311"/>
                    </a:cxn>
                    <a:cxn ang="0">
                      <a:pos x="17" y="297"/>
                    </a:cxn>
                    <a:cxn ang="0">
                      <a:pos x="7" y="279"/>
                    </a:cxn>
                    <a:cxn ang="0">
                      <a:pos x="2" y="260"/>
                    </a:cxn>
                    <a:cxn ang="0">
                      <a:pos x="0" y="241"/>
                    </a:cxn>
                    <a:cxn ang="0">
                      <a:pos x="0" y="89"/>
                    </a:cxn>
                    <a:cxn ang="0">
                      <a:pos x="4" y="69"/>
                    </a:cxn>
                    <a:cxn ang="0">
                      <a:pos x="12" y="51"/>
                    </a:cxn>
                    <a:cxn ang="0">
                      <a:pos x="22" y="36"/>
                    </a:cxn>
                    <a:cxn ang="0">
                      <a:pos x="36" y="22"/>
                    </a:cxn>
                    <a:cxn ang="0">
                      <a:pos x="51" y="12"/>
                    </a:cxn>
                    <a:cxn ang="0">
                      <a:pos x="70" y="4"/>
                    </a:cxn>
                    <a:cxn ang="0">
                      <a:pos x="89" y="0"/>
                    </a:cxn>
                  </a:cxnLst>
                  <a:rect l="0" t="0" r="r" b="b"/>
                  <a:pathLst>
                    <a:path w="7640" h="340">
                      <a:moveTo>
                        <a:pt x="99" y="0"/>
                      </a:moveTo>
                      <a:lnTo>
                        <a:pt x="7541" y="0"/>
                      </a:lnTo>
                      <a:lnTo>
                        <a:pt x="7551" y="0"/>
                      </a:lnTo>
                      <a:lnTo>
                        <a:pt x="7561" y="2"/>
                      </a:lnTo>
                      <a:lnTo>
                        <a:pt x="7570" y="4"/>
                      </a:lnTo>
                      <a:lnTo>
                        <a:pt x="7579" y="7"/>
                      </a:lnTo>
                      <a:lnTo>
                        <a:pt x="7589" y="12"/>
                      </a:lnTo>
                      <a:lnTo>
                        <a:pt x="7597" y="17"/>
                      </a:lnTo>
                      <a:lnTo>
                        <a:pt x="7604" y="22"/>
                      </a:lnTo>
                      <a:lnTo>
                        <a:pt x="7611" y="29"/>
                      </a:lnTo>
                      <a:lnTo>
                        <a:pt x="7618" y="36"/>
                      </a:lnTo>
                      <a:lnTo>
                        <a:pt x="7623" y="43"/>
                      </a:lnTo>
                      <a:lnTo>
                        <a:pt x="7628" y="51"/>
                      </a:lnTo>
                      <a:lnTo>
                        <a:pt x="7633" y="60"/>
                      </a:lnTo>
                      <a:lnTo>
                        <a:pt x="7636" y="69"/>
                      </a:lnTo>
                      <a:lnTo>
                        <a:pt x="7638" y="78"/>
                      </a:lnTo>
                      <a:lnTo>
                        <a:pt x="7640" y="89"/>
                      </a:lnTo>
                      <a:lnTo>
                        <a:pt x="7640" y="99"/>
                      </a:lnTo>
                      <a:lnTo>
                        <a:pt x="7640" y="241"/>
                      </a:lnTo>
                      <a:lnTo>
                        <a:pt x="7640" y="251"/>
                      </a:lnTo>
                      <a:lnTo>
                        <a:pt x="7638" y="260"/>
                      </a:lnTo>
                      <a:lnTo>
                        <a:pt x="7636" y="270"/>
                      </a:lnTo>
                      <a:lnTo>
                        <a:pt x="7633" y="279"/>
                      </a:lnTo>
                      <a:lnTo>
                        <a:pt x="7628" y="287"/>
                      </a:lnTo>
                      <a:lnTo>
                        <a:pt x="7623" y="297"/>
                      </a:lnTo>
                      <a:lnTo>
                        <a:pt x="7618" y="304"/>
                      </a:lnTo>
                      <a:lnTo>
                        <a:pt x="7611" y="311"/>
                      </a:lnTo>
                      <a:lnTo>
                        <a:pt x="7604" y="318"/>
                      </a:lnTo>
                      <a:lnTo>
                        <a:pt x="7597" y="323"/>
                      </a:lnTo>
                      <a:lnTo>
                        <a:pt x="7589" y="328"/>
                      </a:lnTo>
                      <a:lnTo>
                        <a:pt x="7579" y="332"/>
                      </a:lnTo>
                      <a:lnTo>
                        <a:pt x="7570" y="336"/>
                      </a:lnTo>
                      <a:lnTo>
                        <a:pt x="7561" y="338"/>
                      </a:lnTo>
                      <a:lnTo>
                        <a:pt x="7551" y="340"/>
                      </a:lnTo>
                      <a:lnTo>
                        <a:pt x="7541" y="340"/>
                      </a:lnTo>
                      <a:lnTo>
                        <a:pt x="99" y="340"/>
                      </a:lnTo>
                      <a:lnTo>
                        <a:pt x="89" y="340"/>
                      </a:lnTo>
                      <a:lnTo>
                        <a:pt x="79" y="338"/>
                      </a:lnTo>
                      <a:lnTo>
                        <a:pt x="70" y="336"/>
                      </a:lnTo>
                      <a:lnTo>
                        <a:pt x="61" y="332"/>
                      </a:lnTo>
                      <a:lnTo>
                        <a:pt x="51" y="328"/>
                      </a:lnTo>
                      <a:lnTo>
                        <a:pt x="43" y="323"/>
                      </a:lnTo>
                      <a:lnTo>
                        <a:pt x="36" y="318"/>
                      </a:lnTo>
                      <a:lnTo>
                        <a:pt x="29" y="311"/>
                      </a:lnTo>
                      <a:lnTo>
                        <a:pt x="22" y="304"/>
                      </a:lnTo>
                      <a:lnTo>
                        <a:pt x="17" y="297"/>
                      </a:lnTo>
                      <a:lnTo>
                        <a:pt x="12" y="287"/>
                      </a:lnTo>
                      <a:lnTo>
                        <a:pt x="7" y="279"/>
                      </a:lnTo>
                      <a:lnTo>
                        <a:pt x="4" y="270"/>
                      </a:lnTo>
                      <a:lnTo>
                        <a:pt x="2" y="260"/>
                      </a:lnTo>
                      <a:lnTo>
                        <a:pt x="0" y="251"/>
                      </a:lnTo>
                      <a:lnTo>
                        <a:pt x="0" y="241"/>
                      </a:lnTo>
                      <a:lnTo>
                        <a:pt x="0" y="99"/>
                      </a:lnTo>
                      <a:lnTo>
                        <a:pt x="0" y="89"/>
                      </a:lnTo>
                      <a:lnTo>
                        <a:pt x="2" y="78"/>
                      </a:lnTo>
                      <a:lnTo>
                        <a:pt x="4" y="69"/>
                      </a:lnTo>
                      <a:lnTo>
                        <a:pt x="7" y="60"/>
                      </a:lnTo>
                      <a:lnTo>
                        <a:pt x="12" y="51"/>
                      </a:lnTo>
                      <a:lnTo>
                        <a:pt x="17" y="43"/>
                      </a:lnTo>
                      <a:lnTo>
                        <a:pt x="22" y="36"/>
                      </a:lnTo>
                      <a:lnTo>
                        <a:pt x="29" y="29"/>
                      </a:lnTo>
                      <a:lnTo>
                        <a:pt x="36" y="22"/>
                      </a:lnTo>
                      <a:lnTo>
                        <a:pt x="43" y="17"/>
                      </a:lnTo>
                      <a:lnTo>
                        <a:pt x="51" y="12"/>
                      </a:lnTo>
                      <a:lnTo>
                        <a:pt x="61" y="7"/>
                      </a:lnTo>
                      <a:lnTo>
                        <a:pt x="70" y="4"/>
                      </a:lnTo>
                      <a:lnTo>
                        <a:pt x="79" y="2"/>
                      </a:lnTo>
                      <a:lnTo>
                        <a:pt x="89" y="0"/>
                      </a:lnTo>
                      <a:lnTo>
                        <a:pt x="9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16" name="Freeform 12"/>
                <p:cNvSpPr>
                  <a:spLocks/>
                </p:cNvSpPr>
                <p:nvPr/>
              </p:nvSpPr>
              <p:spPr bwMode="auto">
                <a:xfrm>
                  <a:off x="-954293" y="372330"/>
                  <a:ext cx="430705" cy="53641"/>
                </a:xfrm>
                <a:custGeom>
                  <a:avLst/>
                  <a:gdLst/>
                  <a:ahLst/>
                  <a:cxnLst>
                    <a:cxn ang="0">
                      <a:pos x="439" y="0"/>
                    </a:cxn>
                    <a:cxn ang="0">
                      <a:pos x="1006" y="0"/>
                    </a:cxn>
                    <a:cxn ang="0">
                      <a:pos x="1006" y="584"/>
                    </a:cxn>
                    <a:cxn ang="0">
                      <a:pos x="1006" y="703"/>
                    </a:cxn>
                    <a:cxn ang="0">
                      <a:pos x="6634" y="703"/>
                    </a:cxn>
                    <a:cxn ang="0">
                      <a:pos x="6634" y="584"/>
                    </a:cxn>
                    <a:cxn ang="0">
                      <a:pos x="6634" y="0"/>
                    </a:cxn>
                    <a:cxn ang="0">
                      <a:pos x="7144" y="0"/>
                    </a:cxn>
                    <a:cxn ang="0">
                      <a:pos x="7640" y="951"/>
                    </a:cxn>
                    <a:cxn ang="0">
                      <a:pos x="0" y="951"/>
                    </a:cxn>
                    <a:cxn ang="0">
                      <a:pos x="439" y="0"/>
                    </a:cxn>
                  </a:cxnLst>
                  <a:rect l="0" t="0" r="r" b="b"/>
                  <a:pathLst>
                    <a:path w="7640" h="951">
                      <a:moveTo>
                        <a:pt x="439" y="0"/>
                      </a:moveTo>
                      <a:lnTo>
                        <a:pt x="1006" y="0"/>
                      </a:lnTo>
                      <a:lnTo>
                        <a:pt x="1006" y="584"/>
                      </a:lnTo>
                      <a:lnTo>
                        <a:pt x="1006" y="703"/>
                      </a:lnTo>
                      <a:lnTo>
                        <a:pt x="6634" y="703"/>
                      </a:lnTo>
                      <a:lnTo>
                        <a:pt x="6634" y="584"/>
                      </a:lnTo>
                      <a:lnTo>
                        <a:pt x="6634" y="0"/>
                      </a:lnTo>
                      <a:lnTo>
                        <a:pt x="7144" y="0"/>
                      </a:lnTo>
                      <a:lnTo>
                        <a:pt x="7640" y="951"/>
                      </a:lnTo>
                      <a:lnTo>
                        <a:pt x="0" y="951"/>
                      </a:lnTo>
                      <a:lnTo>
                        <a:pt x="43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17" name="Rectangle 13"/>
                <p:cNvSpPr>
                  <a:spLocks noChangeArrowheads="1"/>
                </p:cNvSpPr>
                <p:nvPr/>
              </p:nvSpPr>
              <p:spPr bwMode="auto">
                <a:xfrm>
                  <a:off x="-780749" y="-455159"/>
                  <a:ext cx="15777" cy="63896"/>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18" name="Rectangle 14"/>
                <p:cNvSpPr>
                  <a:spLocks noChangeArrowheads="1"/>
                </p:cNvSpPr>
                <p:nvPr/>
              </p:nvSpPr>
              <p:spPr bwMode="auto">
                <a:xfrm>
                  <a:off x="-712909" y="-455159"/>
                  <a:ext cx="15777" cy="63896"/>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19" name="Freeform 15"/>
                <p:cNvSpPr>
                  <a:spLocks/>
                </p:cNvSpPr>
                <p:nvPr/>
              </p:nvSpPr>
              <p:spPr bwMode="auto">
                <a:xfrm>
                  <a:off x="-756295" y="-444115"/>
                  <a:ext cx="34709" cy="35498"/>
                </a:xfrm>
                <a:custGeom>
                  <a:avLst/>
                  <a:gdLst/>
                  <a:ahLst/>
                  <a:cxnLst>
                    <a:cxn ang="0">
                      <a:pos x="345" y="625"/>
                    </a:cxn>
                    <a:cxn ang="0">
                      <a:pos x="391" y="617"/>
                    </a:cxn>
                    <a:cxn ang="0">
                      <a:pos x="435" y="602"/>
                    </a:cxn>
                    <a:cxn ang="0">
                      <a:pos x="475" y="581"/>
                    </a:cxn>
                    <a:cxn ang="0">
                      <a:pos x="512" y="554"/>
                    </a:cxn>
                    <a:cxn ang="0">
                      <a:pos x="544" y="524"/>
                    </a:cxn>
                    <a:cxn ang="0">
                      <a:pos x="573" y="488"/>
                    </a:cxn>
                    <a:cxn ang="0">
                      <a:pos x="595" y="448"/>
                    </a:cxn>
                    <a:cxn ang="0">
                      <a:pos x="612" y="406"/>
                    </a:cxn>
                    <a:cxn ang="0">
                      <a:pos x="622" y="360"/>
                    </a:cxn>
                    <a:cxn ang="0">
                      <a:pos x="626" y="313"/>
                    </a:cxn>
                    <a:cxn ang="0">
                      <a:pos x="622" y="265"/>
                    </a:cxn>
                    <a:cxn ang="0">
                      <a:pos x="612" y="220"/>
                    </a:cxn>
                    <a:cxn ang="0">
                      <a:pos x="595" y="178"/>
                    </a:cxn>
                    <a:cxn ang="0">
                      <a:pos x="573" y="138"/>
                    </a:cxn>
                    <a:cxn ang="0">
                      <a:pos x="544" y="103"/>
                    </a:cxn>
                    <a:cxn ang="0">
                      <a:pos x="512" y="72"/>
                    </a:cxn>
                    <a:cxn ang="0">
                      <a:pos x="475" y="45"/>
                    </a:cxn>
                    <a:cxn ang="0">
                      <a:pos x="435" y="24"/>
                    </a:cxn>
                    <a:cxn ang="0">
                      <a:pos x="391" y="10"/>
                    </a:cxn>
                    <a:cxn ang="0">
                      <a:pos x="345" y="1"/>
                    </a:cxn>
                    <a:cxn ang="0">
                      <a:pos x="297" y="0"/>
                    </a:cxn>
                    <a:cxn ang="0">
                      <a:pos x="250" y="6"/>
                    </a:cxn>
                    <a:cxn ang="0">
                      <a:pos x="206" y="19"/>
                    </a:cxn>
                    <a:cxn ang="0">
                      <a:pos x="164" y="37"/>
                    </a:cxn>
                    <a:cxn ang="0">
                      <a:pos x="126" y="63"/>
                    </a:cxn>
                    <a:cxn ang="0">
                      <a:pos x="92" y="92"/>
                    </a:cxn>
                    <a:cxn ang="0">
                      <a:pos x="62" y="126"/>
                    </a:cxn>
                    <a:cxn ang="0">
                      <a:pos x="38" y="164"/>
                    </a:cxn>
                    <a:cxn ang="0">
                      <a:pos x="19" y="206"/>
                    </a:cxn>
                    <a:cxn ang="0">
                      <a:pos x="7" y="250"/>
                    </a:cxn>
                    <a:cxn ang="0">
                      <a:pos x="1" y="297"/>
                    </a:cxn>
                    <a:cxn ang="0">
                      <a:pos x="2" y="345"/>
                    </a:cxn>
                    <a:cxn ang="0">
                      <a:pos x="10" y="392"/>
                    </a:cxn>
                    <a:cxn ang="0">
                      <a:pos x="25" y="435"/>
                    </a:cxn>
                    <a:cxn ang="0">
                      <a:pos x="45" y="476"/>
                    </a:cxn>
                    <a:cxn ang="0">
                      <a:pos x="71" y="512"/>
                    </a:cxn>
                    <a:cxn ang="0">
                      <a:pos x="103" y="545"/>
                    </a:cxn>
                    <a:cxn ang="0">
                      <a:pos x="138" y="572"/>
                    </a:cxn>
                    <a:cxn ang="0">
                      <a:pos x="177" y="596"/>
                    </a:cxn>
                    <a:cxn ang="0">
                      <a:pos x="220" y="612"/>
                    </a:cxn>
                    <a:cxn ang="0">
                      <a:pos x="265" y="623"/>
                    </a:cxn>
                    <a:cxn ang="0">
                      <a:pos x="314" y="626"/>
                    </a:cxn>
                  </a:cxnLst>
                  <a:rect l="0" t="0" r="r" b="b"/>
                  <a:pathLst>
                    <a:path w="626" h="626">
                      <a:moveTo>
                        <a:pt x="314" y="626"/>
                      </a:moveTo>
                      <a:lnTo>
                        <a:pt x="329" y="626"/>
                      </a:lnTo>
                      <a:lnTo>
                        <a:pt x="345" y="625"/>
                      </a:lnTo>
                      <a:lnTo>
                        <a:pt x="361" y="623"/>
                      </a:lnTo>
                      <a:lnTo>
                        <a:pt x="376" y="620"/>
                      </a:lnTo>
                      <a:lnTo>
                        <a:pt x="391" y="617"/>
                      </a:lnTo>
                      <a:lnTo>
                        <a:pt x="406" y="612"/>
                      </a:lnTo>
                      <a:lnTo>
                        <a:pt x="420" y="607"/>
                      </a:lnTo>
                      <a:lnTo>
                        <a:pt x="435" y="602"/>
                      </a:lnTo>
                      <a:lnTo>
                        <a:pt x="449" y="596"/>
                      </a:lnTo>
                      <a:lnTo>
                        <a:pt x="462" y="589"/>
                      </a:lnTo>
                      <a:lnTo>
                        <a:pt x="475" y="581"/>
                      </a:lnTo>
                      <a:lnTo>
                        <a:pt x="488" y="572"/>
                      </a:lnTo>
                      <a:lnTo>
                        <a:pt x="500" y="564"/>
                      </a:lnTo>
                      <a:lnTo>
                        <a:pt x="512" y="554"/>
                      </a:lnTo>
                      <a:lnTo>
                        <a:pt x="523" y="545"/>
                      </a:lnTo>
                      <a:lnTo>
                        <a:pt x="534" y="534"/>
                      </a:lnTo>
                      <a:lnTo>
                        <a:pt x="544" y="524"/>
                      </a:lnTo>
                      <a:lnTo>
                        <a:pt x="555" y="512"/>
                      </a:lnTo>
                      <a:lnTo>
                        <a:pt x="564" y="501"/>
                      </a:lnTo>
                      <a:lnTo>
                        <a:pt x="573" y="488"/>
                      </a:lnTo>
                      <a:lnTo>
                        <a:pt x="581" y="476"/>
                      </a:lnTo>
                      <a:lnTo>
                        <a:pt x="588" y="462"/>
                      </a:lnTo>
                      <a:lnTo>
                        <a:pt x="595" y="448"/>
                      </a:lnTo>
                      <a:lnTo>
                        <a:pt x="601" y="435"/>
                      </a:lnTo>
                      <a:lnTo>
                        <a:pt x="607" y="421"/>
                      </a:lnTo>
                      <a:lnTo>
                        <a:pt x="612" y="406"/>
                      </a:lnTo>
                      <a:lnTo>
                        <a:pt x="616" y="392"/>
                      </a:lnTo>
                      <a:lnTo>
                        <a:pt x="619" y="377"/>
                      </a:lnTo>
                      <a:lnTo>
                        <a:pt x="622" y="360"/>
                      </a:lnTo>
                      <a:lnTo>
                        <a:pt x="624" y="345"/>
                      </a:lnTo>
                      <a:lnTo>
                        <a:pt x="625" y="329"/>
                      </a:lnTo>
                      <a:lnTo>
                        <a:pt x="626" y="313"/>
                      </a:lnTo>
                      <a:lnTo>
                        <a:pt x="625" y="297"/>
                      </a:lnTo>
                      <a:lnTo>
                        <a:pt x="624" y="281"/>
                      </a:lnTo>
                      <a:lnTo>
                        <a:pt x="622" y="265"/>
                      </a:lnTo>
                      <a:lnTo>
                        <a:pt x="619" y="250"/>
                      </a:lnTo>
                      <a:lnTo>
                        <a:pt x="616" y="235"/>
                      </a:lnTo>
                      <a:lnTo>
                        <a:pt x="612" y="220"/>
                      </a:lnTo>
                      <a:lnTo>
                        <a:pt x="607" y="206"/>
                      </a:lnTo>
                      <a:lnTo>
                        <a:pt x="601" y="192"/>
                      </a:lnTo>
                      <a:lnTo>
                        <a:pt x="595" y="178"/>
                      </a:lnTo>
                      <a:lnTo>
                        <a:pt x="588" y="164"/>
                      </a:lnTo>
                      <a:lnTo>
                        <a:pt x="581" y="150"/>
                      </a:lnTo>
                      <a:lnTo>
                        <a:pt x="573" y="138"/>
                      </a:lnTo>
                      <a:lnTo>
                        <a:pt x="564" y="126"/>
                      </a:lnTo>
                      <a:lnTo>
                        <a:pt x="555" y="114"/>
                      </a:lnTo>
                      <a:lnTo>
                        <a:pt x="544" y="103"/>
                      </a:lnTo>
                      <a:lnTo>
                        <a:pt x="534" y="92"/>
                      </a:lnTo>
                      <a:lnTo>
                        <a:pt x="523" y="82"/>
                      </a:lnTo>
                      <a:lnTo>
                        <a:pt x="512" y="72"/>
                      </a:lnTo>
                      <a:lnTo>
                        <a:pt x="500" y="63"/>
                      </a:lnTo>
                      <a:lnTo>
                        <a:pt x="488" y="53"/>
                      </a:lnTo>
                      <a:lnTo>
                        <a:pt x="475" y="45"/>
                      </a:lnTo>
                      <a:lnTo>
                        <a:pt x="462" y="37"/>
                      </a:lnTo>
                      <a:lnTo>
                        <a:pt x="449" y="31"/>
                      </a:lnTo>
                      <a:lnTo>
                        <a:pt x="435" y="24"/>
                      </a:lnTo>
                      <a:lnTo>
                        <a:pt x="420" y="19"/>
                      </a:lnTo>
                      <a:lnTo>
                        <a:pt x="406" y="14"/>
                      </a:lnTo>
                      <a:lnTo>
                        <a:pt x="391" y="10"/>
                      </a:lnTo>
                      <a:lnTo>
                        <a:pt x="376" y="6"/>
                      </a:lnTo>
                      <a:lnTo>
                        <a:pt x="361" y="3"/>
                      </a:lnTo>
                      <a:lnTo>
                        <a:pt x="345" y="1"/>
                      </a:lnTo>
                      <a:lnTo>
                        <a:pt x="329" y="0"/>
                      </a:lnTo>
                      <a:lnTo>
                        <a:pt x="314" y="0"/>
                      </a:lnTo>
                      <a:lnTo>
                        <a:pt x="297" y="0"/>
                      </a:lnTo>
                      <a:lnTo>
                        <a:pt x="281" y="1"/>
                      </a:lnTo>
                      <a:lnTo>
                        <a:pt x="265" y="3"/>
                      </a:lnTo>
                      <a:lnTo>
                        <a:pt x="250" y="6"/>
                      </a:lnTo>
                      <a:lnTo>
                        <a:pt x="235" y="10"/>
                      </a:lnTo>
                      <a:lnTo>
                        <a:pt x="220" y="14"/>
                      </a:lnTo>
                      <a:lnTo>
                        <a:pt x="206" y="19"/>
                      </a:lnTo>
                      <a:lnTo>
                        <a:pt x="191" y="24"/>
                      </a:lnTo>
                      <a:lnTo>
                        <a:pt x="177" y="31"/>
                      </a:lnTo>
                      <a:lnTo>
                        <a:pt x="164" y="37"/>
                      </a:lnTo>
                      <a:lnTo>
                        <a:pt x="151" y="45"/>
                      </a:lnTo>
                      <a:lnTo>
                        <a:pt x="138" y="53"/>
                      </a:lnTo>
                      <a:lnTo>
                        <a:pt x="126" y="63"/>
                      </a:lnTo>
                      <a:lnTo>
                        <a:pt x="114" y="72"/>
                      </a:lnTo>
                      <a:lnTo>
                        <a:pt x="103" y="82"/>
                      </a:lnTo>
                      <a:lnTo>
                        <a:pt x="92" y="92"/>
                      </a:lnTo>
                      <a:lnTo>
                        <a:pt x="82" y="103"/>
                      </a:lnTo>
                      <a:lnTo>
                        <a:pt x="71" y="114"/>
                      </a:lnTo>
                      <a:lnTo>
                        <a:pt x="62" y="126"/>
                      </a:lnTo>
                      <a:lnTo>
                        <a:pt x="53" y="138"/>
                      </a:lnTo>
                      <a:lnTo>
                        <a:pt x="45" y="150"/>
                      </a:lnTo>
                      <a:lnTo>
                        <a:pt x="38" y="164"/>
                      </a:lnTo>
                      <a:lnTo>
                        <a:pt x="31" y="178"/>
                      </a:lnTo>
                      <a:lnTo>
                        <a:pt x="25" y="192"/>
                      </a:lnTo>
                      <a:lnTo>
                        <a:pt x="19" y="206"/>
                      </a:lnTo>
                      <a:lnTo>
                        <a:pt x="14" y="220"/>
                      </a:lnTo>
                      <a:lnTo>
                        <a:pt x="10" y="235"/>
                      </a:lnTo>
                      <a:lnTo>
                        <a:pt x="7" y="250"/>
                      </a:lnTo>
                      <a:lnTo>
                        <a:pt x="4" y="265"/>
                      </a:lnTo>
                      <a:lnTo>
                        <a:pt x="2" y="281"/>
                      </a:lnTo>
                      <a:lnTo>
                        <a:pt x="1" y="297"/>
                      </a:lnTo>
                      <a:lnTo>
                        <a:pt x="0" y="313"/>
                      </a:lnTo>
                      <a:lnTo>
                        <a:pt x="1" y="329"/>
                      </a:lnTo>
                      <a:lnTo>
                        <a:pt x="2" y="345"/>
                      </a:lnTo>
                      <a:lnTo>
                        <a:pt x="4" y="360"/>
                      </a:lnTo>
                      <a:lnTo>
                        <a:pt x="7" y="377"/>
                      </a:lnTo>
                      <a:lnTo>
                        <a:pt x="10" y="392"/>
                      </a:lnTo>
                      <a:lnTo>
                        <a:pt x="14" y="406"/>
                      </a:lnTo>
                      <a:lnTo>
                        <a:pt x="19" y="421"/>
                      </a:lnTo>
                      <a:lnTo>
                        <a:pt x="25" y="435"/>
                      </a:lnTo>
                      <a:lnTo>
                        <a:pt x="31" y="448"/>
                      </a:lnTo>
                      <a:lnTo>
                        <a:pt x="38" y="462"/>
                      </a:lnTo>
                      <a:lnTo>
                        <a:pt x="45" y="476"/>
                      </a:lnTo>
                      <a:lnTo>
                        <a:pt x="53" y="488"/>
                      </a:lnTo>
                      <a:lnTo>
                        <a:pt x="62" y="501"/>
                      </a:lnTo>
                      <a:lnTo>
                        <a:pt x="71" y="512"/>
                      </a:lnTo>
                      <a:lnTo>
                        <a:pt x="82" y="524"/>
                      </a:lnTo>
                      <a:lnTo>
                        <a:pt x="92" y="534"/>
                      </a:lnTo>
                      <a:lnTo>
                        <a:pt x="103" y="545"/>
                      </a:lnTo>
                      <a:lnTo>
                        <a:pt x="114" y="554"/>
                      </a:lnTo>
                      <a:lnTo>
                        <a:pt x="126" y="564"/>
                      </a:lnTo>
                      <a:lnTo>
                        <a:pt x="138" y="572"/>
                      </a:lnTo>
                      <a:lnTo>
                        <a:pt x="151" y="581"/>
                      </a:lnTo>
                      <a:lnTo>
                        <a:pt x="164" y="589"/>
                      </a:lnTo>
                      <a:lnTo>
                        <a:pt x="177" y="596"/>
                      </a:lnTo>
                      <a:lnTo>
                        <a:pt x="191" y="602"/>
                      </a:lnTo>
                      <a:lnTo>
                        <a:pt x="206" y="607"/>
                      </a:lnTo>
                      <a:lnTo>
                        <a:pt x="220" y="612"/>
                      </a:lnTo>
                      <a:lnTo>
                        <a:pt x="235" y="617"/>
                      </a:lnTo>
                      <a:lnTo>
                        <a:pt x="250" y="620"/>
                      </a:lnTo>
                      <a:lnTo>
                        <a:pt x="265" y="623"/>
                      </a:lnTo>
                      <a:lnTo>
                        <a:pt x="281" y="625"/>
                      </a:lnTo>
                      <a:lnTo>
                        <a:pt x="297" y="626"/>
                      </a:lnTo>
                      <a:lnTo>
                        <a:pt x="314" y="6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0" name="Rectangle 16"/>
                <p:cNvSpPr>
                  <a:spLocks noChangeArrowheads="1"/>
                </p:cNvSpPr>
                <p:nvPr/>
              </p:nvSpPr>
              <p:spPr bwMode="auto">
                <a:xfrm>
                  <a:off x="-771283" y="-407040"/>
                  <a:ext cx="64685" cy="1577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1" name="Rectangle 17"/>
                <p:cNvSpPr>
                  <a:spLocks noChangeArrowheads="1"/>
                </p:cNvSpPr>
                <p:nvPr/>
              </p:nvSpPr>
              <p:spPr bwMode="auto">
                <a:xfrm>
                  <a:off x="-771283" y="-455159"/>
                  <a:ext cx="64685" cy="7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2" name="Freeform 18"/>
                <p:cNvSpPr>
                  <a:spLocks noEditPoints="1"/>
                </p:cNvSpPr>
                <p:nvPr/>
              </p:nvSpPr>
              <p:spPr bwMode="auto">
                <a:xfrm>
                  <a:off x="-1059997" y="-391263"/>
                  <a:ext cx="642113" cy="386530"/>
                </a:xfrm>
                <a:custGeom>
                  <a:avLst/>
                  <a:gdLst/>
                  <a:ahLst/>
                  <a:cxnLst>
                    <a:cxn ang="0">
                      <a:pos x="11193" y="1"/>
                    </a:cxn>
                    <a:cxn ang="0">
                      <a:pos x="11237" y="10"/>
                    </a:cxn>
                    <a:cxn ang="0">
                      <a:pos x="11277" y="27"/>
                    </a:cxn>
                    <a:cxn ang="0">
                      <a:pos x="11329" y="67"/>
                    </a:cxn>
                    <a:cxn ang="0">
                      <a:pos x="11369" y="119"/>
                    </a:cxn>
                    <a:cxn ang="0">
                      <a:pos x="11386" y="159"/>
                    </a:cxn>
                    <a:cxn ang="0">
                      <a:pos x="11395" y="204"/>
                    </a:cxn>
                    <a:cxn ang="0">
                      <a:pos x="11396" y="6638"/>
                    </a:cxn>
                    <a:cxn ang="0">
                      <a:pos x="11389" y="6682"/>
                    </a:cxn>
                    <a:cxn ang="0">
                      <a:pos x="11374" y="6724"/>
                    </a:cxn>
                    <a:cxn ang="0">
                      <a:pos x="11351" y="6761"/>
                    </a:cxn>
                    <a:cxn ang="0">
                      <a:pos x="11321" y="6794"/>
                    </a:cxn>
                    <a:cxn ang="0">
                      <a:pos x="11287" y="6820"/>
                    </a:cxn>
                    <a:cxn ang="0">
                      <a:pos x="11248" y="6839"/>
                    </a:cxn>
                    <a:cxn ang="0">
                      <a:pos x="11204" y="6850"/>
                    </a:cxn>
                    <a:cxn ang="0">
                      <a:pos x="226" y="6852"/>
                    </a:cxn>
                    <a:cxn ang="0">
                      <a:pos x="181" y="6848"/>
                    </a:cxn>
                    <a:cxn ang="0">
                      <a:pos x="138" y="6835"/>
                    </a:cxn>
                    <a:cxn ang="0">
                      <a:pos x="100" y="6814"/>
                    </a:cxn>
                    <a:cxn ang="0">
                      <a:pos x="67" y="6786"/>
                    </a:cxn>
                    <a:cxn ang="0">
                      <a:pos x="38" y="6752"/>
                    </a:cxn>
                    <a:cxn ang="0">
                      <a:pos x="18" y="6714"/>
                    </a:cxn>
                    <a:cxn ang="0">
                      <a:pos x="5" y="6671"/>
                    </a:cxn>
                    <a:cxn ang="0">
                      <a:pos x="0" y="6626"/>
                    </a:cxn>
                    <a:cxn ang="0">
                      <a:pos x="3" y="192"/>
                    </a:cxn>
                    <a:cxn ang="0">
                      <a:pos x="14" y="149"/>
                    </a:cxn>
                    <a:cxn ang="0">
                      <a:pos x="32" y="109"/>
                    </a:cxn>
                    <a:cxn ang="0">
                      <a:pos x="58" y="75"/>
                    </a:cxn>
                    <a:cxn ang="0">
                      <a:pos x="91" y="45"/>
                    </a:cxn>
                    <a:cxn ang="0">
                      <a:pos x="128" y="23"/>
                    </a:cxn>
                    <a:cxn ang="0">
                      <a:pos x="169" y="7"/>
                    </a:cxn>
                    <a:cxn ang="0">
                      <a:pos x="214" y="1"/>
                    </a:cxn>
                    <a:cxn ang="0">
                      <a:pos x="10866" y="306"/>
                    </a:cxn>
                    <a:cxn ang="0">
                      <a:pos x="10919" y="315"/>
                    </a:cxn>
                    <a:cxn ang="0">
                      <a:pos x="10992" y="353"/>
                    </a:cxn>
                    <a:cxn ang="0">
                      <a:pos x="11043" y="414"/>
                    </a:cxn>
                    <a:cxn ang="0">
                      <a:pos x="11066" y="481"/>
                    </a:cxn>
                    <a:cxn ang="0">
                      <a:pos x="11069" y="6340"/>
                    </a:cxn>
                    <a:cxn ang="0">
                      <a:pos x="11064" y="6382"/>
                    </a:cxn>
                    <a:cxn ang="0">
                      <a:pos x="11052" y="6421"/>
                    </a:cxn>
                    <a:cxn ang="0">
                      <a:pos x="11007" y="6487"/>
                    </a:cxn>
                    <a:cxn ang="0">
                      <a:pos x="10939" y="6530"/>
                    </a:cxn>
                    <a:cxn ang="0">
                      <a:pos x="10899" y="6542"/>
                    </a:cxn>
                    <a:cxn ang="0">
                      <a:pos x="10856" y="6546"/>
                    </a:cxn>
                    <a:cxn ang="0">
                      <a:pos x="507" y="6544"/>
                    </a:cxn>
                    <a:cxn ang="0">
                      <a:pos x="467" y="6534"/>
                    </a:cxn>
                    <a:cxn ang="0">
                      <a:pos x="404" y="6500"/>
                    </a:cxn>
                    <a:cxn ang="0">
                      <a:pos x="358" y="6447"/>
                    </a:cxn>
                    <a:cxn ang="0">
                      <a:pos x="340" y="6411"/>
                    </a:cxn>
                    <a:cxn ang="0">
                      <a:pos x="330" y="6371"/>
                    </a:cxn>
                    <a:cxn ang="0">
                      <a:pos x="327" y="512"/>
                    </a:cxn>
                    <a:cxn ang="0">
                      <a:pos x="331" y="471"/>
                    </a:cxn>
                    <a:cxn ang="0">
                      <a:pos x="344" y="432"/>
                    </a:cxn>
                    <a:cxn ang="0">
                      <a:pos x="389" y="366"/>
                    </a:cxn>
                    <a:cxn ang="0">
                      <a:pos x="457" y="322"/>
                    </a:cxn>
                    <a:cxn ang="0">
                      <a:pos x="518" y="307"/>
                    </a:cxn>
                  </a:cxnLst>
                  <a:rect l="0" t="0" r="r" b="b"/>
                  <a:pathLst>
                    <a:path w="11396" h="6852">
                      <a:moveTo>
                        <a:pt x="226" y="0"/>
                      </a:moveTo>
                      <a:lnTo>
                        <a:pt x="11170" y="0"/>
                      </a:lnTo>
                      <a:lnTo>
                        <a:pt x="11181" y="1"/>
                      </a:lnTo>
                      <a:lnTo>
                        <a:pt x="11193" y="1"/>
                      </a:lnTo>
                      <a:lnTo>
                        <a:pt x="11204" y="3"/>
                      </a:lnTo>
                      <a:lnTo>
                        <a:pt x="11215" y="5"/>
                      </a:lnTo>
                      <a:lnTo>
                        <a:pt x="11227" y="7"/>
                      </a:lnTo>
                      <a:lnTo>
                        <a:pt x="11237" y="10"/>
                      </a:lnTo>
                      <a:lnTo>
                        <a:pt x="11248" y="14"/>
                      </a:lnTo>
                      <a:lnTo>
                        <a:pt x="11258" y="18"/>
                      </a:lnTo>
                      <a:lnTo>
                        <a:pt x="11268" y="23"/>
                      </a:lnTo>
                      <a:lnTo>
                        <a:pt x="11277" y="27"/>
                      </a:lnTo>
                      <a:lnTo>
                        <a:pt x="11287" y="33"/>
                      </a:lnTo>
                      <a:lnTo>
                        <a:pt x="11296" y="39"/>
                      </a:lnTo>
                      <a:lnTo>
                        <a:pt x="11313" y="52"/>
                      </a:lnTo>
                      <a:lnTo>
                        <a:pt x="11329" y="67"/>
                      </a:lnTo>
                      <a:lnTo>
                        <a:pt x="11345" y="83"/>
                      </a:lnTo>
                      <a:lnTo>
                        <a:pt x="11358" y="100"/>
                      </a:lnTo>
                      <a:lnTo>
                        <a:pt x="11363" y="109"/>
                      </a:lnTo>
                      <a:lnTo>
                        <a:pt x="11369" y="119"/>
                      </a:lnTo>
                      <a:lnTo>
                        <a:pt x="11374" y="128"/>
                      </a:lnTo>
                      <a:lnTo>
                        <a:pt x="11378" y="138"/>
                      </a:lnTo>
                      <a:lnTo>
                        <a:pt x="11382" y="149"/>
                      </a:lnTo>
                      <a:lnTo>
                        <a:pt x="11386" y="159"/>
                      </a:lnTo>
                      <a:lnTo>
                        <a:pt x="11389" y="171"/>
                      </a:lnTo>
                      <a:lnTo>
                        <a:pt x="11391" y="181"/>
                      </a:lnTo>
                      <a:lnTo>
                        <a:pt x="11393" y="192"/>
                      </a:lnTo>
                      <a:lnTo>
                        <a:pt x="11395" y="204"/>
                      </a:lnTo>
                      <a:lnTo>
                        <a:pt x="11396" y="215"/>
                      </a:lnTo>
                      <a:lnTo>
                        <a:pt x="11396" y="226"/>
                      </a:lnTo>
                      <a:lnTo>
                        <a:pt x="11396" y="6626"/>
                      </a:lnTo>
                      <a:lnTo>
                        <a:pt x="11396" y="6638"/>
                      </a:lnTo>
                      <a:lnTo>
                        <a:pt x="11395" y="6649"/>
                      </a:lnTo>
                      <a:lnTo>
                        <a:pt x="11393" y="6660"/>
                      </a:lnTo>
                      <a:lnTo>
                        <a:pt x="11391" y="6671"/>
                      </a:lnTo>
                      <a:lnTo>
                        <a:pt x="11389" y="6682"/>
                      </a:lnTo>
                      <a:lnTo>
                        <a:pt x="11386" y="6694"/>
                      </a:lnTo>
                      <a:lnTo>
                        <a:pt x="11382" y="6704"/>
                      </a:lnTo>
                      <a:lnTo>
                        <a:pt x="11378" y="6714"/>
                      </a:lnTo>
                      <a:lnTo>
                        <a:pt x="11374" y="6724"/>
                      </a:lnTo>
                      <a:lnTo>
                        <a:pt x="11369" y="6734"/>
                      </a:lnTo>
                      <a:lnTo>
                        <a:pt x="11363" y="6743"/>
                      </a:lnTo>
                      <a:lnTo>
                        <a:pt x="11358" y="6752"/>
                      </a:lnTo>
                      <a:lnTo>
                        <a:pt x="11351" y="6761"/>
                      </a:lnTo>
                      <a:lnTo>
                        <a:pt x="11345" y="6770"/>
                      </a:lnTo>
                      <a:lnTo>
                        <a:pt x="11338" y="6778"/>
                      </a:lnTo>
                      <a:lnTo>
                        <a:pt x="11329" y="6786"/>
                      </a:lnTo>
                      <a:lnTo>
                        <a:pt x="11321" y="6794"/>
                      </a:lnTo>
                      <a:lnTo>
                        <a:pt x="11313" y="6801"/>
                      </a:lnTo>
                      <a:lnTo>
                        <a:pt x="11305" y="6808"/>
                      </a:lnTo>
                      <a:lnTo>
                        <a:pt x="11296" y="6814"/>
                      </a:lnTo>
                      <a:lnTo>
                        <a:pt x="11287" y="6820"/>
                      </a:lnTo>
                      <a:lnTo>
                        <a:pt x="11277" y="6825"/>
                      </a:lnTo>
                      <a:lnTo>
                        <a:pt x="11268" y="6830"/>
                      </a:lnTo>
                      <a:lnTo>
                        <a:pt x="11258" y="6835"/>
                      </a:lnTo>
                      <a:lnTo>
                        <a:pt x="11248" y="6839"/>
                      </a:lnTo>
                      <a:lnTo>
                        <a:pt x="11237" y="6842"/>
                      </a:lnTo>
                      <a:lnTo>
                        <a:pt x="11227" y="6845"/>
                      </a:lnTo>
                      <a:lnTo>
                        <a:pt x="11215" y="6848"/>
                      </a:lnTo>
                      <a:lnTo>
                        <a:pt x="11204" y="6850"/>
                      </a:lnTo>
                      <a:lnTo>
                        <a:pt x="11193" y="6851"/>
                      </a:lnTo>
                      <a:lnTo>
                        <a:pt x="11181" y="6852"/>
                      </a:lnTo>
                      <a:lnTo>
                        <a:pt x="11170" y="6852"/>
                      </a:lnTo>
                      <a:lnTo>
                        <a:pt x="226" y="6852"/>
                      </a:lnTo>
                      <a:lnTo>
                        <a:pt x="214" y="6852"/>
                      </a:lnTo>
                      <a:lnTo>
                        <a:pt x="203" y="6851"/>
                      </a:lnTo>
                      <a:lnTo>
                        <a:pt x="192" y="6850"/>
                      </a:lnTo>
                      <a:lnTo>
                        <a:pt x="181" y="6848"/>
                      </a:lnTo>
                      <a:lnTo>
                        <a:pt x="169" y="6845"/>
                      </a:lnTo>
                      <a:lnTo>
                        <a:pt x="159" y="6842"/>
                      </a:lnTo>
                      <a:lnTo>
                        <a:pt x="148" y="6839"/>
                      </a:lnTo>
                      <a:lnTo>
                        <a:pt x="138" y="6835"/>
                      </a:lnTo>
                      <a:lnTo>
                        <a:pt x="128" y="6830"/>
                      </a:lnTo>
                      <a:lnTo>
                        <a:pt x="118" y="6825"/>
                      </a:lnTo>
                      <a:lnTo>
                        <a:pt x="109" y="6820"/>
                      </a:lnTo>
                      <a:lnTo>
                        <a:pt x="100" y="6814"/>
                      </a:lnTo>
                      <a:lnTo>
                        <a:pt x="91" y="6808"/>
                      </a:lnTo>
                      <a:lnTo>
                        <a:pt x="83" y="6801"/>
                      </a:lnTo>
                      <a:lnTo>
                        <a:pt x="75" y="6794"/>
                      </a:lnTo>
                      <a:lnTo>
                        <a:pt x="67" y="6786"/>
                      </a:lnTo>
                      <a:lnTo>
                        <a:pt x="58" y="6778"/>
                      </a:lnTo>
                      <a:lnTo>
                        <a:pt x="51" y="6770"/>
                      </a:lnTo>
                      <a:lnTo>
                        <a:pt x="45" y="6761"/>
                      </a:lnTo>
                      <a:lnTo>
                        <a:pt x="38" y="6752"/>
                      </a:lnTo>
                      <a:lnTo>
                        <a:pt x="32" y="6743"/>
                      </a:lnTo>
                      <a:lnTo>
                        <a:pt x="27" y="6734"/>
                      </a:lnTo>
                      <a:lnTo>
                        <a:pt x="22" y="6724"/>
                      </a:lnTo>
                      <a:lnTo>
                        <a:pt x="18" y="6714"/>
                      </a:lnTo>
                      <a:lnTo>
                        <a:pt x="14" y="6704"/>
                      </a:lnTo>
                      <a:lnTo>
                        <a:pt x="10" y="6694"/>
                      </a:lnTo>
                      <a:lnTo>
                        <a:pt x="7" y="6682"/>
                      </a:lnTo>
                      <a:lnTo>
                        <a:pt x="5" y="6671"/>
                      </a:lnTo>
                      <a:lnTo>
                        <a:pt x="3" y="6660"/>
                      </a:lnTo>
                      <a:lnTo>
                        <a:pt x="1" y="6649"/>
                      </a:lnTo>
                      <a:lnTo>
                        <a:pt x="0" y="6638"/>
                      </a:lnTo>
                      <a:lnTo>
                        <a:pt x="0" y="6626"/>
                      </a:lnTo>
                      <a:lnTo>
                        <a:pt x="0" y="226"/>
                      </a:lnTo>
                      <a:lnTo>
                        <a:pt x="0" y="215"/>
                      </a:lnTo>
                      <a:lnTo>
                        <a:pt x="1" y="204"/>
                      </a:lnTo>
                      <a:lnTo>
                        <a:pt x="3" y="192"/>
                      </a:lnTo>
                      <a:lnTo>
                        <a:pt x="5" y="181"/>
                      </a:lnTo>
                      <a:lnTo>
                        <a:pt x="7" y="171"/>
                      </a:lnTo>
                      <a:lnTo>
                        <a:pt x="10" y="159"/>
                      </a:lnTo>
                      <a:lnTo>
                        <a:pt x="14" y="149"/>
                      </a:lnTo>
                      <a:lnTo>
                        <a:pt x="18" y="138"/>
                      </a:lnTo>
                      <a:lnTo>
                        <a:pt x="22" y="128"/>
                      </a:lnTo>
                      <a:lnTo>
                        <a:pt x="27" y="119"/>
                      </a:lnTo>
                      <a:lnTo>
                        <a:pt x="32" y="109"/>
                      </a:lnTo>
                      <a:lnTo>
                        <a:pt x="38" y="100"/>
                      </a:lnTo>
                      <a:lnTo>
                        <a:pt x="45" y="92"/>
                      </a:lnTo>
                      <a:lnTo>
                        <a:pt x="51" y="83"/>
                      </a:lnTo>
                      <a:lnTo>
                        <a:pt x="58" y="75"/>
                      </a:lnTo>
                      <a:lnTo>
                        <a:pt x="67" y="67"/>
                      </a:lnTo>
                      <a:lnTo>
                        <a:pt x="75" y="60"/>
                      </a:lnTo>
                      <a:lnTo>
                        <a:pt x="83" y="52"/>
                      </a:lnTo>
                      <a:lnTo>
                        <a:pt x="91" y="45"/>
                      </a:lnTo>
                      <a:lnTo>
                        <a:pt x="100" y="39"/>
                      </a:lnTo>
                      <a:lnTo>
                        <a:pt x="109" y="33"/>
                      </a:lnTo>
                      <a:lnTo>
                        <a:pt x="118" y="27"/>
                      </a:lnTo>
                      <a:lnTo>
                        <a:pt x="128" y="23"/>
                      </a:lnTo>
                      <a:lnTo>
                        <a:pt x="138" y="18"/>
                      </a:lnTo>
                      <a:lnTo>
                        <a:pt x="148" y="14"/>
                      </a:lnTo>
                      <a:lnTo>
                        <a:pt x="159" y="10"/>
                      </a:lnTo>
                      <a:lnTo>
                        <a:pt x="169" y="7"/>
                      </a:lnTo>
                      <a:lnTo>
                        <a:pt x="181" y="5"/>
                      </a:lnTo>
                      <a:lnTo>
                        <a:pt x="192" y="3"/>
                      </a:lnTo>
                      <a:lnTo>
                        <a:pt x="203" y="1"/>
                      </a:lnTo>
                      <a:lnTo>
                        <a:pt x="214" y="1"/>
                      </a:lnTo>
                      <a:lnTo>
                        <a:pt x="226" y="0"/>
                      </a:lnTo>
                      <a:close/>
                      <a:moveTo>
                        <a:pt x="540" y="306"/>
                      </a:moveTo>
                      <a:lnTo>
                        <a:pt x="10856" y="306"/>
                      </a:lnTo>
                      <a:lnTo>
                        <a:pt x="10866" y="306"/>
                      </a:lnTo>
                      <a:lnTo>
                        <a:pt x="10878" y="307"/>
                      </a:lnTo>
                      <a:lnTo>
                        <a:pt x="10889" y="309"/>
                      </a:lnTo>
                      <a:lnTo>
                        <a:pt x="10899" y="310"/>
                      </a:lnTo>
                      <a:lnTo>
                        <a:pt x="10919" y="315"/>
                      </a:lnTo>
                      <a:lnTo>
                        <a:pt x="10939" y="322"/>
                      </a:lnTo>
                      <a:lnTo>
                        <a:pt x="10957" y="331"/>
                      </a:lnTo>
                      <a:lnTo>
                        <a:pt x="10974" y="341"/>
                      </a:lnTo>
                      <a:lnTo>
                        <a:pt x="10992" y="353"/>
                      </a:lnTo>
                      <a:lnTo>
                        <a:pt x="11007" y="366"/>
                      </a:lnTo>
                      <a:lnTo>
                        <a:pt x="11020" y="382"/>
                      </a:lnTo>
                      <a:lnTo>
                        <a:pt x="11033" y="397"/>
                      </a:lnTo>
                      <a:lnTo>
                        <a:pt x="11043" y="414"/>
                      </a:lnTo>
                      <a:lnTo>
                        <a:pt x="11052" y="432"/>
                      </a:lnTo>
                      <a:lnTo>
                        <a:pt x="11059" y="451"/>
                      </a:lnTo>
                      <a:lnTo>
                        <a:pt x="11064" y="471"/>
                      </a:lnTo>
                      <a:lnTo>
                        <a:pt x="11066" y="481"/>
                      </a:lnTo>
                      <a:lnTo>
                        <a:pt x="11068" y="491"/>
                      </a:lnTo>
                      <a:lnTo>
                        <a:pt x="11069" y="502"/>
                      </a:lnTo>
                      <a:lnTo>
                        <a:pt x="11069" y="512"/>
                      </a:lnTo>
                      <a:lnTo>
                        <a:pt x="11069" y="6340"/>
                      </a:lnTo>
                      <a:lnTo>
                        <a:pt x="11069" y="6351"/>
                      </a:lnTo>
                      <a:lnTo>
                        <a:pt x="11068" y="6361"/>
                      </a:lnTo>
                      <a:lnTo>
                        <a:pt x="11066" y="6371"/>
                      </a:lnTo>
                      <a:lnTo>
                        <a:pt x="11064" y="6382"/>
                      </a:lnTo>
                      <a:lnTo>
                        <a:pt x="11062" y="6392"/>
                      </a:lnTo>
                      <a:lnTo>
                        <a:pt x="11059" y="6402"/>
                      </a:lnTo>
                      <a:lnTo>
                        <a:pt x="11056" y="6411"/>
                      </a:lnTo>
                      <a:lnTo>
                        <a:pt x="11052" y="6421"/>
                      </a:lnTo>
                      <a:lnTo>
                        <a:pt x="11043" y="6439"/>
                      </a:lnTo>
                      <a:lnTo>
                        <a:pt x="11033" y="6455"/>
                      </a:lnTo>
                      <a:lnTo>
                        <a:pt x="11020" y="6471"/>
                      </a:lnTo>
                      <a:lnTo>
                        <a:pt x="11007" y="6487"/>
                      </a:lnTo>
                      <a:lnTo>
                        <a:pt x="10992" y="6500"/>
                      </a:lnTo>
                      <a:lnTo>
                        <a:pt x="10974" y="6512"/>
                      </a:lnTo>
                      <a:lnTo>
                        <a:pt x="10957" y="6522"/>
                      </a:lnTo>
                      <a:lnTo>
                        <a:pt x="10939" y="6530"/>
                      </a:lnTo>
                      <a:lnTo>
                        <a:pt x="10929" y="6534"/>
                      </a:lnTo>
                      <a:lnTo>
                        <a:pt x="10919" y="6537"/>
                      </a:lnTo>
                      <a:lnTo>
                        <a:pt x="10909" y="6540"/>
                      </a:lnTo>
                      <a:lnTo>
                        <a:pt x="10899" y="6542"/>
                      </a:lnTo>
                      <a:lnTo>
                        <a:pt x="10889" y="6544"/>
                      </a:lnTo>
                      <a:lnTo>
                        <a:pt x="10878" y="6545"/>
                      </a:lnTo>
                      <a:lnTo>
                        <a:pt x="10866" y="6546"/>
                      </a:lnTo>
                      <a:lnTo>
                        <a:pt x="10856" y="6546"/>
                      </a:lnTo>
                      <a:lnTo>
                        <a:pt x="540" y="6546"/>
                      </a:lnTo>
                      <a:lnTo>
                        <a:pt x="530" y="6546"/>
                      </a:lnTo>
                      <a:lnTo>
                        <a:pt x="518" y="6545"/>
                      </a:lnTo>
                      <a:lnTo>
                        <a:pt x="507" y="6544"/>
                      </a:lnTo>
                      <a:lnTo>
                        <a:pt x="497" y="6542"/>
                      </a:lnTo>
                      <a:lnTo>
                        <a:pt x="487" y="6540"/>
                      </a:lnTo>
                      <a:lnTo>
                        <a:pt x="477" y="6537"/>
                      </a:lnTo>
                      <a:lnTo>
                        <a:pt x="467" y="6534"/>
                      </a:lnTo>
                      <a:lnTo>
                        <a:pt x="457" y="6530"/>
                      </a:lnTo>
                      <a:lnTo>
                        <a:pt x="439" y="6522"/>
                      </a:lnTo>
                      <a:lnTo>
                        <a:pt x="421" y="6512"/>
                      </a:lnTo>
                      <a:lnTo>
                        <a:pt x="404" y="6500"/>
                      </a:lnTo>
                      <a:lnTo>
                        <a:pt x="389" y="6487"/>
                      </a:lnTo>
                      <a:lnTo>
                        <a:pt x="375" y="6471"/>
                      </a:lnTo>
                      <a:lnTo>
                        <a:pt x="363" y="6455"/>
                      </a:lnTo>
                      <a:lnTo>
                        <a:pt x="358" y="6447"/>
                      </a:lnTo>
                      <a:lnTo>
                        <a:pt x="353" y="6439"/>
                      </a:lnTo>
                      <a:lnTo>
                        <a:pt x="348" y="6430"/>
                      </a:lnTo>
                      <a:lnTo>
                        <a:pt x="344" y="6421"/>
                      </a:lnTo>
                      <a:lnTo>
                        <a:pt x="340" y="6411"/>
                      </a:lnTo>
                      <a:lnTo>
                        <a:pt x="337" y="6402"/>
                      </a:lnTo>
                      <a:lnTo>
                        <a:pt x="334" y="6392"/>
                      </a:lnTo>
                      <a:lnTo>
                        <a:pt x="331" y="6382"/>
                      </a:lnTo>
                      <a:lnTo>
                        <a:pt x="330" y="6371"/>
                      </a:lnTo>
                      <a:lnTo>
                        <a:pt x="328" y="6361"/>
                      </a:lnTo>
                      <a:lnTo>
                        <a:pt x="327" y="6351"/>
                      </a:lnTo>
                      <a:lnTo>
                        <a:pt x="327" y="6340"/>
                      </a:lnTo>
                      <a:lnTo>
                        <a:pt x="327" y="512"/>
                      </a:lnTo>
                      <a:lnTo>
                        <a:pt x="327" y="502"/>
                      </a:lnTo>
                      <a:lnTo>
                        <a:pt x="328" y="491"/>
                      </a:lnTo>
                      <a:lnTo>
                        <a:pt x="330" y="481"/>
                      </a:lnTo>
                      <a:lnTo>
                        <a:pt x="331" y="471"/>
                      </a:lnTo>
                      <a:lnTo>
                        <a:pt x="334" y="460"/>
                      </a:lnTo>
                      <a:lnTo>
                        <a:pt x="337" y="451"/>
                      </a:lnTo>
                      <a:lnTo>
                        <a:pt x="340" y="441"/>
                      </a:lnTo>
                      <a:lnTo>
                        <a:pt x="344" y="432"/>
                      </a:lnTo>
                      <a:lnTo>
                        <a:pt x="353" y="414"/>
                      </a:lnTo>
                      <a:lnTo>
                        <a:pt x="363" y="397"/>
                      </a:lnTo>
                      <a:lnTo>
                        <a:pt x="375" y="382"/>
                      </a:lnTo>
                      <a:lnTo>
                        <a:pt x="389" y="366"/>
                      </a:lnTo>
                      <a:lnTo>
                        <a:pt x="404" y="353"/>
                      </a:lnTo>
                      <a:lnTo>
                        <a:pt x="421" y="341"/>
                      </a:lnTo>
                      <a:lnTo>
                        <a:pt x="439" y="331"/>
                      </a:lnTo>
                      <a:lnTo>
                        <a:pt x="457" y="322"/>
                      </a:lnTo>
                      <a:lnTo>
                        <a:pt x="477" y="315"/>
                      </a:lnTo>
                      <a:lnTo>
                        <a:pt x="497" y="310"/>
                      </a:lnTo>
                      <a:lnTo>
                        <a:pt x="507" y="309"/>
                      </a:lnTo>
                      <a:lnTo>
                        <a:pt x="518" y="307"/>
                      </a:lnTo>
                      <a:lnTo>
                        <a:pt x="530" y="306"/>
                      </a:lnTo>
                      <a:lnTo>
                        <a:pt x="540" y="30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3" name="Freeform 19"/>
                <p:cNvSpPr>
                  <a:spLocks noEditPoints="1"/>
                </p:cNvSpPr>
                <p:nvPr/>
              </p:nvSpPr>
              <p:spPr bwMode="auto">
                <a:xfrm>
                  <a:off x="-890397" y="-5522"/>
                  <a:ext cx="302913" cy="63896"/>
                </a:xfrm>
                <a:custGeom>
                  <a:avLst/>
                  <a:gdLst/>
                  <a:ahLst/>
                  <a:cxnLst>
                    <a:cxn ang="0">
                      <a:pos x="0" y="0"/>
                    </a:cxn>
                    <a:cxn ang="0">
                      <a:pos x="1769" y="387"/>
                    </a:cxn>
                    <a:cxn ang="0">
                      <a:pos x="1844" y="443"/>
                    </a:cxn>
                    <a:cxn ang="0">
                      <a:pos x="1886" y="529"/>
                    </a:cxn>
                    <a:cxn ang="0">
                      <a:pos x="1881" y="628"/>
                    </a:cxn>
                    <a:cxn ang="0">
                      <a:pos x="1831" y="709"/>
                    </a:cxn>
                    <a:cxn ang="0">
                      <a:pos x="1751" y="758"/>
                    </a:cxn>
                    <a:cxn ang="0">
                      <a:pos x="1691" y="767"/>
                    </a:cxn>
                    <a:cxn ang="0">
                      <a:pos x="1633" y="758"/>
                    </a:cxn>
                    <a:cxn ang="0">
                      <a:pos x="1552" y="709"/>
                    </a:cxn>
                    <a:cxn ang="0">
                      <a:pos x="1502" y="628"/>
                    </a:cxn>
                    <a:cxn ang="0">
                      <a:pos x="1493" y="570"/>
                    </a:cxn>
                    <a:cxn ang="0">
                      <a:pos x="1502" y="510"/>
                    </a:cxn>
                    <a:cxn ang="0">
                      <a:pos x="1552" y="429"/>
                    </a:cxn>
                    <a:cxn ang="0">
                      <a:pos x="1633" y="380"/>
                    </a:cxn>
                    <a:cxn ang="0">
                      <a:pos x="2371" y="372"/>
                    </a:cxn>
                    <a:cxn ang="0">
                      <a:pos x="2462" y="405"/>
                    </a:cxn>
                    <a:cxn ang="0">
                      <a:pos x="2525" y="475"/>
                    </a:cxn>
                    <a:cxn ang="0">
                      <a:pos x="2549" y="570"/>
                    </a:cxn>
                    <a:cxn ang="0">
                      <a:pos x="2525" y="663"/>
                    </a:cxn>
                    <a:cxn ang="0">
                      <a:pos x="2462" y="733"/>
                    </a:cxn>
                    <a:cxn ang="0">
                      <a:pos x="2381" y="765"/>
                    </a:cxn>
                    <a:cxn ang="0">
                      <a:pos x="2331" y="766"/>
                    </a:cxn>
                    <a:cxn ang="0">
                      <a:pos x="2257" y="743"/>
                    </a:cxn>
                    <a:cxn ang="0">
                      <a:pos x="2187" y="680"/>
                    </a:cxn>
                    <a:cxn ang="0">
                      <a:pos x="2155" y="599"/>
                    </a:cxn>
                    <a:cxn ang="0">
                      <a:pos x="2154" y="549"/>
                    </a:cxn>
                    <a:cxn ang="0">
                      <a:pos x="2177" y="475"/>
                    </a:cxn>
                    <a:cxn ang="0">
                      <a:pos x="2241" y="405"/>
                    </a:cxn>
                    <a:cxn ang="0">
                      <a:pos x="2331" y="372"/>
                    </a:cxn>
                    <a:cxn ang="0">
                      <a:pos x="3070" y="380"/>
                    </a:cxn>
                    <a:cxn ang="0">
                      <a:pos x="3150" y="429"/>
                    </a:cxn>
                    <a:cxn ang="0">
                      <a:pos x="3200" y="510"/>
                    </a:cxn>
                    <a:cxn ang="0">
                      <a:pos x="3205" y="609"/>
                    </a:cxn>
                    <a:cxn ang="0">
                      <a:pos x="3164" y="695"/>
                    </a:cxn>
                    <a:cxn ang="0">
                      <a:pos x="3088" y="751"/>
                    </a:cxn>
                    <a:cxn ang="0">
                      <a:pos x="3021" y="767"/>
                    </a:cxn>
                    <a:cxn ang="0">
                      <a:pos x="2971" y="763"/>
                    </a:cxn>
                    <a:cxn ang="0">
                      <a:pos x="2885" y="722"/>
                    </a:cxn>
                    <a:cxn ang="0">
                      <a:pos x="2829" y="646"/>
                    </a:cxn>
                    <a:cxn ang="0">
                      <a:pos x="2814" y="580"/>
                    </a:cxn>
                    <a:cxn ang="0">
                      <a:pos x="2817" y="529"/>
                    </a:cxn>
                    <a:cxn ang="0">
                      <a:pos x="2858" y="443"/>
                    </a:cxn>
                    <a:cxn ang="0">
                      <a:pos x="2934" y="387"/>
                    </a:cxn>
                    <a:cxn ang="0">
                      <a:pos x="3671" y="371"/>
                    </a:cxn>
                    <a:cxn ang="0">
                      <a:pos x="3765" y="395"/>
                    </a:cxn>
                    <a:cxn ang="0">
                      <a:pos x="3834" y="458"/>
                    </a:cxn>
                    <a:cxn ang="0">
                      <a:pos x="3868" y="549"/>
                    </a:cxn>
                    <a:cxn ang="0">
                      <a:pos x="3852" y="646"/>
                    </a:cxn>
                    <a:cxn ang="0">
                      <a:pos x="3796" y="722"/>
                    </a:cxn>
                    <a:cxn ang="0">
                      <a:pos x="3710" y="763"/>
                    </a:cxn>
                    <a:cxn ang="0">
                      <a:pos x="3660" y="767"/>
                    </a:cxn>
                    <a:cxn ang="0">
                      <a:pos x="3593" y="751"/>
                    </a:cxn>
                    <a:cxn ang="0">
                      <a:pos x="3518" y="695"/>
                    </a:cxn>
                    <a:cxn ang="0">
                      <a:pos x="3476" y="609"/>
                    </a:cxn>
                    <a:cxn ang="0">
                      <a:pos x="3473" y="559"/>
                    </a:cxn>
                    <a:cxn ang="0">
                      <a:pos x="3488" y="492"/>
                    </a:cxn>
                    <a:cxn ang="0">
                      <a:pos x="3545" y="416"/>
                    </a:cxn>
                    <a:cxn ang="0">
                      <a:pos x="3631" y="375"/>
                    </a:cxn>
                  </a:cxnLst>
                  <a:rect l="0" t="0" r="r" b="b"/>
                  <a:pathLst>
                    <a:path w="5362" h="1139">
                      <a:moveTo>
                        <a:pt x="0" y="0"/>
                      </a:moveTo>
                      <a:lnTo>
                        <a:pt x="5362" y="0"/>
                      </a:lnTo>
                      <a:lnTo>
                        <a:pt x="5362" y="1139"/>
                      </a:lnTo>
                      <a:lnTo>
                        <a:pt x="0" y="1139"/>
                      </a:lnTo>
                      <a:lnTo>
                        <a:pt x="0" y="0"/>
                      </a:lnTo>
                      <a:close/>
                      <a:moveTo>
                        <a:pt x="1691" y="371"/>
                      </a:moveTo>
                      <a:lnTo>
                        <a:pt x="1711" y="372"/>
                      </a:lnTo>
                      <a:lnTo>
                        <a:pt x="1731" y="375"/>
                      </a:lnTo>
                      <a:lnTo>
                        <a:pt x="1751" y="380"/>
                      </a:lnTo>
                      <a:lnTo>
                        <a:pt x="1769" y="387"/>
                      </a:lnTo>
                      <a:lnTo>
                        <a:pt x="1786" y="395"/>
                      </a:lnTo>
                      <a:lnTo>
                        <a:pt x="1802" y="405"/>
                      </a:lnTo>
                      <a:lnTo>
                        <a:pt x="1817" y="416"/>
                      </a:lnTo>
                      <a:lnTo>
                        <a:pt x="1831" y="429"/>
                      </a:lnTo>
                      <a:lnTo>
                        <a:pt x="1844" y="443"/>
                      </a:lnTo>
                      <a:lnTo>
                        <a:pt x="1855" y="458"/>
                      </a:lnTo>
                      <a:lnTo>
                        <a:pt x="1866" y="475"/>
                      </a:lnTo>
                      <a:lnTo>
                        <a:pt x="1874" y="492"/>
                      </a:lnTo>
                      <a:lnTo>
                        <a:pt x="1881" y="510"/>
                      </a:lnTo>
                      <a:lnTo>
                        <a:pt x="1886" y="529"/>
                      </a:lnTo>
                      <a:lnTo>
                        <a:pt x="1889" y="549"/>
                      </a:lnTo>
                      <a:lnTo>
                        <a:pt x="1890" y="570"/>
                      </a:lnTo>
                      <a:lnTo>
                        <a:pt x="1889" y="590"/>
                      </a:lnTo>
                      <a:lnTo>
                        <a:pt x="1886" y="609"/>
                      </a:lnTo>
                      <a:lnTo>
                        <a:pt x="1881" y="628"/>
                      </a:lnTo>
                      <a:lnTo>
                        <a:pt x="1874" y="646"/>
                      </a:lnTo>
                      <a:lnTo>
                        <a:pt x="1866" y="663"/>
                      </a:lnTo>
                      <a:lnTo>
                        <a:pt x="1855" y="680"/>
                      </a:lnTo>
                      <a:lnTo>
                        <a:pt x="1844" y="695"/>
                      </a:lnTo>
                      <a:lnTo>
                        <a:pt x="1831" y="709"/>
                      </a:lnTo>
                      <a:lnTo>
                        <a:pt x="1817" y="722"/>
                      </a:lnTo>
                      <a:lnTo>
                        <a:pt x="1802" y="733"/>
                      </a:lnTo>
                      <a:lnTo>
                        <a:pt x="1786" y="743"/>
                      </a:lnTo>
                      <a:lnTo>
                        <a:pt x="1769" y="751"/>
                      </a:lnTo>
                      <a:lnTo>
                        <a:pt x="1751" y="758"/>
                      </a:lnTo>
                      <a:lnTo>
                        <a:pt x="1731" y="763"/>
                      </a:lnTo>
                      <a:lnTo>
                        <a:pt x="1721" y="765"/>
                      </a:lnTo>
                      <a:lnTo>
                        <a:pt x="1711" y="766"/>
                      </a:lnTo>
                      <a:lnTo>
                        <a:pt x="1702" y="767"/>
                      </a:lnTo>
                      <a:lnTo>
                        <a:pt x="1691" y="767"/>
                      </a:lnTo>
                      <a:lnTo>
                        <a:pt x="1681" y="767"/>
                      </a:lnTo>
                      <a:lnTo>
                        <a:pt x="1671" y="766"/>
                      </a:lnTo>
                      <a:lnTo>
                        <a:pt x="1662" y="765"/>
                      </a:lnTo>
                      <a:lnTo>
                        <a:pt x="1652" y="763"/>
                      </a:lnTo>
                      <a:lnTo>
                        <a:pt x="1633" y="758"/>
                      </a:lnTo>
                      <a:lnTo>
                        <a:pt x="1614" y="751"/>
                      </a:lnTo>
                      <a:lnTo>
                        <a:pt x="1597" y="743"/>
                      </a:lnTo>
                      <a:lnTo>
                        <a:pt x="1581" y="733"/>
                      </a:lnTo>
                      <a:lnTo>
                        <a:pt x="1566" y="722"/>
                      </a:lnTo>
                      <a:lnTo>
                        <a:pt x="1552" y="709"/>
                      </a:lnTo>
                      <a:lnTo>
                        <a:pt x="1539" y="695"/>
                      </a:lnTo>
                      <a:lnTo>
                        <a:pt x="1528" y="680"/>
                      </a:lnTo>
                      <a:lnTo>
                        <a:pt x="1518" y="663"/>
                      </a:lnTo>
                      <a:lnTo>
                        <a:pt x="1510" y="646"/>
                      </a:lnTo>
                      <a:lnTo>
                        <a:pt x="1502" y="628"/>
                      </a:lnTo>
                      <a:lnTo>
                        <a:pt x="1497" y="609"/>
                      </a:lnTo>
                      <a:lnTo>
                        <a:pt x="1495" y="599"/>
                      </a:lnTo>
                      <a:lnTo>
                        <a:pt x="1494" y="590"/>
                      </a:lnTo>
                      <a:lnTo>
                        <a:pt x="1494" y="580"/>
                      </a:lnTo>
                      <a:lnTo>
                        <a:pt x="1493" y="570"/>
                      </a:lnTo>
                      <a:lnTo>
                        <a:pt x="1494" y="559"/>
                      </a:lnTo>
                      <a:lnTo>
                        <a:pt x="1494" y="549"/>
                      </a:lnTo>
                      <a:lnTo>
                        <a:pt x="1495" y="539"/>
                      </a:lnTo>
                      <a:lnTo>
                        <a:pt x="1497" y="529"/>
                      </a:lnTo>
                      <a:lnTo>
                        <a:pt x="1502" y="510"/>
                      </a:lnTo>
                      <a:lnTo>
                        <a:pt x="1510" y="492"/>
                      </a:lnTo>
                      <a:lnTo>
                        <a:pt x="1518" y="475"/>
                      </a:lnTo>
                      <a:lnTo>
                        <a:pt x="1528" y="458"/>
                      </a:lnTo>
                      <a:lnTo>
                        <a:pt x="1539" y="443"/>
                      </a:lnTo>
                      <a:lnTo>
                        <a:pt x="1552" y="429"/>
                      </a:lnTo>
                      <a:lnTo>
                        <a:pt x="1566" y="416"/>
                      </a:lnTo>
                      <a:lnTo>
                        <a:pt x="1581" y="405"/>
                      </a:lnTo>
                      <a:lnTo>
                        <a:pt x="1597" y="395"/>
                      </a:lnTo>
                      <a:lnTo>
                        <a:pt x="1614" y="387"/>
                      </a:lnTo>
                      <a:lnTo>
                        <a:pt x="1633" y="380"/>
                      </a:lnTo>
                      <a:lnTo>
                        <a:pt x="1652" y="375"/>
                      </a:lnTo>
                      <a:lnTo>
                        <a:pt x="1671" y="372"/>
                      </a:lnTo>
                      <a:lnTo>
                        <a:pt x="1691" y="371"/>
                      </a:lnTo>
                      <a:close/>
                      <a:moveTo>
                        <a:pt x="2351" y="371"/>
                      </a:moveTo>
                      <a:lnTo>
                        <a:pt x="2371" y="372"/>
                      </a:lnTo>
                      <a:lnTo>
                        <a:pt x="2391" y="375"/>
                      </a:lnTo>
                      <a:lnTo>
                        <a:pt x="2410" y="380"/>
                      </a:lnTo>
                      <a:lnTo>
                        <a:pt x="2428" y="387"/>
                      </a:lnTo>
                      <a:lnTo>
                        <a:pt x="2445" y="395"/>
                      </a:lnTo>
                      <a:lnTo>
                        <a:pt x="2462" y="405"/>
                      </a:lnTo>
                      <a:lnTo>
                        <a:pt x="2477" y="416"/>
                      </a:lnTo>
                      <a:lnTo>
                        <a:pt x="2491" y="429"/>
                      </a:lnTo>
                      <a:lnTo>
                        <a:pt x="2504" y="443"/>
                      </a:lnTo>
                      <a:lnTo>
                        <a:pt x="2515" y="458"/>
                      </a:lnTo>
                      <a:lnTo>
                        <a:pt x="2525" y="475"/>
                      </a:lnTo>
                      <a:lnTo>
                        <a:pt x="2533" y="492"/>
                      </a:lnTo>
                      <a:lnTo>
                        <a:pt x="2540" y="510"/>
                      </a:lnTo>
                      <a:lnTo>
                        <a:pt x="2545" y="529"/>
                      </a:lnTo>
                      <a:lnTo>
                        <a:pt x="2548" y="549"/>
                      </a:lnTo>
                      <a:lnTo>
                        <a:pt x="2549" y="570"/>
                      </a:lnTo>
                      <a:lnTo>
                        <a:pt x="2548" y="590"/>
                      </a:lnTo>
                      <a:lnTo>
                        <a:pt x="2545" y="609"/>
                      </a:lnTo>
                      <a:lnTo>
                        <a:pt x="2540" y="628"/>
                      </a:lnTo>
                      <a:lnTo>
                        <a:pt x="2533" y="646"/>
                      </a:lnTo>
                      <a:lnTo>
                        <a:pt x="2525" y="663"/>
                      </a:lnTo>
                      <a:lnTo>
                        <a:pt x="2515" y="680"/>
                      </a:lnTo>
                      <a:lnTo>
                        <a:pt x="2504" y="695"/>
                      </a:lnTo>
                      <a:lnTo>
                        <a:pt x="2491" y="709"/>
                      </a:lnTo>
                      <a:lnTo>
                        <a:pt x="2477" y="722"/>
                      </a:lnTo>
                      <a:lnTo>
                        <a:pt x="2462" y="733"/>
                      </a:lnTo>
                      <a:lnTo>
                        <a:pt x="2445" y="743"/>
                      </a:lnTo>
                      <a:lnTo>
                        <a:pt x="2428" y="751"/>
                      </a:lnTo>
                      <a:lnTo>
                        <a:pt x="2410" y="758"/>
                      </a:lnTo>
                      <a:lnTo>
                        <a:pt x="2391" y="763"/>
                      </a:lnTo>
                      <a:lnTo>
                        <a:pt x="2381" y="765"/>
                      </a:lnTo>
                      <a:lnTo>
                        <a:pt x="2371" y="766"/>
                      </a:lnTo>
                      <a:lnTo>
                        <a:pt x="2362" y="767"/>
                      </a:lnTo>
                      <a:lnTo>
                        <a:pt x="2351" y="767"/>
                      </a:lnTo>
                      <a:lnTo>
                        <a:pt x="2341" y="767"/>
                      </a:lnTo>
                      <a:lnTo>
                        <a:pt x="2331" y="766"/>
                      </a:lnTo>
                      <a:lnTo>
                        <a:pt x="2321" y="765"/>
                      </a:lnTo>
                      <a:lnTo>
                        <a:pt x="2311" y="763"/>
                      </a:lnTo>
                      <a:lnTo>
                        <a:pt x="2292" y="758"/>
                      </a:lnTo>
                      <a:lnTo>
                        <a:pt x="2274" y="751"/>
                      </a:lnTo>
                      <a:lnTo>
                        <a:pt x="2257" y="743"/>
                      </a:lnTo>
                      <a:lnTo>
                        <a:pt x="2241" y="733"/>
                      </a:lnTo>
                      <a:lnTo>
                        <a:pt x="2226" y="722"/>
                      </a:lnTo>
                      <a:lnTo>
                        <a:pt x="2212" y="709"/>
                      </a:lnTo>
                      <a:lnTo>
                        <a:pt x="2198" y="695"/>
                      </a:lnTo>
                      <a:lnTo>
                        <a:pt x="2187" y="680"/>
                      </a:lnTo>
                      <a:lnTo>
                        <a:pt x="2177" y="663"/>
                      </a:lnTo>
                      <a:lnTo>
                        <a:pt x="2169" y="646"/>
                      </a:lnTo>
                      <a:lnTo>
                        <a:pt x="2162" y="628"/>
                      </a:lnTo>
                      <a:lnTo>
                        <a:pt x="2157" y="609"/>
                      </a:lnTo>
                      <a:lnTo>
                        <a:pt x="2155" y="599"/>
                      </a:lnTo>
                      <a:lnTo>
                        <a:pt x="2154" y="590"/>
                      </a:lnTo>
                      <a:lnTo>
                        <a:pt x="2154" y="580"/>
                      </a:lnTo>
                      <a:lnTo>
                        <a:pt x="2153" y="570"/>
                      </a:lnTo>
                      <a:lnTo>
                        <a:pt x="2154" y="559"/>
                      </a:lnTo>
                      <a:lnTo>
                        <a:pt x="2154" y="549"/>
                      </a:lnTo>
                      <a:lnTo>
                        <a:pt x="2155" y="539"/>
                      </a:lnTo>
                      <a:lnTo>
                        <a:pt x="2157" y="529"/>
                      </a:lnTo>
                      <a:lnTo>
                        <a:pt x="2162" y="510"/>
                      </a:lnTo>
                      <a:lnTo>
                        <a:pt x="2169" y="492"/>
                      </a:lnTo>
                      <a:lnTo>
                        <a:pt x="2177" y="475"/>
                      </a:lnTo>
                      <a:lnTo>
                        <a:pt x="2187" y="458"/>
                      </a:lnTo>
                      <a:lnTo>
                        <a:pt x="2198" y="443"/>
                      </a:lnTo>
                      <a:lnTo>
                        <a:pt x="2212" y="429"/>
                      </a:lnTo>
                      <a:lnTo>
                        <a:pt x="2226" y="416"/>
                      </a:lnTo>
                      <a:lnTo>
                        <a:pt x="2241" y="405"/>
                      </a:lnTo>
                      <a:lnTo>
                        <a:pt x="2257" y="395"/>
                      </a:lnTo>
                      <a:lnTo>
                        <a:pt x="2274" y="387"/>
                      </a:lnTo>
                      <a:lnTo>
                        <a:pt x="2292" y="380"/>
                      </a:lnTo>
                      <a:lnTo>
                        <a:pt x="2311" y="375"/>
                      </a:lnTo>
                      <a:lnTo>
                        <a:pt x="2331" y="372"/>
                      </a:lnTo>
                      <a:lnTo>
                        <a:pt x="2351" y="371"/>
                      </a:lnTo>
                      <a:close/>
                      <a:moveTo>
                        <a:pt x="3011" y="371"/>
                      </a:moveTo>
                      <a:lnTo>
                        <a:pt x="3030" y="372"/>
                      </a:lnTo>
                      <a:lnTo>
                        <a:pt x="3051" y="375"/>
                      </a:lnTo>
                      <a:lnTo>
                        <a:pt x="3070" y="380"/>
                      </a:lnTo>
                      <a:lnTo>
                        <a:pt x="3088" y="387"/>
                      </a:lnTo>
                      <a:lnTo>
                        <a:pt x="3105" y="395"/>
                      </a:lnTo>
                      <a:lnTo>
                        <a:pt x="3121" y="405"/>
                      </a:lnTo>
                      <a:lnTo>
                        <a:pt x="3136" y="416"/>
                      </a:lnTo>
                      <a:lnTo>
                        <a:pt x="3150" y="429"/>
                      </a:lnTo>
                      <a:lnTo>
                        <a:pt x="3164" y="443"/>
                      </a:lnTo>
                      <a:lnTo>
                        <a:pt x="3175" y="458"/>
                      </a:lnTo>
                      <a:lnTo>
                        <a:pt x="3185" y="475"/>
                      </a:lnTo>
                      <a:lnTo>
                        <a:pt x="3193" y="492"/>
                      </a:lnTo>
                      <a:lnTo>
                        <a:pt x="3200" y="510"/>
                      </a:lnTo>
                      <a:lnTo>
                        <a:pt x="3205" y="529"/>
                      </a:lnTo>
                      <a:lnTo>
                        <a:pt x="3208" y="549"/>
                      </a:lnTo>
                      <a:lnTo>
                        <a:pt x="3209" y="570"/>
                      </a:lnTo>
                      <a:lnTo>
                        <a:pt x="3208" y="590"/>
                      </a:lnTo>
                      <a:lnTo>
                        <a:pt x="3205" y="609"/>
                      </a:lnTo>
                      <a:lnTo>
                        <a:pt x="3200" y="628"/>
                      </a:lnTo>
                      <a:lnTo>
                        <a:pt x="3193" y="646"/>
                      </a:lnTo>
                      <a:lnTo>
                        <a:pt x="3185" y="663"/>
                      </a:lnTo>
                      <a:lnTo>
                        <a:pt x="3175" y="680"/>
                      </a:lnTo>
                      <a:lnTo>
                        <a:pt x="3164" y="695"/>
                      </a:lnTo>
                      <a:lnTo>
                        <a:pt x="3150" y="709"/>
                      </a:lnTo>
                      <a:lnTo>
                        <a:pt x="3136" y="722"/>
                      </a:lnTo>
                      <a:lnTo>
                        <a:pt x="3121" y="733"/>
                      </a:lnTo>
                      <a:lnTo>
                        <a:pt x="3105" y="743"/>
                      </a:lnTo>
                      <a:lnTo>
                        <a:pt x="3088" y="751"/>
                      </a:lnTo>
                      <a:lnTo>
                        <a:pt x="3070" y="758"/>
                      </a:lnTo>
                      <a:lnTo>
                        <a:pt x="3051" y="763"/>
                      </a:lnTo>
                      <a:lnTo>
                        <a:pt x="3041" y="765"/>
                      </a:lnTo>
                      <a:lnTo>
                        <a:pt x="3030" y="766"/>
                      </a:lnTo>
                      <a:lnTo>
                        <a:pt x="3021" y="767"/>
                      </a:lnTo>
                      <a:lnTo>
                        <a:pt x="3011" y="767"/>
                      </a:lnTo>
                      <a:lnTo>
                        <a:pt x="3000" y="767"/>
                      </a:lnTo>
                      <a:lnTo>
                        <a:pt x="2990" y="766"/>
                      </a:lnTo>
                      <a:lnTo>
                        <a:pt x="2981" y="765"/>
                      </a:lnTo>
                      <a:lnTo>
                        <a:pt x="2971" y="763"/>
                      </a:lnTo>
                      <a:lnTo>
                        <a:pt x="2952" y="758"/>
                      </a:lnTo>
                      <a:lnTo>
                        <a:pt x="2934" y="751"/>
                      </a:lnTo>
                      <a:lnTo>
                        <a:pt x="2917" y="743"/>
                      </a:lnTo>
                      <a:lnTo>
                        <a:pt x="2900" y="733"/>
                      </a:lnTo>
                      <a:lnTo>
                        <a:pt x="2885" y="722"/>
                      </a:lnTo>
                      <a:lnTo>
                        <a:pt x="2871" y="709"/>
                      </a:lnTo>
                      <a:lnTo>
                        <a:pt x="2858" y="695"/>
                      </a:lnTo>
                      <a:lnTo>
                        <a:pt x="2847" y="680"/>
                      </a:lnTo>
                      <a:lnTo>
                        <a:pt x="2837" y="663"/>
                      </a:lnTo>
                      <a:lnTo>
                        <a:pt x="2829" y="646"/>
                      </a:lnTo>
                      <a:lnTo>
                        <a:pt x="2822" y="628"/>
                      </a:lnTo>
                      <a:lnTo>
                        <a:pt x="2817" y="609"/>
                      </a:lnTo>
                      <a:lnTo>
                        <a:pt x="2816" y="599"/>
                      </a:lnTo>
                      <a:lnTo>
                        <a:pt x="2814" y="590"/>
                      </a:lnTo>
                      <a:lnTo>
                        <a:pt x="2814" y="580"/>
                      </a:lnTo>
                      <a:lnTo>
                        <a:pt x="2813" y="570"/>
                      </a:lnTo>
                      <a:lnTo>
                        <a:pt x="2814" y="559"/>
                      </a:lnTo>
                      <a:lnTo>
                        <a:pt x="2814" y="549"/>
                      </a:lnTo>
                      <a:lnTo>
                        <a:pt x="2816" y="539"/>
                      </a:lnTo>
                      <a:lnTo>
                        <a:pt x="2817" y="529"/>
                      </a:lnTo>
                      <a:lnTo>
                        <a:pt x="2822" y="510"/>
                      </a:lnTo>
                      <a:lnTo>
                        <a:pt x="2829" y="492"/>
                      </a:lnTo>
                      <a:lnTo>
                        <a:pt x="2837" y="475"/>
                      </a:lnTo>
                      <a:lnTo>
                        <a:pt x="2847" y="458"/>
                      </a:lnTo>
                      <a:lnTo>
                        <a:pt x="2858" y="443"/>
                      </a:lnTo>
                      <a:lnTo>
                        <a:pt x="2871" y="429"/>
                      </a:lnTo>
                      <a:lnTo>
                        <a:pt x="2885" y="416"/>
                      </a:lnTo>
                      <a:lnTo>
                        <a:pt x="2900" y="405"/>
                      </a:lnTo>
                      <a:lnTo>
                        <a:pt x="2917" y="395"/>
                      </a:lnTo>
                      <a:lnTo>
                        <a:pt x="2934" y="387"/>
                      </a:lnTo>
                      <a:lnTo>
                        <a:pt x="2952" y="380"/>
                      </a:lnTo>
                      <a:lnTo>
                        <a:pt x="2971" y="375"/>
                      </a:lnTo>
                      <a:lnTo>
                        <a:pt x="2990" y="372"/>
                      </a:lnTo>
                      <a:lnTo>
                        <a:pt x="3011" y="371"/>
                      </a:lnTo>
                      <a:close/>
                      <a:moveTo>
                        <a:pt x="3671" y="371"/>
                      </a:moveTo>
                      <a:lnTo>
                        <a:pt x="3690" y="372"/>
                      </a:lnTo>
                      <a:lnTo>
                        <a:pt x="3710" y="375"/>
                      </a:lnTo>
                      <a:lnTo>
                        <a:pt x="3729" y="380"/>
                      </a:lnTo>
                      <a:lnTo>
                        <a:pt x="3748" y="387"/>
                      </a:lnTo>
                      <a:lnTo>
                        <a:pt x="3765" y="395"/>
                      </a:lnTo>
                      <a:lnTo>
                        <a:pt x="3781" y="405"/>
                      </a:lnTo>
                      <a:lnTo>
                        <a:pt x="3796" y="416"/>
                      </a:lnTo>
                      <a:lnTo>
                        <a:pt x="3810" y="429"/>
                      </a:lnTo>
                      <a:lnTo>
                        <a:pt x="3823" y="443"/>
                      </a:lnTo>
                      <a:lnTo>
                        <a:pt x="3834" y="458"/>
                      </a:lnTo>
                      <a:lnTo>
                        <a:pt x="3844" y="475"/>
                      </a:lnTo>
                      <a:lnTo>
                        <a:pt x="3852" y="492"/>
                      </a:lnTo>
                      <a:lnTo>
                        <a:pt x="3860" y="510"/>
                      </a:lnTo>
                      <a:lnTo>
                        <a:pt x="3865" y="529"/>
                      </a:lnTo>
                      <a:lnTo>
                        <a:pt x="3868" y="549"/>
                      </a:lnTo>
                      <a:lnTo>
                        <a:pt x="3869" y="570"/>
                      </a:lnTo>
                      <a:lnTo>
                        <a:pt x="3868" y="590"/>
                      </a:lnTo>
                      <a:lnTo>
                        <a:pt x="3865" y="609"/>
                      </a:lnTo>
                      <a:lnTo>
                        <a:pt x="3860" y="628"/>
                      </a:lnTo>
                      <a:lnTo>
                        <a:pt x="3852" y="646"/>
                      </a:lnTo>
                      <a:lnTo>
                        <a:pt x="3844" y="663"/>
                      </a:lnTo>
                      <a:lnTo>
                        <a:pt x="3834" y="680"/>
                      </a:lnTo>
                      <a:lnTo>
                        <a:pt x="3823" y="695"/>
                      </a:lnTo>
                      <a:lnTo>
                        <a:pt x="3810" y="709"/>
                      </a:lnTo>
                      <a:lnTo>
                        <a:pt x="3796" y="722"/>
                      </a:lnTo>
                      <a:lnTo>
                        <a:pt x="3781" y="733"/>
                      </a:lnTo>
                      <a:lnTo>
                        <a:pt x="3765" y="743"/>
                      </a:lnTo>
                      <a:lnTo>
                        <a:pt x="3748" y="751"/>
                      </a:lnTo>
                      <a:lnTo>
                        <a:pt x="3729" y="758"/>
                      </a:lnTo>
                      <a:lnTo>
                        <a:pt x="3710" y="763"/>
                      </a:lnTo>
                      <a:lnTo>
                        <a:pt x="3700" y="765"/>
                      </a:lnTo>
                      <a:lnTo>
                        <a:pt x="3690" y="766"/>
                      </a:lnTo>
                      <a:lnTo>
                        <a:pt x="3681" y="767"/>
                      </a:lnTo>
                      <a:lnTo>
                        <a:pt x="3671" y="767"/>
                      </a:lnTo>
                      <a:lnTo>
                        <a:pt x="3660" y="767"/>
                      </a:lnTo>
                      <a:lnTo>
                        <a:pt x="3650" y="766"/>
                      </a:lnTo>
                      <a:lnTo>
                        <a:pt x="3641" y="765"/>
                      </a:lnTo>
                      <a:lnTo>
                        <a:pt x="3631" y="763"/>
                      </a:lnTo>
                      <a:lnTo>
                        <a:pt x="3611" y="758"/>
                      </a:lnTo>
                      <a:lnTo>
                        <a:pt x="3593" y="751"/>
                      </a:lnTo>
                      <a:lnTo>
                        <a:pt x="3576" y="743"/>
                      </a:lnTo>
                      <a:lnTo>
                        <a:pt x="3560" y="733"/>
                      </a:lnTo>
                      <a:lnTo>
                        <a:pt x="3545" y="722"/>
                      </a:lnTo>
                      <a:lnTo>
                        <a:pt x="3531" y="709"/>
                      </a:lnTo>
                      <a:lnTo>
                        <a:pt x="3518" y="695"/>
                      </a:lnTo>
                      <a:lnTo>
                        <a:pt x="3507" y="680"/>
                      </a:lnTo>
                      <a:lnTo>
                        <a:pt x="3496" y="663"/>
                      </a:lnTo>
                      <a:lnTo>
                        <a:pt x="3488" y="646"/>
                      </a:lnTo>
                      <a:lnTo>
                        <a:pt x="3481" y="628"/>
                      </a:lnTo>
                      <a:lnTo>
                        <a:pt x="3476" y="609"/>
                      </a:lnTo>
                      <a:lnTo>
                        <a:pt x="3475" y="599"/>
                      </a:lnTo>
                      <a:lnTo>
                        <a:pt x="3473" y="590"/>
                      </a:lnTo>
                      <a:lnTo>
                        <a:pt x="3473" y="580"/>
                      </a:lnTo>
                      <a:lnTo>
                        <a:pt x="3472" y="570"/>
                      </a:lnTo>
                      <a:lnTo>
                        <a:pt x="3473" y="559"/>
                      </a:lnTo>
                      <a:lnTo>
                        <a:pt x="3473" y="549"/>
                      </a:lnTo>
                      <a:lnTo>
                        <a:pt x="3475" y="539"/>
                      </a:lnTo>
                      <a:lnTo>
                        <a:pt x="3476" y="529"/>
                      </a:lnTo>
                      <a:lnTo>
                        <a:pt x="3481" y="510"/>
                      </a:lnTo>
                      <a:lnTo>
                        <a:pt x="3488" y="492"/>
                      </a:lnTo>
                      <a:lnTo>
                        <a:pt x="3496" y="475"/>
                      </a:lnTo>
                      <a:lnTo>
                        <a:pt x="3507" y="458"/>
                      </a:lnTo>
                      <a:lnTo>
                        <a:pt x="3518" y="443"/>
                      </a:lnTo>
                      <a:lnTo>
                        <a:pt x="3531" y="429"/>
                      </a:lnTo>
                      <a:lnTo>
                        <a:pt x="3545" y="416"/>
                      </a:lnTo>
                      <a:lnTo>
                        <a:pt x="3560" y="405"/>
                      </a:lnTo>
                      <a:lnTo>
                        <a:pt x="3576" y="395"/>
                      </a:lnTo>
                      <a:lnTo>
                        <a:pt x="3593" y="387"/>
                      </a:lnTo>
                      <a:lnTo>
                        <a:pt x="3611" y="380"/>
                      </a:lnTo>
                      <a:lnTo>
                        <a:pt x="3631" y="375"/>
                      </a:lnTo>
                      <a:lnTo>
                        <a:pt x="3650" y="372"/>
                      </a:lnTo>
                      <a:lnTo>
                        <a:pt x="3671" y="3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4" name="Freeform 20"/>
                <p:cNvSpPr>
                  <a:spLocks noEditPoints="1"/>
                </p:cNvSpPr>
                <p:nvPr/>
              </p:nvSpPr>
              <p:spPr bwMode="auto">
                <a:xfrm>
                  <a:off x="-1022133" y="-358921"/>
                  <a:ext cx="566385" cy="321056"/>
                </a:xfrm>
                <a:custGeom>
                  <a:avLst/>
                  <a:gdLst/>
                  <a:ahLst/>
                  <a:cxnLst>
                    <a:cxn ang="0">
                      <a:pos x="9873" y="1"/>
                    </a:cxn>
                    <a:cxn ang="0">
                      <a:pos x="9930" y="15"/>
                    </a:cxn>
                    <a:cxn ang="0">
                      <a:pos x="9979" y="42"/>
                    </a:cxn>
                    <a:cxn ang="0">
                      <a:pos x="10018" y="82"/>
                    </a:cxn>
                    <a:cxn ang="0">
                      <a:pos x="10043" y="132"/>
                    </a:cxn>
                    <a:cxn ang="0">
                      <a:pos x="10052" y="187"/>
                    </a:cxn>
                    <a:cxn ang="0">
                      <a:pos x="10047" y="5543"/>
                    </a:cxn>
                    <a:cxn ang="0">
                      <a:pos x="10028" y="5595"/>
                    </a:cxn>
                    <a:cxn ang="0">
                      <a:pos x="9993" y="5638"/>
                    </a:cxn>
                    <a:cxn ang="0">
                      <a:pos x="9947" y="5670"/>
                    </a:cxn>
                    <a:cxn ang="0">
                      <a:pos x="9893" y="5689"/>
                    </a:cxn>
                    <a:cxn ang="0">
                      <a:pos x="199" y="5694"/>
                    </a:cxn>
                    <a:cxn ang="0">
                      <a:pos x="140" y="5684"/>
                    </a:cxn>
                    <a:cxn ang="0">
                      <a:pos x="88" y="5661"/>
                    </a:cxn>
                    <a:cxn ang="0">
                      <a:pos x="46" y="5625"/>
                    </a:cxn>
                    <a:cxn ang="0">
                      <a:pos x="16" y="5578"/>
                    </a:cxn>
                    <a:cxn ang="0">
                      <a:pos x="3" y="5534"/>
                    </a:cxn>
                    <a:cxn ang="0">
                      <a:pos x="0" y="5506"/>
                    </a:cxn>
                    <a:cxn ang="0">
                      <a:pos x="1" y="168"/>
                    </a:cxn>
                    <a:cxn ang="0">
                      <a:pos x="9" y="132"/>
                    </a:cxn>
                    <a:cxn ang="0">
                      <a:pos x="34" y="82"/>
                    </a:cxn>
                    <a:cxn ang="0">
                      <a:pos x="72" y="42"/>
                    </a:cxn>
                    <a:cxn ang="0">
                      <a:pos x="122" y="15"/>
                    </a:cxn>
                    <a:cxn ang="0">
                      <a:pos x="179" y="1"/>
                    </a:cxn>
                    <a:cxn ang="0">
                      <a:pos x="9773" y="46"/>
                    </a:cxn>
                    <a:cxn ang="0">
                      <a:pos x="9830" y="55"/>
                    </a:cxn>
                    <a:cxn ang="0">
                      <a:pos x="9882" y="78"/>
                    </a:cxn>
                    <a:cxn ang="0">
                      <a:pos x="9923" y="114"/>
                    </a:cxn>
                    <a:cxn ang="0">
                      <a:pos x="9953" y="160"/>
                    </a:cxn>
                    <a:cxn ang="0">
                      <a:pos x="9968" y="213"/>
                    </a:cxn>
                    <a:cxn ang="0">
                      <a:pos x="9968" y="5480"/>
                    </a:cxn>
                    <a:cxn ang="0">
                      <a:pos x="9953" y="5533"/>
                    </a:cxn>
                    <a:cxn ang="0">
                      <a:pos x="9923" y="5578"/>
                    </a:cxn>
                    <a:cxn ang="0">
                      <a:pos x="9882" y="5615"/>
                    </a:cxn>
                    <a:cxn ang="0">
                      <a:pos x="9830" y="5638"/>
                    </a:cxn>
                    <a:cxn ang="0">
                      <a:pos x="9773" y="5646"/>
                    </a:cxn>
                    <a:cxn ang="0">
                      <a:pos x="240" y="5642"/>
                    </a:cxn>
                    <a:cxn ang="0">
                      <a:pos x="186" y="5624"/>
                    </a:cxn>
                    <a:cxn ang="0">
                      <a:pos x="141" y="5592"/>
                    </a:cxn>
                    <a:cxn ang="0">
                      <a:pos x="107" y="5549"/>
                    </a:cxn>
                    <a:cxn ang="0">
                      <a:pos x="87" y="5499"/>
                    </a:cxn>
                    <a:cxn ang="0">
                      <a:pos x="83" y="5470"/>
                    </a:cxn>
                    <a:cxn ang="0">
                      <a:pos x="83" y="222"/>
                    </a:cxn>
                    <a:cxn ang="0">
                      <a:pos x="87" y="194"/>
                    </a:cxn>
                    <a:cxn ang="0">
                      <a:pos x="107" y="144"/>
                    </a:cxn>
                    <a:cxn ang="0">
                      <a:pos x="141" y="101"/>
                    </a:cxn>
                    <a:cxn ang="0">
                      <a:pos x="186" y="69"/>
                    </a:cxn>
                    <a:cxn ang="0">
                      <a:pos x="240" y="50"/>
                    </a:cxn>
                  </a:cxnLst>
                  <a:rect l="0" t="0" r="r" b="b"/>
                  <a:pathLst>
                    <a:path w="10052" h="5694">
                      <a:moveTo>
                        <a:pt x="199" y="0"/>
                      </a:moveTo>
                      <a:lnTo>
                        <a:pt x="9853" y="0"/>
                      </a:lnTo>
                      <a:lnTo>
                        <a:pt x="9873" y="1"/>
                      </a:lnTo>
                      <a:lnTo>
                        <a:pt x="9893" y="4"/>
                      </a:lnTo>
                      <a:lnTo>
                        <a:pt x="9911" y="8"/>
                      </a:lnTo>
                      <a:lnTo>
                        <a:pt x="9930" y="15"/>
                      </a:lnTo>
                      <a:lnTo>
                        <a:pt x="9947" y="22"/>
                      </a:lnTo>
                      <a:lnTo>
                        <a:pt x="9964" y="32"/>
                      </a:lnTo>
                      <a:lnTo>
                        <a:pt x="9979" y="42"/>
                      </a:lnTo>
                      <a:lnTo>
                        <a:pt x="9993" y="54"/>
                      </a:lnTo>
                      <a:lnTo>
                        <a:pt x="10006" y="68"/>
                      </a:lnTo>
                      <a:lnTo>
                        <a:pt x="10018" y="82"/>
                      </a:lnTo>
                      <a:lnTo>
                        <a:pt x="10028" y="98"/>
                      </a:lnTo>
                      <a:lnTo>
                        <a:pt x="10036" y="115"/>
                      </a:lnTo>
                      <a:lnTo>
                        <a:pt x="10043" y="132"/>
                      </a:lnTo>
                      <a:lnTo>
                        <a:pt x="10047" y="150"/>
                      </a:lnTo>
                      <a:lnTo>
                        <a:pt x="10050" y="168"/>
                      </a:lnTo>
                      <a:lnTo>
                        <a:pt x="10052" y="187"/>
                      </a:lnTo>
                      <a:lnTo>
                        <a:pt x="10052" y="5506"/>
                      </a:lnTo>
                      <a:lnTo>
                        <a:pt x="10050" y="5525"/>
                      </a:lnTo>
                      <a:lnTo>
                        <a:pt x="10047" y="5543"/>
                      </a:lnTo>
                      <a:lnTo>
                        <a:pt x="10043" y="5561"/>
                      </a:lnTo>
                      <a:lnTo>
                        <a:pt x="10036" y="5578"/>
                      </a:lnTo>
                      <a:lnTo>
                        <a:pt x="10028" y="5595"/>
                      </a:lnTo>
                      <a:lnTo>
                        <a:pt x="10018" y="5611"/>
                      </a:lnTo>
                      <a:lnTo>
                        <a:pt x="10006" y="5625"/>
                      </a:lnTo>
                      <a:lnTo>
                        <a:pt x="9993" y="5638"/>
                      </a:lnTo>
                      <a:lnTo>
                        <a:pt x="9979" y="5650"/>
                      </a:lnTo>
                      <a:lnTo>
                        <a:pt x="9964" y="5661"/>
                      </a:lnTo>
                      <a:lnTo>
                        <a:pt x="9947" y="5670"/>
                      </a:lnTo>
                      <a:lnTo>
                        <a:pt x="9930" y="5678"/>
                      </a:lnTo>
                      <a:lnTo>
                        <a:pt x="9911" y="5684"/>
                      </a:lnTo>
                      <a:lnTo>
                        <a:pt x="9893" y="5689"/>
                      </a:lnTo>
                      <a:lnTo>
                        <a:pt x="9873" y="5693"/>
                      </a:lnTo>
                      <a:lnTo>
                        <a:pt x="9853" y="5694"/>
                      </a:lnTo>
                      <a:lnTo>
                        <a:pt x="199" y="5694"/>
                      </a:lnTo>
                      <a:lnTo>
                        <a:pt x="179" y="5693"/>
                      </a:lnTo>
                      <a:lnTo>
                        <a:pt x="159" y="5689"/>
                      </a:lnTo>
                      <a:lnTo>
                        <a:pt x="140" y="5684"/>
                      </a:lnTo>
                      <a:lnTo>
                        <a:pt x="122" y="5678"/>
                      </a:lnTo>
                      <a:lnTo>
                        <a:pt x="105" y="5670"/>
                      </a:lnTo>
                      <a:lnTo>
                        <a:pt x="88" y="5661"/>
                      </a:lnTo>
                      <a:lnTo>
                        <a:pt x="72" y="5650"/>
                      </a:lnTo>
                      <a:lnTo>
                        <a:pt x="58" y="5638"/>
                      </a:lnTo>
                      <a:lnTo>
                        <a:pt x="46" y="5625"/>
                      </a:lnTo>
                      <a:lnTo>
                        <a:pt x="34" y="5611"/>
                      </a:lnTo>
                      <a:lnTo>
                        <a:pt x="24" y="5595"/>
                      </a:lnTo>
                      <a:lnTo>
                        <a:pt x="16" y="5578"/>
                      </a:lnTo>
                      <a:lnTo>
                        <a:pt x="9" y="5561"/>
                      </a:lnTo>
                      <a:lnTo>
                        <a:pt x="4" y="5543"/>
                      </a:lnTo>
                      <a:lnTo>
                        <a:pt x="3" y="5534"/>
                      </a:lnTo>
                      <a:lnTo>
                        <a:pt x="1" y="5525"/>
                      </a:lnTo>
                      <a:lnTo>
                        <a:pt x="1" y="5515"/>
                      </a:lnTo>
                      <a:lnTo>
                        <a:pt x="0" y="5506"/>
                      </a:lnTo>
                      <a:lnTo>
                        <a:pt x="0" y="187"/>
                      </a:lnTo>
                      <a:lnTo>
                        <a:pt x="1" y="177"/>
                      </a:lnTo>
                      <a:lnTo>
                        <a:pt x="1" y="168"/>
                      </a:lnTo>
                      <a:lnTo>
                        <a:pt x="3" y="159"/>
                      </a:lnTo>
                      <a:lnTo>
                        <a:pt x="4" y="150"/>
                      </a:lnTo>
                      <a:lnTo>
                        <a:pt x="9" y="132"/>
                      </a:lnTo>
                      <a:lnTo>
                        <a:pt x="16" y="115"/>
                      </a:lnTo>
                      <a:lnTo>
                        <a:pt x="24" y="98"/>
                      </a:lnTo>
                      <a:lnTo>
                        <a:pt x="34" y="82"/>
                      </a:lnTo>
                      <a:lnTo>
                        <a:pt x="46" y="68"/>
                      </a:lnTo>
                      <a:lnTo>
                        <a:pt x="58" y="54"/>
                      </a:lnTo>
                      <a:lnTo>
                        <a:pt x="72" y="42"/>
                      </a:lnTo>
                      <a:lnTo>
                        <a:pt x="88" y="32"/>
                      </a:lnTo>
                      <a:lnTo>
                        <a:pt x="105" y="22"/>
                      </a:lnTo>
                      <a:lnTo>
                        <a:pt x="122" y="15"/>
                      </a:lnTo>
                      <a:lnTo>
                        <a:pt x="140" y="8"/>
                      </a:lnTo>
                      <a:lnTo>
                        <a:pt x="159" y="4"/>
                      </a:lnTo>
                      <a:lnTo>
                        <a:pt x="179" y="1"/>
                      </a:lnTo>
                      <a:lnTo>
                        <a:pt x="199" y="0"/>
                      </a:lnTo>
                      <a:close/>
                      <a:moveTo>
                        <a:pt x="279" y="46"/>
                      </a:moveTo>
                      <a:lnTo>
                        <a:pt x="9773" y="46"/>
                      </a:lnTo>
                      <a:lnTo>
                        <a:pt x="9792" y="47"/>
                      </a:lnTo>
                      <a:lnTo>
                        <a:pt x="9812" y="50"/>
                      </a:lnTo>
                      <a:lnTo>
                        <a:pt x="9830" y="55"/>
                      </a:lnTo>
                      <a:lnTo>
                        <a:pt x="9849" y="61"/>
                      </a:lnTo>
                      <a:lnTo>
                        <a:pt x="9866" y="69"/>
                      </a:lnTo>
                      <a:lnTo>
                        <a:pt x="9882" y="78"/>
                      </a:lnTo>
                      <a:lnTo>
                        <a:pt x="9897" y="88"/>
                      </a:lnTo>
                      <a:lnTo>
                        <a:pt x="9911" y="101"/>
                      </a:lnTo>
                      <a:lnTo>
                        <a:pt x="9923" y="114"/>
                      </a:lnTo>
                      <a:lnTo>
                        <a:pt x="9935" y="128"/>
                      </a:lnTo>
                      <a:lnTo>
                        <a:pt x="9944" y="144"/>
                      </a:lnTo>
                      <a:lnTo>
                        <a:pt x="9953" y="160"/>
                      </a:lnTo>
                      <a:lnTo>
                        <a:pt x="9959" y="176"/>
                      </a:lnTo>
                      <a:lnTo>
                        <a:pt x="9965" y="194"/>
                      </a:lnTo>
                      <a:lnTo>
                        <a:pt x="9968" y="213"/>
                      </a:lnTo>
                      <a:lnTo>
                        <a:pt x="9969" y="232"/>
                      </a:lnTo>
                      <a:lnTo>
                        <a:pt x="9969" y="5461"/>
                      </a:lnTo>
                      <a:lnTo>
                        <a:pt x="9968" y="5480"/>
                      </a:lnTo>
                      <a:lnTo>
                        <a:pt x="9965" y="5499"/>
                      </a:lnTo>
                      <a:lnTo>
                        <a:pt x="9959" y="5516"/>
                      </a:lnTo>
                      <a:lnTo>
                        <a:pt x="9953" y="5533"/>
                      </a:lnTo>
                      <a:lnTo>
                        <a:pt x="9944" y="5549"/>
                      </a:lnTo>
                      <a:lnTo>
                        <a:pt x="9935" y="5564"/>
                      </a:lnTo>
                      <a:lnTo>
                        <a:pt x="9923" y="5578"/>
                      </a:lnTo>
                      <a:lnTo>
                        <a:pt x="9911" y="5592"/>
                      </a:lnTo>
                      <a:lnTo>
                        <a:pt x="9897" y="5604"/>
                      </a:lnTo>
                      <a:lnTo>
                        <a:pt x="9882" y="5615"/>
                      </a:lnTo>
                      <a:lnTo>
                        <a:pt x="9866" y="5624"/>
                      </a:lnTo>
                      <a:lnTo>
                        <a:pt x="9849" y="5632"/>
                      </a:lnTo>
                      <a:lnTo>
                        <a:pt x="9830" y="5638"/>
                      </a:lnTo>
                      <a:lnTo>
                        <a:pt x="9812" y="5642"/>
                      </a:lnTo>
                      <a:lnTo>
                        <a:pt x="9792" y="5645"/>
                      </a:lnTo>
                      <a:lnTo>
                        <a:pt x="9773" y="5646"/>
                      </a:lnTo>
                      <a:lnTo>
                        <a:pt x="279" y="5646"/>
                      </a:lnTo>
                      <a:lnTo>
                        <a:pt x="259" y="5645"/>
                      </a:lnTo>
                      <a:lnTo>
                        <a:pt x="240" y="5642"/>
                      </a:lnTo>
                      <a:lnTo>
                        <a:pt x="222" y="5638"/>
                      </a:lnTo>
                      <a:lnTo>
                        <a:pt x="203" y="5632"/>
                      </a:lnTo>
                      <a:lnTo>
                        <a:pt x="186" y="5624"/>
                      </a:lnTo>
                      <a:lnTo>
                        <a:pt x="170" y="5615"/>
                      </a:lnTo>
                      <a:lnTo>
                        <a:pt x="155" y="5604"/>
                      </a:lnTo>
                      <a:lnTo>
                        <a:pt x="141" y="5592"/>
                      </a:lnTo>
                      <a:lnTo>
                        <a:pt x="128" y="5578"/>
                      </a:lnTo>
                      <a:lnTo>
                        <a:pt x="117" y="5564"/>
                      </a:lnTo>
                      <a:lnTo>
                        <a:pt x="107" y="5549"/>
                      </a:lnTo>
                      <a:lnTo>
                        <a:pt x="99" y="5533"/>
                      </a:lnTo>
                      <a:lnTo>
                        <a:pt x="93" y="5516"/>
                      </a:lnTo>
                      <a:lnTo>
                        <a:pt x="87" y="5499"/>
                      </a:lnTo>
                      <a:lnTo>
                        <a:pt x="85" y="5490"/>
                      </a:lnTo>
                      <a:lnTo>
                        <a:pt x="84" y="5480"/>
                      </a:lnTo>
                      <a:lnTo>
                        <a:pt x="83" y="5470"/>
                      </a:lnTo>
                      <a:lnTo>
                        <a:pt x="83" y="5461"/>
                      </a:lnTo>
                      <a:lnTo>
                        <a:pt x="83" y="232"/>
                      </a:lnTo>
                      <a:lnTo>
                        <a:pt x="83" y="222"/>
                      </a:lnTo>
                      <a:lnTo>
                        <a:pt x="84" y="213"/>
                      </a:lnTo>
                      <a:lnTo>
                        <a:pt x="85" y="204"/>
                      </a:lnTo>
                      <a:lnTo>
                        <a:pt x="87" y="194"/>
                      </a:lnTo>
                      <a:lnTo>
                        <a:pt x="93" y="176"/>
                      </a:lnTo>
                      <a:lnTo>
                        <a:pt x="99" y="160"/>
                      </a:lnTo>
                      <a:lnTo>
                        <a:pt x="107" y="144"/>
                      </a:lnTo>
                      <a:lnTo>
                        <a:pt x="117" y="128"/>
                      </a:lnTo>
                      <a:lnTo>
                        <a:pt x="128" y="114"/>
                      </a:lnTo>
                      <a:lnTo>
                        <a:pt x="141" y="101"/>
                      </a:lnTo>
                      <a:lnTo>
                        <a:pt x="155" y="88"/>
                      </a:lnTo>
                      <a:lnTo>
                        <a:pt x="170" y="78"/>
                      </a:lnTo>
                      <a:lnTo>
                        <a:pt x="186" y="69"/>
                      </a:lnTo>
                      <a:lnTo>
                        <a:pt x="203" y="61"/>
                      </a:lnTo>
                      <a:lnTo>
                        <a:pt x="222" y="55"/>
                      </a:lnTo>
                      <a:lnTo>
                        <a:pt x="240" y="50"/>
                      </a:lnTo>
                      <a:lnTo>
                        <a:pt x="259" y="47"/>
                      </a:lnTo>
                      <a:lnTo>
                        <a:pt x="279"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5" name="Freeform 21"/>
                <p:cNvSpPr>
                  <a:spLocks/>
                </p:cNvSpPr>
                <p:nvPr/>
              </p:nvSpPr>
              <p:spPr bwMode="auto">
                <a:xfrm>
                  <a:off x="-913273" y="-332889"/>
                  <a:ext cx="120692" cy="120692"/>
                </a:xfrm>
                <a:custGeom>
                  <a:avLst/>
                  <a:gdLst/>
                  <a:ahLst/>
                  <a:cxnLst>
                    <a:cxn ang="0">
                      <a:pos x="1174" y="2128"/>
                    </a:cxn>
                    <a:cxn ang="0">
                      <a:pos x="1332" y="2100"/>
                    </a:cxn>
                    <a:cxn ang="0">
                      <a:pos x="1480" y="2050"/>
                    </a:cxn>
                    <a:cxn ang="0">
                      <a:pos x="1618" y="1979"/>
                    </a:cxn>
                    <a:cxn ang="0">
                      <a:pos x="1743" y="1889"/>
                    </a:cxn>
                    <a:cxn ang="0">
                      <a:pos x="1854" y="1783"/>
                    </a:cxn>
                    <a:cxn ang="0">
                      <a:pos x="1949" y="1662"/>
                    </a:cxn>
                    <a:cxn ang="0">
                      <a:pos x="2026" y="1529"/>
                    </a:cxn>
                    <a:cxn ang="0">
                      <a:pos x="2083" y="1383"/>
                    </a:cxn>
                    <a:cxn ang="0">
                      <a:pos x="2119" y="1229"/>
                    </a:cxn>
                    <a:cxn ang="0">
                      <a:pos x="2131" y="1066"/>
                    </a:cxn>
                    <a:cxn ang="0">
                      <a:pos x="2119" y="905"/>
                    </a:cxn>
                    <a:cxn ang="0">
                      <a:pos x="2083" y="750"/>
                    </a:cxn>
                    <a:cxn ang="0">
                      <a:pos x="2026" y="605"/>
                    </a:cxn>
                    <a:cxn ang="0">
                      <a:pos x="1949" y="471"/>
                    </a:cxn>
                    <a:cxn ang="0">
                      <a:pos x="1854" y="350"/>
                    </a:cxn>
                    <a:cxn ang="0">
                      <a:pos x="1743" y="244"/>
                    </a:cxn>
                    <a:cxn ang="0">
                      <a:pos x="1618" y="154"/>
                    </a:cxn>
                    <a:cxn ang="0">
                      <a:pos x="1480" y="84"/>
                    </a:cxn>
                    <a:cxn ang="0">
                      <a:pos x="1332" y="33"/>
                    </a:cxn>
                    <a:cxn ang="0">
                      <a:pos x="1174" y="5"/>
                    </a:cxn>
                    <a:cxn ang="0">
                      <a:pos x="1011" y="1"/>
                    </a:cxn>
                    <a:cxn ang="0">
                      <a:pos x="851" y="21"/>
                    </a:cxn>
                    <a:cxn ang="0">
                      <a:pos x="700" y="65"/>
                    </a:cxn>
                    <a:cxn ang="0">
                      <a:pos x="559" y="129"/>
                    </a:cxn>
                    <a:cxn ang="0">
                      <a:pos x="429" y="212"/>
                    </a:cxn>
                    <a:cxn ang="0">
                      <a:pos x="313" y="313"/>
                    </a:cxn>
                    <a:cxn ang="0">
                      <a:pos x="212" y="429"/>
                    </a:cxn>
                    <a:cxn ang="0">
                      <a:pos x="129" y="558"/>
                    </a:cxn>
                    <a:cxn ang="0">
                      <a:pos x="65" y="701"/>
                    </a:cxn>
                    <a:cxn ang="0">
                      <a:pos x="22" y="852"/>
                    </a:cxn>
                    <a:cxn ang="0">
                      <a:pos x="1" y="1012"/>
                    </a:cxn>
                    <a:cxn ang="0">
                      <a:pos x="5" y="1175"/>
                    </a:cxn>
                    <a:cxn ang="0">
                      <a:pos x="33" y="1333"/>
                    </a:cxn>
                    <a:cxn ang="0">
                      <a:pos x="84" y="1481"/>
                    </a:cxn>
                    <a:cxn ang="0">
                      <a:pos x="155" y="1620"/>
                    </a:cxn>
                    <a:cxn ang="0">
                      <a:pos x="244" y="1745"/>
                    </a:cxn>
                    <a:cxn ang="0">
                      <a:pos x="350" y="1856"/>
                    </a:cxn>
                    <a:cxn ang="0">
                      <a:pos x="470" y="1951"/>
                    </a:cxn>
                    <a:cxn ang="0">
                      <a:pos x="604" y="2028"/>
                    </a:cxn>
                    <a:cxn ang="0">
                      <a:pos x="750" y="2085"/>
                    </a:cxn>
                    <a:cxn ang="0">
                      <a:pos x="904" y="2121"/>
                    </a:cxn>
                    <a:cxn ang="0">
                      <a:pos x="1066" y="2134"/>
                    </a:cxn>
                  </a:cxnLst>
                  <a:rect l="0" t="0" r="r" b="b"/>
                  <a:pathLst>
                    <a:path w="2131" h="2134">
                      <a:moveTo>
                        <a:pt x="1066" y="2134"/>
                      </a:moveTo>
                      <a:lnTo>
                        <a:pt x="1121" y="2133"/>
                      </a:lnTo>
                      <a:lnTo>
                        <a:pt x="1174" y="2128"/>
                      </a:lnTo>
                      <a:lnTo>
                        <a:pt x="1228" y="2121"/>
                      </a:lnTo>
                      <a:lnTo>
                        <a:pt x="1280" y="2111"/>
                      </a:lnTo>
                      <a:lnTo>
                        <a:pt x="1332" y="2100"/>
                      </a:lnTo>
                      <a:lnTo>
                        <a:pt x="1382" y="2085"/>
                      </a:lnTo>
                      <a:lnTo>
                        <a:pt x="1431" y="2069"/>
                      </a:lnTo>
                      <a:lnTo>
                        <a:pt x="1480" y="2050"/>
                      </a:lnTo>
                      <a:lnTo>
                        <a:pt x="1527" y="2028"/>
                      </a:lnTo>
                      <a:lnTo>
                        <a:pt x="1573" y="2004"/>
                      </a:lnTo>
                      <a:lnTo>
                        <a:pt x="1618" y="1979"/>
                      </a:lnTo>
                      <a:lnTo>
                        <a:pt x="1660" y="1951"/>
                      </a:lnTo>
                      <a:lnTo>
                        <a:pt x="1703" y="1922"/>
                      </a:lnTo>
                      <a:lnTo>
                        <a:pt x="1743" y="1889"/>
                      </a:lnTo>
                      <a:lnTo>
                        <a:pt x="1781" y="1856"/>
                      </a:lnTo>
                      <a:lnTo>
                        <a:pt x="1819" y="1821"/>
                      </a:lnTo>
                      <a:lnTo>
                        <a:pt x="1854" y="1783"/>
                      </a:lnTo>
                      <a:lnTo>
                        <a:pt x="1887" y="1745"/>
                      </a:lnTo>
                      <a:lnTo>
                        <a:pt x="1920" y="1704"/>
                      </a:lnTo>
                      <a:lnTo>
                        <a:pt x="1949" y="1662"/>
                      </a:lnTo>
                      <a:lnTo>
                        <a:pt x="1977" y="1620"/>
                      </a:lnTo>
                      <a:lnTo>
                        <a:pt x="2002" y="1574"/>
                      </a:lnTo>
                      <a:lnTo>
                        <a:pt x="2026" y="1529"/>
                      </a:lnTo>
                      <a:lnTo>
                        <a:pt x="2048" y="1481"/>
                      </a:lnTo>
                      <a:lnTo>
                        <a:pt x="2067" y="1433"/>
                      </a:lnTo>
                      <a:lnTo>
                        <a:pt x="2083" y="1383"/>
                      </a:lnTo>
                      <a:lnTo>
                        <a:pt x="2098" y="1333"/>
                      </a:lnTo>
                      <a:lnTo>
                        <a:pt x="2109" y="1281"/>
                      </a:lnTo>
                      <a:lnTo>
                        <a:pt x="2119" y="1229"/>
                      </a:lnTo>
                      <a:lnTo>
                        <a:pt x="2126" y="1175"/>
                      </a:lnTo>
                      <a:lnTo>
                        <a:pt x="2130" y="1122"/>
                      </a:lnTo>
                      <a:lnTo>
                        <a:pt x="2131" y="1066"/>
                      </a:lnTo>
                      <a:lnTo>
                        <a:pt x="2130" y="1012"/>
                      </a:lnTo>
                      <a:lnTo>
                        <a:pt x="2126" y="958"/>
                      </a:lnTo>
                      <a:lnTo>
                        <a:pt x="2119" y="905"/>
                      </a:lnTo>
                      <a:lnTo>
                        <a:pt x="2109" y="852"/>
                      </a:lnTo>
                      <a:lnTo>
                        <a:pt x="2098" y="801"/>
                      </a:lnTo>
                      <a:lnTo>
                        <a:pt x="2083" y="750"/>
                      </a:lnTo>
                      <a:lnTo>
                        <a:pt x="2067" y="701"/>
                      </a:lnTo>
                      <a:lnTo>
                        <a:pt x="2048" y="652"/>
                      </a:lnTo>
                      <a:lnTo>
                        <a:pt x="2026" y="605"/>
                      </a:lnTo>
                      <a:lnTo>
                        <a:pt x="2002" y="558"/>
                      </a:lnTo>
                      <a:lnTo>
                        <a:pt x="1977" y="514"/>
                      </a:lnTo>
                      <a:lnTo>
                        <a:pt x="1949" y="471"/>
                      </a:lnTo>
                      <a:lnTo>
                        <a:pt x="1920" y="429"/>
                      </a:lnTo>
                      <a:lnTo>
                        <a:pt x="1887" y="389"/>
                      </a:lnTo>
                      <a:lnTo>
                        <a:pt x="1854" y="350"/>
                      </a:lnTo>
                      <a:lnTo>
                        <a:pt x="1819" y="313"/>
                      </a:lnTo>
                      <a:lnTo>
                        <a:pt x="1781" y="278"/>
                      </a:lnTo>
                      <a:lnTo>
                        <a:pt x="1743" y="244"/>
                      </a:lnTo>
                      <a:lnTo>
                        <a:pt x="1703" y="212"/>
                      </a:lnTo>
                      <a:lnTo>
                        <a:pt x="1660" y="183"/>
                      </a:lnTo>
                      <a:lnTo>
                        <a:pt x="1618" y="154"/>
                      </a:lnTo>
                      <a:lnTo>
                        <a:pt x="1573" y="129"/>
                      </a:lnTo>
                      <a:lnTo>
                        <a:pt x="1527" y="105"/>
                      </a:lnTo>
                      <a:lnTo>
                        <a:pt x="1480" y="84"/>
                      </a:lnTo>
                      <a:lnTo>
                        <a:pt x="1431" y="65"/>
                      </a:lnTo>
                      <a:lnTo>
                        <a:pt x="1382" y="47"/>
                      </a:lnTo>
                      <a:lnTo>
                        <a:pt x="1332" y="33"/>
                      </a:lnTo>
                      <a:lnTo>
                        <a:pt x="1280" y="21"/>
                      </a:lnTo>
                      <a:lnTo>
                        <a:pt x="1228" y="12"/>
                      </a:lnTo>
                      <a:lnTo>
                        <a:pt x="1174" y="5"/>
                      </a:lnTo>
                      <a:lnTo>
                        <a:pt x="1121" y="1"/>
                      </a:lnTo>
                      <a:lnTo>
                        <a:pt x="1066" y="0"/>
                      </a:lnTo>
                      <a:lnTo>
                        <a:pt x="1011" y="1"/>
                      </a:lnTo>
                      <a:lnTo>
                        <a:pt x="957" y="5"/>
                      </a:lnTo>
                      <a:lnTo>
                        <a:pt x="904" y="12"/>
                      </a:lnTo>
                      <a:lnTo>
                        <a:pt x="851" y="21"/>
                      </a:lnTo>
                      <a:lnTo>
                        <a:pt x="800" y="33"/>
                      </a:lnTo>
                      <a:lnTo>
                        <a:pt x="750" y="47"/>
                      </a:lnTo>
                      <a:lnTo>
                        <a:pt x="700" y="65"/>
                      </a:lnTo>
                      <a:lnTo>
                        <a:pt x="652" y="84"/>
                      </a:lnTo>
                      <a:lnTo>
                        <a:pt x="604" y="105"/>
                      </a:lnTo>
                      <a:lnTo>
                        <a:pt x="559" y="129"/>
                      </a:lnTo>
                      <a:lnTo>
                        <a:pt x="514" y="154"/>
                      </a:lnTo>
                      <a:lnTo>
                        <a:pt x="470" y="183"/>
                      </a:lnTo>
                      <a:lnTo>
                        <a:pt x="429" y="212"/>
                      </a:lnTo>
                      <a:lnTo>
                        <a:pt x="389" y="244"/>
                      </a:lnTo>
                      <a:lnTo>
                        <a:pt x="350" y="278"/>
                      </a:lnTo>
                      <a:lnTo>
                        <a:pt x="313" y="313"/>
                      </a:lnTo>
                      <a:lnTo>
                        <a:pt x="278" y="350"/>
                      </a:lnTo>
                      <a:lnTo>
                        <a:pt x="244" y="389"/>
                      </a:lnTo>
                      <a:lnTo>
                        <a:pt x="212" y="429"/>
                      </a:lnTo>
                      <a:lnTo>
                        <a:pt x="183" y="471"/>
                      </a:lnTo>
                      <a:lnTo>
                        <a:pt x="155" y="514"/>
                      </a:lnTo>
                      <a:lnTo>
                        <a:pt x="129" y="558"/>
                      </a:lnTo>
                      <a:lnTo>
                        <a:pt x="105" y="605"/>
                      </a:lnTo>
                      <a:lnTo>
                        <a:pt x="84" y="652"/>
                      </a:lnTo>
                      <a:lnTo>
                        <a:pt x="65" y="701"/>
                      </a:lnTo>
                      <a:lnTo>
                        <a:pt x="49" y="750"/>
                      </a:lnTo>
                      <a:lnTo>
                        <a:pt x="33" y="801"/>
                      </a:lnTo>
                      <a:lnTo>
                        <a:pt x="22" y="852"/>
                      </a:lnTo>
                      <a:lnTo>
                        <a:pt x="12" y="905"/>
                      </a:lnTo>
                      <a:lnTo>
                        <a:pt x="5" y="958"/>
                      </a:lnTo>
                      <a:lnTo>
                        <a:pt x="1" y="1012"/>
                      </a:lnTo>
                      <a:lnTo>
                        <a:pt x="0" y="1066"/>
                      </a:lnTo>
                      <a:lnTo>
                        <a:pt x="1" y="1122"/>
                      </a:lnTo>
                      <a:lnTo>
                        <a:pt x="5" y="1175"/>
                      </a:lnTo>
                      <a:lnTo>
                        <a:pt x="12" y="1229"/>
                      </a:lnTo>
                      <a:lnTo>
                        <a:pt x="22" y="1281"/>
                      </a:lnTo>
                      <a:lnTo>
                        <a:pt x="33" y="1333"/>
                      </a:lnTo>
                      <a:lnTo>
                        <a:pt x="49" y="1383"/>
                      </a:lnTo>
                      <a:lnTo>
                        <a:pt x="65" y="1433"/>
                      </a:lnTo>
                      <a:lnTo>
                        <a:pt x="84" y="1481"/>
                      </a:lnTo>
                      <a:lnTo>
                        <a:pt x="105" y="1529"/>
                      </a:lnTo>
                      <a:lnTo>
                        <a:pt x="129" y="1574"/>
                      </a:lnTo>
                      <a:lnTo>
                        <a:pt x="155" y="1620"/>
                      </a:lnTo>
                      <a:lnTo>
                        <a:pt x="183" y="1662"/>
                      </a:lnTo>
                      <a:lnTo>
                        <a:pt x="212" y="1704"/>
                      </a:lnTo>
                      <a:lnTo>
                        <a:pt x="244" y="1745"/>
                      </a:lnTo>
                      <a:lnTo>
                        <a:pt x="278" y="1783"/>
                      </a:lnTo>
                      <a:lnTo>
                        <a:pt x="313" y="1821"/>
                      </a:lnTo>
                      <a:lnTo>
                        <a:pt x="350" y="1856"/>
                      </a:lnTo>
                      <a:lnTo>
                        <a:pt x="389" y="1889"/>
                      </a:lnTo>
                      <a:lnTo>
                        <a:pt x="429" y="1922"/>
                      </a:lnTo>
                      <a:lnTo>
                        <a:pt x="470" y="1951"/>
                      </a:lnTo>
                      <a:lnTo>
                        <a:pt x="514" y="1979"/>
                      </a:lnTo>
                      <a:lnTo>
                        <a:pt x="559" y="2004"/>
                      </a:lnTo>
                      <a:lnTo>
                        <a:pt x="604" y="2028"/>
                      </a:lnTo>
                      <a:lnTo>
                        <a:pt x="652" y="2050"/>
                      </a:lnTo>
                      <a:lnTo>
                        <a:pt x="700" y="2069"/>
                      </a:lnTo>
                      <a:lnTo>
                        <a:pt x="750" y="2085"/>
                      </a:lnTo>
                      <a:lnTo>
                        <a:pt x="800" y="2100"/>
                      </a:lnTo>
                      <a:lnTo>
                        <a:pt x="851" y="2111"/>
                      </a:lnTo>
                      <a:lnTo>
                        <a:pt x="904" y="2121"/>
                      </a:lnTo>
                      <a:lnTo>
                        <a:pt x="957" y="2128"/>
                      </a:lnTo>
                      <a:lnTo>
                        <a:pt x="1011" y="2133"/>
                      </a:lnTo>
                      <a:lnTo>
                        <a:pt x="1066" y="2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6" name="Freeform 22"/>
                <p:cNvSpPr>
                  <a:spLocks/>
                </p:cNvSpPr>
                <p:nvPr/>
              </p:nvSpPr>
              <p:spPr bwMode="auto">
                <a:xfrm>
                  <a:off x="-962970" y="-196421"/>
                  <a:ext cx="220085" cy="159345"/>
                </a:xfrm>
                <a:custGeom>
                  <a:avLst/>
                  <a:gdLst/>
                  <a:ahLst/>
                  <a:cxnLst>
                    <a:cxn ang="0">
                      <a:pos x="1122" y="0"/>
                    </a:cxn>
                    <a:cxn ang="0">
                      <a:pos x="615" y="3"/>
                    </a:cxn>
                    <a:cxn ang="0">
                      <a:pos x="548" y="19"/>
                    </a:cxn>
                    <a:cxn ang="0">
                      <a:pos x="482" y="40"/>
                    </a:cxn>
                    <a:cxn ang="0">
                      <a:pos x="406" y="69"/>
                    </a:cxn>
                    <a:cxn ang="0">
                      <a:pos x="347" y="97"/>
                    </a:cxn>
                    <a:cxn ang="0">
                      <a:pos x="307" y="119"/>
                    </a:cxn>
                    <a:cxn ang="0">
                      <a:pos x="268" y="145"/>
                    </a:cxn>
                    <a:cxn ang="0">
                      <a:pos x="231" y="173"/>
                    </a:cxn>
                    <a:cxn ang="0">
                      <a:pos x="195" y="204"/>
                    </a:cxn>
                    <a:cxn ang="0">
                      <a:pos x="164" y="239"/>
                    </a:cxn>
                    <a:cxn ang="0">
                      <a:pos x="136" y="277"/>
                    </a:cxn>
                    <a:cxn ang="0">
                      <a:pos x="111" y="315"/>
                    </a:cxn>
                    <a:cxn ang="0">
                      <a:pos x="89" y="354"/>
                    </a:cxn>
                    <a:cxn ang="0">
                      <a:pos x="70" y="393"/>
                    </a:cxn>
                    <a:cxn ang="0">
                      <a:pos x="55" y="430"/>
                    </a:cxn>
                    <a:cxn ang="0">
                      <a:pos x="42" y="469"/>
                    </a:cxn>
                    <a:cxn ang="0">
                      <a:pos x="26" y="523"/>
                    </a:cxn>
                    <a:cxn ang="0">
                      <a:pos x="12" y="593"/>
                    </a:cxn>
                    <a:cxn ang="0">
                      <a:pos x="4" y="656"/>
                    </a:cxn>
                    <a:cxn ang="0">
                      <a:pos x="0" y="733"/>
                    </a:cxn>
                    <a:cxn ang="0">
                      <a:pos x="0" y="809"/>
                    </a:cxn>
                    <a:cxn ang="0">
                      <a:pos x="0" y="993"/>
                    </a:cxn>
                    <a:cxn ang="0">
                      <a:pos x="0" y="1287"/>
                    </a:cxn>
                    <a:cxn ang="0">
                      <a:pos x="0" y="1643"/>
                    </a:cxn>
                    <a:cxn ang="0">
                      <a:pos x="0" y="2019"/>
                    </a:cxn>
                    <a:cxn ang="0">
                      <a:pos x="0" y="2367"/>
                    </a:cxn>
                    <a:cxn ang="0">
                      <a:pos x="0" y="2645"/>
                    </a:cxn>
                    <a:cxn ang="0">
                      <a:pos x="0" y="2804"/>
                    </a:cxn>
                    <a:cxn ang="0">
                      <a:pos x="1892" y="2827"/>
                    </a:cxn>
                    <a:cxn ang="0">
                      <a:pos x="3913" y="2827"/>
                    </a:cxn>
                    <a:cxn ang="0">
                      <a:pos x="3913" y="2742"/>
                    </a:cxn>
                    <a:cxn ang="0">
                      <a:pos x="3913" y="2518"/>
                    </a:cxn>
                    <a:cxn ang="0">
                      <a:pos x="3913" y="2200"/>
                    </a:cxn>
                    <a:cxn ang="0">
                      <a:pos x="3913" y="1831"/>
                    </a:cxn>
                    <a:cxn ang="0">
                      <a:pos x="3913" y="1459"/>
                    </a:cxn>
                    <a:cxn ang="0">
                      <a:pos x="3913" y="1129"/>
                    </a:cxn>
                    <a:cxn ang="0">
                      <a:pos x="3913" y="885"/>
                    </a:cxn>
                    <a:cxn ang="0">
                      <a:pos x="3913" y="772"/>
                    </a:cxn>
                    <a:cxn ang="0">
                      <a:pos x="3911" y="684"/>
                    </a:cxn>
                    <a:cxn ang="0">
                      <a:pos x="3905" y="625"/>
                    </a:cxn>
                    <a:cxn ang="0">
                      <a:pos x="3894" y="559"/>
                    </a:cxn>
                    <a:cxn ang="0">
                      <a:pos x="3877" y="487"/>
                    </a:cxn>
                    <a:cxn ang="0">
                      <a:pos x="3865" y="450"/>
                    </a:cxn>
                    <a:cxn ang="0">
                      <a:pos x="3849" y="411"/>
                    </a:cxn>
                    <a:cxn ang="0">
                      <a:pos x="3832" y="373"/>
                    </a:cxn>
                    <a:cxn ang="0">
                      <a:pos x="3813" y="335"/>
                    </a:cxn>
                    <a:cxn ang="0">
                      <a:pos x="3790" y="296"/>
                    </a:cxn>
                    <a:cxn ang="0">
                      <a:pos x="3764" y="258"/>
                    </a:cxn>
                    <a:cxn ang="0">
                      <a:pos x="3733" y="221"/>
                    </a:cxn>
                    <a:cxn ang="0">
                      <a:pos x="3699" y="188"/>
                    </a:cxn>
                    <a:cxn ang="0">
                      <a:pos x="3663" y="159"/>
                    </a:cxn>
                    <a:cxn ang="0">
                      <a:pos x="3626" y="132"/>
                    </a:cxn>
                    <a:cxn ang="0">
                      <a:pos x="3585" y="108"/>
                    </a:cxn>
                    <a:cxn ang="0">
                      <a:pos x="3546" y="87"/>
                    </a:cxn>
                    <a:cxn ang="0">
                      <a:pos x="3467" y="53"/>
                    </a:cxn>
                    <a:cxn ang="0">
                      <a:pos x="3396" y="29"/>
                    </a:cxn>
                    <a:cxn ang="0">
                      <a:pos x="3337" y="12"/>
                    </a:cxn>
                    <a:cxn ang="0">
                      <a:pos x="3284" y="0"/>
                    </a:cxn>
                    <a:cxn ang="0">
                      <a:pos x="1956" y="1290"/>
                    </a:cxn>
                  </a:cxnLst>
                  <a:rect l="0" t="0" r="r" b="b"/>
                  <a:pathLst>
                    <a:path w="3913" h="2827">
                      <a:moveTo>
                        <a:pt x="1956" y="1290"/>
                      </a:moveTo>
                      <a:lnTo>
                        <a:pt x="1122" y="0"/>
                      </a:lnTo>
                      <a:lnTo>
                        <a:pt x="629" y="0"/>
                      </a:lnTo>
                      <a:lnTo>
                        <a:pt x="615" y="3"/>
                      </a:lnTo>
                      <a:lnTo>
                        <a:pt x="576" y="12"/>
                      </a:lnTo>
                      <a:lnTo>
                        <a:pt x="548" y="19"/>
                      </a:lnTo>
                      <a:lnTo>
                        <a:pt x="517" y="29"/>
                      </a:lnTo>
                      <a:lnTo>
                        <a:pt x="482" y="40"/>
                      </a:lnTo>
                      <a:lnTo>
                        <a:pt x="445" y="53"/>
                      </a:lnTo>
                      <a:lnTo>
                        <a:pt x="406" y="69"/>
                      </a:lnTo>
                      <a:lnTo>
                        <a:pt x="367" y="87"/>
                      </a:lnTo>
                      <a:lnTo>
                        <a:pt x="347" y="97"/>
                      </a:lnTo>
                      <a:lnTo>
                        <a:pt x="326" y="108"/>
                      </a:lnTo>
                      <a:lnTo>
                        <a:pt x="307" y="119"/>
                      </a:lnTo>
                      <a:lnTo>
                        <a:pt x="287" y="132"/>
                      </a:lnTo>
                      <a:lnTo>
                        <a:pt x="268" y="145"/>
                      </a:lnTo>
                      <a:lnTo>
                        <a:pt x="249" y="159"/>
                      </a:lnTo>
                      <a:lnTo>
                        <a:pt x="231" y="173"/>
                      </a:lnTo>
                      <a:lnTo>
                        <a:pt x="212" y="188"/>
                      </a:lnTo>
                      <a:lnTo>
                        <a:pt x="195" y="204"/>
                      </a:lnTo>
                      <a:lnTo>
                        <a:pt x="179" y="221"/>
                      </a:lnTo>
                      <a:lnTo>
                        <a:pt x="164" y="239"/>
                      </a:lnTo>
                      <a:lnTo>
                        <a:pt x="149" y="258"/>
                      </a:lnTo>
                      <a:lnTo>
                        <a:pt x="136" y="277"/>
                      </a:lnTo>
                      <a:lnTo>
                        <a:pt x="123" y="296"/>
                      </a:lnTo>
                      <a:lnTo>
                        <a:pt x="111" y="315"/>
                      </a:lnTo>
                      <a:lnTo>
                        <a:pt x="99" y="335"/>
                      </a:lnTo>
                      <a:lnTo>
                        <a:pt x="89" y="354"/>
                      </a:lnTo>
                      <a:lnTo>
                        <a:pt x="79" y="373"/>
                      </a:lnTo>
                      <a:lnTo>
                        <a:pt x="70" y="393"/>
                      </a:lnTo>
                      <a:lnTo>
                        <a:pt x="62" y="411"/>
                      </a:lnTo>
                      <a:lnTo>
                        <a:pt x="55" y="430"/>
                      </a:lnTo>
                      <a:lnTo>
                        <a:pt x="48" y="450"/>
                      </a:lnTo>
                      <a:lnTo>
                        <a:pt x="42" y="469"/>
                      </a:lnTo>
                      <a:lnTo>
                        <a:pt x="36" y="487"/>
                      </a:lnTo>
                      <a:lnTo>
                        <a:pt x="26" y="523"/>
                      </a:lnTo>
                      <a:lnTo>
                        <a:pt x="18" y="559"/>
                      </a:lnTo>
                      <a:lnTo>
                        <a:pt x="12" y="593"/>
                      </a:lnTo>
                      <a:lnTo>
                        <a:pt x="8" y="625"/>
                      </a:lnTo>
                      <a:lnTo>
                        <a:pt x="4" y="656"/>
                      </a:lnTo>
                      <a:lnTo>
                        <a:pt x="2" y="684"/>
                      </a:lnTo>
                      <a:lnTo>
                        <a:pt x="0" y="733"/>
                      </a:lnTo>
                      <a:lnTo>
                        <a:pt x="0" y="772"/>
                      </a:lnTo>
                      <a:lnTo>
                        <a:pt x="0" y="809"/>
                      </a:lnTo>
                      <a:lnTo>
                        <a:pt x="0" y="885"/>
                      </a:lnTo>
                      <a:lnTo>
                        <a:pt x="0" y="993"/>
                      </a:lnTo>
                      <a:lnTo>
                        <a:pt x="0" y="1129"/>
                      </a:lnTo>
                      <a:lnTo>
                        <a:pt x="0" y="1287"/>
                      </a:lnTo>
                      <a:lnTo>
                        <a:pt x="0" y="1459"/>
                      </a:lnTo>
                      <a:lnTo>
                        <a:pt x="0" y="1643"/>
                      </a:lnTo>
                      <a:lnTo>
                        <a:pt x="0" y="1831"/>
                      </a:lnTo>
                      <a:lnTo>
                        <a:pt x="0" y="2019"/>
                      </a:lnTo>
                      <a:lnTo>
                        <a:pt x="0" y="2200"/>
                      </a:lnTo>
                      <a:lnTo>
                        <a:pt x="0" y="2367"/>
                      </a:lnTo>
                      <a:lnTo>
                        <a:pt x="0" y="2518"/>
                      </a:lnTo>
                      <a:lnTo>
                        <a:pt x="0" y="2645"/>
                      </a:lnTo>
                      <a:lnTo>
                        <a:pt x="0" y="2742"/>
                      </a:lnTo>
                      <a:lnTo>
                        <a:pt x="0" y="2804"/>
                      </a:lnTo>
                      <a:lnTo>
                        <a:pt x="0" y="2827"/>
                      </a:lnTo>
                      <a:lnTo>
                        <a:pt x="1892" y="2827"/>
                      </a:lnTo>
                      <a:lnTo>
                        <a:pt x="2020" y="2827"/>
                      </a:lnTo>
                      <a:lnTo>
                        <a:pt x="3913" y="2827"/>
                      </a:lnTo>
                      <a:lnTo>
                        <a:pt x="3913" y="2804"/>
                      </a:lnTo>
                      <a:lnTo>
                        <a:pt x="3913" y="2742"/>
                      </a:lnTo>
                      <a:lnTo>
                        <a:pt x="3913" y="2645"/>
                      </a:lnTo>
                      <a:lnTo>
                        <a:pt x="3913" y="2518"/>
                      </a:lnTo>
                      <a:lnTo>
                        <a:pt x="3913" y="2367"/>
                      </a:lnTo>
                      <a:lnTo>
                        <a:pt x="3913" y="2200"/>
                      </a:lnTo>
                      <a:lnTo>
                        <a:pt x="3913" y="2019"/>
                      </a:lnTo>
                      <a:lnTo>
                        <a:pt x="3913" y="1831"/>
                      </a:lnTo>
                      <a:lnTo>
                        <a:pt x="3913" y="1643"/>
                      </a:lnTo>
                      <a:lnTo>
                        <a:pt x="3913" y="1459"/>
                      </a:lnTo>
                      <a:lnTo>
                        <a:pt x="3913" y="1287"/>
                      </a:lnTo>
                      <a:lnTo>
                        <a:pt x="3913" y="1129"/>
                      </a:lnTo>
                      <a:lnTo>
                        <a:pt x="3913" y="993"/>
                      </a:lnTo>
                      <a:lnTo>
                        <a:pt x="3913" y="885"/>
                      </a:lnTo>
                      <a:lnTo>
                        <a:pt x="3913" y="809"/>
                      </a:lnTo>
                      <a:lnTo>
                        <a:pt x="3913" y="772"/>
                      </a:lnTo>
                      <a:lnTo>
                        <a:pt x="3913" y="733"/>
                      </a:lnTo>
                      <a:lnTo>
                        <a:pt x="3911" y="684"/>
                      </a:lnTo>
                      <a:lnTo>
                        <a:pt x="3908" y="656"/>
                      </a:lnTo>
                      <a:lnTo>
                        <a:pt x="3905" y="625"/>
                      </a:lnTo>
                      <a:lnTo>
                        <a:pt x="3901" y="593"/>
                      </a:lnTo>
                      <a:lnTo>
                        <a:pt x="3894" y="559"/>
                      </a:lnTo>
                      <a:lnTo>
                        <a:pt x="3887" y="523"/>
                      </a:lnTo>
                      <a:lnTo>
                        <a:pt x="3877" y="487"/>
                      </a:lnTo>
                      <a:lnTo>
                        <a:pt x="3871" y="469"/>
                      </a:lnTo>
                      <a:lnTo>
                        <a:pt x="3865" y="450"/>
                      </a:lnTo>
                      <a:lnTo>
                        <a:pt x="3857" y="430"/>
                      </a:lnTo>
                      <a:lnTo>
                        <a:pt x="3849" y="411"/>
                      </a:lnTo>
                      <a:lnTo>
                        <a:pt x="3841" y="393"/>
                      </a:lnTo>
                      <a:lnTo>
                        <a:pt x="3832" y="373"/>
                      </a:lnTo>
                      <a:lnTo>
                        <a:pt x="3823" y="354"/>
                      </a:lnTo>
                      <a:lnTo>
                        <a:pt x="3813" y="335"/>
                      </a:lnTo>
                      <a:lnTo>
                        <a:pt x="3801" y="315"/>
                      </a:lnTo>
                      <a:lnTo>
                        <a:pt x="3790" y="296"/>
                      </a:lnTo>
                      <a:lnTo>
                        <a:pt x="3777" y="277"/>
                      </a:lnTo>
                      <a:lnTo>
                        <a:pt x="3764" y="258"/>
                      </a:lnTo>
                      <a:lnTo>
                        <a:pt x="3749" y="239"/>
                      </a:lnTo>
                      <a:lnTo>
                        <a:pt x="3733" y="221"/>
                      </a:lnTo>
                      <a:lnTo>
                        <a:pt x="3716" y="204"/>
                      </a:lnTo>
                      <a:lnTo>
                        <a:pt x="3699" y="188"/>
                      </a:lnTo>
                      <a:lnTo>
                        <a:pt x="3682" y="173"/>
                      </a:lnTo>
                      <a:lnTo>
                        <a:pt x="3663" y="159"/>
                      </a:lnTo>
                      <a:lnTo>
                        <a:pt x="3645" y="145"/>
                      </a:lnTo>
                      <a:lnTo>
                        <a:pt x="3626" y="132"/>
                      </a:lnTo>
                      <a:lnTo>
                        <a:pt x="3605" y="119"/>
                      </a:lnTo>
                      <a:lnTo>
                        <a:pt x="3585" y="108"/>
                      </a:lnTo>
                      <a:lnTo>
                        <a:pt x="3565" y="97"/>
                      </a:lnTo>
                      <a:lnTo>
                        <a:pt x="3546" y="87"/>
                      </a:lnTo>
                      <a:lnTo>
                        <a:pt x="3505" y="69"/>
                      </a:lnTo>
                      <a:lnTo>
                        <a:pt x="3467" y="53"/>
                      </a:lnTo>
                      <a:lnTo>
                        <a:pt x="3430" y="40"/>
                      </a:lnTo>
                      <a:lnTo>
                        <a:pt x="3396" y="29"/>
                      </a:lnTo>
                      <a:lnTo>
                        <a:pt x="3364" y="19"/>
                      </a:lnTo>
                      <a:lnTo>
                        <a:pt x="3337" y="12"/>
                      </a:lnTo>
                      <a:lnTo>
                        <a:pt x="3298" y="3"/>
                      </a:lnTo>
                      <a:lnTo>
                        <a:pt x="3284" y="0"/>
                      </a:lnTo>
                      <a:lnTo>
                        <a:pt x="2790" y="0"/>
                      </a:lnTo>
                      <a:lnTo>
                        <a:pt x="1956" y="12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7" name="Freeform 23"/>
                <p:cNvSpPr>
                  <a:spLocks/>
                </p:cNvSpPr>
                <p:nvPr/>
              </p:nvSpPr>
              <p:spPr bwMode="auto">
                <a:xfrm>
                  <a:off x="-857266" y="-196421"/>
                  <a:ext cx="9466" cy="7888"/>
                </a:xfrm>
                <a:custGeom>
                  <a:avLst/>
                  <a:gdLst/>
                  <a:ahLst/>
                  <a:cxnLst>
                    <a:cxn ang="0">
                      <a:pos x="84" y="148"/>
                    </a:cxn>
                    <a:cxn ang="0">
                      <a:pos x="127" y="74"/>
                    </a:cxn>
                    <a:cxn ang="0">
                      <a:pos x="169" y="0"/>
                    </a:cxn>
                    <a:cxn ang="0">
                      <a:pos x="84" y="0"/>
                    </a:cxn>
                    <a:cxn ang="0">
                      <a:pos x="0" y="0"/>
                    </a:cxn>
                    <a:cxn ang="0">
                      <a:pos x="42" y="74"/>
                    </a:cxn>
                    <a:cxn ang="0">
                      <a:pos x="84" y="148"/>
                    </a:cxn>
                  </a:cxnLst>
                  <a:rect l="0" t="0" r="r" b="b"/>
                  <a:pathLst>
                    <a:path w="169" h="148">
                      <a:moveTo>
                        <a:pt x="84" y="148"/>
                      </a:moveTo>
                      <a:lnTo>
                        <a:pt x="127" y="74"/>
                      </a:lnTo>
                      <a:lnTo>
                        <a:pt x="169" y="0"/>
                      </a:lnTo>
                      <a:lnTo>
                        <a:pt x="84" y="0"/>
                      </a:lnTo>
                      <a:lnTo>
                        <a:pt x="0" y="0"/>
                      </a:lnTo>
                      <a:lnTo>
                        <a:pt x="42" y="74"/>
                      </a:lnTo>
                      <a:lnTo>
                        <a:pt x="84"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8" name="Freeform 24"/>
                <p:cNvSpPr>
                  <a:spLocks/>
                </p:cNvSpPr>
                <p:nvPr/>
              </p:nvSpPr>
              <p:spPr bwMode="auto">
                <a:xfrm>
                  <a:off x="-863577" y="-190899"/>
                  <a:ext cx="22087" cy="54430"/>
                </a:xfrm>
                <a:custGeom>
                  <a:avLst/>
                  <a:gdLst/>
                  <a:ahLst/>
                  <a:cxnLst>
                    <a:cxn ang="0">
                      <a:pos x="196" y="0"/>
                    </a:cxn>
                    <a:cxn ang="0">
                      <a:pos x="295" y="358"/>
                    </a:cxn>
                    <a:cxn ang="0">
                      <a:pos x="388" y="697"/>
                    </a:cxn>
                    <a:cxn ang="0">
                      <a:pos x="393" y="697"/>
                    </a:cxn>
                    <a:cxn ang="0">
                      <a:pos x="389" y="702"/>
                    </a:cxn>
                    <a:cxn ang="0">
                      <a:pos x="393" y="716"/>
                    </a:cxn>
                    <a:cxn ang="0">
                      <a:pos x="379" y="716"/>
                    </a:cxn>
                    <a:cxn ang="0">
                      <a:pos x="295" y="830"/>
                    </a:cxn>
                    <a:cxn ang="0">
                      <a:pos x="196" y="963"/>
                    </a:cxn>
                    <a:cxn ang="0">
                      <a:pos x="97" y="830"/>
                    </a:cxn>
                    <a:cxn ang="0">
                      <a:pos x="14" y="716"/>
                    </a:cxn>
                    <a:cxn ang="0">
                      <a:pos x="0" y="716"/>
                    </a:cxn>
                    <a:cxn ang="0">
                      <a:pos x="3" y="702"/>
                    </a:cxn>
                    <a:cxn ang="0">
                      <a:pos x="0" y="697"/>
                    </a:cxn>
                    <a:cxn ang="0">
                      <a:pos x="5" y="697"/>
                    </a:cxn>
                    <a:cxn ang="0">
                      <a:pos x="97" y="358"/>
                    </a:cxn>
                    <a:cxn ang="0">
                      <a:pos x="196" y="0"/>
                    </a:cxn>
                  </a:cxnLst>
                  <a:rect l="0" t="0" r="r" b="b"/>
                  <a:pathLst>
                    <a:path w="393" h="963">
                      <a:moveTo>
                        <a:pt x="196" y="0"/>
                      </a:moveTo>
                      <a:lnTo>
                        <a:pt x="295" y="358"/>
                      </a:lnTo>
                      <a:lnTo>
                        <a:pt x="388" y="697"/>
                      </a:lnTo>
                      <a:lnTo>
                        <a:pt x="393" y="697"/>
                      </a:lnTo>
                      <a:lnTo>
                        <a:pt x="389" y="702"/>
                      </a:lnTo>
                      <a:lnTo>
                        <a:pt x="393" y="716"/>
                      </a:lnTo>
                      <a:lnTo>
                        <a:pt x="379" y="716"/>
                      </a:lnTo>
                      <a:lnTo>
                        <a:pt x="295" y="830"/>
                      </a:lnTo>
                      <a:lnTo>
                        <a:pt x="196" y="963"/>
                      </a:lnTo>
                      <a:lnTo>
                        <a:pt x="97" y="830"/>
                      </a:lnTo>
                      <a:lnTo>
                        <a:pt x="14" y="716"/>
                      </a:lnTo>
                      <a:lnTo>
                        <a:pt x="0" y="716"/>
                      </a:lnTo>
                      <a:lnTo>
                        <a:pt x="3" y="702"/>
                      </a:lnTo>
                      <a:lnTo>
                        <a:pt x="0" y="697"/>
                      </a:lnTo>
                      <a:lnTo>
                        <a:pt x="5" y="697"/>
                      </a:lnTo>
                      <a:lnTo>
                        <a:pt x="97" y="358"/>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9" name="Freeform 25"/>
                <p:cNvSpPr>
                  <a:spLocks/>
                </p:cNvSpPr>
                <p:nvPr/>
              </p:nvSpPr>
              <p:spPr bwMode="auto">
                <a:xfrm>
                  <a:off x="-685300" y="-332889"/>
                  <a:ext cx="119903" cy="120692"/>
                </a:xfrm>
                <a:custGeom>
                  <a:avLst/>
                  <a:gdLst/>
                  <a:ahLst/>
                  <a:cxnLst>
                    <a:cxn ang="0">
                      <a:pos x="1175" y="2128"/>
                    </a:cxn>
                    <a:cxn ang="0">
                      <a:pos x="1331" y="2100"/>
                    </a:cxn>
                    <a:cxn ang="0">
                      <a:pos x="1479" y="2050"/>
                    </a:cxn>
                    <a:cxn ang="0">
                      <a:pos x="1617" y="1979"/>
                    </a:cxn>
                    <a:cxn ang="0">
                      <a:pos x="1742" y="1889"/>
                    </a:cxn>
                    <a:cxn ang="0">
                      <a:pos x="1853" y="1783"/>
                    </a:cxn>
                    <a:cxn ang="0">
                      <a:pos x="1948" y="1662"/>
                    </a:cxn>
                    <a:cxn ang="0">
                      <a:pos x="2026" y="1529"/>
                    </a:cxn>
                    <a:cxn ang="0">
                      <a:pos x="2083" y="1383"/>
                    </a:cxn>
                    <a:cxn ang="0">
                      <a:pos x="2119" y="1229"/>
                    </a:cxn>
                    <a:cxn ang="0">
                      <a:pos x="2131" y="1066"/>
                    </a:cxn>
                    <a:cxn ang="0">
                      <a:pos x="2119" y="905"/>
                    </a:cxn>
                    <a:cxn ang="0">
                      <a:pos x="2083" y="750"/>
                    </a:cxn>
                    <a:cxn ang="0">
                      <a:pos x="2026" y="605"/>
                    </a:cxn>
                    <a:cxn ang="0">
                      <a:pos x="1948" y="471"/>
                    </a:cxn>
                    <a:cxn ang="0">
                      <a:pos x="1853" y="350"/>
                    </a:cxn>
                    <a:cxn ang="0">
                      <a:pos x="1742" y="244"/>
                    </a:cxn>
                    <a:cxn ang="0">
                      <a:pos x="1617" y="154"/>
                    </a:cxn>
                    <a:cxn ang="0">
                      <a:pos x="1479" y="84"/>
                    </a:cxn>
                    <a:cxn ang="0">
                      <a:pos x="1331" y="33"/>
                    </a:cxn>
                    <a:cxn ang="0">
                      <a:pos x="1175" y="5"/>
                    </a:cxn>
                    <a:cxn ang="0">
                      <a:pos x="1011" y="1"/>
                    </a:cxn>
                    <a:cxn ang="0">
                      <a:pos x="851" y="21"/>
                    </a:cxn>
                    <a:cxn ang="0">
                      <a:pos x="700" y="65"/>
                    </a:cxn>
                    <a:cxn ang="0">
                      <a:pos x="558" y="129"/>
                    </a:cxn>
                    <a:cxn ang="0">
                      <a:pos x="428" y="212"/>
                    </a:cxn>
                    <a:cxn ang="0">
                      <a:pos x="312" y="313"/>
                    </a:cxn>
                    <a:cxn ang="0">
                      <a:pos x="212" y="429"/>
                    </a:cxn>
                    <a:cxn ang="0">
                      <a:pos x="129" y="558"/>
                    </a:cxn>
                    <a:cxn ang="0">
                      <a:pos x="65" y="701"/>
                    </a:cxn>
                    <a:cxn ang="0">
                      <a:pos x="22" y="852"/>
                    </a:cxn>
                    <a:cxn ang="0">
                      <a:pos x="2" y="1012"/>
                    </a:cxn>
                    <a:cxn ang="0">
                      <a:pos x="6" y="1175"/>
                    </a:cxn>
                    <a:cxn ang="0">
                      <a:pos x="34" y="1333"/>
                    </a:cxn>
                    <a:cxn ang="0">
                      <a:pos x="84" y="1481"/>
                    </a:cxn>
                    <a:cxn ang="0">
                      <a:pos x="155" y="1620"/>
                    </a:cxn>
                    <a:cxn ang="0">
                      <a:pos x="244" y="1745"/>
                    </a:cxn>
                    <a:cxn ang="0">
                      <a:pos x="350" y="1856"/>
                    </a:cxn>
                    <a:cxn ang="0">
                      <a:pos x="471" y="1951"/>
                    </a:cxn>
                    <a:cxn ang="0">
                      <a:pos x="604" y="2028"/>
                    </a:cxn>
                    <a:cxn ang="0">
                      <a:pos x="749" y="2085"/>
                    </a:cxn>
                    <a:cxn ang="0">
                      <a:pos x="903" y="2121"/>
                    </a:cxn>
                    <a:cxn ang="0">
                      <a:pos x="1066" y="2134"/>
                    </a:cxn>
                  </a:cxnLst>
                  <a:rect l="0" t="0" r="r" b="b"/>
                  <a:pathLst>
                    <a:path w="2131" h="2134">
                      <a:moveTo>
                        <a:pt x="1066" y="2134"/>
                      </a:moveTo>
                      <a:lnTo>
                        <a:pt x="1120" y="2133"/>
                      </a:lnTo>
                      <a:lnTo>
                        <a:pt x="1175" y="2128"/>
                      </a:lnTo>
                      <a:lnTo>
                        <a:pt x="1227" y="2121"/>
                      </a:lnTo>
                      <a:lnTo>
                        <a:pt x="1279" y="2111"/>
                      </a:lnTo>
                      <a:lnTo>
                        <a:pt x="1331" y="2100"/>
                      </a:lnTo>
                      <a:lnTo>
                        <a:pt x="1381" y="2085"/>
                      </a:lnTo>
                      <a:lnTo>
                        <a:pt x="1431" y="2069"/>
                      </a:lnTo>
                      <a:lnTo>
                        <a:pt x="1479" y="2050"/>
                      </a:lnTo>
                      <a:lnTo>
                        <a:pt x="1527" y="2028"/>
                      </a:lnTo>
                      <a:lnTo>
                        <a:pt x="1573" y="2004"/>
                      </a:lnTo>
                      <a:lnTo>
                        <a:pt x="1617" y="1979"/>
                      </a:lnTo>
                      <a:lnTo>
                        <a:pt x="1661" y="1951"/>
                      </a:lnTo>
                      <a:lnTo>
                        <a:pt x="1702" y="1922"/>
                      </a:lnTo>
                      <a:lnTo>
                        <a:pt x="1742" y="1889"/>
                      </a:lnTo>
                      <a:lnTo>
                        <a:pt x="1782" y="1856"/>
                      </a:lnTo>
                      <a:lnTo>
                        <a:pt x="1818" y="1821"/>
                      </a:lnTo>
                      <a:lnTo>
                        <a:pt x="1853" y="1783"/>
                      </a:lnTo>
                      <a:lnTo>
                        <a:pt x="1887" y="1745"/>
                      </a:lnTo>
                      <a:lnTo>
                        <a:pt x="1919" y="1704"/>
                      </a:lnTo>
                      <a:lnTo>
                        <a:pt x="1948" y="1662"/>
                      </a:lnTo>
                      <a:lnTo>
                        <a:pt x="1976" y="1620"/>
                      </a:lnTo>
                      <a:lnTo>
                        <a:pt x="2002" y="1574"/>
                      </a:lnTo>
                      <a:lnTo>
                        <a:pt x="2026" y="1529"/>
                      </a:lnTo>
                      <a:lnTo>
                        <a:pt x="2047" y="1481"/>
                      </a:lnTo>
                      <a:lnTo>
                        <a:pt x="2066" y="1433"/>
                      </a:lnTo>
                      <a:lnTo>
                        <a:pt x="2083" y="1383"/>
                      </a:lnTo>
                      <a:lnTo>
                        <a:pt x="2097" y="1333"/>
                      </a:lnTo>
                      <a:lnTo>
                        <a:pt x="2110" y="1281"/>
                      </a:lnTo>
                      <a:lnTo>
                        <a:pt x="2119" y="1229"/>
                      </a:lnTo>
                      <a:lnTo>
                        <a:pt x="2126" y="1175"/>
                      </a:lnTo>
                      <a:lnTo>
                        <a:pt x="2130" y="1122"/>
                      </a:lnTo>
                      <a:lnTo>
                        <a:pt x="2131" y="1066"/>
                      </a:lnTo>
                      <a:lnTo>
                        <a:pt x="2130" y="1012"/>
                      </a:lnTo>
                      <a:lnTo>
                        <a:pt x="2126" y="958"/>
                      </a:lnTo>
                      <a:lnTo>
                        <a:pt x="2119" y="905"/>
                      </a:lnTo>
                      <a:lnTo>
                        <a:pt x="2110" y="852"/>
                      </a:lnTo>
                      <a:lnTo>
                        <a:pt x="2097" y="801"/>
                      </a:lnTo>
                      <a:lnTo>
                        <a:pt x="2083" y="750"/>
                      </a:lnTo>
                      <a:lnTo>
                        <a:pt x="2066" y="701"/>
                      </a:lnTo>
                      <a:lnTo>
                        <a:pt x="2047" y="652"/>
                      </a:lnTo>
                      <a:lnTo>
                        <a:pt x="2026" y="605"/>
                      </a:lnTo>
                      <a:lnTo>
                        <a:pt x="2002" y="558"/>
                      </a:lnTo>
                      <a:lnTo>
                        <a:pt x="1976" y="514"/>
                      </a:lnTo>
                      <a:lnTo>
                        <a:pt x="1948" y="471"/>
                      </a:lnTo>
                      <a:lnTo>
                        <a:pt x="1919" y="429"/>
                      </a:lnTo>
                      <a:lnTo>
                        <a:pt x="1887" y="389"/>
                      </a:lnTo>
                      <a:lnTo>
                        <a:pt x="1853" y="350"/>
                      </a:lnTo>
                      <a:lnTo>
                        <a:pt x="1818" y="313"/>
                      </a:lnTo>
                      <a:lnTo>
                        <a:pt x="1782" y="278"/>
                      </a:lnTo>
                      <a:lnTo>
                        <a:pt x="1742" y="244"/>
                      </a:lnTo>
                      <a:lnTo>
                        <a:pt x="1702" y="212"/>
                      </a:lnTo>
                      <a:lnTo>
                        <a:pt x="1661" y="183"/>
                      </a:lnTo>
                      <a:lnTo>
                        <a:pt x="1617" y="154"/>
                      </a:lnTo>
                      <a:lnTo>
                        <a:pt x="1573" y="129"/>
                      </a:lnTo>
                      <a:lnTo>
                        <a:pt x="1527" y="105"/>
                      </a:lnTo>
                      <a:lnTo>
                        <a:pt x="1479" y="84"/>
                      </a:lnTo>
                      <a:lnTo>
                        <a:pt x="1431" y="65"/>
                      </a:lnTo>
                      <a:lnTo>
                        <a:pt x="1381" y="47"/>
                      </a:lnTo>
                      <a:lnTo>
                        <a:pt x="1331" y="33"/>
                      </a:lnTo>
                      <a:lnTo>
                        <a:pt x="1279" y="21"/>
                      </a:lnTo>
                      <a:lnTo>
                        <a:pt x="1227" y="12"/>
                      </a:lnTo>
                      <a:lnTo>
                        <a:pt x="1175" y="5"/>
                      </a:lnTo>
                      <a:lnTo>
                        <a:pt x="1120" y="1"/>
                      </a:lnTo>
                      <a:lnTo>
                        <a:pt x="1066" y="0"/>
                      </a:lnTo>
                      <a:lnTo>
                        <a:pt x="1011" y="1"/>
                      </a:lnTo>
                      <a:lnTo>
                        <a:pt x="957" y="5"/>
                      </a:lnTo>
                      <a:lnTo>
                        <a:pt x="903" y="12"/>
                      </a:lnTo>
                      <a:lnTo>
                        <a:pt x="851" y="21"/>
                      </a:lnTo>
                      <a:lnTo>
                        <a:pt x="799" y="33"/>
                      </a:lnTo>
                      <a:lnTo>
                        <a:pt x="749" y="47"/>
                      </a:lnTo>
                      <a:lnTo>
                        <a:pt x="700" y="65"/>
                      </a:lnTo>
                      <a:lnTo>
                        <a:pt x="651" y="84"/>
                      </a:lnTo>
                      <a:lnTo>
                        <a:pt x="604" y="105"/>
                      </a:lnTo>
                      <a:lnTo>
                        <a:pt x="558" y="129"/>
                      </a:lnTo>
                      <a:lnTo>
                        <a:pt x="514" y="154"/>
                      </a:lnTo>
                      <a:lnTo>
                        <a:pt x="471" y="183"/>
                      </a:lnTo>
                      <a:lnTo>
                        <a:pt x="428" y="212"/>
                      </a:lnTo>
                      <a:lnTo>
                        <a:pt x="388" y="244"/>
                      </a:lnTo>
                      <a:lnTo>
                        <a:pt x="350" y="278"/>
                      </a:lnTo>
                      <a:lnTo>
                        <a:pt x="312" y="313"/>
                      </a:lnTo>
                      <a:lnTo>
                        <a:pt x="277" y="350"/>
                      </a:lnTo>
                      <a:lnTo>
                        <a:pt x="244" y="389"/>
                      </a:lnTo>
                      <a:lnTo>
                        <a:pt x="212" y="429"/>
                      </a:lnTo>
                      <a:lnTo>
                        <a:pt x="182" y="471"/>
                      </a:lnTo>
                      <a:lnTo>
                        <a:pt x="155" y="514"/>
                      </a:lnTo>
                      <a:lnTo>
                        <a:pt x="129" y="558"/>
                      </a:lnTo>
                      <a:lnTo>
                        <a:pt x="106" y="605"/>
                      </a:lnTo>
                      <a:lnTo>
                        <a:pt x="84" y="652"/>
                      </a:lnTo>
                      <a:lnTo>
                        <a:pt x="65" y="701"/>
                      </a:lnTo>
                      <a:lnTo>
                        <a:pt x="48" y="750"/>
                      </a:lnTo>
                      <a:lnTo>
                        <a:pt x="34" y="801"/>
                      </a:lnTo>
                      <a:lnTo>
                        <a:pt x="22" y="852"/>
                      </a:lnTo>
                      <a:lnTo>
                        <a:pt x="12" y="905"/>
                      </a:lnTo>
                      <a:lnTo>
                        <a:pt x="6" y="958"/>
                      </a:lnTo>
                      <a:lnTo>
                        <a:pt x="2" y="1012"/>
                      </a:lnTo>
                      <a:lnTo>
                        <a:pt x="0" y="1066"/>
                      </a:lnTo>
                      <a:lnTo>
                        <a:pt x="2" y="1122"/>
                      </a:lnTo>
                      <a:lnTo>
                        <a:pt x="6" y="1175"/>
                      </a:lnTo>
                      <a:lnTo>
                        <a:pt x="12" y="1229"/>
                      </a:lnTo>
                      <a:lnTo>
                        <a:pt x="22" y="1281"/>
                      </a:lnTo>
                      <a:lnTo>
                        <a:pt x="34" y="1333"/>
                      </a:lnTo>
                      <a:lnTo>
                        <a:pt x="48" y="1383"/>
                      </a:lnTo>
                      <a:lnTo>
                        <a:pt x="65" y="1433"/>
                      </a:lnTo>
                      <a:lnTo>
                        <a:pt x="84" y="1481"/>
                      </a:lnTo>
                      <a:lnTo>
                        <a:pt x="106" y="1529"/>
                      </a:lnTo>
                      <a:lnTo>
                        <a:pt x="129" y="1574"/>
                      </a:lnTo>
                      <a:lnTo>
                        <a:pt x="155" y="1620"/>
                      </a:lnTo>
                      <a:lnTo>
                        <a:pt x="182" y="1662"/>
                      </a:lnTo>
                      <a:lnTo>
                        <a:pt x="212" y="1704"/>
                      </a:lnTo>
                      <a:lnTo>
                        <a:pt x="244" y="1745"/>
                      </a:lnTo>
                      <a:lnTo>
                        <a:pt x="277" y="1783"/>
                      </a:lnTo>
                      <a:lnTo>
                        <a:pt x="312" y="1821"/>
                      </a:lnTo>
                      <a:lnTo>
                        <a:pt x="350" y="1856"/>
                      </a:lnTo>
                      <a:lnTo>
                        <a:pt x="388" y="1889"/>
                      </a:lnTo>
                      <a:lnTo>
                        <a:pt x="428" y="1922"/>
                      </a:lnTo>
                      <a:lnTo>
                        <a:pt x="471" y="1951"/>
                      </a:lnTo>
                      <a:lnTo>
                        <a:pt x="514" y="1979"/>
                      </a:lnTo>
                      <a:lnTo>
                        <a:pt x="558" y="2004"/>
                      </a:lnTo>
                      <a:lnTo>
                        <a:pt x="604" y="2028"/>
                      </a:lnTo>
                      <a:lnTo>
                        <a:pt x="651" y="2050"/>
                      </a:lnTo>
                      <a:lnTo>
                        <a:pt x="700" y="2069"/>
                      </a:lnTo>
                      <a:lnTo>
                        <a:pt x="749" y="2085"/>
                      </a:lnTo>
                      <a:lnTo>
                        <a:pt x="799" y="2100"/>
                      </a:lnTo>
                      <a:lnTo>
                        <a:pt x="851" y="2111"/>
                      </a:lnTo>
                      <a:lnTo>
                        <a:pt x="903" y="2121"/>
                      </a:lnTo>
                      <a:lnTo>
                        <a:pt x="957" y="2128"/>
                      </a:lnTo>
                      <a:lnTo>
                        <a:pt x="1011" y="2133"/>
                      </a:lnTo>
                      <a:lnTo>
                        <a:pt x="1066" y="2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30" name="Freeform 26"/>
                <p:cNvSpPr>
                  <a:spLocks/>
                </p:cNvSpPr>
                <p:nvPr/>
              </p:nvSpPr>
              <p:spPr bwMode="auto">
                <a:xfrm>
                  <a:off x="-734996" y="-196421"/>
                  <a:ext cx="220085" cy="159345"/>
                </a:xfrm>
                <a:custGeom>
                  <a:avLst/>
                  <a:gdLst/>
                  <a:ahLst/>
                  <a:cxnLst>
                    <a:cxn ang="0">
                      <a:pos x="1123" y="0"/>
                    </a:cxn>
                    <a:cxn ang="0">
                      <a:pos x="615" y="3"/>
                    </a:cxn>
                    <a:cxn ang="0">
                      <a:pos x="549" y="19"/>
                    </a:cxn>
                    <a:cxn ang="0">
                      <a:pos x="483" y="40"/>
                    </a:cxn>
                    <a:cxn ang="0">
                      <a:pos x="408" y="69"/>
                    </a:cxn>
                    <a:cxn ang="0">
                      <a:pos x="347" y="97"/>
                    </a:cxn>
                    <a:cxn ang="0">
                      <a:pos x="308" y="119"/>
                    </a:cxn>
                    <a:cxn ang="0">
                      <a:pos x="268" y="145"/>
                    </a:cxn>
                    <a:cxn ang="0">
                      <a:pos x="231" y="173"/>
                    </a:cxn>
                    <a:cxn ang="0">
                      <a:pos x="196" y="204"/>
                    </a:cxn>
                    <a:cxn ang="0">
                      <a:pos x="164" y="239"/>
                    </a:cxn>
                    <a:cxn ang="0">
                      <a:pos x="136" y="277"/>
                    </a:cxn>
                    <a:cxn ang="0">
                      <a:pos x="111" y="315"/>
                    </a:cxn>
                    <a:cxn ang="0">
                      <a:pos x="90" y="354"/>
                    </a:cxn>
                    <a:cxn ang="0">
                      <a:pos x="72" y="393"/>
                    </a:cxn>
                    <a:cxn ang="0">
                      <a:pos x="56" y="430"/>
                    </a:cxn>
                    <a:cxn ang="0">
                      <a:pos x="42" y="469"/>
                    </a:cxn>
                    <a:cxn ang="0">
                      <a:pos x="26" y="523"/>
                    </a:cxn>
                    <a:cxn ang="0">
                      <a:pos x="12" y="593"/>
                    </a:cxn>
                    <a:cxn ang="0">
                      <a:pos x="5" y="656"/>
                    </a:cxn>
                    <a:cxn ang="0">
                      <a:pos x="0" y="733"/>
                    </a:cxn>
                    <a:cxn ang="0">
                      <a:pos x="0" y="809"/>
                    </a:cxn>
                    <a:cxn ang="0">
                      <a:pos x="0" y="993"/>
                    </a:cxn>
                    <a:cxn ang="0">
                      <a:pos x="0" y="1287"/>
                    </a:cxn>
                    <a:cxn ang="0">
                      <a:pos x="0" y="1643"/>
                    </a:cxn>
                    <a:cxn ang="0">
                      <a:pos x="0" y="2019"/>
                    </a:cxn>
                    <a:cxn ang="0">
                      <a:pos x="0" y="2367"/>
                    </a:cxn>
                    <a:cxn ang="0">
                      <a:pos x="0" y="2645"/>
                    </a:cxn>
                    <a:cxn ang="0">
                      <a:pos x="0" y="2804"/>
                    </a:cxn>
                    <a:cxn ang="0">
                      <a:pos x="1893" y="2827"/>
                    </a:cxn>
                    <a:cxn ang="0">
                      <a:pos x="3913" y="2827"/>
                    </a:cxn>
                    <a:cxn ang="0">
                      <a:pos x="3913" y="2742"/>
                    </a:cxn>
                    <a:cxn ang="0">
                      <a:pos x="3913" y="2518"/>
                    </a:cxn>
                    <a:cxn ang="0">
                      <a:pos x="3913" y="2200"/>
                    </a:cxn>
                    <a:cxn ang="0">
                      <a:pos x="3913" y="1831"/>
                    </a:cxn>
                    <a:cxn ang="0">
                      <a:pos x="3913" y="1459"/>
                    </a:cxn>
                    <a:cxn ang="0">
                      <a:pos x="3913" y="1129"/>
                    </a:cxn>
                    <a:cxn ang="0">
                      <a:pos x="3913" y="885"/>
                    </a:cxn>
                    <a:cxn ang="0">
                      <a:pos x="3913" y="772"/>
                    </a:cxn>
                    <a:cxn ang="0">
                      <a:pos x="3911" y="684"/>
                    </a:cxn>
                    <a:cxn ang="0">
                      <a:pos x="3905" y="625"/>
                    </a:cxn>
                    <a:cxn ang="0">
                      <a:pos x="3895" y="559"/>
                    </a:cxn>
                    <a:cxn ang="0">
                      <a:pos x="3877" y="487"/>
                    </a:cxn>
                    <a:cxn ang="0">
                      <a:pos x="3865" y="450"/>
                    </a:cxn>
                    <a:cxn ang="0">
                      <a:pos x="3851" y="411"/>
                    </a:cxn>
                    <a:cxn ang="0">
                      <a:pos x="3834" y="373"/>
                    </a:cxn>
                    <a:cxn ang="0">
                      <a:pos x="3814" y="335"/>
                    </a:cxn>
                    <a:cxn ang="0">
                      <a:pos x="3790" y="296"/>
                    </a:cxn>
                    <a:cxn ang="0">
                      <a:pos x="3764" y="258"/>
                    </a:cxn>
                    <a:cxn ang="0">
                      <a:pos x="3734" y="221"/>
                    </a:cxn>
                    <a:cxn ang="0">
                      <a:pos x="3701" y="188"/>
                    </a:cxn>
                    <a:cxn ang="0">
                      <a:pos x="3664" y="159"/>
                    </a:cxn>
                    <a:cxn ang="0">
                      <a:pos x="3626" y="132"/>
                    </a:cxn>
                    <a:cxn ang="0">
                      <a:pos x="3587" y="108"/>
                    </a:cxn>
                    <a:cxn ang="0">
                      <a:pos x="3546" y="87"/>
                    </a:cxn>
                    <a:cxn ang="0">
                      <a:pos x="3468" y="53"/>
                    </a:cxn>
                    <a:cxn ang="0">
                      <a:pos x="3396" y="29"/>
                    </a:cxn>
                    <a:cxn ang="0">
                      <a:pos x="3337" y="12"/>
                    </a:cxn>
                    <a:cxn ang="0">
                      <a:pos x="3284" y="0"/>
                    </a:cxn>
                    <a:cxn ang="0">
                      <a:pos x="1957" y="1290"/>
                    </a:cxn>
                  </a:cxnLst>
                  <a:rect l="0" t="0" r="r" b="b"/>
                  <a:pathLst>
                    <a:path w="3913" h="2827">
                      <a:moveTo>
                        <a:pt x="1957" y="1290"/>
                      </a:moveTo>
                      <a:lnTo>
                        <a:pt x="1123" y="0"/>
                      </a:lnTo>
                      <a:lnTo>
                        <a:pt x="630" y="0"/>
                      </a:lnTo>
                      <a:lnTo>
                        <a:pt x="615" y="3"/>
                      </a:lnTo>
                      <a:lnTo>
                        <a:pt x="576" y="12"/>
                      </a:lnTo>
                      <a:lnTo>
                        <a:pt x="549" y="19"/>
                      </a:lnTo>
                      <a:lnTo>
                        <a:pt x="517" y="29"/>
                      </a:lnTo>
                      <a:lnTo>
                        <a:pt x="483" y="40"/>
                      </a:lnTo>
                      <a:lnTo>
                        <a:pt x="446" y="53"/>
                      </a:lnTo>
                      <a:lnTo>
                        <a:pt x="408" y="69"/>
                      </a:lnTo>
                      <a:lnTo>
                        <a:pt x="367" y="87"/>
                      </a:lnTo>
                      <a:lnTo>
                        <a:pt x="347" y="97"/>
                      </a:lnTo>
                      <a:lnTo>
                        <a:pt x="328" y="108"/>
                      </a:lnTo>
                      <a:lnTo>
                        <a:pt x="308" y="119"/>
                      </a:lnTo>
                      <a:lnTo>
                        <a:pt x="287" y="132"/>
                      </a:lnTo>
                      <a:lnTo>
                        <a:pt x="268" y="145"/>
                      </a:lnTo>
                      <a:lnTo>
                        <a:pt x="249" y="159"/>
                      </a:lnTo>
                      <a:lnTo>
                        <a:pt x="231" y="173"/>
                      </a:lnTo>
                      <a:lnTo>
                        <a:pt x="213" y="188"/>
                      </a:lnTo>
                      <a:lnTo>
                        <a:pt x="196" y="204"/>
                      </a:lnTo>
                      <a:lnTo>
                        <a:pt x="180" y="221"/>
                      </a:lnTo>
                      <a:lnTo>
                        <a:pt x="164" y="239"/>
                      </a:lnTo>
                      <a:lnTo>
                        <a:pt x="149" y="258"/>
                      </a:lnTo>
                      <a:lnTo>
                        <a:pt x="136" y="277"/>
                      </a:lnTo>
                      <a:lnTo>
                        <a:pt x="123" y="296"/>
                      </a:lnTo>
                      <a:lnTo>
                        <a:pt x="111" y="315"/>
                      </a:lnTo>
                      <a:lnTo>
                        <a:pt x="100" y="335"/>
                      </a:lnTo>
                      <a:lnTo>
                        <a:pt x="90" y="354"/>
                      </a:lnTo>
                      <a:lnTo>
                        <a:pt x="81" y="373"/>
                      </a:lnTo>
                      <a:lnTo>
                        <a:pt x="72" y="393"/>
                      </a:lnTo>
                      <a:lnTo>
                        <a:pt x="64" y="411"/>
                      </a:lnTo>
                      <a:lnTo>
                        <a:pt x="56" y="430"/>
                      </a:lnTo>
                      <a:lnTo>
                        <a:pt x="48" y="450"/>
                      </a:lnTo>
                      <a:lnTo>
                        <a:pt x="42" y="469"/>
                      </a:lnTo>
                      <a:lnTo>
                        <a:pt x="36" y="487"/>
                      </a:lnTo>
                      <a:lnTo>
                        <a:pt x="26" y="523"/>
                      </a:lnTo>
                      <a:lnTo>
                        <a:pt x="19" y="559"/>
                      </a:lnTo>
                      <a:lnTo>
                        <a:pt x="12" y="593"/>
                      </a:lnTo>
                      <a:lnTo>
                        <a:pt x="8" y="625"/>
                      </a:lnTo>
                      <a:lnTo>
                        <a:pt x="5" y="656"/>
                      </a:lnTo>
                      <a:lnTo>
                        <a:pt x="2" y="684"/>
                      </a:lnTo>
                      <a:lnTo>
                        <a:pt x="0" y="733"/>
                      </a:lnTo>
                      <a:lnTo>
                        <a:pt x="0" y="772"/>
                      </a:lnTo>
                      <a:lnTo>
                        <a:pt x="0" y="809"/>
                      </a:lnTo>
                      <a:lnTo>
                        <a:pt x="0" y="885"/>
                      </a:lnTo>
                      <a:lnTo>
                        <a:pt x="0" y="993"/>
                      </a:lnTo>
                      <a:lnTo>
                        <a:pt x="0" y="1129"/>
                      </a:lnTo>
                      <a:lnTo>
                        <a:pt x="0" y="1287"/>
                      </a:lnTo>
                      <a:lnTo>
                        <a:pt x="0" y="1459"/>
                      </a:lnTo>
                      <a:lnTo>
                        <a:pt x="0" y="1643"/>
                      </a:lnTo>
                      <a:lnTo>
                        <a:pt x="0" y="1831"/>
                      </a:lnTo>
                      <a:lnTo>
                        <a:pt x="0" y="2019"/>
                      </a:lnTo>
                      <a:lnTo>
                        <a:pt x="0" y="2200"/>
                      </a:lnTo>
                      <a:lnTo>
                        <a:pt x="0" y="2367"/>
                      </a:lnTo>
                      <a:lnTo>
                        <a:pt x="0" y="2518"/>
                      </a:lnTo>
                      <a:lnTo>
                        <a:pt x="0" y="2645"/>
                      </a:lnTo>
                      <a:lnTo>
                        <a:pt x="0" y="2742"/>
                      </a:lnTo>
                      <a:lnTo>
                        <a:pt x="0" y="2804"/>
                      </a:lnTo>
                      <a:lnTo>
                        <a:pt x="0" y="2827"/>
                      </a:lnTo>
                      <a:lnTo>
                        <a:pt x="1893" y="2827"/>
                      </a:lnTo>
                      <a:lnTo>
                        <a:pt x="2021" y="2827"/>
                      </a:lnTo>
                      <a:lnTo>
                        <a:pt x="3913" y="2827"/>
                      </a:lnTo>
                      <a:lnTo>
                        <a:pt x="3913" y="2804"/>
                      </a:lnTo>
                      <a:lnTo>
                        <a:pt x="3913" y="2742"/>
                      </a:lnTo>
                      <a:lnTo>
                        <a:pt x="3913" y="2645"/>
                      </a:lnTo>
                      <a:lnTo>
                        <a:pt x="3913" y="2518"/>
                      </a:lnTo>
                      <a:lnTo>
                        <a:pt x="3913" y="2367"/>
                      </a:lnTo>
                      <a:lnTo>
                        <a:pt x="3913" y="2200"/>
                      </a:lnTo>
                      <a:lnTo>
                        <a:pt x="3913" y="2019"/>
                      </a:lnTo>
                      <a:lnTo>
                        <a:pt x="3913" y="1831"/>
                      </a:lnTo>
                      <a:lnTo>
                        <a:pt x="3913" y="1643"/>
                      </a:lnTo>
                      <a:lnTo>
                        <a:pt x="3913" y="1459"/>
                      </a:lnTo>
                      <a:lnTo>
                        <a:pt x="3913" y="1287"/>
                      </a:lnTo>
                      <a:lnTo>
                        <a:pt x="3913" y="1129"/>
                      </a:lnTo>
                      <a:lnTo>
                        <a:pt x="3913" y="993"/>
                      </a:lnTo>
                      <a:lnTo>
                        <a:pt x="3913" y="885"/>
                      </a:lnTo>
                      <a:lnTo>
                        <a:pt x="3913" y="809"/>
                      </a:lnTo>
                      <a:lnTo>
                        <a:pt x="3913" y="772"/>
                      </a:lnTo>
                      <a:lnTo>
                        <a:pt x="3913" y="733"/>
                      </a:lnTo>
                      <a:lnTo>
                        <a:pt x="3911" y="684"/>
                      </a:lnTo>
                      <a:lnTo>
                        <a:pt x="3909" y="656"/>
                      </a:lnTo>
                      <a:lnTo>
                        <a:pt x="3905" y="625"/>
                      </a:lnTo>
                      <a:lnTo>
                        <a:pt x="3901" y="593"/>
                      </a:lnTo>
                      <a:lnTo>
                        <a:pt x="3895" y="559"/>
                      </a:lnTo>
                      <a:lnTo>
                        <a:pt x="3887" y="523"/>
                      </a:lnTo>
                      <a:lnTo>
                        <a:pt x="3877" y="487"/>
                      </a:lnTo>
                      <a:lnTo>
                        <a:pt x="3871" y="469"/>
                      </a:lnTo>
                      <a:lnTo>
                        <a:pt x="3865" y="450"/>
                      </a:lnTo>
                      <a:lnTo>
                        <a:pt x="3858" y="430"/>
                      </a:lnTo>
                      <a:lnTo>
                        <a:pt x="3851" y="411"/>
                      </a:lnTo>
                      <a:lnTo>
                        <a:pt x="3842" y="393"/>
                      </a:lnTo>
                      <a:lnTo>
                        <a:pt x="3834" y="373"/>
                      </a:lnTo>
                      <a:lnTo>
                        <a:pt x="3824" y="354"/>
                      </a:lnTo>
                      <a:lnTo>
                        <a:pt x="3814" y="335"/>
                      </a:lnTo>
                      <a:lnTo>
                        <a:pt x="3802" y="315"/>
                      </a:lnTo>
                      <a:lnTo>
                        <a:pt x="3790" y="296"/>
                      </a:lnTo>
                      <a:lnTo>
                        <a:pt x="3777" y="277"/>
                      </a:lnTo>
                      <a:lnTo>
                        <a:pt x="3764" y="258"/>
                      </a:lnTo>
                      <a:lnTo>
                        <a:pt x="3749" y="239"/>
                      </a:lnTo>
                      <a:lnTo>
                        <a:pt x="3734" y="221"/>
                      </a:lnTo>
                      <a:lnTo>
                        <a:pt x="3718" y="204"/>
                      </a:lnTo>
                      <a:lnTo>
                        <a:pt x="3701" y="188"/>
                      </a:lnTo>
                      <a:lnTo>
                        <a:pt x="3682" y="173"/>
                      </a:lnTo>
                      <a:lnTo>
                        <a:pt x="3664" y="159"/>
                      </a:lnTo>
                      <a:lnTo>
                        <a:pt x="3645" y="145"/>
                      </a:lnTo>
                      <a:lnTo>
                        <a:pt x="3626" y="132"/>
                      </a:lnTo>
                      <a:lnTo>
                        <a:pt x="3606" y="119"/>
                      </a:lnTo>
                      <a:lnTo>
                        <a:pt x="3587" y="108"/>
                      </a:lnTo>
                      <a:lnTo>
                        <a:pt x="3566" y="97"/>
                      </a:lnTo>
                      <a:lnTo>
                        <a:pt x="3546" y="87"/>
                      </a:lnTo>
                      <a:lnTo>
                        <a:pt x="3507" y="69"/>
                      </a:lnTo>
                      <a:lnTo>
                        <a:pt x="3468" y="53"/>
                      </a:lnTo>
                      <a:lnTo>
                        <a:pt x="3430" y="40"/>
                      </a:lnTo>
                      <a:lnTo>
                        <a:pt x="3396" y="29"/>
                      </a:lnTo>
                      <a:lnTo>
                        <a:pt x="3365" y="19"/>
                      </a:lnTo>
                      <a:lnTo>
                        <a:pt x="3337" y="12"/>
                      </a:lnTo>
                      <a:lnTo>
                        <a:pt x="3298" y="3"/>
                      </a:lnTo>
                      <a:lnTo>
                        <a:pt x="3284" y="0"/>
                      </a:lnTo>
                      <a:lnTo>
                        <a:pt x="2791" y="0"/>
                      </a:lnTo>
                      <a:lnTo>
                        <a:pt x="1957" y="12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31" name="Freeform 27"/>
                <p:cNvSpPr>
                  <a:spLocks/>
                </p:cNvSpPr>
                <p:nvPr/>
              </p:nvSpPr>
              <p:spPr bwMode="auto">
                <a:xfrm>
                  <a:off x="-630081" y="-196421"/>
                  <a:ext cx="9466" cy="7888"/>
                </a:xfrm>
                <a:custGeom>
                  <a:avLst/>
                  <a:gdLst/>
                  <a:ahLst/>
                  <a:cxnLst>
                    <a:cxn ang="0">
                      <a:pos x="85" y="148"/>
                    </a:cxn>
                    <a:cxn ang="0">
                      <a:pos x="127" y="74"/>
                    </a:cxn>
                    <a:cxn ang="0">
                      <a:pos x="169" y="0"/>
                    </a:cxn>
                    <a:cxn ang="0">
                      <a:pos x="85" y="0"/>
                    </a:cxn>
                    <a:cxn ang="0">
                      <a:pos x="0" y="0"/>
                    </a:cxn>
                    <a:cxn ang="0">
                      <a:pos x="42" y="74"/>
                    </a:cxn>
                    <a:cxn ang="0">
                      <a:pos x="85" y="148"/>
                    </a:cxn>
                  </a:cxnLst>
                  <a:rect l="0" t="0" r="r" b="b"/>
                  <a:pathLst>
                    <a:path w="169" h="148">
                      <a:moveTo>
                        <a:pt x="85" y="148"/>
                      </a:moveTo>
                      <a:lnTo>
                        <a:pt x="127" y="74"/>
                      </a:lnTo>
                      <a:lnTo>
                        <a:pt x="169" y="0"/>
                      </a:lnTo>
                      <a:lnTo>
                        <a:pt x="85" y="0"/>
                      </a:lnTo>
                      <a:lnTo>
                        <a:pt x="0" y="0"/>
                      </a:lnTo>
                      <a:lnTo>
                        <a:pt x="42" y="74"/>
                      </a:lnTo>
                      <a:lnTo>
                        <a:pt x="85"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32" name="Freeform 28"/>
                <p:cNvSpPr>
                  <a:spLocks/>
                </p:cNvSpPr>
                <p:nvPr/>
              </p:nvSpPr>
              <p:spPr bwMode="auto">
                <a:xfrm>
                  <a:off x="-636392" y="-190899"/>
                  <a:ext cx="22087" cy="54430"/>
                </a:xfrm>
                <a:custGeom>
                  <a:avLst/>
                  <a:gdLst/>
                  <a:ahLst/>
                  <a:cxnLst>
                    <a:cxn ang="0">
                      <a:pos x="197" y="0"/>
                    </a:cxn>
                    <a:cxn ang="0">
                      <a:pos x="296" y="358"/>
                    </a:cxn>
                    <a:cxn ang="0">
                      <a:pos x="388" y="697"/>
                    </a:cxn>
                    <a:cxn ang="0">
                      <a:pos x="393" y="697"/>
                    </a:cxn>
                    <a:cxn ang="0">
                      <a:pos x="390" y="702"/>
                    </a:cxn>
                    <a:cxn ang="0">
                      <a:pos x="393" y="716"/>
                    </a:cxn>
                    <a:cxn ang="0">
                      <a:pos x="380" y="716"/>
                    </a:cxn>
                    <a:cxn ang="0">
                      <a:pos x="296" y="830"/>
                    </a:cxn>
                    <a:cxn ang="0">
                      <a:pos x="197" y="963"/>
                    </a:cxn>
                    <a:cxn ang="0">
                      <a:pos x="99" y="830"/>
                    </a:cxn>
                    <a:cxn ang="0">
                      <a:pos x="14" y="716"/>
                    </a:cxn>
                    <a:cxn ang="0">
                      <a:pos x="0" y="716"/>
                    </a:cxn>
                    <a:cxn ang="0">
                      <a:pos x="4" y="702"/>
                    </a:cxn>
                    <a:cxn ang="0">
                      <a:pos x="0" y="697"/>
                    </a:cxn>
                    <a:cxn ang="0">
                      <a:pos x="5" y="697"/>
                    </a:cxn>
                    <a:cxn ang="0">
                      <a:pos x="99" y="358"/>
                    </a:cxn>
                    <a:cxn ang="0">
                      <a:pos x="197" y="0"/>
                    </a:cxn>
                  </a:cxnLst>
                  <a:rect l="0" t="0" r="r" b="b"/>
                  <a:pathLst>
                    <a:path w="393" h="963">
                      <a:moveTo>
                        <a:pt x="197" y="0"/>
                      </a:moveTo>
                      <a:lnTo>
                        <a:pt x="296" y="358"/>
                      </a:lnTo>
                      <a:lnTo>
                        <a:pt x="388" y="697"/>
                      </a:lnTo>
                      <a:lnTo>
                        <a:pt x="393" y="697"/>
                      </a:lnTo>
                      <a:lnTo>
                        <a:pt x="390" y="702"/>
                      </a:lnTo>
                      <a:lnTo>
                        <a:pt x="393" y="716"/>
                      </a:lnTo>
                      <a:lnTo>
                        <a:pt x="380" y="716"/>
                      </a:lnTo>
                      <a:lnTo>
                        <a:pt x="296" y="830"/>
                      </a:lnTo>
                      <a:lnTo>
                        <a:pt x="197" y="963"/>
                      </a:lnTo>
                      <a:lnTo>
                        <a:pt x="99" y="830"/>
                      </a:lnTo>
                      <a:lnTo>
                        <a:pt x="14" y="716"/>
                      </a:lnTo>
                      <a:lnTo>
                        <a:pt x="0" y="716"/>
                      </a:lnTo>
                      <a:lnTo>
                        <a:pt x="4" y="702"/>
                      </a:lnTo>
                      <a:lnTo>
                        <a:pt x="0" y="697"/>
                      </a:lnTo>
                      <a:lnTo>
                        <a:pt x="5" y="697"/>
                      </a:lnTo>
                      <a:lnTo>
                        <a:pt x="99" y="358"/>
                      </a:lnTo>
                      <a:lnTo>
                        <a:pt x="19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grpSp>
      <p:grpSp>
        <p:nvGrpSpPr>
          <p:cNvPr id="8" name="组合 233"/>
          <p:cNvGrpSpPr/>
          <p:nvPr/>
        </p:nvGrpSpPr>
        <p:grpSpPr>
          <a:xfrm>
            <a:off x="4937621" y="1457981"/>
            <a:ext cx="1753601" cy="579898"/>
            <a:chOff x="4968383" y="2448581"/>
            <a:chExt cx="1753601" cy="579898"/>
          </a:xfrm>
        </p:grpSpPr>
        <p:sp>
          <p:nvSpPr>
            <p:cNvPr id="694" name="Content Placeholder 3"/>
            <p:cNvSpPr txBox="1">
              <a:spLocks/>
            </p:cNvSpPr>
            <p:nvPr/>
          </p:nvSpPr>
          <p:spPr>
            <a:xfrm>
              <a:off x="5452459" y="2448581"/>
              <a:ext cx="1269525" cy="485973"/>
            </a:xfrm>
            <a:prstGeom prst="rect">
              <a:avLst/>
            </a:prstGeom>
          </p:spPr>
          <p:txBody>
            <a:bodyPr/>
            <a:lstStyle/>
            <a:p>
              <a:pPr eaLnBrk="0" hangingPunct="0">
                <a:spcAft>
                  <a:spcPts val="200"/>
                </a:spcAft>
                <a:buClr>
                  <a:srgbClr val="777777"/>
                </a:buClr>
                <a:buSzPct val="60000"/>
                <a:defRPr/>
              </a:pPr>
              <a:r>
                <a:rPr lang="en-US" altLang="zh-CN" sz="1000" b="1" kern="0" dirty="0" smtClean="0">
                  <a:solidFill>
                    <a:srgbClr val="BC0000"/>
                  </a:solidFill>
                  <a:latin typeface="Arial" pitchFamily="34" charset="0"/>
                  <a:ea typeface="微软雅黑" pitchFamily="34" charset="-122"/>
                  <a:cs typeface="Arial" pitchFamily="34" charset="0"/>
                </a:rPr>
                <a:t>High-end router:</a:t>
              </a:r>
            </a:p>
            <a:p>
              <a:pPr eaLnBrk="0" hangingPunct="0">
                <a:spcAft>
                  <a:spcPts val="200"/>
                </a:spcAft>
                <a:buClr>
                  <a:srgbClr val="777777"/>
                </a:buClr>
                <a:buSzPct val="60000"/>
                <a:defRPr/>
              </a:pP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18.1% market share</a:t>
              </a:r>
            </a:p>
            <a:p>
              <a:pPr eaLnBrk="0" hangingPunct="0">
                <a:spcAft>
                  <a:spcPts val="200"/>
                </a:spcAft>
                <a:buClr>
                  <a:srgbClr val="777777"/>
                </a:buClr>
                <a:buSzPct val="60000"/>
                <a:defRPr/>
              </a:pPr>
              <a:r>
                <a:rPr lang="en-US" altLang="zh-CN" sz="1200" b="1" kern="0" dirty="0" smtClean="0">
                  <a:solidFill>
                    <a:srgbClr val="C00000"/>
                  </a:solidFill>
                  <a:latin typeface="Arial" pitchFamily="34" charset="0"/>
                  <a:ea typeface="微软雅黑" pitchFamily="34" charset="-122"/>
                  <a:cs typeface="Arial" pitchFamily="34" charset="0"/>
                </a:rPr>
                <a:t>Top 2</a:t>
              </a:r>
            </a:p>
          </p:txBody>
        </p:sp>
        <p:grpSp>
          <p:nvGrpSpPr>
            <p:cNvPr id="9" name="组合 1190"/>
            <p:cNvGrpSpPr/>
            <p:nvPr/>
          </p:nvGrpSpPr>
          <p:grpSpPr>
            <a:xfrm>
              <a:off x="4968383" y="2537444"/>
              <a:ext cx="500968" cy="491035"/>
              <a:chOff x="10978016" y="2279590"/>
              <a:chExt cx="500968" cy="491035"/>
            </a:xfrm>
          </p:grpSpPr>
          <p:sp>
            <p:nvSpPr>
              <p:cNvPr id="1035" name="圆角矩形 1034"/>
              <p:cNvSpPr/>
              <p:nvPr/>
            </p:nvSpPr>
            <p:spPr bwMode="auto">
              <a:xfrm>
                <a:off x="10978016" y="2279590"/>
                <a:ext cx="500968" cy="491035"/>
              </a:xfrm>
              <a:prstGeom prst="roundRect">
                <a:avLst/>
              </a:prstGeom>
              <a:solidFill>
                <a:schemeClr val="bg1">
                  <a:lumMod val="50000"/>
                </a:schemeClr>
              </a:solidFill>
              <a:ln w="12700">
                <a:noFill/>
              </a:ln>
              <a:effectLst/>
            </p:spPr>
            <p:txBody>
              <a:bodyPr anchor="ctr"/>
              <a:lstStyle/>
              <a:p>
                <a:pPr algn="ctr" fontAlgn="auto">
                  <a:lnSpc>
                    <a:spcPct val="120000"/>
                  </a:lnSpc>
                  <a:spcBef>
                    <a:spcPts val="0"/>
                  </a:spcBef>
                  <a:spcAft>
                    <a:spcPts val="0"/>
                  </a:spcAft>
                </a:pPr>
                <a:endParaRPr lang="en-US" altLang="zh-CN" sz="1300" b="1" kern="0" dirty="0">
                  <a:solidFill>
                    <a:srgbClr val="FFFFFF">
                      <a:lumMod val="75000"/>
                    </a:srgbClr>
                  </a:solidFill>
                  <a:latin typeface="FrutigerNext LT Medium" pitchFamily="34" charset="0"/>
                  <a:ea typeface="华文细黑" pitchFamily="2" charset="-122"/>
                </a:endParaRPr>
              </a:p>
            </p:txBody>
          </p:sp>
          <p:sp>
            <p:nvSpPr>
              <p:cNvPr id="1034" name="Freeform 30"/>
              <p:cNvSpPr>
                <a:spLocks noEditPoints="1"/>
              </p:cNvSpPr>
              <p:nvPr/>
            </p:nvSpPr>
            <p:spPr bwMode="auto">
              <a:xfrm>
                <a:off x="11094323" y="2329180"/>
                <a:ext cx="263862" cy="343020"/>
              </a:xfrm>
              <a:custGeom>
                <a:avLst/>
                <a:gdLst/>
                <a:ahLst/>
                <a:cxnLst>
                  <a:cxn ang="0">
                    <a:pos x="0" y="248"/>
                  </a:cxn>
                  <a:cxn ang="0">
                    <a:pos x="22" y="404"/>
                  </a:cxn>
                  <a:cxn ang="0">
                    <a:pos x="194" y="468"/>
                  </a:cxn>
                  <a:cxn ang="0">
                    <a:pos x="440" y="474"/>
                  </a:cxn>
                  <a:cxn ang="0">
                    <a:pos x="656" y="404"/>
                  </a:cxn>
                  <a:cxn ang="0">
                    <a:pos x="680" y="248"/>
                  </a:cxn>
                  <a:cxn ang="0">
                    <a:pos x="660" y="238"/>
                  </a:cxn>
                  <a:cxn ang="0">
                    <a:pos x="438" y="312"/>
                  </a:cxn>
                  <a:cxn ang="0">
                    <a:pos x="196" y="304"/>
                  </a:cxn>
                  <a:cxn ang="0">
                    <a:pos x="20" y="238"/>
                  </a:cxn>
                  <a:cxn ang="0">
                    <a:pos x="56" y="364"/>
                  </a:cxn>
                  <a:cxn ang="0">
                    <a:pos x="70" y="316"/>
                  </a:cxn>
                  <a:cxn ang="0">
                    <a:pos x="94" y="336"/>
                  </a:cxn>
                  <a:cxn ang="0">
                    <a:pos x="80" y="384"/>
                  </a:cxn>
                  <a:cxn ang="0">
                    <a:pos x="412" y="270"/>
                  </a:cxn>
                  <a:cxn ang="0">
                    <a:pos x="584" y="230"/>
                  </a:cxn>
                  <a:cxn ang="0">
                    <a:pos x="674" y="162"/>
                  </a:cxn>
                  <a:cxn ang="0">
                    <a:pos x="666" y="100"/>
                  </a:cxn>
                  <a:cxn ang="0">
                    <a:pos x="562" y="34"/>
                  </a:cxn>
                  <a:cxn ang="0">
                    <a:pos x="376" y="0"/>
                  </a:cxn>
                  <a:cxn ang="0">
                    <a:pos x="202" y="12"/>
                  </a:cxn>
                  <a:cxn ang="0">
                    <a:pos x="54" y="64"/>
                  </a:cxn>
                  <a:cxn ang="0">
                    <a:pos x="0" y="138"/>
                  </a:cxn>
                  <a:cxn ang="0">
                    <a:pos x="38" y="198"/>
                  </a:cxn>
                  <a:cxn ang="0">
                    <a:pos x="172" y="256"/>
                  </a:cxn>
                  <a:cxn ang="0">
                    <a:pos x="340" y="274"/>
                  </a:cxn>
                  <a:cxn ang="0">
                    <a:pos x="2" y="470"/>
                  </a:cxn>
                  <a:cxn ang="0">
                    <a:pos x="24" y="608"/>
                  </a:cxn>
                  <a:cxn ang="0">
                    <a:pos x="196" y="670"/>
                  </a:cxn>
                  <a:cxn ang="0">
                    <a:pos x="440" y="678"/>
                  </a:cxn>
                  <a:cxn ang="0">
                    <a:pos x="654" y="608"/>
                  </a:cxn>
                  <a:cxn ang="0">
                    <a:pos x="676" y="470"/>
                  </a:cxn>
                  <a:cxn ang="0">
                    <a:pos x="654" y="456"/>
                  </a:cxn>
                  <a:cxn ang="0">
                    <a:pos x="432" y="518"/>
                  </a:cxn>
                  <a:cxn ang="0">
                    <a:pos x="204" y="512"/>
                  </a:cxn>
                  <a:cxn ang="0">
                    <a:pos x="24" y="456"/>
                  </a:cxn>
                  <a:cxn ang="0">
                    <a:pos x="58" y="566"/>
                  </a:cxn>
                  <a:cxn ang="0">
                    <a:pos x="72" y="518"/>
                  </a:cxn>
                  <a:cxn ang="0">
                    <a:pos x="96" y="538"/>
                  </a:cxn>
                  <a:cxn ang="0">
                    <a:pos x="82" y="586"/>
                  </a:cxn>
                  <a:cxn ang="0">
                    <a:pos x="12" y="660"/>
                  </a:cxn>
                  <a:cxn ang="0">
                    <a:pos x="12" y="792"/>
                  </a:cxn>
                  <a:cxn ang="0">
                    <a:pos x="116" y="852"/>
                  </a:cxn>
                  <a:cxn ang="0">
                    <a:pos x="340" y="884"/>
                  </a:cxn>
                  <a:cxn ang="0">
                    <a:pos x="598" y="840"/>
                  </a:cxn>
                  <a:cxn ang="0">
                    <a:pos x="672" y="780"/>
                  </a:cxn>
                  <a:cxn ang="0">
                    <a:pos x="660" y="658"/>
                  </a:cxn>
                  <a:cxn ang="0">
                    <a:pos x="516" y="708"/>
                  </a:cxn>
                  <a:cxn ang="0">
                    <a:pos x="292" y="724"/>
                  </a:cxn>
                  <a:cxn ang="0">
                    <a:pos x="56" y="674"/>
                  </a:cxn>
                  <a:cxn ang="0">
                    <a:pos x="70" y="784"/>
                  </a:cxn>
                  <a:cxn ang="0">
                    <a:pos x="64" y="728"/>
                  </a:cxn>
                  <a:cxn ang="0">
                    <a:pos x="86" y="720"/>
                  </a:cxn>
                  <a:cxn ang="0">
                    <a:pos x="94" y="776"/>
                  </a:cxn>
                </a:cxnLst>
                <a:rect l="0" t="0" r="r" b="b"/>
                <a:pathLst>
                  <a:path w="680" h="884">
                    <a:moveTo>
                      <a:pt x="20" y="238"/>
                    </a:moveTo>
                    <a:lnTo>
                      <a:pt x="20" y="238"/>
                    </a:lnTo>
                    <a:lnTo>
                      <a:pt x="14" y="234"/>
                    </a:lnTo>
                    <a:lnTo>
                      <a:pt x="6" y="236"/>
                    </a:lnTo>
                    <a:lnTo>
                      <a:pt x="2" y="242"/>
                    </a:lnTo>
                    <a:lnTo>
                      <a:pt x="0" y="248"/>
                    </a:lnTo>
                    <a:lnTo>
                      <a:pt x="2" y="362"/>
                    </a:lnTo>
                    <a:lnTo>
                      <a:pt x="2" y="362"/>
                    </a:lnTo>
                    <a:lnTo>
                      <a:pt x="2" y="374"/>
                    </a:lnTo>
                    <a:lnTo>
                      <a:pt x="6" y="386"/>
                    </a:lnTo>
                    <a:lnTo>
                      <a:pt x="14" y="396"/>
                    </a:lnTo>
                    <a:lnTo>
                      <a:pt x="22" y="404"/>
                    </a:lnTo>
                    <a:lnTo>
                      <a:pt x="22" y="404"/>
                    </a:lnTo>
                    <a:lnTo>
                      <a:pt x="48" y="420"/>
                    </a:lnTo>
                    <a:lnTo>
                      <a:pt x="80" y="434"/>
                    </a:lnTo>
                    <a:lnTo>
                      <a:pt x="114" y="448"/>
                    </a:lnTo>
                    <a:lnTo>
                      <a:pt x="152" y="458"/>
                    </a:lnTo>
                    <a:lnTo>
                      <a:pt x="194" y="468"/>
                    </a:lnTo>
                    <a:lnTo>
                      <a:pt x="240" y="474"/>
                    </a:lnTo>
                    <a:lnTo>
                      <a:pt x="288" y="478"/>
                    </a:lnTo>
                    <a:lnTo>
                      <a:pt x="340" y="480"/>
                    </a:lnTo>
                    <a:lnTo>
                      <a:pt x="340" y="480"/>
                    </a:lnTo>
                    <a:lnTo>
                      <a:pt x="392" y="478"/>
                    </a:lnTo>
                    <a:lnTo>
                      <a:pt x="440" y="474"/>
                    </a:lnTo>
                    <a:lnTo>
                      <a:pt x="486" y="468"/>
                    </a:lnTo>
                    <a:lnTo>
                      <a:pt x="528" y="458"/>
                    </a:lnTo>
                    <a:lnTo>
                      <a:pt x="566" y="448"/>
                    </a:lnTo>
                    <a:lnTo>
                      <a:pt x="600" y="434"/>
                    </a:lnTo>
                    <a:lnTo>
                      <a:pt x="630" y="420"/>
                    </a:lnTo>
                    <a:lnTo>
                      <a:pt x="656" y="404"/>
                    </a:lnTo>
                    <a:lnTo>
                      <a:pt x="656" y="404"/>
                    </a:lnTo>
                    <a:lnTo>
                      <a:pt x="666" y="396"/>
                    </a:lnTo>
                    <a:lnTo>
                      <a:pt x="672" y="386"/>
                    </a:lnTo>
                    <a:lnTo>
                      <a:pt x="676" y="374"/>
                    </a:lnTo>
                    <a:lnTo>
                      <a:pt x="678" y="362"/>
                    </a:lnTo>
                    <a:lnTo>
                      <a:pt x="680" y="248"/>
                    </a:lnTo>
                    <a:lnTo>
                      <a:pt x="680" y="248"/>
                    </a:lnTo>
                    <a:lnTo>
                      <a:pt x="678" y="242"/>
                    </a:lnTo>
                    <a:lnTo>
                      <a:pt x="672" y="236"/>
                    </a:lnTo>
                    <a:lnTo>
                      <a:pt x="666" y="234"/>
                    </a:lnTo>
                    <a:lnTo>
                      <a:pt x="660" y="238"/>
                    </a:lnTo>
                    <a:lnTo>
                      <a:pt x="660" y="238"/>
                    </a:lnTo>
                    <a:lnTo>
                      <a:pt x="632" y="254"/>
                    </a:lnTo>
                    <a:lnTo>
                      <a:pt x="600" y="270"/>
                    </a:lnTo>
                    <a:lnTo>
                      <a:pt x="564" y="284"/>
                    </a:lnTo>
                    <a:lnTo>
                      <a:pt x="526" y="296"/>
                    </a:lnTo>
                    <a:lnTo>
                      <a:pt x="482" y="304"/>
                    </a:lnTo>
                    <a:lnTo>
                      <a:pt x="438" y="312"/>
                    </a:lnTo>
                    <a:lnTo>
                      <a:pt x="390" y="316"/>
                    </a:lnTo>
                    <a:lnTo>
                      <a:pt x="340" y="318"/>
                    </a:lnTo>
                    <a:lnTo>
                      <a:pt x="340" y="318"/>
                    </a:lnTo>
                    <a:lnTo>
                      <a:pt x="290" y="316"/>
                    </a:lnTo>
                    <a:lnTo>
                      <a:pt x="242" y="312"/>
                    </a:lnTo>
                    <a:lnTo>
                      <a:pt x="196" y="304"/>
                    </a:lnTo>
                    <a:lnTo>
                      <a:pt x="154" y="296"/>
                    </a:lnTo>
                    <a:lnTo>
                      <a:pt x="116" y="284"/>
                    </a:lnTo>
                    <a:lnTo>
                      <a:pt x="80" y="270"/>
                    </a:lnTo>
                    <a:lnTo>
                      <a:pt x="48" y="254"/>
                    </a:lnTo>
                    <a:lnTo>
                      <a:pt x="20" y="238"/>
                    </a:lnTo>
                    <a:lnTo>
                      <a:pt x="20" y="238"/>
                    </a:lnTo>
                    <a:close/>
                    <a:moveTo>
                      <a:pt x="76" y="386"/>
                    </a:moveTo>
                    <a:lnTo>
                      <a:pt x="76" y="386"/>
                    </a:lnTo>
                    <a:lnTo>
                      <a:pt x="72" y="384"/>
                    </a:lnTo>
                    <a:lnTo>
                      <a:pt x="68" y="382"/>
                    </a:lnTo>
                    <a:lnTo>
                      <a:pt x="60" y="374"/>
                    </a:lnTo>
                    <a:lnTo>
                      <a:pt x="56" y="364"/>
                    </a:lnTo>
                    <a:lnTo>
                      <a:pt x="54" y="350"/>
                    </a:lnTo>
                    <a:lnTo>
                      <a:pt x="54" y="350"/>
                    </a:lnTo>
                    <a:lnTo>
                      <a:pt x="56" y="336"/>
                    </a:lnTo>
                    <a:lnTo>
                      <a:pt x="60" y="326"/>
                    </a:lnTo>
                    <a:lnTo>
                      <a:pt x="66" y="318"/>
                    </a:lnTo>
                    <a:lnTo>
                      <a:pt x="70" y="316"/>
                    </a:lnTo>
                    <a:lnTo>
                      <a:pt x="74" y="316"/>
                    </a:lnTo>
                    <a:lnTo>
                      <a:pt x="74" y="316"/>
                    </a:lnTo>
                    <a:lnTo>
                      <a:pt x="80" y="316"/>
                    </a:lnTo>
                    <a:lnTo>
                      <a:pt x="84" y="318"/>
                    </a:lnTo>
                    <a:lnTo>
                      <a:pt x="90" y="326"/>
                    </a:lnTo>
                    <a:lnTo>
                      <a:pt x="94" y="336"/>
                    </a:lnTo>
                    <a:lnTo>
                      <a:pt x="96" y="350"/>
                    </a:lnTo>
                    <a:lnTo>
                      <a:pt x="96" y="350"/>
                    </a:lnTo>
                    <a:lnTo>
                      <a:pt x="94" y="364"/>
                    </a:lnTo>
                    <a:lnTo>
                      <a:pt x="90" y="374"/>
                    </a:lnTo>
                    <a:lnTo>
                      <a:pt x="84" y="382"/>
                    </a:lnTo>
                    <a:lnTo>
                      <a:pt x="80" y="384"/>
                    </a:lnTo>
                    <a:lnTo>
                      <a:pt x="76" y="386"/>
                    </a:lnTo>
                    <a:lnTo>
                      <a:pt x="76" y="386"/>
                    </a:lnTo>
                    <a:close/>
                    <a:moveTo>
                      <a:pt x="340" y="274"/>
                    </a:moveTo>
                    <a:lnTo>
                      <a:pt x="340" y="274"/>
                    </a:lnTo>
                    <a:lnTo>
                      <a:pt x="376" y="274"/>
                    </a:lnTo>
                    <a:lnTo>
                      <a:pt x="412" y="270"/>
                    </a:lnTo>
                    <a:lnTo>
                      <a:pt x="446" y="266"/>
                    </a:lnTo>
                    <a:lnTo>
                      <a:pt x="478" y="262"/>
                    </a:lnTo>
                    <a:lnTo>
                      <a:pt x="508" y="256"/>
                    </a:lnTo>
                    <a:lnTo>
                      <a:pt x="536" y="248"/>
                    </a:lnTo>
                    <a:lnTo>
                      <a:pt x="562" y="240"/>
                    </a:lnTo>
                    <a:lnTo>
                      <a:pt x="584" y="230"/>
                    </a:lnTo>
                    <a:lnTo>
                      <a:pt x="606" y="220"/>
                    </a:lnTo>
                    <a:lnTo>
                      <a:pt x="624" y="208"/>
                    </a:lnTo>
                    <a:lnTo>
                      <a:pt x="642" y="198"/>
                    </a:lnTo>
                    <a:lnTo>
                      <a:pt x="654" y="186"/>
                    </a:lnTo>
                    <a:lnTo>
                      <a:pt x="666" y="174"/>
                    </a:lnTo>
                    <a:lnTo>
                      <a:pt x="674" y="162"/>
                    </a:lnTo>
                    <a:lnTo>
                      <a:pt x="678" y="150"/>
                    </a:lnTo>
                    <a:lnTo>
                      <a:pt x="680" y="138"/>
                    </a:lnTo>
                    <a:lnTo>
                      <a:pt x="680" y="138"/>
                    </a:lnTo>
                    <a:lnTo>
                      <a:pt x="678" y="124"/>
                    </a:lnTo>
                    <a:lnTo>
                      <a:pt x="674" y="112"/>
                    </a:lnTo>
                    <a:lnTo>
                      <a:pt x="666" y="100"/>
                    </a:lnTo>
                    <a:lnTo>
                      <a:pt x="656" y="88"/>
                    </a:lnTo>
                    <a:lnTo>
                      <a:pt x="642" y="76"/>
                    </a:lnTo>
                    <a:lnTo>
                      <a:pt x="626" y="64"/>
                    </a:lnTo>
                    <a:lnTo>
                      <a:pt x="608" y="54"/>
                    </a:lnTo>
                    <a:lnTo>
                      <a:pt x="586" y="44"/>
                    </a:lnTo>
                    <a:lnTo>
                      <a:pt x="562" y="34"/>
                    </a:lnTo>
                    <a:lnTo>
                      <a:pt x="536" y="26"/>
                    </a:lnTo>
                    <a:lnTo>
                      <a:pt x="508" y="18"/>
                    </a:lnTo>
                    <a:lnTo>
                      <a:pt x="478" y="12"/>
                    </a:lnTo>
                    <a:lnTo>
                      <a:pt x="446" y="6"/>
                    </a:lnTo>
                    <a:lnTo>
                      <a:pt x="412" y="2"/>
                    </a:lnTo>
                    <a:lnTo>
                      <a:pt x="376" y="0"/>
                    </a:lnTo>
                    <a:lnTo>
                      <a:pt x="340" y="0"/>
                    </a:lnTo>
                    <a:lnTo>
                      <a:pt x="340" y="0"/>
                    </a:lnTo>
                    <a:lnTo>
                      <a:pt x="302" y="0"/>
                    </a:lnTo>
                    <a:lnTo>
                      <a:pt x="268" y="2"/>
                    </a:lnTo>
                    <a:lnTo>
                      <a:pt x="234" y="6"/>
                    </a:lnTo>
                    <a:lnTo>
                      <a:pt x="202" y="12"/>
                    </a:lnTo>
                    <a:lnTo>
                      <a:pt x="172" y="18"/>
                    </a:lnTo>
                    <a:lnTo>
                      <a:pt x="144" y="26"/>
                    </a:lnTo>
                    <a:lnTo>
                      <a:pt x="118" y="34"/>
                    </a:lnTo>
                    <a:lnTo>
                      <a:pt x="94" y="44"/>
                    </a:lnTo>
                    <a:lnTo>
                      <a:pt x="72" y="54"/>
                    </a:lnTo>
                    <a:lnTo>
                      <a:pt x="54" y="64"/>
                    </a:lnTo>
                    <a:lnTo>
                      <a:pt x="38" y="76"/>
                    </a:lnTo>
                    <a:lnTo>
                      <a:pt x="24" y="88"/>
                    </a:lnTo>
                    <a:lnTo>
                      <a:pt x="14" y="100"/>
                    </a:lnTo>
                    <a:lnTo>
                      <a:pt x="6" y="112"/>
                    </a:lnTo>
                    <a:lnTo>
                      <a:pt x="0" y="124"/>
                    </a:lnTo>
                    <a:lnTo>
                      <a:pt x="0" y="138"/>
                    </a:lnTo>
                    <a:lnTo>
                      <a:pt x="0" y="138"/>
                    </a:lnTo>
                    <a:lnTo>
                      <a:pt x="0" y="150"/>
                    </a:lnTo>
                    <a:lnTo>
                      <a:pt x="6" y="162"/>
                    </a:lnTo>
                    <a:lnTo>
                      <a:pt x="14" y="174"/>
                    </a:lnTo>
                    <a:lnTo>
                      <a:pt x="24" y="186"/>
                    </a:lnTo>
                    <a:lnTo>
                      <a:pt x="38" y="198"/>
                    </a:lnTo>
                    <a:lnTo>
                      <a:pt x="54" y="208"/>
                    </a:lnTo>
                    <a:lnTo>
                      <a:pt x="74" y="220"/>
                    </a:lnTo>
                    <a:lnTo>
                      <a:pt x="94" y="230"/>
                    </a:lnTo>
                    <a:lnTo>
                      <a:pt x="118" y="240"/>
                    </a:lnTo>
                    <a:lnTo>
                      <a:pt x="144" y="248"/>
                    </a:lnTo>
                    <a:lnTo>
                      <a:pt x="172" y="256"/>
                    </a:lnTo>
                    <a:lnTo>
                      <a:pt x="202" y="262"/>
                    </a:lnTo>
                    <a:lnTo>
                      <a:pt x="234" y="266"/>
                    </a:lnTo>
                    <a:lnTo>
                      <a:pt x="268" y="270"/>
                    </a:lnTo>
                    <a:lnTo>
                      <a:pt x="302" y="274"/>
                    </a:lnTo>
                    <a:lnTo>
                      <a:pt x="340" y="274"/>
                    </a:lnTo>
                    <a:lnTo>
                      <a:pt x="340" y="274"/>
                    </a:lnTo>
                    <a:close/>
                    <a:moveTo>
                      <a:pt x="24" y="456"/>
                    </a:moveTo>
                    <a:lnTo>
                      <a:pt x="24" y="456"/>
                    </a:lnTo>
                    <a:lnTo>
                      <a:pt x="16" y="454"/>
                    </a:lnTo>
                    <a:lnTo>
                      <a:pt x="10" y="456"/>
                    </a:lnTo>
                    <a:lnTo>
                      <a:pt x="4" y="462"/>
                    </a:lnTo>
                    <a:lnTo>
                      <a:pt x="2" y="470"/>
                    </a:lnTo>
                    <a:lnTo>
                      <a:pt x="4" y="566"/>
                    </a:lnTo>
                    <a:lnTo>
                      <a:pt x="4" y="566"/>
                    </a:lnTo>
                    <a:lnTo>
                      <a:pt x="6" y="578"/>
                    </a:lnTo>
                    <a:lnTo>
                      <a:pt x="10" y="590"/>
                    </a:lnTo>
                    <a:lnTo>
                      <a:pt x="16" y="600"/>
                    </a:lnTo>
                    <a:lnTo>
                      <a:pt x="24" y="608"/>
                    </a:lnTo>
                    <a:lnTo>
                      <a:pt x="24" y="608"/>
                    </a:lnTo>
                    <a:lnTo>
                      <a:pt x="50" y="624"/>
                    </a:lnTo>
                    <a:lnTo>
                      <a:pt x="80" y="638"/>
                    </a:lnTo>
                    <a:lnTo>
                      <a:pt x="116" y="650"/>
                    </a:lnTo>
                    <a:lnTo>
                      <a:pt x="154" y="662"/>
                    </a:lnTo>
                    <a:lnTo>
                      <a:pt x="196" y="670"/>
                    </a:lnTo>
                    <a:lnTo>
                      <a:pt x="240" y="678"/>
                    </a:lnTo>
                    <a:lnTo>
                      <a:pt x="288" y="682"/>
                    </a:lnTo>
                    <a:lnTo>
                      <a:pt x="340" y="682"/>
                    </a:lnTo>
                    <a:lnTo>
                      <a:pt x="340" y="682"/>
                    </a:lnTo>
                    <a:lnTo>
                      <a:pt x="390" y="682"/>
                    </a:lnTo>
                    <a:lnTo>
                      <a:pt x="440" y="678"/>
                    </a:lnTo>
                    <a:lnTo>
                      <a:pt x="484" y="670"/>
                    </a:lnTo>
                    <a:lnTo>
                      <a:pt x="526" y="662"/>
                    </a:lnTo>
                    <a:lnTo>
                      <a:pt x="564" y="650"/>
                    </a:lnTo>
                    <a:lnTo>
                      <a:pt x="598" y="638"/>
                    </a:lnTo>
                    <a:lnTo>
                      <a:pt x="628" y="624"/>
                    </a:lnTo>
                    <a:lnTo>
                      <a:pt x="654" y="608"/>
                    </a:lnTo>
                    <a:lnTo>
                      <a:pt x="654" y="608"/>
                    </a:lnTo>
                    <a:lnTo>
                      <a:pt x="664" y="600"/>
                    </a:lnTo>
                    <a:lnTo>
                      <a:pt x="670" y="590"/>
                    </a:lnTo>
                    <a:lnTo>
                      <a:pt x="674" y="578"/>
                    </a:lnTo>
                    <a:lnTo>
                      <a:pt x="676" y="566"/>
                    </a:lnTo>
                    <a:lnTo>
                      <a:pt x="676" y="470"/>
                    </a:lnTo>
                    <a:lnTo>
                      <a:pt x="676" y="470"/>
                    </a:lnTo>
                    <a:lnTo>
                      <a:pt x="674" y="462"/>
                    </a:lnTo>
                    <a:lnTo>
                      <a:pt x="670" y="456"/>
                    </a:lnTo>
                    <a:lnTo>
                      <a:pt x="662" y="454"/>
                    </a:lnTo>
                    <a:lnTo>
                      <a:pt x="654" y="456"/>
                    </a:lnTo>
                    <a:lnTo>
                      <a:pt x="654" y="456"/>
                    </a:lnTo>
                    <a:lnTo>
                      <a:pt x="624" y="470"/>
                    </a:lnTo>
                    <a:lnTo>
                      <a:pt x="592" y="484"/>
                    </a:lnTo>
                    <a:lnTo>
                      <a:pt x="556" y="496"/>
                    </a:lnTo>
                    <a:lnTo>
                      <a:pt x="516" y="504"/>
                    </a:lnTo>
                    <a:lnTo>
                      <a:pt x="476" y="512"/>
                    </a:lnTo>
                    <a:lnTo>
                      <a:pt x="432" y="518"/>
                    </a:lnTo>
                    <a:lnTo>
                      <a:pt x="386" y="522"/>
                    </a:lnTo>
                    <a:lnTo>
                      <a:pt x="340" y="522"/>
                    </a:lnTo>
                    <a:lnTo>
                      <a:pt x="340" y="522"/>
                    </a:lnTo>
                    <a:lnTo>
                      <a:pt x="292" y="522"/>
                    </a:lnTo>
                    <a:lnTo>
                      <a:pt x="248" y="518"/>
                    </a:lnTo>
                    <a:lnTo>
                      <a:pt x="204" y="512"/>
                    </a:lnTo>
                    <a:lnTo>
                      <a:pt x="162" y="504"/>
                    </a:lnTo>
                    <a:lnTo>
                      <a:pt x="124" y="496"/>
                    </a:lnTo>
                    <a:lnTo>
                      <a:pt x="88" y="484"/>
                    </a:lnTo>
                    <a:lnTo>
                      <a:pt x="54" y="470"/>
                    </a:lnTo>
                    <a:lnTo>
                      <a:pt x="24" y="456"/>
                    </a:lnTo>
                    <a:lnTo>
                      <a:pt x="24" y="456"/>
                    </a:lnTo>
                    <a:close/>
                    <a:moveTo>
                      <a:pt x="78" y="586"/>
                    </a:moveTo>
                    <a:lnTo>
                      <a:pt x="78" y="586"/>
                    </a:lnTo>
                    <a:lnTo>
                      <a:pt x="72" y="586"/>
                    </a:lnTo>
                    <a:lnTo>
                      <a:pt x="68" y="584"/>
                    </a:lnTo>
                    <a:lnTo>
                      <a:pt x="62" y="576"/>
                    </a:lnTo>
                    <a:lnTo>
                      <a:pt x="58" y="566"/>
                    </a:lnTo>
                    <a:lnTo>
                      <a:pt x="56" y="552"/>
                    </a:lnTo>
                    <a:lnTo>
                      <a:pt x="56" y="552"/>
                    </a:lnTo>
                    <a:lnTo>
                      <a:pt x="58" y="538"/>
                    </a:lnTo>
                    <a:lnTo>
                      <a:pt x="62" y="528"/>
                    </a:lnTo>
                    <a:lnTo>
                      <a:pt x="68" y="520"/>
                    </a:lnTo>
                    <a:lnTo>
                      <a:pt x="72" y="518"/>
                    </a:lnTo>
                    <a:lnTo>
                      <a:pt x="76" y="518"/>
                    </a:lnTo>
                    <a:lnTo>
                      <a:pt x="76" y="518"/>
                    </a:lnTo>
                    <a:lnTo>
                      <a:pt x="80" y="518"/>
                    </a:lnTo>
                    <a:lnTo>
                      <a:pt x="84" y="520"/>
                    </a:lnTo>
                    <a:lnTo>
                      <a:pt x="92" y="528"/>
                    </a:lnTo>
                    <a:lnTo>
                      <a:pt x="96" y="538"/>
                    </a:lnTo>
                    <a:lnTo>
                      <a:pt x="98" y="552"/>
                    </a:lnTo>
                    <a:lnTo>
                      <a:pt x="98" y="552"/>
                    </a:lnTo>
                    <a:lnTo>
                      <a:pt x="96" y="566"/>
                    </a:lnTo>
                    <a:lnTo>
                      <a:pt x="92" y="576"/>
                    </a:lnTo>
                    <a:lnTo>
                      <a:pt x="86" y="584"/>
                    </a:lnTo>
                    <a:lnTo>
                      <a:pt x="82" y="586"/>
                    </a:lnTo>
                    <a:lnTo>
                      <a:pt x="78" y="586"/>
                    </a:lnTo>
                    <a:lnTo>
                      <a:pt x="78" y="586"/>
                    </a:lnTo>
                    <a:close/>
                    <a:moveTo>
                      <a:pt x="26" y="660"/>
                    </a:moveTo>
                    <a:lnTo>
                      <a:pt x="26" y="660"/>
                    </a:lnTo>
                    <a:lnTo>
                      <a:pt x="18" y="658"/>
                    </a:lnTo>
                    <a:lnTo>
                      <a:pt x="12" y="660"/>
                    </a:lnTo>
                    <a:lnTo>
                      <a:pt x="6" y="666"/>
                    </a:lnTo>
                    <a:lnTo>
                      <a:pt x="4" y="672"/>
                    </a:lnTo>
                    <a:lnTo>
                      <a:pt x="6" y="768"/>
                    </a:lnTo>
                    <a:lnTo>
                      <a:pt x="6" y="768"/>
                    </a:lnTo>
                    <a:lnTo>
                      <a:pt x="8" y="780"/>
                    </a:lnTo>
                    <a:lnTo>
                      <a:pt x="12" y="792"/>
                    </a:lnTo>
                    <a:lnTo>
                      <a:pt x="18" y="802"/>
                    </a:lnTo>
                    <a:lnTo>
                      <a:pt x="26" y="810"/>
                    </a:lnTo>
                    <a:lnTo>
                      <a:pt x="26" y="810"/>
                    </a:lnTo>
                    <a:lnTo>
                      <a:pt x="52" y="826"/>
                    </a:lnTo>
                    <a:lnTo>
                      <a:pt x="82" y="840"/>
                    </a:lnTo>
                    <a:lnTo>
                      <a:pt x="116" y="852"/>
                    </a:lnTo>
                    <a:lnTo>
                      <a:pt x="154" y="862"/>
                    </a:lnTo>
                    <a:lnTo>
                      <a:pt x="196" y="872"/>
                    </a:lnTo>
                    <a:lnTo>
                      <a:pt x="242" y="878"/>
                    </a:lnTo>
                    <a:lnTo>
                      <a:pt x="288" y="882"/>
                    </a:lnTo>
                    <a:lnTo>
                      <a:pt x="340" y="884"/>
                    </a:lnTo>
                    <a:lnTo>
                      <a:pt x="340" y="884"/>
                    </a:lnTo>
                    <a:lnTo>
                      <a:pt x="390" y="882"/>
                    </a:lnTo>
                    <a:lnTo>
                      <a:pt x="438" y="878"/>
                    </a:lnTo>
                    <a:lnTo>
                      <a:pt x="484" y="872"/>
                    </a:lnTo>
                    <a:lnTo>
                      <a:pt x="524" y="862"/>
                    </a:lnTo>
                    <a:lnTo>
                      <a:pt x="562" y="852"/>
                    </a:lnTo>
                    <a:lnTo>
                      <a:pt x="598" y="840"/>
                    </a:lnTo>
                    <a:lnTo>
                      <a:pt x="628" y="826"/>
                    </a:lnTo>
                    <a:lnTo>
                      <a:pt x="652" y="810"/>
                    </a:lnTo>
                    <a:lnTo>
                      <a:pt x="652" y="810"/>
                    </a:lnTo>
                    <a:lnTo>
                      <a:pt x="662" y="802"/>
                    </a:lnTo>
                    <a:lnTo>
                      <a:pt x="668" y="792"/>
                    </a:lnTo>
                    <a:lnTo>
                      <a:pt x="672" y="780"/>
                    </a:lnTo>
                    <a:lnTo>
                      <a:pt x="674" y="768"/>
                    </a:lnTo>
                    <a:lnTo>
                      <a:pt x="674" y="672"/>
                    </a:lnTo>
                    <a:lnTo>
                      <a:pt x="674" y="672"/>
                    </a:lnTo>
                    <a:lnTo>
                      <a:pt x="672" y="666"/>
                    </a:lnTo>
                    <a:lnTo>
                      <a:pt x="668" y="660"/>
                    </a:lnTo>
                    <a:lnTo>
                      <a:pt x="660" y="658"/>
                    </a:lnTo>
                    <a:lnTo>
                      <a:pt x="652" y="660"/>
                    </a:lnTo>
                    <a:lnTo>
                      <a:pt x="652" y="660"/>
                    </a:lnTo>
                    <a:lnTo>
                      <a:pt x="624" y="674"/>
                    </a:lnTo>
                    <a:lnTo>
                      <a:pt x="590" y="686"/>
                    </a:lnTo>
                    <a:lnTo>
                      <a:pt x="554" y="698"/>
                    </a:lnTo>
                    <a:lnTo>
                      <a:pt x="516" y="708"/>
                    </a:lnTo>
                    <a:lnTo>
                      <a:pt x="474" y="716"/>
                    </a:lnTo>
                    <a:lnTo>
                      <a:pt x="432" y="720"/>
                    </a:lnTo>
                    <a:lnTo>
                      <a:pt x="386" y="724"/>
                    </a:lnTo>
                    <a:lnTo>
                      <a:pt x="340" y="726"/>
                    </a:lnTo>
                    <a:lnTo>
                      <a:pt x="340" y="726"/>
                    </a:lnTo>
                    <a:lnTo>
                      <a:pt x="292" y="724"/>
                    </a:lnTo>
                    <a:lnTo>
                      <a:pt x="248" y="720"/>
                    </a:lnTo>
                    <a:lnTo>
                      <a:pt x="204" y="716"/>
                    </a:lnTo>
                    <a:lnTo>
                      <a:pt x="164" y="708"/>
                    </a:lnTo>
                    <a:lnTo>
                      <a:pt x="126" y="698"/>
                    </a:lnTo>
                    <a:lnTo>
                      <a:pt x="90" y="686"/>
                    </a:lnTo>
                    <a:lnTo>
                      <a:pt x="56" y="674"/>
                    </a:lnTo>
                    <a:lnTo>
                      <a:pt x="26" y="660"/>
                    </a:lnTo>
                    <a:lnTo>
                      <a:pt x="26" y="660"/>
                    </a:lnTo>
                    <a:close/>
                    <a:moveTo>
                      <a:pt x="78" y="786"/>
                    </a:moveTo>
                    <a:lnTo>
                      <a:pt x="78" y="786"/>
                    </a:lnTo>
                    <a:lnTo>
                      <a:pt x="74" y="786"/>
                    </a:lnTo>
                    <a:lnTo>
                      <a:pt x="70" y="784"/>
                    </a:lnTo>
                    <a:lnTo>
                      <a:pt x="64" y="776"/>
                    </a:lnTo>
                    <a:lnTo>
                      <a:pt x="60" y="766"/>
                    </a:lnTo>
                    <a:lnTo>
                      <a:pt x="58" y="752"/>
                    </a:lnTo>
                    <a:lnTo>
                      <a:pt x="58" y="752"/>
                    </a:lnTo>
                    <a:lnTo>
                      <a:pt x="58" y="738"/>
                    </a:lnTo>
                    <a:lnTo>
                      <a:pt x="64" y="728"/>
                    </a:lnTo>
                    <a:lnTo>
                      <a:pt x="70" y="720"/>
                    </a:lnTo>
                    <a:lnTo>
                      <a:pt x="74" y="718"/>
                    </a:lnTo>
                    <a:lnTo>
                      <a:pt x="78" y="718"/>
                    </a:lnTo>
                    <a:lnTo>
                      <a:pt x="78" y="718"/>
                    </a:lnTo>
                    <a:lnTo>
                      <a:pt x="82" y="718"/>
                    </a:lnTo>
                    <a:lnTo>
                      <a:pt x="86" y="720"/>
                    </a:lnTo>
                    <a:lnTo>
                      <a:pt x="94" y="728"/>
                    </a:lnTo>
                    <a:lnTo>
                      <a:pt x="98" y="738"/>
                    </a:lnTo>
                    <a:lnTo>
                      <a:pt x="100" y="752"/>
                    </a:lnTo>
                    <a:lnTo>
                      <a:pt x="100" y="752"/>
                    </a:lnTo>
                    <a:lnTo>
                      <a:pt x="98" y="766"/>
                    </a:lnTo>
                    <a:lnTo>
                      <a:pt x="94" y="776"/>
                    </a:lnTo>
                    <a:lnTo>
                      <a:pt x="86" y="784"/>
                    </a:lnTo>
                    <a:lnTo>
                      <a:pt x="82" y="786"/>
                    </a:lnTo>
                    <a:lnTo>
                      <a:pt x="78" y="786"/>
                    </a:lnTo>
                    <a:lnTo>
                      <a:pt x="78" y="78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grpSp>
        <p:nvGrpSpPr>
          <p:cNvPr id="10" name="组合 237"/>
          <p:cNvGrpSpPr/>
          <p:nvPr/>
        </p:nvGrpSpPr>
        <p:grpSpPr>
          <a:xfrm>
            <a:off x="6814046" y="1534181"/>
            <a:ext cx="1651553" cy="513223"/>
            <a:chOff x="6804521" y="2267606"/>
            <a:chExt cx="1651553" cy="513223"/>
          </a:xfrm>
        </p:grpSpPr>
        <p:sp>
          <p:nvSpPr>
            <p:cNvPr id="693" name="Content Placeholder 3"/>
            <p:cNvSpPr txBox="1">
              <a:spLocks/>
            </p:cNvSpPr>
            <p:nvPr/>
          </p:nvSpPr>
          <p:spPr>
            <a:xfrm>
              <a:off x="7312251" y="2267606"/>
              <a:ext cx="1143823" cy="374213"/>
            </a:xfrm>
            <a:prstGeom prst="rect">
              <a:avLst/>
            </a:prstGeom>
          </p:spPr>
          <p:txBody>
            <a:bodyPr/>
            <a:lstStyle/>
            <a:p>
              <a:pPr eaLnBrk="0" hangingPunct="0">
                <a:spcAft>
                  <a:spcPts val="200"/>
                </a:spcAft>
                <a:buClr>
                  <a:srgbClr val="777777"/>
                </a:buClr>
                <a:buSzPct val="60000"/>
                <a:defRPr/>
              </a:pPr>
              <a:r>
                <a:rPr lang="en-US" altLang="zh-CN" sz="1000" b="1" kern="0" dirty="0" smtClean="0">
                  <a:solidFill>
                    <a:srgbClr val="BC0000"/>
                  </a:solidFill>
                  <a:latin typeface="Arial" pitchFamily="34" charset="0"/>
                  <a:ea typeface="微软雅黑" pitchFamily="34" charset="-122"/>
                  <a:cs typeface="Arial" pitchFamily="34" charset="0"/>
                </a:rPr>
                <a:t>LAN switch:</a:t>
              </a:r>
            </a:p>
            <a:p>
              <a:pPr eaLnBrk="0" hangingPunct="0">
                <a:spcAft>
                  <a:spcPts val="200"/>
                </a:spcAft>
                <a:buClr>
                  <a:srgbClr val="777777"/>
                </a:buClr>
                <a:buSzPct val="60000"/>
                <a:defRPr/>
              </a:pPr>
              <a:r>
                <a:rPr lang="en-US" altLang="zh-CN" sz="900" kern="0" dirty="0" smtClean="0">
                  <a:solidFill>
                    <a:srgbClr val="C00000"/>
                  </a:solidFill>
                  <a:latin typeface="Arial" pitchFamily="34" charset="0"/>
                  <a:ea typeface="微软雅黑" pitchFamily="34" charset="-122"/>
                  <a:cs typeface="Arial" pitchFamily="34" charset="0"/>
                </a:rPr>
                <a:t>36</a:t>
              </a: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 million ports</a:t>
              </a:r>
            </a:p>
            <a:p>
              <a:pPr eaLnBrk="0" hangingPunct="0">
                <a:spcAft>
                  <a:spcPts val="200"/>
                </a:spcAft>
                <a:buClr>
                  <a:srgbClr val="777777"/>
                </a:buClr>
                <a:buSzPct val="60000"/>
                <a:defRPr/>
              </a:pPr>
              <a:r>
                <a:rPr lang="en-US" altLang="zh-CN" sz="900" kern="0" dirty="0" smtClean="0">
                  <a:solidFill>
                    <a:srgbClr val="C00000"/>
                  </a:solidFill>
                  <a:latin typeface="Arial" pitchFamily="34" charset="0"/>
                  <a:ea typeface="微软雅黑" pitchFamily="34" charset="-122"/>
                  <a:cs typeface="Arial" pitchFamily="34" charset="0"/>
                </a:rPr>
                <a:t>800,000</a:t>
              </a: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 sets</a:t>
              </a:r>
            </a:p>
            <a:p>
              <a:pPr eaLnBrk="0" hangingPunct="0">
                <a:spcAft>
                  <a:spcPts val="200"/>
                </a:spcAft>
                <a:buClr>
                  <a:srgbClr val="777777"/>
                </a:buClr>
                <a:buSzPct val="60000"/>
                <a:defRPr/>
              </a:pPr>
              <a:endParaRPr lang="en-US" altLang="zh-CN" sz="900" kern="0" dirty="0" smtClean="0">
                <a:solidFill>
                  <a:srgbClr val="000000">
                    <a:lumMod val="75000"/>
                    <a:lumOff val="25000"/>
                  </a:srgbClr>
                </a:solidFill>
                <a:latin typeface="Arial" pitchFamily="34" charset="0"/>
                <a:ea typeface="微软雅黑" pitchFamily="34" charset="-122"/>
                <a:cs typeface="Arial" pitchFamily="34" charset="0"/>
              </a:endParaRPr>
            </a:p>
            <a:p>
              <a:pPr eaLnBrk="0" hangingPunct="0">
                <a:spcAft>
                  <a:spcPts val="200"/>
                </a:spcAft>
                <a:buClr>
                  <a:srgbClr val="777777"/>
                </a:buClr>
                <a:buSzPct val="60000"/>
                <a:defRPr/>
              </a:pPr>
              <a:endParaRPr lang="en-US" altLang="zh-CN" sz="900" kern="0" dirty="0" smtClean="0">
                <a:solidFill>
                  <a:srgbClr val="000000">
                    <a:lumMod val="75000"/>
                    <a:lumOff val="25000"/>
                  </a:srgbClr>
                </a:solidFill>
                <a:latin typeface="Arial" pitchFamily="34" charset="0"/>
                <a:ea typeface="微软雅黑" pitchFamily="34" charset="-122"/>
                <a:cs typeface="Arial" pitchFamily="34" charset="0"/>
              </a:endParaRPr>
            </a:p>
            <a:p>
              <a:pPr eaLnBrk="0" hangingPunct="0">
                <a:spcAft>
                  <a:spcPts val="200"/>
                </a:spcAft>
                <a:buClr>
                  <a:srgbClr val="777777"/>
                </a:buClr>
                <a:buSzPct val="60000"/>
                <a:defRPr/>
              </a:pPr>
              <a:endParaRPr lang="en-US" altLang="zh-CN" sz="900" kern="0" dirty="0" smtClean="0">
                <a:solidFill>
                  <a:srgbClr val="000000">
                    <a:lumMod val="75000"/>
                    <a:lumOff val="25000"/>
                  </a:srgbClr>
                </a:solidFill>
                <a:latin typeface="Arial" pitchFamily="34" charset="0"/>
                <a:ea typeface="微软雅黑" pitchFamily="34" charset="-122"/>
                <a:cs typeface="Arial" pitchFamily="34" charset="0"/>
              </a:endParaRPr>
            </a:p>
          </p:txBody>
        </p:sp>
        <p:grpSp>
          <p:nvGrpSpPr>
            <p:cNvPr id="11" name="组合 1191"/>
            <p:cNvGrpSpPr/>
            <p:nvPr/>
          </p:nvGrpSpPr>
          <p:grpSpPr>
            <a:xfrm>
              <a:off x="6804521" y="2289794"/>
              <a:ext cx="500968" cy="491035"/>
              <a:chOff x="12838113" y="1958461"/>
              <a:chExt cx="500968" cy="491035"/>
            </a:xfrm>
          </p:grpSpPr>
          <p:sp>
            <p:nvSpPr>
              <p:cNvPr id="1038" name="圆角矩形 1037"/>
              <p:cNvSpPr/>
              <p:nvPr/>
            </p:nvSpPr>
            <p:spPr bwMode="auto">
              <a:xfrm>
                <a:off x="12838113" y="1958461"/>
                <a:ext cx="500968" cy="491035"/>
              </a:xfrm>
              <a:prstGeom prst="roundRect">
                <a:avLst/>
              </a:prstGeom>
              <a:solidFill>
                <a:schemeClr val="bg1">
                  <a:lumMod val="50000"/>
                </a:schemeClr>
              </a:solidFill>
              <a:ln w="12700">
                <a:noFill/>
              </a:ln>
              <a:effectLst/>
            </p:spPr>
            <p:txBody>
              <a:bodyPr anchor="ctr"/>
              <a:lstStyle/>
              <a:p>
                <a:pPr algn="ctr" fontAlgn="auto">
                  <a:lnSpc>
                    <a:spcPct val="120000"/>
                  </a:lnSpc>
                  <a:spcBef>
                    <a:spcPts val="0"/>
                  </a:spcBef>
                  <a:spcAft>
                    <a:spcPts val="0"/>
                  </a:spcAft>
                </a:pPr>
                <a:endParaRPr lang="en-US" altLang="zh-CN" sz="1300" b="1" kern="0" dirty="0">
                  <a:solidFill>
                    <a:srgbClr val="FFFFFF">
                      <a:lumMod val="75000"/>
                    </a:srgbClr>
                  </a:solidFill>
                  <a:latin typeface="FrutigerNext LT Medium" pitchFamily="34" charset="0"/>
                  <a:ea typeface="华文细黑" pitchFamily="2" charset="-122"/>
                </a:endParaRPr>
              </a:p>
            </p:txBody>
          </p:sp>
          <p:grpSp>
            <p:nvGrpSpPr>
              <p:cNvPr id="12" name="组合 156"/>
              <p:cNvGrpSpPr/>
              <p:nvPr/>
            </p:nvGrpSpPr>
            <p:grpSpPr>
              <a:xfrm>
                <a:off x="12900056" y="2136313"/>
                <a:ext cx="399576" cy="120426"/>
                <a:chOff x="9419704" y="2777861"/>
                <a:chExt cx="1722438" cy="519113"/>
              </a:xfrm>
              <a:solidFill>
                <a:schemeClr val="bg1"/>
              </a:solidFill>
            </p:grpSpPr>
            <p:grpSp>
              <p:nvGrpSpPr>
                <p:cNvPr id="13" name="组合 189"/>
                <p:cNvGrpSpPr/>
                <p:nvPr/>
              </p:nvGrpSpPr>
              <p:grpSpPr>
                <a:xfrm>
                  <a:off x="10669067" y="2893749"/>
                  <a:ext cx="196850" cy="36513"/>
                  <a:chOff x="10707167" y="1194489"/>
                  <a:chExt cx="196850" cy="36513"/>
                </a:xfrm>
                <a:grpFill/>
              </p:grpSpPr>
              <p:sp>
                <p:nvSpPr>
                  <p:cNvPr id="1047" name="Freeform 6"/>
                  <p:cNvSpPr>
                    <a:spLocks/>
                  </p:cNvSpPr>
                  <p:nvPr/>
                </p:nvSpPr>
                <p:spPr bwMode="auto">
                  <a:xfrm>
                    <a:off x="10707167" y="1194489"/>
                    <a:ext cx="36513" cy="36513"/>
                  </a:xfrm>
                  <a:custGeom>
                    <a:avLst/>
                    <a:gdLst/>
                    <a:ahLst/>
                    <a:cxnLst>
                      <a:cxn ang="0">
                        <a:pos x="189" y="343"/>
                      </a:cxn>
                      <a:cxn ang="0">
                        <a:pos x="222" y="336"/>
                      </a:cxn>
                      <a:cxn ang="0">
                        <a:pos x="253" y="322"/>
                      </a:cxn>
                      <a:cxn ang="0">
                        <a:pos x="280" y="304"/>
                      </a:cxn>
                      <a:cxn ang="0">
                        <a:pos x="304" y="282"/>
                      </a:cxn>
                      <a:cxn ang="0">
                        <a:pos x="322" y="254"/>
                      </a:cxn>
                      <a:cxn ang="0">
                        <a:pos x="335" y="224"/>
                      </a:cxn>
                      <a:cxn ang="0">
                        <a:pos x="341" y="190"/>
                      </a:cxn>
                      <a:cxn ang="0">
                        <a:pos x="341" y="154"/>
                      </a:cxn>
                      <a:cxn ang="0">
                        <a:pos x="335" y="122"/>
                      </a:cxn>
                      <a:cxn ang="0">
                        <a:pos x="322" y="91"/>
                      </a:cxn>
                      <a:cxn ang="0">
                        <a:pos x="304" y="64"/>
                      </a:cxn>
                      <a:cxn ang="0">
                        <a:pos x="280" y="40"/>
                      </a:cxn>
                      <a:cxn ang="0">
                        <a:pos x="253" y="22"/>
                      </a:cxn>
                      <a:cxn ang="0">
                        <a:pos x="222" y="9"/>
                      </a:cxn>
                      <a:cxn ang="0">
                        <a:pos x="189" y="1"/>
                      </a:cxn>
                      <a:cxn ang="0">
                        <a:pos x="154" y="1"/>
                      </a:cxn>
                      <a:cxn ang="0">
                        <a:pos x="121" y="9"/>
                      </a:cxn>
                      <a:cxn ang="0">
                        <a:pos x="90" y="22"/>
                      </a:cxn>
                      <a:cxn ang="0">
                        <a:pos x="63" y="40"/>
                      </a:cxn>
                      <a:cxn ang="0">
                        <a:pos x="39" y="64"/>
                      </a:cxn>
                      <a:cxn ang="0">
                        <a:pos x="21" y="91"/>
                      </a:cxn>
                      <a:cxn ang="0">
                        <a:pos x="9" y="122"/>
                      </a:cxn>
                      <a:cxn ang="0">
                        <a:pos x="2" y="154"/>
                      </a:cxn>
                      <a:cxn ang="0">
                        <a:pos x="2" y="190"/>
                      </a:cxn>
                      <a:cxn ang="0">
                        <a:pos x="9" y="224"/>
                      </a:cxn>
                      <a:cxn ang="0">
                        <a:pos x="21" y="254"/>
                      </a:cxn>
                      <a:cxn ang="0">
                        <a:pos x="39" y="282"/>
                      </a:cxn>
                      <a:cxn ang="0">
                        <a:pos x="63" y="304"/>
                      </a:cxn>
                      <a:cxn ang="0">
                        <a:pos x="90" y="322"/>
                      </a:cxn>
                      <a:cxn ang="0">
                        <a:pos x="121" y="336"/>
                      </a:cxn>
                      <a:cxn ang="0">
                        <a:pos x="154" y="343"/>
                      </a:cxn>
                    </a:cxnLst>
                    <a:rect l="0" t="0" r="r" b="b"/>
                    <a:pathLst>
                      <a:path w="342" h="344">
                        <a:moveTo>
                          <a:pt x="171" y="344"/>
                        </a:moveTo>
                        <a:lnTo>
                          <a:pt x="189" y="343"/>
                        </a:lnTo>
                        <a:lnTo>
                          <a:pt x="206" y="340"/>
                        </a:lnTo>
                        <a:lnTo>
                          <a:pt x="222" y="336"/>
                        </a:lnTo>
                        <a:lnTo>
                          <a:pt x="238" y="331"/>
                        </a:lnTo>
                        <a:lnTo>
                          <a:pt x="253" y="322"/>
                        </a:lnTo>
                        <a:lnTo>
                          <a:pt x="267" y="314"/>
                        </a:lnTo>
                        <a:lnTo>
                          <a:pt x="280" y="304"/>
                        </a:lnTo>
                        <a:lnTo>
                          <a:pt x="292" y="293"/>
                        </a:lnTo>
                        <a:lnTo>
                          <a:pt x="304" y="282"/>
                        </a:lnTo>
                        <a:lnTo>
                          <a:pt x="313" y="268"/>
                        </a:lnTo>
                        <a:lnTo>
                          <a:pt x="322" y="254"/>
                        </a:lnTo>
                        <a:lnTo>
                          <a:pt x="329" y="239"/>
                        </a:lnTo>
                        <a:lnTo>
                          <a:pt x="335" y="224"/>
                        </a:lnTo>
                        <a:lnTo>
                          <a:pt x="339" y="206"/>
                        </a:lnTo>
                        <a:lnTo>
                          <a:pt x="341" y="190"/>
                        </a:lnTo>
                        <a:lnTo>
                          <a:pt x="342" y="173"/>
                        </a:lnTo>
                        <a:lnTo>
                          <a:pt x="341" y="154"/>
                        </a:lnTo>
                        <a:lnTo>
                          <a:pt x="339" y="138"/>
                        </a:lnTo>
                        <a:lnTo>
                          <a:pt x="335" y="122"/>
                        </a:lnTo>
                        <a:lnTo>
                          <a:pt x="329" y="105"/>
                        </a:lnTo>
                        <a:lnTo>
                          <a:pt x="322" y="91"/>
                        </a:lnTo>
                        <a:lnTo>
                          <a:pt x="313" y="77"/>
                        </a:lnTo>
                        <a:lnTo>
                          <a:pt x="304" y="64"/>
                        </a:lnTo>
                        <a:lnTo>
                          <a:pt x="292" y="51"/>
                        </a:lnTo>
                        <a:lnTo>
                          <a:pt x="280" y="40"/>
                        </a:lnTo>
                        <a:lnTo>
                          <a:pt x="267" y="30"/>
                        </a:lnTo>
                        <a:lnTo>
                          <a:pt x="253" y="22"/>
                        </a:lnTo>
                        <a:lnTo>
                          <a:pt x="238" y="15"/>
                        </a:lnTo>
                        <a:lnTo>
                          <a:pt x="222" y="9"/>
                        </a:lnTo>
                        <a:lnTo>
                          <a:pt x="206" y="4"/>
                        </a:lnTo>
                        <a:lnTo>
                          <a:pt x="189" y="1"/>
                        </a:lnTo>
                        <a:lnTo>
                          <a:pt x="171" y="0"/>
                        </a:lnTo>
                        <a:lnTo>
                          <a:pt x="154" y="1"/>
                        </a:lnTo>
                        <a:lnTo>
                          <a:pt x="137" y="4"/>
                        </a:lnTo>
                        <a:lnTo>
                          <a:pt x="121" y="9"/>
                        </a:lnTo>
                        <a:lnTo>
                          <a:pt x="105" y="15"/>
                        </a:lnTo>
                        <a:lnTo>
                          <a:pt x="90" y="22"/>
                        </a:lnTo>
                        <a:lnTo>
                          <a:pt x="76" y="30"/>
                        </a:lnTo>
                        <a:lnTo>
                          <a:pt x="63" y="40"/>
                        </a:lnTo>
                        <a:lnTo>
                          <a:pt x="50" y="51"/>
                        </a:lnTo>
                        <a:lnTo>
                          <a:pt x="39" y="64"/>
                        </a:lnTo>
                        <a:lnTo>
                          <a:pt x="30" y="77"/>
                        </a:lnTo>
                        <a:lnTo>
                          <a:pt x="21" y="91"/>
                        </a:lnTo>
                        <a:lnTo>
                          <a:pt x="14" y="105"/>
                        </a:lnTo>
                        <a:lnTo>
                          <a:pt x="9" y="122"/>
                        </a:lnTo>
                        <a:lnTo>
                          <a:pt x="4" y="138"/>
                        </a:lnTo>
                        <a:lnTo>
                          <a:pt x="2" y="154"/>
                        </a:lnTo>
                        <a:lnTo>
                          <a:pt x="0" y="173"/>
                        </a:lnTo>
                        <a:lnTo>
                          <a:pt x="2" y="190"/>
                        </a:lnTo>
                        <a:lnTo>
                          <a:pt x="4" y="206"/>
                        </a:lnTo>
                        <a:lnTo>
                          <a:pt x="9" y="224"/>
                        </a:lnTo>
                        <a:lnTo>
                          <a:pt x="14" y="239"/>
                        </a:lnTo>
                        <a:lnTo>
                          <a:pt x="21" y="254"/>
                        </a:lnTo>
                        <a:lnTo>
                          <a:pt x="30" y="268"/>
                        </a:lnTo>
                        <a:lnTo>
                          <a:pt x="39" y="282"/>
                        </a:lnTo>
                        <a:lnTo>
                          <a:pt x="50" y="293"/>
                        </a:lnTo>
                        <a:lnTo>
                          <a:pt x="63" y="304"/>
                        </a:lnTo>
                        <a:lnTo>
                          <a:pt x="76" y="314"/>
                        </a:lnTo>
                        <a:lnTo>
                          <a:pt x="90" y="322"/>
                        </a:lnTo>
                        <a:lnTo>
                          <a:pt x="105" y="331"/>
                        </a:lnTo>
                        <a:lnTo>
                          <a:pt x="121" y="336"/>
                        </a:lnTo>
                        <a:lnTo>
                          <a:pt x="137" y="340"/>
                        </a:lnTo>
                        <a:lnTo>
                          <a:pt x="154" y="343"/>
                        </a:lnTo>
                        <a:lnTo>
                          <a:pt x="171"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48" name="Freeform 7"/>
                  <p:cNvSpPr>
                    <a:spLocks/>
                  </p:cNvSpPr>
                  <p:nvPr/>
                </p:nvSpPr>
                <p:spPr bwMode="auto">
                  <a:xfrm>
                    <a:off x="10761142" y="1194489"/>
                    <a:ext cx="36513" cy="36513"/>
                  </a:xfrm>
                  <a:custGeom>
                    <a:avLst/>
                    <a:gdLst/>
                    <a:ahLst/>
                    <a:cxnLst>
                      <a:cxn ang="0">
                        <a:pos x="189" y="343"/>
                      </a:cxn>
                      <a:cxn ang="0">
                        <a:pos x="222" y="336"/>
                      </a:cxn>
                      <a:cxn ang="0">
                        <a:pos x="253" y="322"/>
                      </a:cxn>
                      <a:cxn ang="0">
                        <a:pos x="280" y="304"/>
                      </a:cxn>
                      <a:cxn ang="0">
                        <a:pos x="303" y="282"/>
                      </a:cxn>
                      <a:cxn ang="0">
                        <a:pos x="321" y="254"/>
                      </a:cxn>
                      <a:cxn ang="0">
                        <a:pos x="335" y="224"/>
                      </a:cxn>
                      <a:cxn ang="0">
                        <a:pos x="342" y="190"/>
                      </a:cxn>
                      <a:cxn ang="0">
                        <a:pos x="342" y="154"/>
                      </a:cxn>
                      <a:cxn ang="0">
                        <a:pos x="335" y="122"/>
                      </a:cxn>
                      <a:cxn ang="0">
                        <a:pos x="321" y="91"/>
                      </a:cxn>
                      <a:cxn ang="0">
                        <a:pos x="303" y="64"/>
                      </a:cxn>
                      <a:cxn ang="0">
                        <a:pos x="280" y="40"/>
                      </a:cxn>
                      <a:cxn ang="0">
                        <a:pos x="253" y="22"/>
                      </a:cxn>
                      <a:cxn ang="0">
                        <a:pos x="222" y="9"/>
                      </a:cxn>
                      <a:cxn ang="0">
                        <a:pos x="189" y="1"/>
                      </a:cxn>
                      <a:cxn ang="0">
                        <a:pos x="154" y="1"/>
                      </a:cxn>
                      <a:cxn ang="0">
                        <a:pos x="121" y="9"/>
                      </a:cxn>
                      <a:cxn ang="0">
                        <a:pos x="90" y="22"/>
                      </a:cxn>
                      <a:cxn ang="0">
                        <a:pos x="63" y="40"/>
                      </a:cxn>
                      <a:cxn ang="0">
                        <a:pos x="40" y="64"/>
                      </a:cxn>
                      <a:cxn ang="0">
                        <a:pos x="21" y="91"/>
                      </a:cxn>
                      <a:cxn ang="0">
                        <a:pos x="8" y="122"/>
                      </a:cxn>
                      <a:cxn ang="0">
                        <a:pos x="1" y="154"/>
                      </a:cxn>
                      <a:cxn ang="0">
                        <a:pos x="1" y="190"/>
                      </a:cxn>
                      <a:cxn ang="0">
                        <a:pos x="8" y="224"/>
                      </a:cxn>
                      <a:cxn ang="0">
                        <a:pos x="21" y="254"/>
                      </a:cxn>
                      <a:cxn ang="0">
                        <a:pos x="40" y="282"/>
                      </a:cxn>
                      <a:cxn ang="0">
                        <a:pos x="63" y="304"/>
                      </a:cxn>
                      <a:cxn ang="0">
                        <a:pos x="90" y="322"/>
                      </a:cxn>
                      <a:cxn ang="0">
                        <a:pos x="121" y="336"/>
                      </a:cxn>
                      <a:cxn ang="0">
                        <a:pos x="154" y="343"/>
                      </a:cxn>
                    </a:cxnLst>
                    <a:rect l="0" t="0" r="r" b="b"/>
                    <a:pathLst>
                      <a:path w="343" h="344">
                        <a:moveTo>
                          <a:pt x="172" y="344"/>
                        </a:moveTo>
                        <a:lnTo>
                          <a:pt x="189" y="343"/>
                        </a:lnTo>
                        <a:lnTo>
                          <a:pt x="205" y="340"/>
                        </a:lnTo>
                        <a:lnTo>
                          <a:pt x="222" y="336"/>
                        </a:lnTo>
                        <a:lnTo>
                          <a:pt x="238" y="331"/>
                        </a:lnTo>
                        <a:lnTo>
                          <a:pt x="253" y="322"/>
                        </a:lnTo>
                        <a:lnTo>
                          <a:pt x="267" y="314"/>
                        </a:lnTo>
                        <a:lnTo>
                          <a:pt x="280" y="304"/>
                        </a:lnTo>
                        <a:lnTo>
                          <a:pt x="292" y="293"/>
                        </a:lnTo>
                        <a:lnTo>
                          <a:pt x="303" y="282"/>
                        </a:lnTo>
                        <a:lnTo>
                          <a:pt x="313" y="268"/>
                        </a:lnTo>
                        <a:lnTo>
                          <a:pt x="321" y="254"/>
                        </a:lnTo>
                        <a:lnTo>
                          <a:pt x="330" y="239"/>
                        </a:lnTo>
                        <a:lnTo>
                          <a:pt x="335" y="224"/>
                        </a:lnTo>
                        <a:lnTo>
                          <a:pt x="339" y="206"/>
                        </a:lnTo>
                        <a:lnTo>
                          <a:pt x="342" y="190"/>
                        </a:lnTo>
                        <a:lnTo>
                          <a:pt x="343" y="173"/>
                        </a:lnTo>
                        <a:lnTo>
                          <a:pt x="342" y="154"/>
                        </a:lnTo>
                        <a:lnTo>
                          <a:pt x="339" y="138"/>
                        </a:lnTo>
                        <a:lnTo>
                          <a:pt x="335" y="122"/>
                        </a:lnTo>
                        <a:lnTo>
                          <a:pt x="330" y="105"/>
                        </a:lnTo>
                        <a:lnTo>
                          <a:pt x="321" y="91"/>
                        </a:lnTo>
                        <a:lnTo>
                          <a:pt x="313" y="77"/>
                        </a:lnTo>
                        <a:lnTo>
                          <a:pt x="303" y="64"/>
                        </a:lnTo>
                        <a:lnTo>
                          <a:pt x="292" y="51"/>
                        </a:lnTo>
                        <a:lnTo>
                          <a:pt x="280" y="40"/>
                        </a:lnTo>
                        <a:lnTo>
                          <a:pt x="267" y="30"/>
                        </a:lnTo>
                        <a:lnTo>
                          <a:pt x="253" y="22"/>
                        </a:lnTo>
                        <a:lnTo>
                          <a:pt x="238" y="15"/>
                        </a:lnTo>
                        <a:lnTo>
                          <a:pt x="222" y="9"/>
                        </a:lnTo>
                        <a:lnTo>
                          <a:pt x="205" y="4"/>
                        </a:lnTo>
                        <a:lnTo>
                          <a:pt x="189" y="1"/>
                        </a:lnTo>
                        <a:lnTo>
                          <a:pt x="172" y="0"/>
                        </a:lnTo>
                        <a:lnTo>
                          <a:pt x="154" y="1"/>
                        </a:lnTo>
                        <a:lnTo>
                          <a:pt x="137" y="4"/>
                        </a:lnTo>
                        <a:lnTo>
                          <a:pt x="121" y="9"/>
                        </a:lnTo>
                        <a:lnTo>
                          <a:pt x="105" y="15"/>
                        </a:lnTo>
                        <a:lnTo>
                          <a:pt x="90" y="22"/>
                        </a:lnTo>
                        <a:lnTo>
                          <a:pt x="76" y="30"/>
                        </a:lnTo>
                        <a:lnTo>
                          <a:pt x="63" y="40"/>
                        </a:lnTo>
                        <a:lnTo>
                          <a:pt x="51" y="51"/>
                        </a:lnTo>
                        <a:lnTo>
                          <a:pt x="40" y="64"/>
                        </a:lnTo>
                        <a:lnTo>
                          <a:pt x="30" y="77"/>
                        </a:lnTo>
                        <a:lnTo>
                          <a:pt x="21" y="91"/>
                        </a:lnTo>
                        <a:lnTo>
                          <a:pt x="14" y="105"/>
                        </a:lnTo>
                        <a:lnTo>
                          <a:pt x="8" y="122"/>
                        </a:lnTo>
                        <a:lnTo>
                          <a:pt x="4" y="138"/>
                        </a:lnTo>
                        <a:lnTo>
                          <a:pt x="1" y="154"/>
                        </a:lnTo>
                        <a:lnTo>
                          <a:pt x="0" y="173"/>
                        </a:lnTo>
                        <a:lnTo>
                          <a:pt x="1" y="190"/>
                        </a:lnTo>
                        <a:lnTo>
                          <a:pt x="4" y="206"/>
                        </a:lnTo>
                        <a:lnTo>
                          <a:pt x="8" y="224"/>
                        </a:lnTo>
                        <a:lnTo>
                          <a:pt x="14" y="239"/>
                        </a:lnTo>
                        <a:lnTo>
                          <a:pt x="21" y="254"/>
                        </a:lnTo>
                        <a:lnTo>
                          <a:pt x="30" y="268"/>
                        </a:lnTo>
                        <a:lnTo>
                          <a:pt x="40" y="282"/>
                        </a:lnTo>
                        <a:lnTo>
                          <a:pt x="51" y="293"/>
                        </a:lnTo>
                        <a:lnTo>
                          <a:pt x="63" y="304"/>
                        </a:lnTo>
                        <a:lnTo>
                          <a:pt x="76" y="314"/>
                        </a:lnTo>
                        <a:lnTo>
                          <a:pt x="90" y="322"/>
                        </a:lnTo>
                        <a:lnTo>
                          <a:pt x="105" y="331"/>
                        </a:lnTo>
                        <a:lnTo>
                          <a:pt x="121" y="336"/>
                        </a:lnTo>
                        <a:lnTo>
                          <a:pt x="137" y="340"/>
                        </a:lnTo>
                        <a:lnTo>
                          <a:pt x="154" y="343"/>
                        </a:lnTo>
                        <a:lnTo>
                          <a:pt x="17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49" name="Freeform 8"/>
                  <p:cNvSpPr>
                    <a:spLocks/>
                  </p:cNvSpPr>
                  <p:nvPr/>
                </p:nvSpPr>
                <p:spPr bwMode="auto">
                  <a:xfrm>
                    <a:off x="10813529" y="1194489"/>
                    <a:ext cx="36513" cy="36513"/>
                  </a:xfrm>
                  <a:custGeom>
                    <a:avLst/>
                    <a:gdLst/>
                    <a:ahLst/>
                    <a:cxnLst>
                      <a:cxn ang="0">
                        <a:pos x="188" y="343"/>
                      </a:cxn>
                      <a:cxn ang="0">
                        <a:pos x="221" y="336"/>
                      </a:cxn>
                      <a:cxn ang="0">
                        <a:pos x="252" y="322"/>
                      </a:cxn>
                      <a:cxn ang="0">
                        <a:pos x="279" y="304"/>
                      </a:cxn>
                      <a:cxn ang="0">
                        <a:pos x="303" y="282"/>
                      </a:cxn>
                      <a:cxn ang="0">
                        <a:pos x="321" y="254"/>
                      </a:cxn>
                      <a:cxn ang="0">
                        <a:pos x="334" y="224"/>
                      </a:cxn>
                      <a:cxn ang="0">
                        <a:pos x="340" y="190"/>
                      </a:cxn>
                      <a:cxn ang="0">
                        <a:pos x="340" y="154"/>
                      </a:cxn>
                      <a:cxn ang="0">
                        <a:pos x="334" y="122"/>
                      </a:cxn>
                      <a:cxn ang="0">
                        <a:pos x="321" y="91"/>
                      </a:cxn>
                      <a:cxn ang="0">
                        <a:pos x="303" y="64"/>
                      </a:cxn>
                      <a:cxn ang="0">
                        <a:pos x="279" y="40"/>
                      </a:cxn>
                      <a:cxn ang="0">
                        <a:pos x="252" y="22"/>
                      </a:cxn>
                      <a:cxn ang="0">
                        <a:pos x="221" y="9"/>
                      </a:cxn>
                      <a:cxn ang="0">
                        <a:pos x="188" y="1"/>
                      </a:cxn>
                      <a:cxn ang="0">
                        <a:pos x="153" y="1"/>
                      </a:cxn>
                      <a:cxn ang="0">
                        <a:pos x="120" y="9"/>
                      </a:cxn>
                      <a:cxn ang="0">
                        <a:pos x="89" y="22"/>
                      </a:cxn>
                      <a:cxn ang="0">
                        <a:pos x="62" y="40"/>
                      </a:cxn>
                      <a:cxn ang="0">
                        <a:pos x="38" y="64"/>
                      </a:cxn>
                      <a:cxn ang="0">
                        <a:pos x="20" y="91"/>
                      </a:cxn>
                      <a:cxn ang="0">
                        <a:pos x="7" y="122"/>
                      </a:cxn>
                      <a:cxn ang="0">
                        <a:pos x="1" y="154"/>
                      </a:cxn>
                      <a:cxn ang="0">
                        <a:pos x="1" y="190"/>
                      </a:cxn>
                      <a:cxn ang="0">
                        <a:pos x="7" y="224"/>
                      </a:cxn>
                      <a:cxn ang="0">
                        <a:pos x="20" y="254"/>
                      </a:cxn>
                      <a:cxn ang="0">
                        <a:pos x="38" y="282"/>
                      </a:cxn>
                      <a:cxn ang="0">
                        <a:pos x="62" y="304"/>
                      </a:cxn>
                      <a:cxn ang="0">
                        <a:pos x="89" y="322"/>
                      </a:cxn>
                      <a:cxn ang="0">
                        <a:pos x="120" y="336"/>
                      </a:cxn>
                      <a:cxn ang="0">
                        <a:pos x="153" y="343"/>
                      </a:cxn>
                    </a:cxnLst>
                    <a:rect l="0" t="0" r="r" b="b"/>
                    <a:pathLst>
                      <a:path w="341" h="344">
                        <a:moveTo>
                          <a:pt x="170" y="344"/>
                        </a:moveTo>
                        <a:lnTo>
                          <a:pt x="188" y="343"/>
                        </a:lnTo>
                        <a:lnTo>
                          <a:pt x="205" y="340"/>
                        </a:lnTo>
                        <a:lnTo>
                          <a:pt x="221" y="336"/>
                        </a:lnTo>
                        <a:lnTo>
                          <a:pt x="237" y="331"/>
                        </a:lnTo>
                        <a:lnTo>
                          <a:pt x="252" y="322"/>
                        </a:lnTo>
                        <a:lnTo>
                          <a:pt x="266" y="314"/>
                        </a:lnTo>
                        <a:lnTo>
                          <a:pt x="279" y="304"/>
                        </a:lnTo>
                        <a:lnTo>
                          <a:pt x="291" y="293"/>
                        </a:lnTo>
                        <a:lnTo>
                          <a:pt x="303" y="282"/>
                        </a:lnTo>
                        <a:lnTo>
                          <a:pt x="312" y="268"/>
                        </a:lnTo>
                        <a:lnTo>
                          <a:pt x="321" y="254"/>
                        </a:lnTo>
                        <a:lnTo>
                          <a:pt x="328" y="239"/>
                        </a:lnTo>
                        <a:lnTo>
                          <a:pt x="334" y="224"/>
                        </a:lnTo>
                        <a:lnTo>
                          <a:pt x="338" y="206"/>
                        </a:lnTo>
                        <a:lnTo>
                          <a:pt x="340" y="190"/>
                        </a:lnTo>
                        <a:lnTo>
                          <a:pt x="341" y="173"/>
                        </a:lnTo>
                        <a:lnTo>
                          <a:pt x="340" y="154"/>
                        </a:lnTo>
                        <a:lnTo>
                          <a:pt x="338" y="138"/>
                        </a:lnTo>
                        <a:lnTo>
                          <a:pt x="334" y="122"/>
                        </a:lnTo>
                        <a:lnTo>
                          <a:pt x="328" y="105"/>
                        </a:lnTo>
                        <a:lnTo>
                          <a:pt x="321" y="91"/>
                        </a:lnTo>
                        <a:lnTo>
                          <a:pt x="312" y="77"/>
                        </a:lnTo>
                        <a:lnTo>
                          <a:pt x="303" y="64"/>
                        </a:lnTo>
                        <a:lnTo>
                          <a:pt x="291" y="51"/>
                        </a:lnTo>
                        <a:lnTo>
                          <a:pt x="279" y="40"/>
                        </a:lnTo>
                        <a:lnTo>
                          <a:pt x="266" y="30"/>
                        </a:lnTo>
                        <a:lnTo>
                          <a:pt x="252" y="22"/>
                        </a:lnTo>
                        <a:lnTo>
                          <a:pt x="237" y="15"/>
                        </a:lnTo>
                        <a:lnTo>
                          <a:pt x="221" y="9"/>
                        </a:lnTo>
                        <a:lnTo>
                          <a:pt x="205" y="4"/>
                        </a:lnTo>
                        <a:lnTo>
                          <a:pt x="188" y="1"/>
                        </a:lnTo>
                        <a:lnTo>
                          <a:pt x="170" y="0"/>
                        </a:lnTo>
                        <a:lnTo>
                          <a:pt x="153" y="1"/>
                        </a:lnTo>
                        <a:lnTo>
                          <a:pt x="136" y="4"/>
                        </a:lnTo>
                        <a:lnTo>
                          <a:pt x="120" y="9"/>
                        </a:lnTo>
                        <a:lnTo>
                          <a:pt x="104" y="15"/>
                        </a:lnTo>
                        <a:lnTo>
                          <a:pt x="89" y="22"/>
                        </a:lnTo>
                        <a:lnTo>
                          <a:pt x="75" y="30"/>
                        </a:lnTo>
                        <a:lnTo>
                          <a:pt x="62" y="40"/>
                        </a:lnTo>
                        <a:lnTo>
                          <a:pt x="49" y="51"/>
                        </a:lnTo>
                        <a:lnTo>
                          <a:pt x="38" y="64"/>
                        </a:lnTo>
                        <a:lnTo>
                          <a:pt x="29" y="77"/>
                        </a:lnTo>
                        <a:lnTo>
                          <a:pt x="20" y="91"/>
                        </a:lnTo>
                        <a:lnTo>
                          <a:pt x="13" y="105"/>
                        </a:lnTo>
                        <a:lnTo>
                          <a:pt x="7" y="122"/>
                        </a:lnTo>
                        <a:lnTo>
                          <a:pt x="3" y="138"/>
                        </a:lnTo>
                        <a:lnTo>
                          <a:pt x="1" y="154"/>
                        </a:lnTo>
                        <a:lnTo>
                          <a:pt x="0" y="173"/>
                        </a:lnTo>
                        <a:lnTo>
                          <a:pt x="1" y="190"/>
                        </a:lnTo>
                        <a:lnTo>
                          <a:pt x="3" y="206"/>
                        </a:lnTo>
                        <a:lnTo>
                          <a:pt x="7" y="224"/>
                        </a:lnTo>
                        <a:lnTo>
                          <a:pt x="13" y="239"/>
                        </a:lnTo>
                        <a:lnTo>
                          <a:pt x="20" y="254"/>
                        </a:lnTo>
                        <a:lnTo>
                          <a:pt x="29" y="268"/>
                        </a:lnTo>
                        <a:lnTo>
                          <a:pt x="38" y="282"/>
                        </a:lnTo>
                        <a:lnTo>
                          <a:pt x="49" y="293"/>
                        </a:lnTo>
                        <a:lnTo>
                          <a:pt x="62" y="304"/>
                        </a:lnTo>
                        <a:lnTo>
                          <a:pt x="75" y="314"/>
                        </a:lnTo>
                        <a:lnTo>
                          <a:pt x="89" y="322"/>
                        </a:lnTo>
                        <a:lnTo>
                          <a:pt x="104" y="331"/>
                        </a:lnTo>
                        <a:lnTo>
                          <a:pt x="120" y="336"/>
                        </a:lnTo>
                        <a:lnTo>
                          <a:pt x="136" y="340"/>
                        </a:lnTo>
                        <a:lnTo>
                          <a:pt x="153" y="343"/>
                        </a:lnTo>
                        <a:lnTo>
                          <a:pt x="17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50" name="Freeform 9"/>
                  <p:cNvSpPr>
                    <a:spLocks/>
                  </p:cNvSpPr>
                  <p:nvPr/>
                </p:nvSpPr>
                <p:spPr bwMode="auto">
                  <a:xfrm>
                    <a:off x="10867504" y="1194489"/>
                    <a:ext cx="36513" cy="36513"/>
                  </a:xfrm>
                  <a:custGeom>
                    <a:avLst/>
                    <a:gdLst/>
                    <a:ahLst/>
                    <a:cxnLst>
                      <a:cxn ang="0">
                        <a:pos x="189" y="343"/>
                      </a:cxn>
                      <a:cxn ang="0">
                        <a:pos x="222" y="336"/>
                      </a:cxn>
                      <a:cxn ang="0">
                        <a:pos x="253" y="322"/>
                      </a:cxn>
                      <a:cxn ang="0">
                        <a:pos x="280" y="304"/>
                      </a:cxn>
                      <a:cxn ang="0">
                        <a:pos x="303" y="282"/>
                      </a:cxn>
                      <a:cxn ang="0">
                        <a:pos x="322" y="254"/>
                      </a:cxn>
                      <a:cxn ang="0">
                        <a:pos x="335" y="224"/>
                      </a:cxn>
                      <a:cxn ang="0">
                        <a:pos x="342" y="190"/>
                      </a:cxn>
                      <a:cxn ang="0">
                        <a:pos x="342" y="154"/>
                      </a:cxn>
                      <a:cxn ang="0">
                        <a:pos x="335" y="122"/>
                      </a:cxn>
                      <a:cxn ang="0">
                        <a:pos x="322" y="91"/>
                      </a:cxn>
                      <a:cxn ang="0">
                        <a:pos x="303" y="64"/>
                      </a:cxn>
                      <a:cxn ang="0">
                        <a:pos x="280" y="40"/>
                      </a:cxn>
                      <a:cxn ang="0">
                        <a:pos x="253" y="22"/>
                      </a:cxn>
                      <a:cxn ang="0">
                        <a:pos x="222" y="9"/>
                      </a:cxn>
                      <a:cxn ang="0">
                        <a:pos x="189" y="1"/>
                      </a:cxn>
                      <a:cxn ang="0">
                        <a:pos x="154" y="1"/>
                      </a:cxn>
                      <a:cxn ang="0">
                        <a:pos x="121" y="9"/>
                      </a:cxn>
                      <a:cxn ang="0">
                        <a:pos x="90" y="22"/>
                      </a:cxn>
                      <a:cxn ang="0">
                        <a:pos x="63" y="40"/>
                      </a:cxn>
                      <a:cxn ang="0">
                        <a:pos x="40" y="64"/>
                      </a:cxn>
                      <a:cxn ang="0">
                        <a:pos x="21" y="91"/>
                      </a:cxn>
                      <a:cxn ang="0">
                        <a:pos x="8" y="122"/>
                      </a:cxn>
                      <a:cxn ang="0">
                        <a:pos x="1" y="154"/>
                      </a:cxn>
                      <a:cxn ang="0">
                        <a:pos x="1" y="190"/>
                      </a:cxn>
                      <a:cxn ang="0">
                        <a:pos x="8" y="224"/>
                      </a:cxn>
                      <a:cxn ang="0">
                        <a:pos x="21" y="254"/>
                      </a:cxn>
                      <a:cxn ang="0">
                        <a:pos x="40" y="282"/>
                      </a:cxn>
                      <a:cxn ang="0">
                        <a:pos x="63" y="304"/>
                      </a:cxn>
                      <a:cxn ang="0">
                        <a:pos x="90" y="322"/>
                      </a:cxn>
                      <a:cxn ang="0">
                        <a:pos x="121" y="336"/>
                      </a:cxn>
                      <a:cxn ang="0">
                        <a:pos x="154" y="343"/>
                      </a:cxn>
                    </a:cxnLst>
                    <a:rect l="0" t="0" r="r" b="b"/>
                    <a:pathLst>
                      <a:path w="343" h="344">
                        <a:moveTo>
                          <a:pt x="172" y="344"/>
                        </a:moveTo>
                        <a:lnTo>
                          <a:pt x="189" y="343"/>
                        </a:lnTo>
                        <a:lnTo>
                          <a:pt x="206" y="340"/>
                        </a:lnTo>
                        <a:lnTo>
                          <a:pt x="222" y="336"/>
                        </a:lnTo>
                        <a:lnTo>
                          <a:pt x="238" y="331"/>
                        </a:lnTo>
                        <a:lnTo>
                          <a:pt x="253" y="322"/>
                        </a:lnTo>
                        <a:lnTo>
                          <a:pt x="267" y="314"/>
                        </a:lnTo>
                        <a:lnTo>
                          <a:pt x="280" y="304"/>
                        </a:lnTo>
                        <a:lnTo>
                          <a:pt x="292" y="293"/>
                        </a:lnTo>
                        <a:lnTo>
                          <a:pt x="303" y="282"/>
                        </a:lnTo>
                        <a:lnTo>
                          <a:pt x="313" y="268"/>
                        </a:lnTo>
                        <a:lnTo>
                          <a:pt x="322" y="254"/>
                        </a:lnTo>
                        <a:lnTo>
                          <a:pt x="329" y="239"/>
                        </a:lnTo>
                        <a:lnTo>
                          <a:pt x="335" y="224"/>
                        </a:lnTo>
                        <a:lnTo>
                          <a:pt x="339" y="206"/>
                        </a:lnTo>
                        <a:lnTo>
                          <a:pt x="342" y="190"/>
                        </a:lnTo>
                        <a:lnTo>
                          <a:pt x="343" y="173"/>
                        </a:lnTo>
                        <a:lnTo>
                          <a:pt x="342" y="154"/>
                        </a:lnTo>
                        <a:lnTo>
                          <a:pt x="339" y="138"/>
                        </a:lnTo>
                        <a:lnTo>
                          <a:pt x="335" y="122"/>
                        </a:lnTo>
                        <a:lnTo>
                          <a:pt x="329" y="105"/>
                        </a:lnTo>
                        <a:lnTo>
                          <a:pt x="322" y="91"/>
                        </a:lnTo>
                        <a:lnTo>
                          <a:pt x="313" y="77"/>
                        </a:lnTo>
                        <a:lnTo>
                          <a:pt x="303" y="64"/>
                        </a:lnTo>
                        <a:lnTo>
                          <a:pt x="292" y="51"/>
                        </a:lnTo>
                        <a:lnTo>
                          <a:pt x="280" y="40"/>
                        </a:lnTo>
                        <a:lnTo>
                          <a:pt x="267" y="30"/>
                        </a:lnTo>
                        <a:lnTo>
                          <a:pt x="253" y="22"/>
                        </a:lnTo>
                        <a:lnTo>
                          <a:pt x="238" y="15"/>
                        </a:lnTo>
                        <a:lnTo>
                          <a:pt x="222" y="9"/>
                        </a:lnTo>
                        <a:lnTo>
                          <a:pt x="206" y="4"/>
                        </a:lnTo>
                        <a:lnTo>
                          <a:pt x="189" y="1"/>
                        </a:lnTo>
                        <a:lnTo>
                          <a:pt x="172" y="0"/>
                        </a:lnTo>
                        <a:lnTo>
                          <a:pt x="154" y="1"/>
                        </a:lnTo>
                        <a:lnTo>
                          <a:pt x="137" y="4"/>
                        </a:lnTo>
                        <a:lnTo>
                          <a:pt x="121" y="9"/>
                        </a:lnTo>
                        <a:lnTo>
                          <a:pt x="105" y="15"/>
                        </a:lnTo>
                        <a:lnTo>
                          <a:pt x="90" y="22"/>
                        </a:lnTo>
                        <a:lnTo>
                          <a:pt x="76" y="30"/>
                        </a:lnTo>
                        <a:lnTo>
                          <a:pt x="63" y="40"/>
                        </a:lnTo>
                        <a:lnTo>
                          <a:pt x="51" y="51"/>
                        </a:lnTo>
                        <a:lnTo>
                          <a:pt x="40" y="64"/>
                        </a:lnTo>
                        <a:lnTo>
                          <a:pt x="30" y="77"/>
                        </a:lnTo>
                        <a:lnTo>
                          <a:pt x="21" y="91"/>
                        </a:lnTo>
                        <a:lnTo>
                          <a:pt x="14" y="105"/>
                        </a:lnTo>
                        <a:lnTo>
                          <a:pt x="8" y="122"/>
                        </a:lnTo>
                        <a:lnTo>
                          <a:pt x="4" y="138"/>
                        </a:lnTo>
                        <a:lnTo>
                          <a:pt x="1" y="154"/>
                        </a:lnTo>
                        <a:lnTo>
                          <a:pt x="0" y="173"/>
                        </a:lnTo>
                        <a:lnTo>
                          <a:pt x="1" y="190"/>
                        </a:lnTo>
                        <a:lnTo>
                          <a:pt x="4" y="206"/>
                        </a:lnTo>
                        <a:lnTo>
                          <a:pt x="8" y="224"/>
                        </a:lnTo>
                        <a:lnTo>
                          <a:pt x="14" y="239"/>
                        </a:lnTo>
                        <a:lnTo>
                          <a:pt x="21" y="254"/>
                        </a:lnTo>
                        <a:lnTo>
                          <a:pt x="30" y="268"/>
                        </a:lnTo>
                        <a:lnTo>
                          <a:pt x="40" y="282"/>
                        </a:lnTo>
                        <a:lnTo>
                          <a:pt x="51" y="293"/>
                        </a:lnTo>
                        <a:lnTo>
                          <a:pt x="63" y="304"/>
                        </a:lnTo>
                        <a:lnTo>
                          <a:pt x="76" y="314"/>
                        </a:lnTo>
                        <a:lnTo>
                          <a:pt x="90" y="322"/>
                        </a:lnTo>
                        <a:lnTo>
                          <a:pt x="105" y="331"/>
                        </a:lnTo>
                        <a:lnTo>
                          <a:pt x="121" y="336"/>
                        </a:lnTo>
                        <a:lnTo>
                          <a:pt x="137" y="340"/>
                        </a:lnTo>
                        <a:lnTo>
                          <a:pt x="154" y="343"/>
                        </a:lnTo>
                        <a:lnTo>
                          <a:pt x="17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nvGrpSpPr>
                <p:cNvPr id="14" name="组合 188"/>
                <p:cNvGrpSpPr/>
                <p:nvPr/>
              </p:nvGrpSpPr>
              <p:grpSpPr>
                <a:xfrm>
                  <a:off x="10669067" y="3144574"/>
                  <a:ext cx="196850" cy="36513"/>
                  <a:chOff x="10707167" y="1445314"/>
                  <a:chExt cx="196850" cy="36513"/>
                </a:xfrm>
                <a:grpFill/>
              </p:grpSpPr>
              <p:sp>
                <p:nvSpPr>
                  <p:cNvPr id="1043" name="Freeform 10"/>
                  <p:cNvSpPr>
                    <a:spLocks/>
                  </p:cNvSpPr>
                  <p:nvPr/>
                </p:nvSpPr>
                <p:spPr bwMode="auto">
                  <a:xfrm>
                    <a:off x="10707167" y="1445314"/>
                    <a:ext cx="36513" cy="36513"/>
                  </a:xfrm>
                  <a:custGeom>
                    <a:avLst/>
                    <a:gdLst/>
                    <a:ahLst/>
                    <a:cxnLst>
                      <a:cxn ang="0">
                        <a:pos x="189" y="343"/>
                      </a:cxn>
                      <a:cxn ang="0">
                        <a:pos x="222" y="335"/>
                      </a:cxn>
                      <a:cxn ang="0">
                        <a:pos x="253" y="322"/>
                      </a:cxn>
                      <a:cxn ang="0">
                        <a:pos x="280" y="304"/>
                      </a:cxn>
                      <a:cxn ang="0">
                        <a:pos x="304" y="280"/>
                      </a:cxn>
                      <a:cxn ang="0">
                        <a:pos x="322" y="253"/>
                      </a:cxn>
                      <a:cxn ang="0">
                        <a:pos x="335" y="222"/>
                      </a:cxn>
                      <a:cxn ang="0">
                        <a:pos x="341" y="190"/>
                      </a:cxn>
                      <a:cxn ang="0">
                        <a:pos x="341" y="154"/>
                      </a:cxn>
                      <a:cxn ang="0">
                        <a:pos x="335" y="122"/>
                      </a:cxn>
                      <a:cxn ang="0">
                        <a:pos x="322" y="90"/>
                      </a:cxn>
                      <a:cxn ang="0">
                        <a:pos x="304" y="63"/>
                      </a:cxn>
                      <a:cxn ang="0">
                        <a:pos x="280" y="40"/>
                      </a:cxn>
                      <a:cxn ang="0">
                        <a:pos x="253" y="22"/>
                      </a:cxn>
                      <a:cxn ang="0">
                        <a:pos x="222" y="8"/>
                      </a:cxn>
                      <a:cxn ang="0">
                        <a:pos x="189" y="1"/>
                      </a:cxn>
                      <a:cxn ang="0">
                        <a:pos x="154" y="1"/>
                      </a:cxn>
                      <a:cxn ang="0">
                        <a:pos x="121" y="8"/>
                      </a:cxn>
                      <a:cxn ang="0">
                        <a:pos x="90" y="22"/>
                      </a:cxn>
                      <a:cxn ang="0">
                        <a:pos x="63" y="40"/>
                      </a:cxn>
                      <a:cxn ang="0">
                        <a:pos x="39" y="63"/>
                      </a:cxn>
                      <a:cxn ang="0">
                        <a:pos x="21" y="90"/>
                      </a:cxn>
                      <a:cxn ang="0">
                        <a:pos x="9" y="122"/>
                      </a:cxn>
                      <a:cxn ang="0">
                        <a:pos x="2" y="154"/>
                      </a:cxn>
                      <a:cxn ang="0">
                        <a:pos x="2" y="190"/>
                      </a:cxn>
                      <a:cxn ang="0">
                        <a:pos x="9" y="222"/>
                      </a:cxn>
                      <a:cxn ang="0">
                        <a:pos x="21" y="253"/>
                      </a:cxn>
                      <a:cxn ang="0">
                        <a:pos x="39" y="280"/>
                      </a:cxn>
                      <a:cxn ang="0">
                        <a:pos x="63" y="304"/>
                      </a:cxn>
                      <a:cxn ang="0">
                        <a:pos x="90" y="322"/>
                      </a:cxn>
                      <a:cxn ang="0">
                        <a:pos x="121" y="335"/>
                      </a:cxn>
                      <a:cxn ang="0">
                        <a:pos x="154" y="343"/>
                      </a:cxn>
                    </a:cxnLst>
                    <a:rect l="0" t="0" r="r" b="b"/>
                    <a:pathLst>
                      <a:path w="342" h="344">
                        <a:moveTo>
                          <a:pt x="171" y="344"/>
                        </a:moveTo>
                        <a:lnTo>
                          <a:pt x="189" y="343"/>
                        </a:lnTo>
                        <a:lnTo>
                          <a:pt x="206" y="340"/>
                        </a:lnTo>
                        <a:lnTo>
                          <a:pt x="222" y="335"/>
                        </a:lnTo>
                        <a:lnTo>
                          <a:pt x="238" y="329"/>
                        </a:lnTo>
                        <a:lnTo>
                          <a:pt x="253" y="322"/>
                        </a:lnTo>
                        <a:lnTo>
                          <a:pt x="267" y="314"/>
                        </a:lnTo>
                        <a:lnTo>
                          <a:pt x="280" y="304"/>
                        </a:lnTo>
                        <a:lnTo>
                          <a:pt x="292" y="293"/>
                        </a:lnTo>
                        <a:lnTo>
                          <a:pt x="304" y="280"/>
                        </a:lnTo>
                        <a:lnTo>
                          <a:pt x="313" y="267"/>
                        </a:lnTo>
                        <a:lnTo>
                          <a:pt x="322" y="253"/>
                        </a:lnTo>
                        <a:lnTo>
                          <a:pt x="329" y="239"/>
                        </a:lnTo>
                        <a:lnTo>
                          <a:pt x="335" y="222"/>
                        </a:lnTo>
                        <a:lnTo>
                          <a:pt x="339" y="206"/>
                        </a:lnTo>
                        <a:lnTo>
                          <a:pt x="341" y="190"/>
                        </a:lnTo>
                        <a:lnTo>
                          <a:pt x="342" y="171"/>
                        </a:lnTo>
                        <a:lnTo>
                          <a:pt x="341" y="154"/>
                        </a:lnTo>
                        <a:lnTo>
                          <a:pt x="339" y="138"/>
                        </a:lnTo>
                        <a:lnTo>
                          <a:pt x="335" y="122"/>
                        </a:lnTo>
                        <a:lnTo>
                          <a:pt x="329" y="105"/>
                        </a:lnTo>
                        <a:lnTo>
                          <a:pt x="322" y="90"/>
                        </a:lnTo>
                        <a:lnTo>
                          <a:pt x="313" y="76"/>
                        </a:lnTo>
                        <a:lnTo>
                          <a:pt x="304" y="63"/>
                        </a:lnTo>
                        <a:lnTo>
                          <a:pt x="292" y="51"/>
                        </a:lnTo>
                        <a:lnTo>
                          <a:pt x="280" y="40"/>
                        </a:lnTo>
                        <a:lnTo>
                          <a:pt x="267" y="30"/>
                        </a:lnTo>
                        <a:lnTo>
                          <a:pt x="253" y="22"/>
                        </a:lnTo>
                        <a:lnTo>
                          <a:pt x="238" y="13"/>
                        </a:lnTo>
                        <a:lnTo>
                          <a:pt x="222" y="8"/>
                        </a:lnTo>
                        <a:lnTo>
                          <a:pt x="206" y="4"/>
                        </a:lnTo>
                        <a:lnTo>
                          <a:pt x="189" y="1"/>
                        </a:lnTo>
                        <a:lnTo>
                          <a:pt x="171" y="0"/>
                        </a:lnTo>
                        <a:lnTo>
                          <a:pt x="154" y="1"/>
                        </a:lnTo>
                        <a:lnTo>
                          <a:pt x="137" y="4"/>
                        </a:lnTo>
                        <a:lnTo>
                          <a:pt x="121" y="8"/>
                        </a:lnTo>
                        <a:lnTo>
                          <a:pt x="105" y="13"/>
                        </a:lnTo>
                        <a:lnTo>
                          <a:pt x="90" y="22"/>
                        </a:lnTo>
                        <a:lnTo>
                          <a:pt x="76" y="30"/>
                        </a:lnTo>
                        <a:lnTo>
                          <a:pt x="63" y="40"/>
                        </a:lnTo>
                        <a:lnTo>
                          <a:pt x="50" y="51"/>
                        </a:lnTo>
                        <a:lnTo>
                          <a:pt x="39" y="63"/>
                        </a:lnTo>
                        <a:lnTo>
                          <a:pt x="30" y="76"/>
                        </a:lnTo>
                        <a:lnTo>
                          <a:pt x="21" y="90"/>
                        </a:lnTo>
                        <a:lnTo>
                          <a:pt x="14" y="105"/>
                        </a:lnTo>
                        <a:lnTo>
                          <a:pt x="9" y="122"/>
                        </a:lnTo>
                        <a:lnTo>
                          <a:pt x="4" y="138"/>
                        </a:lnTo>
                        <a:lnTo>
                          <a:pt x="2" y="154"/>
                        </a:lnTo>
                        <a:lnTo>
                          <a:pt x="0" y="171"/>
                        </a:lnTo>
                        <a:lnTo>
                          <a:pt x="2" y="190"/>
                        </a:lnTo>
                        <a:lnTo>
                          <a:pt x="4" y="206"/>
                        </a:lnTo>
                        <a:lnTo>
                          <a:pt x="9" y="222"/>
                        </a:lnTo>
                        <a:lnTo>
                          <a:pt x="14" y="239"/>
                        </a:lnTo>
                        <a:lnTo>
                          <a:pt x="21" y="253"/>
                        </a:lnTo>
                        <a:lnTo>
                          <a:pt x="30" y="267"/>
                        </a:lnTo>
                        <a:lnTo>
                          <a:pt x="39" y="280"/>
                        </a:lnTo>
                        <a:lnTo>
                          <a:pt x="50" y="293"/>
                        </a:lnTo>
                        <a:lnTo>
                          <a:pt x="63" y="304"/>
                        </a:lnTo>
                        <a:lnTo>
                          <a:pt x="76" y="314"/>
                        </a:lnTo>
                        <a:lnTo>
                          <a:pt x="90" y="322"/>
                        </a:lnTo>
                        <a:lnTo>
                          <a:pt x="105" y="329"/>
                        </a:lnTo>
                        <a:lnTo>
                          <a:pt x="121" y="335"/>
                        </a:lnTo>
                        <a:lnTo>
                          <a:pt x="137" y="340"/>
                        </a:lnTo>
                        <a:lnTo>
                          <a:pt x="154" y="343"/>
                        </a:lnTo>
                        <a:lnTo>
                          <a:pt x="171"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44" name="Freeform 11"/>
                  <p:cNvSpPr>
                    <a:spLocks/>
                  </p:cNvSpPr>
                  <p:nvPr/>
                </p:nvSpPr>
                <p:spPr bwMode="auto">
                  <a:xfrm>
                    <a:off x="10761142" y="1445314"/>
                    <a:ext cx="36513" cy="36513"/>
                  </a:xfrm>
                  <a:custGeom>
                    <a:avLst/>
                    <a:gdLst/>
                    <a:ahLst/>
                    <a:cxnLst>
                      <a:cxn ang="0">
                        <a:pos x="189" y="343"/>
                      </a:cxn>
                      <a:cxn ang="0">
                        <a:pos x="222" y="335"/>
                      </a:cxn>
                      <a:cxn ang="0">
                        <a:pos x="253" y="322"/>
                      </a:cxn>
                      <a:cxn ang="0">
                        <a:pos x="280" y="304"/>
                      </a:cxn>
                      <a:cxn ang="0">
                        <a:pos x="303" y="280"/>
                      </a:cxn>
                      <a:cxn ang="0">
                        <a:pos x="321" y="253"/>
                      </a:cxn>
                      <a:cxn ang="0">
                        <a:pos x="335" y="222"/>
                      </a:cxn>
                      <a:cxn ang="0">
                        <a:pos x="342" y="190"/>
                      </a:cxn>
                      <a:cxn ang="0">
                        <a:pos x="342" y="154"/>
                      </a:cxn>
                      <a:cxn ang="0">
                        <a:pos x="335" y="122"/>
                      </a:cxn>
                      <a:cxn ang="0">
                        <a:pos x="321" y="90"/>
                      </a:cxn>
                      <a:cxn ang="0">
                        <a:pos x="303" y="63"/>
                      </a:cxn>
                      <a:cxn ang="0">
                        <a:pos x="280" y="40"/>
                      </a:cxn>
                      <a:cxn ang="0">
                        <a:pos x="253" y="22"/>
                      </a:cxn>
                      <a:cxn ang="0">
                        <a:pos x="222" y="8"/>
                      </a:cxn>
                      <a:cxn ang="0">
                        <a:pos x="189" y="1"/>
                      </a:cxn>
                      <a:cxn ang="0">
                        <a:pos x="154" y="1"/>
                      </a:cxn>
                      <a:cxn ang="0">
                        <a:pos x="121" y="8"/>
                      </a:cxn>
                      <a:cxn ang="0">
                        <a:pos x="90" y="22"/>
                      </a:cxn>
                      <a:cxn ang="0">
                        <a:pos x="63" y="40"/>
                      </a:cxn>
                      <a:cxn ang="0">
                        <a:pos x="40" y="63"/>
                      </a:cxn>
                      <a:cxn ang="0">
                        <a:pos x="21" y="90"/>
                      </a:cxn>
                      <a:cxn ang="0">
                        <a:pos x="8" y="122"/>
                      </a:cxn>
                      <a:cxn ang="0">
                        <a:pos x="1" y="154"/>
                      </a:cxn>
                      <a:cxn ang="0">
                        <a:pos x="1" y="190"/>
                      </a:cxn>
                      <a:cxn ang="0">
                        <a:pos x="8" y="222"/>
                      </a:cxn>
                      <a:cxn ang="0">
                        <a:pos x="21" y="253"/>
                      </a:cxn>
                      <a:cxn ang="0">
                        <a:pos x="40" y="280"/>
                      </a:cxn>
                      <a:cxn ang="0">
                        <a:pos x="63" y="304"/>
                      </a:cxn>
                      <a:cxn ang="0">
                        <a:pos x="90" y="322"/>
                      </a:cxn>
                      <a:cxn ang="0">
                        <a:pos x="121" y="335"/>
                      </a:cxn>
                      <a:cxn ang="0">
                        <a:pos x="154" y="343"/>
                      </a:cxn>
                    </a:cxnLst>
                    <a:rect l="0" t="0" r="r" b="b"/>
                    <a:pathLst>
                      <a:path w="343" h="344">
                        <a:moveTo>
                          <a:pt x="172" y="344"/>
                        </a:moveTo>
                        <a:lnTo>
                          <a:pt x="189" y="343"/>
                        </a:lnTo>
                        <a:lnTo>
                          <a:pt x="205" y="340"/>
                        </a:lnTo>
                        <a:lnTo>
                          <a:pt x="222" y="335"/>
                        </a:lnTo>
                        <a:lnTo>
                          <a:pt x="238" y="329"/>
                        </a:lnTo>
                        <a:lnTo>
                          <a:pt x="253" y="322"/>
                        </a:lnTo>
                        <a:lnTo>
                          <a:pt x="267" y="314"/>
                        </a:lnTo>
                        <a:lnTo>
                          <a:pt x="280" y="304"/>
                        </a:lnTo>
                        <a:lnTo>
                          <a:pt x="292" y="293"/>
                        </a:lnTo>
                        <a:lnTo>
                          <a:pt x="303" y="280"/>
                        </a:lnTo>
                        <a:lnTo>
                          <a:pt x="313" y="267"/>
                        </a:lnTo>
                        <a:lnTo>
                          <a:pt x="321" y="253"/>
                        </a:lnTo>
                        <a:lnTo>
                          <a:pt x="330" y="239"/>
                        </a:lnTo>
                        <a:lnTo>
                          <a:pt x="335" y="222"/>
                        </a:lnTo>
                        <a:lnTo>
                          <a:pt x="339" y="206"/>
                        </a:lnTo>
                        <a:lnTo>
                          <a:pt x="342" y="190"/>
                        </a:lnTo>
                        <a:lnTo>
                          <a:pt x="343" y="171"/>
                        </a:lnTo>
                        <a:lnTo>
                          <a:pt x="342" y="154"/>
                        </a:lnTo>
                        <a:lnTo>
                          <a:pt x="339" y="138"/>
                        </a:lnTo>
                        <a:lnTo>
                          <a:pt x="335" y="122"/>
                        </a:lnTo>
                        <a:lnTo>
                          <a:pt x="330" y="105"/>
                        </a:lnTo>
                        <a:lnTo>
                          <a:pt x="321" y="90"/>
                        </a:lnTo>
                        <a:lnTo>
                          <a:pt x="313" y="76"/>
                        </a:lnTo>
                        <a:lnTo>
                          <a:pt x="303" y="63"/>
                        </a:lnTo>
                        <a:lnTo>
                          <a:pt x="292" y="51"/>
                        </a:lnTo>
                        <a:lnTo>
                          <a:pt x="280" y="40"/>
                        </a:lnTo>
                        <a:lnTo>
                          <a:pt x="267" y="30"/>
                        </a:lnTo>
                        <a:lnTo>
                          <a:pt x="253" y="22"/>
                        </a:lnTo>
                        <a:lnTo>
                          <a:pt x="238" y="13"/>
                        </a:lnTo>
                        <a:lnTo>
                          <a:pt x="222" y="8"/>
                        </a:lnTo>
                        <a:lnTo>
                          <a:pt x="205" y="4"/>
                        </a:lnTo>
                        <a:lnTo>
                          <a:pt x="189" y="1"/>
                        </a:lnTo>
                        <a:lnTo>
                          <a:pt x="172" y="0"/>
                        </a:lnTo>
                        <a:lnTo>
                          <a:pt x="154" y="1"/>
                        </a:lnTo>
                        <a:lnTo>
                          <a:pt x="137" y="4"/>
                        </a:lnTo>
                        <a:lnTo>
                          <a:pt x="121" y="8"/>
                        </a:lnTo>
                        <a:lnTo>
                          <a:pt x="105" y="13"/>
                        </a:lnTo>
                        <a:lnTo>
                          <a:pt x="90" y="22"/>
                        </a:lnTo>
                        <a:lnTo>
                          <a:pt x="76" y="30"/>
                        </a:lnTo>
                        <a:lnTo>
                          <a:pt x="63" y="40"/>
                        </a:lnTo>
                        <a:lnTo>
                          <a:pt x="51" y="51"/>
                        </a:lnTo>
                        <a:lnTo>
                          <a:pt x="40" y="63"/>
                        </a:lnTo>
                        <a:lnTo>
                          <a:pt x="30" y="76"/>
                        </a:lnTo>
                        <a:lnTo>
                          <a:pt x="21" y="90"/>
                        </a:lnTo>
                        <a:lnTo>
                          <a:pt x="14" y="105"/>
                        </a:lnTo>
                        <a:lnTo>
                          <a:pt x="8" y="122"/>
                        </a:lnTo>
                        <a:lnTo>
                          <a:pt x="4" y="138"/>
                        </a:lnTo>
                        <a:lnTo>
                          <a:pt x="1" y="154"/>
                        </a:lnTo>
                        <a:lnTo>
                          <a:pt x="0" y="171"/>
                        </a:lnTo>
                        <a:lnTo>
                          <a:pt x="1" y="190"/>
                        </a:lnTo>
                        <a:lnTo>
                          <a:pt x="4" y="206"/>
                        </a:lnTo>
                        <a:lnTo>
                          <a:pt x="8" y="222"/>
                        </a:lnTo>
                        <a:lnTo>
                          <a:pt x="14" y="239"/>
                        </a:lnTo>
                        <a:lnTo>
                          <a:pt x="21" y="253"/>
                        </a:lnTo>
                        <a:lnTo>
                          <a:pt x="30" y="267"/>
                        </a:lnTo>
                        <a:lnTo>
                          <a:pt x="40" y="280"/>
                        </a:lnTo>
                        <a:lnTo>
                          <a:pt x="51" y="293"/>
                        </a:lnTo>
                        <a:lnTo>
                          <a:pt x="63" y="304"/>
                        </a:lnTo>
                        <a:lnTo>
                          <a:pt x="76" y="314"/>
                        </a:lnTo>
                        <a:lnTo>
                          <a:pt x="90" y="322"/>
                        </a:lnTo>
                        <a:lnTo>
                          <a:pt x="105" y="329"/>
                        </a:lnTo>
                        <a:lnTo>
                          <a:pt x="121" y="335"/>
                        </a:lnTo>
                        <a:lnTo>
                          <a:pt x="137" y="340"/>
                        </a:lnTo>
                        <a:lnTo>
                          <a:pt x="154" y="343"/>
                        </a:lnTo>
                        <a:lnTo>
                          <a:pt x="17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45" name="Freeform 12"/>
                  <p:cNvSpPr>
                    <a:spLocks/>
                  </p:cNvSpPr>
                  <p:nvPr/>
                </p:nvSpPr>
                <p:spPr bwMode="auto">
                  <a:xfrm>
                    <a:off x="10813529" y="1445314"/>
                    <a:ext cx="36513" cy="36513"/>
                  </a:xfrm>
                  <a:custGeom>
                    <a:avLst/>
                    <a:gdLst/>
                    <a:ahLst/>
                    <a:cxnLst>
                      <a:cxn ang="0">
                        <a:pos x="188" y="343"/>
                      </a:cxn>
                      <a:cxn ang="0">
                        <a:pos x="221" y="335"/>
                      </a:cxn>
                      <a:cxn ang="0">
                        <a:pos x="252" y="322"/>
                      </a:cxn>
                      <a:cxn ang="0">
                        <a:pos x="279" y="304"/>
                      </a:cxn>
                      <a:cxn ang="0">
                        <a:pos x="303" y="280"/>
                      </a:cxn>
                      <a:cxn ang="0">
                        <a:pos x="321" y="253"/>
                      </a:cxn>
                      <a:cxn ang="0">
                        <a:pos x="334" y="222"/>
                      </a:cxn>
                      <a:cxn ang="0">
                        <a:pos x="340" y="190"/>
                      </a:cxn>
                      <a:cxn ang="0">
                        <a:pos x="340" y="154"/>
                      </a:cxn>
                      <a:cxn ang="0">
                        <a:pos x="334" y="122"/>
                      </a:cxn>
                      <a:cxn ang="0">
                        <a:pos x="321" y="90"/>
                      </a:cxn>
                      <a:cxn ang="0">
                        <a:pos x="303" y="63"/>
                      </a:cxn>
                      <a:cxn ang="0">
                        <a:pos x="279" y="40"/>
                      </a:cxn>
                      <a:cxn ang="0">
                        <a:pos x="252" y="22"/>
                      </a:cxn>
                      <a:cxn ang="0">
                        <a:pos x="221" y="8"/>
                      </a:cxn>
                      <a:cxn ang="0">
                        <a:pos x="188" y="1"/>
                      </a:cxn>
                      <a:cxn ang="0">
                        <a:pos x="153" y="1"/>
                      </a:cxn>
                      <a:cxn ang="0">
                        <a:pos x="120" y="8"/>
                      </a:cxn>
                      <a:cxn ang="0">
                        <a:pos x="89" y="22"/>
                      </a:cxn>
                      <a:cxn ang="0">
                        <a:pos x="62" y="40"/>
                      </a:cxn>
                      <a:cxn ang="0">
                        <a:pos x="38" y="63"/>
                      </a:cxn>
                      <a:cxn ang="0">
                        <a:pos x="20" y="90"/>
                      </a:cxn>
                      <a:cxn ang="0">
                        <a:pos x="7" y="122"/>
                      </a:cxn>
                      <a:cxn ang="0">
                        <a:pos x="1" y="154"/>
                      </a:cxn>
                      <a:cxn ang="0">
                        <a:pos x="1" y="190"/>
                      </a:cxn>
                      <a:cxn ang="0">
                        <a:pos x="7" y="222"/>
                      </a:cxn>
                      <a:cxn ang="0">
                        <a:pos x="20" y="253"/>
                      </a:cxn>
                      <a:cxn ang="0">
                        <a:pos x="38" y="280"/>
                      </a:cxn>
                      <a:cxn ang="0">
                        <a:pos x="62" y="304"/>
                      </a:cxn>
                      <a:cxn ang="0">
                        <a:pos x="89" y="322"/>
                      </a:cxn>
                      <a:cxn ang="0">
                        <a:pos x="120" y="335"/>
                      </a:cxn>
                      <a:cxn ang="0">
                        <a:pos x="153" y="343"/>
                      </a:cxn>
                    </a:cxnLst>
                    <a:rect l="0" t="0" r="r" b="b"/>
                    <a:pathLst>
                      <a:path w="341" h="344">
                        <a:moveTo>
                          <a:pt x="170" y="344"/>
                        </a:moveTo>
                        <a:lnTo>
                          <a:pt x="188" y="343"/>
                        </a:lnTo>
                        <a:lnTo>
                          <a:pt x="205" y="340"/>
                        </a:lnTo>
                        <a:lnTo>
                          <a:pt x="221" y="335"/>
                        </a:lnTo>
                        <a:lnTo>
                          <a:pt x="237" y="329"/>
                        </a:lnTo>
                        <a:lnTo>
                          <a:pt x="252" y="322"/>
                        </a:lnTo>
                        <a:lnTo>
                          <a:pt x="266" y="314"/>
                        </a:lnTo>
                        <a:lnTo>
                          <a:pt x="279" y="304"/>
                        </a:lnTo>
                        <a:lnTo>
                          <a:pt x="291" y="293"/>
                        </a:lnTo>
                        <a:lnTo>
                          <a:pt x="303" y="280"/>
                        </a:lnTo>
                        <a:lnTo>
                          <a:pt x="312" y="267"/>
                        </a:lnTo>
                        <a:lnTo>
                          <a:pt x="321" y="253"/>
                        </a:lnTo>
                        <a:lnTo>
                          <a:pt x="328" y="239"/>
                        </a:lnTo>
                        <a:lnTo>
                          <a:pt x="334" y="222"/>
                        </a:lnTo>
                        <a:lnTo>
                          <a:pt x="338" y="206"/>
                        </a:lnTo>
                        <a:lnTo>
                          <a:pt x="340" y="190"/>
                        </a:lnTo>
                        <a:lnTo>
                          <a:pt x="341" y="171"/>
                        </a:lnTo>
                        <a:lnTo>
                          <a:pt x="340" y="154"/>
                        </a:lnTo>
                        <a:lnTo>
                          <a:pt x="338" y="138"/>
                        </a:lnTo>
                        <a:lnTo>
                          <a:pt x="334" y="122"/>
                        </a:lnTo>
                        <a:lnTo>
                          <a:pt x="328" y="105"/>
                        </a:lnTo>
                        <a:lnTo>
                          <a:pt x="321" y="90"/>
                        </a:lnTo>
                        <a:lnTo>
                          <a:pt x="312" y="76"/>
                        </a:lnTo>
                        <a:lnTo>
                          <a:pt x="303" y="63"/>
                        </a:lnTo>
                        <a:lnTo>
                          <a:pt x="291" y="51"/>
                        </a:lnTo>
                        <a:lnTo>
                          <a:pt x="279" y="40"/>
                        </a:lnTo>
                        <a:lnTo>
                          <a:pt x="266" y="30"/>
                        </a:lnTo>
                        <a:lnTo>
                          <a:pt x="252" y="22"/>
                        </a:lnTo>
                        <a:lnTo>
                          <a:pt x="237" y="13"/>
                        </a:lnTo>
                        <a:lnTo>
                          <a:pt x="221" y="8"/>
                        </a:lnTo>
                        <a:lnTo>
                          <a:pt x="205" y="4"/>
                        </a:lnTo>
                        <a:lnTo>
                          <a:pt x="188" y="1"/>
                        </a:lnTo>
                        <a:lnTo>
                          <a:pt x="170" y="0"/>
                        </a:lnTo>
                        <a:lnTo>
                          <a:pt x="153" y="1"/>
                        </a:lnTo>
                        <a:lnTo>
                          <a:pt x="136" y="4"/>
                        </a:lnTo>
                        <a:lnTo>
                          <a:pt x="120" y="8"/>
                        </a:lnTo>
                        <a:lnTo>
                          <a:pt x="104" y="13"/>
                        </a:lnTo>
                        <a:lnTo>
                          <a:pt x="89" y="22"/>
                        </a:lnTo>
                        <a:lnTo>
                          <a:pt x="75" y="30"/>
                        </a:lnTo>
                        <a:lnTo>
                          <a:pt x="62" y="40"/>
                        </a:lnTo>
                        <a:lnTo>
                          <a:pt x="49" y="51"/>
                        </a:lnTo>
                        <a:lnTo>
                          <a:pt x="38" y="63"/>
                        </a:lnTo>
                        <a:lnTo>
                          <a:pt x="29" y="76"/>
                        </a:lnTo>
                        <a:lnTo>
                          <a:pt x="20" y="90"/>
                        </a:lnTo>
                        <a:lnTo>
                          <a:pt x="13" y="105"/>
                        </a:lnTo>
                        <a:lnTo>
                          <a:pt x="7" y="122"/>
                        </a:lnTo>
                        <a:lnTo>
                          <a:pt x="3" y="138"/>
                        </a:lnTo>
                        <a:lnTo>
                          <a:pt x="1" y="154"/>
                        </a:lnTo>
                        <a:lnTo>
                          <a:pt x="0" y="171"/>
                        </a:lnTo>
                        <a:lnTo>
                          <a:pt x="1" y="190"/>
                        </a:lnTo>
                        <a:lnTo>
                          <a:pt x="3" y="206"/>
                        </a:lnTo>
                        <a:lnTo>
                          <a:pt x="7" y="222"/>
                        </a:lnTo>
                        <a:lnTo>
                          <a:pt x="13" y="239"/>
                        </a:lnTo>
                        <a:lnTo>
                          <a:pt x="20" y="253"/>
                        </a:lnTo>
                        <a:lnTo>
                          <a:pt x="29" y="267"/>
                        </a:lnTo>
                        <a:lnTo>
                          <a:pt x="38" y="280"/>
                        </a:lnTo>
                        <a:lnTo>
                          <a:pt x="49" y="293"/>
                        </a:lnTo>
                        <a:lnTo>
                          <a:pt x="62" y="304"/>
                        </a:lnTo>
                        <a:lnTo>
                          <a:pt x="75" y="314"/>
                        </a:lnTo>
                        <a:lnTo>
                          <a:pt x="89" y="322"/>
                        </a:lnTo>
                        <a:lnTo>
                          <a:pt x="104" y="329"/>
                        </a:lnTo>
                        <a:lnTo>
                          <a:pt x="120" y="335"/>
                        </a:lnTo>
                        <a:lnTo>
                          <a:pt x="136" y="340"/>
                        </a:lnTo>
                        <a:lnTo>
                          <a:pt x="153" y="343"/>
                        </a:lnTo>
                        <a:lnTo>
                          <a:pt x="17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46" name="Freeform 13"/>
                  <p:cNvSpPr>
                    <a:spLocks/>
                  </p:cNvSpPr>
                  <p:nvPr/>
                </p:nvSpPr>
                <p:spPr bwMode="auto">
                  <a:xfrm>
                    <a:off x="10867504" y="1445314"/>
                    <a:ext cx="36513" cy="36513"/>
                  </a:xfrm>
                  <a:custGeom>
                    <a:avLst/>
                    <a:gdLst/>
                    <a:ahLst/>
                    <a:cxnLst>
                      <a:cxn ang="0">
                        <a:pos x="189" y="343"/>
                      </a:cxn>
                      <a:cxn ang="0">
                        <a:pos x="222" y="335"/>
                      </a:cxn>
                      <a:cxn ang="0">
                        <a:pos x="253" y="322"/>
                      </a:cxn>
                      <a:cxn ang="0">
                        <a:pos x="280" y="304"/>
                      </a:cxn>
                      <a:cxn ang="0">
                        <a:pos x="303" y="280"/>
                      </a:cxn>
                      <a:cxn ang="0">
                        <a:pos x="322" y="253"/>
                      </a:cxn>
                      <a:cxn ang="0">
                        <a:pos x="335" y="222"/>
                      </a:cxn>
                      <a:cxn ang="0">
                        <a:pos x="342" y="190"/>
                      </a:cxn>
                      <a:cxn ang="0">
                        <a:pos x="342" y="154"/>
                      </a:cxn>
                      <a:cxn ang="0">
                        <a:pos x="335" y="122"/>
                      </a:cxn>
                      <a:cxn ang="0">
                        <a:pos x="322" y="90"/>
                      </a:cxn>
                      <a:cxn ang="0">
                        <a:pos x="303" y="63"/>
                      </a:cxn>
                      <a:cxn ang="0">
                        <a:pos x="280" y="40"/>
                      </a:cxn>
                      <a:cxn ang="0">
                        <a:pos x="253" y="22"/>
                      </a:cxn>
                      <a:cxn ang="0">
                        <a:pos x="222" y="8"/>
                      </a:cxn>
                      <a:cxn ang="0">
                        <a:pos x="189" y="1"/>
                      </a:cxn>
                      <a:cxn ang="0">
                        <a:pos x="154" y="1"/>
                      </a:cxn>
                      <a:cxn ang="0">
                        <a:pos x="121" y="8"/>
                      </a:cxn>
                      <a:cxn ang="0">
                        <a:pos x="90" y="22"/>
                      </a:cxn>
                      <a:cxn ang="0">
                        <a:pos x="63" y="40"/>
                      </a:cxn>
                      <a:cxn ang="0">
                        <a:pos x="40" y="63"/>
                      </a:cxn>
                      <a:cxn ang="0">
                        <a:pos x="21" y="90"/>
                      </a:cxn>
                      <a:cxn ang="0">
                        <a:pos x="8" y="122"/>
                      </a:cxn>
                      <a:cxn ang="0">
                        <a:pos x="1" y="154"/>
                      </a:cxn>
                      <a:cxn ang="0">
                        <a:pos x="1" y="190"/>
                      </a:cxn>
                      <a:cxn ang="0">
                        <a:pos x="8" y="222"/>
                      </a:cxn>
                      <a:cxn ang="0">
                        <a:pos x="21" y="253"/>
                      </a:cxn>
                      <a:cxn ang="0">
                        <a:pos x="40" y="280"/>
                      </a:cxn>
                      <a:cxn ang="0">
                        <a:pos x="63" y="304"/>
                      </a:cxn>
                      <a:cxn ang="0">
                        <a:pos x="90" y="322"/>
                      </a:cxn>
                      <a:cxn ang="0">
                        <a:pos x="121" y="335"/>
                      </a:cxn>
                      <a:cxn ang="0">
                        <a:pos x="154" y="343"/>
                      </a:cxn>
                    </a:cxnLst>
                    <a:rect l="0" t="0" r="r" b="b"/>
                    <a:pathLst>
                      <a:path w="343" h="344">
                        <a:moveTo>
                          <a:pt x="172" y="344"/>
                        </a:moveTo>
                        <a:lnTo>
                          <a:pt x="189" y="343"/>
                        </a:lnTo>
                        <a:lnTo>
                          <a:pt x="206" y="340"/>
                        </a:lnTo>
                        <a:lnTo>
                          <a:pt x="222" y="335"/>
                        </a:lnTo>
                        <a:lnTo>
                          <a:pt x="238" y="329"/>
                        </a:lnTo>
                        <a:lnTo>
                          <a:pt x="253" y="322"/>
                        </a:lnTo>
                        <a:lnTo>
                          <a:pt x="267" y="314"/>
                        </a:lnTo>
                        <a:lnTo>
                          <a:pt x="280" y="304"/>
                        </a:lnTo>
                        <a:lnTo>
                          <a:pt x="292" y="293"/>
                        </a:lnTo>
                        <a:lnTo>
                          <a:pt x="303" y="280"/>
                        </a:lnTo>
                        <a:lnTo>
                          <a:pt x="313" y="267"/>
                        </a:lnTo>
                        <a:lnTo>
                          <a:pt x="322" y="253"/>
                        </a:lnTo>
                        <a:lnTo>
                          <a:pt x="329" y="239"/>
                        </a:lnTo>
                        <a:lnTo>
                          <a:pt x="335" y="222"/>
                        </a:lnTo>
                        <a:lnTo>
                          <a:pt x="339" y="206"/>
                        </a:lnTo>
                        <a:lnTo>
                          <a:pt x="342" y="190"/>
                        </a:lnTo>
                        <a:lnTo>
                          <a:pt x="343" y="171"/>
                        </a:lnTo>
                        <a:lnTo>
                          <a:pt x="342" y="154"/>
                        </a:lnTo>
                        <a:lnTo>
                          <a:pt x="339" y="138"/>
                        </a:lnTo>
                        <a:lnTo>
                          <a:pt x="335" y="122"/>
                        </a:lnTo>
                        <a:lnTo>
                          <a:pt x="329" y="105"/>
                        </a:lnTo>
                        <a:lnTo>
                          <a:pt x="322" y="90"/>
                        </a:lnTo>
                        <a:lnTo>
                          <a:pt x="313" y="76"/>
                        </a:lnTo>
                        <a:lnTo>
                          <a:pt x="303" y="63"/>
                        </a:lnTo>
                        <a:lnTo>
                          <a:pt x="292" y="51"/>
                        </a:lnTo>
                        <a:lnTo>
                          <a:pt x="280" y="40"/>
                        </a:lnTo>
                        <a:lnTo>
                          <a:pt x="267" y="30"/>
                        </a:lnTo>
                        <a:lnTo>
                          <a:pt x="253" y="22"/>
                        </a:lnTo>
                        <a:lnTo>
                          <a:pt x="238" y="13"/>
                        </a:lnTo>
                        <a:lnTo>
                          <a:pt x="222" y="8"/>
                        </a:lnTo>
                        <a:lnTo>
                          <a:pt x="206" y="4"/>
                        </a:lnTo>
                        <a:lnTo>
                          <a:pt x="189" y="1"/>
                        </a:lnTo>
                        <a:lnTo>
                          <a:pt x="172" y="0"/>
                        </a:lnTo>
                        <a:lnTo>
                          <a:pt x="154" y="1"/>
                        </a:lnTo>
                        <a:lnTo>
                          <a:pt x="137" y="4"/>
                        </a:lnTo>
                        <a:lnTo>
                          <a:pt x="121" y="8"/>
                        </a:lnTo>
                        <a:lnTo>
                          <a:pt x="105" y="13"/>
                        </a:lnTo>
                        <a:lnTo>
                          <a:pt x="90" y="22"/>
                        </a:lnTo>
                        <a:lnTo>
                          <a:pt x="76" y="30"/>
                        </a:lnTo>
                        <a:lnTo>
                          <a:pt x="63" y="40"/>
                        </a:lnTo>
                        <a:lnTo>
                          <a:pt x="51" y="51"/>
                        </a:lnTo>
                        <a:lnTo>
                          <a:pt x="40" y="63"/>
                        </a:lnTo>
                        <a:lnTo>
                          <a:pt x="30" y="76"/>
                        </a:lnTo>
                        <a:lnTo>
                          <a:pt x="21" y="90"/>
                        </a:lnTo>
                        <a:lnTo>
                          <a:pt x="14" y="105"/>
                        </a:lnTo>
                        <a:lnTo>
                          <a:pt x="8" y="122"/>
                        </a:lnTo>
                        <a:lnTo>
                          <a:pt x="4" y="138"/>
                        </a:lnTo>
                        <a:lnTo>
                          <a:pt x="1" y="154"/>
                        </a:lnTo>
                        <a:lnTo>
                          <a:pt x="0" y="171"/>
                        </a:lnTo>
                        <a:lnTo>
                          <a:pt x="1" y="190"/>
                        </a:lnTo>
                        <a:lnTo>
                          <a:pt x="4" y="206"/>
                        </a:lnTo>
                        <a:lnTo>
                          <a:pt x="8" y="222"/>
                        </a:lnTo>
                        <a:lnTo>
                          <a:pt x="14" y="239"/>
                        </a:lnTo>
                        <a:lnTo>
                          <a:pt x="21" y="253"/>
                        </a:lnTo>
                        <a:lnTo>
                          <a:pt x="30" y="267"/>
                        </a:lnTo>
                        <a:lnTo>
                          <a:pt x="40" y="280"/>
                        </a:lnTo>
                        <a:lnTo>
                          <a:pt x="51" y="293"/>
                        </a:lnTo>
                        <a:lnTo>
                          <a:pt x="63" y="304"/>
                        </a:lnTo>
                        <a:lnTo>
                          <a:pt x="76" y="314"/>
                        </a:lnTo>
                        <a:lnTo>
                          <a:pt x="90" y="322"/>
                        </a:lnTo>
                        <a:lnTo>
                          <a:pt x="105" y="329"/>
                        </a:lnTo>
                        <a:lnTo>
                          <a:pt x="121" y="335"/>
                        </a:lnTo>
                        <a:lnTo>
                          <a:pt x="137" y="340"/>
                        </a:lnTo>
                        <a:lnTo>
                          <a:pt x="154" y="343"/>
                        </a:lnTo>
                        <a:lnTo>
                          <a:pt x="17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sp>
              <p:nvSpPr>
                <p:cNvPr id="1041" name="Freeform 14"/>
                <p:cNvSpPr>
                  <a:spLocks noEditPoints="1"/>
                </p:cNvSpPr>
                <p:nvPr/>
              </p:nvSpPr>
              <p:spPr bwMode="auto">
                <a:xfrm>
                  <a:off x="9419704" y="2777861"/>
                  <a:ext cx="1722438" cy="260350"/>
                </a:xfrm>
                <a:custGeom>
                  <a:avLst/>
                  <a:gdLst/>
                  <a:ahLst/>
                  <a:cxnLst>
                    <a:cxn ang="0">
                      <a:pos x="15920" y="15"/>
                    </a:cxn>
                    <a:cxn ang="0">
                      <a:pos x="16066" y="82"/>
                    </a:cxn>
                    <a:cxn ang="0">
                      <a:pos x="16180" y="191"/>
                    </a:cxn>
                    <a:cxn ang="0">
                      <a:pos x="16254" y="333"/>
                    </a:cxn>
                    <a:cxn ang="0">
                      <a:pos x="16275" y="1979"/>
                    </a:cxn>
                    <a:cxn ang="0">
                      <a:pos x="16247" y="2142"/>
                    </a:cxn>
                    <a:cxn ang="0">
                      <a:pos x="16166" y="2279"/>
                    </a:cxn>
                    <a:cxn ang="0">
                      <a:pos x="16047" y="2384"/>
                    </a:cxn>
                    <a:cxn ang="0">
                      <a:pos x="15897" y="2443"/>
                    </a:cxn>
                    <a:cxn ang="0">
                      <a:pos x="425" y="2450"/>
                    </a:cxn>
                    <a:cxn ang="0">
                      <a:pos x="269" y="2406"/>
                    </a:cxn>
                    <a:cxn ang="0">
                      <a:pos x="139" y="2313"/>
                    </a:cxn>
                    <a:cxn ang="0">
                      <a:pos x="47" y="2184"/>
                    </a:cxn>
                    <a:cxn ang="0">
                      <a:pos x="2" y="2027"/>
                    </a:cxn>
                    <a:cxn ang="0">
                      <a:pos x="9" y="379"/>
                    </a:cxn>
                    <a:cxn ang="0">
                      <a:pos x="68" y="228"/>
                    </a:cxn>
                    <a:cxn ang="0">
                      <a:pos x="173" y="109"/>
                    </a:cxn>
                    <a:cxn ang="0">
                      <a:pos x="310" y="29"/>
                    </a:cxn>
                    <a:cxn ang="0">
                      <a:pos x="473" y="0"/>
                    </a:cxn>
                    <a:cxn ang="0">
                      <a:pos x="3118" y="686"/>
                    </a:cxn>
                    <a:cxn ang="0">
                      <a:pos x="3301" y="780"/>
                    </a:cxn>
                    <a:cxn ang="0">
                      <a:pos x="3442" y="928"/>
                    </a:cxn>
                    <a:cxn ang="0">
                      <a:pos x="3528" y="1118"/>
                    </a:cxn>
                    <a:cxn ang="0">
                      <a:pos x="3544" y="1333"/>
                    </a:cxn>
                    <a:cxn ang="0">
                      <a:pos x="3487" y="1535"/>
                    </a:cxn>
                    <a:cxn ang="0">
                      <a:pos x="3368" y="1703"/>
                    </a:cxn>
                    <a:cxn ang="0">
                      <a:pos x="3200" y="1822"/>
                    </a:cxn>
                    <a:cxn ang="0">
                      <a:pos x="2999" y="1879"/>
                    </a:cxn>
                    <a:cxn ang="0">
                      <a:pos x="2784" y="1863"/>
                    </a:cxn>
                    <a:cxn ang="0">
                      <a:pos x="2595" y="1778"/>
                    </a:cxn>
                    <a:cxn ang="0">
                      <a:pos x="2446" y="1636"/>
                    </a:cxn>
                    <a:cxn ang="0">
                      <a:pos x="2353" y="1452"/>
                    </a:cxn>
                    <a:cxn ang="0">
                      <a:pos x="2326" y="1239"/>
                    </a:cxn>
                    <a:cxn ang="0">
                      <a:pos x="2373" y="1032"/>
                    </a:cxn>
                    <a:cxn ang="0">
                      <a:pos x="2484" y="859"/>
                    </a:cxn>
                    <a:cxn ang="0">
                      <a:pos x="2646" y="733"/>
                    </a:cxn>
                    <a:cxn ang="0">
                      <a:pos x="2843" y="665"/>
                    </a:cxn>
                    <a:cxn ang="0">
                      <a:pos x="14482" y="476"/>
                    </a:cxn>
                    <a:cxn ang="0">
                      <a:pos x="14578" y="503"/>
                    </a:cxn>
                    <a:cxn ang="0">
                      <a:pos x="14659" y="560"/>
                    </a:cxn>
                    <a:cxn ang="0">
                      <a:pos x="14716" y="640"/>
                    </a:cxn>
                    <a:cxn ang="0">
                      <a:pos x="14743" y="737"/>
                    </a:cxn>
                    <a:cxn ang="0">
                      <a:pos x="14739" y="1758"/>
                    </a:cxn>
                    <a:cxn ang="0">
                      <a:pos x="14702" y="1850"/>
                    </a:cxn>
                    <a:cxn ang="0">
                      <a:pos x="14638" y="1925"/>
                    </a:cxn>
                    <a:cxn ang="0">
                      <a:pos x="14553" y="1974"/>
                    </a:cxn>
                    <a:cxn ang="0">
                      <a:pos x="14452" y="1991"/>
                    </a:cxn>
                    <a:cxn ang="0">
                      <a:pos x="7495" y="1979"/>
                    </a:cxn>
                    <a:cxn ang="0">
                      <a:pos x="7407" y="1933"/>
                    </a:cxn>
                    <a:cxn ang="0">
                      <a:pos x="7339" y="1862"/>
                    </a:cxn>
                    <a:cxn ang="0">
                      <a:pos x="7298" y="1772"/>
                    </a:cxn>
                    <a:cxn ang="0">
                      <a:pos x="7289" y="752"/>
                    </a:cxn>
                    <a:cxn ang="0">
                      <a:pos x="7312" y="653"/>
                    </a:cxn>
                    <a:cxn ang="0">
                      <a:pos x="7365" y="571"/>
                    </a:cxn>
                    <a:cxn ang="0">
                      <a:pos x="7443" y="509"/>
                    </a:cxn>
                    <a:cxn ang="0">
                      <a:pos x="7537" y="477"/>
                    </a:cxn>
                  </a:cxnLst>
                  <a:rect l="0" t="0" r="r" b="b"/>
                  <a:pathLst>
                    <a:path w="16275" h="2453">
                      <a:moveTo>
                        <a:pt x="473" y="0"/>
                      </a:moveTo>
                      <a:lnTo>
                        <a:pt x="15802" y="0"/>
                      </a:lnTo>
                      <a:lnTo>
                        <a:pt x="15826" y="1"/>
                      </a:lnTo>
                      <a:lnTo>
                        <a:pt x="15850" y="2"/>
                      </a:lnTo>
                      <a:lnTo>
                        <a:pt x="15874" y="5"/>
                      </a:lnTo>
                      <a:lnTo>
                        <a:pt x="15897" y="10"/>
                      </a:lnTo>
                      <a:lnTo>
                        <a:pt x="15920" y="15"/>
                      </a:lnTo>
                      <a:lnTo>
                        <a:pt x="15942" y="21"/>
                      </a:lnTo>
                      <a:lnTo>
                        <a:pt x="15964" y="29"/>
                      </a:lnTo>
                      <a:lnTo>
                        <a:pt x="15986" y="38"/>
                      </a:lnTo>
                      <a:lnTo>
                        <a:pt x="16006" y="47"/>
                      </a:lnTo>
                      <a:lnTo>
                        <a:pt x="16027" y="57"/>
                      </a:lnTo>
                      <a:lnTo>
                        <a:pt x="16047" y="69"/>
                      </a:lnTo>
                      <a:lnTo>
                        <a:pt x="16066" y="82"/>
                      </a:lnTo>
                      <a:lnTo>
                        <a:pt x="16085" y="95"/>
                      </a:lnTo>
                      <a:lnTo>
                        <a:pt x="16102" y="109"/>
                      </a:lnTo>
                      <a:lnTo>
                        <a:pt x="16119" y="123"/>
                      </a:lnTo>
                      <a:lnTo>
                        <a:pt x="16136" y="140"/>
                      </a:lnTo>
                      <a:lnTo>
                        <a:pt x="16152" y="156"/>
                      </a:lnTo>
                      <a:lnTo>
                        <a:pt x="16166" y="173"/>
                      </a:lnTo>
                      <a:lnTo>
                        <a:pt x="16180" y="191"/>
                      </a:lnTo>
                      <a:lnTo>
                        <a:pt x="16194" y="210"/>
                      </a:lnTo>
                      <a:lnTo>
                        <a:pt x="16206" y="228"/>
                      </a:lnTo>
                      <a:lnTo>
                        <a:pt x="16218" y="249"/>
                      </a:lnTo>
                      <a:lnTo>
                        <a:pt x="16228" y="269"/>
                      </a:lnTo>
                      <a:lnTo>
                        <a:pt x="16237" y="289"/>
                      </a:lnTo>
                      <a:lnTo>
                        <a:pt x="16247" y="312"/>
                      </a:lnTo>
                      <a:lnTo>
                        <a:pt x="16254" y="333"/>
                      </a:lnTo>
                      <a:lnTo>
                        <a:pt x="16260" y="356"/>
                      </a:lnTo>
                      <a:lnTo>
                        <a:pt x="16265" y="379"/>
                      </a:lnTo>
                      <a:lnTo>
                        <a:pt x="16270" y="401"/>
                      </a:lnTo>
                      <a:lnTo>
                        <a:pt x="16273" y="426"/>
                      </a:lnTo>
                      <a:lnTo>
                        <a:pt x="16274" y="449"/>
                      </a:lnTo>
                      <a:lnTo>
                        <a:pt x="16275" y="474"/>
                      </a:lnTo>
                      <a:lnTo>
                        <a:pt x="16275" y="1979"/>
                      </a:lnTo>
                      <a:lnTo>
                        <a:pt x="16274" y="2003"/>
                      </a:lnTo>
                      <a:lnTo>
                        <a:pt x="16273" y="2027"/>
                      </a:lnTo>
                      <a:lnTo>
                        <a:pt x="16270" y="2051"/>
                      </a:lnTo>
                      <a:lnTo>
                        <a:pt x="16265" y="2073"/>
                      </a:lnTo>
                      <a:lnTo>
                        <a:pt x="16260" y="2097"/>
                      </a:lnTo>
                      <a:lnTo>
                        <a:pt x="16254" y="2119"/>
                      </a:lnTo>
                      <a:lnTo>
                        <a:pt x="16247" y="2142"/>
                      </a:lnTo>
                      <a:lnTo>
                        <a:pt x="16237" y="2163"/>
                      </a:lnTo>
                      <a:lnTo>
                        <a:pt x="16228" y="2184"/>
                      </a:lnTo>
                      <a:lnTo>
                        <a:pt x="16218" y="2204"/>
                      </a:lnTo>
                      <a:lnTo>
                        <a:pt x="16206" y="2224"/>
                      </a:lnTo>
                      <a:lnTo>
                        <a:pt x="16194" y="2244"/>
                      </a:lnTo>
                      <a:lnTo>
                        <a:pt x="16180" y="2262"/>
                      </a:lnTo>
                      <a:lnTo>
                        <a:pt x="16166" y="2279"/>
                      </a:lnTo>
                      <a:lnTo>
                        <a:pt x="16152" y="2297"/>
                      </a:lnTo>
                      <a:lnTo>
                        <a:pt x="16136" y="2313"/>
                      </a:lnTo>
                      <a:lnTo>
                        <a:pt x="16119" y="2329"/>
                      </a:lnTo>
                      <a:lnTo>
                        <a:pt x="16102" y="2344"/>
                      </a:lnTo>
                      <a:lnTo>
                        <a:pt x="16085" y="2358"/>
                      </a:lnTo>
                      <a:lnTo>
                        <a:pt x="16066" y="2371"/>
                      </a:lnTo>
                      <a:lnTo>
                        <a:pt x="16047" y="2384"/>
                      </a:lnTo>
                      <a:lnTo>
                        <a:pt x="16027" y="2395"/>
                      </a:lnTo>
                      <a:lnTo>
                        <a:pt x="16006" y="2406"/>
                      </a:lnTo>
                      <a:lnTo>
                        <a:pt x="15986" y="2415"/>
                      </a:lnTo>
                      <a:lnTo>
                        <a:pt x="15964" y="2424"/>
                      </a:lnTo>
                      <a:lnTo>
                        <a:pt x="15942" y="2431"/>
                      </a:lnTo>
                      <a:lnTo>
                        <a:pt x="15920" y="2437"/>
                      </a:lnTo>
                      <a:lnTo>
                        <a:pt x="15897" y="2443"/>
                      </a:lnTo>
                      <a:lnTo>
                        <a:pt x="15874" y="2447"/>
                      </a:lnTo>
                      <a:lnTo>
                        <a:pt x="15850" y="2450"/>
                      </a:lnTo>
                      <a:lnTo>
                        <a:pt x="15826" y="2451"/>
                      </a:lnTo>
                      <a:lnTo>
                        <a:pt x="15802" y="2453"/>
                      </a:lnTo>
                      <a:lnTo>
                        <a:pt x="473" y="2453"/>
                      </a:lnTo>
                      <a:lnTo>
                        <a:pt x="449" y="2451"/>
                      </a:lnTo>
                      <a:lnTo>
                        <a:pt x="425" y="2450"/>
                      </a:lnTo>
                      <a:lnTo>
                        <a:pt x="401" y="2447"/>
                      </a:lnTo>
                      <a:lnTo>
                        <a:pt x="378" y="2443"/>
                      </a:lnTo>
                      <a:lnTo>
                        <a:pt x="355" y="2437"/>
                      </a:lnTo>
                      <a:lnTo>
                        <a:pt x="333" y="2431"/>
                      </a:lnTo>
                      <a:lnTo>
                        <a:pt x="310" y="2424"/>
                      </a:lnTo>
                      <a:lnTo>
                        <a:pt x="289" y="2415"/>
                      </a:lnTo>
                      <a:lnTo>
                        <a:pt x="269" y="2406"/>
                      </a:lnTo>
                      <a:lnTo>
                        <a:pt x="248" y="2395"/>
                      </a:lnTo>
                      <a:lnTo>
                        <a:pt x="228" y="2384"/>
                      </a:lnTo>
                      <a:lnTo>
                        <a:pt x="209" y="2371"/>
                      </a:lnTo>
                      <a:lnTo>
                        <a:pt x="190" y="2358"/>
                      </a:lnTo>
                      <a:lnTo>
                        <a:pt x="173" y="2344"/>
                      </a:lnTo>
                      <a:lnTo>
                        <a:pt x="156" y="2329"/>
                      </a:lnTo>
                      <a:lnTo>
                        <a:pt x="139" y="2313"/>
                      </a:lnTo>
                      <a:lnTo>
                        <a:pt x="123" y="2297"/>
                      </a:lnTo>
                      <a:lnTo>
                        <a:pt x="108" y="2279"/>
                      </a:lnTo>
                      <a:lnTo>
                        <a:pt x="95" y="2262"/>
                      </a:lnTo>
                      <a:lnTo>
                        <a:pt x="81" y="2244"/>
                      </a:lnTo>
                      <a:lnTo>
                        <a:pt x="68" y="2224"/>
                      </a:lnTo>
                      <a:lnTo>
                        <a:pt x="57" y="2204"/>
                      </a:lnTo>
                      <a:lnTo>
                        <a:pt x="47" y="2184"/>
                      </a:lnTo>
                      <a:lnTo>
                        <a:pt x="38" y="2163"/>
                      </a:lnTo>
                      <a:lnTo>
                        <a:pt x="28" y="2142"/>
                      </a:lnTo>
                      <a:lnTo>
                        <a:pt x="21" y="2119"/>
                      </a:lnTo>
                      <a:lnTo>
                        <a:pt x="15" y="2097"/>
                      </a:lnTo>
                      <a:lnTo>
                        <a:pt x="9" y="2073"/>
                      </a:lnTo>
                      <a:lnTo>
                        <a:pt x="5" y="2051"/>
                      </a:lnTo>
                      <a:lnTo>
                        <a:pt x="2" y="2027"/>
                      </a:lnTo>
                      <a:lnTo>
                        <a:pt x="1" y="2003"/>
                      </a:lnTo>
                      <a:lnTo>
                        <a:pt x="0" y="1979"/>
                      </a:lnTo>
                      <a:lnTo>
                        <a:pt x="0" y="474"/>
                      </a:lnTo>
                      <a:lnTo>
                        <a:pt x="1" y="449"/>
                      </a:lnTo>
                      <a:lnTo>
                        <a:pt x="2" y="426"/>
                      </a:lnTo>
                      <a:lnTo>
                        <a:pt x="5" y="401"/>
                      </a:lnTo>
                      <a:lnTo>
                        <a:pt x="9" y="379"/>
                      </a:lnTo>
                      <a:lnTo>
                        <a:pt x="15" y="356"/>
                      </a:lnTo>
                      <a:lnTo>
                        <a:pt x="21" y="333"/>
                      </a:lnTo>
                      <a:lnTo>
                        <a:pt x="28" y="312"/>
                      </a:lnTo>
                      <a:lnTo>
                        <a:pt x="38" y="289"/>
                      </a:lnTo>
                      <a:lnTo>
                        <a:pt x="47" y="269"/>
                      </a:lnTo>
                      <a:lnTo>
                        <a:pt x="57" y="249"/>
                      </a:lnTo>
                      <a:lnTo>
                        <a:pt x="68" y="228"/>
                      </a:lnTo>
                      <a:lnTo>
                        <a:pt x="81" y="210"/>
                      </a:lnTo>
                      <a:lnTo>
                        <a:pt x="95" y="191"/>
                      </a:lnTo>
                      <a:lnTo>
                        <a:pt x="108" y="173"/>
                      </a:lnTo>
                      <a:lnTo>
                        <a:pt x="123" y="156"/>
                      </a:lnTo>
                      <a:lnTo>
                        <a:pt x="139" y="140"/>
                      </a:lnTo>
                      <a:lnTo>
                        <a:pt x="156" y="123"/>
                      </a:lnTo>
                      <a:lnTo>
                        <a:pt x="173" y="109"/>
                      </a:lnTo>
                      <a:lnTo>
                        <a:pt x="190" y="95"/>
                      </a:lnTo>
                      <a:lnTo>
                        <a:pt x="209" y="82"/>
                      </a:lnTo>
                      <a:lnTo>
                        <a:pt x="228" y="69"/>
                      </a:lnTo>
                      <a:lnTo>
                        <a:pt x="248" y="57"/>
                      </a:lnTo>
                      <a:lnTo>
                        <a:pt x="269" y="47"/>
                      </a:lnTo>
                      <a:lnTo>
                        <a:pt x="289" y="38"/>
                      </a:lnTo>
                      <a:lnTo>
                        <a:pt x="310" y="29"/>
                      </a:lnTo>
                      <a:lnTo>
                        <a:pt x="333" y="21"/>
                      </a:lnTo>
                      <a:lnTo>
                        <a:pt x="355" y="15"/>
                      </a:lnTo>
                      <a:lnTo>
                        <a:pt x="378" y="10"/>
                      </a:lnTo>
                      <a:lnTo>
                        <a:pt x="401" y="5"/>
                      </a:lnTo>
                      <a:lnTo>
                        <a:pt x="425" y="2"/>
                      </a:lnTo>
                      <a:lnTo>
                        <a:pt x="449" y="1"/>
                      </a:lnTo>
                      <a:lnTo>
                        <a:pt x="473" y="0"/>
                      </a:lnTo>
                      <a:close/>
                      <a:moveTo>
                        <a:pt x="2937" y="658"/>
                      </a:moveTo>
                      <a:lnTo>
                        <a:pt x="2967" y="659"/>
                      </a:lnTo>
                      <a:lnTo>
                        <a:pt x="2999" y="661"/>
                      </a:lnTo>
                      <a:lnTo>
                        <a:pt x="3029" y="665"/>
                      </a:lnTo>
                      <a:lnTo>
                        <a:pt x="3059" y="670"/>
                      </a:lnTo>
                      <a:lnTo>
                        <a:pt x="3088" y="678"/>
                      </a:lnTo>
                      <a:lnTo>
                        <a:pt x="3118" y="686"/>
                      </a:lnTo>
                      <a:lnTo>
                        <a:pt x="3146" y="696"/>
                      </a:lnTo>
                      <a:lnTo>
                        <a:pt x="3174" y="706"/>
                      </a:lnTo>
                      <a:lnTo>
                        <a:pt x="3200" y="719"/>
                      </a:lnTo>
                      <a:lnTo>
                        <a:pt x="3227" y="733"/>
                      </a:lnTo>
                      <a:lnTo>
                        <a:pt x="3252" y="747"/>
                      </a:lnTo>
                      <a:lnTo>
                        <a:pt x="3277" y="763"/>
                      </a:lnTo>
                      <a:lnTo>
                        <a:pt x="3301" y="780"/>
                      </a:lnTo>
                      <a:lnTo>
                        <a:pt x="3324" y="799"/>
                      </a:lnTo>
                      <a:lnTo>
                        <a:pt x="3347" y="817"/>
                      </a:lnTo>
                      <a:lnTo>
                        <a:pt x="3368" y="838"/>
                      </a:lnTo>
                      <a:lnTo>
                        <a:pt x="3388" y="859"/>
                      </a:lnTo>
                      <a:lnTo>
                        <a:pt x="3408" y="881"/>
                      </a:lnTo>
                      <a:lnTo>
                        <a:pt x="3425" y="905"/>
                      </a:lnTo>
                      <a:lnTo>
                        <a:pt x="3442" y="928"/>
                      </a:lnTo>
                      <a:lnTo>
                        <a:pt x="3458" y="954"/>
                      </a:lnTo>
                      <a:lnTo>
                        <a:pt x="3473" y="979"/>
                      </a:lnTo>
                      <a:lnTo>
                        <a:pt x="3487" y="1006"/>
                      </a:lnTo>
                      <a:lnTo>
                        <a:pt x="3499" y="1032"/>
                      </a:lnTo>
                      <a:lnTo>
                        <a:pt x="3509" y="1061"/>
                      </a:lnTo>
                      <a:lnTo>
                        <a:pt x="3519" y="1089"/>
                      </a:lnTo>
                      <a:lnTo>
                        <a:pt x="3528" y="1118"/>
                      </a:lnTo>
                      <a:lnTo>
                        <a:pt x="3535" y="1147"/>
                      </a:lnTo>
                      <a:lnTo>
                        <a:pt x="3540" y="1178"/>
                      </a:lnTo>
                      <a:lnTo>
                        <a:pt x="3544" y="1208"/>
                      </a:lnTo>
                      <a:lnTo>
                        <a:pt x="3546" y="1239"/>
                      </a:lnTo>
                      <a:lnTo>
                        <a:pt x="3547" y="1271"/>
                      </a:lnTo>
                      <a:lnTo>
                        <a:pt x="3546" y="1302"/>
                      </a:lnTo>
                      <a:lnTo>
                        <a:pt x="3544" y="1333"/>
                      </a:lnTo>
                      <a:lnTo>
                        <a:pt x="3540" y="1363"/>
                      </a:lnTo>
                      <a:lnTo>
                        <a:pt x="3535" y="1394"/>
                      </a:lnTo>
                      <a:lnTo>
                        <a:pt x="3528" y="1423"/>
                      </a:lnTo>
                      <a:lnTo>
                        <a:pt x="3519" y="1452"/>
                      </a:lnTo>
                      <a:lnTo>
                        <a:pt x="3509" y="1480"/>
                      </a:lnTo>
                      <a:lnTo>
                        <a:pt x="3499" y="1508"/>
                      </a:lnTo>
                      <a:lnTo>
                        <a:pt x="3487" y="1535"/>
                      </a:lnTo>
                      <a:lnTo>
                        <a:pt x="3473" y="1562"/>
                      </a:lnTo>
                      <a:lnTo>
                        <a:pt x="3458" y="1587"/>
                      </a:lnTo>
                      <a:lnTo>
                        <a:pt x="3442" y="1612"/>
                      </a:lnTo>
                      <a:lnTo>
                        <a:pt x="3425" y="1636"/>
                      </a:lnTo>
                      <a:lnTo>
                        <a:pt x="3408" y="1659"/>
                      </a:lnTo>
                      <a:lnTo>
                        <a:pt x="3388" y="1681"/>
                      </a:lnTo>
                      <a:lnTo>
                        <a:pt x="3368" y="1703"/>
                      </a:lnTo>
                      <a:lnTo>
                        <a:pt x="3347" y="1723"/>
                      </a:lnTo>
                      <a:lnTo>
                        <a:pt x="3324" y="1742"/>
                      </a:lnTo>
                      <a:lnTo>
                        <a:pt x="3301" y="1761"/>
                      </a:lnTo>
                      <a:lnTo>
                        <a:pt x="3277" y="1778"/>
                      </a:lnTo>
                      <a:lnTo>
                        <a:pt x="3252" y="1793"/>
                      </a:lnTo>
                      <a:lnTo>
                        <a:pt x="3227" y="1809"/>
                      </a:lnTo>
                      <a:lnTo>
                        <a:pt x="3200" y="1822"/>
                      </a:lnTo>
                      <a:lnTo>
                        <a:pt x="3174" y="1834"/>
                      </a:lnTo>
                      <a:lnTo>
                        <a:pt x="3146" y="1845"/>
                      </a:lnTo>
                      <a:lnTo>
                        <a:pt x="3118" y="1854"/>
                      </a:lnTo>
                      <a:lnTo>
                        <a:pt x="3088" y="1863"/>
                      </a:lnTo>
                      <a:lnTo>
                        <a:pt x="3059" y="1870"/>
                      </a:lnTo>
                      <a:lnTo>
                        <a:pt x="3029" y="1875"/>
                      </a:lnTo>
                      <a:lnTo>
                        <a:pt x="2999" y="1879"/>
                      </a:lnTo>
                      <a:lnTo>
                        <a:pt x="2967" y="1882"/>
                      </a:lnTo>
                      <a:lnTo>
                        <a:pt x="2937" y="1882"/>
                      </a:lnTo>
                      <a:lnTo>
                        <a:pt x="2905" y="1882"/>
                      </a:lnTo>
                      <a:lnTo>
                        <a:pt x="2874" y="1879"/>
                      </a:lnTo>
                      <a:lnTo>
                        <a:pt x="2843" y="1875"/>
                      </a:lnTo>
                      <a:lnTo>
                        <a:pt x="2814" y="1870"/>
                      </a:lnTo>
                      <a:lnTo>
                        <a:pt x="2784" y="1863"/>
                      </a:lnTo>
                      <a:lnTo>
                        <a:pt x="2755" y="1854"/>
                      </a:lnTo>
                      <a:lnTo>
                        <a:pt x="2726" y="1845"/>
                      </a:lnTo>
                      <a:lnTo>
                        <a:pt x="2699" y="1834"/>
                      </a:lnTo>
                      <a:lnTo>
                        <a:pt x="2671" y="1822"/>
                      </a:lnTo>
                      <a:lnTo>
                        <a:pt x="2646" y="1809"/>
                      </a:lnTo>
                      <a:lnTo>
                        <a:pt x="2619" y="1793"/>
                      </a:lnTo>
                      <a:lnTo>
                        <a:pt x="2595" y="1778"/>
                      </a:lnTo>
                      <a:lnTo>
                        <a:pt x="2570" y="1761"/>
                      </a:lnTo>
                      <a:lnTo>
                        <a:pt x="2548" y="1742"/>
                      </a:lnTo>
                      <a:lnTo>
                        <a:pt x="2526" y="1723"/>
                      </a:lnTo>
                      <a:lnTo>
                        <a:pt x="2504" y="1703"/>
                      </a:lnTo>
                      <a:lnTo>
                        <a:pt x="2484" y="1681"/>
                      </a:lnTo>
                      <a:lnTo>
                        <a:pt x="2465" y="1659"/>
                      </a:lnTo>
                      <a:lnTo>
                        <a:pt x="2446" y="1636"/>
                      </a:lnTo>
                      <a:lnTo>
                        <a:pt x="2430" y="1612"/>
                      </a:lnTo>
                      <a:lnTo>
                        <a:pt x="2414" y="1587"/>
                      </a:lnTo>
                      <a:lnTo>
                        <a:pt x="2399" y="1562"/>
                      </a:lnTo>
                      <a:lnTo>
                        <a:pt x="2385" y="1535"/>
                      </a:lnTo>
                      <a:lnTo>
                        <a:pt x="2373" y="1508"/>
                      </a:lnTo>
                      <a:lnTo>
                        <a:pt x="2362" y="1480"/>
                      </a:lnTo>
                      <a:lnTo>
                        <a:pt x="2353" y="1452"/>
                      </a:lnTo>
                      <a:lnTo>
                        <a:pt x="2345" y="1423"/>
                      </a:lnTo>
                      <a:lnTo>
                        <a:pt x="2337" y="1394"/>
                      </a:lnTo>
                      <a:lnTo>
                        <a:pt x="2332" y="1363"/>
                      </a:lnTo>
                      <a:lnTo>
                        <a:pt x="2328" y="1333"/>
                      </a:lnTo>
                      <a:lnTo>
                        <a:pt x="2326" y="1302"/>
                      </a:lnTo>
                      <a:lnTo>
                        <a:pt x="2325" y="1271"/>
                      </a:lnTo>
                      <a:lnTo>
                        <a:pt x="2326" y="1239"/>
                      </a:lnTo>
                      <a:lnTo>
                        <a:pt x="2328" y="1208"/>
                      </a:lnTo>
                      <a:lnTo>
                        <a:pt x="2332" y="1178"/>
                      </a:lnTo>
                      <a:lnTo>
                        <a:pt x="2337" y="1147"/>
                      </a:lnTo>
                      <a:lnTo>
                        <a:pt x="2345" y="1118"/>
                      </a:lnTo>
                      <a:lnTo>
                        <a:pt x="2353" y="1089"/>
                      </a:lnTo>
                      <a:lnTo>
                        <a:pt x="2362" y="1061"/>
                      </a:lnTo>
                      <a:lnTo>
                        <a:pt x="2373" y="1032"/>
                      </a:lnTo>
                      <a:lnTo>
                        <a:pt x="2385" y="1006"/>
                      </a:lnTo>
                      <a:lnTo>
                        <a:pt x="2399" y="979"/>
                      </a:lnTo>
                      <a:lnTo>
                        <a:pt x="2414" y="954"/>
                      </a:lnTo>
                      <a:lnTo>
                        <a:pt x="2430" y="928"/>
                      </a:lnTo>
                      <a:lnTo>
                        <a:pt x="2446" y="905"/>
                      </a:lnTo>
                      <a:lnTo>
                        <a:pt x="2465" y="881"/>
                      </a:lnTo>
                      <a:lnTo>
                        <a:pt x="2484" y="859"/>
                      </a:lnTo>
                      <a:lnTo>
                        <a:pt x="2504" y="838"/>
                      </a:lnTo>
                      <a:lnTo>
                        <a:pt x="2526" y="817"/>
                      </a:lnTo>
                      <a:lnTo>
                        <a:pt x="2548" y="799"/>
                      </a:lnTo>
                      <a:lnTo>
                        <a:pt x="2570" y="780"/>
                      </a:lnTo>
                      <a:lnTo>
                        <a:pt x="2595" y="763"/>
                      </a:lnTo>
                      <a:lnTo>
                        <a:pt x="2619" y="747"/>
                      </a:lnTo>
                      <a:lnTo>
                        <a:pt x="2646" y="733"/>
                      </a:lnTo>
                      <a:lnTo>
                        <a:pt x="2671" y="719"/>
                      </a:lnTo>
                      <a:lnTo>
                        <a:pt x="2699" y="706"/>
                      </a:lnTo>
                      <a:lnTo>
                        <a:pt x="2726" y="696"/>
                      </a:lnTo>
                      <a:lnTo>
                        <a:pt x="2755" y="686"/>
                      </a:lnTo>
                      <a:lnTo>
                        <a:pt x="2784" y="678"/>
                      </a:lnTo>
                      <a:lnTo>
                        <a:pt x="2814" y="670"/>
                      </a:lnTo>
                      <a:lnTo>
                        <a:pt x="2843" y="665"/>
                      </a:lnTo>
                      <a:lnTo>
                        <a:pt x="2874" y="661"/>
                      </a:lnTo>
                      <a:lnTo>
                        <a:pt x="2905" y="659"/>
                      </a:lnTo>
                      <a:lnTo>
                        <a:pt x="2937" y="658"/>
                      </a:lnTo>
                      <a:close/>
                      <a:moveTo>
                        <a:pt x="7582" y="474"/>
                      </a:moveTo>
                      <a:lnTo>
                        <a:pt x="14452" y="474"/>
                      </a:lnTo>
                      <a:lnTo>
                        <a:pt x="14467" y="474"/>
                      </a:lnTo>
                      <a:lnTo>
                        <a:pt x="14482" y="476"/>
                      </a:lnTo>
                      <a:lnTo>
                        <a:pt x="14497" y="477"/>
                      </a:lnTo>
                      <a:lnTo>
                        <a:pt x="14511" y="480"/>
                      </a:lnTo>
                      <a:lnTo>
                        <a:pt x="14525" y="483"/>
                      </a:lnTo>
                      <a:lnTo>
                        <a:pt x="14539" y="487"/>
                      </a:lnTo>
                      <a:lnTo>
                        <a:pt x="14553" y="492"/>
                      </a:lnTo>
                      <a:lnTo>
                        <a:pt x="14566" y="497"/>
                      </a:lnTo>
                      <a:lnTo>
                        <a:pt x="14578" y="503"/>
                      </a:lnTo>
                      <a:lnTo>
                        <a:pt x="14592" y="509"/>
                      </a:lnTo>
                      <a:lnTo>
                        <a:pt x="14604" y="517"/>
                      </a:lnTo>
                      <a:lnTo>
                        <a:pt x="14616" y="524"/>
                      </a:lnTo>
                      <a:lnTo>
                        <a:pt x="14627" y="532"/>
                      </a:lnTo>
                      <a:lnTo>
                        <a:pt x="14638" y="541"/>
                      </a:lnTo>
                      <a:lnTo>
                        <a:pt x="14649" y="550"/>
                      </a:lnTo>
                      <a:lnTo>
                        <a:pt x="14659" y="560"/>
                      </a:lnTo>
                      <a:lnTo>
                        <a:pt x="14669" y="571"/>
                      </a:lnTo>
                      <a:lnTo>
                        <a:pt x="14678" y="581"/>
                      </a:lnTo>
                      <a:lnTo>
                        <a:pt x="14686" y="592"/>
                      </a:lnTo>
                      <a:lnTo>
                        <a:pt x="14694" y="603"/>
                      </a:lnTo>
                      <a:lnTo>
                        <a:pt x="14702" y="615"/>
                      </a:lnTo>
                      <a:lnTo>
                        <a:pt x="14710" y="628"/>
                      </a:lnTo>
                      <a:lnTo>
                        <a:pt x="14716" y="640"/>
                      </a:lnTo>
                      <a:lnTo>
                        <a:pt x="14722" y="653"/>
                      </a:lnTo>
                      <a:lnTo>
                        <a:pt x="14727" y="666"/>
                      </a:lnTo>
                      <a:lnTo>
                        <a:pt x="14732" y="680"/>
                      </a:lnTo>
                      <a:lnTo>
                        <a:pt x="14736" y="694"/>
                      </a:lnTo>
                      <a:lnTo>
                        <a:pt x="14739" y="708"/>
                      </a:lnTo>
                      <a:lnTo>
                        <a:pt x="14741" y="722"/>
                      </a:lnTo>
                      <a:lnTo>
                        <a:pt x="14743" y="737"/>
                      </a:lnTo>
                      <a:lnTo>
                        <a:pt x="14744" y="752"/>
                      </a:lnTo>
                      <a:lnTo>
                        <a:pt x="14745" y="767"/>
                      </a:lnTo>
                      <a:lnTo>
                        <a:pt x="14745" y="1699"/>
                      </a:lnTo>
                      <a:lnTo>
                        <a:pt x="14744" y="1714"/>
                      </a:lnTo>
                      <a:lnTo>
                        <a:pt x="14743" y="1728"/>
                      </a:lnTo>
                      <a:lnTo>
                        <a:pt x="14741" y="1742"/>
                      </a:lnTo>
                      <a:lnTo>
                        <a:pt x="14739" y="1758"/>
                      </a:lnTo>
                      <a:lnTo>
                        <a:pt x="14736" y="1771"/>
                      </a:lnTo>
                      <a:lnTo>
                        <a:pt x="14732" y="1785"/>
                      </a:lnTo>
                      <a:lnTo>
                        <a:pt x="14727" y="1798"/>
                      </a:lnTo>
                      <a:lnTo>
                        <a:pt x="14722" y="1812"/>
                      </a:lnTo>
                      <a:lnTo>
                        <a:pt x="14716" y="1825"/>
                      </a:lnTo>
                      <a:lnTo>
                        <a:pt x="14710" y="1838"/>
                      </a:lnTo>
                      <a:lnTo>
                        <a:pt x="14702" y="1850"/>
                      </a:lnTo>
                      <a:lnTo>
                        <a:pt x="14694" y="1862"/>
                      </a:lnTo>
                      <a:lnTo>
                        <a:pt x="14686" y="1874"/>
                      </a:lnTo>
                      <a:lnTo>
                        <a:pt x="14678" y="1885"/>
                      </a:lnTo>
                      <a:lnTo>
                        <a:pt x="14669" y="1895"/>
                      </a:lnTo>
                      <a:lnTo>
                        <a:pt x="14659" y="1905"/>
                      </a:lnTo>
                      <a:lnTo>
                        <a:pt x="14649" y="1916"/>
                      </a:lnTo>
                      <a:lnTo>
                        <a:pt x="14638" y="1925"/>
                      </a:lnTo>
                      <a:lnTo>
                        <a:pt x="14627" y="1933"/>
                      </a:lnTo>
                      <a:lnTo>
                        <a:pt x="14616" y="1941"/>
                      </a:lnTo>
                      <a:lnTo>
                        <a:pt x="14604" y="1949"/>
                      </a:lnTo>
                      <a:lnTo>
                        <a:pt x="14592" y="1956"/>
                      </a:lnTo>
                      <a:lnTo>
                        <a:pt x="14578" y="1962"/>
                      </a:lnTo>
                      <a:lnTo>
                        <a:pt x="14566" y="1969"/>
                      </a:lnTo>
                      <a:lnTo>
                        <a:pt x="14553" y="1974"/>
                      </a:lnTo>
                      <a:lnTo>
                        <a:pt x="14539" y="1979"/>
                      </a:lnTo>
                      <a:lnTo>
                        <a:pt x="14525" y="1982"/>
                      </a:lnTo>
                      <a:lnTo>
                        <a:pt x="14511" y="1986"/>
                      </a:lnTo>
                      <a:lnTo>
                        <a:pt x="14497" y="1988"/>
                      </a:lnTo>
                      <a:lnTo>
                        <a:pt x="14482" y="1990"/>
                      </a:lnTo>
                      <a:lnTo>
                        <a:pt x="14467" y="1991"/>
                      </a:lnTo>
                      <a:lnTo>
                        <a:pt x="14452" y="1991"/>
                      </a:lnTo>
                      <a:lnTo>
                        <a:pt x="7582" y="1991"/>
                      </a:lnTo>
                      <a:lnTo>
                        <a:pt x="7567" y="1991"/>
                      </a:lnTo>
                      <a:lnTo>
                        <a:pt x="7552" y="1990"/>
                      </a:lnTo>
                      <a:lnTo>
                        <a:pt x="7537" y="1988"/>
                      </a:lnTo>
                      <a:lnTo>
                        <a:pt x="7523" y="1986"/>
                      </a:lnTo>
                      <a:lnTo>
                        <a:pt x="7509" y="1982"/>
                      </a:lnTo>
                      <a:lnTo>
                        <a:pt x="7495" y="1979"/>
                      </a:lnTo>
                      <a:lnTo>
                        <a:pt x="7481" y="1974"/>
                      </a:lnTo>
                      <a:lnTo>
                        <a:pt x="7468" y="1969"/>
                      </a:lnTo>
                      <a:lnTo>
                        <a:pt x="7455" y="1962"/>
                      </a:lnTo>
                      <a:lnTo>
                        <a:pt x="7443" y="1956"/>
                      </a:lnTo>
                      <a:lnTo>
                        <a:pt x="7431" y="1949"/>
                      </a:lnTo>
                      <a:lnTo>
                        <a:pt x="7418" y="1941"/>
                      </a:lnTo>
                      <a:lnTo>
                        <a:pt x="7407" y="1933"/>
                      </a:lnTo>
                      <a:lnTo>
                        <a:pt x="7396" y="1925"/>
                      </a:lnTo>
                      <a:lnTo>
                        <a:pt x="7385" y="1916"/>
                      </a:lnTo>
                      <a:lnTo>
                        <a:pt x="7375" y="1905"/>
                      </a:lnTo>
                      <a:lnTo>
                        <a:pt x="7365" y="1895"/>
                      </a:lnTo>
                      <a:lnTo>
                        <a:pt x="7356" y="1885"/>
                      </a:lnTo>
                      <a:lnTo>
                        <a:pt x="7347" y="1874"/>
                      </a:lnTo>
                      <a:lnTo>
                        <a:pt x="7339" y="1862"/>
                      </a:lnTo>
                      <a:lnTo>
                        <a:pt x="7332" y="1850"/>
                      </a:lnTo>
                      <a:lnTo>
                        <a:pt x="7325" y="1838"/>
                      </a:lnTo>
                      <a:lnTo>
                        <a:pt x="7318" y="1825"/>
                      </a:lnTo>
                      <a:lnTo>
                        <a:pt x="7312" y="1812"/>
                      </a:lnTo>
                      <a:lnTo>
                        <a:pt x="7306" y="1798"/>
                      </a:lnTo>
                      <a:lnTo>
                        <a:pt x="7302" y="1785"/>
                      </a:lnTo>
                      <a:lnTo>
                        <a:pt x="7298" y="1772"/>
                      </a:lnTo>
                      <a:lnTo>
                        <a:pt x="7295" y="1758"/>
                      </a:lnTo>
                      <a:lnTo>
                        <a:pt x="7292" y="1742"/>
                      </a:lnTo>
                      <a:lnTo>
                        <a:pt x="7290" y="1728"/>
                      </a:lnTo>
                      <a:lnTo>
                        <a:pt x="7289" y="1714"/>
                      </a:lnTo>
                      <a:lnTo>
                        <a:pt x="7289" y="1699"/>
                      </a:lnTo>
                      <a:lnTo>
                        <a:pt x="7289" y="767"/>
                      </a:lnTo>
                      <a:lnTo>
                        <a:pt x="7289" y="752"/>
                      </a:lnTo>
                      <a:lnTo>
                        <a:pt x="7290" y="737"/>
                      </a:lnTo>
                      <a:lnTo>
                        <a:pt x="7292" y="722"/>
                      </a:lnTo>
                      <a:lnTo>
                        <a:pt x="7295" y="708"/>
                      </a:lnTo>
                      <a:lnTo>
                        <a:pt x="7298" y="694"/>
                      </a:lnTo>
                      <a:lnTo>
                        <a:pt x="7302" y="680"/>
                      </a:lnTo>
                      <a:lnTo>
                        <a:pt x="7306" y="666"/>
                      </a:lnTo>
                      <a:lnTo>
                        <a:pt x="7312" y="653"/>
                      </a:lnTo>
                      <a:lnTo>
                        <a:pt x="7318" y="640"/>
                      </a:lnTo>
                      <a:lnTo>
                        <a:pt x="7325" y="628"/>
                      </a:lnTo>
                      <a:lnTo>
                        <a:pt x="7332" y="615"/>
                      </a:lnTo>
                      <a:lnTo>
                        <a:pt x="7339" y="603"/>
                      </a:lnTo>
                      <a:lnTo>
                        <a:pt x="7347" y="592"/>
                      </a:lnTo>
                      <a:lnTo>
                        <a:pt x="7356" y="581"/>
                      </a:lnTo>
                      <a:lnTo>
                        <a:pt x="7365" y="571"/>
                      </a:lnTo>
                      <a:lnTo>
                        <a:pt x="7375" y="560"/>
                      </a:lnTo>
                      <a:lnTo>
                        <a:pt x="7385" y="550"/>
                      </a:lnTo>
                      <a:lnTo>
                        <a:pt x="7396" y="541"/>
                      </a:lnTo>
                      <a:lnTo>
                        <a:pt x="7407" y="532"/>
                      </a:lnTo>
                      <a:lnTo>
                        <a:pt x="7418" y="524"/>
                      </a:lnTo>
                      <a:lnTo>
                        <a:pt x="7431" y="517"/>
                      </a:lnTo>
                      <a:lnTo>
                        <a:pt x="7443" y="509"/>
                      </a:lnTo>
                      <a:lnTo>
                        <a:pt x="7455" y="503"/>
                      </a:lnTo>
                      <a:lnTo>
                        <a:pt x="7468" y="497"/>
                      </a:lnTo>
                      <a:lnTo>
                        <a:pt x="7481" y="492"/>
                      </a:lnTo>
                      <a:lnTo>
                        <a:pt x="7495" y="487"/>
                      </a:lnTo>
                      <a:lnTo>
                        <a:pt x="7509" y="483"/>
                      </a:lnTo>
                      <a:lnTo>
                        <a:pt x="7523" y="480"/>
                      </a:lnTo>
                      <a:lnTo>
                        <a:pt x="7537" y="477"/>
                      </a:lnTo>
                      <a:lnTo>
                        <a:pt x="7552" y="476"/>
                      </a:lnTo>
                      <a:lnTo>
                        <a:pt x="7567" y="474"/>
                      </a:lnTo>
                      <a:lnTo>
                        <a:pt x="7582" y="4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42" name="Freeform 15"/>
                <p:cNvSpPr>
                  <a:spLocks noEditPoints="1"/>
                </p:cNvSpPr>
                <p:nvPr/>
              </p:nvSpPr>
              <p:spPr bwMode="auto">
                <a:xfrm>
                  <a:off x="9419704" y="3038211"/>
                  <a:ext cx="1722438" cy="258763"/>
                </a:xfrm>
                <a:custGeom>
                  <a:avLst/>
                  <a:gdLst/>
                  <a:ahLst/>
                  <a:cxnLst>
                    <a:cxn ang="0">
                      <a:pos x="15920" y="2437"/>
                    </a:cxn>
                    <a:cxn ang="0">
                      <a:pos x="16066" y="2370"/>
                    </a:cxn>
                    <a:cxn ang="0">
                      <a:pos x="16180" y="2261"/>
                    </a:cxn>
                    <a:cxn ang="0">
                      <a:pos x="16254" y="2119"/>
                    </a:cxn>
                    <a:cxn ang="0">
                      <a:pos x="16275" y="473"/>
                    </a:cxn>
                    <a:cxn ang="0">
                      <a:pos x="16247" y="311"/>
                    </a:cxn>
                    <a:cxn ang="0">
                      <a:pos x="16166" y="173"/>
                    </a:cxn>
                    <a:cxn ang="0">
                      <a:pos x="16047" y="69"/>
                    </a:cxn>
                    <a:cxn ang="0">
                      <a:pos x="15897" y="10"/>
                    </a:cxn>
                    <a:cxn ang="0">
                      <a:pos x="425" y="2"/>
                    </a:cxn>
                    <a:cxn ang="0">
                      <a:pos x="269" y="46"/>
                    </a:cxn>
                    <a:cxn ang="0">
                      <a:pos x="139" y="139"/>
                    </a:cxn>
                    <a:cxn ang="0">
                      <a:pos x="47" y="268"/>
                    </a:cxn>
                    <a:cxn ang="0">
                      <a:pos x="2" y="425"/>
                    </a:cxn>
                    <a:cxn ang="0">
                      <a:pos x="9" y="2073"/>
                    </a:cxn>
                    <a:cxn ang="0">
                      <a:pos x="68" y="2224"/>
                    </a:cxn>
                    <a:cxn ang="0">
                      <a:pos x="173" y="2344"/>
                    </a:cxn>
                    <a:cxn ang="0">
                      <a:pos x="310" y="2423"/>
                    </a:cxn>
                    <a:cxn ang="0">
                      <a:pos x="473" y="2452"/>
                    </a:cxn>
                    <a:cxn ang="0">
                      <a:pos x="14525" y="1969"/>
                    </a:cxn>
                    <a:cxn ang="0">
                      <a:pos x="14616" y="1928"/>
                    </a:cxn>
                    <a:cxn ang="0">
                      <a:pos x="14686" y="1860"/>
                    </a:cxn>
                    <a:cxn ang="0">
                      <a:pos x="14732" y="1772"/>
                    </a:cxn>
                    <a:cxn ang="0">
                      <a:pos x="14745" y="753"/>
                    </a:cxn>
                    <a:cxn ang="0">
                      <a:pos x="14727" y="654"/>
                    </a:cxn>
                    <a:cxn ang="0">
                      <a:pos x="14678" y="568"/>
                    </a:cxn>
                    <a:cxn ang="0">
                      <a:pos x="14604" y="503"/>
                    </a:cxn>
                    <a:cxn ang="0">
                      <a:pos x="14511" y="466"/>
                    </a:cxn>
                    <a:cxn ang="0">
                      <a:pos x="7552" y="462"/>
                    </a:cxn>
                    <a:cxn ang="0">
                      <a:pos x="7455" y="490"/>
                    </a:cxn>
                    <a:cxn ang="0">
                      <a:pos x="7375" y="547"/>
                    </a:cxn>
                    <a:cxn ang="0">
                      <a:pos x="7318" y="627"/>
                    </a:cxn>
                    <a:cxn ang="0">
                      <a:pos x="7290" y="724"/>
                    </a:cxn>
                    <a:cxn ang="0">
                      <a:pos x="7295" y="1744"/>
                    </a:cxn>
                    <a:cxn ang="0">
                      <a:pos x="7332" y="1837"/>
                    </a:cxn>
                    <a:cxn ang="0">
                      <a:pos x="7396" y="1911"/>
                    </a:cxn>
                    <a:cxn ang="0">
                      <a:pos x="7481" y="1961"/>
                    </a:cxn>
                    <a:cxn ang="0">
                      <a:pos x="7582" y="1978"/>
                    </a:cxn>
                    <a:cxn ang="0">
                      <a:pos x="3118" y="1766"/>
                    </a:cxn>
                    <a:cxn ang="0">
                      <a:pos x="3301" y="1672"/>
                    </a:cxn>
                    <a:cxn ang="0">
                      <a:pos x="3442" y="1524"/>
                    </a:cxn>
                    <a:cxn ang="0">
                      <a:pos x="3528" y="1334"/>
                    </a:cxn>
                    <a:cxn ang="0">
                      <a:pos x="3544" y="1119"/>
                    </a:cxn>
                    <a:cxn ang="0">
                      <a:pos x="3487" y="917"/>
                    </a:cxn>
                    <a:cxn ang="0">
                      <a:pos x="3368" y="749"/>
                    </a:cxn>
                    <a:cxn ang="0">
                      <a:pos x="3200" y="630"/>
                    </a:cxn>
                    <a:cxn ang="0">
                      <a:pos x="2999" y="573"/>
                    </a:cxn>
                    <a:cxn ang="0">
                      <a:pos x="2784" y="589"/>
                    </a:cxn>
                    <a:cxn ang="0">
                      <a:pos x="2595" y="675"/>
                    </a:cxn>
                    <a:cxn ang="0">
                      <a:pos x="2446" y="816"/>
                    </a:cxn>
                    <a:cxn ang="0">
                      <a:pos x="2353" y="1000"/>
                    </a:cxn>
                    <a:cxn ang="0">
                      <a:pos x="2326" y="1213"/>
                    </a:cxn>
                    <a:cxn ang="0">
                      <a:pos x="2373" y="1420"/>
                    </a:cxn>
                    <a:cxn ang="0">
                      <a:pos x="2484" y="1593"/>
                    </a:cxn>
                    <a:cxn ang="0">
                      <a:pos x="2646" y="1719"/>
                    </a:cxn>
                    <a:cxn ang="0">
                      <a:pos x="2843" y="1787"/>
                    </a:cxn>
                  </a:cxnLst>
                  <a:rect l="0" t="0" r="r" b="b"/>
                  <a:pathLst>
                    <a:path w="16275" h="2452">
                      <a:moveTo>
                        <a:pt x="473" y="2452"/>
                      </a:moveTo>
                      <a:lnTo>
                        <a:pt x="15802" y="2452"/>
                      </a:lnTo>
                      <a:lnTo>
                        <a:pt x="15826" y="2451"/>
                      </a:lnTo>
                      <a:lnTo>
                        <a:pt x="15850" y="2450"/>
                      </a:lnTo>
                      <a:lnTo>
                        <a:pt x="15874" y="2447"/>
                      </a:lnTo>
                      <a:lnTo>
                        <a:pt x="15897" y="2443"/>
                      </a:lnTo>
                      <a:lnTo>
                        <a:pt x="15920" y="2437"/>
                      </a:lnTo>
                      <a:lnTo>
                        <a:pt x="15942" y="2431"/>
                      </a:lnTo>
                      <a:lnTo>
                        <a:pt x="15964" y="2423"/>
                      </a:lnTo>
                      <a:lnTo>
                        <a:pt x="15986" y="2414"/>
                      </a:lnTo>
                      <a:lnTo>
                        <a:pt x="16006" y="2405"/>
                      </a:lnTo>
                      <a:lnTo>
                        <a:pt x="16027" y="2395"/>
                      </a:lnTo>
                      <a:lnTo>
                        <a:pt x="16047" y="2384"/>
                      </a:lnTo>
                      <a:lnTo>
                        <a:pt x="16066" y="2370"/>
                      </a:lnTo>
                      <a:lnTo>
                        <a:pt x="16085" y="2357"/>
                      </a:lnTo>
                      <a:lnTo>
                        <a:pt x="16102" y="2344"/>
                      </a:lnTo>
                      <a:lnTo>
                        <a:pt x="16119" y="2329"/>
                      </a:lnTo>
                      <a:lnTo>
                        <a:pt x="16136" y="2312"/>
                      </a:lnTo>
                      <a:lnTo>
                        <a:pt x="16152" y="2296"/>
                      </a:lnTo>
                      <a:lnTo>
                        <a:pt x="16166" y="2279"/>
                      </a:lnTo>
                      <a:lnTo>
                        <a:pt x="16180" y="2261"/>
                      </a:lnTo>
                      <a:lnTo>
                        <a:pt x="16194" y="2243"/>
                      </a:lnTo>
                      <a:lnTo>
                        <a:pt x="16206" y="2224"/>
                      </a:lnTo>
                      <a:lnTo>
                        <a:pt x="16218" y="2203"/>
                      </a:lnTo>
                      <a:lnTo>
                        <a:pt x="16228" y="2183"/>
                      </a:lnTo>
                      <a:lnTo>
                        <a:pt x="16237" y="2163"/>
                      </a:lnTo>
                      <a:lnTo>
                        <a:pt x="16247" y="2141"/>
                      </a:lnTo>
                      <a:lnTo>
                        <a:pt x="16254" y="2119"/>
                      </a:lnTo>
                      <a:lnTo>
                        <a:pt x="16260" y="2096"/>
                      </a:lnTo>
                      <a:lnTo>
                        <a:pt x="16265" y="2073"/>
                      </a:lnTo>
                      <a:lnTo>
                        <a:pt x="16270" y="2051"/>
                      </a:lnTo>
                      <a:lnTo>
                        <a:pt x="16273" y="2026"/>
                      </a:lnTo>
                      <a:lnTo>
                        <a:pt x="16274" y="2003"/>
                      </a:lnTo>
                      <a:lnTo>
                        <a:pt x="16275" y="1978"/>
                      </a:lnTo>
                      <a:lnTo>
                        <a:pt x="16275" y="473"/>
                      </a:lnTo>
                      <a:lnTo>
                        <a:pt x="16274" y="449"/>
                      </a:lnTo>
                      <a:lnTo>
                        <a:pt x="16273" y="425"/>
                      </a:lnTo>
                      <a:lnTo>
                        <a:pt x="16270" y="401"/>
                      </a:lnTo>
                      <a:lnTo>
                        <a:pt x="16265" y="379"/>
                      </a:lnTo>
                      <a:lnTo>
                        <a:pt x="16260" y="355"/>
                      </a:lnTo>
                      <a:lnTo>
                        <a:pt x="16254" y="333"/>
                      </a:lnTo>
                      <a:lnTo>
                        <a:pt x="16247" y="311"/>
                      </a:lnTo>
                      <a:lnTo>
                        <a:pt x="16237" y="289"/>
                      </a:lnTo>
                      <a:lnTo>
                        <a:pt x="16228" y="268"/>
                      </a:lnTo>
                      <a:lnTo>
                        <a:pt x="16218" y="248"/>
                      </a:lnTo>
                      <a:lnTo>
                        <a:pt x="16206" y="228"/>
                      </a:lnTo>
                      <a:lnTo>
                        <a:pt x="16194" y="209"/>
                      </a:lnTo>
                      <a:lnTo>
                        <a:pt x="16180" y="190"/>
                      </a:lnTo>
                      <a:lnTo>
                        <a:pt x="16166" y="173"/>
                      </a:lnTo>
                      <a:lnTo>
                        <a:pt x="16152" y="155"/>
                      </a:lnTo>
                      <a:lnTo>
                        <a:pt x="16136" y="139"/>
                      </a:lnTo>
                      <a:lnTo>
                        <a:pt x="16119" y="123"/>
                      </a:lnTo>
                      <a:lnTo>
                        <a:pt x="16102" y="109"/>
                      </a:lnTo>
                      <a:lnTo>
                        <a:pt x="16085" y="94"/>
                      </a:lnTo>
                      <a:lnTo>
                        <a:pt x="16066" y="81"/>
                      </a:lnTo>
                      <a:lnTo>
                        <a:pt x="16047" y="69"/>
                      </a:lnTo>
                      <a:lnTo>
                        <a:pt x="16027" y="57"/>
                      </a:lnTo>
                      <a:lnTo>
                        <a:pt x="16006" y="46"/>
                      </a:lnTo>
                      <a:lnTo>
                        <a:pt x="15986" y="37"/>
                      </a:lnTo>
                      <a:lnTo>
                        <a:pt x="15964" y="28"/>
                      </a:lnTo>
                      <a:lnTo>
                        <a:pt x="15942" y="21"/>
                      </a:lnTo>
                      <a:lnTo>
                        <a:pt x="15920" y="15"/>
                      </a:lnTo>
                      <a:lnTo>
                        <a:pt x="15897" y="10"/>
                      </a:lnTo>
                      <a:lnTo>
                        <a:pt x="15874" y="5"/>
                      </a:lnTo>
                      <a:lnTo>
                        <a:pt x="15850" y="2"/>
                      </a:lnTo>
                      <a:lnTo>
                        <a:pt x="15826" y="1"/>
                      </a:lnTo>
                      <a:lnTo>
                        <a:pt x="15802" y="0"/>
                      </a:lnTo>
                      <a:lnTo>
                        <a:pt x="473" y="0"/>
                      </a:lnTo>
                      <a:lnTo>
                        <a:pt x="449" y="1"/>
                      </a:lnTo>
                      <a:lnTo>
                        <a:pt x="425" y="2"/>
                      </a:lnTo>
                      <a:lnTo>
                        <a:pt x="401" y="5"/>
                      </a:lnTo>
                      <a:lnTo>
                        <a:pt x="378" y="10"/>
                      </a:lnTo>
                      <a:lnTo>
                        <a:pt x="355" y="15"/>
                      </a:lnTo>
                      <a:lnTo>
                        <a:pt x="333" y="21"/>
                      </a:lnTo>
                      <a:lnTo>
                        <a:pt x="310" y="28"/>
                      </a:lnTo>
                      <a:lnTo>
                        <a:pt x="289" y="37"/>
                      </a:lnTo>
                      <a:lnTo>
                        <a:pt x="269" y="46"/>
                      </a:lnTo>
                      <a:lnTo>
                        <a:pt x="248" y="57"/>
                      </a:lnTo>
                      <a:lnTo>
                        <a:pt x="228" y="69"/>
                      </a:lnTo>
                      <a:lnTo>
                        <a:pt x="209" y="81"/>
                      </a:lnTo>
                      <a:lnTo>
                        <a:pt x="190" y="94"/>
                      </a:lnTo>
                      <a:lnTo>
                        <a:pt x="173" y="109"/>
                      </a:lnTo>
                      <a:lnTo>
                        <a:pt x="156" y="123"/>
                      </a:lnTo>
                      <a:lnTo>
                        <a:pt x="139" y="139"/>
                      </a:lnTo>
                      <a:lnTo>
                        <a:pt x="123" y="155"/>
                      </a:lnTo>
                      <a:lnTo>
                        <a:pt x="108" y="173"/>
                      </a:lnTo>
                      <a:lnTo>
                        <a:pt x="95" y="190"/>
                      </a:lnTo>
                      <a:lnTo>
                        <a:pt x="81" y="209"/>
                      </a:lnTo>
                      <a:lnTo>
                        <a:pt x="68" y="228"/>
                      </a:lnTo>
                      <a:lnTo>
                        <a:pt x="57" y="248"/>
                      </a:lnTo>
                      <a:lnTo>
                        <a:pt x="47" y="268"/>
                      </a:lnTo>
                      <a:lnTo>
                        <a:pt x="38" y="289"/>
                      </a:lnTo>
                      <a:lnTo>
                        <a:pt x="28" y="311"/>
                      </a:lnTo>
                      <a:lnTo>
                        <a:pt x="21" y="333"/>
                      </a:lnTo>
                      <a:lnTo>
                        <a:pt x="15" y="355"/>
                      </a:lnTo>
                      <a:lnTo>
                        <a:pt x="9" y="379"/>
                      </a:lnTo>
                      <a:lnTo>
                        <a:pt x="5" y="401"/>
                      </a:lnTo>
                      <a:lnTo>
                        <a:pt x="2" y="425"/>
                      </a:lnTo>
                      <a:lnTo>
                        <a:pt x="1" y="449"/>
                      </a:lnTo>
                      <a:lnTo>
                        <a:pt x="0" y="473"/>
                      </a:lnTo>
                      <a:lnTo>
                        <a:pt x="0" y="1978"/>
                      </a:lnTo>
                      <a:lnTo>
                        <a:pt x="1" y="2003"/>
                      </a:lnTo>
                      <a:lnTo>
                        <a:pt x="2" y="2026"/>
                      </a:lnTo>
                      <a:lnTo>
                        <a:pt x="5" y="2051"/>
                      </a:lnTo>
                      <a:lnTo>
                        <a:pt x="9" y="2073"/>
                      </a:lnTo>
                      <a:lnTo>
                        <a:pt x="15" y="2096"/>
                      </a:lnTo>
                      <a:lnTo>
                        <a:pt x="21" y="2119"/>
                      </a:lnTo>
                      <a:lnTo>
                        <a:pt x="28" y="2141"/>
                      </a:lnTo>
                      <a:lnTo>
                        <a:pt x="38" y="2163"/>
                      </a:lnTo>
                      <a:lnTo>
                        <a:pt x="47" y="2183"/>
                      </a:lnTo>
                      <a:lnTo>
                        <a:pt x="57" y="2203"/>
                      </a:lnTo>
                      <a:lnTo>
                        <a:pt x="68" y="2224"/>
                      </a:lnTo>
                      <a:lnTo>
                        <a:pt x="81" y="2243"/>
                      </a:lnTo>
                      <a:lnTo>
                        <a:pt x="95" y="2261"/>
                      </a:lnTo>
                      <a:lnTo>
                        <a:pt x="108" y="2279"/>
                      </a:lnTo>
                      <a:lnTo>
                        <a:pt x="123" y="2296"/>
                      </a:lnTo>
                      <a:lnTo>
                        <a:pt x="139" y="2312"/>
                      </a:lnTo>
                      <a:lnTo>
                        <a:pt x="156" y="2329"/>
                      </a:lnTo>
                      <a:lnTo>
                        <a:pt x="173" y="2344"/>
                      </a:lnTo>
                      <a:lnTo>
                        <a:pt x="190" y="2357"/>
                      </a:lnTo>
                      <a:lnTo>
                        <a:pt x="209" y="2370"/>
                      </a:lnTo>
                      <a:lnTo>
                        <a:pt x="228" y="2384"/>
                      </a:lnTo>
                      <a:lnTo>
                        <a:pt x="248" y="2395"/>
                      </a:lnTo>
                      <a:lnTo>
                        <a:pt x="269" y="2405"/>
                      </a:lnTo>
                      <a:lnTo>
                        <a:pt x="289" y="2414"/>
                      </a:lnTo>
                      <a:lnTo>
                        <a:pt x="310" y="2423"/>
                      </a:lnTo>
                      <a:lnTo>
                        <a:pt x="333" y="2431"/>
                      </a:lnTo>
                      <a:lnTo>
                        <a:pt x="355" y="2437"/>
                      </a:lnTo>
                      <a:lnTo>
                        <a:pt x="378" y="2443"/>
                      </a:lnTo>
                      <a:lnTo>
                        <a:pt x="401" y="2447"/>
                      </a:lnTo>
                      <a:lnTo>
                        <a:pt x="425" y="2450"/>
                      </a:lnTo>
                      <a:lnTo>
                        <a:pt x="449" y="2451"/>
                      </a:lnTo>
                      <a:lnTo>
                        <a:pt x="473" y="2452"/>
                      </a:lnTo>
                      <a:close/>
                      <a:moveTo>
                        <a:pt x="7582" y="1978"/>
                      </a:moveTo>
                      <a:lnTo>
                        <a:pt x="14452" y="1978"/>
                      </a:lnTo>
                      <a:lnTo>
                        <a:pt x="14467" y="1978"/>
                      </a:lnTo>
                      <a:lnTo>
                        <a:pt x="14482" y="1977"/>
                      </a:lnTo>
                      <a:lnTo>
                        <a:pt x="14497" y="1975"/>
                      </a:lnTo>
                      <a:lnTo>
                        <a:pt x="14511" y="1972"/>
                      </a:lnTo>
                      <a:lnTo>
                        <a:pt x="14525" y="1969"/>
                      </a:lnTo>
                      <a:lnTo>
                        <a:pt x="14539" y="1965"/>
                      </a:lnTo>
                      <a:lnTo>
                        <a:pt x="14553" y="1961"/>
                      </a:lnTo>
                      <a:lnTo>
                        <a:pt x="14566" y="1955"/>
                      </a:lnTo>
                      <a:lnTo>
                        <a:pt x="14578" y="1950"/>
                      </a:lnTo>
                      <a:lnTo>
                        <a:pt x="14592" y="1943"/>
                      </a:lnTo>
                      <a:lnTo>
                        <a:pt x="14604" y="1935"/>
                      </a:lnTo>
                      <a:lnTo>
                        <a:pt x="14616" y="1928"/>
                      </a:lnTo>
                      <a:lnTo>
                        <a:pt x="14627" y="1920"/>
                      </a:lnTo>
                      <a:lnTo>
                        <a:pt x="14638" y="1911"/>
                      </a:lnTo>
                      <a:lnTo>
                        <a:pt x="14649" y="1902"/>
                      </a:lnTo>
                      <a:lnTo>
                        <a:pt x="14659" y="1893"/>
                      </a:lnTo>
                      <a:lnTo>
                        <a:pt x="14669" y="1882"/>
                      </a:lnTo>
                      <a:lnTo>
                        <a:pt x="14678" y="1871"/>
                      </a:lnTo>
                      <a:lnTo>
                        <a:pt x="14686" y="1860"/>
                      </a:lnTo>
                      <a:lnTo>
                        <a:pt x="14694" y="1849"/>
                      </a:lnTo>
                      <a:lnTo>
                        <a:pt x="14702" y="1837"/>
                      </a:lnTo>
                      <a:lnTo>
                        <a:pt x="14710" y="1824"/>
                      </a:lnTo>
                      <a:lnTo>
                        <a:pt x="14716" y="1812"/>
                      </a:lnTo>
                      <a:lnTo>
                        <a:pt x="14722" y="1799"/>
                      </a:lnTo>
                      <a:lnTo>
                        <a:pt x="14727" y="1786"/>
                      </a:lnTo>
                      <a:lnTo>
                        <a:pt x="14732" y="1772"/>
                      </a:lnTo>
                      <a:lnTo>
                        <a:pt x="14736" y="1758"/>
                      </a:lnTo>
                      <a:lnTo>
                        <a:pt x="14739" y="1744"/>
                      </a:lnTo>
                      <a:lnTo>
                        <a:pt x="14741" y="1730"/>
                      </a:lnTo>
                      <a:lnTo>
                        <a:pt x="14743" y="1715"/>
                      </a:lnTo>
                      <a:lnTo>
                        <a:pt x="14744" y="1700"/>
                      </a:lnTo>
                      <a:lnTo>
                        <a:pt x="14745" y="1685"/>
                      </a:lnTo>
                      <a:lnTo>
                        <a:pt x="14745" y="753"/>
                      </a:lnTo>
                      <a:lnTo>
                        <a:pt x="14744" y="739"/>
                      </a:lnTo>
                      <a:lnTo>
                        <a:pt x="14743" y="724"/>
                      </a:lnTo>
                      <a:lnTo>
                        <a:pt x="14741" y="710"/>
                      </a:lnTo>
                      <a:lnTo>
                        <a:pt x="14739" y="695"/>
                      </a:lnTo>
                      <a:lnTo>
                        <a:pt x="14736" y="681"/>
                      </a:lnTo>
                      <a:lnTo>
                        <a:pt x="14732" y="667"/>
                      </a:lnTo>
                      <a:lnTo>
                        <a:pt x="14727" y="654"/>
                      </a:lnTo>
                      <a:lnTo>
                        <a:pt x="14722" y="640"/>
                      </a:lnTo>
                      <a:lnTo>
                        <a:pt x="14716" y="627"/>
                      </a:lnTo>
                      <a:lnTo>
                        <a:pt x="14710" y="614"/>
                      </a:lnTo>
                      <a:lnTo>
                        <a:pt x="14702" y="602"/>
                      </a:lnTo>
                      <a:lnTo>
                        <a:pt x="14694" y="590"/>
                      </a:lnTo>
                      <a:lnTo>
                        <a:pt x="14686" y="579"/>
                      </a:lnTo>
                      <a:lnTo>
                        <a:pt x="14678" y="568"/>
                      </a:lnTo>
                      <a:lnTo>
                        <a:pt x="14669" y="557"/>
                      </a:lnTo>
                      <a:lnTo>
                        <a:pt x="14659" y="547"/>
                      </a:lnTo>
                      <a:lnTo>
                        <a:pt x="14649" y="537"/>
                      </a:lnTo>
                      <a:lnTo>
                        <a:pt x="14638" y="528"/>
                      </a:lnTo>
                      <a:lnTo>
                        <a:pt x="14627" y="519"/>
                      </a:lnTo>
                      <a:lnTo>
                        <a:pt x="14616" y="511"/>
                      </a:lnTo>
                      <a:lnTo>
                        <a:pt x="14604" y="503"/>
                      </a:lnTo>
                      <a:lnTo>
                        <a:pt x="14592" y="496"/>
                      </a:lnTo>
                      <a:lnTo>
                        <a:pt x="14578" y="490"/>
                      </a:lnTo>
                      <a:lnTo>
                        <a:pt x="14566" y="483"/>
                      </a:lnTo>
                      <a:lnTo>
                        <a:pt x="14553" y="478"/>
                      </a:lnTo>
                      <a:lnTo>
                        <a:pt x="14539" y="474"/>
                      </a:lnTo>
                      <a:lnTo>
                        <a:pt x="14525" y="470"/>
                      </a:lnTo>
                      <a:lnTo>
                        <a:pt x="14511" y="466"/>
                      </a:lnTo>
                      <a:lnTo>
                        <a:pt x="14497" y="464"/>
                      </a:lnTo>
                      <a:lnTo>
                        <a:pt x="14482" y="462"/>
                      </a:lnTo>
                      <a:lnTo>
                        <a:pt x="14467" y="461"/>
                      </a:lnTo>
                      <a:lnTo>
                        <a:pt x="14452" y="461"/>
                      </a:lnTo>
                      <a:lnTo>
                        <a:pt x="7582" y="461"/>
                      </a:lnTo>
                      <a:lnTo>
                        <a:pt x="7567" y="461"/>
                      </a:lnTo>
                      <a:lnTo>
                        <a:pt x="7552" y="462"/>
                      </a:lnTo>
                      <a:lnTo>
                        <a:pt x="7537" y="464"/>
                      </a:lnTo>
                      <a:lnTo>
                        <a:pt x="7523" y="466"/>
                      </a:lnTo>
                      <a:lnTo>
                        <a:pt x="7509" y="470"/>
                      </a:lnTo>
                      <a:lnTo>
                        <a:pt x="7495" y="474"/>
                      </a:lnTo>
                      <a:lnTo>
                        <a:pt x="7481" y="478"/>
                      </a:lnTo>
                      <a:lnTo>
                        <a:pt x="7468" y="483"/>
                      </a:lnTo>
                      <a:lnTo>
                        <a:pt x="7455" y="490"/>
                      </a:lnTo>
                      <a:lnTo>
                        <a:pt x="7443" y="496"/>
                      </a:lnTo>
                      <a:lnTo>
                        <a:pt x="7431" y="503"/>
                      </a:lnTo>
                      <a:lnTo>
                        <a:pt x="7418" y="511"/>
                      </a:lnTo>
                      <a:lnTo>
                        <a:pt x="7407" y="519"/>
                      </a:lnTo>
                      <a:lnTo>
                        <a:pt x="7396" y="527"/>
                      </a:lnTo>
                      <a:lnTo>
                        <a:pt x="7385" y="537"/>
                      </a:lnTo>
                      <a:lnTo>
                        <a:pt x="7375" y="547"/>
                      </a:lnTo>
                      <a:lnTo>
                        <a:pt x="7365" y="557"/>
                      </a:lnTo>
                      <a:lnTo>
                        <a:pt x="7356" y="568"/>
                      </a:lnTo>
                      <a:lnTo>
                        <a:pt x="7347" y="579"/>
                      </a:lnTo>
                      <a:lnTo>
                        <a:pt x="7339" y="590"/>
                      </a:lnTo>
                      <a:lnTo>
                        <a:pt x="7332" y="602"/>
                      </a:lnTo>
                      <a:lnTo>
                        <a:pt x="7325" y="614"/>
                      </a:lnTo>
                      <a:lnTo>
                        <a:pt x="7318" y="627"/>
                      </a:lnTo>
                      <a:lnTo>
                        <a:pt x="7312" y="640"/>
                      </a:lnTo>
                      <a:lnTo>
                        <a:pt x="7306" y="654"/>
                      </a:lnTo>
                      <a:lnTo>
                        <a:pt x="7302" y="667"/>
                      </a:lnTo>
                      <a:lnTo>
                        <a:pt x="7298" y="681"/>
                      </a:lnTo>
                      <a:lnTo>
                        <a:pt x="7295" y="695"/>
                      </a:lnTo>
                      <a:lnTo>
                        <a:pt x="7292" y="710"/>
                      </a:lnTo>
                      <a:lnTo>
                        <a:pt x="7290" y="724"/>
                      </a:lnTo>
                      <a:lnTo>
                        <a:pt x="7289" y="739"/>
                      </a:lnTo>
                      <a:lnTo>
                        <a:pt x="7289" y="753"/>
                      </a:lnTo>
                      <a:lnTo>
                        <a:pt x="7289" y="1685"/>
                      </a:lnTo>
                      <a:lnTo>
                        <a:pt x="7289" y="1700"/>
                      </a:lnTo>
                      <a:lnTo>
                        <a:pt x="7290" y="1715"/>
                      </a:lnTo>
                      <a:lnTo>
                        <a:pt x="7292" y="1730"/>
                      </a:lnTo>
                      <a:lnTo>
                        <a:pt x="7295" y="1744"/>
                      </a:lnTo>
                      <a:lnTo>
                        <a:pt x="7298" y="1758"/>
                      </a:lnTo>
                      <a:lnTo>
                        <a:pt x="7302" y="1772"/>
                      </a:lnTo>
                      <a:lnTo>
                        <a:pt x="7306" y="1786"/>
                      </a:lnTo>
                      <a:lnTo>
                        <a:pt x="7312" y="1799"/>
                      </a:lnTo>
                      <a:lnTo>
                        <a:pt x="7318" y="1812"/>
                      </a:lnTo>
                      <a:lnTo>
                        <a:pt x="7325" y="1824"/>
                      </a:lnTo>
                      <a:lnTo>
                        <a:pt x="7332" y="1837"/>
                      </a:lnTo>
                      <a:lnTo>
                        <a:pt x="7339" y="1849"/>
                      </a:lnTo>
                      <a:lnTo>
                        <a:pt x="7347" y="1860"/>
                      </a:lnTo>
                      <a:lnTo>
                        <a:pt x="7356" y="1871"/>
                      </a:lnTo>
                      <a:lnTo>
                        <a:pt x="7365" y="1882"/>
                      </a:lnTo>
                      <a:lnTo>
                        <a:pt x="7375" y="1893"/>
                      </a:lnTo>
                      <a:lnTo>
                        <a:pt x="7385" y="1902"/>
                      </a:lnTo>
                      <a:lnTo>
                        <a:pt x="7396" y="1911"/>
                      </a:lnTo>
                      <a:lnTo>
                        <a:pt x="7407" y="1920"/>
                      </a:lnTo>
                      <a:lnTo>
                        <a:pt x="7418" y="1928"/>
                      </a:lnTo>
                      <a:lnTo>
                        <a:pt x="7431" y="1935"/>
                      </a:lnTo>
                      <a:lnTo>
                        <a:pt x="7443" y="1943"/>
                      </a:lnTo>
                      <a:lnTo>
                        <a:pt x="7455" y="1950"/>
                      </a:lnTo>
                      <a:lnTo>
                        <a:pt x="7468" y="1955"/>
                      </a:lnTo>
                      <a:lnTo>
                        <a:pt x="7481" y="1961"/>
                      </a:lnTo>
                      <a:lnTo>
                        <a:pt x="7495" y="1965"/>
                      </a:lnTo>
                      <a:lnTo>
                        <a:pt x="7509" y="1969"/>
                      </a:lnTo>
                      <a:lnTo>
                        <a:pt x="7523" y="1972"/>
                      </a:lnTo>
                      <a:lnTo>
                        <a:pt x="7537" y="1975"/>
                      </a:lnTo>
                      <a:lnTo>
                        <a:pt x="7552" y="1977"/>
                      </a:lnTo>
                      <a:lnTo>
                        <a:pt x="7567" y="1978"/>
                      </a:lnTo>
                      <a:lnTo>
                        <a:pt x="7582" y="1978"/>
                      </a:lnTo>
                      <a:close/>
                      <a:moveTo>
                        <a:pt x="2937" y="1794"/>
                      </a:moveTo>
                      <a:lnTo>
                        <a:pt x="2967" y="1793"/>
                      </a:lnTo>
                      <a:lnTo>
                        <a:pt x="2999" y="1791"/>
                      </a:lnTo>
                      <a:lnTo>
                        <a:pt x="3029" y="1787"/>
                      </a:lnTo>
                      <a:lnTo>
                        <a:pt x="3059" y="1782"/>
                      </a:lnTo>
                      <a:lnTo>
                        <a:pt x="3088" y="1774"/>
                      </a:lnTo>
                      <a:lnTo>
                        <a:pt x="3118" y="1766"/>
                      </a:lnTo>
                      <a:lnTo>
                        <a:pt x="3146" y="1756"/>
                      </a:lnTo>
                      <a:lnTo>
                        <a:pt x="3174" y="1746"/>
                      </a:lnTo>
                      <a:lnTo>
                        <a:pt x="3200" y="1734"/>
                      </a:lnTo>
                      <a:lnTo>
                        <a:pt x="3227" y="1719"/>
                      </a:lnTo>
                      <a:lnTo>
                        <a:pt x="3252" y="1705"/>
                      </a:lnTo>
                      <a:lnTo>
                        <a:pt x="3277" y="1689"/>
                      </a:lnTo>
                      <a:lnTo>
                        <a:pt x="3301" y="1672"/>
                      </a:lnTo>
                      <a:lnTo>
                        <a:pt x="3324" y="1654"/>
                      </a:lnTo>
                      <a:lnTo>
                        <a:pt x="3347" y="1635"/>
                      </a:lnTo>
                      <a:lnTo>
                        <a:pt x="3368" y="1614"/>
                      </a:lnTo>
                      <a:lnTo>
                        <a:pt x="3388" y="1593"/>
                      </a:lnTo>
                      <a:lnTo>
                        <a:pt x="3408" y="1571"/>
                      </a:lnTo>
                      <a:lnTo>
                        <a:pt x="3425" y="1547"/>
                      </a:lnTo>
                      <a:lnTo>
                        <a:pt x="3442" y="1524"/>
                      </a:lnTo>
                      <a:lnTo>
                        <a:pt x="3458" y="1498"/>
                      </a:lnTo>
                      <a:lnTo>
                        <a:pt x="3473" y="1473"/>
                      </a:lnTo>
                      <a:lnTo>
                        <a:pt x="3487" y="1446"/>
                      </a:lnTo>
                      <a:lnTo>
                        <a:pt x="3499" y="1420"/>
                      </a:lnTo>
                      <a:lnTo>
                        <a:pt x="3509" y="1392"/>
                      </a:lnTo>
                      <a:lnTo>
                        <a:pt x="3519" y="1364"/>
                      </a:lnTo>
                      <a:lnTo>
                        <a:pt x="3528" y="1334"/>
                      </a:lnTo>
                      <a:lnTo>
                        <a:pt x="3535" y="1305"/>
                      </a:lnTo>
                      <a:lnTo>
                        <a:pt x="3540" y="1275"/>
                      </a:lnTo>
                      <a:lnTo>
                        <a:pt x="3544" y="1245"/>
                      </a:lnTo>
                      <a:lnTo>
                        <a:pt x="3546" y="1213"/>
                      </a:lnTo>
                      <a:lnTo>
                        <a:pt x="3547" y="1181"/>
                      </a:lnTo>
                      <a:lnTo>
                        <a:pt x="3546" y="1150"/>
                      </a:lnTo>
                      <a:lnTo>
                        <a:pt x="3544" y="1119"/>
                      </a:lnTo>
                      <a:lnTo>
                        <a:pt x="3540" y="1089"/>
                      </a:lnTo>
                      <a:lnTo>
                        <a:pt x="3535" y="1059"/>
                      </a:lnTo>
                      <a:lnTo>
                        <a:pt x="3528" y="1030"/>
                      </a:lnTo>
                      <a:lnTo>
                        <a:pt x="3519" y="1000"/>
                      </a:lnTo>
                      <a:lnTo>
                        <a:pt x="3509" y="972"/>
                      </a:lnTo>
                      <a:lnTo>
                        <a:pt x="3499" y="944"/>
                      </a:lnTo>
                      <a:lnTo>
                        <a:pt x="3487" y="917"/>
                      </a:lnTo>
                      <a:lnTo>
                        <a:pt x="3473" y="890"/>
                      </a:lnTo>
                      <a:lnTo>
                        <a:pt x="3458" y="865"/>
                      </a:lnTo>
                      <a:lnTo>
                        <a:pt x="3442" y="840"/>
                      </a:lnTo>
                      <a:lnTo>
                        <a:pt x="3425" y="816"/>
                      </a:lnTo>
                      <a:lnTo>
                        <a:pt x="3408" y="793"/>
                      </a:lnTo>
                      <a:lnTo>
                        <a:pt x="3388" y="771"/>
                      </a:lnTo>
                      <a:lnTo>
                        <a:pt x="3368" y="749"/>
                      </a:lnTo>
                      <a:lnTo>
                        <a:pt x="3347" y="729"/>
                      </a:lnTo>
                      <a:lnTo>
                        <a:pt x="3324" y="710"/>
                      </a:lnTo>
                      <a:lnTo>
                        <a:pt x="3301" y="691"/>
                      </a:lnTo>
                      <a:lnTo>
                        <a:pt x="3277" y="675"/>
                      </a:lnTo>
                      <a:lnTo>
                        <a:pt x="3252" y="659"/>
                      </a:lnTo>
                      <a:lnTo>
                        <a:pt x="3227" y="643"/>
                      </a:lnTo>
                      <a:lnTo>
                        <a:pt x="3200" y="630"/>
                      </a:lnTo>
                      <a:lnTo>
                        <a:pt x="3174" y="618"/>
                      </a:lnTo>
                      <a:lnTo>
                        <a:pt x="3146" y="607"/>
                      </a:lnTo>
                      <a:lnTo>
                        <a:pt x="3118" y="598"/>
                      </a:lnTo>
                      <a:lnTo>
                        <a:pt x="3088" y="589"/>
                      </a:lnTo>
                      <a:lnTo>
                        <a:pt x="3059" y="582"/>
                      </a:lnTo>
                      <a:lnTo>
                        <a:pt x="3029" y="577"/>
                      </a:lnTo>
                      <a:lnTo>
                        <a:pt x="2999" y="573"/>
                      </a:lnTo>
                      <a:lnTo>
                        <a:pt x="2967" y="570"/>
                      </a:lnTo>
                      <a:lnTo>
                        <a:pt x="2937" y="570"/>
                      </a:lnTo>
                      <a:lnTo>
                        <a:pt x="2905" y="570"/>
                      </a:lnTo>
                      <a:lnTo>
                        <a:pt x="2874" y="573"/>
                      </a:lnTo>
                      <a:lnTo>
                        <a:pt x="2843" y="577"/>
                      </a:lnTo>
                      <a:lnTo>
                        <a:pt x="2814" y="582"/>
                      </a:lnTo>
                      <a:lnTo>
                        <a:pt x="2784" y="589"/>
                      </a:lnTo>
                      <a:lnTo>
                        <a:pt x="2755" y="598"/>
                      </a:lnTo>
                      <a:lnTo>
                        <a:pt x="2726" y="607"/>
                      </a:lnTo>
                      <a:lnTo>
                        <a:pt x="2699" y="618"/>
                      </a:lnTo>
                      <a:lnTo>
                        <a:pt x="2671" y="630"/>
                      </a:lnTo>
                      <a:lnTo>
                        <a:pt x="2646" y="643"/>
                      </a:lnTo>
                      <a:lnTo>
                        <a:pt x="2619" y="659"/>
                      </a:lnTo>
                      <a:lnTo>
                        <a:pt x="2595" y="675"/>
                      </a:lnTo>
                      <a:lnTo>
                        <a:pt x="2570" y="691"/>
                      </a:lnTo>
                      <a:lnTo>
                        <a:pt x="2548" y="710"/>
                      </a:lnTo>
                      <a:lnTo>
                        <a:pt x="2526" y="729"/>
                      </a:lnTo>
                      <a:lnTo>
                        <a:pt x="2504" y="749"/>
                      </a:lnTo>
                      <a:lnTo>
                        <a:pt x="2484" y="771"/>
                      </a:lnTo>
                      <a:lnTo>
                        <a:pt x="2465" y="793"/>
                      </a:lnTo>
                      <a:lnTo>
                        <a:pt x="2446" y="816"/>
                      </a:lnTo>
                      <a:lnTo>
                        <a:pt x="2430" y="840"/>
                      </a:lnTo>
                      <a:lnTo>
                        <a:pt x="2414" y="865"/>
                      </a:lnTo>
                      <a:lnTo>
                        <a:pt x="2399" y="890"/>
                      </a:lnTo>
                      <a:lnTo>
                        <a:pt x="2385" y="917"/>
                      </a:lnTo>
                      <a:lnTo>
                        <a:pt x="2373" y="944"/>
                      </a:lnTo>
                      <a:lnTo>
                        <a:pt x="2362" y="972"/>
                      </a:lnTo>
                      <a:lnTo>
                        <a:pt x="2353" y="1000"/>
                      </a:lnTo>
                      <a:lnTo>
                        <a:pt x="2345" y="1030"/>
                      </a:lnTo>
                      <a:lnTo>
                        <a:pt x="2337" y="1059"/>
                      </a:lnTo>
                      <a:lnTo>
                        <a:pt x="2332" y="1089"/>
                      </a:lnTo>
                      <a:lnTo>
                        <a:pt x="2328" y="1119"/>
                      </a:lnTo>
                      <a:lnTo>
                        <a:pt x="2326" y="1150"/>
                      </a:lnTo>
                      <a:lnTo>
                        <a:pt x="2325" y="1181"/>
                      </a:lnTo>
                      <a:lnTo>
                        <a:pt x="2326" y="1213"/>
                      </a:lnTo>
                      <a:lnTo>
                        <a:pt x="2328" y="1245"/>
                      </a:lnTo>
                      <a:lnTo>
                        <a:pt x="2332" y="1275"/>
                      </a:lnTo>
                      <a:lnTo>
                        <a:pt x="2337" y="1305"/>
                      </a:lnTo>
                      <a:lnTo>
                        <a:pt x="2345" y="1334"/>
                      </a:lnTo>
                      <a:lnTo>
                        <a:pt x="2353" y="1364"/>
                      </a:lnTo>
                      <a:lnTo>
                        <a:pt x="2362" y="1392"/>
                      </a:lnTo>
                      <a:lnTo>
                        <a:pt x="2373" y="1420"/>
                      </a:lnTo>
                      <a:lnTo>
                        <a:pt x="2385" y="1446"/>
                      </a:lnTo>
                      <a:lnTo>
                        <a:pt x="2399" y="1473"/>
                      </a:lnTo>
                      <a:lnTo>
                        <a:pt x="2414" y="1498"/>
                      </a:lnTo>
                      <a:lnTo>
                        <a:pt x="2430" y="1524"/>
                      </a:lnTo>
                      <a:lnTo>
                        <a:pt x="2446" y="1547"/>
                      </a:lnTo>
                      <a:lnTo>
                        <a:pt x="2465" y="1571"/>
                      </a:lnTo>
                      <a:lnTo>
                        <a:pt x="2484" y="1593"/>
                      </a:lnTo>
                      <a:lnTo>
                        <a:pt x="2504" y="1614"/>
                      </a:lnTo>
                      <a:lnTo>
                        <a:pt x="2526" y="1635"/>
                      </a:lnTo>
                      <a:lnTo>
                        <a:pt x="2548" y="1654"/>
                      </a:lnTo>
                      <a:lnTo>
                        <a:pt x="2570" y="1672"/>
                      </a:lnTo>
                      <a:lnTo>
                        <a:pt x="2595" y="1689"/>
                      </a:lnTo>
                      <a:lnTo>
                        <a:pt x="2619" y="1705"/>
                      </a:lnTo>
                      <a:lnTo>
                        <a:pt x="2646" y="1719"/>
                      </a:lnTo>
                      <a:lnTo>
                        <a:pt x="2671" y="1734"/>
                      </a:lnTo>
                      <a:lnTo>
                        <a:pt x="2699" y="1746"/>
                      </a:lnTo>
                      <a:lnTo>
                        <a:pt x="2726" y="1756"/>
                      </a:lnTo>
                      <a:lnTo>
                        <a:pt x="2755" y="1766"/>
                      </a:lnTo>
                      <a:lnTo>
                        <a:pt x="2784" y="1774"/>
                      </a:lnTo>
                      <a:lnTo>
                        <a:pt x="2814" y="1782"/>
                      </a:lnTo>
                      <a:lnTo>
                        <a:pt x="2843" y="1787"/>
                      </a:lnTo>
                      <a:lnTo>
                        <a:pt x="2874" y="1791"/>
                      </a:lnTo>
                      <a:lnTo>
                        <a:pt x="2905" y="1793"/>
                      </a:lnTo>
                      <a:lnTo>
                        <a:pt x="2937" y="179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grpSp>
      <p:grpSp>
        <p:nvGrpSpPr>
          <p:cNvPr id="15" name="组合 235"/>
          <p:cNvGrpSpPr/>
          <p:nvPr/>
        </p:nvGrpSpPr>
        <p:grpSpPr>
          <a:xfrm>
            <a:off x="4937621" y="2177718"/>
            <a:ext cx="1753611" cy="651243"/>
            <a:chOff x="4968383" y="3254043"/>
            <a:chExt cx="1753611" cy="651243"/>
          </a:xfrm>
        </p:grpSpPr>
        <p:sp>
          <p:nvSpPr>
            <p:cNvPr id="695" name="Content Placeholder 3"/>
            <p:cNvSpPr txBox="1">
              <a:spLocks/>
            </p:cNvSpPr>
            <p:nvPr/>
          </p:nvSpPr>
          <p:spPr>
            <a:xfrm>
              <a:off x="5456269" y="3254043"/>
              <a:ext cx="1265725" cy="485429"/>
            </a:xfrm>
            <a:prstGeom prst="rect">
              <a:avLst/>
            </a:prstGeom>
          </p:spPr>
          <p:txBody>
            <a:bodyPr/>
            <a:lstStyle/>
            <a:p>
              <a:pPr eaLnBrk="0" hangingPunct="0">
                <a:spcAft>
                  <a:spcPts val="200"/>
                </a:spcAft>
                <a:buClr>
                  <a:srgbClr val="777777"/>
                </a:buClr>
                <a:buSzPct val="60000"/>
                <a:defRPr/>
              </a:pPr>
              <a:r>
                <a:rPr lang="en-US" altLang="zh-CN" sz="1000" b="1" kern="0" dirty="0" smtClean="0">
                  <a:solidFill>
                    <a:srgbClr val="BC0000"/>
                  </a:solidFill>
                  <a:latin typeface="Arial" pitchFamily="34" charset="0"/>
                  <a:ea typeface="微软雅黑" pitchFamily="34" charset="-122"/>
                  <a:cs typeface="Arial" pitchFamily="34" charset="0"/>
                </a:rPr>
                <a:t>Contact center:</a:t>
              </a:r>
            </a:p>
            <a:p>
              <a:pPr eaLnBrk="0" hangingPunct="0">
                <a:spcAft>
                  <a:spcPts val="200"/>
                </a:spcAft>
                <a:buClr>
                  <a:srgbClr val="777777"/>
                </a:buClr>
                <a:buSzPct val="60000"/>
                <a:defRPr/>
              </a:pP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1.267 million agents</a:t>
              </a:r>
            </a:p>
            <a:p>
              <a:pPr eaLnBrk="0" hangingPunct="0">
                <a:spcAft>
                  <a:spcPts val="200"/>
                </a:spcAft>
                <a:buClr>
                  <a:srgbClr val="777777"/>
                </a:buClr>
                <a:buSzPct val="60000"/>
                <a:defRPr/>
              </a:pP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Global incremental </a:t>
              </a:r>
            </a:p>
            <a:p>
              <a:pPr eaLnBrk="0" hangingPunct="0">
                <a:spcAft>
                  <a:spcPts val="200"/>
                </a:spcAft>
                <a:buClr>
                  <a:srgbClr val="777777"/>
                </a:buClr>
                <a:buSzPct val="60000"/>
                <a:defRPr/>
              </a:pP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Ranking </a:t>
              </a:r>
              <a:r>
                <a:rPr lang="en-US" altLang="zh-CN" sz="1200" b="1" kern="0" dirty="0" smtClean="0">
                  <a:solidFill>
                    <a:srgbClr val="C00000"/>
                  </a:solidFill>
                  <a:latin typeface="Arial" pitchFamily="34" charset="0"/>
                  <a:ea typeface="微软雅黑" pitchFamily="34" charset="-122"/>
                  <a:cs typeface="Arial" pitchFamily="34" charset="0"/>
                </a:rPr>
                <a:t>No 1</a:t>
              </a:r>
            </a:p>
            <a:p>
              <a:pPr eaLnBrk="0" hangingPunct="0">
                <a:spcAft>
                  <a:spcPts val="200"/>
                </a:spcAft>
                <a:buClr>
                  <a:srgbClr val="777777"/>
                </a:buClr>
                <a:buSzPct val="60000"/>
                <a:defRPr/>
              </a:pPr>
              <a:endParaRPr lang="en-US" altLang="zh-CN" sz="900" kern="0" dirty="0" smtClean="0">
                <a:solidFill>
                  <a:srgbClr val="000000">
                    <a:lumMod val="75000"/>
                    <a:lumOff val="25000"/>
                  </a:srgbClr>
                </a:solidFill>
                <a:latin typeface="Arial" pitchFamily="34" charset="0"/>
                <a:ea typeface="微软雅黑" pitchFamily="34" charset="-122"/>
                <a:cs typeface="Arial" pitchFamily="34" charset="0"/>
              </a:endParaRPr>
            </a:p>
            <a:p>
              <a:pPr eaLnBrk="0" hangingPunct="0">
                <a:spcAft>
                  <a:spcPts val="200"/>
                </a:spcAft>
                <a:buClr>
                  <a:srgbClr val="777777"/>
                </a:buClr>
                <a:buSzPct val="60000"/>
                <a:defRPr/>
              </a:pPr>
              <a:endParaRPr lang="en-US" altLang="zh-CN" sz="900" kern="0" dirty="0" smtClean="0">
                <a:solidFill>
                  <a:srgbClr val="000000">
                    <a:lumMod val="75000"/>
                    <a:lumOff val="25000"/>
                  </a:srgbClr>
                </a:solidFill>
                <a:latin typeface="Arial" pitchFamily="34" charset="0"/>
                <a:ea typeface="微软雅黑" pitchFamily="34" charset="-122"/>
                <a:cs typeface="Arial" pitchFamily="34" charset="0"/>
              </a:endParaRPr>
            </a:p>
          </p:txBody>
        </p:sp>
        <p:grpSp>
          <p:nvGrpSpPr>
            <p:cNvPr id="16" name="组合 1192"/>
            <p:cNvGrpSpPr/>
            <p:nvPr/>
          </p:nvGrpSpPr>
          <p:grpSpPr>
            <a:xfrm>
              <a:off x="4968383" y="3414251"/>
              <a:ext cx="500968" cy="491035"/>
              <a:chOff x="11824381" y="2099975"/>
              <a:chExt cx="500968" cy="491035"/>
            </a:xfrm>
          </p:grpSpPr>
          <p:sp>
            <p:nvSpPr>
              <p:cNvPr id="1053" name="圆角矩形 1052"/>
              <p:cNvSpPr/>
              <p:nvPr/>
            </p:nvSpPr>
            <p:spPr bwMode="auto">
              <a:xfrm>
                <a:off x="11824381" y="2099975"/>
                <a:ext cx="500968" cy="491035"/>
              </a:xfrm>
              <a:prstGeom prst="roundRect">
                <a:avLst/>
              </a:prstGeom>
              <a:solidFill>
                <a:schemeClr val="bg1">
                  <a:lumMod val="50000"/>
                </a:schemeClr>
              </a:solidFill>
              <a:ln w="12700">
                <a:noFill/>
              </a:ln>
              <a:effectLst/>
            </p:spPr>
            <p:txBody>
              <a:bodyPr anchor="ctr"/>
              <a:lstStyle/>
              <a:p>
                <a:pPr algn="ctr" fontAlgn="auto">
                  <a:lnSpc>
                    <a:spcPct val="120000"/>
                  </a:lnSpc>
                  <a:spcBef>
                    <a:spcPts val="0"/>
                  </a:spcBef>
                  <a:spcAft>
                    <a:spcPts val="0"/>
                  </a:spcAft>
                </a:pPr>
                <a:endParaRPr lang="en-US" altLang="zh-CN" sz="1300" b="1" kern="0" dirty="0">
                  <a:solidFill>
                    <a:srgbClr val="FFFFFF">
                      <a:lumMod val="75000"/>
                    </a:srgbClr>
                  </a:solidFill>
                  <a:latin typeface="FrutigerNext LT Medium" pitchFamily="34" charset="0"/>
                  <a:ea typeface="华文细黑" pitchFamily="2" charset="-122"/>
                </a:endParaRPr>
              </a:p>
            </p:txBody>
          </p:sp>
          <p:grpSp>
            <p:nvGrpSpPr>
              <p:cNvPr id="17" name="组合 379"/>
              <p:cNvGrpSpPr/>
              <p:nvPr/>
            </p:nvGrpSpPr>
            <p:grpSpPr>
              <a:xfrm>
                <a:off x="11864216" y="2145650"/>
                <a:ext cx="383629" cy="395129"/>
                <a:chOff x="11957050" y="4899025"/>
                <a:chExt cx="741363" cy="763587"/>
              </a:xfrm>
              <a:solidFill>
                <a:schemeClr val="bg1"/>
              </a:solidFill>
            </p:grpSpPr>
            <p:sp>
              <p:nvSpPr>
                <p:cNvPr id="1054" name="Freeform 82"/>
                <p:cNvSpPr>
                  <a:spLocks/>
                </p:cNvSpPr>
                <p:nvPr/>
              </p:nvSpPr>
              <p:spPr bwMode="auto">
                <a:xfrm>
                  <a:off x="11957050" y="5208587"/>
                  <a:ext cx="227012" cy="130175"/>
                </a:xfrm>
                <a:custGeom>
                  <a:avLst/>
                  <a:gdLst/>
                  <a:ahLst/>
                  <a:cxnLst>
                    <a:cxn ang="0">
                      <a:pos x="43" y="9"/>
                    </a:cxn>
                    <a:cxn ang="0">
                      <a:pos x="43" y="9"/>
                    </a:cxn>
                    <a:cxn ang="0">
                      <a:pos x="17" y="48"/>
                    </a:cxn>
                    <a:cxn ang="0">
                      <a:pos x="4" y="61"/>
                    </a:cxn>
                    <a:cxn ang="0">
                      <a:pos x="4" y="61"/>
                    </a:cxn>
                    <a:cxn ang="0">
                      <a:pos x="0" y="69"/>
                    </a:cxn>
                    <a:cxn ang="0">
                      <a:pos x="0" y="74"/>
                    </a:cxn>
                    <a:cxn ang="0">
                      <a:pos x="4" y="78"/>
                    </a:cxn>
                    <a:cxn ang="0">
                      <a:pos x="13" y="82"/>
                    </a:cxn>
                    <a:cxn ang="0">
                      <a:pos x="47" y="82"/>
                    </a:cxn>
                    <a:cxn ang="0">
                      <a:pos x="47" y="82"/>
                    </a:cxn>
                    <a:cxn ang="0">
                      <a:pos x="95" y="82"/>
                    </a:cxn>
                    <a:cxn ang="0">
                      <a:pos x="130" y="82"/>
                    </a:cxn>
                    <a:cxn ang="0">
                      <a:pos x="130" y="82"/>
                    </a:cxn>
                    <a:cxn ang="0">
                      <a:pos x="134" y="78"/>
                    </a:cxn>
                    <a:cxn ang="0">
                      <a:pos x="138" y="74"/>
                    </a:cxn>
                    <a:cxn ang="0">
                      <a:pos x="143" y="69"/>
                    </a:cxn>
                    <a:cxn ang="0">
                      <a:pos x="138" y="61"/>
                    </a:cxn>
                    <a:cxn ang="0">
                      <a:pos x="125" y="48"/>
                    </a:cxn>
                    <a:cxn ang="0">
                      <a:pos x="125" y="48"/>
                    </a:cxn>
                    <a:cxn ang="0">
                      <a:pos x="99" y="9"/>
                    </a:cxn>
                    <a:cxn ang="0">
                      <a:pos x="95" y="5"/>
                    </a:cxn>
                    <a:cxn ang="0">
                      <a:pos x="52" y="0"/>
                    </a:cxn>
                    <a:cxn ang="0">
                      <a:pos x="43" y="9"/>
                    </a:cxn>
                  </a:cxnLst>
                  <a:rect l="0" t="0" r="r" b="b"/>
                  <a:pathLst>
                    <a:path w="143" h="82">
                      <a:moveTo>
                        <a:pt x="43" y="9"/>
                      </a:moveTo>
                      <a:lnTo>
                        <a:pt x="43" y="9"/>
                      </a:lnTo>
                      <a:lnTo>
                        <a:pt x="17" y="48"/>
                      </a:lnTo>
                      <a:lnTo>
                        <a:pt x="4" y="61"/>
                      </a:lnTo>
                      <a:lnTo>
                        <a:pt x="4" y="61"/>
                      </a:lnTo>
                      <a:lnTo>
                        <a:pt x="0" y="69"/>
                      </a:lnTo>
                      <a:lnTo>
                        <a:pt x="0" y="74"/>
                      </a:lnTo>
                      <a:lnTo>
                        <a:pt x="4" y="78"/>
                      </a:lnTo>
                      <a:lnTo>
                        <a:pt x="13" y="82"/>
                      </a:lnTo>
                      <a:lnTo>
                        <a:pt x="47" y="82"/>
                      </a:lnTo>
                      <a:lnTo>
                        <a:pt x="47" y="82"/>
                      </a:lnTo>
                      <a:lnTo>
                        <a:pt x="95" y="82"/>
                      </a:lnTo>
                      <a:lnTo>
                        <a:pt x="130" y="82"/>
                      </a:lnTo>
                      <a:lnTo>
                        <a:pt x="130" y="82"/>
                      </a:lnTo>
                      <a:lnTo>
                        <a:pt x="134" y="78"/>
                      </a:lnTo>
                      <a:lnTo>
                        <a:pt x="138" y="74"/>
                      </a:lnTo>
                      <a:lnTo>
                        <a:pt x="143" y="69"/>
                      </a:lnTo>
                      <a:lnTo>
                        <a:pt x="138" y="61"/>
                      </a:lnTo>
                      <a:lnTo>
                        <a:pt x="125" y="48"/>
                      </a:lnTo>
                      <a:lnTo>
                        <a:pt x="125" y="48"/>
                      </a:lnTo>
                      <a:lnTo>
                        <a:pt x="99" y="9"/>
                      </a:lnTo>
                      <a:lnTo>
                        <a:pt x="95" y="5"/>
                      </a:lnTo>
                      <a:lnTo>
                        <a:pt x="52" y="0"/>
                      </a:lnTo>
                      <a:lnTo>
                        <a:pt x="43"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55" name="Freeform 83"/>
                <p:cNvSpPr>
                  <a:spLocks/>
                </p:cNvSpPr>
                <p:nvPr/>
              </p:nvSpPr>
              <p:spPr bwMode="auto">
                <a:xfrm>
                  <a:off x="12004675" y="4899025"/>
                  <a:ext cx="288925" cy="317500"/>
                </a:xfrm>
                <a:custGeom>
                  <a:avLst/>
                  <a:gdLst/>
                  <a:ahLst/>
                  <a:cxnLst>
                    <a:cxn ang="0">
                      <a:pos x="178" y="187"/>
                    </a:cxn>
                    <a:cxn ang="0">
                      <a:pos x="152" y="156"/>
                    </a:cxn>
                    <a:cxn ang="0">
                      <a:pos x="134" y="135"/>
                    </a:cxn>
                    <a:cxn ang="0">
                      <a:pos x="117" y="113"/>
                    </a:cxn>
                    <a:cxn ang="0">
                      <a:pos x="117" y="113"/>
                    </a:cxn>
                    <a:cxn ang="0">
                      <a:pos x="87" y="78"/>
                    </a:cxn>
                    <a:cxn ang="0">
                      <a:pos x="69" y="61"/>
                    </a:cxn>
                    <a:cxn ang="0">
                      <a:pos x="52" y="39"/>
                    </a:cxn>
                    <a:cxn ang="0">
                      <a:pos x="22" y="5"/>
                    </a:cxn>
                    <a:cxn ang="0">
                      <a:pos x="22" y="5"/>
                    </a:cxn>
                    <a:cxn ang="0">
                      <a:pos x="17" y="0"/>
                    </a:cxn>
                    <a:cxn ang="0">
                      <a:pos x="13" y="0"/>
                    </a:cxn>
                    <a:cxn ang="0">
                      <a:pos x="9" y="5"/>
                    </a:cxn>
                    <a:cxn ang="0">
                      <a:pos x="9" y="13"/>
                    </a:cxn>
                    <a:cxn ang="0">
                      <a:pos x="4" y="65"/>
                    </a:cxn>
                    <a:cxn ang="0">
                      <a:pos x="4" y="65"/>
                    </a:cxn>
                    <a:cxn ang="0">
                      <a:pos x="0" y="109"/>
                    </a:cxn>
                    <a:cxn ang="0">
                      <a:pos x="0" y="161"/>
                    </a:cxn>
                    <a:cxn ang="0">
                      <a:pos x="0" y="161"/>
                    </a:cxn>
                    <a:cxn ang="0">
                      <a:pos x="0" y="169"/>
                    </a:cxn>
                    <a:cxn ang="0">
                      <a:pos x="4" y="178"/>
                    </a:cxn>
                    <a:cxn ang="0">
                      <a:pos x="13" y="182"/>
                    </a:cxn>
                    <a:cxn ang="0">
                      <a:pos x="22" y="187"/>
                    </a:cxn>
                    <a:cxn ang="0">
                      <a:pos x="22" y="187"/>
                    </a:cxn>
                    <a:cxn ang="0">
                      <a:pos x="65" y="191"/>
                    </a:cxn>
                    <a:cxn ang="0">
                      <a:pos x="74" y="191"/>
                    </a:cxn>
                    <a:cxn ang="0">
                      <a:pos x="74" y="191"/>
                    </a:cxn>
                    <a:cxn ang="0">
                      <a:pos x="117" y="195"/>
                    </a:cxn>
                    <a:cxn ang="0">
                      <a:pos x="169" y="200"/>
                    </a:cxn>
                    <a:cxn ang="0">
                      <a:pos x="169" y="200"/>
                    </a:cxn>
                    <a:cxn ang="0">
                      <a:pos x="178" y="200"/>
                    </a:cxn>
                    <a:cxn ang="0">
                      <a:pos x="182" y="200"/>
                    </a:cxn>
                    <a:cxn ang="0">
                      <a:pos x="182" y="195"/>
                    </a:cxn>
                    <a:cxn ang="0">
                      <a:pos x="178" y="187"/>
                    </a:cxn>
                    <a:cxn ang="0">
                      <a:pos x="178" y="187"/>
                    </a:cxn>
                  </a:cxnLst>
                  <a:rect l="0" t="0" r="r" b="b"/>
                  <a:pathLst>
                    <a:path w="182" h="200">
                      <a:moveTo>
                        <a:pt x="178" y="187"/>
                      </a:moveTo>
                      <a:lnTo>
                        <a:pt x="152" y="156"/>
                      </a:lnTo>
                      <a:lnTo>
                        <a:pt x="134" y="135"/>
                      </a:lnTo>
                      <a:lnTo>
                        <a:pt x="117" y="113"/>
                      </a:lnTo>
                      <a:lnTo>
                        <a:pt x="117" y="113"/>
                      </a:lnTo>
                      <a:lnTo>
                        <a:pt x="87" y="78"/>
                      </a:lnTo>
                      <a:lnTo>
                        <a:pt x="69" y="61"/>
                      </a:lnTo>
                      <a:lnTo>
                        <a:pt x="52" y="39"/>
                      </a:lnTo>
                      <a:lnTo>
                        <a:pt x="22" y="5"/>
                      </a:lnTo>
                      <a:lnTo>
                        <a:pt x="22" y="5"/>
                      </a:lnTo>
                      <a:lnTo>
                        <a:pt x="17" y="0"/>
                      </a:lnTo>
                      <a:lnTo>
                        <a:pt x="13" y="0"/>
                      </a:lnTo>
                      <a:lnTo>
                        <a:pt x="9" y="5"/>
                      </a:lnTo>
                      <a:lnTo>
                        <a:pt x="9" y="13"/>
                      </a:lnTo>
                      <a:lnTo>
                        <a:pt x="4" y="65"/>
                      </a:lnTo>
                      <a:lnTo>
                        <a:pt x="4" y="65"/>
                      </a:lnTo>
                      <a:lnTo>
                        <a:pt x="0" y="109"/>
                      </a:lnTo>
                      <a:lnTo>
                        <a:pt x="0" y="161"/>
                      </a:lnTo>
                      <a:lnTo>
                        <a:pt x="0" y="161"/>
                      </a:lnTo>
                      <a:lnTo>
                        <a:pt x="0" y="169"/>
                      </a:lnTo>
                      <a:lnTo>
                        <a:pt x="4" y="178"/>
                      </a:lnTo>
                      <a:lnTo>
                        <a:pt x="13" y="182"/>
                      </a:lnTo>
                      <a:lnTo>
                        <a:pt x="22" y="187"/>
                      </a:lnTo>
                      <a:lnTo>
                        <a:pt x="22" y="187"/>
                      </a:lnTo>
                      <a:lnTo>
                        <a:pt x="65" y="191"/>
                      </a:lnTo>
                      <a:lnTo>
                        <a:pt x="74" y="191"/>
                      </a:lnTo>
                      <a:lnTo>
                        <a:pt x="74" y="191"/>
                      </a:lnTo>
                      <a:lnTo>
                        <a:pt x="117" y="195"/>
                      </a:lnTo>
                      <a:lnTo>
                        <a:pt x="169" y="200"/>
                      </a:lnTo>
                      <a:lnTo>
                        <a:pt x="169" y="200"/>
                      </a:lnTo>
                      <a:lnTo>
                        <a:pt x="178" y="200"/>
                      </a:lnTo>
                      <a:lnTo>
                        <a:pt x="182" y="200"/>
                      </a:lnTo>
                      <a:lnTo>
                        <a:pt x="182" y="195"/>
                      </a:lnTo>
                      <a:lnTo>
                        <a:pt x="178" y="187"/>
                      </a:lnTo>
                      <a:lnTo>
                        <a:pt x="178" y="1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56" name="Freeform 84"/>
                <p:cNvSpPr>
                  <a:spLocks/>
                </p:cNvSpPr>
                <p:nvPr/>
              </p:nvSpPr>
              <p:spPr bwMode="auto">
                <a:xfrm>
                  <a:off x="12128500" y="4933950"/>
                  <a:ext cx="185737" cy="185738"/>
                </a:xfrm>
                <a:custGeom>
                  <a:avLst/>
                  <a:gdLst/>
                  <a:ahLst/>
                  <a:cxnLst>
                    <a:cxn ang="0">
                      <a:pos x="117" y="4"/>
                    </a:cxn>
                    <a:cxn ang="0">
                      <a:pos x="117" y="4"/>
                    </a:cxn>
                    <a:cxn ang="0">
                      <a:pos x="113" y="0"/>
                    </a:cxn>
                    <a:cxn ang="0">
                      <a:pos x="104" y="0"/>
                    </a:cxn>
                    <a:cxn ang="0">
                      <a:pos x="91" y="4"/>
                    </a:cxn>
                    <a:cxn ang="0">
                      <a:pos x="91" y="4"/>
                    </a:cxn>
                    <a:cxn ang="0">
                      <a:pos x="87" y="9"/>
                    </a:cxn>
                    <a:cxn ang="0">
                      <a:pos x="82" y="17"/>
                    </a:cxn>
                    <a:cxn ang="0">
                      <a:pos x="56" y="26"/>
                    </a:cxn>
                    <a:cxn ang="0">
                      <a:pos x="56" y="26"/>
                    </a:cxn>
                    <a:cxn ang="0">
                      <a:pos x="26" y="30"/>
                    </a:cxn>
                    <a:cxn ang="0">
                      <a:pos x="0" y="39"/>
                    </a:cxn>
                    <a:cxn ang="0">
                      <a:pos x="13" y="52"/>
                    </a:cxn>
                    <a:cxn ang="0">
                      <a:pos x="13" y="52"/>
                    </a:cxn>
                    <a:cxn ang="0">
                      <a:pos x="30" y="48"/>
                    </a:cxn>
                    <a:cxn ang="0">
                      <a:pos x="61" y="39"/>
                    </a:cxn>
                    <a:cxn ang="0">
                      <a:pos x="61" y="39"/>
                    </a:cxn>
                    <a:cxn ang="0">
                      <a:pos x="69" y="39"/>
                    </a:cxn>
                    <a:cxn ang="0">
                      <a:pos x="74" y="43"/>
                    </a:cxn>
                    <a:cxn ang="0">
                      <a:pos x="74" y="48"/>
                    </a:cxn>
                    <a:cxn ang="0">
                      <a:pos x="74" y="52"/>
                    </a:cxn>
                    <a:cxn ang="0">
                      <a:pos x="65" y="82"/>
                    </a:cxn>
                    <a:cxn ang="0">
                      <a:pos x="65" y="82"/>
                    </a:cxn>
                    <a:cxn ang="0">
                      <a:pos x="56" y="104"/>
                    </a:cxn>
                    <a:cxn ang="0">
                      <a:pos x="74" y="117"/>
                    </a:cxn>
                    <a:cxn ang="0">
                      <a:pos x="82" y="87"/>
                    </a:cxn>
                    <a:cxn ang="0">
                      <a:pos x="82" y="87"/>
                    </a:cxn>
                    <a:cxn ang="0">
                      <a:pos x="91" y="61"/>
                    </a:cxn>
                    <a:cxn ang="0">
                      <a:pos x="95" y="35"/>
                    </a:cxn>
                    <a:cxn ang="0">
                      <a:pos x="95" y="35"/>
                    </a:cxn>
                    <a:cxn ang="0">
                      <a:pos x="113" y="26"/>
                    </a:cxn>
                    <a:cxn ang="0">
                      <a:pos x="113" y="26"/>
                    </a:cxn>
                    <a:cxn ang="0">
                      <a:pos x="117" y="17"/>
                    </a:cxn>
                    <a:cxn ang="0">
                      <a:pos x="117" y="9"/>
                    </a:cxn>
                    <a:cxn ang="0">
                      <a:pos x="117" y="4"/>
                    </a:cxn>
                    <a:cxn ang="0">
                      <a:pos x="117" y="4"/>
                    </a:cxn>
                  </a:cxnLst>
                  <a:rect l="0" t="0" r="r" b="b"/>
                  <a:pathLst>
                    <a:path w="117" h="117">
                      <a:moveTo>
                        <a:pt x="117" y="4"/>
                      </a:moveTo>
                      <a:lnTo>
                        <a:pt x="117" y="4"/>
                      </a:lnTo>
                      <a:lnTo>
                        <a:pt x="113" y="0"/>
                      </a:lnTo>
                      <a:lnTo>
                        <a:pt x="104" y="0"/>
                      </a:lnTo>
                      <a:lnTo>
                        <a:pt x="91" y="4"/>
                      </a:lnTo>
                      <a:lnTo>
                        <a:pt x="91" y="4"/>
                      </a:lnTo>
                      <a:lnTo>
                        <a:pt x="87" y="9"/>
                      </a:lnTo>
                      <a:lnTo>
                        <a:pt x="82" y="17"/>
                      </a:lnTo>
                      <a:lnTo>
                        <a:pt x="56" y="26"/>
                      </a:lnTo>
                      <a:lnTo>
                        <a:pt x="56" y="26"/>
                      </a:lnTo>
                      <a:lnTo>
                        <a:pt x="26" y="30"/>
                      </a:lnTo>
                      <a:lnTo>
                        <a:pt x="0" y="39"/>
                      </a:lnTo>
                      <a:lnTo>
                        <a:pt x="13" y="52"/>
                      </a:lnTo>
                      <a:lnTo>
                        <a:pt x="13" y="52"/>
                      </a:lnTo>
                      <a:lnTo>
                        <a:pt x="30" y="48"/>
                      </a:lnTo>
                      <a:lnTo>
                        <a:pt x="61" y="39"/>
                      </a:lnTo>
                      <a:lnTo>
                        <a:pt x="61" y="39"/>
                      </a:lnTo>
                      <a:lnTo>
                        <a:pt x="69" y="39"/>
                      </a:lnTo>
                      <a:lnTo>
                        <a:pt x="74" y="43"/>
                      </a:lnTo>
                      <a:lnTo>
                        <a:pt x="74" y="48"/>
                      </a:lnTo>
                      <a:lnTo>
                        <a:pt x="74" y="52"/>
                      </a:lnTo>
                      <a:lnTo>
                        <a:pt x="65" y="82"/>
                      </a:lnTo>
                      <a:lnTo>
                        <a:pt x="65" y="82"/>
                      </a:lnTo>
                      <a:lnTo>
                        <a:pt x="56" y="104"/>
                      </a:lnTo>
                      <a:lnTo>
                        <a:pt x="74" y="117"/>
                      </a:lnTo>
                      <a:lnTo>
                        <a:pt x="82" y="87"/>
                      </a:lnTo>
                      <a:lnTo>
                        <a:pt x="82" y="87"/>
                      </a:lnTo>
                      <a:lnTo>
                        <a:pt x="91" y="61"/>
                      </a:lnTo>
                      <a:lnTo>
                        <a:pt x="95" y="35"/>
                      </a:lnTo>
                      <a:lnTo>
                        <a:pt x="95" y="35"/>
                      </a:lnTo>
                      <a:lnTo>
                        <a:pt x="113" y="26"/>
                      </a:lnTo>
                      <a:lnTo>
                        <a:pt x="113" y="26"/>
                      </a:lnTo>
                      <a:lnTo>
                        <a:pt x="117" y="17"/>
                      </a:lnTo>
                      <a:lnTo>
                        <a:pt x="117" y="9"/>
                      </a:lnTo>
                      <a:lnTo>
                        <a:pt x="117" y="4"/>
                      </a:lnTo>
                      <a:lnTo>
                        <a:pt x="117"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57" name="Freeform 85"/>
                <p:cNvSpPr>
                  <a:spLocks/>
                </p:cNvSpPr>
                <p:nvPr/>
              </p:nvSpPr>
              <p:spPr bwMode="auto">
                <a:xfrm>
                  <a:off x="12376150" y="4995862"/>
                  <a:ext cx="274637" cy="260350"/>
                </a:xfrm>
                <a:custGeom>
                  <a:avLst/>
                  <a:gdLst/>
                  <a:ahLst/>
                  <a:cxnLst>
                    <a:cxn ang="0">
                      <a:pos x="13" y="26"/>
                    </a:cxn>
                    <a:cxn ang="0">
                      <a:pos x="151" y="26"/>
                    </a:cxn>
                    <a:cxn ang="0">
                      <a:pos x="151" y="156"/>
                    </a:cxn>
                    <a:cxn ang="0">
                      <a:pos x="151" y="156"/>
                    </a:cxn>
                    <a:cxn ang="0">
                      <a:pos x="151" y="164"/>
                    </a:cxn>
                    <a:cxn ang="0">
                      <a:pos x="160" y="164"/>
                    </a:cxn>
                    <a:cxn ang="0">
                      <a:pos x="160" y="164"/>
                    </a:cxn>
                    <a:cxn ang="0">
                      <a:pos x="169" y="164"/>
                    </a:cxn>
                    <a:cxn ang="0">
                      <a:pos x="173" y="156"/>
                    </a:cxn>
                    <a:cxn ang="0">
                      <a:pos x="173" y="13"/>
                    </a:cxn>
                    <a:cxn ang="0">
                      <a:pos x="173" y="13"/>
                    </a:cxn>
                    <a:cxn ang="0">
                      <a:pos x="169" y="4"/>
                    </a:cxn>
                    <a:cxn ang="0">
                      <a:pos x="169" y="4"/>
                    </a:cxn>
                    <a:cxn ang="0">
                      <a:pos x="160" y="0"/>
                    </a:cxn>
                    <a:cxn ang="0">
                      <a:pos x="13" y="0"/>
                    </a:cxn>
                    <a:cxn ang="0">
                      <a:pos x="13" y="0"/>
                    </a:cxn>
                    <a:cxn ang="0">
                      <a:pos x="4" y="4"/>
                    </a:cxn>
                    <a:cxn ang="0">
                      <a:pos x="0" y="13"/>
                    </a:cxn>
                    <a:cxn ang="0">
                      <a:pos x="0" y="13"/>
                    </a:cxn>
                    <a:cxn ang="0">
                      <a:pos x="4" y="22"/>
                    </a:cxn>
                    <a:cxn ang="0">
                      <a:pos x="13" y="26"/>
                    </a:cxn>
                    <a:cxn ang="0">
                      <a:pos x="13" y="26"/>
                    </a:cxn>
                  </a:cxnLst>
                  <a:rect l="0" t="0" r="r" b="b"/>
                  <a:pathLst>
                    <a:path w="173" h="164">
                      <a:moveTo>
                        <a:pt x="13" y="26"/>
                      </a:moveTo>
                      <a:lnTo>
                        <a:pt x="151" y="26"/>
                      </a:lnTo>
                      <a:lnTo>
                        <a:pt x="151" y="156"/>
                      </a:lnTo>
                      <a:lnTo>
                        <a:pt x="151" y="156"/>
                      </a:lnTo>
                      <a:lnTo>
                        <a:pt x="151" y="164"/>
                      </a:lnTo>
                      <a:lnTo>
                        <a:pt x="160" y="164"/>
                      </a:lnTo>
                      <a:lnTo>
                        <a:pt x="160" y="164"/>
                      </a:lnTo>
                      <a:lnTo>
                        <a:pt x="169" y="164"/>
                      </a:lnTo>
                      <a:lnTo>
                        <a:pt x="173" y="156"/>
                      </a:lnTo>
                      <a:lnTo>
                        <a:pt x="173" y="13"/>
                      </a:lnTo>
                      <a:lnTo>
                        <a:pt x="173" y="13"/>
                      </a:lnTo>
                      <a:lnTo>
                        <a:pt x="169" y="4"/>
                      </a:lnTo>
                      <a:lnTo>
                        <a:pt x="169" y="4"/>
                      </a:lnTo>
                      <a:lnTo>
                        <a:pt x="160" y="0"/>
                      </a:lnTo>
                      <a:lnTo>
                        <a:pt x="13" y="0"/>
                      </a:lnTo>
                      <a:lnTo>
                        <a:pt x="13" y="0"/>
                      </a:lnTo>
                      <a:lnTo>
                        <a:pt x="4" y="4"/>
                      </a:lnTo>
                      <a:lnTo>
                        <a:pt x="0" y="13"/>
                      </a:lnTo>
                      <a:lnTo>
                        <a:pt x="0" y="13"/>
                      </a:lnTo>
                      <a:lnTo>
                        <a:pt x="4" y="22"/>
                      </a:lnTo>
                      <a:lnTo>
                        <a:pt x="13" y="26"/>
                      </a:lnTo>
                      <a:lnTo>
                        <a:pt x="13"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58" name="Freeform 86"/>
                <p:cNvSpPr>
                  <a:spLocks/>
                </p:cNvSpPr>
                <p:nvPr/>
              </p:nvSpPr>
              <p:spPr bwMode="auto">
                <a:xfrm>
                  <a:off x="12025313" y="5359400"/>
                  <a:ext cx="274637" cy="268288"/>
                </a:xfrm>
                <a:custGeom>
                  <a:avLst/>
                  <a:gdLst/>
                  <a:ahLst/>
                  <a:cxnLst>
                    <a:cxn ang="0">
                      <a:pos x="160" y="143"/>
                    </a:cxn>
                    <a:cxn ang="0">
                      <a:pos x="26" y="143"/>
                    </a:cxn>
                    <a:cxn ang="0">
                      <a:pos x="26" y="13"/>
                    </a:cxn>
                    <a:cxn ang="0">
                      <a:pos x="26" y="13"/>
                    </a:cxn>
                    <a:cxn ang="0">
                      <a:pos x="22" y="5"/>
                    </a:cxn>
                    <a:cxn ang="0">
                      <a:pos x="13" y="0"/>
                    </a:cxn>
                    <a:cxn ang="0">
                      <a:pos x="13" y="0"/>
                    </a:cxn>
                    <a:cxn ang="0">
                      <a:pos x="4" y="5"/>
                    </a:cxn>
                    <a:cxn ang="0">
                      <a:pos x="0" y="13"/>
                    </a:cxn>
                    <a:cxn ang="0">
                      <a:pos x="0" y="156"/>
                    </a:cxn>
                    <a:cxn ang="0">
                      <a:pos x="0" y="156"/>
                    </a:cxn>
                    <a:cxn ang="0">
                      <a:pos x="4" y="165"/>
                    </a:cxn>
                    <a:cxn ang="0">
                      <a:pos x="4" y="165"/>
                    </a:cxn>
                    <a:cxn ang="0">
                      <a:pos x="13" y="169"/>
                    </a:cxn>
                    <a:cxn ang="0">
                      <a:pos x="160" y="169"/>
                    </a:cxn>
                    <a:cxn ang="0">
                      <a:pos x="160" y="169"/>
                    </a:cxn>
                    <a:cxn ang="0">
                      <a:pos x="169" y="165"/>
                    </a:cxn>
                    <a:cxn ang="0">
                      <a:pos x="173" y="156"/>
                    </a:cxn>
                    <a:cxn ang="0">
                      <a:pos x="173" y="156"/>
                    </a:cxn>
                    <a:cxn ang="0">
                      <a:pos x="169" y="148"/>
                    </a:cxn>
                    <a:cxn ang="0">
                      <a:pos x="160" y="143"/>
                    </a:cxn>
                    <a:cxn ang="0">
                      <a:pos x="160" y="143"/>
                    </a:cxn>
                  </a:cxnLst>
                  <a:rect l="0" t="0" r="r" b="b"/>
                  <a:pathLst>
                    <a:path w="173" h="169">
                      <a:moveTo>
                        <a:pt x="160" y="143"/>
                      </a:moveTo>
                      <a:lnTo>
                        <a:pt x="26" y="143"/>
                      </a:lnTo>
                      <a:lnTo>
                        <a:pt x="26" y="13"/>
                      </a:lnTo>
                      <a:lnTo>
                        <a:pt x="26" y="13"/>
                      </a:lnTo>
                      <a:lnTo>
                        <a:pt x="22" y="5"/>
                      </a:lnTo>
                      <a:lnTo>
                        <a:pt x="13" y="0"/>
                      </a:lnTo>
                      <a:lnTo>
                        <a:pt x="13" y="0"/>
                      </a:lnTo>
                      <a:lnTo>
                        <a:pt x="4" y="5"/>
                      </a:lnTo>
                      <a:lnTo>
                        <a:pt x="0" y="13"/>
                      </a:lnTo>
                      <a:lnTo>
                        <a:pt x="0" y="156"/>
                      </a:lnTo>
                      <a:lnTo>
                        <a:pt x="0" y="156"/>
                      </a:lnTo>
                      <a:lnTo>
                        <a:pt x="4" y="165"/>
                      </a:lnTo>
                      <a:lnTo>
                        <a:pt x="4" y="165"/>
                      </a:lnTo>
                      <a:lnTo>
                        <a:pt x="13" y="169"/>
                      </a:lnTo>
                      <a:lnTo>
                        <a:pt x="160" y="169"/>
                      </a:lnTo>
                      <a:lnTo>
                        <a:pt x="160" y="169"/>
                      </a:lnTo>
                      <a:lnTo>
                        <a:pt x="169" y="165"/>
                      </a:lnTo>
                      <a:lnTo>
                        <a:pt x="173" y="156"/>
                      </a:lnTo>
                      <a:lnTo>
                        <a:pt x="173" y="156"/>
                      </a:lnTo>
                      <a:lnTo>
                        <a:pt x="169" y="148"/>
                      </a:lnTo>
                      <a:lnTo>
                        <a:pt x="160" y="143"/>
                      </a:lnTo>
                      <a:lnTo>
                        <a:pt x="160" y="1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59" name="Freeform 87"/>
                <p:cNvSpPr>
                  <a:spLocks noEditPoints="1"/>
                </p:cNvSpPr>
                <p:nvPr/>
              </p:nvSpPr>
              <p:spPr bwMode="auto">
                <a:xfrm>
                  <a:off x="12361863" y="5353050"/>
                  <a:ext cx="336550" cy="254000"/>
                </a:xfrm>
                <a:custGeom>
                  <a:avLst/>
                  <a:gdLst/>
                  <a:ahLst/>
                  <a:cxnLst>
                    <a:cxn ang="0">
                      <a:pos x="199" y="0"/>
                    </a:cxn>
                    <a:cxn ang="0">
                      <a:pos x="9" y="0"/>
                    </a:cxn>
                    <a:cxn ang="0">
                      <a:pos x="9" y="0"/>
                    </a:cxn>
                    <a:cxn ang="0">
                      <a:pos x="0" y="4"/>
                    </a:cxn>
                    <a:cxn ang="0">
                      <a:pos x="0" y="13"/>
                    </a:cxn>
                    <a:cxn ang="0">
                      <a:pos x="0" y="147"/>
                    </a:cxn>
                    <a:cxn ang="0">
                      <a:pos x="0" y="147"/>
                    </a:cxn>
                    <a:cxn ang="0">
                      <a:pos x="0" y="156"/>
                    </a:cxn>
                    <a:cxn ang="0">
                      <a:pos x="9" y="160"/>
                    </a:cxn>
                    <a:cxn ang="0">
                      <a:pos x="199" y="160"/>
                    </a:cxn>
                    <a:cxn ang="0">
                      <a:pos x="199" y="160"/>
                    </a:cxn>
                    <a:cxn ang="0">
                      <a:pos x="208" y="156"/>
                    </a:cxn>
                    <a:cxn ang="0">
                      <a:pos x="212" y="147"/>
                    </a:cxn>
                    <a:cxn ang="0">
                      <a:pos x="212" y="13"/>
                    </a:cxn>
                    <a:cxn ang="0">
                      <a:pos x="212" y="13"/>
                    </a:cxn>
                    <a:cxn ang="0">
                      <a:pos x="208" y="4"/>
                    </a:cxn>
                    <a:cxn ang="0">
                      <a:pos x="199" y="0"/>
                    </a:cxn>
                    <a:cxn ang="0">
                      <a:pos x="199" y="0"/>
                    </a:cxn>
                    <a:cxn ang="0">
                      <a:pos x="173" y="121"/>
                    </a:cxn>
                    <a:cxn ang="0">
                      <a:pos x="173" y="121"/>
                    </a:cxn>
                    <a:cxn ang="0">
                      <a:pos x="173" y="126"/>
                    </a:cxn>
                    <a:cxn ang="0">
                      <a:pos x="165" y="130"/>
                    </a:cxn>
                    <a:cxn ang="0">
                      <a:pos x="44" y="130"/>
                    </a:cxn>
                    <a:cxn ang="0">
                      <a:pos x="44" y="130"/>
                    </a:cxn>
                    <a:cxn ang="0">
                      <a:pos x="39" y="126"/>
                    </a:cxn>
                    <a:cxn ang="0">
                      <a:pos x="35" y="121"/>
                    </a:cxn>
                    <a:cxn ang="0">
                      <a:pos x="35" y="39"/>
                    </a:cxn>
                    <a:cxn ang="0">
                      <a:pos x="35" y="39"/>
                    </a:cxn>
                    <a:cxn ang="0">
                      <a:pos x="39" y="35"/>
                    </a:cxn>
                    <a:cxn ang="0">
                      <a:pos x="44" y="35"/>
                    </a:cxn>
                    <a:cxn ang="0">
                      <a:pos x="165" y="35"/>
                    </a:cxn>
                    <a:cxn ang="0">
                      <a:pos x="165" y="35"/>
                    </a:cxn>
                    <a:cxn ang="0">
                      <a:pos x="173" y="35"/>
                    </a:cxn>
                    <a:cxn ang="0">
                      <a:pos x="173" y="39"/>
                    </a:cxn>
                    <a:cxn ang="0">
                      <a:pos x="173" y="121"/>
                    </a:cxn>
                  </a:cxnLst>
                  <a:rect l="0" t="0" r="r" b="b"/>
                  <a:pathLst>
                    <a:path w="212" h="160">
                      <a:moveTo>
                        <a:pt x="199" y="0"/>
                      </a:moveTo>
                      <a:lnTo>
                        <a:pt x="9" y="0"/>
                      </a:lnTo>
                      <a:lnTo>
                        <a:pt x="9" y="0"/>
                      </a:lnTo>
                      <a:lnTo>
                        <a:pt x="0" y="4"/>
                      </a:lnTo>
                      <a:lnTo>
                        <a:pt x="0" y="13"/>
                      </a:lnTo>
                      <a:lnTo>
                        <a:pt x="0" y="147"/>
                      </a:lnTo>
                      <a:lnTo>
                        <a:pt x="0" y="147"/>
                      </a:lnTo>
                      <a:lnTo>
                        <a:pt x="0" y="156"/>
                      </a:lnTo>
                      <a:lnTo>
                        <a:pt x="9" y="160"/>
                      </a:lnTo>
                      <a:lnTo>
                        <a:pt x="199" y="160"/>
                      </a:lnTo>
                      <a:lnTo>
                        <a:pt x="199" y="160"/>
                      </a:lnTo>
                      <a:lnTo>
                        <a:pt x="208" y="156"/>
                      </a:lnTo>
                      <a:lnTo>
                        <a:pt x="212" y="147"/>
                      </a:lnTo>
                      <a:lnTo>
                        <a:pt x="212" y="13"/>
                      </a:lnTo>
                      <a:lnTo>
                        <a:pt x="212" y="13"/>
                      </a:lnTo>
                      <a:lnTo>
                        <a:pt x="208" y="4"/>
                      </a:lnTo>
                      <a:lnTo>
                        <a:pt x="199" y="0"/>
                      </a:lnTo>
                      <a:lnTo>
                        <a:pt x="199" y="0"/>
                      </a:lnTo>
                      <a:close/>
                      <a:moveTo>
                        <a:pt x="173" y="121"/>
                      </a:moveTo>
                      <a:lnTo>
                        <a:pt x="173" y="121"/>
                      </a:lnTo>
                      <a:lnTo>
                        <a:pt x="173" y="126"/>
                      </a:lnTo>
                      <a:lnTo>
                        <a:pt x="165" y="130"/>
                      </a:lnTo>
                      <a:lnTo>
                        <a:pt x="44" y="130"/>
                      </a:lnTo>
                      <a:lnTo>
                        <a:pt x="44" y="130"/>
                      </a:lnTo>
                      <a:lnTo>
                        <a:pt x="39" y="126"/>
                      </a:lnTo>
                      <a:lnTo>
                        <a:pt x="35" y="121"/>
                      </a:lnTo>
                      <a:lnTo>
                        <a:pt x="35" y="39"/>
                      </a:lnTo>
                      <a:lnTo>
                        <a:pt x="35" y="39"/>
                      </a:lnTo>
                      <a:lnTo>
                        <a:pt x="39" y="35"/>
                      </a:lnTo>
                      <a:lnTo>
                        <a:pt x="44" y="35"/>
                      </a:lnTo>
                      <a:lnTo>
                        <a:pt x="165" y="35"/>
                      </a:lnTo>
                      <a:lnTo>
                        <a:pt x="165" y="35"/>
                      </a:lnTo>
                      <a:lnTo>
                        <a:pt x="173" y="35"/>
                      </a:lnTo>
                      <a:lnTo>
                        <a:pt x="173" y="39"/>
                      </a:lnTo>
                      <a:lnTo>
                        <a:pt x="173" y="1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60" name="Freeform 88"/>
                <p:cNvSpPr>
                  <a:spLocks/>
                </p:cNvSpPr>
                <p:nvPr/>
              </p:nvSpPr>
              <p:spPr bwMode="auto">
                <a:xfrm>
                  <a:off x="12444413" y="5621337"/>
                  <a:ext cx="165100" cy="41275"/>
                </a:xfrm>
                <a:custGeom>
                  <a:avLst/>
                  <a:gdLst/>
                  <a:ahLst/>
                  <a:cxnLst>
                    <a:cxn ang="0">
                      <a:pos x="104" y="13"/>
                    </a:cxn>
                    <a:cxn ang="0">
                      <a:pos x="104" y="13"/>
                    </a:cxn>
                    <a:cxn ang="0">
                      <a:pos x="100" y="22"/>
                    </a:cxn>
                    <a:cxn ang="0">
                      <a:pos x="91" y="26"/>
                    </a:cxn>
                    <a:cxn ang="0">
                      <a:pos x="13" y="26"/>
                    </a:cxn>
                    <a:cxn ang="0">
                      <a:pos x="13" y="26"/>
                    </a:cxn>
                    <a:cxn ang="0">
                      <a:pos x="4" y="22"/>
                    </a:cxn>
                    <a:cxn ang="0">
                      <a:pos x="0" y="13"/>
                    </a:cxn>
                    <a:cxn ang="0">
                      <a:pos x="0" y="13"/>
                    </a:cxn>
                    <a:cxn ang="0">
                      <a:pos x="0" y="13"/>
                    </a:cxn>
                    <a:cxn ang="0">
                      <a:pos x="4" y="4"/>
                    </a:cxn>
                    <a:cxn ang="0">
                      <a:pos x="13" y="0"/>
                    </a:cxn>
                    <a:cxn ang="0">
                      <a:pos x="91" y="0"/>
                    </a:cxn>
                    <a:cxn ang="0">
                      <a:pos x="91" y="0"/>
                    </a:cxn>
                    <a:cxn ang="0">
                      <a:pos x="100" y="4"/>
                    </a:cxn>
                    <a:cxn ang="0">
                      <a:pos x="104" y="13"/>
                    </a:cxn>
                    <a:cxn ang="0">
                      <a:pos x="104" y="13"/>
                    </a:cxn>
                  </a:cxnLst>
                  <a:rect l="0" t="0" r="r" b="b"/>
                  <a:pathLst>
                    <a:path w="104" h="26">
                      <a:moveTo>
                        <a:pt x="104" y="13"/>
                      </a:moveTo>
                      <a:lnTo>
                        <a:pt x="104" y="13"/>
                      </a:lnTo>
                      <a:lnTo>
                        <a:pt x="100" y="22"/>
                      </a:lnTo>
                      <a:lnTo>
                        <a:pt x="91" y="26"/>
                      </a:lnTo>
                      <a:lnTo>
                        <a:pt x="13" y="26"/>
                      </a:lnTo>
                      <a:lnTo>
                        <a:pt x="13" y="26"/>
                      </a:lnTo>
                      <a:lnTo>
                        <a:pt x="4" y="22"/>
                      </a:lnTo>
                      <a:lnTo>
                        <a:pt x="0" y="13"/>
                      </a:lnTo>
                      <a:lnTo>
                        <a:pt x="0" y="13"/>
                      </a:lnTo>
                      <a:lnTo>
                        <a:pt x="0" y="13"/>
                      </a:lnTo>
                      <a:lnTo>
                        <a:pt x="4" y="4"/>
                      </a:lnTo>
                      <a:lnTo>
                        <a:pt x="13" y="0"/>
                      </a:lnTo>
                      <a:lnTo>
                        <a:pt x="91" y="0"/>
                      </a:lnTo>
                      <a:lnTo>
                        <a:pt x="91" y="0"/>
                      </a:lnTo>
                      <a:lnTo>
                        <a:pt x="100" y="4"/>
                      </a:lnTo>
                      <a:lnTo>
                        <a:pt x="104" y="13"/>
                      </a:lnTo>
                      <a:lnTo>
                        <a:pt x="104"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grpSp>
      <p:grpSp>
        <p:nvGrpSpPr>
          <p:cNvPr id="18" name="组合 238"/>
          <p:cNvGrpSpPr/>
          <p:nvPr/>
        </p:nvGrpSpPr>
        <p:grpSpPr>
          <a:xfrm>
            <a:off x="4937621" y="3111168"/>
            <a:ext cx="2107374" cy="555837"/>
            <a:chOff x="6804521" y="3063543"/>
            <a:chExt cx="2107374" cy="555837"/>
          </a:xfrm>
        </p:grpSpPr>
        <p:sp>
          <p:nvSpPr>
            <p:cNvPr id="696" name="Content Placeholder 3"/>
            <p:cNvSpPr txBox="1">
              <a:spLocks/>
            </p:cNvSpPr>
            <p:nvPr/>
          </p:nvSpPr>
          <p:spPr>
            <a:xfrm>
              <a:off x="7309843" y="3063543"/>
              <a:ext cx="1602052" cy="555837"/>
            </a:xfrm>
            <a:prstGeom prst="rect">
              <a:avLst/>
            </a:prstGeom>
          </p:spPr>
          <p:txBody>
            <a:bodyPr/>
            <a:lstStyle/>
            <a:p>
              <a:pPr eaLnBrk="0" hangingPunct="0">
                <a:spcAft>
                  <a:spcPts val="200"/>
                </a:spcAft>
                <a:buClr>
                  <a:srgbClr val="777777"/>
                </a:buClr>
                <a:buSzPct val="60000"/>
                <a:defRPr/>
              </a:pPr>
              <a:r>
                <a:rPr lang="en-US" altLang="zh-CN" sz="1000" b="1" kern="0" dirty="0" smtClean="0">
                  <a:solidFill>
                    <a:srgbClr val="BC0000"/>
                  </a:solidFill>
                  <a:latin typeface="Arial" pitchFamily="34" charset="0"/>
                  <a:ea typeface="微软雅黑" pitchFamily="34" charset="-122"/>
                  <a:cs typeface="Arial" pitchFamily="34" charset="0"/>
                </a:rPr>
                <a:t>Data center:</a:t>
              </a:r>
            </a:p>
            <a:p>
              <a:pPr eaLnBrk="0" hangingPunct="0">
                <a:spcAft>
                  <a:spcPts val="200"/>
                </a:spcAft>
                <a:buClr>
                  <a:srgbClr val="777777"/>
                </a:buClr>
                <a:buSzPct val="60000"/>
                <a:defRPr/>
              </a:pPr>
              <a:r>
                <a:rPr lang="en-US" altLang="zh-CN" sz="900" kern="0" dirty="0" smtClean="0">
                  <a:solidFill>
                    <a:srgbClr val="C00000"/>
                  </a:solidFill>
                  <a:latin typeface="Arial" pitchFamily="34" charset="0"/>
                  <a:ea typeface="微软雅黑" pitchFamily="34" charset="-122"/>
                  <a:cs typeface="Arial" pitchFamily="34" charset="0"/>
                </a:rPr>
                <a:t>260 </a:t>
              </a: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DC</a:t>
              </a:r>
            </a:p>
            <a:p>
              <a:pPr eaLnBrk="0" hangingPunct="0">
                <a:spcAft>
                  <a:spcPts val="200"/>
                </a:spcAft>
                <a:buClr>
                  <a:srgbClr val="777777"/>
                </a:buClr>
                <a:buSzPct val="60000"/>
                <a:defRPr/>
              </a:pP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a:t>
              </a:r>
              <a:r>
                <a:rPr lang="en-US" altLang="zh-CN" sz="900" kern="0" dirty="0" smtClean="0">
                  <a:solidFill>
                    <a:srgbClr val="C00000"/>
                  </a:solidFill>
                  <a:latin typeface="Arial" pitchFamily="34" charset="0"/>
                  <a:ea typeface="微软雅黑" pitchFamily="34" charset="-122"/>
                  <a:cs typeface="Arial" pitchFamily="34" charset="0"/>
                </a:rPr>
                <a:t>35</a:t>
              </a: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 cloud DC) </a:t>
              </a:r>
            </a:p>
            <a:p>
              <a:pPr eaLnBrk="0" hangingPunct="0">
                <a:spcAft>
                  <a:spcPts val="200"/>
                </a:spcAft>
                <a:buClr>
                  <a:srgbClr val="777777"/>
                </a:buClr>
                <a:buSzPct val="60000"/>
                <a:defRPr/>
              </a:pPr>
              <a:endParaRPr lang="en-US" altLang="zh-CN" sz="900" kern="0" dirty="0" smtClean="0">
                <a:solidFill>
                  <a:srgbClr val="000000">
                    <a:lumMod val="75000"/>
                    <a:lumOff val="25000"/>
                  </a:srgbClr>
                </a:solidFill>
                <a:latin typeface="Arial" pitchFamily="34" charset="0"/>
                <a:ea typeface="微软雅黑" pitchFamily="34" charset="-122"/>
                <a:cs typeface="Arial" pitchFamily="34" charset="0"/>
              </a:endParaRPr>
            </a:p>
          </p:txBody>
        </p:sp>
        <p:grpSp>
          <p:nvGrpSpPr>
            <p:cNvPr id="19" name="组合 1193"/>
            <p:cNvGrpSpPr/>
            <p:nvPr/>
          </p:nvGrpSpPr>
          <p:grpSpPr>
            <a:xfrm>
              <a:off x="6804521" y="3118976"/>
              <a:ext cx="500968" cy="491035"/>
              <a:chOff x="9500281" y="3014376"/>
              <a:chExt cx="500968" cy="491035"/>
            </a:xfrm>
          </p:grpSpPr>
          <p:sp>
            <p:nvSpPr>
              <p:cNvPr id="1063" name="圆角矩形 1062"/>
              <p:cNvSpPr/>
              <p:nvPr/>
            </p:nvSpPr>
            <p:spPr bwMode="auto">
              <a:xfrm>
                <a:off x="9500281" y="3014376"/>
                <a:ext cx="500968" cy="491035"/>
              </a:xfrm>
              <a:prstGeom prst="roundRect">
                <a:avLst/>
              </a:prstGeom>
              <a:solidFill>
                <a:schemeClr val="bg1">
                  <a:lumMod val="50000"/>
                </a:schemeClr>
              </a:solidFill>
              <a:ln w="12700">
                <a:noFill/>
              </a:ln>
              <a:effectLst/>
            </p:spPr>
            <p:txBody>
              <a:bodyPr anchor="ctr"/>
              <a:lstStyle/>
              <a:p>
                <a:pPr algn="ctr" fontAlgn="auto">
                  <a:lnSpc>
                    <a:spcPct val="120000"/>
                  </a:lnSpc>
                  <a:spcBef>
                    <a:spcPts val="0"/>
                  </a:spcBef>
                  <a:spcAft>
                    <a:spcPts val="0"/>
                  </a:spcAft>
                </a:pPr>
                <a:endParaRPr lang="en-US" altLang="zh-CN" sz="1300" b="1" kern="0" dirty="0">
                  <a:solidFill>
                    <a:srgbClr val="FFFFFF">
                      <a:lumMod val="75000"/>
                    </a:srgbClr>
                  </a:solidFill>
                  <a:latin typeface="FrutigerNext LT Medium" pitchFamily="34" charset="0"/>
                  <a:ea typeface="华文细黑" pitchFamily="2" charset="-122"/>
                </a:endParaRPr>
              </a:p>
            </p:txBody>
          </p:sp>
          <p:sp>
            <p:nvSpPr>
              <p:cNvPr id="1062" name="Freeform 20"/>
              <p:cNvSpPr>
                <a:spLocks noEditPoints="1"/>
              </p:cNvSpPr>
              <p:nvPr/>
            </p:nvSpPr>
            <p:spPr bwMode="auto">
              <a:xfrm>
                <a:off x="9569096" y="3097421"/>
                <a:ext cx="383852" cy="326209"/>
              </a:xfrm>
              <a:custGeom>
                <a:avLst/>
                <a:gdLst/>
                <a:ahLst/>
                <a:cxnLst>
                  <a:cxn ang="0">
                    <a:pos x="302" y="2"/>
                  </a:cxn>
                  <a:cxn ang="0">
                    <a:pos x="376" y="32"/>
                  </a:cxn>
                  <a:cxn ang="0">
                    <a:pos x="428" y="88"/>
                  </a:cxn>
                  <a:cxn ang="0">
                    <a:pos x="448" y="112"/>
                  </a:cxn>
                  <a:cxn ang="0">
                    <a:pos x="476" y="114"/>
                  </a:cxn>
                  <a:cxn ang="0">
                    <a:pos x="514" y="128"/>
                  </a:cxn>
                  <a:cxn ang="0">
                    <a:pos x="546" y="152"/>
                  </a:cxn>
                  <a:cxn ang="0">
                    <a:pos x="570" y="186"/>
                  </a:cxn>
                  <a:cxn ang="0">
                    <a:pos x="584" y="224"/>
                  </a:cxn>
                  <a:cxn ang="0">
                    <a:pos x="586" y="252"/>
                  </a:cxn>
                  <a:cxn ang="0">
                    <a:pos x="580" y="294"/>
                  </a:cxn>
                  <a:cxn ang="0">
                    <a:pos x="562" y="330"/>
                  </a:cxn>
                  <a:cxn ang="0">
                    <a:pos x="536" y="360"/>
                  </a:cxn>
                  <a:cxn ang="0">
                    <a:pos x="502" y="380"/>
                  </a:cxn>
                  <a:cxn ang="0">
                    <a:pos x="462" y="390"/>
                  </a:cxn>
                  <a:cxn ang="0">
                    <a:pos x="442" y="158"/>
                  </a:cxn>
                  <a:cxn ang="0">
                    <a:pos x="116" y="392"/>
                  </a:cxn>
                  <a:cxn ang="0">
                    <a:pos x="92" y="388"/>
                  </a:cxn>
                  <a:cxn ang="0">
                    <a:pos x="34" y="358"/>
                  </a:cxn>
                  <a:cxn ang="0">
                    <a:pos x="2" y="298"/>
                  </a:cxn>
                  <a:cxn ang="0">
                    <a:pos x="0" y="274"/>
                  </a:cxn>
                  <a:cxn ang="0">
                    <a:pos x="16" y="216"/>
                  </a:cxn>
                  <a:cxn ang="0">
                    <a:pos x="58" y="174"/>
                  </a:cxn>
                  <a:cxn ang="0">
                    <a:pos x="98" y="160"/>
                  </a:cxn>
                  <a:cxn ang="0">
                    <a:pos x="110" y="112"/>
                  </a:cxn>
                  <a:cxn ang="0">
                    <a:pos x="134" y="70"/>
                  </a:cxn>
                  <a:cxn ang="0">
                    <a:pos x="168" y="36"/>
                  </a:cxn>
                  <a:cxn ang="0">
                    <a:pos x="210" y="14"/>
                  </a:cxn>
                  <a:cxn ang="0">
                    <a:pos x="258" y="2"/>
                  </a:cxn>
                  <a:cxn ang="0">
                    <a:pos x="180" y="262"/>
                  </a:cxn>
                  <a:cxn ang="0">
                    <a:pos x="180" y="284"/>
                  </a:cxn>
                  <a:cxn ang="0">
                    <a:pos x="180" y="226"/>
                  </a:cxn>
                  <a:cxn ang="0">
                    <a:pos x="180" y="248"/>
                  </a:cxn>
                  <a:cxn ang="0">
                    <a:pos x="180" y="190"/>
                  </a:cxn>
                  <a:cxn ang="0">
                    <a:pos x="180" y="210"/>
                  </a:cxn>
                  <a:cxn ang="0">
                    <a:pos x="160" y="172"/>
                  </a:cxn>
                  <a:cxn ang="0">
                    <a:pos x="160" y="424"/>
                  </a:cxn>
                  <a:cxn ang="0">
                    <a:pos x="448" y="488"/>
                  </a:cxn>
                  <a:cxn ang="0">
                    <a:pos x="448" y="470"/>
                  </a:cxn>
                  <a:cxn ang="0">
                    <a:pos x="194" y="488"/>
                  </a:cxn>
                  <a:cxn ang="0">
                    <a:pos x="194" y="470"/>
                  </a:cxn>
                  <a:cxn ang="0">
                    <a:pos x="336" y="488"/>
                  </a:cxn>
                  <a:cxn ang="0">
                    <a:pos x="336" y="470"/>
                  </a:cxn>
                  <a:cxn ang="0">
                    <a:pos x="374" y="462"/>
                  </a:cxn>
                  <a:cxn ang="0">
                    <a:pos x="342" y="498"/>
                  </a:cxn>
                  <a:cxn ang="0">
                    <a:pos x="354" y="434"/>
                  </a:cxn>
                  <a:cxn ang="0">
                    <a:pos x="374" y="462"/>
                  </a:cxn>
                  <a:cxn ang="0">
                    <a:pos x="244" y="498"/>
                  </a:cxn>
                  <a:cxn ang="0">
                    <a:pos x="214" y="462"/>
                  </a:cxn>
                  <a:cxn ang="0">
                    <a:pos x="232" y="462"/>
                  </a:cxn>
                  <a:cxn ang="0">
                    <a:pos x="408" y="262"/>
                  </a:cxn>
                  <a:cxn ang="0">
                    <a:pos x="320" y="262"/>
                  </a:cxn>
                  <a:cxn ang="0">
                    <a:pos x="408" y="226"/>
                  </a:cxn>
                  <a:cxn ang="0">
                    <a:pos x="320" y="226"/>
                  </a:cxn>
                  <a:cxn ang="0">
                    <a:pos x="408" y="190"/>
                  </a:cxn>
                  <a:cxn ang="0">
                    <a:pos x="320" y="190"/>
                  </a:cxn>
                  <a:cxn ang="0">
                    <a:pos x="426" y="172"/>
                  </a:cxn>
                  <a:cxn ang="0">
                    <a:pos x="302" y="172"/>
                  </a:cxn>
                </a:cxnLst>
                <a:rect l="0" t="0" r="r" b="b"/>
                <a:pathLst>
                  <a:path w="586" h="498">
                    <a:moveTo>
                      <a:pt x="274" y="0"/>
                    </a:moveTo>
                    <a:lnTo>
                      <a:pt x="274" y="0"/>
                    </a:lnTo>
                    <a:lnTo>
                      <a:pt x="302" y="2"/>
                    </a:lnTo>
                    <a:lnTo>
                      <a:pt x="328" y="10"/>
                    </a:lnTo>
                    <a:lnTo>
                      <a:pt x="354" y="18"/>
                    </a:lnTo>
                    <a:lnTo>
                      <a:pt x="376" y="32"/>
                    </a:lnTo>
                    <a:lnTo>
                      <a:pt x="396" y="48"/>
                    </a:lnTo>
                    <a:lnTo>
                      <a:pt x="414" y="68"/>
                    </a:lnTo>
                    <a:lnTo>
                      <a:pt x="428" y="88"/>
                    </a:lnTo>
                    <a:lnTo>
                      <a:pt x="440" y="112"/>
                    </a:lnTo>
                    <a:lnTo>
                      <a:pt x="440" y="112"/>
                    </a:lnTo>
                    <a:lnTo>
                      <a:pt x="448" y="112"/>
                    </a:lnTo>
                    <a:lnTo>
                      <a:pt x="448" y="112"/>
                    </a:lnTo>
                    <a:lnTo>
                      <a:pt x="462" y="112"/>
                    </a:lnTo>
                    <a:lnTo>
                      <a:pt x="476" y="114"/>
                    </a:lnTo>
                    <a:lnTo>
                      <a:pt x="488" y="118"/>
                    </a:lnTo>
                    <a:lnTo>
                      <a:pt x="502" y="124"/>
                    </a:lnTo>
                    <a:lnTo>
                      <a:pt x="514" y="128"/>
                    </a:lnTo>
                    <a:lnTo>
                      <a:pt x="526"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6"/>
                    </a:lnTo>
                    <a:lnTo>
                      <a:pt x="584" y="280"/>
                    </a:lnTo>
                    <a:lnTo>
                      <a:pt x="580" y="294"/>
                    </a:lnTo>
                    <a:lnTo>
                      <a:pt x="576" y="306"/>
                    </a:lnTo>
                    <a:lnTo>
                      <a:pt x="570" y="318"/>
                    </a:lnTo>
                    <a:lnTo>
                      <a:pt x="562" y="330"/>
                    </a:lnTo>
                    <a:lnTo>
                      <a:pt x="554" y="340"/>
                    </a:lnTo>
                    <a:lnTo>
                      <a:pt x="546" y="350"/>
                    </a:lnTo>
                    <a:lnTo>
                      <a:pt x="536" y="360"/>
                    </a:lnTo>
                    <a:lnTo>
                      <a:pt x="526" y="368"/>
                    </a:lnTo>
                    <a:lnTo>
                      <a:pt x="514" y="374"/>
                    </a:lnTo>
                    <a:lnTo>
                      <a:pt x="502" y="380"/>
                    </a:lnTo>
                    <a:lnTo>
                      <a:pt x="488" y="384"/>
                    </a:lnTo>
                    <a:lnTo>
                      <a:pt x="476" y="388"/>
                    </a:lnTo>
                    <a:lnTo>
                      <a:pt x="462" y="390"/>
                    </a:lnTo>
                    <a:lnTo>
                      <a:pt x="448" y="392"/>
                    </a:lnTo>
                    <a:lnTo>
                      <a:pt x="442" y="392"/>
                    </a:lnTo>
                    <a:lnTo>
                      <a:pt x="442" y="158"/>
                    </a:lnTo>
                    <a:lnTo>
                      <a:pt x="146" y="158"/>
                    </a:lnTo>
                    <a:lnTo>
                      <a:pt x="146" y="392"/>
                    </a:lnTo>
                    <a:lnTo>
                      <a:pt x="116" y="392"/>
                    </a:lnTo>
                    <a:lnTo>
                      <a:pt x="116" y="392"/>
                    </a:lnTo>
                    <a:lnTo>
                      <a:pt x="104" y="390"/>
                    </a:lnTo>
                    <a:lnTo>
                      <a:pt x="92" y="388"/>
                    </a:lnTo>
                    <a:lnTo>
                      <a:pt x="70" y="382"/>
                    </a:lnTo>
                    <a:lnTo>
                      <a:pt x="52" y="372"/>
                    </a:lnTo>
                    <a:lnTo>
                      <a:pt x="34" y="358"/>
                    </a:lnTo>
                    <a:lnTo>
                      <a:pt x="20" y="340"/>
                    </a:lnTo>
                    <a:lnTo>
                      <a:pt x="10" y="320"/>
                    </a:lnTo>
                    <a:lnTo>
                      <a:pt x="2" y="298"/>
                    </a:lnTo>
                    <a:lnTo>
                      <a:pt x="0" y="286"/>
                    </a:lnTo>
                    <a:lnTo>
                      <a:pt x="0" y="274"/>
                    </a:lnTo>
                    <a:lnTo>
                      <a:pt x="0" y="274"/>
                    </a:lnTo>
                    <a:lnTo>
                      <a:pt x="2" y="254"/>
                    </a:lnTo>
                    <a:lnTo>
                      <a:pt x="8" y="234"/>
                    </a:lnTo>
                    <a:lnTo>
                      <a:pt x="16" y="216"/>
                    </a:lnTo>
                    <a:lnTo>
                      <a:pt x="28" y="200"/>
                    </a:lnTo>
                    <a:lnTo>
                      <a:pt x="42" y="186"/>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4"/>
                    </a:lnTo>
                    <a:lnTo>
                      <a:pt x="224" y="8"/>
                    </a:lnTo>
                    <a:lnTo>
                      <a:pt x="242" y="4"/>
                    </a:lnTo>
                    <a:lnTo>
                      <a:pt x="258" y="2"/>
                    </a:lnTo>
                    <a:lnTo>
                      <a:pt x="274" y="0"/>
                    </a:lnTo>
                    <a:lnTo>
                      <a:pt x="274" y="0"/>
                    </a:lnTo>
                    <a:close/>
                    <a:moveTo>
                      <a:pt x="180" y="262"/>
                    </a:moveTo>
                    <a:lnTo>
                      <a:pt x="266" y="262"/>
                    </a:lnTo>
                    <a:lnTo>
                      <a:pt x="266" y="284"/>
                    </a:lnTo>
                    <a:lnTo>
                      <a:pt x="180" y="284"/>
                    </a:lnTo>
                    <a:lnTo>
                      <a:pt x="180" y="262"/>
                    </a:lnTo>
                    <a:lnTo>
                      <a:pt x="180" y="262"/>
                    </a:lnTo>
                    <a:close/>
                    <a:moveTo>
                      <a:pt x="180" y="226"/>
                    </a:moveTo>
                    <a:lnTo>
                      <a:pt x="266" y="226"/>
                    </a:lnTo>
                    <a:lnTo>
                      <a:pt x="266" y="248"/>
                    </a:lnTo>
                    <a:lnTo>
                      <a:pt x="180" y="248"/>
                    </a:lnTo>
                    <a:lnTo>
                      <a:pt x="180" y="226"/>
                    </a:lnTo>
                    <a:lnTo>
                      <a:pt x="180" y="226"/>
                    </a:lnTo>
                    <a:close/>
                    <a:moveTo>
                      <a:pt x="180" y="190"/>
                    </a:moveTo>
                    <a:lnTo>
                      <a:pt x="266" y="190"/>
                    </a:lnTo>
                    <a:lnTo>
                      <a:pt x="266" y="210"/>
                    </a:lnTo>
                    <a:lnTo>
                      <a:pt x="180" y="210"/>
                    </a:lnTo>
                    <a:lnTo>
                      <a:pt x="180" y="190"/>
                    </a:lnTo>
                    <a:lnTo>
                      <a:pt x="180" y="190"/>
                    </a:lnTo>
                    <a:close/>
                    <a:moveTo>
                      <a:pt x="160" y="172"/>
                    </a:moveTo>
                    <a:lnTo>
                      <a:pt x="284" y="172"/>
                    </a:lnTo>
                    <a:lnTo>
                      <a:pt x="284" y="424"/>
                    </a:lnTo>
                    <a:lnTo>
                      <a:pt x="160" y="424"/>
                    </a:lnTo>
                    <a:lnTo>
                      <a:pt x="160" y="172"/>
                    </a:lnTo>
                    <a:lnTo>
                      <a:pt x="160" y="172"/>
                    </a:lnTo>
                    <a:close/>
                    <a:moveTo>
                      <a:pt x="448" y="488"/>
                    </a:moveTo>
                    <a:lnTo>
                      <a:pt x="392" y="488"/>
                    </a:lnTo>
                    <a:lnTo>
                      <a:pt x="392" y="470"/>
                    </a:lnTo>
                    <a:lnTo>
                      <a:pt x="448" y="470"/>
                    </a:lnTo>
                    <a:lnTo>
                      <a:pt x="448" y="488"/>
                    </a:lnTo>
                    <a:lnTo>
                      <a:pt x="448" y="488"/>
                    </a:lnTo>
                    <a:close/>
                    <a:moveTo>
                      <a:pt x="194" y="488"/>
                    </a:moveTo>
                    <a:lnTo>
                      <a:pt x="138" y="488"/>
                    </a:lnTo>
                    <a:lnTo>
                      <a:pt x="138" y="470"/>
                    </a:lnTo>
                    <a:lnTo>
                      <a:pt x="194" y="470"/>
                    </a:lnTo>
                    <a:lnTo>
                      <a:pt x="194" y="488"/>
                    </a:lnTo>
                    <a:lnTo>
                      <a:pt x="194" y="488"/>
                    </a:lnTo>
                    <a:close/>
                    <a:moveTo>
                      <a:pt x="336" y="488"/>
                    </a:moveTo>
                    <a:lnTo>
                      <a:pt x="250" y="488"/>
                    </a:lnTo>
                    <a:lnTo>
                      <a:pt x="250" y="470"/>
                    </a:lnTo>
                    <a:lnTo>
                      <a:pt x="336" y="470"/>
                    </a:lnTo>
                    <a:lnTo>
                      <a:pt x="336" y="488"/>
                    </a:lnTo>
                    <a:lnTo>
                      <a:pt x="336" y="488"/>
                    </a:lnTo>
                    <a:close/>
                    <a:moveTo>
                      <a:pt x="374" y="462"/>
                    </a:moveTo>
                    <a:lnTo>
                      <a:pt x="386" y="462"/>
                    </a:lnTo>
                    <a:lnTo>
                      <a:pt x="386" y="498"/>
                    </a:lnTo>
                    <a:lnTo>
                      <a:pt x="342" y="498"/>
                    </a:lnTo>
                    <a:lnTo>
                      <a:pt x="342" y="462"/>
                    </a:lnTo>
                    <a:lnTo>
                      <a:pt x="354" y="462"/>
                    </a:lnTo>
                    <a:lnTo>
                      <a:pt x="354" y="434"/>
                    </a:lnTo>
                    <a:lnTo>
                      <a:pt x="374" y="434"/>
                    </a:lnTo>
                    <a:lnTo>
                      <a:pt x="374" y="462"/>
                    </a:lnTo>
                    <a:lnTo>
                      <a:pt x="374" y="462"/>
                    </a:lnTo>
                    <a:close/>
                    <a:moveTo>
                      <a:pt x="232" y="462"/>
                    </a:moveTo>
                    <a:lnTo>
                      <a:pt x="244" y="462"/>
                    </a:lnTo>
                    <a:lnTo>
                      <a:pt x="244" y="498"/>
                    </a:lnTo>
                    <a:lnTo>
                      <a:pt x="202" y="498"/>
                    </a:lnTo>
                    <a:lnTo>
                      <a:pt x="202" y="462"/>
                    </a:lnTo>
                    <a:lnTo>
                      <a:pt x="214" y="462"/>
                    </a:lnTo>
                    <a:lnTo>
                      <a:pt x="214" y="434"/>
                    </a:lnTo>
                    <a:lnTo>
                      <a:pt x="232" y="434"/>
                    </a:lnTo>
                    <a:lnTo>
                      <a:pt x="232" y="462"/>
                    </a:lnTo>
                    <a:lnTo>
                      <a:pt x="232" y="462"/>
                    </a:lnTo>
                    <a:close/>
                    <a:moveTo>
                      <a:pt x="320" y="262"/>
                    </a:moveTo>
                    <a:lnTo>
                      <a:pt x="408" y="262"/>
                    </a:lnTo>
                    <a:lnTo>
                      <a:pt x="408" y="284"/>
                    </a:lnTo>
                    <a:lnTo>
                      <a:pt x="320" y="284"/>
                    </a:lnTo>
                    <a:lnTo>
                      <a:pt x="320" y="262"/>
                    </a:lnTo>
                    <a:lnTo>
                      <a:pt x="320" y="262"/>
                    </a:lnTo>
                    <a:close/>
                    <a:moveTo>
                      <a:pt x="320" y="226"/>
                    </a:moveTo>
                    <a:lnTo>
                      <a:pt x="408" y="226"/>
                    </a:lnTo>
                    <a:lnTo>
                      <a:pt x="408" y="248"/>
                    </a:lnTo>
                    <a:lnTo>
                      <a:pt x="320" y="248"/>
                    </a:lnTo>
                    <a:lnTo>
                      <a:pt x="320" y="226"/>
                    </a:lnTo>
                    <a:lnTo>
                      <a:pt x="320" y="226"/>
                    </a:lnTo>
                    <a:close/>
                    <a:moveTo>
                      <a:pt x="320" y="190"/>
                    </a:moveTo>
                    <a:lnTo>
                      <a:pt x="408" y="190"/>
                    </a:lnTo>
                    <a:lnTo>
                      <a:pt x="408" y="210"/>
                    </a:lnTo>
                    <a:lnTo>
                      <a:pt x="320" y="210"/>
                    </a:lnTo>
                    <a:lnTo>
                      <a:pt x="320" y="190"/>
                    </a:lnTo>
                    <a:lnTo>
                      <a:pt x="320" y="190"/>
                    </a:lnTo>
                    <a:close/>
                    <a:moveTo>
                      <a:pt x="302" y="172"/>
                    </a:moveTo>
                    <a:lnTo>
                      <a:pt x="426" y="172"/>
                    </a:lnTo>
                    <a:lnTo>
                      <a:pt x="426" y="424"/>
                    </a:lnTo>
                    <a:lnTo>
                      <a:pt x="302" y="424"/>
                    </a:lnTo>
                    <a:lnTo>
                      <a:pt x="302" y="172"/>
                    </a:lnTo>
                    <a:lnTo>
                      <a:pt x="302" y="17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sp>
        <p:nvSpPr>
          <p:cNvPr id="204" name="同侧圆角矩形 203"/>
          <p:cNvSpPr/>
          <p:nvPr/>
        </p:nvSpPr>
        <p:spPr bwMode="auto">
          <a:xfrm>
            <a:off x="330200" y="1309577"/>
            <a:ext cx="4136142" cy="3091747"/>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r>
              <a:rPr lang="en-US" altLang="zh-CN" sz="500" kern="0" dirty="0" smtClean="0">
                <a:solidFill>
                  <a:srgbClr val="5F5F5F"/>
                </a:solidFill>
                <a:latin typeface="Arial" pitchFamily="34" charset="0"/>
                <a:ea typeface="华文细黑" pitchFamily="2" charset="-122"/>
                <a:cs typeface="Arial" pitchFamily="34" charset="0"/>
              </a:rPr>
              <a:t>$</a:t>
            </a:r>
          </a:p>
        </p:txBody>
      </p:sp>
      <p:sp>
        <p:nvSpPr>
          <p:cNvPr id="205" name="AutoShape 44"/>
          <p:cNvSpPr>
            <a:spLocks noChangeArrowheads="1"/>
          </p:cNvSpPr>
          <p:nvPr/>
        </p:nvSpPr>
        <p:spPr bwMode="auto">
          <a:xfrm>
            <a:off x="330200" y="918353"/>
            <a:ext cx="4136142" cy="433754"/>
          </a:xfrm>
          <a:prstGeom prst="round2SameRect">
            <a:avLst>
              <a:gd name="adj1" fmla="val 0"/>
              <a:gd name="adj2" fmla="val 0"/>
            </a:avLst>
          </a:prstGeom>
          <a:solidFill>
            <a:srgbClr val="B9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algn="ctr" defTabSz="588012" eaLnBrk="0" hangingPunct="0">
              <a:buSzPct val="60000"/>
            </a:pPr>
            <a:endParaRPr lang="zh-CN" altLang="en-US" sz="1400" b="1" dirty="0" smtClean="0">
              <a:solidFill>
                <a:prstClr val="white"/>
              </a:solidFill>
              <a:latin typeface="Arial" pitchFamily="34" charset="0"/>
              <a:ea typeface="微软雅黑" pitchFamily="34" charset="-122"/>
              <a:cs typeface="Arial" pitchFamily="34" charset="0"/>
            </a:endParaRPr>
          </a:p>
        </p:txBody>
      </p:sp>
      <p:sp>
        <p:nvSpPr>
          <p:cNvPr id="206" name="矩形 205"/>
          <p:cNvSpPr/>
          <p:nvPr/>
        </p:nvSpPr>
        <p:spPr>
          <a:xfrm>
            <a:off x="537981" y="983738"/>
            <a:ext cx="3705597" cy="284675"/>
          </a:xfrm>
          <a:prstGeom prst="rect">
            <a:avLst/>
          </a:prstGeom>
        </p:spPr>
        <p:txBody>
          <a:bodyPr wrap="square" lIns="68562" tIns="34281" rIns="68562" bIns="34281" anchor="ctr">
            <a:spAutoFit/>
          </a:bodyPr>
          <a:lstStyle/>
          <a:p>
            <a:pPr algn="ctr" fontAlgn="auto">
              <a:spcBef>
                <a:spcPts val="0"/>
              </a:spcBef>
              <a:spcAft>
                <a:spcPts val="0"/>
              </a:spcAft>
            </a:pPr>
            <a:r>
              <a:rPr lang="en-US" altLang="zh-CN" sz="1400" b="1" kern="0" dirty="0" smtClean="0">
                <a:solidFill>
                  <a:srgbClr val="FFFFFF"/>
                </a:solidFill>
                <a:latin typeface="Arial" pitchFamily="34" charset="0"/>
                <a:ea typeface="华文细黑"/>
                <a:cs typeface="Arial" pitchFamily="34" charset="0"/>
              </a:rPr>
              <a:t>Rapid Increase in Revenue </a:t>
            </a:r>
            <a:endParaRPr lang="en-US" altLang="zh-CN" sz="1400" b="1" kern="0" dirty="0">
              <a:solidFill>
                <a:srgbClr val="FFFFFF"/>
              </a:solidFill>
              <a:latin typeface="Arial" pitchFamily="34" charset="0"/>
              <a:ea typeface="华文细黑"/>
              <a:cs typeface="Arial" pitchFamily="34" charset="0"/>
            </a:endParaRPr>
          </a:p>
        </p:txBody>
      </p:sp>
      <p:sp>
        <p:nvSpPr>
          <p:cNvPr id="207" name="Content Placeholder 3"/>
          <p:cNvSpPr txBox="1">
            <a:spLocks/>
          </p:cNvSpPr>
          <p:nvPr/>
        </p:nvSpPr>
        <p:spPr>
          <a:xfrm>
            <a:off x="2946993" y="2289298"/>
            <a:ext cx="1275318" cy="538963"/>
          </a:xfrm>
          <a:prstGeom prst="rect">
            <a:avLst/>
          </a:prstGeom>
          <a:scene3d>
            <a:camera prst="orthographicFront"/>
            <a:lightRig rig="threePt" dir="t"/>
          </a:scene3d>
          <a:sp3d>
            <a:bevelT w="139700" prst="cross"/>
          </a:sp3d>
        </p:spPr>
        <p:txBody>
          <a:bodyPr/>
          <a:lstStyle/>
          <a:p>
            <a:pPr marL="342900" indent="-342900" eaLnBrk="0" hangingPunct="0">
              <a:lnSpc>
                <a:spcPct val="140000"/>
              </a:lnSpc>
              <a:buClr>
                <a:srgbClr val="777777"/>
              </a:buClr>
              <a:buSzPct val="60000"/>
              <a:defRPr/>
            </a:pPr>
            <a:r>
              <a:rPr lang="en-US" altLang="zh-CN" sz="2400" b="1" kern="0" dirty="0" smtClean="0">
                <a:solidFill>
                  <a:srgbClr val="C00000"/>
                </a:solidFill>
                <a:latin typeface="微软雅黑" pitchFamily="34" charset="-122"/>
                <a:ea typeface="微软雅黑" pitchFamily="34" charset="-122"/>
              </a:rPr>
              <a:t>billion</a:t>
            </a:r>
          </a:p>
        </p:txBody>
      </p:sp>
      <p:sp>
        <p:nvSpPr>
          <p:cNvPr id="208" name="Content Placeholder 3"/>
          <p:cNvSpPr txBox="1">
            <a:spLocks/>
          </p:cNvSpPr>
          <p:nvPr/>
        </p:nvSpPr>
        <p:spPr>
          <a:xfrm>
            <a:off x="511951" y="1373551"/>
            <a:ext cx="1876677" cy="532033"/>
          </a:xfrm>
          <a:prstGeom prst="rect">
            <a:avLst/>
          </a:prstGeom>
        </p:spPr>
        <p:txBody>
          <a:bodyPr/>
          <a:lstStyle/>
          <a:p>
            <a:pPr marL="342900" indent="-342900" eaLnBrk="0" hangingPunct="0">
              <a:lnSpc>
                <a:spcPct val="140000"/>
              </a:lnSpc>
              <a:buClr>
                <a:srgbClr val="777777"/>
              </a:buClr>
              <a:buSzPct val="60000"/>
              <a:defRPr/>
            </a:pPr>
            <a:r>
              <a:rPr lang="en-US" altLang="zh-CN" sz="1200" kern="0" dirty="0" smtClean="0">
                <a:solidFill>
                  <a:srgbClr val="000000">
                    <a:lumMod val="65000"/>
                    <a:lumOff val="35000"/>
                  </a:srgbClr>
                </a:solidFill>
                <a:latin typeface="Arial" pitchFamily="34" charset="0"/>
                <a:ea typeface="微软雅黑" pitchFamily="34" charset="-122"/>
                <a:cs typeface="Arial" pitchFamily="34" charset="0"/>
              </a:rPr>
              <a:t>Sales revenue (USD)</a:t>
            </a:r>
          </a:p>
        </p:txBody>
      </p:sp>
      <p:sp>
        <p:nvSpPr>
          <p:cNvPr id="209" name="Content Placeholder 3"/>
          <p:cNvSpPr txBox="1">
            <a:spLocks/>
          </p:cNvSpPr>
          <p:nvPr/>
        </p:nvSpPr>
        <p:spPr>
          <a:xfrm>
            <a:off x="510961" y="2806077"/>
            <a:ext cx="2062118" cy="532033"/>
          </a:xfrm>
          <a:prstGeom prst="rect">
            <a:avLst/>
          </a:prstGeom>
        </p:spPr>
        <p:txBody>
          <a:bodyPr/>
          <a:lstStyle/>
          <a:p>
            <a:pPr marL="342900" indent="-342900" eaLnBrk="0" hangingPunct="0">
              <a:lnSpc>
                <a:spcPct val="140000"/>
              </a:lnSpc>
              <a:buClr>
                <a:srgbClr val="777777"/>
              </a:buClr>
              <a:buSzPct val="60000"/>
              <a:defRPr/>
            </a:pPr>
            <a:r>
              <a:rPr lang="en-US" altLang="zh-CN" sz="1200" kern="0" dirty="0" smtClean="0">
                <a:solidFill>
                  <a:srgbClr val="000000">
                    <a:lumMod val="65000"/>
                    <a:lumOff val="35000"/>
                  </a:srgbClr>
                </a:solidFill>
                <a:latin typeface="Arial" pitchFamily="34" charset="0"/>
                <a:ea typeface="微软雅黑" pitchFamily="34" charset="-122"/>
                <a:cs typeface="Arial" pitchFamily="34" charset="0"/>
              </a:rPr>
              <a:t>Average annual growth</a:t>
            </a:r>
          </a:p>
        </p:txBody>
      </p:sp>
      <p:sp>
        <p:nvSpPr>
          <p:cNvPr id="210" name="Content Placeholder 3"/>
          <p:cNvSpPr txBox="1">
            <a:spLocks/>
          </p:cNvSpPr>
          <p:nvPr/>
        </p:nvSpPr>
        <p:spPr>
          <a:xfrm>
            <a:off x="2891760" y="3505435"/>
            <a:ext cx="753140" cy="749066"/>
          </a:xfrm>
          <a:prstGeom prst="rect">
            <a:avLst/>
          </a:prstGeom>
          <a:scene3d>
            <a:camera prst="orthographicFront"/>
            <a:lightRig rig="threePt" dir="t"/>
          </a:scene3d>
          <a:sp3d>
            <a:bevelT w="139700" prst="cross"/>
          </a:sp3d>
        </p:spPr>
        <p:txBody>
          <a:bodyPr/>
          <a:lstStyle/>
          <a:p>
            <a:pPr marL="342900" indent="-342900" eaLnBrk="0" hangingPunct="0">
              <a:lnSpc>
                <a:spcPct val="140000"/>
              </a:lnSpc>
              <a:buClr>
                <a:srgbClr val="777777"/>
              </a:buClr>
              <a:buSzPct val="60000"/>
              <a:defRPr/>
            </a:pPr>
            <a:r>
              <a:rPr lang="en-US" altLang="zh-CN" sz="3600" b="1" kern="0" dirty="0" smtClean="0">
                <a:solidFill>
                  <a:srgbClr val="C00000"/>
                </a:solidFill>
                <a:latin typeface="Aurora BdCn BT" pitchFamily="34" charset="0"/>
                <a:ea typeface="微软雅黑" pitchFamily="34" charset="-122"/>
              </a:rPr>
              <a:t>%</a:t>
            </a:r>
            <a:endParaRPr lang="en-US" altLang="zh-CN" sz="3600" b="1" kern="0" dirty="0" smtClean="0">
              <a:solidFill>
                <a:srgbClr val="C00000"/>
              </a:solidFill>
              <a:latin typeface="微软雅黑" pitchFamily="34" charset="-122"/>
              <a:ea typeface="微软雅黑" pitchFamily="34" charset="-122"/>
            </a:endParaRPr>
          </a:p>
        </p:txBody>
      </p:sp>
      <p:sp>
        <p:nvSpPr>
          <p:cNvPr id="220" name="TextBox 219"/>
          <p:cNvSpPr txBox="1"/>
          <p:nvPr/>
        </p:nvSpPr>
        <p:spPr>
          <a:xfrm>
            <a:off x="695325" y="1733550"/>
            <a:ext cx="2333625" cy="1200329"/>
          </a:xfrm>
          <a:prstGeom prst="rect">
            <a:avLst/>
          </a:prstGeom>
          <a:noFill/>
        </p:spPr>
        <p:txBody>
          <a:bodyPr wrap="square" rtlCol="0">
            <a:spAutoFit/>
          </a:bodyPr>
          <a:lstStyle/>
          <a:p>
            <a:r>
              <a:rPr lang="en-US" altLang="zh-CN" sz="4000" b="1" dirty="0" smtClean="0">
                <a:solidFill>
                  <a:srgbClr val="C00000"/>
                </a:solidFill>
                <a:latin typeface="Arial" pitchFamily="34" charset="0"/>
                <a:cs typeface="Arial" pitchFamily="34" charset="0"/>
              </a:rPr>
              <a:t>$</a:t>
            </a:r>
            <a:r>
              <a:rPr lang="en-US" altLang="zh-CN" sz="7200" b="1" dirty="0" smtClean="0">
                <a:solidFill>
                  <a:srgbClr val="C00000"/>
                </a:solidFill>
                <a:latin typeface="Arial" pitchFamily="34" charset="0"/>
                <a:cs typeface="Arial" pitchFamily="34" charset="0"/>
              </a:rPr>
              <a:t>1.85</a:t>
            </a:r>
            <a:endParaRPr lang="zh-CN" altLang="en-US" sz="6000" b="1" dirty="0">
              <a:solidFill>
                <a:srgbClr val="C00000"/>
              </a:solidFill>
              <a:latin typeface="Arial" pitchFamily="34" charset="0"/>
              <a:cs typeface="Arial" pitchFamily="34" charset="0"/>
            </a:endParaRPr>
          </a:p>
        </p:txBody>
      </p:sp>
      <p:sp>
        <p:nvSpPr>
          <p:cNvPr id="221" name="TextBox 220"/>
          <p:cNvSpPr txBox="1"/>
          <p:nvPr/>
        </p:nvSpPr>
        <p:spPr>
          <a:xfrm>
            <a:off x="619125" y="3130371"/>
            <a:ext cx="2333625" cy="1200329"/>
          </a:xfrm>
          <a:prstGeom prst="rect">
            <a:avLst/>
          </a:prstGeom>
          <a:noFill/>
        </p:spPr>
        <p:txBody>
          <a:bodyPr wrap="square" rtlCol="0">
            <a:spAutoFit/>
          </a:bodyPr>
          <a:lstStyle/>
          <a:p>
            <a:pPr algn="r"/>
            <a:r>
              <a:rPr lang="en-US" altLang="zh-CN" sz="7200" b="1" dirty="0" smtClean="0">
                <a:solidFill>
                  <a:srgbClr val="C00000"/>
                </a:solidFill>
                <a:latin typeface="Arial" pitchFamily="34" charset="0"/>
                <a:cs typeface="Arial" pitchFamily="34" charset="0"/>
              </a:rPr>
              <a:t>25.8</a:t>
            </a:r>
            <a:endParaRPr lang="zh-CN" altLang="en-US" sz="11500" b="1" dirty="0">
              <a:solidFill>
                <a:srgbClr val="C00000"/>
              </a:solidFill>
              <a:latin typeface="Arial" pitchFamily="34" charset="0"/>
              <a:cs typeface="Arial" pitchFamily="34" charset="0"/>
            </a:endParaRPr>
          </a:p>
        </p:txBody>
      </p:sp>
      <p:grpSp>
        <p:nvGrpSpPr>
          <p:cNvPr id="21" name="组合 239"/>
          <p:cNvGrpSpPr/>
          <p:nvPr/>
        </p:nvGrpSpPr>
        <p:grpSpPr>
          <a:xfrm>
            <a:off x="5050840" y="3796467"/>
            <a:ext cx="1694206" cy="661720"/>
            <a:chOff x="6936790" y="3739317"/>
            <a:chExt cx="1694206" cy="661720"/>
          </a:xfrm>
        </p:grpSpPr>
        <p:grpSp>
          <p:nvGrpSpPr>
            <p:cNvPr id="22" name="组合 275"/>
            <p:cNvGrpSpPr/>
            <p:nvPr/>
          </p:nvGrpSpPr>
          <p:grpSpPr>
            <a:xfrm>
              <a:off x="6936790" y="3816559"/>
              <a:ext cx="241045" cy="354066"/>
              <a:chOff x="15730538" y="3268663"/>
              <a:chExt cx="765175" cy="1123950"/>
            </a:xfrm>
            <a:solidFill>
              <a:schemeClr val="bg1"/>
            </a:solidFill>
          </p:grpSpPr>
          <p:sp>
            <p:nvSpPr>
              <p:cNvPr id="227" name="Freeform 57"/>
              <p:cNvSpPr>
                <a:spLocks/>
              </p:cNvSpPr>
              <p:nvPr/>
            </p:nvSpPr>
            <p:spPr bwMode="auto">
              <a:xfrm>
                <a:off x="15786100" y="3268663"/>
                <a:ext cx="252413" cy="261938"/>
              </a:xfrm>
              <a:custGeom>
                <a:avLst/>
                <a:gdLst/>
                <a:ahLst/>
                <a:cxnLst>
                  <a:cxn ang="0">
                    <a:pos x="74" y="105"/>
                  </a:cxn>
                  <a:cxn ang="0">
                    <a:pos x="42" y="152"/>
                  </a:cxn>
                  <a:cxn ang="0">
                    <a:pos x="19" y="202"/>
                  </a:cxn>
                  <a:cxn ang="0">
                    <a:pos x="4" y="256"/>
                  </a:cxn>
                  <a:cxn ang="0">
                    <a:pos x="0" y="312"/>
                  </a:cxn>
                  <a:cxn ang="0">
                    <a:pos x="2" y="319"/>
                  </a:cxn>
                  <a:cxn ang="0">
                    <a:pos x="10" y="327"/>
                  </a:cxn>
                  <a:cxn ang="0">
                    <a:pos x="57" y="327"/>
                  </a:cxn>
                  <a:cxn ang="0">
                    <a:pos x="64" y="326"/>
                  </a:cxn>
                  <a:cxn ang="0">
                    <a:pos x="69" y="322"/>
                  </a:cxn>
                  <a:cxn ang="0">
                    <a:pos x="73" y="312"/>
                  </a:cxn>
                  <a:cxn ang="0">
                    <a:pos x="74" y="290"/>
                  </a:cxn>
                  <a:cxn ang="0">
                    <a:pos x="81" y="248"/>
                  </a:cxn>
                  <a:cxn ang="0">
                    <a:pos x="95" y="208"/>
                  </a:cxn>
                  <a:cxn ang="0">
                    <a:pos x="117" y="170"/>
                  </a:cxn>
                  <a:cxn ang="0">
                    <a:pos x="130" y="154"/>
                  </a:cxn>
                  <a:cxn ang="0">
                    <a:pos x="140" y="143"/>
                  </a:cxn>
                  <a:cxn ang="0">
                    <a:pos x="174" y="113"/>
                  </a:cxn>
                  <a:cxn ang="0">
                    <a:pos x="214" y="91"/>
                  </a:cxn>
                  <a:cxn ang="0">
                    <a:pos x="258" y="78"/>
                  </a:cxn>
                  <a:cxn ang="0">
                    <a:pos x="304" y="73"/>
                  </a:cxn>
                  <a:cxn ang="0">
                    <a:pos x="311" y="73"/>
                  </a:cxn>
                  <a:cxn ang="0">
                    <a:pos x="316" y="68"/>
                  </a:cxn>
                  <a:cxn ang="0">
                    <a:pos x="319" y="57"/>
                  </a:cxn>
                  <a:cxn ang="0">
                    <a:pos x="319" y="17"/>
                  </a:cxn>
                  <a:cxn ang="0">
                    <a:pos x="314" y="5"/>
                  </a:cxn>
                  <a:cxn ang="0">
                    <a:pos x="309" y="2"/>
                  </a:cxn>
                  <a:cxn ang="0">
                    <a:pos x="304" y="0"/>
                  </a:cxn>
                  <a:cxn ang="0">
                    <a:pos x="243" y="7"/>
                  </a:cxn>
                  <a:cxn ang="0">
                    <a:pos x="186" y="25"/>
                  </a:cxn>
                  <a:cxn ang="0">
                    <a:pos x="133" y="54"/>
                  </a:cxn>
                  <a:cxn ang="0">
                    <a:pos x="88" y="91"/>
                  </a:cxn>
                  <a:cxn ang="0">
                    <a:pos x="74" y="105"/>
                  </a:cxn>
                </a:cxnLst>
                <a:rect l="0" t="0" r="r" b="b"/>
                <a:pathLst>
                  <a:path w="319" h="329">
                    <a:moveTo>
                      <a:pt x="74" y="105"/>
                    </a:moveTo>
                    <a:lnTo>
                      <a:pt x="74" y="105"/>
                    </a:lnTo>
                    <a:lnTo>
                      <a:pt x="57" y="128"/>
                    </a:lnTo>
                    <a:lnTo>
                      <a:pt x="42" y="152"/>
                    </a:lnTo>
                    <a:lnTo>
                      <a:pt x="29" y="175"/>
                    </a:lnTo>
                    <a:lnTo>
                      <a:pt x="19" y="202"/>
                    </a:lnTo>
                    <a:lnTo>
                      <a:pt x="10" y="229"/>
                    </a:lnTo>
                    <a:lnTo>
                      <a:pt x="4" y="256"/>
                    </a:lnTo>
                    <a:lnTo>
                      <a:pt x="2" y="285"/>
                    </a:lnTo>
                    <a:lnTo>
                      <a:pt x="0" y="312"/>
                    </a:lnTo>
                    <a:lnTo>
                      <a:pt x="0" y="312"/>
                    </a:lnTo>
                    <a:lnTo>
                      <a:pt x="2" y="319"/>
                    </a:lnTo>
                    <a:lnTo>
                      <a:pt x="5" y="324"/>
                    </a:lnTo>
                    <a:lnTo>
                      <a:pt x="10" y="327"/>
                    </a:lnTo>
                    <a:lnTo>
                      <a:pt x="17" y="329"/>
                    </a:lnTo>
                    <a:lnTo>
                      <a:pt x="57" y="327"/>
                    </a:lnTo>
                    <a:lnTo>
                      <a:pt x="57" y="327"/>
                    </a:lnTo>
                    <a:lnTo>
                      <a:pt x="64" y="326"/>
                    </a:lnTo>
                    <a:lnTo>
                      <a:pt x="69" y="322"/>
                    </a:lnTo>
                    <a:lnTo>
                      <a:pt x="69" y="322"/>
                    </a:lnTo>
                    <a:lnTo>
                      <a:pt x="73" y="317"/>
                    </a:lnTo>
                    <a:lnTo>
                      <a:pt x="73" y="312"/>
                    </a:lnTo>
                    <a:lnTo>
                      <a:pt x="73" y="312"/>
                    </a:lnTo>
                    <a:lnTo>
                      <a:pt x="74" y="290"/>
                    </a:lnTo>
                    <a:lnTo>
                      <a:pt x="76" y="268"/>
                    </a:lnTo>
                    <a:lnTo>
                      <a:pt x="81" y="248"/>
                    </a:lnTo>
                    <a:lnTo>
                      <a:pt x="86" y="226"/>
                    </a:lnTo>
                    <a:lnTo>
                      <a:pt x="95" y="208"/>
                    </a:lnTo>
                    <a:lnTo>
                      <a:pt x="105" y="189"/>
                    </a:lnTo>
                    <a:lnTo>
                      <a:pt x="117" y="170"/>
                    </a:lnTo>
                    <a:lnTo>
                      <a:pt x="130" y="154"/>
                    </a:lnTo>
                    <a:lnTo>
                      <a:pt x="130" y="154"/>
                    </a:lnTo>
                    <a:lnTo>
                      <a:pt x="140" y="143"/>
                    </a:lnTo>
                    <a:lnTo>
                      <a:pt x="140" y="143"/>
                    </a:lnTo>
                    <a:lnTo>
                      <a:pt x="157" y="127"/>
                    </a:lnTo>
                    <a:lnTo>
                      <a:pt x="174" y="113"/>
                    </a:lnTo>
                    <a:lnTo>
                      <a:pt x="194" y="101"/>
                    </a:lnTo>
                    <a:lnTo>
                      <a:pt x="214" y="91"/>
                    </a:lnTo>
                    <a:lnTo>
                      <a:pt x="236" y="84"/>
                    </a:lnTo>
                    <a:lnTo>
                      <a:pt x="258" y="78"/>
                    </a:lnTo>
                    <a:lnTo>
                      <a:pt x="280" y="74"/>
                    </a:lnTo>
                    <a:lnTo>
                      <a:pt x="304" y="73"/>
                    </a:lnTo>
                    <a:lnTo>
                      <a:pt x="304" y="73"/>
                    </a:lnTo>
                    <a:lnTo>
                      <a:pt x="311" y="73"/>
                    </a:lnTo>
                    <a:lnTo>
                      <a:pt x="316" y="68"/>
                    </a:lnTo>
                    <a:lnTo>
                      <a:pt x="316" y="68"/>
                    </a:lnTo>
                    <a:lnTo>
                      <a:pt x="317" y="62"/>
                    </a:lnTo>
                    <a:lnTo>
                      <a:pt x="319" y="57"/>
                    </a:lnTo>
                    <a:lnTo>
                      <a:pt x="319" y="17"/>
                    </a:lnTo>
                    <a:lnTo>
                      <a:pt x="319" y="17"/>
                    </a:lnTo>
                    <a:lnTo>
                      <a:pt x="317" y="10"/>
                    </a:lnTo>
                    <a:lnTo>
                      <a:pt x="314" y="5"/>
                    </a:lnTo>
                    <a:lnTo>
                      <a:pt x="314" y="5"/>
                    </a:lnTo>
                    <a:lnTo>
                      <a:pt x="309" y="2"/>
                    </a:lnTo>
                    <a:lnTo>
                      <a:pt x="304" y="0"/>
                    </a:lnTo>
                    <a:lnTo>
                      <a:pt x="304" y="0"/>
                    </a:lnTo>
                    <a:lnTo>
                      <a:pt x="273" y="2"/>
                    </a:lnTo>
                    <a:lnTo>
                      <a:pt x="243" y="7"/>
                    </a:lnTo>
                    <a:lnTo>
                      <a:pt x="214" y="15"/>
                    </a:lnTo>
                    <a:lnTo>
                      <a:pt x="186" y="25"/>
                    </a:lnTo>
                    <a:lnTo>
                      <a:pt x="159" y="37"/>
                    </a:lnTo>
                    <a:lnTo>
                      <a:pt x="133" y="54"/>
                    </a:lnTo>
                    <a:lnTo>
                      <a:pt x="110" y="71"/>
                    </a:lnTo>
                    <a:lnTo>
                      <a:pt x="88" y="91"/>
                    </a:lnTo>
                    <a:lnTo>
                      <a:pt x="88" y="91"/>
                    </a:lnTo>
                    <a:lnTo>
                      <a:pt x="74" y="105"/>
                    </a:lnTo>
                    <a:lnTo>
                      <a:pt x="74" y="1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a:solidFill>
                    <a:sysClr val="windowText" lastClr="000000"/>
                  </a:solidFill>
                </a:endParaRPr>
              </a:p>
            </p:txBody>
          </p:sp>
          <p:sp>
            <p:nvSpPr>
              <p:cNvPr id="228" name="Freeform 58"/>
              <p:cNvSpPr>
                <a:spLocks/>
              </p:cNvSpPr>
              <p:nvPr/>
            </p:nvSpPr>
            <p:spPr bwMode="auto">
              <a:xfrm>
                <a:off x="15886113" y="3368675"/>
                <a:ext cx="144463" cy="150813"/>
              </a:xfrm>
              <a:custGeom>
                <a:avLst/>
                <a:gdLst/>
                <a:ahLst/>
                <a:cxnLst>
                  <a:cxn ang="0">
                    <a:pos x="47" y="50"/>
                  </a:cxn>
                  <a:cxn ang="0">
                    <a:pos x="47" y="50"/>
                  </a:cxn>
                  <a:cxn ang="0">
                    <a:pos x="40" y="57"/>
                  </a:cxn>
                  <a:cxn ang="0">
                    <a:pos x="40" y="57"/>
                  </a:cxn>
                  <a:cxn ang="0">
                    <a:pos x="30" y="69"/>
                  </a:cxn>
                  <a:cxn ang="0">
                    <a:pos x="22" y="82"/>
                  </a:cxn>
                  <a:cxn ang="0">
                    <a:pos x="15" y="96"/>
                  </a:cxn>
                  <a:cxn ang="0">
                    <a:pos x="8" y="111"/>
                  </a:cxn>
                  <a:cxn ang="0">
                    <a:pos x="5" y="126"/>
                  </a:cxn>
                  <a:cxn ang="0">
                    <a:pos x="1" y="141"/>
                  </a:cxn>
                  <a:cxn ang="0">
                    <a:pos x="0" y="156"/>
                  </a:cxn>
                  <a:cxn ang="0">
                    <a:pos x="0" y="173"/>
                  </a:cxn>
                  <a:cxn ang="0">
                    <a:pos x="0" y="173"/>
                  </a:cxn>
                  <a:cxn ang="0">
                    <a:pos x="0" y="178"/>
                  </a:cxn>
                  <a:cxn ang="0">
                    <a:pos x="3" y="183"/>
                  </a:cxn>
                  <a:cxn ang="0">
                    <a:pos x="8" y="187"/>
                  </a:cxn>
                  <a:cxn ang="0">
                    <a:pos x="15" y="189"/>
                  </a:cxn>
                  <a:cxn ang="0">
                    <a:pos x="57" y="187"/>
                  </a:cxn>
                  <a:cxn ang="0">
                    <a:pos x="57" y="187"/>
                  </a:cxn>
                  <a:cxn ang="0">
                    <a:pos x="62" y="185"/>
                  </a:cxn>
                  <a:cxn ang="0">
                    <a:pos x="67" y="182"/>
                  </a:cxn>
                  <a:cxn ang="0">
                    <a:pos x="67" y="182"/>
                  </a:cxn>
                  <a:cxn ang="0">
                    <a:pos x="71" y="177"/>
                  </a:cxn>
                  <a:cxn ang="0">
                    <a:pos x="72" y="170"/>
                  </a:cxn>
                  <a:cxn ang="0">
                    <a:pos x="72" y="170"/>
                  </a:cxn>
                  <a:cxn ang="0">
                    <a:pos x="72" y="153"/>
                  </a:cxn>
                  <a:cxn ang="0">
                    <a:pos x="77" y="136"/>
                  </a:cxn>
                  <a:cxn ang="0">
                    <a:pos x="86" y="119"/>
                  </a:cxn>
                  <a:cxn ang="0">
                    <a:pos x="96" y="104"/>
                  </a:cxn>
                  <a:cxn ang="0">
                    <a:pos x="96" y="104"/>
                  </a:cxn>
                  <a:cxn ang="0">
                    <a:pos x="99" y="101"/>
                  </a:cxn>
                  <a:cxn ang="0">
                    <a:pos x="99" y="101"/>
                  </a:cxn>
                  <a:cxn ang="0">
                    <a:pos x="113" y="89"/>
                  </a:cxn>
                  <a:cxn ang="0">
                    <a:pos x="130" y="81"/>
                  </a:cxn>
                  <a:cxn ang="0">
                    <a:pos x="146" y="74"/>
                  </a:cxn>
                  <a:cxn ang="0">
                    <a:pos x="165" y="72"/>
                  </a:cxn>
                  <a:cxn ang="0">
                    <a:pos x="165" y="72"/>
                  </a:cxn>
                  <a:cxn ang="0">
                    <a:pos x="172" y="70"/>
                  </a:cxn>
                  <a:cxn ang="0">
                    <a:pos x="177" y="67"/>
                  </a:cxn>
                  <a:cxn ang="0">
                    <a:pos x="177" y="67"/>
                  </a:cxn>
                  <a:cxn ang="0">
                    <a:pos x="180" y="62"/>
                  </a:cxn>
                  <a:cxn ang="0">
                    <a:pos x="182" y="55"/>
                  </a:cxn>
                  <a:cxn ang="0">
                    <a:pos x="182" y="15"/>
                  </a:cxn>
                  <a:cxn ang="0">
                    <a:pos x="182" y="15"/>
                  </a:cxn>
                  <a:cxn ang="0">
                    <a:pos x="180" y="8"/>
                  </a:cxn>
                  <a:cxn ang="0">
                    <a:pos x="177" y="3"/>
                  </a:cxn>
                  <a:cxn ang="0">
                    <a:pos x="177" y="3"/>
                  </a:cxn>
                  <a:cxn ang="0">
                    <a:pos x="172" y="0"/>
                  </a:cxn>
                  <a:cxn ang="0">
                    <a:pos x="165" y="0"/>
                  </a:cxn>
                  <a:cxn ang="0">
                    <a:pos x="165" y="0"/>
                  </a:cxn>
                  <a:cxn ang="0">
                    <a:pos x="148" y="0"/>
                  </a:cxn>
                  <a:cxn ang="0">
                    <a:pos x="133" y="3"/>
                  </a:cxn>
                  <a:cxn ang="0">
                    <a:pos x="116" y="6"/>
                  </a:cxn>
                  <a:cxn ang="0">
                    <a:pos x="101" y="13"/>
                  </a:cxn>
                  <a:cxn ang="0">
                    <a:pos x="87" y="20"/>
                  </a:cxn>
                  <a:cxn ang="0">
                    <a:pos x="72" y="28"/>
                  </a:cxn>
                  <a:cxn ang="0">
                    <a:pos x="59" y="38"/>
                  </a:cxn>
                  <a:cxn ang="0">
                    <a:pos x="47" y="50"/>
                  </a:cxn>
                  <a:cxn ang="0">
                    <a:pos x="47" y="50"/>
                  </a:cxn>
                </a:cxnLst>
                <a:rect l="0" t="0" r="r" b="b"/>
                <a:pathLst>
                  <a:path w="182" h="189">
                    <a:moveTo>
                      <a:pt x="47" y="50"/>
                    </a:moveTo>
                    <a:lnTo>
                      <a:pt x="47" y="50"/>
                    </a:lnTo>
                    <a:lnTo>
                      <a:pt x="40" y="57"/>
                    </a:lnTo>
                    <a:lnTo>
                      <a:pt x="40" y="57"/>
                    </a:lnTo>
                    <a:lnTo>
                      <a:pt x="30" y="69"/>
                    </a:lnTo>
                    <a:lnTo>
                      <a:pt x="22" y="82"/>
                    </a:lnTo>
                    <a:lnTo>
                      <a:pt x="15" y="96"/>
                    </a:lnTo>
                    <a:lnTo>
                      <a:pt x="8" y="111"/>
                    </a:lnTo>
                    <a:lnTo>
                      <a:pt x="5" y="126"/>
                    </a:lnTo>
                    <a:lnTo>
                      <a:pt x="1" y="141"/>
                    </a:lnTo>
                    <a:lnTo>
                      <a:pt x="0" y="156"/>
                    </a:lnTo>
                    <a:lnTo>
                      <a:pt x="0" y="173"/>
                    </a:lnTo>
                    <a:lnTo>
                      <a:pt x="0" y="173"/>
                    </a:lnTo>
                    <a:lnTo>
                      <a:pt x="0" y="178"/>
                    </a:lnTo>
                    <a:lnTo>
                      <a:pt x="3" y="183"/>
                    </a:lnTo>
                    <a:lnTo>
                      <a:pt x="8" y="187"/>
                    </a:lnTo>
                    <a:lnTo>
                      <a:pt x="15" y="189"/>
                    </a:lnTo>
                    <a:lnTo>
                      <a:pt x="57" y="187"/>
                    </a:lnTo>
                    <a:lnTo>
                      <a:pt x="57" y="187"/>
                    </a:lnTo>
                    <a:lnTo>
                      <a:pt x="62" y="185"/>
                    </a:lnTo>
                    <a:lnTo>
                      <a:pt x="67" y="182"/>
                    </a:lnTo>
                    <a:lnTo>
                      <a:pt x="67" y="182"/>
                    </a:lnTo>
                    <a:lnTo>
                      <a:pt x="71" y="177"/>
                    </a:lnTo>
                    <a:lnTo>
                      <a:pt x="72" y="170"/>
                    </a:lnTo>
                    <a:lnTo>
                      <a:pt x="72" y="170"/>
                    </a:lnTo>
                    <a:lnTo>
                      <a:pt x="72" y="153"/>
                    </a:lnTo>
                    <a:lnTo>
                      <a:pt x="77" y="136"/>
                    </a:lnTo>
                    <a:lnTo>
                      <a:pt x="86" y="119"/>
                    </a:lnTo>
                    <a:lnTo>
                      <a:pt x="96" y="104"/>
                    </a:lnTo>
                    <a:lnTo>
                      <a:pt x="96" y="104"/>
                    </a:lnTo>
                    <a:lnTo>
                      <a:pt x="99" y="101"/>
                    </a:lnTo>
                    <a:lnTo>
                      <a:pt x="99" y="101"/>
                    </a:lnTo>
                    <a:lnTo>
                      <a:pt x="113" y="89"/>
                    </a:lnTo>
                    <a:lnTo>
                      <a:pt x="130" y="81"/>
                    </a:lnTo>
                    <a:lnTo>
                      <a:pt x="146" y="74"/>
                    </a:lnTo>
                    <a:lnTo>
                      <a:pt x="165" y="72"/>
                    </a:lnTo>
                    <a:lnTo>
                      <a:pt x="165" y="72"/>
                    </a:lnTo>
                    <a:lnTo>
                      <a:pt x="172" y="70"/>
                    </a:lnTo>
                    <a:lnTo>
                      <a:pt x="177" y="67"/>
                    </a:lnTo>
                    <a:lnTo>
                      <a:pt x="177" y="67"/>
                    </a:lnTo>
                    <a:lnTo>
                      <a:pt x="180" y="62"/>
                    </a:lnTo>
                    <a:lnTo>
                      <a:pt x="182" y="55"/>
                    </a:lnTo>
                    <a:lnTo>
                      <a:pt x="182" y="15"/>
                    </a:lnTo>
                    <a:lnTo>
                      <a:pt x="182" y="15"/>
                    </a:lnTo>
                    <a:lnTo>
                      <a:pt x="180" y="8"/>
                    </a:lnTo>
                    <a:lnTo>
                      <a:pt x="177" y="3"/>
                    </a:lnTo>
                    <a:lnTo>
                      <a:pt x="177" y="3"/>
                    </a:lnTo>
                    <a:lnTo>
                      <a:pt x="172" y="0"/>
                    </a:lnTo>
                    <a:lnTo>
                      <a:pt x="165" y="0"/>
                    </a:lnTo>
                    <a:lnTo>
                      <a:pt x="165" y="0"/>
                    </a:lnTo>
                    <a:lnTo>
                      <a:pt x="148" y="0"/>
                    </a:lnTo>
                    <a:lnTo>
                      <a:pt x="133" y="3"/>
                    </a:lnTo>
                    <a:lnTo>
                      <a:pt x="116" y="6"/>
                    </a:lnTo>
                    <a:lnTo>
                      <a:pt x="101" y="13"/>
                    </a:lnTo>
                    <a:lnTo>
                      <a:pt x="87" y="20"/>
                    </a:lnTo>
                    <a:lnTo>
                      <a:pt x="72" y="28"/>
                    </a:lnTo>
                    <a:lnTo>
                      <a:pt x="59" y="38"/>
                    </a:lnTo>
                    <a:lnTo>
                      <a:pt x="47" y="50"/>
                    </a:lnTo>
                    <a:lnTo>
                      <a:pt x="47"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a:solidFill>
                    <a:sysClr val="windowText" lastClr="000000"/>
                  </a:solidFill>
                </a:endParaRPr>
              </a:p>
            </p:txBody>
          </p:sp>
          <p:sp>
            <p:nvSpPr>
              <p:cNvPr id="229" name="Freeform 59"/>
              <p:cNvSpPr>
                <a:spLocks/>
              </p:cNvSpPr>
              <p:nvPr/>
            </p:nvSpPr>
            <p:spPr bwMode="auto">
              <a:xfrm>
                <a:off x="16213138" y="3268663"/>
                <a:ext cx="252413" cy="26193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a:solidFill>
                    <a:sysClr val="windowText" lastClr="000000"/>
                  </a:solidFill>
                </a:endParaRPr>
              </a:p>
            </p:txBody>
          </p:sp>
          <p:sp>
            <p:nvSpPr>
              <p:cNvPr id="230" name="Freeform 60"/>
              <p:cNvSpPr>
                <a:spLocks/>
              </p:cNvSpPr>
              <p:nvPr/>
            </p:nvSpPr>
            <p:spPr bwMode="auto">
              <a:xfrm>
                <a:off x="16221075" y="3368675"/>
                <a:ext cx="144463" cy="15081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a:solidFill>
                    <a:sysClr val="windowText" lastClr="000000"/>
                  </a:solidFill>
                </a:endParaRPr>
              </a:p>
            </p:txBody>
          </p:sp>
          <p:sp>
            <p:nvSpPr>
              <p:cNvPr id="231" name="Freeform 61"/>
              <p:cNvSpPr>
                <a:spLocks noEditPoints="1"/>
              </p:cNvSpPr>
              <p:nvPr/>
            </p:nvSpPr>
            <p:spPr bwMode="auto">
              <a:xfrm>
                <a:off x="15730538" y="3460750"/>
                <a:ext cx="765175" cy="931863"/>
              </a:xfrm>
              <a:custGeom>
                <a:avLst/>
                <a:gdLst/>
                <a:ahLst/>
                <a:cxnLst>
                  <a:cxn ang="0">
                    <a:pos x="157" y="1174"/>
                  </a:cxn>
                  <a:cxn ang="0">
                    <a:pos x="963" y="1174"/>
                  </a:cxn>
                  <a:cxn ang="0">
                    <a:pos x="842" y="1026"/>
                  </a:cxn>
                  <a:cxn ang="0">
                    <a:pos x="579" y="248"/>
                  </a:cxn>
                  <a:cxn ang="0">
                    <a:pos x="590" y="238"/>
                  </a:cxn>
                  <a:cxn ang="0">
                    <a:pos x="611" y="215"/>
                  </a:cxn>
                  <a:cxn ang="0">
                    <a:pos x="626" y="186"/>
                  </a:cxn>
                  <a:cxn ang="0">
                    <a:pos x="634" y="154"/>
                  </a:cxn>
                  <a:cxn ang="0">
                    <a:pos x="634" y="137"/>
                  </a:cxn>
                  <a:cxn ang="0">
                    <a:pos x="633" y="110"/>
                  </a:cxn>
                  <a:cxn ang="0">
                    <a:pos x="624" y="85"/>
                  </a:cxn>
                  <a:cxn ang="0">
                    <a:pos x="611" y="61"/>
                  </a:cxn>
                  <a:cxn ang="0">
                    <a:pos x="594" y="41"/>
                  </a:cxn>
                  <a:cxn ang="0">
                    <a:pos x="573" y="24"/>
                  </a:cxn>
                  <a:cxn ang="0">
                    <a:pos x="552" y="10"/>
                  </a:cxn>
                  <a:cxn ang="0">
                    <a:pos x="525" y="4"/>
                  </a:cxn>
                  <a:cxn ang="0">
                    <a:pos x="498" y="0"/>
                  </a:cxn>
                  <a:cxn ang="0">
                    <a:pos x="484" y="0"/>
                  </a:cxn>
                  <a:cxn ang="0">
                    <a:pos x="457" y="7"/>
                  </a:cxn>
                  <a:cxn ang="0">
                    <a:pos x="432" y="17"/>
                  </a:cxn>
                  <a:cxn ang="0">
                    <a:pos x="410" y="31"/>
                  </a:cxn>
                  <a:cxn ang="0">
                    <a:pos x="391" y="49"/>
                  </a:cxn>
                  <a:cxn ang="0">
                    <a:pos x="376" y="71"/>
                  </a:cxn>
                  <a:cxn ang="0">
                    <a:pos x="366" y="96"/>
                  </a:cxn>
                  <a:cxn ang="0">
                    <a:pos x="361" y="123"/>
                  </a:cxn>
                  <a:cxn ang="0">
                    <a:pos x="359" y="137"/>
                  </a:cxn>
                  <a:cxn ang="0">
                    <a:pos x="364" y="169"/>
                  </a:cxn>
                  <a:cxn ang="0">
                    <a:pos x="374" y="198"/>
                  </a:cxn>
                  <a:cxn ang="0">
                    <a:pos x="391" y="223"/>
                  </a:cxn>
                  <a:cxn ang="0">
                    <a:pos x="412" y="245"/>
                  </a:cxn>
                  <a:cxn ang="0">
                    <a:pos x="121" y="1026"/>
                  </a:cxn>
                  <a:cxn ang="0">
                    <a:pos x="0" y="1174"/>
                  </a:cxn>
                  <a:cxn ang="0">
                    <a:pos x="415" y="977"/>
                  </a:cxn>
                  <a:cxn ang="0">
                    <a:pos x="698" y="1026"/>
                  </a:cxn>
                  <a:cxn ang="0">
                    <a:pos x="442" y="478"/>
                  </a:cxn>
                  <a:cxn ang="0">
                    <a:pos x="410" y="597"/>
                  </a:cxn>
                  <a:cxn ang="0">
                    <a:pos x="467" y="387"/>
                  </a:cxn>
                  <a:cxn ang="0">
                    <a:pos x="533" y="429"/>
                  </a:cxn>
                  <a:cxn ang="0">
                    <a:pos x="582" y="604"/>
                  </a:cxn>
                  <a:cxn ang="0">
                    <a:pos x="450" y="678"/>
                  </a:cxn>
                  <a:cxn ang="0">
                    <a:pos x="369" y="743"/>
                  </a:cxn>
                  <a:cxn ang="0">
                    <a:pos x="324" y="910"/>
                  </a:cxn>
                </a:cxnLst>
                <a:rect l="0" t="0" r="r" b="b"/>
                <a:pathLst>
                  <a:path w="963" h="1174">
                    <a:moveTo>
                      <a:pt x="0" y="1174"/>
                    </a:moveTo>
                    <a:lnTo>
                      <a:pt x="157" y="1174"/>
                    </a:lnTo>
                    <a:lnTo>
                      <a:pt x="833" y="1174"/>
                    </a:lnTo>
                    <a:lnTo>
                      <a:pt x="963" y="1174"/>
                    </a:lnTo>
                    <a:lnTo>
                      <a:pt x="918" y="1120"/>
                    </a:lnTo>
                    <a:lnTo>
                      <a:pt x="842" y="1026"/>
                    </a:lnTo>
                    <a:lnTo>
                      <a:pt x="793" y="1026"/>
                    </a:lnTo>
                    <a:lnTo>
                      <a:pt x="579" y="248"/>
                    </a:lnTo>
                    <a:lnTo>
                      <a:pt x="579" y="248"/>
                    </a:lnTo>
                    <a:lnTo>
                      <a:pt x="590" y="238"/>
                    </a:lnTo>
                    <a:lnTo>
                      <a:pt x="602" y="226"/>
                    </a:lnTo>
                    <a:lnTo>
                      <a:pt x="611" y="215"/>
                    </a:lnTo>
                    <a:lnTo>
                      <a:pt x="619" y="201"/>
                    </a:lnTo>
                    <a:lnTo>
                      <a:pt x="626" y="186"/>
                    </a:lnTo>
                    <a:lnTo>
                      <a:pt x="631" y="171"/>
                    </a:lnTo>
                    <a:lnTo>
                      <a:pt x="634" y="154"/>
                    </a:lnTo>
                    <a:lnTo>
                      <a:pt x="634" y="137"/>
                    </a:lnTo>
                    <a:lnTo>
                      <a:pt x="634" y="137"/>
                    </a:lnTo>
                    <a:lnTo>
                      <a:pt x="634" y="123"/>
                    </a:lnTo>
                    <a:lnTo>
                      <a:pt x="633" y="110"/>
                    </a:lnTo>
                    <a:lnTo>
                      <a:pt x="629" y="96"/>
                    </a:lnTo>
                    <a:lnTo>
                      <a:pt x="624" y="85"/>
                    </a:lnTo>
                    <a:lnTo>
                      <a:pt x="617" y="71"/>
                    </a:lnTo>
                    <a:lnTo>
                      <a:pt x="611" y="61"/>
                    </a:lnTo>
                    <a:lnTo>
                      <a:pt x="604" y="49"/>
                    </a:lnTo>
                    <a:lnTo>
                      <a:pt x="594" y="41"/>
                    </a:lnTo>
                    <a:lnTo>
                      <a:pt x="585" y="31"/>
                    </a:lnTo>
                    <a:lnTo>
                      <a:pt x="573" y="24"/>
                    </a:lnTo>
                    <a:lnTo>
                      <a:pt x="563" y="17"/>
                    </a:lnTo>
                    <a:lnTo>
                      <a:pt x="552" y="10"/>
                    </a:lnTo>
                    <a:lnTo>
                      <a:pt x="538" y="7"/>
                    </a:lnTo>
                    <a:lnTo>
                      <a:pt x="525" y="4"/>
                    </a:lnTo>
                    <a:lnTo>
                      <a:pt x="511" y="0"/>
                    </a:lnTo>
                    <a:lnTo>
                      <a:pt x="498" y="0"/>
                    </a:lnTo>
                    <a:lnTo>
                      <a:pt x="498" y="0"/>
                    </a:lnTo>
                    <a:lnTo>
                      <a:pt x="484" y="0"/>
                    </a:lnTo>
                    <a:lnTo>
                      <a:pt x="469" y="4"/>
                    </a:lnTo>
                    <a:lnTo>
                      <a:pt x="457" y="7"/>
                    </a:lnTo>
                    <a:lnTo>
                      <a:pt x="444" y="10"/>
                    </a:lnTo>
                    <a:lnTo>
                      <a:pt x="432" y="17"/>
                    </a:lnTo>
                    <a:lnTo>
                      <a:pt x="420" y="24"/>
                    </a:lnTo>
                    <a:lnTo>
                      <a:pt x="410" y="31"/>
                    </a:lnTo>
                    <a:lnTo>
                      <a:pt x="400" y="41"/>
                    </a:lnTo>
                    <a:lnTo>
                      <a:pt x="391" y="49"/>
                    </a:lnTo>
                    <a:lnTo>
                      <a:pt x="383" y="61"/>
                    </a:lnTo>
                    <a:lnTo>
                      <a:pt x="376" y="71"/>
                    </a:lnTo>
                    <a:lnTo>
                      <a:pt x="371" y="85"/>
                    </a:lnTo>
                    <a:lnTo>
                      <a:pt x="366" y="96"/>
                    </a:lnTo>
                    <a:lnTo>
                      <a:pt x="363" y="110"/>
                    </a:lnTo>
                    <a:lnTo>
                      <a:pt x="361" y="123"/>
                    </a:lnTo>
                    <a:lnTo>
                      <a:pt x="359" y="137"/>
                    </a:lnTo>
                    <a:lnTo>
                      <a:pt x="359" y="137"/>
                    </a:lnTo>
                    <a:lnTo>
                      <a:pt x="361" y="154"/>
                    </a:lnTo>
                    <a:lnTo>
                      <a:pt x="364" y="169"/>
                    </a:lnTo>
                    <a:lnTo>
                      <a:pt x="368" y="184"/>
                    </a:lnTo>
                    <a:lnTo>
                      <a:pt x="374" y="198"/>
                    </a:lnTo>
                    <a:lnTo>
                      <a:pt x="381" y="211"/>
                    </a:lnTo>
                    <a:lnTo>
                      <a:pt x="391" y="223"/>
                    </a:lnTo>
                    <a:lnTo>
                      <a:pt x="400" y="235"/>
                    </a:lnTo>
                    <a:lnTo>
                      <a:pt x="412" y="245"/>
                    </a:lnTo>
                    <a:lnTo>
                      <a:pt x="197" y="1026"/>
                    </a:lnTo>
                    <a:lnTo>
                      <a:pt x="121" y="1026"/>
                    </a:lnTo>
                    <a:lnTo>
                      <a:pt x="46" y="1120"/>
                    </a:lnTo>
                    <a:lnTo>
                      <a:pt x="0" y="1174"/>
                    </a:lnTo>
                    <a:close/>
                    <a:moveTo>
                      <a:pt x="577" y="1026"/>
                    </a:moveTo>
                    <a:lnTo>
                      <a:pt x="415" y="977"/>
                    </a:lnTo>
                    <a:lnTo>
                      <a:pt x="663" y="898"/>
                    </a:lnTo>
                    <a:lnTo>
                      <a:pt x="698" y="1026"/>
                    </a:lnTo>
                    <a:lnTo>
                      <a:pt x="577" y="1026"/>
                    </a:lnTo>
                    <a:close/>
                    <a:moveTo>
                      <a:pt x="442" y="478"/>
                    </a:moveTo>
                    <a:lnTo>
                      <a:pt x="526" y="532"/>
                    </a:lnTo>
                    <a:lnTo>
                      <a:pt x="410" y="597"/>
                    </a:lnTo>
                    <a:lnTo>
                      <a:pt x="442" y="478"/>
                    </a:lnTo>
                    <a:close/>
                    <a:moveTo>
                      <a:pt x="467" y="387"/>
                    </a:moveTo>
                    <a:lnTo>
                      <a:pt x="494" y="287"/>
                    </a:lnTo>
                    <a:lnTo>
                      <a:pt x="533" y="429"/>
                    </a:lnTo>
                    <a:lnTo>
                      <a:pt x="467" y="387"/>
                    </a:lnTo>
                    <a:close/>
                    <a:moveTo>
                      <a:pt x="582" y="604"/>
                    </a:moveTo>
                    <a:lnTo>
                      <a:pt x="622" y="753"/>
                    </a:lnTo>
                    <a:lnTo>
                      <a:pt x="450" y="678"/>
                    </a:lnTo>
                    <a:lnTo>
                      <a:pt x="582" y="604"/>
                    </a:lnTo>
                    <a:close/>
                    <a:moveTo>
                      <a:pt x="369" y="743"/>
                    </a:moveTo>
                    <a:lnTo>
                      <a:pt x="573" y="830"/>
                    </a:lnTo>
                    <a:lnTo>
                      <a:pt x="324" y="910"/>
                    </a:lnTo>
                    <a:lnTo>
                      <a:pt x="369" y="7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a:solidFill>
                    <a:sysClr val="windowText" lastClr="000000"/>
                  </a:solidFill>
                </a:endParaRPr>
              </a:p>
            </p:txBody>
          </p:sp>
        </p:grpSp>
        <p:sp>
          <p:nvSpPr>
            <p:cNvPr id="232" name="TextBox 231"/>
            <p:cNvSpPr txBox="1"/>
            <p:nvPr/>
          </p:nvSpPr>
          <p:spPr>
            <a:xfrm>
              <a:off x="7334250" y="3739317"/>
              <a:ext cx="1296746" cy="661720"/>
            </a:xfrm>
            <a:prstGeom prst="rect">
              <a:avLst/>
            </a:prstGeom>
            <a:noFill/>
          </p:spPr>
          <p:txBody>
            <a:bodyPr wrap="square" rtlCol="0">
              <a:spAutoFit/>
            </a:bodyPr>
            <a:lstStyle/>
            <a:p>
              <a:r>
                <a:rPr lang="en-US" altLang="zh-CN" sz="1000" b="1" kern="0" dirty="0" smtClean="0">
                  <a:solidFill>
                    <a:srgbClr val="BC0000"/>
                  </a:solidFill>
                  <a:latin typeface="Arial" pitchFamily="34" charset="0"/>
                  <a:ea typeface="微软雅黑" pitchFamily="34" charset="-122"/>
                  <a:cs typeface="Arial" pitchFamily="34" charset="0"/>
                </a:rPr>
                <a:t>GSM-R: </a:t>
              </a:r>
            </a:p>
            <a:p>
              <a:r>
                <a:rPr lang="en-US" altLang="zh-CN" sz="900" kern="0" dirty="0" smtClean="0">
                  <a:solidFill>
                    <a:srgbClr val="C00000"/>
                  </a:solidFill>
                  <a:latin typeface="Arial" pitchFamily="34" charset="0"/>
                  <a:ea typeface="微软雅黑" pitchFamily="34" charset="-122"/>
                  <a:cs typeface="Arial" pitchFamily="34" charset="0"/>
                </a:rPr>
                <a:t>13,000 km </a:t>
              </a:r>
              <a:r>
                <a:rPr lang="en-US" altLang="zh-CN" sz="900" kern="0" dirty="0" smtClean="0">
                  <a:solidFill>
                    <a:srgbClr val="000000">
                      <a:lumMod val="75000"/>
                      <a:lumOff val="25000"/>
                    </a:srgbClr>
                  </a:solidFill>
                  <a:latin typeface="Arial" pitchFamily="34" charset="0"/>
                  <a:ea typeface="微软雅黑" pitchFamily="34" charset="-122"/>
                  <a:cs typeface="Arial" pitchFamily="34" charset="0"/>
                </a:rPr>
                <a:t>Coverage</a:t>
              </a:r>
            </a:p>
            <a:p>
              <a:endParaRPr lang="zh-CN" altLang="en-US" dirty="0">
                <a:solidFill>
                  <a:srgbClr val="000000"/>
                </a:solidFill>
              </a:endParaRPr>
            </a:p>
          </p:txBody>
        </p:sp>
      </p:grpSp>
      <p:sp>
        <p:nvSpPr>
          <p:cNvPr id="217" name="圆角矩形 216"/>
          <p:cNvSpPr/>
          <p:nvPr/>
        </p:nvSpPr>
        <p:spPr bwMode="auto">
          <a:xfrm>
            <a:off x="6798694" y="3839665"/>
            <a:ext cx="500968" cy="491035"/>
          </a:xfrm>
          <a:prstGeom prst="roundRect">
            <a:avLst/>
          </a:prstGeom>
          <a:solidFill>
            <a:schemeClr val="bg1">
              <a:lumMod val="50000"/>
            </a:schemeClr>
          </a:solidFill>
          <a:ln w="12700">
            <a:noFill/>
          </a:ln>
          <a:effectLst/>
        </p:spPr>
        <p:txBody>
          <a:bodyPr anchor="ctr"/>
          <a:lstStyle/>
          <a:p>
            <a:pPr algn="ctr" fontAlgn="auto">
              <a:lnSpc>
                <a:spcPct val="120000"/>
              </a:lnSpc>
              <a:spcBef>
                <a:spcPts val="0"/>
              </a:spcBef>
              <a:spcAft>
                <a:spcPts val="0"/>
              </a:spcAft>
            </a:pPr>
            <a:endParaRPr lang="en-US" altLang="zh-CN" sz="1300" b="1" kern="0" dirty="0">
              <a:solidFill>
                <a:srgbClr val="FFFFFF">
                  <a:lumMod val="75000"/>
                </a:srgbClr>
              </a:solidFill>
              <a:latin typeface="FrutigerNext LT Medium" pitchFamily="34" charset="0"/>
              <a:ea typeface="华文细黑" pitchFamily="2" charset="-122"/>
            </a:endParaRPr>
          </a:p>
        </p:txBody>
      </p:sp>
      <p:grpSp>
        <p:nvGrpSpPr>
          <p:cNvPr id="218" name="组合 239"/>
          <p:cNvGrpSpPr/>
          <p:nvPr/>
        </p:nvGrpSpPr>
        <p:grpSpPr>
          <a:xfrm>
            <a:off x="6911913" y="3742677"/>
            <a:ext cx="1791022" cy="707886"/>
            <a:chOff x="6936790" y="3685527"/>
            <a:chExt cx="1791022" cy="707886"/>
          </a:xfrm>
        </p:grpSpPr>
        <p:grpSp>
          <p:nvGrpSpPr>
            <p:cNvPr id="219" name="组合 275"/>
            <p:cNvGrpSpPr/>
            <p:nvPr/>
          </p:nvGrpSpPr>
          <p:grpSpPr>
            <a:xfrm>
              <a:off x="6936790" y="3816559"/>
              <a:ext cx="241045" cy="354066"/>
              <a:chOff x="15730538" y="3268663"/>
              <a:chExt cx="765175" cy="1123950"/>
            </a:xfrm>
            <a:solidFill>
              <a:schemeClr val="bg1"/>
            </a:solidFill>
          </p:grpSpPr>
          <p:sp>
            <p:nvSpPr>
              <p:cNvPr id="223" name="Freeform 57"/>
              <p:cNvSpPr>
                <a:spLocks/>
              </p:cNvSpPr>
              <p:nvPr/>
            </p:nvSpPr>
            <p:spPr bwMode="auto">
              <a:xfrm>
                <a:off x="15786100" y="3268663"/>
                <a:ext cx="252413" cy="261938"/>
              </a:xfrm>
              <a:custGeom>
                <a:avLst/>
                <a:gdLst/>
                <a:ahLst/>
                <a:cxnLst>
                  <a:cxn ang="0">
                    <a:pos x="74" y="105"/>
                  </a:cxn>
                  <a:cxn ang="0">
                    <a:pos x="42" y="152"/>
                  </a:cxn>
                  <a:cxn ang="0">
                    <a:pos x="19" y="202"/>
                  </a:cxn>
                  <a:cxn ang="0">
                    <a:pos x="4" y="256"/>
                  </a:cxn>
                  <a:cxn ang="0">
                    <a:pos x="0" y="312"/>
                  </a:cxn>
                  <a:cxn ang="0">
                    <a:pos x="2" y="319"/>
                  </a:cxn>
                  <a:cxn ang="0">
                    <a:pos x="10" y="327"/>
                  </a:cxn>
                  <a:cxn ang="0">
                    <a:pos x="57" y="327"/>
                  </a:cxn>
                  <a:cxn ang="0">
                    <a:pos x="64" y="326"/>
                  </a:cxn>
                  <a:cxn ang="0">
                    <a:pos x="69" y="322"/>
                  </a:cxn>
                  <a:cxn ang="0">
                    <a:pos x="73" y="312"/>
                  </a:cxn>
                  <a:cxn ang="0">
                    <a:pos x="74" y="290"/>
                  </a:cxn>
                  <a:cxn ang="0">
                    <a:pos x="81" y="248"/>
                  </a:cxn>
                  <a:cxn ang="0">
                    <a:pos x="95" y="208"/>
                  </a:cxn>
                  <a:cxn ang="0">
                    <a:pos x="117" y="170"/>
                  </a:cxn>
                  <a:cxn ang="0">
                    <a:pos x="130" y="154"/>
                  </a:cxn>
                  <a:cxn ang="0">
                    <a:pos x="140" y="143"/>
                  </a:cxn>
                  <a:cxn ang="0">
                    <a:pos x="174" y="113"/>
                  </a:cxn>
                  <a:cxn ang="0">
                    <a:pos x="214" y="91"/>
                  </a:cxn>
                  <a:cxn ang="0">
                    <a:pos x="258" y="78"/>
                  </a:cxn>
                  <a:cxn ang="0">
                    <a:pos x="304" y="73"/>
                  </a:cxn>
                  <a:cxn ang="0">
                    <a:pos x="311" y="73"/>
                  </a:cxn>
                  <a:cxn ang="0">
                    <a:pos x="316" y="68"/>
                  </a:cxn>
                  <a:cxn ang="0">
                    <a:pos x="319" y="57"/>
                  </a:cxn>
                  <a:cxn ang="0">
                    <a:pos x="319" y="17"/>
                  </a:cxn>
                  <a:cxn ang="0">
                    <a:pos x="314" y="5"/>
                  </a:cxn>
                  <a:cxn ang="0">
                    <a:pos x="309" y="2"/>
                  </a:cxn>
                  <a:cxn ang="0">
                    <a:pos x="304" y="0"/>
                  </a:cxn>
                  <a:cxn ang="0">
                    <a:pos x="243" y="7"/>
                  </a:cxn>
                  <a:cxn ang="0">
                    <a:pos x="186" y="25"/>
                  </a:cxn>
                  <a:cxn ang="0">
                    <a:pos x="133" y="54"/>
                  </a:cxn>
                  <a:cxn ang="0">
                    <a:pos x="88" y="91"/>
                  </a:cxn>
                  <a:cxn ang="0">
                    <a:pos x="74" y="105"/>
                  </a:cxn>
                </a:cxnLst>
                <a:rect l="0" t="0" r="r" b="b"/>
                <a:pathLst>
                  <a:path w="319" h="329">
                    <a:moveTo>
                      <a:pt x="74" y="105"/>
                    </a:moveTo>
                    <a:lnTo>
                      <a:pt x="74" y="105"/>
                    </a:lnTo>
                    <a:lnTo>
                      <a:pt x="57" y="128"/>
                    </a:lnTo>
                    <a:lnTo>
                      <a:pt x="42" y="152"/>
                    </a:lnTo>
                    <a:lnTo>
                      <a:pt x="29" y="175"/>
                    </a:lnTo>
                    <a:lnTo>
                      <a:pt x="19" y="202"/>
                    </a:lnTo>
                    <a:lnTo>
                      <a:pt x="10" y="229"/>
                    </a:lnTo>
                    <a:lnTo>
                      <a:pt x="4" y="256"/>
                    </a:lnTo>
                    <a:lnTo>
                      <a:pt x="2" y="285"/>
                    </a:lnTo>
                    <a:lnTo>
                      <a:pt x="0" y="312"/>
                    </a:lnTo>
                    <a:lnTo>
                      <a:pt x="0" y="312"/>
                    </a:lnTo>
                    <a:lnTo>
                      <a:pt x="2" y="319"/>
                    </a:lnTo>
                    <a:lnTo>
                      <a:pt x="5" y="324"/>
                    </a:lnTo>
                    <a:lnTo>
                      <a:pt x="10" y="327"/>
                    </a:lnTo>
                    <a:lnTo>
                      <a:pt x="17" y="329"/>
                    </a:lnTo>
                    <a:lnTo>
                      <a:pt x="57" y="327"/>
                    </a:lnTo>
                    <a:lnTo>
                      <a:pt x="57" y="327"/>
                    </a:lnTo>
                    <a:lnTo>
                      <a:pt x="64" y="326"/>
                    </a:lnTo>
                    <a:lnTo>
                      <a:pt x="69" y="322"/>
                    </a:lnTo>
                    <a:lnTo>
                      <a:pt x="69" y="322"/>
                    </a:lnTo>
                    <a:lnTo>
                      <a:pt x="73" y="317"/>
                    </a:lnTo>
                    <a:lnTo>
                      <a:pt x="73" y="312"/>
                    </a:lnTo>
                    <a:lnTo>
                      <a:pt x="73" y="312"/>
                    </a:lnTo>
                    <a:lnTo>
                      <a:pt x="74" y="290"/>
                    </a:lnTo>
                    <a:lnTo>
                      <a:pt x="76" y="268"/>
                    </a:lnTo>
                    <a:lnTo>
                      <a:pt x="81" y="248"/>
                    </a:lnTo>
                    <a:lnTo>
                      <a:pt x="86" y="226"/>
                    </a:lnTo>
                    <a:lnTo>
                      <a:pt x="95" y="208"/>
                    </a:lnTo>
                    <a:lnTo>
                      <a:pt x="105" y="189"/>
                    </a:lnTo>
                    <a:lnTo>
                      <a:pt x="117" y="170"/>
                    </a:lnTo>
                    <a:lnTo>
                      <a:pt x="130" y="154"/>
                    </a:lnTo>
                    <a:lnTo>
                      <a:pt x="130" y="154"/>
                    </a:lnTo>
                    <a:lnTo>
                      <a:pt x="140" y="143"/>
                    </a:lnTo>
                    <a:lnTo>
                      <a:pt x="140" y="143"/>
                    </a:lnTo>
                    <a:lnTo>
                      <a:pt x="157" y="127"/>
                    </a:lnTo>
                    <a:lnTo>
                      <a:pt x="174" y="113"/>
                    </a:lnTo>
                    <a:lnTo>
                      <a:pt x="194" y="101"/>
                    </a:lnTo>
                    <a:lnTo>
                      <a:pt x="214" y="91"/>
                    </a:lnTo>
                    <a:lnTo>
                      <a:pt x="236" y="84"/>
                    </a:lnTo>
                    <a:lnTo>
                      <a:pt x="258" y="78"/>
                    </a:lnTo>
                    <a:lnTo>
                      <a:pt x="280" y="74"/>
                    </a:lnTo>
                    <a:lnTo>
                      <a:pt x="304" y="73"/>
                    </a:lnTo>
                    <a:lnTo>
                      <a:pt x="304" y="73"/>
                    </a:lnTo>
                    <a:lnTo>
                      <a:pt x="311" y="73"/>
                    </a:lnTo>
                    <a:lnTo>
                      <a:pt x="316" y="68"/>
                    </a:lnTo>
                    <a:lnTo>
                      <a:pt x="316" y="68"/>
                    </a:lnTo>
                    <a:lnTo>
                      <a:pt x="317" y="62"/>
                    </a:lnTo>
                    <a:lnTo>
                      <a:pt x="319" y="57"/>
                    </a:lnTo>
                    <a:lnTo>
                      <a:pt x="319" y="17"/>
                    </a:lnTo>
                    <a:lnTo>
                      <a:pt x="319" y="17"/>
                    </a:lnTo>
                    <a:lnTo>
                      <a:pt x="317" y="10"/>
                    </a:lnTo>
                    <a:lnTo>
                      <a:pt x="314" y="5"/>
                    </a:lnTo>
                    <a:lnTo>
                      <a:pt x="314" y="5"/>
                    </a:lnTo>
                    <a:lnTo>
                      <a:pt x="309" y="2"/>
                    </a:lnTo>
                    <a:lnTo>
                      <a:pt x="304" y="0"/>
                    </a:lnTo>
                    <a:lnTo>
                      <a:pt x="304" y="0"/>
                    </a:lnTo>
                    <a:lnTo>
                      <a:pt x="273" y="2"/>
                    </a:lnTo>
                    <a:lnTo>
                      <a:pt x="243" y="7"/>
                    </a:lnTo>
                    <a:lnTo>
                      <a:pt x="214" y="15"/>
                    </a:lnTo>
                    <a:lnTo>
                      <a:pt x="186" y="25"/>
                    </a:lnTo>
                    <a:lnTo>
                      <a:pt x="159" y="37"/>
                    </a:lnTo>
                    <a:lnTo>
                      <a:pt x="133" y="54"/>
                    </a:lnTo>
                    <a:lnTo>
                      <a:pt x="110" y="71"/>
                    </a:lnTo>
                    <a:lnTo>
                      <a:pt x="88" y="91"/>
                    </a:lnTo>
                    <a:lnTo>
                      <a:pt x="88" y="91"/>
                    </a:lnTo>
                    <a:lnTo>
                      <a:pt x="74" y="105"/>
                    </a:lnTo>
                    <a:lnTo>
                      <a:pt x="74" y="1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a:solidFill>
                    <a:sysClr val="windowText" lastClr="000000"/>
                  </a:solidFill>
                </a:endParaRPr>
              </a:p>
            </p:txBody>
          </p:sp>
          <p:sp>
            <p:nvSpPr>
              <p:cNvPr id="225" name="Freeform 58"/>
              <p:cNvSpPr>
                <a:spLocks/>
              </p:cNvSpPr>
              <p:nvPr/>
            </p:nvSpPr>
            <p:spPr bwMode="auto">
              <a:xfrm>
                <a:off x="15886113" y="3368675"/>
                <a:ext cx="144463" cy="150813"/>
              </a:xfrm>
              <a:custGeom>
                <a:avLst/>
                <a:gdLst/>
                <a:ahLst/>
                <a:cxnLst>
                  <a:cxn ang="0">
                    <a:pos x="47" y="50"/>
                  </a:cxn>
                  <a:cxn ang="0">
                    <a:pos x="47" y="50"/>
                  </a:cxn>
                  <a:cxn ang="0">
                    <a:pos x="40" y="57"/>
                  </a:cxn>
                  <a:cxn ang="0">
                    <a:pos x="40" y="57"/>
                  </a:cxn>
                  <a:cxn ang="0">
                    <a:pos x="30" y="69"/>
                  </a:cxn>
                  <a:cxn ang="0">
                    <a:pos x="22" y="82"/>
                  </a:cxn>
                  <a:cxn ang="0">
                    <a:pos x="15" y="96"/>
                  </a:cxn>
                  <a:cxn ang="0">
                    <a:pos x="8" y="111"/>
                  </a:cxn>
                  <a:cxn ang="0">
                    <a:pos x="5" y="126"/>
                  </a:cxn>
                  <a:cxn ang="0">
                    <a:pos x="1" y="141"/>
                  </a:cxn>
                  <a:cxn ang="0">
                    <a:pos x="0" y="156"/>
                  </a:cxn>
                  <a:cxn ang="0">
                    <a:pos x="0" y="173"/>
                  </a:cxn>
                  <a:cxn ang="0">
                    <a:pos x="0" y="173"/>
                  </a:cxn>
                  <a:cxn ang="0">
                    <a:pos x="0" y="178"/>
                  </a:cxn>
                  <a:cxn ang="0">
                    <a:pos x="3" y="183"/>
                  </a:cxn>
                  <a:cxn ang="0">
                    <a:pos x="8" y="187"/>
                  </a:cxn>
                  <a:cxn ang="0">
                    <a:pos x="15" y="189"/>
                  </a:cxn>
                  <a:cxn ang="0">
                    <a:pos x="57" y="187"/>
                  </a:cxn>
                  <a:cxn ang="0">
                    <a:pos x="57" y="187"/>
                  </a:cxn>
                  <a:cxn ang="0">
                    <a:pos x="62" y="185"/>
                  </a:cxn>
                  <a:cxn ang="0">
                    <a:pos x="67" y="182"/>
                  </a:cxn>
                  <a:cxn ang="0">
                    <a:pos x="67" y="182"/>
                  </a:cxn>
                  <a:cxn ang="0">
                    <a:pos x="71" y="177"/>
                  </a:cxn>
                  <a:cxn ang="0">
                    <a:pos x="72" y="170"/>
                  </a:cxn>
                  <a:cxn ang="0">
                    <a:pos x="72" y="170"/>
                  </a:cxn>
                  <a:cxn ang="0">
                    <a:pos x="72" y="153"/>
                  </a:cxn>
                  <a:cxn ang="0">
                    <a:pos x="77" y="136"/>
                  </a:cxn>
                  <a:cxn ang="0">
                    <a:pos x="86" y="119"/>
                  </a:cxn>
                  <a:cxn ang="0">
                    <a:pos x="96" y="104"/>
                  </a:cxn>
                  <a:cxn ang="0">
                    <a:pos x="96" y="104"/>
                  </a:cxn>
                  <a:cxn ang="0">
                    <a:pos x="99" y="101"/>
                  </a:cxn>
                  <a:cxn ang="0">
                    <a:pos x="99" y="101"/>
                  </a:cxn>
                  <a:cxn ang="0">
                    <a:pos x="113" y="89"/>
                  </a:cxn>
                  <a:cxn ang="0">
                    <a:pos x="130" y="81"/>
                  </a:cxn>
                  <a:cxn ang="0">
                    <a:pos x="146" y="74"/>
                  </a:cxn>
                  <a:cxn ang="0">
                    <a:pos x="165" y="72"/>
                  </a:cxn>
                  <a:cxn ang="0">
                    <a:pos x="165" y="72"/>
                  </a:cxn>
                  <a:cxn ang="0">
                    <a:pos x="172" y="70"/>
                  </a:cxn>
                  <a:cxn ang="0">
                    <a:pos x="177" y="67"/>
                  </a:cxn>
                  <a:cxn ang="0">
                    <a:pos x="177" y="67"/>
                  </a:cxn>
                  <a:cxn ang="0">
                    <a:pos x="180" y="62"/>
                  </a:cxn>
                  <a:cxn ang="0">
                    <a:pos x="182" y="55"/>
                  </a:cxn>
                  <a:cxn ang="0">
                    <a:pos x="182" y="15"/>
                  </a:cxn>
                  <a:cxn ang="0">
                    <a:pos x="182" y="15"/>
                  </a:cxn>
                  <a:cxn ang="0">
                    <a:pos x="180" y="8"/>
                  </a:cxn>
                  <a:cxn ang="0">
                    <a:pos x="177" y="3"/>
                  </a:cxn>
                  <a:cxn ang="0">
                    <a:pos x="177" y="3"/>
                  </a:cxn>
                  <a:cxn ang="0">
                    <a:pos x="172" y="0"/>
                  </a:cxn>
                  <a:cxn ang="0">
                    <a:pos x="165" y="0"/>
                  </a:cxn>
                  <a:cxn ang="0">
                    <a:pos x="165" y="0"/>
                  </a:cxn>
                  <a:cxn ang="0">
                    <a:pos x="148" y="0"/>
                  </a:cxn>
                  <a:cxn ang="0">
                    <a:pos x="133" y="3"/>
                  </a:cxn>
                  <a:cxn ang="0">
                    <a:pos x="116" y="6"/>
                  </a:cxn>
                  <a:cxn ang="0">
                    <a:pos x="101" y="13"/>
                  </a:cxn>
                  <a:cxn ang="0">
                    <a:pos x="87" y="20"/>
                  </a:cxn>
                  <a:cxn ang="0">
                    <a:pos x="72" y="28"/>
                  </a:cxn>
                  <a:cxn ang="0">
                    <a:pos x="59" y="38"/>
                  </a:cxn>
                  <a:cxn ang="0">
                    <a:pos x="47" y="50"/>
                  </a:cxn>
                  <a:cxn ang="0">
                    <a:pos x="47" y="50"/>
                  </a:cxn>
                </a:cxnLst>
                <a:rect l="0" t="0" r="r" b="b"/>
                <a:pathLst>
                  <a:path w="182" h="189">
                    <a:moveTo>
                      <a:pt x="47" y="50"/>
                    </a:moveTo>
                    <a:lnTo>
                      <a:pt x="47" y="50"/>
                    </a:lnTo>
                    <a:lnTo>
                      <a:pt x="40" y="57"/>
                    </a:lnTo>
                    <a:lnTo>
                      <a:pt x="40" y="57"/>
                    </a:lnTo>
                    <a:lnTo>
                      <a:pt x="30" y="69"/>
                    </a:lnTo>
                    <a:lnTo>
                      <a:pt x="22" y="82"/>
                    </a:lnTo>
                    <a:lnTo>
                      <a:pt x="15" y="96"/>
                    </a:lnTo>
                    <a:lnTo>
                      <a:pt x="8" y="111"/>
                    </a:lnTo>
                    <a:lnTo>
                      <a:pt x="5" y="126"/>
                    </a:lnTo>
                    <a:lnTo>
                      <a:pt x="1" y="141"/>
                    </a:lnTo>
                    <a:lnTo>
                      <a:pt x="0" y="156"/>
                    </a:lnTo>
                    <a:lnTo>
                      <a:pt x="0" y="173"/>
                    </a:lnTo>
                    <a:lnTo>
                      <a:pt x="0" y="173"/>
                    </a:lnTo>
                    <a:lnTo>
                      <a:pt x="0" y="178"/>
                    </a:lnTo>
                    <a:lnTo>
                      <a:pt x="3" y="183"/>
                    </a:lnTo>
                    <a:lnTo>
                      <a:pt x="8" y="187"/>
                    </a:lnTo>
                    <a:lnTo>
                      <a:pt x="15" y="189"/>
                    </a:lnTo>
                    <a:lnTo>
                      <a:pt x="57" y="187"/>
                    </a:lnTo>
                    <a:lnTo>
                      <a:pt x="57" y="187"/>
                    </a:lnTo>
                    <a:lnTo>
                      <a:pt x="62" y="185"/>
                    </a:lnTo>
                    <a:lnTo>
                      <a:pt x="67" y="182"/>
                    </a:lnTo>
                    <a:lnTo>
                      <a:pt x="67" y="182"/>
                    </a:lnTo>
                    <a:lnTo>
                      <a:pt x="71" y="177"/>
                    </a:lnTo>
                    <a:lnTo>
                      <a:pt x="72" y="170"/>
                    </a:lnTo>
                    <a:lnTo>
                      <a:pt x="72" y="170"/>
                    </a:lnTo>
                    <a:lnTo>
                      <a:pt x="72" y="153"/>
                    </a:lnTo>
                    <a:lnTo>
                      <a:pt x="77" y="136"/>
                    </a:lnTo>
                    <a:lnTo>
                      <a:pt x="86" y="119"/>
                    </a:lnTo>
                    <a:lnTo>
                      <a:pt x="96" y="104"/>
                    </a:lnTo>
                    <a:lnTo>
                      <a:pt x="96" y="104"/>
                    </a:lnTo>
                    <a:lnTo>
                      <a:pt x="99" y="101"/>
                    </a:lnTo>
                    <a:lnTo>
                      <a:pt x="99" y="101"/>
                    </a:lnTo>
                    <a:lnTo>
                      <a:pt x="113" y="89"/>
                    </a:lnTo>
                    <a:lnTo>
                      <a:pt x="130" y="81"/>
                    </a:lnTo>
                    <a:lnTo>
                      <a:pt x="146" y="74"/>
                    </a:lnTo>
                    <a:lnTo>
                      <a:pt x="165" y="72"/>
                    </a:lnTo>
                    <a:lnTo>
                      <a:pt x="165" y="72"/>
                    </a:lnTo>
                    <a:lnTo>
                      <a:pt x="172" y="70"/>
                    </a:lnTo>
                    <a:lnTo>
                      <a:pt x="177" y="67"/>
                    </a:lnTo>
                    <a:lnTo>
                      <a:pt x="177" y="67"/>
                    </a:lnTo>
                    <a:lnTo>
                      <a:pt x="180" y="62"/>
                    </a:lnTo>
                    <a:lnTo>
                      <a:pt x="182" y="55"/>
                    </a:lnTo>
                    <a:lnTo>
                      <a:pt x="182" y="15"/>
                    </a:lnTo>
                    <a:lnTo>
                      <a:pt x="182" y="15"/>
                    </a:lnTo>
                    <a:lnTo>
                      <a:pt x="180" y="8"/>
                    </a:lnTo>
                    <a:lnTo>
                      <a:pt x="177" y="3"/>
                    </a:lnTo>
                    <a:lnTo>
                      <a:pt x="177" y="3"/>
                    </a:lnTo>
                    <a:lnTo>
                      <a:pt x="172" y="0"/>
                    </a:lnTo>
                    <a:lnTo>
                      <a:pt x="165" y="0"/>
                    </a:lnTo>
                    <a:lnTo>
                      <a:pt x="165" y="0"/>
                    </a:lnTo>
                    <a:lnTo>
                      <a:pt x="148" y="0"/>
                    </a:lnTo>
                    <a:lnTo>
                      <a:pt x="133" y="3"/>
                    </a:lnTo>
                    <a:lnTo>
                      <a:pt x="116" y="6"/>
                    </a:lnTo>
                    <a:lnTo>
                      <a:pt x="101" y="13"/>
                    </a:lnTo>
                    <a:lnTo>
                      <a:pt x="87" y="20"/>
                    </a:lnTo>
                    <a:lnTo>
                      <a:pt x="72" y="28"/>
                    </a:lnTo>
                    <a:lnTo>
                      <a:pt x="59" y="38"/>
                    </a:lnTo>
                    <a:lnTo>
                      <a:pt x="47" y="50"/>
                    </a:lnTo>
                    <a:lnTo>
                      <a:pt x="47"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a:solidFill>
                    <a:sysClr val="windowText" lastClr="000000"/>
                  </a:solidFill>
                </a:endParaRPr>
              </a:p>
            </p:txBody>
          </p:sp>
          <p:sp>
            <p:nvSpPr>
              <p:cNvPr id="226" name="Freeform 59"/>
              <p:cNvSpPr>
                <a:spLocks/>
              </p:cNvSpPr>
              <p:nvPr/>
            </p:nvSpPr>
            <p:spPr bwMode="auto">
              <a:xfrm>
                <a:off x="16213138" y="3268663"/>
                <a:ext cx="252413" cy="26193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a:solidFill>
                    <a:sysClr val="windowText" lastClr="000000"/>
                  </a:solidFill>
                </a:endParaRPr>
              </a:p>
            </p:txBody>
          </p:sp>
          <p:sp>
            <p:nvSpPr>
              <p:cNvPr id="233" name="Freeform 60"/>
              <p:cNvSpPr>
                <a:spLocks/>
              </p:cNvSpPr>
              <p:nvPr/>
            </p:nvSpPr>
            <p:spPr bwMode="auto">
              <a:xfrm>
                <a:off x="16221075" y="3368675"/>
                <a:ext cx="144463" cy="15081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a:solidFill>
                    <a:sysClr val="windowText" lastClr="000000"/>
                  </a:solidFill>
                </a:endParaRPr>
              </a:p>
            </p:txBody>
          </p:sp>
          <p:sp>
            <p:nvSpPr>
              <p:cNvPr id="234" name="Freeform 61"/>
              <p:cNvSpPr>
                <a:spLocks noEditPoints="1"/>
              </p:cNvSpPr>
              <p:nvPr/>
            </p:nvSpPr>
            <p:spPr bwMode="auto">
              <a:xfrm>
                <a:off x="15730538" y="3460750"/>
                <a:ext cx="765175" cy="931863"/>
              </a:xfrm>
              <a:custGeom>
                <a:avLst/>
                <a:gdLst/>
                <a:ahLst/>
                <a:cxnLst>
                  <a:cxn ang="0">
                    <a:pos x="157" y="1174"/>
                  </a:cxn>
                  <a:cxn ang="0">
                    <a:pos x="963" y="1174"/>
                  </a:cxn>
                  <a:cxn ang="0">
                    <a:pos x="842" y="1026"/>
                  </a:cxn>
                  <a:cxn ang="0">
                    <a:pos x="579" y="248"/>
                  </a:cxn>
                  <a:cxn ang="0">
                    <a:pos x="590" y="238"/>
                  </a:cxn>
                  <a:cxn ang="0">
                    <a:pos x="611" y="215"/>
                  </a:cxn>
                  <a:cxn ang="0">
                    <a:pos x="626" y="186"/>
                  </a:cxn>
                  <a:cxn ang="0">
                    <a:pos x="634" y="154"/>
                  </a:cxn>
                  <a:cxn ang="0">
                    <a:pos x="634" y="137"/>
                  </a:cxn>
                  <a:cxn ang="0">
                    <a:pos x="633" y="110"/>
                  </a:cxn>
                  <a:cxn ang="0">
                    <a:pos x="624" y="85"/>
                  </a:cxn>
                  <a:cxn ang="0">
                    <a:pos x="611" y="61"/>
                  </a:cxn>
                  <a:cxn ang="0">
                    <a:pos x="594" y="41"/>
                  </a:cxn>
                  <a:cxn ang="0">
                    <a:pos x="573" y="24"/>
                  </a:cxn>
                  <a:cxn ang="0">
                    <a:pos x="552" y="10"/>
                  </a:cxn>
                  <a:cxn ang="0">
                    <a:pos x="525" y="4"/>
                  </a:cxn>
                  <a:cxn ang="0">
                    <a:pos x="498" y="0"/>
                  </a:cxn>
                  <a:cxn ang="0">
                    <a:pos x="484" y="0"/>
                  </a:cxn>
                  <a:cxn ang="0">
                    <a:pos x="457" y="7"/>
                  </a:cxn>
                  <a:cxn ang="0">
                    <a:pos x="432" y="17"/>
                  </a:cxn>
                  <a:cxn ang="0">
                    <a:pos x="410" y="31"/>
                  </a:cxn>
                  <a:cxn ang="0">
                    <a:pos x="391" y="49"/>
                  </a:cxn>
                  <a:cxn ang="0">
                    <a:pos x="376" y="71"/>
                  </a:cxn>
                  <a:cxn ang="0">
                    <a:pos x="366" y="96"/>
                  </a:cxn>
                  <a:cxn ang="0">
                    <a:pos x="361" y="123"/>
                  </a:cxn>
                  <a:cxn ang="0">
                    <a:pos x="359" y="137"/>
                  </a:cxn>
                  <a:cxn ang="0">
                    <a:pos x="364" y="169"/>
                  </a:cxn>
                  <a:cxn ang="0">
                    <a:pos x="374" y="198"/>
                  </a:cxn>
                  <a:cxn ang="0">
                    <a:pos x="391" y="223"/>
                  </a:cxn>
                  <a:cxn ang="0">
                    <a:pos x="412" y="245"/>
                  </a:cxn>
                  <a:cxn ang="0">
                    <a:pos x="121" y="1026"/>
                  </a:cxn>
                  <a:cxn ang="0">
                    <a:pos x="0" y="1174"/>
                  </a:cxn>
                  <a:cxn ang="0">
                    <a:pos x="415" y="977"/>
                  </a:cxn>
                  <a:cxn ang="0">
                    <a:pos x="698" y="1026"/>
                  </a:cxn>
                  <a:cxn ang="0">
                    <a:pos x="442" y="478"/>
                  </a:cxn>
                  <a:cxn ang="0">
                    <a:pos x="410" y="597"/>
                  </a:cxn>
                  <a:cxn ang="0">
                    <a:pos x="467" y="387"/>
                  </a:cxn>
                  <a:cxn ang="0">
                    <a:pos x="533" y="429"/>
                  </a:cxn>
                  <a:cxn ang="0">
                    <a:pos x="582" y="604"/>
                  </a:cxn>
                  <a:cxn ang="0">
                    <a:pos x="450" y="678"/>
                  </a:cxn>
                  <a:cxn ang="0">
                    <a:pos x="369" y="743"/>
                  </a:cxn>
                  <a:cxn ang="0">
                    <a:pos x="324" y="910"/>
                  </a:cxn>
                </a:cxnLst>
                <a:rect l="0" t="0" r="r" b="b"/>
                <a:pathLst>
                  <a:path w="963" h="1174">
                    <a:moveTo>
                      <a:pt x="0" y="1174"/>
                    </a:moveTo>
                    <a:lnTo>
                      <a:pt x="157" y="1174"/>
                    </a:lnTo>
                    <a:lnTo>
                      <a:pt x="833" y="1174"/>
                    </a:lnTo>
                    <a:lnTo>
                      <a:pt x="963" y="1174"/>
                    </a:lnTo>
                    <a:lnTo>
                      <a:pt x="918" y="1120"/>
                    </a:lnTo>
                    <a:lnTo>
                      <a:pt x="842" y="1026"/>
                    </a:lnTo>
                    <a:lnTo>
                      <a:pt x="793" y="1026"/>
                    </a:lnTo>
                    <a:lnTo>
                      <a:pt x="579" y="248"/>
                    </a:lnTo>
                    <a:lnTo>
                      <a:pt x="579" y="248"/>
                    </a:lnTo>
                    <a:lnTo>
                      <a:pt x="590" y="238"/>
                    </a:lnTo>
                    <a:lnTo>
                      <a:pt x="602" y="226"/>
                    </a:lnTo>
                    <a:lnTo>
                      <a:pt x="611" y="215"/>
                    </a:lnTo>
                    <a:lnTo>
                      <a:pt x="619" y="201"/>
                    </a:lnTo>
                    <a:lnTo>
                      <a:pt x="626" y="186"/>
                    </a:lnTo>
                    <a:lnTo>
                      <a:pt x="631" y="171"/>
                    </a:lnTo>
                    <a:lnTo>
                      <a:pt x="634" y="154"/>
                    </a:lnTo>
                    <a:lnTo>
                      <a:pt x="634" y="137"/>
                    </a:lnTo>
                    <a:lnTo>
                      <a:pt x="634" y="137"/>
                    </a:lnTo>
                    <a:lnTo>
                      <a:pt x="634" y="123"/>
                    </a:lnTo>
                    <a:lnTo>
                      <a:pt x="633" y="110"/>
                    </a:lnTo>
                    <a:lnTo>
                      <a:pt x="629" y="96"/>
                    </a:lnTo>
                    <a:lnTo>
                      <a:pt x="624" y="85"/>
                    </a:lnTo>
                    <a:lnTo>
                      <a:pt x="617" y="71"/>
                    </a:lnTo>
                    <a:lnTo>
                      <a:pt x="611" y="61"/>
                    </a:lnTo>
                    <a:lnTo>
                      <a:pt x="604" y="49"/>
                    </a:lnTo>
                    <a:lnTo>
                      <a:pt x="594" y="41"/>
                    </a:lnTo>
                    <a:lnTo>
                      <a:pt x="585" y="31"/>
                    </a:lnTo>
                    <a:lnTo>
                      <a:pt x="573" y="24"/>
                    </a:lnTo>
                    <a:lnTo>
                      <a:pt x="563" y="17"/>
                    </a:lnTo>
                    <a:lnTo>
                      <a:pt x="552" y="10"/>
                    </a:lnTo>
                    <a:lnTo>
                      <a:pt x="538" y="7"/>
                    </a:lnTo>
                    <a:lnTo>
                      <a:pt x="525" y="4"/>
                    </a:lnTo>
                    <a:lnTo>
                      <a:pt x="511" y="0"/>
                    </a:lnTo>
                    <a:lnTo>
                      <a:pt x="498" y="0"/>
                    </a:lnTo>
                    <a:lnTo>
                      <a:pt x="498" y="0"/>
                    </a:lnTo>
                    <a:lnTo>
                      <a:pt x="484" y="0"/>
                    </a:lnTo>
                    <a:lnTo>
                      <a:pt x="469" y="4"/>
                    </a:lnTo>
                    <a:lnTo>
                      <a:pt x="457" y="7"/>
                    </a:lnTo>
                    <a:lnTo>
                      <a:pt x="444" y="10"/>
                    </a:lnTo>
                    <a:lnTo>
                      <a:pt x="432" y="17"/>
                    </a:lnTo>
                    <a:lnTo>
                      <a:pt x="420" y="24"/>
                    </a:lnTo>
                    <a:lnTo>
                      <a:pt x="410" y="31"/>
                    </a:lnTo>
                    <a:lnTo>
                      <a:pt x="400" y="41"/>
                    </a:lnTo>
                    <a:lnTo>
                      <a:pt x="391" y="49"/>
                    </a:lnTo>
                    <a:lnTo>
                      <a:pt x="383" y="61"/>
                    </a:lnTo>
                    <a:lnTo>
                      <a:pt x="376" y="71"/>
                    </a:lnTo>
                    <a:lnTo>
                      <a:pt x="371" y="85"/>
                    </a:lnTo>
                    <a:lnTo>
                      <a:pt x="366" y="96"/>
                    </a:lnTo>
                    <a:lnTo>
                      <a:pt x="363" y="110"/>
                    </a:lnTo>
                    <a:lnTo>
                      <a:pt x="361" y="123"/>
                    </a:lnTo>
                    <a:lnTo>
                      <a:pt x="359" y="137"/>
                    </a:lnTo>
                    <a:lnTo>
                      <a:pt x="359" y="137"/>
                    </a:lnTo>
                    <a:lnTo>
                      <a:pt x="361" y="154"/>
                    </a:lnTo>
                    <a:lnTo>
                      <a:pt x="364" y="169"/>
                    </a:lnTo>
                    <a:lnTo>
                      <a:pt x="368" y="184"/>
                    </a:lnTo>
                    <a:lnTo>
                      <a:pt x="374" y="198"/>
                    </a:lnTo>
                    <a:lnTo>
                      <a:pt x="381" y="211"/>
                    </a:lnTo>
                    <a:lnTo>
                      <a:pt x="391" y="223"/>
                    </a:lnTo>
                    <a:lnTo>
                      <a:pt x="400" y="235"/>
                    </a:lnTo>
                    <a:lnTo>
                      <a:pt x="412" y="245"/>
                    </a:lnTo>
                    <a:lnTo>
                      <a:pt x="197" y="1026"/>
                    </a:lnTo>
                    <a:lnTo>
                      <a:pt x="121" y="1026"/>
                    </a:lnTo>
                    <a:lnTo>
                      <a:pt x="46" y="1120"/>
                    </a:lnTo>
                    <a:lnTo>
                      <a:pt x="0" y="1174"/>
                    </a:lnTo>
                    <a:close/>
                    <a:moveTo>
                      <a:pt x="577" y="1026"/>
                    </a:moveTo>
                    <a:lnTo>
                      <a:pt x="415" y="977"/>
                    </a:lnTo>
                    <a:lnTo>
                      <a:pt x="663" y="898"/>
                    </a:lnTo>
                    <a:lnTo>
                      <a:pt x="698" y="1026"/>
                    </a:lnTo>
                    <a:lnTo>
                      <a:pt x="577" y="1026"/>
                    </a:lnTo>
                    <a:close/>
                    <a:moveTo>
                      <a:pt x="442" y="478"/>
                    </a:moveTo>
                    <a:lnTo>
                      <a:pt x="526" y="532"/>
                    </a:lnTo>
                    <a:lnTo>
                      <a:pt x="410" y="597"/>
                    </a:lnTo>
                    <a:lnTo>
                      <a:pt x="442" y="478"/>
                    </a:lnTo>
                    <a:close/>
                    <a:moveTo>
                      <a:pt x="467" y="387"/>
                    </a:moveTo>
                    <a:lnTo>
                      <a:pt x="494" y="287"/>
                    </a:lnTo>
                    <a:lnTo>
                      <a:pt x="533" y="429"/>
                    </a:lnTo>
                    <a:lnTo>
                      <a:pt x="467" y="387"/>
                    </a:lnTo>
                    <a:close/>
                    <a:moveTo>
                      <a:pt x="582" y="604"/>
                    </a:moveTo>
                    <a:lnTo>
                      <a:pt x="622" y="753"/>
                    </a:lnTo>
                    <a:lnTo>
                      <a:pt x="450" y="678"/>
                    </a:lnTo>
                    <a:lnTo>
                      <a:pt x="582" y="604"/>
                    </a:lnTo>
                    <a:close/>
                    <a:moveTo>
                      <a:pt x="369" y="743"/>
                    </a:moveTo>
                    <a:lnTo>
                      <a:pt x="573" y="830"/>
                    </a:lnTo>
                    <a:lnTo>
                      <a:pt x="324" y="910"/>
                    </a:lnTo>
                    <a:lnTo>
                      <a:pt x="369" y="7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a:solidFill>
                    <a:sysClr val="windowText" lastClr="000000"/>
                  </a:solidFill>
                </a:endParaRPr>
              </a:p>
            </p:txBody>
          </p:sp>
        </p:grpSp>
        <p:sp>
          <p:nvSpPr>
            <p:cNvPr id="222" name="TextBox 221"/>
            <p:cNvSpPr txBox="1"/>
            <p:nvPr/>
          </p:nvSpPr>
          <p:spPr>
            <a:xfrm>
              <a:off x="7334249" y="3685527"/>
              <a:ext cx="1393563" cy="707886"/>
            </a:xfrm>
            <a:prstGeom prst="rect">
              <a:avLst/>
            </a:prstGeom>
            <a:noFill/>
          </p:spPr>
          <p:txBody>
            <a:bodyPr wrap="square" rtlCol="0">
              <a:spAutoFit/>
            </a:bodyPr>
            <a:lstStyle/>
            <a:p>
              <a:r>
                <a:rPr lang="en-US" altLang="zh-CN" sz="1000" b="1" kern="0" dirty="0" smtClean="0">
                  <a:solidFill>
                    <a:srgbClr val="BC0000"/>
                  </a:solidFill>
                  <a:latin typeface="Arial" pitchFamily="34" charset="0"/>
                  <a:ea typeface="微软雅黑" pitchFamily="34" charset="-122"/>
                  <a:cs typeface="Arial" pitchFamily="34" charset="0"/>
                </a:rPr>
                <a:t>LTE: </a:t>
              </a:r>
            </a:p>
            <a:p>
              <a:r>
                <a:rPr lang="en-US" altLang="ko-KR" sz="900" kern="0" dirty="0" smtClean="0">
                  <a:solidFill>
                    <a:schemeClr val="tx1">
                      <a:lumMod val="75000"/>
                      <a:lumOff val="25000"/>
                    </a:schemeClr>
                  </a:solidFill>
                  <a:latin typeface="Arial" pitchFamily="34" charset="0"/>
                  <a:ea typeface="微软雅黑" pitchFamily="34" charset="-122"/>
                  <a:cs typeface="Arial" pitchFamily="34" charset="0"/>
                  <a:sym typeface="Wingdings" pitchFamily="2" charset="2"/>
                </a:rPr>
                <a:t>64 Operator networks</a:t>
              </a:r>
            </a:p>
            <a:p>
              <a:r>
                <a:rPr lang="en-US" altLang="ko-KR" sz="900" kern="0" dirty="0" smtClean="0">
                  <a:solidFill>
                    <a:schemeClr val="tx1">
                      <a:lumMod val="75000"/>
                      <a:lumOff val="25000"/>
                    </a:schemeClr>
                  </a:solidFill>
                  <a:latin typeface="Arial" pitchFamily="34" charset="0"/>
                  <a:ea typeface="微软雅黑" pitchFamily="34" charset="-122"/>
                  <a:cs typeface="Arial" pitchFamily="34" charset="0"/>
                  <a:sym typeface="Wingdings" pitchFamily="2" charset="2"/>
                </a:rPr>
                <a:t> &amp; 12 Industry networks, </a:t>
              </a:r>
              <a:r>
                <a:rPr lang="en-US" altLang="ko-KR" sz="1200" b="1" kern="0" dirty="0" smtClean="0">
                  <a:solidFill>
                    <a:srgbClr val="C00000"/>
                  </a:solidFill>
                  <a:latin typeface="Arial" pitchFamily="34" charset="0"/>
                  <a:ea typeface="微软雅黑" pitchFamily="34" charset="-122"/>
                  <a:cs typeface="Arial" pitchFamily="34" charset="0"/>
                  <a:sym typeface="Wingdings" pitchFamily="2" charset="2"/>
                </a:rPr>
                <a:t>No.1</a:t>
              </a:r>
              <a:endParaRPr lang="en-US" altLang="zh-CN" sz="1200" b="1" kern="0" dirty="0" smtClean="0">
                <a:solidFill>
                  <a:srgbClr val="C00000"/>
                </a:solidFill>
                <a:latin typeface="Arial" pitchFamily="34" charset="0"/>
                <a:ea typeface="微软雅黑" pitchFamily="34" charset="-122"/>
                <a:cs typeface="Arial" pitchFamily="34" charset="0"/>
              </a:endParaRPr>
            </a:p>
          </p:txBody>
        </p:sp>
      </p:grpSp>
      <p:grpSp>
        <p:nvGrpSpPr>
          <p:cNvPr id="235" name="组合 356"/>
          <p:cNvGrpSpPr/>
          <p:nvPr/>
        </p:nvGrpSpPr>
        <p:grpSpPr>
          <a:xfrm>
            <a:off x="4948518" y="3797448"/>
            <a:ext cx="531930" cy="559400"/>
            <a:chOff x="4452503" y="2886386"/>
            <a:chExt cx="689851" cy="676173"/>
          </a:xfrm>
        </p:grpSpPr>
        <p:sp>
          <p:nvSpPr>
            <p:cNvPr id="236" name="圆角矩形 235"/>
            <p:cNvSpPr/>
            <p:nvPr/>
          </p:nvSpPr>
          <p:spPr bwMode="auto">
            <a:xfrm>
              <a:off x="4452503" y="2886386"/>
              <a:ext cx="689851" cy="676173"/>
            </a:xfrm>
            <a:prstGeom prst="roundRect">
              <a:avLst/>
            </a:prstGeom>
            <a:solidFill>
              <a:schemeClr val="bg1">
                <a:lumMod val="50000"/>
              </a:schemeClr>
            </a:solidFill>
            <a:ln w="12700">
              <a:noFill/>
            </a:ln>
            <a:effectLst/>
          </p:spPr>
          <p:txBody>
            <a:bodyPr anchor="ctr"/>
            <a:lstStyle/>
            <a:p>
              <a:pPr algn="ctr" fontAlgn="auto">
                <a:lnSpc>
                  <a:spcPct val="120000"/>
                </a:lnSpc>
                <a:spcBef>
                  <a:spcPts val="0"/>
                </a:spcBef>
                <a:spcAft>
                  <a:spcPts val="0"/>
                </a:spcAft>
              </a:pPr>
              <a:endParaRPr lang="en-US" altLang="zh-CN" sz="1300" b="1" kern="0" dirty="0">
                <a:solidFill>
                  <a:schemeClr val="bg1">
                    <a:lumMod val="75000"/>
                  </a:schemeClr>
                </a:solidFill>
                <a:latin typeface="Arial" pitchFamily="34" charset="0"/>
                <a:ea typeface="华文细黑" pitchFamily="2" charset="-122"/>
                <a:cs typeface="Arial" pitchFamily="34" charset="0"/>
              </a:endParaRPr>
            </a:p>
          </p:txBody>
        </p:sp>
        <p:sp>
          <p:nvSpPr>
            <p:cNvPr id="237" name="Freeform 30"/>
            <p:cNvSpPr>
              <a:spLocks noChangeAspect="1" noEditPoints="1"/>
            </p:cNvSpPr>
            <p:nvPr/>
          </p:nvSpPr>
          <p:spPr bwMode="auto">
            <a:xfrm>
              <a:off x="4468990" y="2904188"/>
              <a:ext cx="630059" cy="538609"/>
            </a:xfrm>
            <a:custGeom>
              <a:avLst/>
              <a:gdLst>
                <a:gd name="T0" fmla="*/ 597 w 1403"/>
                <a:gd name="T1" fmla="*/ 1018 h 1152"/>
                <a:gd name="T2" fmla="*/ 430 w 1403"/>
                <a:gd name="T3" fmla="*/ 1007 h 1152"/>
                <a:gd name="T4" fmla="*/ 0 w 1403"/>
                <a:gd name="T5" fmla="*/ 1048 h 1152"/>
                <a:gd name="T6" fmla="*/ 296 w 1403"/>
                <a:gd name="T7" fmla="*/ 863 h 1152"/>
                <a:gd name="T8" fmla="*/ 293 w 1403"/>
                <a:gd name="T9" fmla="*/ 744 h 1152"/>
                <a:gd name="T10" fmla="*/ 306 w 1403"/>
                <a:gd name="T11" fmla="*/ 654 h 1152"/>
                <a:gd name="T12" fmla="*/ 344 w 1403"/>
                <a:gd name="T13" fmla="*/ 582 h 1152"/>
                <a:gd name="T14" fmla="*/ 437 w 1403"/>
                <a:gd name="T15" fmla="*/ 424 h 1152"/>
                <a:gd name="T16" fmla="*/ 482 w 1403"/>
                <a:gd name="T17" fmla="*/ 389 h 1152"/>
                <a:gd name="T18" fmla="*/ 581 w 1403"/>
                <a:gd name="T19" fmla="*/ 366 h 1152"/>
                <a:gd name="T20" fmla="*/ 725 w 1403"/>
                <a:gd name="T21" fmla="*/ 357 h 1152"/>
                <a:gd name="T22" fmla="*/ 867 w 1403"/>
                <a:gd name="T23" fmla="*/ 366 h 1152"/>
                <a:gd name="T24" fmla="*/ 772 w 1403"/>
                <a:gd name="T25" fmla="*/ 326 h 1152"/>
                <a:gd name="T26" fmla="*/ 372 w 1403"/>
                <a:gd name="T27" fmla="*/ 151 h 1152"/>
                <a:gd name="T28" fmla="*/ 67 w 1403"/>
                <a:gd name="T29" fmla="*/ 0 h 1152"/>
                <a:gd name="T30" fmla="*/ 373 w 1403"/>
                <a:gd name="T31" fmla="*/ 151 h 1152"/>
                <a:gd name="T32" fmla="*/ 776 w 1403"/>
                <a:gd name="T33" fmla="*/ 328 h 1152"/>
                <a:gd name="T34" fmla="*/ 966 w 1403"/>
                <a:gd name="T35" fmla="*/ 386 h 1152"/>
                <a:gd name="T36" fmla="*/ 1144 w 1403"/>
                <a:gd name="T37" fmla="*/ 443 h 1152"/>
                <a:gd name="T38" fmla="*/ 1237 w 1403"/>
                <a:gd name="T39" fmla="*/ 507 h 1152"/>
                <a:gd name="T40" fmla="*/ 1394 w 1403"/>
                <a:gd name="T41" fmla="*/ 570 h 1152"/>
                <a:gd name="T42" fmla="*/ 1377 w 1403"/>
                <a:gd name="T43" fmla="*/ 800 h 1152"/>
                <a:gd name="T44" fmla="*/ 1036 w 1403"/>
                <a:gd name="T45" fmla="*/ 575 h 1152"/>
                <a:gd name="T46" fmla="*/ 434 w 1403"/>
                <a:gd name="T47" fmla="*/ 691 h 1152"/>
                <a:gd name="T48" fmla="*/ 673 w 1403"/>
                <a:gd name="T49" fmla="*/ 746 h 1152"/>
                <a:gd name="T50" fmla="*/ 673 w 1403"/>
                <a:gd name="T51" fmla="*/ 746 h 1152"/>
                <a:gd name="T52" fmla="*/ 1060 w 1403"/>
                <a:gd name="T53" fmla="*/ 579 h 1152"/>
                <a:gd name="T54" fmla="*/ 1194 w 1403"/>
                <a:gd name="T55" fmla="*/ 593 h 1152"/>
                <a:gd name="T56" fmla="*/ 1246 w 1403"/>
                <a:gd name="T57" fmla="*/ 720 h 1152"/>
                <a:gd name="T58" fmla="*/ 1262 w 1403"/>
                <a:gd name="T59" fmla="*/ 719 h 1152"/>
                <a:gd name="T60" fmla="*/ 1262 w 1403"/>
                <a:gd name="T61" fmla="*/ 719 h 1152"/>
                <a:gd name="T62" fmla="*/ 1302 w 1403"/>
                <a:gd name="T63" fmla="*/ 606 h 1152"/>
                <a:gd name="T64" fmla="*/ 1349 w 1403"/>
                <a:gd name="T65" fmla="*/ 611 h 1152"/>
                <a:gd name="T66" fmla="*/ 1374 w 1403"/>
                <a:gd name="T67" fmla="*/ 708 h 1152"/>
                <a:gd name="T68" fmla="*/ 1361 w 1403"/>
                <a:gd name="T69" fmla="*/ 709 h 1152"/>
                <a:gd name="T70" fmla="*/ 402 w 1403"/>
                <a:gd name="T71" fmla="*/ 547 h 1152"/>
                <a:gd name="T72" fmla="*/ 611 w 1403"/>
                <a:gd name="T73" fmla="*/ 455 h 1152"/>
                <a:gd name="T74" fmla="*/ 442 w 1403"/>
                <a:gd name="T75" fmla="*/ 0 h 1152"/>
                <a:gd name="T76" fmla="*/ 600 w 1403"/>
                <a:gd name="T77" fmla="*/ 112 h 1152"/>
                <a:gd name="T78" fmla="*/ 816 w 1403"/>
                <a:gd name="T79" fmla="*/ 246 h 1152"/>
                <a:gd name="T80" fmla="*/ 1039 w 1403"/>
                <a:gd name="T81" fmla="*/ 366 h 1152"/>
                <a:gd name="T82" fmla="*/ 1266 w 1403"/>
                <a:gd name="T83" fmla="*/ 469 h 1152"/>
                <a:gd name="T84" fmla="*/ 1265 w 1403"/>
                <a:gd name="T85" fmla="*/ 470 h 1152"/>
                <a:gd name="T86" fmla="*/ 1037 w 1403"/>
                <a:gd name="T87" fmla="*/ 367 h 1152"/>
                <a:gd name="T88" fmla="*/ 816 w 1403"/>
                <a:gd name="T89" fmla="*/ 248 h 1152"/>
                <a:gd name="T90" fmla="*/ 600 w 1403"/>
                <a:gd name="T91" fmla="*/ 112 h 1152"/>
                <a:gd name="T92" fmla="*/ 440 w 1403"/>
                <a:gd name="T93" fmla="*/ 1 h 1152"/>
                <a:gd name="T94" fmla="*/ 548 w 1403"/>
                <a:gd name="T95" fmla="*/ 42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03" h="1152">
                  <a:moveTo>
                    <a:pt x="327" y="1152"/>
                  </a:moveTo>
                  <a:lnTo>
                    <a:pt x="264" y="1136"/>
                  </a:lnTo>
                  <a:lnTo>
                    <a:pt x="597" y="1018"/>
                  </a:lnTo>
                  <a:lnTo>
                    <a:pt x="597" y="1018"/>
                  </a:lnTo>
                  <a:lnTo>
                    <a:pt x="545" y="1016"/>
                  </a:lnTo>
                  <a:lnTo>
                    <a:pt x="485" y="1013"/>
                  </a:lnTo>
                  <a:lnTo>
                    <a:pt x="456" y="1010"/>
                  </a:lnTo>
                  <a:lnTo>
                    <a:pt x="430" y="1007"/>
                  </a:lnTo>
                  <a:lnTo>
                    <a:pt x="407" y="1004"/>
                  </a:lnTo>
                  <a:lnTo>
                    <a:pt x="391" y="1000"/>
                  </a:lnTo>
                  <a:lnTo>
                    <a:pt x="52" y="1076"/>
                  </a:lnTo>
                  <a:lnTo>
                    <a:pt x="0" y="1048"/>
                  </a:lnTo>
                  <a:lnTo>
                    <a:pt x="372" y="955"/>
                  </a:lnTo>
                  <a:lnTo>
                    <a:pt x="299" y="885"/>
                  </a:lnTo>
                  <a:lnTo>
                    <a:pt x="299" y="885"/>
                  </a:lnTo>
                  <a:lnTo>
                    <a:pt x="296" y="863"/>
                  </a:lnTo>
                  <a:lnTo>
                    <a:pt x="293" y="840"/>
                  </a:lnTo>
                  <a:lnTo>
                    <a:pt x="292" y="817"/>
                  </a:lnTo>
                  <a:lnTo>
                    <a:pt x="292" y="793"/>
                  </a:lnTo>
                  <a:lnTo>
                    <a:pt x="293" y="744"/>
                  </a:lnTo>
                  <a:lnTo>
                    <a:pt x="297" y="697"/>
                  </a:lnTo>
                  <a:lnTo>
                    <a:pt x="297" y="697"/>
                  </a:lnTo>
                  <a:lnTo>
                    <a:pt x="301" y="676"/>
                  </a:lnTo>
                  <a:lnTo>
                    <a:pt x="306" y="654"/>
                  </a:lnTo>
                  <a:lnTo>
                    <a:pt x="312" y="634"/>
                  </a:lnTo>
                  <a:lnTo>
                    <a:pt x="321" y="616"/>
                  </a:lnTo>
                  <a:lnTo>
                    <a:pt x="332" y="598"/>
                  </a:lnTo>
                  <a:lnTo>
                    <a:pt x="344" y="582"/>
                  </a:lnTo>
                  <a:lnTo>
                    <a:pt x="358" y="569"/>
                  </a:lnTo>
                  <a:lnTo>
                    <a:pt x="373" y="558"/>
                  </a:lnTo>
                  <a:lnTo>
                    <a:pt x="437" y="424"/>
                  </a:lnTo>
                  <a:lnTo>
                    <a:pt x="437" y="424"/>
                  </a:lnTo>
                  <a:lnTo>
                    <a:pt x="444" y="414"/>
                  </a:lnTo>
                  <a:lnTo>
                    <a:pt x="453" y="405"/>
                  </a:lnTo>
                  <a:lnTo>
                    <a:pt x="466" y="396"/>
                  </a:lnTo>
                  <a:lnTo>
                    <a:pt x="482" y="389"/>
                  </a:lnTo>
                  <a:lnTo>
                    <a:pt x="501" y="381"/>
                  </a:lnTo>
                  <a:lnTo>
                    <a:pt x="524" y="375"/>
                  </a:lnTo>
                  <a:lnTo>
                    <a:pt x="551" y="370"/>
                  </a:lnTo>
                  <a:lnTo>
                    <a:pt x="581" y="366"/>
                  </a:lnTo>
                  <a:lnTo>
                    <a:pt x="581" y="366"/>
                  </a:lnTo>
                  <a:lnTo>
                    <a:pt x="653" y="359"/>
                  </a:lnTo>
                  <a:lnTo>
                    <a:pt x="689" y="357"/>
                  </a:lnTo>
                  <a:lnTo>
                    <a:pt x="725" y="357"/>
                  </a:lnTo>
                  <a:lnTo>
                    <a:pt x="760" y="357"/>
                  </a:lnTo>
                  <a:lnTo>
                    <a:pt x="796" y="358"/>
                  </a:lnTo>
                  <a:lnTo>
                    <a:pt x="832" y="361"/>
                  </a:lnTo>
                  <a:lnTo>
                    <a:pt x="867" y="366"/>
                  </a:lnTo>
                  <a:lnTo>
                    <a:pt x="867" y="366"/>
                  </a:lnTo>
                  <a:lnTo>
                    <a:pt x="871" y="366"/>
                  </a:lnTo>
                  <a:lnTo>
                    <a:pt x="871" y="366"/>
                  </a:lnTo>
                  <a:lnTo>
                    <a:pt x="772" y="326"/>
                  </a:lnTo>
                  <a:lnTo>
                    <a:pt x="673" y="286"/>
                  </a:lnTo>
                  <a:lnTo>
                    <a:pt x="572" y="243"/>
                  </a:lnTo>
                  <a:lnTo>
                    <a:pt x="472" y="198"/>
                  </a:lnTo>
                  <a:lnTo>
                    <a:pt x="372" y="151"/>
                  </a:lnTo>
                  <a:lnTo>
                    <a:pt x="270" y="103"/>
                  </a:lnTo>
                  <a:lnTo>
                    <a:pt x="169" y="53"/>
                  </a:lnTo>
                  <a:lnTo>
                    <a:pt x="67" y="1"/>
                  </a:lnTo>
                  <a:lnTo>
                    <a:pt x="67" y="0"/>
                  </a:lnTo>
                  <a:lnTo>
                    <a:pt x="67" y="0"/>
                  </a:lnTo>
                  <a:lnTo>
                    <a:pt x="170" y="52"/>
                  </a:lnTo>
                  <a:lnTo>
                    <a:pt x="271" y="103"/>
                  </a:lnTo>
                  <a:lnTo>
                    <a:pt x="373" y="151"/>
                  </a:lnTo>
                  <a:lnTo>
                    <a:pt x="475" y="198"/>
                  </a:lnTo>
                  <a:lnTo>
                    <a:pt x="575" y="243"/>
                  </a:lnTo>
                  <a:lnTo>
                    <a:pt x="675" y="286"/>
                  </a:lnTo>
                  <a:lnTo>
                    <a:pt x="776" y="328"/>
                  </a:lnTo>
                  <a:lnTo>
                    <a:pt x="875" y="366"/>
                  </a:lnTo>
                  <a:lnTo>
                    <a:pt x="875" y="366"/>
                  </a:lnTo>
                  <a:lnTo>
                    <a:pt x="921" y="375"/>
                  </a:lnTo>
                  <a:lnTo>
                    <a:pt x="966" y="386"/>
                  </a:lnTo>
                  <a:lnTo>
                    <a:pt x="1011" y="399"/>
                  </a:lnTo>
                  <a:lnTo>
                    <a:pt x="1056" y="413"/>
                  </a:lnTo>
                  <a:lnTo>
                    <a:pt x="1101" y="428"/>
                  </a:lnTo>
                  <a:lnTo>
                    <a:pt x="1144" y="443"/>
                  </a:lnTo>
                  <a:lnTo>
                    <a:pt x="1228" y="475"/>
                  </a:lnTo>
                  <a:lnTo>
                    <a:pt x="1228" y="475"/>
                  </a:lnTo>
                  <a:lnTo>
                    <a:pt x="1233" y="490"/>
                  </a:lnTo>
                  <a:lnTo>
                    <a:pt x="1237" y="507"/>
                  </a:lnTo>
                  <a:lnTo>
                    <a:pt x="1239" y="522"/>
                  </a:lnTo>
                  <a:lnTo>
                    <a:pt x="1242" y="539"/>
                  </a:lnTo>
                  <a:lnTo>
                    <a:pt x="1394" y="570"/>
                  </a:lnTo>
                  <a:lnTo>
                    <a:pt x="1394" y="570"/>
                  </a:lnTo>
                  <a:lnTo>
                    <a:pt x="1399" y="593"/>
                  </a:lnTo>
                  <a:lnTo>
                    <a:pt x="1402" y="615"/>
                  </a:lnTo>
                  <a:lnTo>
                    <a:pt x="1403" y="705"/>
                  </a:lnTo>
                  <a:lnTo>
                    <a:pt x="1377" y="800"/>
                  </a:lnTo>
                  <a:lnTo>
                    <a:pt x="327" y="1152"/>
                  </a:lnTo>
                  <a:close/>
                  <a:moveTo>
                    <a:pt x="842" y="760"/>
                  </a:moveTo>
                  <a:lnTo>
                    <a:pt x="1036" y="741"/>
                  </a:lnTo>
                  <a:lnTo>
                    <a:pt x="1036" y="575"/>
                  </a:lnTo>
                  <a:lnTo>
                    <a:pt x="931" y="564"/>
                  </a:lnTo>
                  <a:lnTo>
                    <a:pt x="842" y="760"/>
                  </a:lnTo>
                  <a:close/>
                  <a:moveTo>
                    <a:pt x="414" y="746"/>
                  </a:moveTo>
                  <a:lnTo>
                    <a:pt x="434" y="691"/>
                  </a:lnTo>
                  <a:lnTo>
                    <a:pt x="334" y="691"/>
                  </a:lnTo>
                  <a:lnTo>
                    <a:pt x="306" y="746"/>
                  </a:lnTo>
                  <a:lnTo>
                    <a:pt x="414" y="746"/>
                  </a:lnTo>
                  <a:close/>
                  <a:moveTo>
                    <a:pt x="673" y="746"/>
                  </a:moveTo>
                  <a:lnTo>
                    <a:pt x="701" y="691"/>
                  </a:lnTo>
                  <a:lnTo>
                    <a:pt x="583" y="691"/>
                  </a:lnTo>
                  <a:lnTo>
                    <a:pt x="562" y="746"/>
                  </a:lnTo>
                  <a:lnTo>
                    <a:pt x="673" y="746"/>
                  </a:lnTo>
                  <a:close/>
                  <a:moveTo>
                    <a:pt x="1060" y="738"/>
                  </a:moveTo>
                  <a:lnTo>
                    <a:pt x="1126" y="732"/>
                  </a:lnTo>
                  <a:lnTo>
                    <a:pt x="1126" y="586"/>
                  </a:lnTo>
                  <a:lnTo>
                    <a:pt x="1060" y="579"/>
                  </a:lnTo>
                  <a:lnTo>
                    <a:pt x="1060" y="738"/>
                  </a:lnTo>
                  <a:close/>
                  <a:moveTo>
                    <a:pt x="1147" y="729"/>
                  </a:moveTo>
                  <a:lnTo>
                    <a:pt x="1194" y="725"/>
                  </a:lnTo>
                  <a:lnTo>
                    <a:pt x="1194" y="593"/>
                  </a:lnTo>
                  <a:lnTo>
                    <a:pt x="1147" y="588"/>
                  </a:lnTo>
                  <a:lnTo>
                    <a:pt x="1147" y="729"/>
                  </a:lnTo>
                  <a:close/>
                  <a:moveTo>
                    <a:pt x="1211" y="724"/>
                  </a:moveTo>
                  <a:lnTo>
                    <a:pt x="1246" y="720"/>
                  </a:lnTo>
                  <a:lnTo>
                    <a:pt x="1246" y="600"/>
                  </a:lnTo>
                  <a:lnTo>
                    <a:pt x="1211" y="596"/>
                  </a:lnTo>
                  <a:lnTo>
                    <a:pt x="1211" y="724"/>
                  </a:lnTo>
                  <a:close/>
                  <a:moveTo>
                    <a:pt x="1262" y="719"/>
                  </a:moveTo>
                  <a:lnTo>
                    <a:pt x="1286" y="716"/>
                  </a:lnTo>
                  <a:lnTo>
                    <a:pt x="1286" y="603"/>
                  </a:lnTo>
                  <a:lnTo>
                    <a:pt x="1262" y="601"/>
                  </a:lnTo>
                  <a:lnTo>
                    <a:pt x="1262" y="719"/>
                  </a:lnTo>
                  <a:close/>
                  <a:moveTo>
                    <a:pt x="1302" y="715"/>
                  </a:moveTo>
                  <a:lnTo>
                    <a:pt x="1321" y="713"/>
                  </a:lnTo>
                  <a:lnTo>
                    <a:pt x="1321" y="607"/>
                  </a:lnTo>
                  <a:lnTo>
                    <a:pt x="1302" y="606"/>
                  </a:lnTo>
                  <a:lnTo>
                    <a:pt x="1302" y="715"/>
                  </a:lnTo>
                  <a:close/>
                  <a:moveTo>
                    <a:pt x="1335" y="711"/>
                  </a:moveTo>
                  <a:lnTo>
                    <a:pt x="1349" y="710"/>
                  </a:lnTo>
                  <a:lnTo>
                    <a:pt x="1349" y="611"/>
                  </a:lnTo>
                  <a:lnTo>
                    <a:pt x="1335" y="608"/>
                  </a:lnTo>
                  <a:lnTo>
                    <a:pt x="1335" y="711"/>
                  </a:lnTo>
                  <a:close/>
                  <a:moveTo>
                    <a:pt x="1361" y="709"/>
                  </a:moveTo>
                  <a:lnTo>
                    <a:pt x="1374" y="708"/>
                  </a:lnTo>
                  <a:lnTo>
                    <a:pt x="1374" y="615"/>
                  </a:lnTo>
                  <a:lnTo>
                    <a:pt x="1392" y="615"/>
                  </a:lnTo>
                  <a:lnTo>
                    <a:pt x="1361" y="612"/>
                  </a:lnTo>
                  <a:lnTo>
                    <a:pt x="1361" y="709"/>
                  </a:lnTo>
                  <a:close/>
                  <a:moveTo>
                    <a:pt x="553" y="547"/>
                  </a:moveTo>
                  <a:lnTo>
                    <a:pt x="592" y="455"/>
                  </a:lnTo>
                  <a:lnTo>
                    <a:pt x="440" y="455"/>
                  </a:lnTo>
                  <a:lnTo>
                    <a:pt x="402" y="547"/>
                  </a:lnTo>
                  <a:lnTo>
                    <a:pt x="553" y="547"/>
                  </a:lnTo>
                  <a:close/>
                  <a:moveTo>
                    <a:pt x="730" y="547"/>
                  </a:moveTo>
                  <a:lnTo>
                    <a:pt x="767" y="455"/>
                  </a:lnTo>
                  <a:lnTo>
                    <a:pt x="611" y="455"/>
                  </a:lnTo>
                  <a:lnTo>
                    <a:pt x="572" y="547"/>
                  </a:lnTo>
                  <a:lnTo>
                    <a:pt x="730" y="547"/>
                  </a:lnTo>
                  <a:close/>
                  <a:moveTo>
                    <a:pt x="440" y="1"/>
                  </a:moveTo>
                  <a:lnTo>
                    <a:pt x="442" y="0"/>
                  </a:lnTo>
                  <a:lnTo>
                    <a:pt x="442" y="0"/>
                  </a:lnTo>
                  <a:lnTo>
                    <a:pt x="494" y="38"/>
                  </a:lnTo>
                  <a:lnTo>
                    <a:pt x="547" y="75"/>
                  </a:lnTo>
                  <a:lnTo>
                    <a:pt x="600" y="112"/>
                  </a:lnTo>
                  <a:lnTo>
                    <a:pt x="654" y="147"/>
                  </a:lnTo>
                  <a:lnTo>
                    <a:pt x="708" y="182"/>
                  </a:lnTo>
                  <a:lnTo>
                    <a:pt x="762" y="215"/>
                  </a:lnTo>
                  <a:lnTo>
                    <a:pt x="816" y="246"/>
                  </a:lnTo>
                  <a:lnTo>
                    <a:pt x="872" y="278"/>
                  </a:lnTo>
                  <a:lnTo>
                    <a:pt x="927" y="309"/>
                  </a:lnTo>
                  <a:lnTo>
                    <a:pt x="983" y="338"/>
                  </a:lnTo>
                  <a:lnTo>
                    <a:pt x="1039" y="366"/>
                  </a:lnTo>
                  <a:lnTo>
                    <a:pt x="1095" y="394"/>
                  </a:lnTo>
                  <a:lnTo>
                    <a:pt x="1152" y="419"/>
                  </a:lnTo>
                  <a:lnTo>
                    <a:pt x="1208" y="445"/>
                  </a:lnTo>
                  <a:lnTo>
                    <a:pt x="1266" y="469"/>
                  </a:lnTo>
                  <a:lnTo>
                    <a:pt x="1323" y="492"/>
                  </a:lnTo>
                  <a:lnTo>
                    <a:pt x="1323" y="493"/>
                  </a:lnTo>
                  <a:lnTo>
                    <a:pt x="1323" y="493"/>
                  </a:lnTo>
                  <a:lnTo>
                    <a:pt x="1265" y="470"/>
                  </a:lnTo>
                  <a:lnTo>
                    <a:pt x="1208" y="446"/>
                  </a:lnTo>
                  <a:lnTo>
                    <a:pt x="1150" y="420"/>
                  </a:lnTo>
                  <a:lnTo>
                    <a:pt x="1095" y="394"/>
                  </a:lnTo>
                  <a:lnTo>
                    <a:pt x="1037" y="367"/>
                  </a:lnTo>
                  <a:lnTo>
                    <a:pt x="982" y="339"/>
                  </a:lnTo>
                  <a:lnTo>
                    <a:pt x="927" y="310"/>
                  </a:lnTo>
                  <a:lnTo>
                    <a:pt x="871" y="279"/>
                  </a:lnTo>
                  <a:lnTo>
                    <a:pt x="816" y="248"/>
                  </a:lnTo>
                  <a:lnTo>
                    <a:pt x="762" y="215"/>
                  </a:lnTo>
                  <a:lnTo>
                    <a:pt x="707" y="182"/>
                  </a:lnTo>
                  <a:lnTo>
                    <a:pt x="654" y="147"/>
                  </a:lnTo>
                  <a:lnTo>
                    <a:pt x="600" y="112"/>
                  </a:lnTo>
                  <a:lnTo>
                    <a:pt x="547" y="76"/>
                  </a:lnTo>
                  <a:lnTo>
                    <a:pt x="494" y="39"/>
                  </a:lnTo>
                  <a:lnTo>
                    <a:pt x="440" y="1"/>
                  </a:lnTo>
                  <a:lnTo>
                    <a:pt x="440" y="1"/>
                  </a:lnTo>
                  <a:close/>
                  <a:moveTo>
                    <a:pt x="684" y="427"/>
                  </a:moveTo>
                  <a:lnTo>
                    <a:pt x="703" y="396"/>
                  </a:lnTo>
                  <a:lnTo>
                    <a:pt x="567" y="396"/>
                  </a:lnTo>
                  <a:lnTo>
                    <a:pt x="548" y="427"/>
                  </a:lnTo>
                  <a:lnTo>
                    <a:pt x="684" y="427"/>
                  </a:lnTo>
                  <a:close/>
                </a:path>
              </a:pathLst>
            </a:custGeom>
            <a:solidFill>
              <a:schemeClr val="bg1">
                <a:lumMod val="95000"/>
              </a:schemeClr>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68552" tIns="34276" rIns="68552" bIns="34276" anchor="ctr"/>
            <a:lstStyle/>
            <a:p>
              <a:pPr algn="ctr" defTabSz="685520">
                <a:defRPr/>
              </a:pPr>
              <a:endParaRPr lang="zh-CN" altLang="en-US" sz="1300" kern="0">
                <a:solidFill>
                  <a:srgbClr val="000000"/>
                </a:solidFill>
                <a:latin typeface="Arial" pitchFamily="34" charset="0"/>
                <a:cs typeface="Arial" pitchFamily="34" charset="0"/>
              </a:endParaRPr>
            </a:p>
          </p:txBody>
        </p:sp>
      </p:grpSp>
    </p:spTree>
  </p:cSld>
  <p:clrMapOvr>
    <a:masterClrMapping/>
  </p:clrMapOvr>
  <p:transition advClick="0" advTm="8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614451" y="1288221"/>
            <a:ext cx="7777074" cy="3239727"/>
            <a:chOff x="882997" y="1654127"/>
            <a:chExt cx="6222081" cy="4319636"/>
          </a:xfrm>
          <a:solidFill>
            <a:srgbClr val="F2F2F2"/>
          </a:solidFill>
        </p:grpSpPr>
        <p:sp>
          <p:nvSpPr>
            <p:cNvPr id="164" name="同侧圆角矩形 163"/>
            <p:cNvSpPr/>
            <p:nvPr/>
          </p:nvSpPr>
          <p:spPr bwMode="auto">
            <a:xfrm>
              <a:off x="882997" y="1654127"/>
              <a:ext cx="6222081" cy="4319636"/>
            </a:xfrm>
            <a:prstGeom prst="round2SameRect">
              <a:avLst>
                <a:gd name="adj1" fmla="val 0"/>
                <a:gd name="adj2" fmla="val 2589"/>
              </a:avLst>
            </a:prstGeom>
            <a:grpFill/>
            <a:ln w="12700" algn="ctr">
              <a:noFill/>
              <a:round/>
              <a:headEnd/>
              <a:tailEnd/>
            </a:ln>
            <a:effectLst/>
            <a:scene3d>
              <a:camera prst="orthographicFront">
                <a:rot lat="0" lon="0" rev="0"/>
              </a:camera>
              <a:lightRig rig="chilly" dir="t">
                <a:rot lat="0" lon="0" rev="18480000"/>
              </a:lightRig>
            </a:scene3d>
            <a:sp3d prstMaterial="clear">
              <a:bevelT h="63500"/>
            </a:sp3d>
          </p:spPr>
          <p:txBody>
            <a:bodyPr wrap="none" anchor="ctr">
              <a:noAutofit/>
            </a:bodyPr>
            <a:lstStyle/>
            <a:p>
              <a:pPr eaLnBrk="0" hangingPunct="0">
                <a:buClr>
                  <a:srgbClr val="990000"/>
                </a:buClr>
                <a:buSzPct val="60000"/>
                <a:buFont typeface="Wingdings" pitchFamily="2" charset="2"/>
                <a:buNone/>
              </a:pPr>
              <a:endParaRPr lang="zh-CN" altLang="en-US" sz="1200" b="1" dirty="0" smtClean="0">
                <a:solidFill>
                  <a:srgbClr val="000000"/>
                </a:solidFill>
                <a:latin typeface="+mn-lt"/>
                <a:ea typeface="MS PGothic" pitchFamily="34" charset="-128"/>
                <a:cs typeface="Arial" pitchFamily="34" charset="0"/>
                <a:sym typeface="Calibri" pitchFamily="34" charset="0"/>
              </a:endParaRPr>
            </a:p>
          </p:txBody>
        </p:sp>
        <p:sp>
          <p:nvSpPr>
            <p:cNvPr id="143" name="TextBox 142"/>
            <p:cNvSpPr txBox="1"/>
            <p:nvPr/>
          </p:nvSpPr>
          <p:spPr>
            <a:xfrm>
              <a:off x="1164569" y="2957734"/>
              <a:ext cx="1548000" cy="492443"/>
            </a:xfrm>
            <a:prstGeom prst="rect">
              <a:avLst/>
            </a:prstGeom>
            <a:grpFill/>
          </p:spPr>
          <p:txBody>
            <a:bodyPr wrap="square" rtlCol="0">
              <a:spAutoFit/>
            </a:bodyPr>
            <a:lstStyle/>
            <a:p>
              <a:pPr algn="ctr"/>
              <a:r>
                <a:rPr lang="en-US" b="1" dirty="0" smtClean="0">
                  <a:solidFill>
                    <a:schemeClr val="tx2"/>
                  </a:solidFill>
                  <a:latin typeface="Arial" pitchFamily="34" charset="0"/>
                  <a:cs typeface="Arial" pitchFamily="34" charset="0"/>
                </a:rPr>
                <a:t>DISTRIBUTED</a:t>
              </a:r>
              <a:endParaRPr lang="en-US" b="1" dirty="0">
                <a:solidFill>
                  <a:schemeClr val="tx2"/>
                </a:solidFill>
                <a:latin typeface="Arial" pitchFamily="34" charset="0"/>
                <a:cs typeface="Arial" pitchFamily="34" charset="0"/>
              </a:endParaRPr>
            </a:p>
          </p:txBody>
        </p:sp>
        <p:sp>
          <p:nvSpPr>
            <p:cNvPr id="142" name="TextBox 141"/>
            <p:cNvSpPr txBox="1"/>
            <p:nvPr/>
          </p:nvSpPr>
          <p:spPr>
            <a:xfrm>
              <a:off x="984569" y="3305090"/>
              <a:ext cx="1907999" cy="307776"/>
            </a:xfrm>
            <a:prstGeom prst="rect">
              <a:avLst/>
            </a:prstGeom>
            <a:grpFill/>
          </p:spPr>
          <p:txBody>
            <a:bodyPr wrap="square" rtlCol="0">
              <a:spAutoFit/>
            </a:bodyPr>
            <a:lstStyle/>
            <a:p>
              <a:pPr algn="ctr"/>
              <a:r>
                <a:rPr lang="en-US" sz="900" b="1" dirty="0" smtClean="0">
                  <a:solidFill>
                    <a:schemeClr val="tx1">
                      <a:lumMod val="75000"/>
                      <a:lumOff val="25000"/>
                    </a:schemeClr>
                  </a:solidFill>
                  <a:latin typeface="Arial" pitchFamily="34" charset="0"/>
                  <a:cs typeface="Arial" pitchFamily="34" charset="0"/>
                </a:rPr>
                <a:t>From Employees to Customers</a:t>
              </a:r>
              <a:endParaRPr lang="en-US" sz="900" b="1" dirty="0">
                <a:solidFill>
                  <a:schemeClr val="tx1">
                    <a:lumMod val="75000"/>
                    <a:lumOff val="25000"/>
                  </a:schemeClr>
                </a:solidFill>
                <a:latin typeface="Arial" pitchFamily="34" charset="0"/>
                <a:cs typeface="Arial" pitchFamily="34" charset="0"/>
              </a:endParaRPr>
            </a:p>
          </p:txBody>
        </p:sp>
        <p:sp>
          <p:nvSpPr>
            <p:cNvPr id="139" name="TextBox 138"/>
            <p:cNvSpPr txBox="1"/>
            <p:nvPr/>
          </p:nvSpPr>
          <p:spPr>
            <a:xfrm>
              <a:off x="3250845" y="2957734"/>
              <a:ext cx="1548000" cy="492443"/>
            </a:xfrm>
            <a:prstGeom prst="rect">
              <a:avLst/>
            </a:prstGeom>
            <a:grpFill/>
          </p:spPr>
          <p:txBody>
            <a:bodyPr wrap="square" rtlCol="0">
              <a:spAutoFit/>
            </a:bodyPr>
            <a:lstStyle/>
            <a:p>
              <a:pPr algn="ctr"/>
              <a:r>
                <a:rPr lang="en-US" b="1" dirty="0" smtClean="0">
                  <a:solidFill>
                    <a:schemeClr val="tx2"/>
                  </a:solidFill>
                  <a:latin typeface="Arial" pitchFamily="34" charset="0"/>
                  <a:cs typeface="Arial" pitchFamily="34" charset="0"/>
                </a:rPr>
                <a:t>FEDERATED</a:t>
              </a:r>
              <a:endParaRPr lang="en-US" b="1" dirty="0">
                <a:solidFill>
                  <a:schemeClr val="tx2"/>
                </a:solidFill>
                <a:latin typeface="Arial" pitchFamily="34" charset="0"/>
                <a:cs typeface="Arial" pitchFamily="34" charset="0"/>
              </a:endParaRPr>
            </a:p>
          </p:txBody>
        </p:sp>
        <p:sp>
          <p:nvSpPr>
            <p:cNvPr id="140" name="TextBox 139"/>
            <p:cNvSpPr txBox="1"/>
            <p:nvPr/>
          </p:nvSpPr>
          <p:spPr>
            <a:xfrm>
              <a:off x="3070847" y="3317790"/>
              <a:ext cx="1907999" cy="307776"/>
            </a:xfrm>
            <a:prstGeom prst="rect">
              <a:avLst/>
            </a:prstGeom>
            <a:grpFill/>
          </p:spPr>
          <p:txBody>
            <a:bodyPr wrap="square" rtlCol="0">
              <a:spAutoFit/>
            </a:bodyPr>
            <a:lstStyle/>
            <a:p>
              <a:pPr algn="ctr"/>
              <a:r>
                <a:rPr lang="en-US" sz="900" b="1" dirty="0" smtClean="0">
                  <a:solidFill>
                    <a:schemeClr val="tx1">
                      <a:lumMod val="75000"/>
                      <a:lumOff val="25000"/>
                    </a:schemeClr>
                  </a:solidFill>
                  <a:latin typeface="Arial" pitchFamily="34" charset="0"/>
                  <a:cs typeface="Arial" pitchFamily="34" charset="0"/>
                </a:rPr>
                <a:t>From Internal to Ecosystems</a:t>
              </a:r>
              <a:endParaRPr lang="en-US" sz="900" b="1" dirty="0">
                <a:solidFill>
                  <a:schemeClr val="tx1">
                    <a:lumMod val="75000"/>
                    <a:lumOff val="25000"/>
                  </a:schemeClr>
                </a:solidFill>
                <a:latin typeface="Arial" pitchFamily="34" charset="0"/>
                <a:cs typeface="Arial" pitchFamily="34" charset="0"/>
              </a:endParaRPr>
            </a:p>
          </p:txBody>
        </p:sp>
        <p:grpSp>
          <p:nvGrpSpPr>
            <p:cNvPr id="3" name="组合 2"/>
            <p:cNvGrpSpPr/>
            <p:nvPr/>
          </p:nvGrpSpPr>
          <p:grpSpPr>
            <a:xfrm>
              <a:off x="1016147" y="1787994"/>
              <a:ext cx="3895890" cy="3247300"/>
              <a:chOff x="1037739" y="1787994"/>
              <a:chExt cx="3895890" cy="3247300"/>
            </a:xfrm>
            <a:grpFill/>
          </p:grpSpPr>
          <p:pic>
            <p:nvPicPr>
              <p:cNvPr id="141" name="Picture 12" descr="virtual.jpg"/>
              <p:cNvPicPr preferRelativeResize="0">
                <a:picLocks/>
              </p:cNvPicPr>
              <p:nvPr/>
            </p:nvPicPr>
            <p:blipFill>
              <a:blip r:embed="rId3" cstate="screen"/>
              <a:stretch>
                <a:fillRect/>
              </a:stretch>
            </p:blipFill>
            <p:spPr>
              <a:xfrm>
                <a:off x="1037739" y="1787994"/>
                <a:ext cx="1836000" cy="1177200"/>
              </a:xfrm>
              <a:prstGeom prst="ellipse">
                <a:avLst/>
              </a:prstGeom>
              <a:grpFill/>
              <a:ln>
                <a:noFill/>
              </a:ln>
              <a:effectLst>
                <a:softEdge rad="112500"/>
              </a:effectLst>
            </p:spPr>
          </p:pic>
          <p:pic>
            <p:nvPicPr>
              <p:cNvPr id="138" name="Picture 15" descr="virtual.jpg"/>
              <p:cNvPicPr preferRelativeResize="0">
                <a:picLocks/>
              </p:cNvPicPr>
              <p:nvPr/>
            </p:nvPicPr>
            <p:blipFill>
              <a:blip r:embed="rId4" cstate="screen"/>
              <a:stretch>
                <a:fillRect/>
              </a:stretch>
            </p:blipFill>
            <p:spPr>
              <a:xfrm>
                <a:off x="3097629" y="1787994"/>
                <a:ext cx="1836000" cy="1177200"/>
              </a:xfrm>
              <a:prstGeom prst="ellipse">
                <a:avLst/>
              </a:prstGeom>
              <a:grpFill/>
              <a:ln>
                <a:noFill/>
              </a:ln>
              <a:effectLst>
                <a:softEdge rad="112500"/>
              </a:effectLst>
            </p:spPr>
          </p:pic>
          <p:pic>
            <p:nvPicPr>
              <p:cNvPr id="25" name="Picture 18" descr="virtual.jpg"/>
              <p:cNvPicPr preferRelativeResize="0">
                <a:picLocks/>
              </p:cNvPicPr>
              <p:nvPr/>
            </p:nvPicPr>
            <p:blipFill>
              <a:blip r:embed="rId5" cstate="screen"/>
              <a:stretch>
                <a:fillRect/>
              </a:stretch>
            </p:blipFill>
            <p:spPr>
              <a:xfrm>
                <a:off x="1065095" y="3858094"/>
                <a:ext cx="1836001" cy="1177200"/>
              </a:xfrm>
              <a:prstGeom prst="ellipse">
                <a:avLst/>
              </a:prstGeom>
              <a:grpFill/>
              <a:ln>
                <a:noFill/>
              </a:ln>
              <a:effectLst>
                <a:softEdge rad="112500"/>
              </a:effectLst>
            </p:spPr>
          </p:pic>
        </p:grpSp>
        <p:pic>
          <p:nvPicPr>
            <p:cNvPr id="132" name="Picture 11" descr="virtual.jpg"/>
            <p:cNvPicPr preferRelativeResize="0">
              <a:picLocks/>
            </p:cNvPicPr>
            <p:nvPr/>
          </p:nvPicPr>
          <p:blipFill>
            <a:blip r:embed="rId6" cstate="screen"/>
            <a:stretch>
              <a:fillRect/>
            </a:stretch>
          </p:blipFill>
          <p:spPr>
            <a:xfrm>
              <a:off x="5154087" y="3766183"/>
              <a:ext cx="1836000" cy="1177200"/>
            </a:xfrm>
            <a:prstGeom prst="ellipse">
              <a:avLst/>
            </a:prstGeom>
            <a:grpFill/>
            <a:ln>
              <a:noFill/>
            </a:ln>
            <a:effectLst>
              <a:softEdge rad="112500"/>
            </a:effectLst>
          </p:spPr>
        </p:pic>
        <p:sp>
          <p:nvSpPr>
            <p:cNvPr id="133" name="TextBox 132"/>
            <p:cNvSpPr txBox="1"/>
            <p:nvPr/>
          </p:nvSpPr>
          <p:spPr>
            <a:xfrm>
              <a:off x="5302509" y="5038444"/>
              <a:ext cx="1548000" cy="492443"/>
            </a:xfrm>
            <a:prstGeom prst="rect">
              <a:avLst/>
            </a:prstGeom>
            <a:grpFill/>
          </p:spPr>
          <p:txBody>
            <a:bodyPr wrap="square" rtlCol="0">
              <a:spAutoFit/>
            </a:bodyPr>
            <a:lstStyle/>
            <a:p>
              <a:pPr algn="ctr"/>
              <a:r>
                <a:rPr lang="en-US" b="1" dirty="0" smtClean="0">
                  <a:solidFill>
                    <a:schemeClr val="tx2"/>
                  </a:solidFill>
                  <a:latin typeface="Arial" pitchFamily="34" charset="0"/>
                  <a:cs typeface="Arial" pitchFamily="34" charset="0"/>
                </a:rPr>
                <a:t>EXTENDED</a:t>
              </a:r>
              <a:endParaRPr lang="en-US" b="1" dirty="0">
                <a:solidFill>
                  <a:schemeClr val="tx2"/>
                </a:solidFill>
                <a:latin typeface="Arial" pitchFamily="34" charset="0"/>
                <a:cs typeface="Arial" pitchFamily="34" charset="0"/>
              </a:endParaRPr>
            </a:p>
          </p:txBody>
        </p:sp>
        <p:sp>
          <p:nvSpPr>
            <p:cNvPr id="134" name="TextBox 133"/>
            <p:cNvSpPr txBox="1"/>
            <p:nvPr/>
          </p:nvSpPr>
          <p:spPr>
            <a:xfrm>
              <a:off x="5122509" y="5407014"/>
              <a:ext cx="1907999" cy="492443"/>
            </a:xfrm>
            <a:prstGeom prst="rect">
              <a:avLst/>
            </a:prstGeom>
            <a:grpFill/>
          </p:spPr>
          <p:txBody>
            <a:bodyPr wrap="square" rtlCol="0">
              <a:spAutoFit/>
            </a:bodyPr>
            <a:lstStyle/>
            <a:p>
              <a:pPr algn="ctr"/>
              <a:r>
                <a:rPr lang="en-US" sz="900" b="1" dirty="0" smtClean="0">
                  <a:solidFill>
                    <a:schemeClr val="tx1">
                      <a:lumMod val="75000"/>
                      <a:lumOff val="25000"/>
                    </a:schemeClr>
                  </a:solidFill>
                  <a:latin typeface="Arial" pitchFamily="34" charset="0"/>
                  <a:cs typeface="Arial" pitchFamily="34" charset="0"/>
                </a:rPr>
                <a:t>From In-House to </a:t>
              </a:r>
            </a:p>
            <a:p>
              <a:pPr algn="ctr"/>
              <a:r>
                <a:rPr lang="en-US" sz="900" b="1" dirty="0" smtClean="0">
                  <a:solidFill>
                    <a:schemeClr val="tx1">
                      <a:lumMod val="75000"/>
                      <a:lumOff val="25000"/>
                    </a:schemeClr>
                  </a:solidFill>
                  <a:latin typeface="Arial" pitchFamily="34" charset="0"/>
                  <a:cs typeface="Arial" pitchFamily="34" charset="0"/>
                </a:rPr>
                <a:t>Selectively Outsourcing</a:t>
              </a:r>
              <a:endParaRPr lang="en-US" sz="900" b="1" dirty="0">
                <a:solidFill>
                  <a:schemeClr val="tx1">
                    <a:lumMod val="75000"/>
                    <a:lumOff val="25000"/>
                  </a:schemeClr>
                </a:solidFill>
                <a:latin typeface="Arial" pitchFamily="34" charset="0"/>
                <a:cs typeface="Arial" pitchFamily="34" charset="0"/>
              </a:endParaRPr>
            </a:p>
          </p:txBody>
        </p:sp>
        <p:sp>
          <p:nvSpPr>
            <p:cNvPr id="129" name="TextBox 128"/>
            <p:cNvSpPr txBox="1"/>
            <p:nvPr/>
          </p:nvSpPr>
          <p:spPr>
            <a:xfrm>
              <a:off x="3250845" y="5038444"/>
              <a:ext cx="1548000" cy="492443"/>
            </a:xfrm>
            <a:prstGeom prst="rect">
              <a:avLst/>
            </a:prstGeom>
            <a:grpFill/>
          </p:spPr>
          <p:txBody>
            <a:bodyPr wrap="square" rtlCol="0">
              <a:spAutoFit/>
            </a:bodyPr>
            <a:lstStyle/>
            <a:p>
              <a:pPr algn="ctr"/>
              <a:r>
                <a:rPr lang="en-US" b="1" dirty="0" smtClean="0">
                  <a:solidFill>
                    <a:schemeClr val="tx2"/>
                  </a:solidFill>
                  <a:latin typeface="Arial" pitchFamily="34" charset="0"/>
                  <a:cs typeface="Arial" pitchFamily="34" charset="0"/>
                </a:rPr>
                <a:t>MOBILE</a:t>
              </a:r>
              <a:endParaRPr lang="en-US" b="1" dirty="0">
                <a:solidFill>
                  <a:schemeClr val="tx2"/>
                </a:solidFill>
                <a:latin typeface="Arial" pitchFamily="34" charset="0"/>
                <a:cs typeface="Arial" pitchFamily="34" charset="0"/>
              </a:endParaRPr>
            </a:p>
          </p:txBody>
        </p:sp>
        <p:pic>
          <p:nvPicPr>
            <p:cNvPr id="130" name="Picture 23" descr="virtual.jpg"/>
            <p:cNvPicPr preferRelativeResize="0">
              <a:picLocks/>
            </p:cNvPicPr>
            <p:nvPr/>
          </p:nvPicPr>
          <p:blipFill>
            <a:blip r:embed="rId7" cstate="screen"/>
            <a:stretch>
              <a:fillRect/>
            </a:stretch>
          </p:blipFill>
          <p:spPr>
            <a:xfrm>
              <a:off x="3076037" y="3766183"/>
              <a:ext cx="1836000" cy="1177200"/>
            </a:xfrm>
            <a:prstGeom prst="ellipse">
              <a:avLst/>
            </a:prstGeom>
            <a:grpFill/>
            <a:ln>
              <a:noFill/>
            </a:ln>
            <a:effectLst>
              <a:softEdge rad="112500"/>
            </a:effectLst>
          </p:spPr>
        </p:pic>
        <p:sp>
          <p:nvSpPr>
            <p:cNvPr id="131" name="TextBox 130"/>
            <p:cNvSpPr txBox="1"/>
            <p:nvPr/>
          </p:nvSpPr>
          <p:spPr>
            <a:xfrm>
              <a:off x="3070847" y="5407014"/>
              <a:ext cx="1907999" cy="307776"/>
            </a:xfrm>
            <a:prstGeom prst="rect">
              <a:avLst/>
            </a:prstGeom>
            <a:grpFill/>
          </p:spPr>
          <p:txBody>
            <a:bodyPr wrap="square" rtlCol="0">
              <a:spAutoFit/>
            </a:bodyPr>
            <a:lstStyle/>
            <a:p>
              <a:pPr algn="ctr"/>
              <a:r>
                <a:rPr lang="en-US" sz="900" b="1" dirty="0" smtClean="0">
                  <a:solidFill>
                    <a:schemeClr val="tx1">
                      <a:lumMod val="75000"/>
                      <a:lumOff val="25000"/>
                    </a:schemeClr>
                  </a:solidFill>
                  <a:latin typeface="Arial" pitchFamily="34" charset="0"/>
                  <a:cs typeface="Arial" pitchFamily="34" charset="0"/>
                </a:rPr>
                <a:t>From Fixed to Mobility</a:t>
              </a:r>
              <a:endParaRPr lang="en-US" sz="900" b="1" dirty="0">
                <a:solidFill>
                  <a:schemeClr val="tx1">
                    <a:lumMod val="75000"/>
                    <a:lumOff val="25000"/>
                  </a:schemeClr>
                </a:solidFill>
                <a:latin typeface="Arial" pitchFamily="34" charset="0"/>
                <a:cs typeface="Arial" pitchFamily="34" charset="0"/>
              </a:endParaRPr>
            </a:p>
          </p:txBody>
        </p:sp>
        <p:sp>
          <p:nvSpPr>
            <p:cNvPr id="126" name="TextBox 125"/>
            <p:cNvSpPr txBox="1"/>
            <p:nvPr/>
          </p:nvSpPr>
          <p:spPr>
            <a:xfrm>
              <a:off x="5297302" y="2981044"/>
              <a:ext cx="1548000" cy="492443"/>
            </a:xfrm>
            <a:prstGeom prst="rect">
              <a:avLst/>
            </a:prstGeom>
            <a:grpFill/>
          </p:spPr>
          <p:txBody>
            <a:bodyPr wrap="square" rtlCol="0">
              <a:spAutoFit/>
            </a:bodyPr>
            <a:lstStyle/>
            <a:p>
              <a:pPr algn="ctr"/>
              <a:r>
                <a:rPr lang="en-US" b="1" dirty="0" smtClean="0">
                  <a:solidFill>
                    <a:schemeClr val="tx2"/>
                  </a:solidFill>
                  <a:latin typeface="Arial" pitchFamily="34" charset="0"/>
                  <a:cs typeface="Arial" pitchFamily="34" charset="0"/>
                </a:rPr>
                <a:t>VIRTUAL</a:t>
              </a:r>
              <a:endParaRPr lang="en-US" b="1" dirty="0">
                <a:solidFill>
                  <a:schemeClr val="tx2"/>
                </a:solidFill>
                <a:latin typeface="Arial" pitchFamily="34" charset="0"/>
                <a:cs typeface="Arial" pitchFamily="34" charset="0"/>
              </a:endParaRPr>
            </a:p>
          </p:txBody>
        </p:sp>
        <p:pic>
          <p:nvPicPr>
            <p:cNvPr id="127" name="Picture 26" descr="virtual.jpg"/>
            <p:cNvPicPr preferRelativeResize="0">
              <a:picLocks/>
            </p:cNvPicPr>
            <p:nvPr/>
          </p:nvPicPr>
          <p:blipFill>
            <a:blip r:embed="rId8" cstate="screen"/>
            <a:stretch>
              <a:fillRect/>
            </a:stretch>
          </p:blipFill>
          <p:spPr>
            <a:xfrm>
              <a:off x="5135927" y="1708783"/>
              <a:ext cx="1836000" cy="1177200"/>
            </a:xfrm>
            <a:prstGeom prst="ellipse">
              <a:avLst/>
            </a:prstGeom>
            <a:grpFill/>
            <a:ln>
              <a:noFill/>
            </a:ln>
            <a:effectLst>
              <a:softEdge rad="112500"/>
            </a:effectLst>
          </p:spPr>
        </p:pic>
        <p:sp>
          <p:nvSpPr>
            <p:cNvPr id="26" name="TextBox 25"/>
            <p:cNvSpPr txBox="1"/>
            <p:nvPr/>
          </p:nvSpPr>
          <p:spPr>
            <a:xfrm>
              <a:off x="1204879" y="5027834"/>
              <a:ext cx="1548000" cy="492443"/>
            </a:xfrm>
            <a:prstGeom prst="rect">
              <a:avLst/>
            </a:prstGeom>
            <a:grpFill/>
          </p:spPr>
          <p:txBody>
            <a:bodyPr wrap="square" rtlCol="0">
              <a:spAutoFit/>
            </a:bodyPr>
            <a:lstStyle/>
            <a:p>
              <a:pPr algn="ctr"/>
              <a:r>
                <a:rPr lang="en-US" b="1" dirty="0" smtClean="0">
                  <a:solidFill>
                    <a:schemeClr val="tx2"/>
                  </a:solidFill>
                  <a:latin typeface="Arial" pitchFamily="34" charset="0"/>
                  <a:cs typeface="Arial" pitchFamily="34" charset="0"/>
                </a:rPr>
                <a:t>INTUITIVE</a:t>
              </a:r>
              <a:endParaRPr lang="en-US" b="1" dirty="0">
                <a:solidFill>
                  <a:schemeClr val="tx2"/>
                </a:solidFill>
                <a:latin typeface="Arial" pitchFamily="34" charset="0"/>
                <a:cs typeface="Arial" pitchFamily="34" charset="0"/>
              </a:endParaRPr>
            </a:p>
          </p:txBody>
        </p:sp>
        <p:sp>
          <p:nvSpPr>
            <p:cNvPr id="128" name="TextBox 127"/>
            <p:cNvSpPr txBox="1"/>
            <p:nvPr/>
          </p:nvSpPr>
          <p:spPr>
            <a:xfrm>
              <a:off x="5117302" y="3349614"/>
              <a:ext cx="1907999" cy="307776"/>
            </a:xfrm>
            <a:prstGeom prst="rect">
              <a:avLst/>
            </a:prstGeom>
            <a:grpFill/>
          </p:spPr>
          <p:txBody>
            <a:bodyPr wrap="square" rtlCol="0">
              <a:spAutoFit/>
            </a:bodyPr>
            <a:lstStyle/>
            <a:p>
              <a:pPr algn="ctr"/>
              <a:r>
                <a:rPr lang="en-US" sz="900" b="1" dirty="0" smtClean="0">
                  <a:solidFill>
                    <a:schemeClr val="tx1">
                      <a:lumMod val="75000"/>
                      <a:lumOff val="25000"/>
                    </a:schemeClr>
                  </a:solidFill>
                  <a:latin typeface="Arial" pitchFamily="34" charset="0"/>
                  <a:cs typeface="Arial" pitchFamily="34" charset="0"/>
                </a:rPr>
                <a:t>From Dedicated  to Virtualized</a:t>
              </a:r>
              <a:endParaRPr lang="en-US" sz="900" b="1" dirty="0">
                <a:solidFill>
                  <a:schemeClr val="tx1">
                    <a:lumMod val="75000"/>
                    <a:lumOff val="25000"/>
                  </a:schemeClr>
                </a:solidFill>
                <a:latin typeface="Arial" pitchFamily="34" charset="0"/>
                <a:cs typeface="Arial" pitchFamily="34" charset="0"/>
              </a:endParaRPr>
            </a:p>
          </p:txBody>
        </p:sp>
        <p:sp>
          <p:nvSpPr>
            <p:cNvPr id="27" name="TextBox 26"/>
            <p:cNvSpPr txBox="1"/>
            <p:nvPr/>
          </p:nvSpPr>
          <p:spPr>
            <a:xfrm>
              <a:off x="1024879" y="5387890"/>
              <a:ext cx="1907999" cy="307776"/>
            </a:xfrm>
            <a:prstGeom prst="rect">
              <a:avLst/>
            </a:prstGeom>
            <a:grpFill/>
          </p:spPr>
          <p:txBody>
            <a:bodyPr wrap="square" rtlCol="0">
              <a:spAutoFit/>
            </a:bodyPr>
            <a:lstStyle/>
            <a:p>
              <a:pPr algn="ctr"/>
              <a:r>
                <a:rPr lang="en-US" sz="900" b="1" dirty="0" smtClean="0">
                  <a:solidFill>
                    <a:schemeClr val="tx1">
                      <a:lumMod val="75000"/>
                      <a:lumOff val="25000"/>
                    </a:schemeClr>
                  </a:solidFill>
                  <a:latin typeface="Arial" pitchFamily="34" charset="0"/>
                  <a:cs typeface="Arial" pitchFamily="34" charset="0"/>
                </a:rPr>
                <a:t>From IT professionals to End Users</a:t>
              </a:r>
              <a:endParaRPr lang="en-US" sz="900" b="1" dirty="0">
                <a:solidFill>
                  <a:schemeClr val="tx1">
                    <a:lumMod val="75000"/>
                    <a:lumOff val="25000"/>
                  </a:schemeClr>
                </a:solidFill>
                <a:latin typeface="Arial" pitchFamily="34" charset="0"/>
                <a:cs typeface="Arial" pitchFamily="34" charset="0"/>
              </a:endParaRPr>
            </a:p>
          </p:txBody>
        </p:sp>
      </p:grpSp>
      <p:sp>
        <p:nvSpPr>
          <p:cNvPr id="227" name="标题 1"/>
          <p:cNvSpPr>
            <a:spLocks noGrp="1"/>
          </p:cNvSpPr>
          <p:nvPr>
            <p:ph type="title"/>
          </p:nvPr>
        </p:nvSpPr>
        <p:spPr>
          <a:xfrm>
            <a:off x="494398" y="326694"/>
            <a:ext cx="7632700" cy="559338"/>
          </a:xfrm>
        </p:spPr>
        <p:txBody>
          <a:bodyPr tIns="0" bIns="0"/>
          <a:lstStyle/>
          <a:p>
            <a:r>
              <a:rPr lang="ru-RU" altLang="zh-CN" sz="2000" dirty="0" smtClean="0">
                <a:solidFill>
                  <a:srgbClr val="C00000"/>
                </a:solidFill>
                <a:latin typeface="Arial" pitchFamily="34" charset="0"/>
                <a:ea typeface="微软雅黑" pitchFamily="34" charset="-122"/>
                <a:cs typeface="Arial" pitchFamily="34" charset="0"/>
              </a:rPr>
              <a:t>Новая эра сетей для корпоративных заказчиков</a:t>
            </a:r>
            <a:endParaRPr lang="en-US" altLang="zh-CN" sz="2000" dirty="0">
              <a:solidFill>
                <a:srgbClr val="C00000"/>
              </a:solidFill>
              <a:latin typeface="Arial" pitchFamily="34" charset="0"/>
              <a:ea typeface="微软雅黑" pitchFamily="34" charset="-122"/>
              <a:cs typeface="Arial" pitchFamily="34" charset="0"/>
            </a:endParaRPr>
          </a:p>
        </p:txBody>
      </p:sp>
      <p:grpSp>
        <p:nvGrpSpPr>
          <p:cNvPr id="4" name="组合 283"/>
          <p:cNvGrpSpPr/>
          <p:nvPr/>
        </p:nvGrpSpPr>
        <p:grpSpPr>
          <a:xfrm>
            <a:off x="620468" y="1325545"/>
            <a:ext cx="7723432" cy="3202192"/>
            <a:chOff x="649043" y="1316020"/>
            <a:chExt cx="7740000" cy="3202192"/>
          </a:xfrm>
        </p:grpSpPr>
        <p:sp>
          <p:nvSpPr>
            <p:cNvPr id="919" name="圆角矩形 918"/>
            <p:cNvSpPr/>
            <p:nvPr/>
          </p:nvSpPr>
          <p:spPr bwMode="auto">
            <a:xfrm>
              <a:off x="649043" y="1316020"/>
              <a:ext cx="7740000" cy="3202192"/>
            </a:xfrm>
            <a:prstGeom prst="roundRect">
              <a:avLst>
                <a:gd name="adj" fmla="val 987"/>
              </a:avLst>
            </a:prstGeom>
            <a:solidFill>
              <a:srgbClr val="F2F2F2"/>
            </a:solidFill>
            <a:ln w="1905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marR="0" lvl="2" indent="0" algn="ctr" defTabSz="914400" rtl="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1200" cap="none" spc="0" normalizeH="0" baseline="0" noProof="0">
                <a:ln>
                  <a:noFill/>
                </a:ln>
                <a:solidFill>
                  <a:schemeClr val="tx1"/>
                </a:solidFill>
                <a:effectLst/>
                <a:uLnTx/>
                <a:uFillTx/>
                <a:latin typeface="微软雅黑" pitchFamily="34" charset="-122"/>
                <a:ea typeface="微软雅黑" pitchFamily="34" charset="-122"/>
                <a:cs typeface="+mn-cs"/>
              </a:endParaRPr>
            </a:p>
          </p:txBody>
        </p:sp>
        <p:grpSp>
          <p:nvGrpSpPr>
            <p:cNvPr id="5" name="组合 1214"/>
            <p:cNvGrpSpPr>
              <a:grpSpLocks noChangeAspect="1"/>
            </p:cNvGrpSpPr>
            <p:nvPr/>
          </p:nvGrpSpPr>
          <p:grpSpPr>
            <a:xfrm>
              <a:off x="5736611" y="1644883"/>
              <a:ext cx="2322658" cy="2061240"/>
              <a:chOff x="5153137" y="704243"/>
              <a:chExt cx="3793688" cy="2069352"/>
            </a:xfrm>
          </p:grpSpPr>
          <p:sp>
            <p:nvSpPr>
              <p:cNvPr id="698" name="Rectangle 111"/>
              <p:cNvSpPr>
                <a:spLocks noChangeAspect="1"/>
              </p:cNvSpPr>
              <p:nvPr/>
            </p:nvSpPr>
            <p:spPr bwMode="auto">
              <a:xfrm>
                <a:off x="5156788" y="1092832"/>
                <a:ext cx="3703321" cy="1629106"/>
              </a:xfrm>
              <a:prstGeom prst="rect">
                <a:avLst/>
              </a:prstGeom>
              <a:gradFill flip="none" rotWithShape="1">
                <a:gsLst>
                  <a:gs pos="20000">
                    <a:schemeClr val="bg1"/>
                  </a:gs>
                  <a:gs pos="82000">
                    <a:schemeClr val="bg1">
                      <a:alpha val="53000"/>
                    </a:schemeClr>
                  </a:gs>
                  <a:gs pos="100000">
                    <a:schemeClr val="bg1">
                      <a:alpha val="0"/>
                    </a:schemeClr>
                  </a:gs>
                </a:gsLst>
                <a:lin ang="5400000" scaled="1"/>
                <a:tileRect/>
              </a:gradFill>
              <a:ln>
                <a:solidFill>
                  <a:schemeClr val="bg1">
                    <a:lumMod val="75000"/>
                  </a:schemeClr>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grpSp>
            <p:nvGrpSpPr>
              <p:cNvPr id="6" name="组合 637"/>
              <p:cNvGrpSpPr/>
              <p:nvPr/>
            </p:nvGrpSpPr>
            <p:grpSpPr>
              <a:xfrm>
                <a:off x="5153137" y="704243"/>
                <a:ext cx="3793688" cy="2069352"/>
                <a:chOff x="963909" y="614363"/>
                <a:chExt cx="3793688" cy="2069352"/>
              </a:xfrm>
            </p:grpSpPr>
            <p:grpSp>
              <p:nvGrpSpPr>
                <p:cNvPr id="7" name="组合 160"/>
                <p:cNvGrpSpPr>
                  <a:grpSpLocks noChangeAspect="1"/>
                </p:cNvGrpSpPr>
                <p:nvPr/>
              </p:nvGrpSpPr>
              <p:grpSpPr>
                <a:xfrm>
                  <a:off x="963909" y="1032432"/>
                  <a:ext cx="3793688" cy="1651283"/>
                  <a:chOff x="-106095" y="694522"/>
                  <a:chExt cx="9558299" cy="4160451"/>
                </a:xfrm>
              </p:grpSpPr>
              <p:pic>
                <p:nvPicPr>
                  <p:cNvPr id="702" name="Picture 156" descr="manhattan cityscape.sm.jpg"/>
                  <p:cNvPicPr>
                    <a:picLocks noChangeAspect="1"/>
                  </p:cNvPicPr>
                  <p:nvPr/>
                </p:nvPicPr>
                <p:blipFill>
                  <a:blip r:embed="rId9" cstate="screen">
                    <a:grayscl/>
                  </a:blip>
                  <a:srcRect/>
                  <a:stretch>
                    <a:fillRect/>
                  </a:stretch>
                </p:blipFill>
                <p:spPr>
                  <a:xfrm>
                    <a:off x="-96831" y="3030491"/>
                    <a:ext cx="9251700" cy="1795591"/>
                  </a:xfrm>
                  <a:prstGeom prst="rect">
                    <a:avLst/>
                  </a:prstGeom>
                </p:spPr>
              </p:pic>
              <p:sp>
                <p:nvSpPr>
                  <p:cNvPr id="703" name="Rectangle 157"/>
                  <p:cNvSpPr/>
                  <p:nvPr/>
                </p:nvSpPr>
                <p:spPr bwMode="auto">
                  <a:xfrm>
                    <a:off x="-106095" y="2933701"/>
                    <a:ext cx="9251700" cy="1241857"/>
                  </a:xfrm>
                  <a:prstGeom prst="rect">
                    <a:avLst/>
                  </a:prstGeom>
                  <a:gradFill flip="none" rotWithShape="1">
                    <a:gsLst>
                      <a:gs pos="0">
                        <a:schemeClr val="bg1"/>
                      </a:gs>
                      <a:gs pos="50000">
                        <a:schemeClr val="bg1">
                          <a:alpha val="55000"/>
                        </a:schemeClr>
                      </a:gs>
                      <a:gs pos="100000">
                        <a:schemeClr val="bg1">
                          <a:alpha val="0"/>
                        </a:schemeClr>
                      </a:gs>
                    </a:gsLst>
                    <a:lin ang="5400000" scaled="1"/>
                    <a:tileRect/>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04" name="Oval 134"/>
                  <p:cNvSpPr/>
                  <p:nvPr/>
                </p:nvSpPr>
                <p:spPr bwMode="auto">
                  <a:xfrm>
                    <a:off x="982845" y="1501992"/>
                    <a:ext cx="1408304" cy="1973993"/>
                  </a:xfrm>
                  <a:prstGeom prst="ellipse">
                    <a:avLst/>
                  </a:prstGeom>
                  <a:noFill/>
                  <a:ln w="28575">
                    <a:solidFill>
                      <a:schemeClr val="tx1">
                        <a:lumMod val="65000"/>
                        <a:lumOff val="35000"/>
                      </a:schemeClr>
                    </a:solidFill>
                    <a:prstDash val="sysDot"/>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05" name="Rounded Rectangle 46"/>
                  <p:cNvSpPr/>
                  <p:nvPr/>
                </p:nvSpPr>
                <p:spPr bwMode="auto">
                  <a:xfrm>
                    <a:off x="744178" y="1340530"/>
                    <a:ext cx="1100326" cy="921224"/>
                  </a:xfrm>
                  <a:prstGeom prst="roundRect">
                    <a:avLst>
                      <a:gd name="adj" fmla="val 6700"/>
                    </a:avLst>
                  </a:prstGeom>
                  <a:noFill/>
                  <a:ln w="28575">
                    <a:solidFill>
                      <a:schemeClr val="tx1">
                        <a:lumMod val="65000"/>
                        <a:lumOff val="35000"/>
                      </a:schemeClr>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06" name="Rounded Rectangle 48"/>
                  <p:cNvSpPr/>
                  <p:nvPr/>
                </p:nvSpPr>
                <p:spPr bwMode="auto">
                  <a:xfrm>
                    <a:off x="652082" y="2822538"/>
                    <a:ext cx="1155363" cy="833639"/>
                  </a:xfrm>
                  <a:prstGeom prst="roundRect">
                    <a:avLst>
                      <a:gd name="adj" fmla="val 6700"/>
                    </a:avLst>
                  </a:prstGeom>
                  <a:noFill/>
                  <a:ln w="28575">
                    <a:solidFill>
                      <a:schemeClr val="tx1">
                        <a:lumMod val="65000"/>
                        <a:lumOff val="35000"/>
                      </a:schemeClr>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pic>
                <p:nvPicPr>
                  <p:cNvPr id="707" name="Picture 2" descr="C:\Users\Sue\Desktop\the others\finished work\ALL Groove11\Groove11 # 3140 sophia deck\datacenters\DataCenter1.png"/>
                  <p:cNvPicPr>
                    <a:picLocks noChangeAspect="1" noChangeArrowheads="1"/>
                  </p:cNvPicPr>
                  <p:nvPr/>
                </p:nvPicPr>
                <p:blipFill>
                  <a:blip r:embed="rId10" cstate="screen">
                    <a:clrChange>
                      <a:clrFrom>
                        <a:srgbClr val="FFFFFF"/>
                      </a:clrFrom>
                      <a:clrTo>
                        <a:srgbClr val="FFFFFF">
                          <a:alpha val="0"/>
                        </a:srgbClr>
                      </a:clrTo>
                    </a:clrChange>
                  </a:blip>
                  <a:srcRect/>
                  <a:stretch>
                    <a:fillRect/>
                  </a:stretch>
                </p:blipFill>
                <p:spPr bwMode="auto">
                  <a:xfrm>
                    <a:off x="381045" y="1956012"/>
                    <a:ext cx="1171294" cy="1075130"/>
                  </a:xfrm>
                  <a:prstGeom prst="rect">
                    <a:avLst/>
                  </a:prstGeom>
                  <a:noFill/>
                </p:spPr>
              </p:pic>
              <p:pic>
                <p:nvPicPr>
                  <p:cNvPr id="708" name="Picture 147" descr="WirelessAccessPoint.png"/>
                  <p:cNvPicPr>
                    <a:picLocks noChangeAspect="1"/>
                  </p:cNvPicPr>
                  <p:nvPr/>
                </p:nvPicPr>
                <p:blipFill>
                  <a:blip r:embed="rId11" cstate="screen">
                    <a:duotone>
                      <a:prstClr val="black"/>
                      <a:schemeClr val="accent4">
                        <a:tint val="45000"/>
                        <a:satMod val="400000"/>
                      </a:schemeClr>
                    </a:duotone>
                    <a:extLst>
                      <a:ext uri="{28A0092B-C50C-407E-A947-70E740481C1C}">
                        <a14:useLocalDpi xmlns:a14="http://schemas.microsoft.com/office/drawing/2010/main" xmlns="" val="0"/>
                      </a:ext>
                    </a:extLst>
                  </a:blip>
                  <a:stretch>
                    <a:fillRect/>
                  </a:stretch>
                </p:blipFill>
                <p:spPr>
                  <a:xfrm>
                    <a:off x="1156939" y="1516596"/>
                    <a:ext cx="311455" cy="241229"/>
                  </a:xfrm>
                  <a:prstGeom prst="rect">
                    <a:avLst/>
                  </a:prstGeom>
                  <a:effectLst>
                    <a:outerShdw blurRad="50800" dist="38100" dir="2700000" algn="tl" rotWithShape="0">
                      <a:prstClr val="black">
                        <a:alpha val="40000"/>
                      </a:prstClr>
                    </a:outerShdw>
                  </a:effectLst>
                </p:spPr>
              </p:pic>
              <p:pic>
                <p:nvPicPr>
                  <p:cNvPr id="709" name="Picture 148" descr="WirelessAccessPoint.png"/>
                  <p:cNvPicPr>
                    <a:picLocks noChangeAspect="1"/>
                  </p:cNvPicPr>
                  <p:nvPr/>
                </p:nvPicPr>
                <p:blipFill>
                  <a:blip r:embed="rId11" cstate="screen">
                    <a:duotone>
                      <a:prstClr val="black"/>
                      <a:schemeClr val="accent4">
                        <a:tint val="45000"/>
                        <a:satMod val="400000"/>
                      </a:schemeClr>
                    </a:duotone>
                    <a:extLst>
                      <a:ext uri="{28A0092B-C50C-407E-A947-70E740481C1C}">
                        <a14:useLocalDpi xmlns:a14="http://schemas.microsoft.com/office/drawing/2010/main" xmlns="" val="0"/>
                      </a:ext>
                    </a:extLst>
                  </a:blip>
                  <a:stretch>
                    <a:fillRect/>
                  </a:stretch>
                </p:blipFill>
                <p:spPr>
                  <a:xfrm>
                    <a:off x="1156939" y="3159127"/>
                    <a:ext cx="311455" cy="241229"/>
                  </a:xfrm>
                  <a:prstGeom prst="rect">
                    <a:avLst/>
                  </a:prstGeom>
                  <a:effectLst>
                    <a:outerShdw blurRad="50800" dist="38100" dir="2700000" algn="tl" rotWithShape="0">
                      <a:prstClr val="black">
                        <a:alpha val="40000"/>
                      </a:prstClr>
                    </a:outerShdw>
                  </a:effectLst>
                </p:spPr>
              </p:pic>
              <p:cxnSp>
                <p:nvCxnSpPr>
                  <p:cNvPr id="710" name="Straight Connector 154"/>
                  <p:cNvCxnSpPr/>
                  <p:nvPr/>
                </p:nvCxnSpPr>
                <p:spPr bwMode="auto">
                  <a:xfrm>
                    <a:off x="1843931" y="2071091"/>
                    <a:ext cx="0" cy="838200"/>
                  </a:xfrm>
                  <a:prstGeom prst="line">
                    <a:avLst/>
                  </a:prstGeom>
                  <a:noFill/>
                  <a:ln w="19050">
                    <a:solidFill>
                      <a:schemeClr val="tx1">
                        <a:lumMod val="65000"/>
                        <a:lumOff val="35000"/>
                      </a:schemeClr>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8" name="Group 355"/>
                  <p:cNvGrpSpPr/>
                  <p:nvPr/>
                </p:nvGrpSpPr>
                <p:grpSpPr>
                  <a:xfrm>
                    <a:off x="5022253" y="1194864"/>
                    <a:ext cx="458602" cy="2620363"/>
                    <a:chOff x="6698082" y="1714173"/>
                    <a:chExt cx="611628" cy="3493817"/>
                  </a:xfrm>
                </p:grpSpPr>
                <p:pic>
                  <p:nvPicPr>
                    <p:cNvPr id="849" name="Picture 162" descr="WirelessAccessPoint.png"/>
                    <p:cNvPicPr>
                      <a:picLocks noChangeAspect="1"/>
                    </p:cNvPicPr>
                    <p:nvPr/>
                  </p:nvPicPr>
                  <p:blipFill>
                    <a:blip r:embed="rId12"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a:off x="6698082" y="1714173"/>
                      <a:ext cx="611628" cy="253906"/>
                    </a:xfrm>
                    <a:prstGeom prst="rect">
                      <a:avLst/>
                    </a:prstGeom>
                    <a:effectLst/>
                  </p:spPr>
                </p:pic>
                <p:pic>
                  <p:nvPicPr>
                    <p:cNvPr id="850" name="Picture 163" descr="WirelessAccessPoint.png"/>
                    <p:cNvPicPr>
                      <a:picLocks noChangeAspect="1"/>
                    </p:cNvPicPr>
                    <p:nvPr/>
                  </p:nvPicPr>
                  <p:blipFill>
                    <a:blip r:embed="rId12"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a:off x="6698082" y="2770813"/>
                      <a:ext cx="611628" cy="253906"/>
                    </a:xfrm>
                    <a:prstGeom prst="rect">
                      <a:avLst/>
                    </a:prstGeom>
                    <a:effectLst/>
                  </p:spPr>
                </p:pic>
                <p:pic>
                  <p:nvPicPr>
                    <p:cNvPr id="851" name="Picture 164" descr="WirelessAccessPoint.png"/>
                    <p:cNvPicPr>
                      <a:picLocks noChangeAspect="1"/>
                    </p:cNvPicPr>
                    <p:nvPr/>
                  </p:nvPicPr>
                  <p:blipFill>
                    <a:blip r:embed="rId12"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a:off x="6698082" y="3847773"/>
                      <a:ext cx="611628" cy="253906"/>
                    </a:xfrm>
                    <a:prstGeom prst="rect">
                      <a:avLst/>
                    </a:prstGeom>
                    <a:effectLst/>
                  </p:spPr>
                </p:pic>
                <p:pic>
                  <p:nvPicPr>
                    <p:cNvPr id="852" name="Picture 165" descr="WirelessAccessPoint.png"/>
                    <p:cNvPicPr>
                      <a:picLocks noChangeAspect="1"/>
                    </p:cNvPicPr>
                    <p:nvPr/>
                  </p:nvPicPr>
                  <p:blipFill>
                    <a:blip r:embed="rId12"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a:off x="6698082" y="4954084"/>
                      <a:ext cx="611628" cy="253906"/>
                    </a:xfrm>
                    <a:prstGeom prst="rect">
                      <a:avLst/>
                    </a:prstGeom>
                    <a:effectLst/>
                  </p:spPr>
                </p:pic>
              </p:grpSp>
              <p:sp>
                <p:nvSpPr>
                  <p:cNvPr id="712" name="Freeform 169"/>
                  <p:cNvSpPr/>
                  <p:nvPr/>
                </p:nvSpPr>
                <p:spPr bwMode="auto">
                  <a:xfrm>
                    <a:off x="5624942" y="694522"/>
                    <a:ext cx="1787170" cy="3432173"/>
                  </a:xfrm>
                  <a:custGeom>
                    <a:avLst/>
                    <a:gdLst>
                      <a:gd name="connsiteX0" fmla="*/ 1647343 w 1878612"/>
                      <a:gd name="connsiteY0" fmla="*/ 1102973 h 2038720"/>
                      <a:gd name="connsiteX1" fmla="*/ 1647343 w 1878612"/>
                      <a:gd name="connsiteY1" fmla="*/ 1102973 h 2038720"/>
                      <a:gd name="connsiteX2" fmla="*/ 1878612 w 1878612"/>
                      <a:gd name="connsiteY2" fmla="*/ 1106531 h 2038720"/>
                      <a:gd name="connsiteX3" fmla="*/ 1593973 w 1878612"/>
                      <a:gd name="connsiteY3" fmla="*/ 740059 h 2038720"/>
                      <a:gd name="connsiteX4" fmla="*/ 1593973 w 1878612"/>
                      <a:gd name="connsiteY4" fmla="*/ 241942 h 2038720"/>
                      <a:gd name="connsiteX5" fmla="*/ 1337799 w 1878612"/>
                      <a:gd name="connsiteY5" fmla="*/ 241942 h 2038720"/>
                      <a:gd name="connsiteX6" fmla="*/ 1344915 w 1878612"/>
                      <a:gd name="connsiteY6" fmla="*/ 501674 h 2038720"/>
                      <a:gd name="connsiteX7" fmla="*/ 971327 w 1878612"/>
                      <a:gd name="connsiteY7" fmla="*/ 0 h 2038720"/>
                      <a:gd name="connsiteX8" fmla="*/ 0 w 1878612"/>
                      <a:gd name="connsiteY8" fmla="*/ 1095857 h 2038720"/>
                      <a:gd name="connsiteX9" fmla="*/ 149435 w 1878612"/>
                      <a:gd name="connsiteY9" fmla="*/ 1095857 h 2038720"/>
                      <a:gd name="connsiteX10" fmla="*/ 138761 w 1878612"/>
                      <a:gd name="connsiteY10" fmla="*/ 2038720 h 2038720"/>
                      <a:gd name="connsiteX11" fmla="*/ 1633111 w 1878612"/>
                      <a:gd name="connsiteY11" fmla="*/ 2035162 h 2038720"/>
                      <a:gd name="connsiteX12" fmla="*/ 1647343 w 1878612"/>
                      <a:gd name="connsiteY12" fmla="*/ 1102973 h 2038720"/>
                      <a:gd name="connsiteX0" fmla="*/ 1647343 w 1878612"/>
                      <a:gd name="connsiteY0" fmla="*/ 1102973 h 4497714"/>
                      <a:gd name="connsiteX1" fmla="*/ 1647343 w 1878612"/>
                      <a:gd name="connsiteY1" fmla="*/ 1102973 h 4497714"/>
                      <a:gd name="connsiteX2" fmla="*/ 1878612 w 1878612"/>
                      <a:gd name="connsiteY2" fmla="*/ 1106531 h 4497714"/>
                      <a:gd name="connsiteX3" fmla="*/ 1593973 w 1878612"/>
                      <a:gd name="connsiteY3" fmla="*/ 740059 h 4497714"/>
                      <a:gd name="connsiteX4" fmla="*/ 1593973 w 1878612"/>
                      <a:gd name="connsiteY4" fmla="*/ 241942 h 4497714"/>
                      <a:gd name="connsiteX5" fmla="*/ 1337799 w 1878612"/>
                      <a:gd name="connsiteY5" fmla="*/ 241942 h 4497714"/>
                      <a:gd name="connsiteX6" fmla="*/ 1344915 w 1878612"/>
                      <a:gd name="connsiteY6" fmla="*/ 501674 h 4497714"/>
                      <a:gd name="connsiteX7" fmla="*/ 971327 w 1878612"/>
                      <a:gd name="connsiteY7" fmla="*/ 0 h 4497714"/>
                      <a:gd name="connsiteX8" fmla="*/ 0 w 1878612"/>
                      <a:gd name="connsiteY8" fmla="*/ 1095857 h 4497714"/>
                      <a:gd name="connsiteX9" fmla="*/ 149435 w 1878612"/>
                      <a:gd name="connsiteY9" fmla="*/ 1095857 h 4497714"/>
                      <a:gd name="connsiteX10" fmla="*/ 151117 w 1878612"/>
                      <a:gd name="connsiteY10" fmla="*/ 4497714 h 4497714"/>
                      <a:gd name="connsiteX11" fmla="*/ 1633111 w 1878612"/>
                      <a:gd name="connsiteY11" fmla="*/ 2035162 h 4497714"/>
                      <a:gd name="connsiteX12" fmla="*/ 1647343 w 1878612"/>
                      <a:gd name="connsiteY12" fmla="*/ 1102973 h 4497714"/>
                      <a:gd name="connsiteX0" fmla="*/ 1647343 w 1878612"/>
                      <a:gd name="connsiteY0" fmla="*/ 1102973 h 4497714"/>
                      <a:gd name="connsiteX1" fmla="*/ 1647343 w 1878612"/>
                      <a:gd name="connsiteY1" fmla="*/ 1102973 h 4497714"/>
                      <a:gd name="connsiteX2" fmla="*/ 1878612 w 1878612"/>
                      <a:gd name="connsiteY2" fmla="*/ 1106531 h 4497714"/>
                      <a:gd name="connsiteX3" fmla="*/ 1593973 w 1878612"/>
                      <a:gd name="connsiteY3" fmla="*/ 740059 h 4497714"/>
                      <a:gd name="connsiteX4" fmla="*/ 1593973 w 1878612"/>
                      <a:gd name="connsiteY4" fmla="*/ 241942 h 4497714"/>
                      <a:gd name="connsiteX5" fmla="*/ 1337799 w 1878612"/>
                      <a:gd name="connsiteY5" fmla="*/ 241942 h 4497714"/>
                      <a:gd name="connsiteX6" fmla="*/ 1344915 w 1878612"/>
                      <a:gd name="connsiteY6" fmla="*/ 501674 h 4497714"/>
                      <a:gd name="connsiteX7" fmla="*/ 971327 w 1878612"/>
                      <a:gd name="connsiteY7" fmla="*/ 0 h 4497714"/>
                      <a:gd name="connsiteX8" fmla="*/ 0 w 1878612"/>
                      <a:gd name="connsiteY8" fmla="*/ 1095857 h 4497714"/>
                      <a:gd name="connsiteX9" fmla="*/ 149435 w 1878612"/>
                      <a:gd name="connsiteY9" fmla="*/ 1095857 h 4497714"/>
                      <a:gd name="connsiteX10" fmla="*/ 151117 w 1878612"/>
                      <a:gd name="connsiteY10" fmla="*/ 4497714 h 4497714"/>
                      <a:gd name="connsiteX11" fmla="*/ 1670182 w 1878612"/>
                      <a:gd name="connsiteY11" fmla="*/ 4494157 h 4497714"/>
                      <a:gd name="connsiteX12" fmla="*/ 1647343 w 1878612"/>
                      <a:gd name="connsiteY12" fmla="*/ 1102973 h 4497714"/>
                      <a:gd name="connsiteX0" fmla="*/ 1647343 w 1878612"/>
                      <a:gd name="connsiteY0" fmla="*/ 1102973 h 4497714"/>
                      <a:gd name="connsiteX1" fmla="*/ 1647343 w 1878612"/>
                      <a:gd name="connsiteY1" fmla="*/ 1102973 h 4497714"/>
                      <a:gd name="connsiteX2" fmla="*/ 1878612 w 1878612"/>
                      <a:gd name="connsiteY2" fmla="*/ 1106531 h 4497714"/>
                      <a:gd name="connsiteX3" fmla="*/ 1593973 w 1878612"/>
                      <a:gd name="connsiteY3" fmla="*/ 740059 h 4497714"/>
                      <a:gd name="connsiteX4" fmla="*/ 1593973 w 1878612"/>
                      <a:gd name="connsiteY4" fmla="*/ 241942 h 4497714"/>
                      <a:gd name="connsiteX5" fmla="*/ 1337799 w 1878612"/>
                      <a:gd name="connsiteY5" fmla="*/ 241942 h 4497714"/>
                      <a:gd name="connsiteX6" fmla="*/ 1344915 w 1878612"/>
                      <a:gd name="connsiteY6" fmla="*/ 501674 h 4497714"/>
                      <a:gd name="connsiteX7" fmla="*/ 971327 w 1878612"/>
                      <a:gd name="connsiteY7" fmla="*/ 0 h 4497714"/>
                      <a:gd name="connsiteX8" fmla="*/ 0 w 1878612"/>
                      <a:gd name="connsiteY8" fmla="*/ 1095857 h 4497714"/>
                      <a:gd name="connsiteX9" fmla="*/ 248289 w 1878612"/>
                      <a:gd name="connsiteY9" fmla="*/ 1095857 h 4497714"/>
                      <a:gd name="connsiteX10" fmla="*/ 151117 w 1878612"/>
                      <a:gd name="connsiteY10" fmla="*/ 4497714 h 4497714"/>
                      <a:gd name="connsiteX11" fmla="*/ 1670182 w 1878612"/>
                      <a:gd name="connsiteY11" fmla="*/ 4494157 h 4497714"/>
                      <a:gd name="connsiteX12" fmla="*/ 1647343 w 1878612"/>
                      <a:gd name="connsiteY12" fmla="*/ 1102973 h 4497714"/>
                      <a:gd name="connsiteX0" fmla="*/ 1647343 w 1878612"/>
                      <a:gd name="connsiteY0" fmla="*/ 1102973 h 4497714"/>
                      <a:gd name="connsiteX1" fmla="*/ 1647343 w 1878612"/>
                      <a:gd name="connsiteY1" fmla="*/ 1102973 h 4497714"/>
                      <a:gd name="connsiteX2" fmla="*/ 1878612 w 1878612"/>
                      <a:gd name="connsiteY2" fmla="*/ 1106531 h 4497714"/>
                      <a:gd name="connsiteX3" fmla="*/ 1593973 w 1878612"/>
                      <a:gd name="connsiteY3" fmla="*/ 740059 h 4497714"/>
                      <a:gd name="connsiteX4" fmla="*/ 1593973 w 1878612"/>
                      <a:gd name="connsiteY4" fmla="*/ 241942 h 4497714"/>
                      <a:gd name="connsiteX5" fmla="*/ 1337799 w 1878612"/>
                      <a:gd name="connsiteY5" fmla="*/ 241942 h 4497714"/>
                      <a:gd name="connsiteX6" fmla="*/ 1344915 w 1878612"/>
                      <a:gd name="connsiteY6" fmla="*/ 501674 h 4497714"/>
                      <a:gd name="connsiteX7" fmla="*/ 971327 w 1878612"/>
                      <a:gd name="connsiteY7" fmla="*/ 0 h 4497714"/>
                      <a:gd name="connsiteX8" fmla="*/ 0 w 1878612"/>
                      <a:gd name="connsiteY8" fmla="*/ 1095857 h 4497714"/>
                      <a:gd name="connsiteX9" fmla="*/ 248289 w 1878612"/>
                      <a:gd name="connsiteY9" fmla="*/ 1095857 h 4497714"/>
                      <a:gd name="connsiteX10" fmla="*/ 262327 w 1878612"/>
                      <a:gd name="connsiteY10" fmla="*/ 4497714 h 4497714"/>
                      <a:gd name="connsiteX11" fmla="*/ 1670182 w 1878612"/>
                      <a:gd name="connsiteY11" fmla="*/ 4494157 h 4497714"/>
                      <a:gd name="connsiteX12" fmla="*/ 1647343 w 1878612"/>
                      <a:gd name="connsiteY12" fmla="*/ 1102973 h 449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8612" h="4497714">
                        <a:moveTo>
                          <a:pt x="1647343" y="1102973"/>
                        </a:moveTo>
                        <a:lnTo>
                          <a:pt x="1647343" y="1102973"/>
                        </a:lnTo>
                        <a:lnTo>
                          <a:pt x="1878612" y="1106531"/>
                        </a:lnTo>
                        <a:lnTo>
                          <a:pt x="1593973" y="740059"/>
                        </a:lnTo>
                        <a:lnTo>
                          <a:pt x="1593973" y="241942"/>
                        </a:lnTo>
                        <a:lnTo>
                          <a:pt x="1337799" y="241942"/>
                        </a:lnTo>
                        <a:lnTo>
                          <a:pt x="1344915" y="501674"/>
                        </a:lnTo>
                        <a:lnTo>
                          <a:pt x="971327" y="0"/>
                        </a:lnTo>
                        <a:lnTo>
                          <a:pt x="0" y="1095857"/>
                        </a:lnTo>
                        <a:lnTo>
                          <a:pt x="248289" y="1095857"/>
                        </a:lnTo>
                        <a:cubicBezTo>
                          <a:pt x="248850" y="2229809"/>
                          <a:pt x="261766" y="3363762"/>
                          <a:pt x="262327" y="4497714"/>
                        </a:cubicBezTo>
                        <a:lnTo>
                          <a:pt x="1670182" y="4494157"/>
                        </a:lnTo>
                        <a:lnTo>
                          <a:pt x="1647343" y="1102973"/>
                        </a:lnTo>
                        <a:close/>
                      </a:path>
                    </a:pathLst>
                  </a:custGeom>
                  <a:noFill/>
                  <a:ln w="19050">
                    <a:solidFill>
                      <a:schemeClr val="tx1">
                        <a:lumMod val="95000"/>
                        <a:lumOff val="5000"/>
                      </a:scheme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nvGrpSpPr>
                  <p:cNvPr id="9" name="Group 220"/>
                  <p:cNvGrpSpPr/>
                  <p:nvPr/>
                </p:nvGrpSpPr>
                <p:grpSpPr>
                  <a:xfrm>
                    <a:off x="2403111" y="960749"/>
                    <a:ext cx="1519126" cy="2834393"/>
                    <a:chOff x="3286742" y="1415353"/>
                    <a:chExt cx="2026026" cy="3779190"/>
                  </a:xfrm>
                </p:grpSpPr>
                <p:pic>
                  <p:nvPicPr>
                    <p:cNvPr id="842" name="Picture 149" descr="WirelessAccessPoint.png"/>
                    <p:cNvPicPr>
                      <a:picLocks noChangeAspect="1"/>
                    </p:cNvPicPr>
                    <p:nvPr/>
                  </p:nvPicPr>
                  <p:blipFill>
                    <a:blip r:embed="rId12" cstate="screen">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a:xfrm>
                      <a:off x="3286742" y="1700726"/>
                      <a:ext cx="611628" cy="253906"/>
                    </a:xfrm>
                    <a:prstGeom prst="rect">
                      <a:avLst/>
                    </a:prstGeom>
                    <a:effectLst/>
                  </p:spPr>
                </p:pic>
                <p:pic>
                  <p:nvPicPr>
                    <p:cNvPr id="843" name="Picture 150" descr="WirelessAccessPoint.png"/>
                    <p:cNvPicPr>
                      <a:picLocks noChangeAspect="1"/>
                    </p:cNvPicPr>
                    <p:nvPr/>
                  </p:nvPicPr>
                  <p:blipFill>
                    <a:blip r:embed="rId12" cstate="screen">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a:xfrm>
                      <a:off x="3286742" y="2818326"/>
                      <a:ext cx="611628" cy="253906"/>
                    </a:xfrm>
                    <a:prstGeom prst="rect">
                      <a:avLst/>
                    </a:prstGeom>
                    <a:effectLst/>
                  </p:spPr>
                </p:pic>
                <p:pic>
                  <p:nvPicPr>
                    <p:cNvPr id="844" name="Picture 151" descr="WirelessAccessPoint.png"/>
                    <p:cNvPicPr>
                      <a:picLocks noChangeAspect="1"/>
                    </p:cNvPicPr>
                    <p:nvPr/>
                  </p:nvPicPr>
                  <p:blipFill>
                    <a:blip r:embed="rId12" cstate="screen">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a:xfrm>
                      <a:off x="3286742" y="3834326"/>
                      <a:ext cx="611628" cy="253906"/>
                    </a:xfrm>
                    <a:prstGeom prst="rect">
                      <a:avLst/>
                    </a:prstGeom>
                    <a:effectLst/>
                  </p:spPr>
                </p:pic>
                <p:pic>
                  <p:nvPicPr>
                    <p:cNvPr id="845" name="Picture 152" descr="WirelessAccessPoint.png"/>
                    <p:cNvPicPr>
                      <a:picLocks noChangeAspect="1"/>
                    </p:cNvPicPr>
                    <p:nvPr/>
                  </p:nvPicPr>
                  <p:blipFill>
                    <a:blip r:embed="rId12" cstate="screen">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a:xfrm>
                      <a:off x="3286742" y="4940637"/>
                      <a:ext cx="611628" cy="253906"/>
                    </a:xfrm>
                    <a:prstGeom prst="rect">
                      <a:avLst/>
                    </a:prstGeom>
                    <a:effectLst/>
                  </p:spPr>
                </p:pic>
                <p:pic>
                  <p:nvPicPr>
                    <p:cNvPr id="846" name="Picture 175" descr="indian at laptop.gs.jpg"/>
                    <p:cNvPicPr preferRelativeResize="0">
                      <a:picLocks/>
                    </p:cNvPicPr>
                    <p:nvPr/>
                  </p:nvPicPr>
                  <p:blipFill>
                    <a:blip r:embed="rId13" cstate="screen">
                      <a:grayscl/>
                    </a:blip>
                    <a:stretch>
                      <a:fillRect/>
                    </a:stretch>
                  </p:blipFill>
                  <p:spPr>
                    <a:xfrm>
                      <a:off x="4066119" y="1415353"/>
                      <a:ext cx="1246649" cy="747372"/>
                    </a:xfrm>
                    <a:prstGeom prst="ellipse">
                      <a:avLst/>
                    </a:prstGeom>
                    <a:ln w="12700">
                      <a:solidFill>
                        <a:schemeClr val="bg1">
                          <a:lumMod val="65000"/>
                        </a:schemeClr>
                      </a:solidFill>
                    </a:ln>
                  </p:spPr>
                </p:pic>
                <p:pic>
                  <p:nvPicPr>
                    <p:cNvPr id="847" name="Picture 177" descr="asian + laptop.gs.jpg"/>
                    <p:cNvPicPr preferRelativeResize="0">
                      <a:picLocks/>
                    </p:cNvPicPr>
                    <p:nvPr/>
                  </p:nvPicPr>
                  <p:blipFill>
                    <a:blip r:embed="rId14" cstate="screen">
                      <a:grayscl/>
                    </a:blip>
                    <a:srcRect l="9181" t="3638" r="21343" b="26885"/>
                    <a:stretch>
                      <a:fillRect/>
                    </a:stretch>
                  </p:blipFill>
                  <p:spPr>
                    <a:xfrm>
                      <a:off x="4066119" y="2465448"/>
                      <a:ext cx="1246649" cy="747372"/>
                    </a:xfrm>
                    <a:prstGeom prst="ellipse">
                      <a:avLst/>
                    </a:prstGeom>
                    <a:ln w="12700">
                      <a:solidFill>
                        <a:schemeClr val="bg1">
                          <a:lumMod val="65000"/>
                        </a:schemeClr>
                      </a:solidFill>
                    </a:ln>
                  </p:spPr>
                </p:pic>
                <p:pic>
                  <p:nvPicPr>
                    <p:cNvPr id="848" name="Picture 178" descr="guy at laptop icon.bw.jpg"/>
                    <p:cNvPicPr preferRelativeResize="0">
                      <a:picLocks/>
                    </p:cNvPicPr>
                    <p:nvPr/>
                  </p:nvPicPr>
                  <p:blipFill>
                    <a:blip r:embed="rId15" cstate="screen">
                      <a:grayscl/>
                    </a:blip>
                    <a:stretch>
                      <a:fillRect/>
                    </a:stretch>
                  </p:blipFill>
                  <p:spPr>
                    <a:xfrm flipH="1">
                      <a:off x="4065036" y="3556087"/>
                      <a:ext cx="1246649" cy="747372"/>
                    </a:xfrm>
                    <a:prstGeom prst="ellipse">
                      <a:avLst/>
                    </a:prstGeom>
                    <a:ln w="12700">
                      <a:solidFill>
                        <a:schemeClr val="bg1">
                          <a:lumMod val="65000"/>
                        </a:schemeClr>
                      </a:solidFill>
                    </a:ln>
                  </p:spPr>
                </p:pic>
              </p:grpSp>
              <p:pic>
                <p:nvPicPr>
                  <p:cNvPr id="714" name="Picture 179" descr="indian at laptop.gs.jpg"/>
                  <p:cNvPicPr preferRelativeResize="0">
                    <a:picLocks/>
                  </p:cNvPicPr>
                  <p:nvPr/>
                </p:nvPicPr>
                <p:blipFill>
                  <a:blip r:embed="rId13" cstate="screen"/>
                  <a:stretch>
                    <a:fillRect/>
                  </a:stretch>
                </p:blipFill>
                <p:spPr>
                  <a:xfrm>
                    <a:off x="6027465" y="989680"/>
                    <a:ext cx="934744" cy="560529"/>
                  </a:xfrm>
                  <a:prstGeom prst="ellipse">
                    <a:avLst/>
                  </a:prstGeom>
                  <a:ln w="12700">
                    <a:solidFill>
                      <a:schemeClr val="bg1">
                        <a:lumMod val="65000"/>
                      </a:schemeClr>
                    </a:solidFill>
                  </a:ln>
                </p:spPr>
              </p:pic>
              <p:pic>
                <p:nvPicPr>
                  <p:cNvPr id="715" name="Picture 181" descr="asian + laptop.gs.jpg"/>
                  <p:cNvPicPr preferRelativeResize="0">
                    <a:picLocks/>
                  </p:cNvPicPr>
                  <p:nvPr/>
                </p:nvPicPr>
                <p:blipFill>
                  <a:blip r:embed="rId14" cstate="screen"/>
                  <a:srcRect l="9181" t="3638" r="21343" b="26885"/>
                  <a:stretch>
                    <a:fillRect/>
                  </a:stretch>
                </p:blipFill>
                <p:spPr>
                  <a:xfrm>
                    <a:off x="6027465" y="1777252"/>
                    <a:ext cx="934744" cy="560529"/>
                  </a:xfrm>
                  <a:prstGeom prst="ellipse">
                    <a:avLst/>
                  </a:prstGeom>
                  <a:ln w="12700">
                    <a:solidFill>
                      <a:schemeClr val="bg1">
                        <a:lumMod val="65000"/>
                      </a:schemeClr>
                    </a:solidFill>
                  </a:ln>
                </p:spPr>
              </p:pic>
              <p:pic>
                <p:nvPicPr>
                  <p:cNvPr id="716" name="Picture 182" descr="guy at laptop icon.bw.jpg"/>
                  <p:cNvPicPr preferRelativeResize="0">
                    <a:picLocks/>
                  </p:cNvPicPr>
                  <p:nvPr/>
                </p:nvPicPr>
                <p:blipFill>
                  <a:blip r:embed="rId15" cstate="screen"/>
                  <a:stretch>
                    <a:fillRect/>
                  </a:stretch>
                </p:blipFill>
                <p:spPr>
                  <a:xfrm flipH="1">
                    <a:off x="6026654" y="2595232"/>
                    <a:ext cx="934744" cy="560529"/>
                  </a:xfrm>
                  <a:prstGeom prst="ellipse">
                    <a:avLst/>
                  </a:prstGeom>
                  <a:ln w="12700">
                    <a:solidFill>
                      <a:schemeClr val="bg1">
                        <a:lumMod val="65000"/>
                      </a:schemeClr>
                    </a:solidFill>
                  </a:ln>
                </p:spPr>
              </p:pic>
              <p:grpSp>
                <p:nvGrpSpPr>
                  <p:cNvPr id="10" name="Group 221"/>
                  <p:cNvGrpSpPr/>
                  <p:nvPr/>
                </p:nvGrpSpPr>
                <p:grpSpPr>
                  <a:xfrm>
                    <a:off x="4580874" y="1084558"/>
                    <a:ext cx="238766" cy="2846798"/>
                    <a:chOff x="5591083" y="1567101"/>
                    <a:chExt cx="318438" cy="3795730"/>
                  </a:xfrm>
                </p:grpSpPr>
                <p:pic>
                  <p:nvPicPr>
                    <p:cNvPr id="838" name="Picture 5"/>
                    <p:cNvPicPr>
                      <a:picLocks noChangeAspect="1"/>
                    </p:cNvPicPr>
                    <p:nvPr/>
                  </p:nvPicPr>
                  <p:blipFill>
                    <a:blip r:embed="rId16" cstate="screen">
                      <a:duotone>
                        <a:prstClr val="black"/>
                        <a:schemeClr val="accent3">
                          <a:tint val="45000"/>
                          <a:satMod val="400000"/>
                        </a:schemeClr>
                      </a:duotone>
                    </a:blip>
                    <a:srcRect/>
                    <a:stretch>
                      <a:fillRect/>
                    </a:stretch>
                  </p:blipFill>
                  <p:spPr bwMode="auto">
                    <a:xfrm>
                      <a:off x="5599239" y="1567101"/>
                      <a:ext cx="302126" cy="582974"/>
                    </a:xfrm>
                    <a:prstGeom prst="rect">
                      <a:avLst/>
                    </a:prstGeom>
                    <a:noFill/>
                    <a:ln w="9525">
                      <a:noFill/>
                      <a:miter lim="800000"/>
                      <a:headEnd/>
                      <a:tailEnd/>
                    </a:ln>
                  </p:spPr>
                </p:pic>
                <p:pic>
                  <p:nvPicPr>
                    <p:cNvPr id="839" name="Picture 6"/>
                    <p:cNvPicPr>
                      <a:picLocks noChangeAspect="1"/>
                    </p:cNvPicPr>
                    <p:nvPr/>
                  </p:nvPicPr>
                  <p:blipFill>
                    <a:blip r:embed="rId17" cstate="screen">
                      <a:duotone>
                        <a:prstClr val="black"/>
                        <a:schemeClr val="accent3">
                          <a:tint val="45000"/>
                          <a:satMod val="400000"/>
                        </a:schemeClr>
                      </a:duotone>
                    </a:blip>
                    <a:srcRect/>
                    <a:stretch>
                      <a:fillRect/>
                    </a:stretch>
                  </p:blipFill>
                  <p:spPr bwMode="auto">
                    <a:xfrm>
                      <a:off x="5591083" y="3688905"/>
                      <a:ext cx="318438" cy="572336"/>
                    </a:xfrm>
                    <a:prstGeom prst="rect">
                      <a:avLst/>
                    </a:prstGeom>
                    <a:noFill/>
                    <a:ln w="9525">
                      <a:noFill/>
                      <a:miter lim="800000"/>
                      <a:headEnd/>
                      <a:tailEnd/>
                    </a:ln>
                  </p:spPr>
                </p:pic>
                <p:pic>
                  <p:nvPicPr>
                    <p:cNvPr id="840" name="Picture 3" descr="C:\Users\Sue\AppData\Local\Microsoft\Windows\Temporary Internet Files\Low\Content.IE5\GN54EEW6\handset-apple-iphone4[2].png"/>
                    <p:cNvPicPr>
                      <a:picLocks noChangeAspect="1" noChangeArrowheads="1"/>
                    </p:cNvPicPr>
                    <p:nvPr/>
                  </p:nvPicPr>
                  <p:blipFill>
                    <a:blip r:embed="rId18" cstate="screen">
                      <a:duotone>
                        <a:prstClr val="black"/>
                        <a:schemeClr val="accent3">
                          <a:tint val="45000"/>
                          <a:satMod val="400000"/>
                        </a:schemeClr>
                      </a:duotone>
                    </a:blip>
                    <a:srcRect/>
                    <a:stretch>
                      <a:fillRect/>
                    </a:stretch>
                  </p:blipFill>
                  <p:spPr bwMode="auto">
                    <a:xfrm>
                      <a:off x="5598960" y="2591571"/>
                      <a:ext cx="302684" cy="582248"/>
                    </a:xfrm>
                    <a:prstGeom prst="rect">
                      <a:avLst/>
                    </a:prstGeom>
                    <a:noFill/>
                    <a:ln w="9525">
                      <a:noFill/>
                      <a:miter lim="800000"/>
                      <a:headEnd/>
                      <a:tailEnd/>
                    </a:ln>
                  </p:spPr>
                </p:pic>
                <p:pic>
                  <p:nvPicPr>
                    <p:cNvPr id="841" name="Picture 5"/>
                    <p:cNvPicPr>
                      <a:picLocks noChangeAspect="1"/>
                    </p:cNvPicPr>
                    <p:nvPr/>
                  </p:nvPicPr>
                  <p:blipFill>
                    <a:blip r:embed="rId16" cstate="screen">
                      <a:duotone>
                        <a:prstClr val="black"/>
                        <a:schemeClr val="accent3">
                          <a:tint val="45000"/>
                          <a:satMod val="400000"/>
                        </a:schemeClr>
                      </a:duotone>
                    </a:blip>
                    <a:srcRect/>
                    <a:stretch>
                      <a:fillRect/>
                    </a:stretch>
                  </p:blipFill>
                  <p:spPr bwMode="auto">
                    <a:xfrm>
                      <a:off x="5599239" y="4779857"/>
                      <a:ext cx="302126" cy="582974"/>
                    </a:xfrm>
                    <a:prstGeom prst="rect">
                      <a:avLst/>
                    </a:prstGeom>
                    <a:noFill/>
                    <a:ln w="9525">
                      <a:noFill/>
                      <a:miter lim="800000"/>
                      <a:headEnd/>
                      <a:tailEnd/>
                    </a:ln>
                  </p:spPr>
                </p:pic>
              </p:grpSp>
              <p:grpSp>
                <p:nvGrpSpPr>
                  <p:cNvPr id="11" name="Group 189"/>
                  <p:cNvGrpSpPr/>
                  <p:nvPr/>
                </p:nvGrpSpPr>
                <p:grpSpPr>
                  <a:xfrm>
                    <a:off x="4491383" y="981845"/>
                    <a:ext cx="481792" cy="617817"/>
                    <a:chOff x="5920396" y="1995545"/>
                    <a:chExt cx="960802" cy="1231748"/>
                  </a:xfrm>
                </p:grpSpPr>
                <p:sp>
                  <p:nvSpPr>
                    <p:cNvPr id="836" name="Rectangle 190"/>
                    <p:cNvSpPr/>
                    <p:nvPr/>
                  </p:nvSpPr>
                  <p:spPr bwMode="auto">
                    <a:xfrm>
                      <a:off x="6005947" y="2079194"/>
                      <a:ext cx="786409" cy="1069385"/>
                    </a:xfrm>
                    <a:prstGeom prst="rect">
                      <a:avLst/>
                    </a:prstGeom>
                    <a:solidFill>
                      <a:schemeClr val="bg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ctr" anchorCtr="0" compatLnSpc="1">
                      <a:prstTxWarp prst="textNoShape">
                        <a:avLst/>
                      </a:prstTxWarp>
                    </a:bodyPr>
                    <a:lstStyle/>
                    <a:p>
                      <a:pPr defTabSz="685617" eaLnBrk="0" hangingPunct="0"/>
                      <a:endParaRPr lang="en-US" sz="700" dirty="0">
                        <a:solidFill>
                          <a:srgbClr val="000000"/>
                        </a:solidFill>
                        <a:latin typeface="Arial" pitchFamily="34" charset="0"/>
                        <a:ea typeface="ＭＳ Ｐゴシック" charset="0"/>
                        <a:cs typeface="Arial" pitchFamily="34" charset="0"/>
                      </a:endParaRPr>
                    </a:p>
                  </p:txBody>
                </p:sp>
                <p:pic>
                  <p:nvPicPr>
                    <p:cNvPr id="837" name="Picture 191" descr="ipad straight on view.jpg"/>
                    <p:cNvPicPr>
                      <a:picLocks noChangeAspect="1"/>
                    </p:cNvPicPr>
                    <p:nvPr/>
                  </p:nvPicPr>
                  <p:blipFill>
                    <a:blip r:embed="rId19" cstate="screen">
                      <a:clrChange>
                        <a:clrFrom>
                          <a:srgbClr val="FFFFFE"/>
                        </a:clrFrom>
                        <a:clrTo>
                          <a:srgbClr val="FFFFFE">
                            <a:alpha val="0"/>
                          </a:srgbClr>
                        </a:clrTo>
                      </a:clrChange>
                      <a:grayscl/>
                    </a:blip>
                    <a:stretch>
                      <a:fillRect/>
                    </a:stretch>
                  </p:blipFill>
                  <p:spPr>
                    <a:xfrm>
                      <a:off x="5920396" y="1995545"/>
                      <a:ext cx="960802" cy="1231748"/>
                    </a:xfrm>
                    <a:prstGeom prst="rect">
                      <a:avLst/>
                    </a:prstGeom>
                  </p:spPr>
                </p:pic>
              </p:grpSp>
              <p:grpSp>
                <p:nvGrpSpPr>
                  <p:cNvPr id="12" name="Group 192"/>
                  <p:cNvGrpSpPr/>
                  <p:nvPr/>
                </p:nvGrpSpPr>
                <p:grpSpPr>
                  <a:xfrm>
                    <a:off x="4491383" y="3436659"/>
                    <a:ext cx="481792" cy="617817"/>
                    <a:chOff x="5920396" y="1995545"/>
                    <a:chExt cx="960802" cy="1231748"/>
                  </a:xfrm>
                </p:grpSpPr>
                <p:sp>
                  <p:nvSpPr>
                    <p:cNvPr id="834" name="Rectangle 193"/>
                    <p:cNvSpPr/>
                    <p:nvPr/>
                  </p:nvSpPr>
                  <p:spPr bwMode="auto">
                    <a:xfrm>
                      <a:off x="6005947" y="2079194"/>
                      <a:ext cx="786409" cy="1069385"/>
                    </a:xfrm>
                    <a:prstGeom prst="rect">
                      <a:avLst/>
                    </a:prstGeom>
                    <a:solidFill>
                      <a:schemeClr val="bg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ctr" anchorCtr="0" compatLnSpc="1">
                      <a:prstTxWarp prst="textNoShape">
                        <a:avLst/>
                      </a:prstTxWarp>
                    </a:bodyPr>
                    <a:lstStyle/>
                    <a:p>
                      <a:pPr defTabSz="685617" eaLnBrk="0" hangingPunct="0"/>
                      <a:endParaRPr lang="en-US" sz="700" dirty="0">
                        <a:solidFill>
                          <a:srgbClr val="000000"/>
                        </a:solidFill>
                        <a:latin typeface="Arial" pitchFamily="34" charset="0"/>
                        <a:ea typeface="ＭＳ Ｐゴシック" charset="0"/>
                        <a:cs typeface="Arial" pitchFamily="34" charset="0"/>
                      </a:endParaRPr>
                    </a:p>
                  </p:txBody>
                </p:sp>
                <p:pic>
                  <p:nvPicPr>
                    <p:cNvPr id="835" name="Picture 194" descr="ipad straight on view.jpg"/>
                    <p:cNvPicPr>
                      <a:picLocks noChangeAspect="1"/>
                    </p:cNvPicPr>
                    <p:nvPr/>
                  </p:nvPicPr>
                  <p:blipFill>
                    <a:blip r:embed="rId19" cstate="screen">
                      <a:clrChange>
                        <a:clrFrom>
                          <a:srgbClr val="FFFFFE"/>
                        </a:clrFrom>
                        <a:clrTo>
                          <a:srgbClr val="FFFFFE">
                            <a:alpha val="0"/>
                          </a:srgbClr>
                        </a:clrTo>
                      </a:clrChange>
                      <a:grayscl/>
                    </a:blip>
                    <a:stretch>
                      <a:fillRect/>
                    </a:stretch>
                  </p:blipFill>
                  <p:spPr>
                    <a:xfrm>
                      <a:off x="5920396" y="1995545"/>
                      <a:ext cx="960802" cy="1231748"/>
                    </a:xfrm>
                    <a:prstGeom prst="rect">
                      <a:avLst/>
                    </a:prstGeom>
                  </p:spPr>
                </p:pic>
              </p:grpSp>
              <p:grpSp>
                <p:nvGrpSpPr>
                  <p:cNvPr id="13" name="Group 195"/>
                  <p:cNvGrpSpPr/>
                  <p:nvPr/>
                </p:nvGrpSpPr>
                <p:grpSpPr>
                  <a:xfrm>
                    <a:off x="4494850" y="1775948"/>
                    <a:ext cx="481792" cy="617817"/>
                    <a:chOff x="5920396" y="1995545"/>
                    <a:chExt cx="960802" cy="1231748"/>
                  </a:xfrm>
                </p:grpSpPr>
                <p:sp>
                  <p:nvSpPr>
                    <p:cNvPr id="832" name="Rectangle 196"/>
                    <p:cNvSpPr/>
                    <p:nvPr/>
                  </p:nvSpPr>
                  <p:spPr bwMode="auto">
                    <a:xfrm>
                      <a:off x="6005947" y="2079194"/>
                      <a:ext cx="786409" cy="1069385"/>
                    </a:xfrm>
                    <a:prstGeom prst="rect">
                      <a:avLst/>
                    </a:prstGeom>
                    <a:solidFill>
                      <a:schemeClr val="bg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ctr" anchorCtr="0" compatLnSpc="1">
                      <a:prstTxWarp prst="textNoShape">
                        <a:avLst/>
                      </a:prstTxWarp>
                    </a:bodyPr>
                    <a:lstStyle/>
                    <a:p>
                      <a:pPr defTabSz="685617" eaLnBrk="0" hangingPunct="0"/>
                      <a:endParaRPr lang="en-US" sz="700" dirty="0">
                        <a:solidFill>
                          <a:srgbClr val="000000"/>
                        </a:solidFill>
                        <a:latin typeface="Arial" pitchFamily="34" charset="0"/>
                        <a:ea typeface="ＭＳ Ｐゴシック" charset="0"/>
                        <a:cs typeface="Arial" pitchFamily="34" charset="0"/>
                      </a:endParaRPr>
                    </a:p>
                  </p:txBody>
                </p:sp>
                <p:pic>
                  <p:nvPicPr>
                    <p:cNvPr id="833" name="Picture 197" descr="ipad straight on view.jpg"/>
                    <p:cNvPicPr>
                      <a:picLocks noChangeAspect="1"/>
                    </p:cNvPicPr>
                    <p:nvPr/>
                  </p:nvPicPr>
                  <p:blipFill>
                    <a:blip r:embed="rId19" cstate="screen">
                      <a:clrChange>
                        <a:clrFrom>
                          <a:srgbClr val="FFFFFE"/>
                        </a:clrFrom>
                        <a:clrTo>
                          <a:srgbClr val="FFFFFE">
                            <a:alpha val="0"/>
                          </a:srgbClr>
                        </a:clrTo>
                      </a:clrChange>
                      <a:grayscl/>
                    </a:blip>
                    <a:stretch>
                      <a:fillRect/>
                    </a:stretch>
                  </p:blipFill>
                  <p:spPr>
                    <a:xfrm>
                      <a:off x="5920396" y="1995545"/>
                      <a:ext cx="960802" cy="1231748"/>
                    </a:xfrm>
                    <a:prstGeom prst="rect">
                      <a:avLst/>
                    </a:prstGeom>
                  </p:spPr>
                </p:pic>
              </p:grpSp>
              <p:grpSp>
                <p:nvGrpSpPr>
                  <p:cNvPr id="14" name="Group 198"/>
                  <p:cNvGrpSpPr/>
                  <p:nvPr/>
                </p:nvGrpSpPr>
                <p:grpSpPr>
                  <a:xfrm>
                    <a:off x="4491383" y="2606303"/>
                    <a:ext cx="481792" cy="617817"/>
                    <a:chOff x="5920396" y="1995545"/>
                    <a:chExt cx="960802" cy="1231748"/>
                  </a:xfrm>
                </p:grpSpPr>
                <p:sp>
                  <p:nvSpPr>
                    <p:cNvPr id="830" name="Rectangle 199"/>
                    <p:cNvSpPr/>
                    <p:nvPr/>
                  </p:nvSpPr>
                  <p:spPr bwMode="auto">
                    <a:xfrm>
                      <a:off x="6005947" y="2079194"/>
                      <a:ext cx="786409" cy="1069385"/>
                    </a:xfrm>
                    <a:prstGeom prst="rect">
                      <a:avLst/>
                    </a:prstGeom>
                    <a:solidFill>
                      <a:schemeClr val="bg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ctr" anchorCtr="0" compatLnSpc="1">
                      <a:prstTxWarp prst="textNoShape">
                        <a:avLst/>
                      </a:prstTxWarp>
                    </a:bodyPr>
                    <a:lstStyle/>
                    <a:p>
                      <a:pPr defTabSz="685617" eaLnBrk="0" hangingPunct="0"/>
                      <a:endParaRPr lang="en-US" sz="700" dirty="0">
                        <a:solidFill>
                          <a:srgbClr val="000000"/>
                        </a:solidFill>
                        <a:latin typeface="Arial" pitchFamily="34" charset="0"/>
                        <a:ea typeface="ＭＳ Ｐゴシック" charset="0"/>
                        <a:cs typeface="Arial" pitchFamily="34" charset="0"/>
                      </a:endParaRPr>
                    </a:p>
                  </p:txBody>
                </p:sp>
                <p:pic>
                  <p:nvPicPr>
                    <p:cNvPr id="831" name="Picture 200" descr="ipad straight on view.jpg"/>
                    <p:cNvPicPr>
                      <a:picLocks noChangeAspect="1"/>
                    </p:cNvPicPr>
                    <p:nvPr/>
                  </p:nvPicPr>
                  <p:blipFill>
                    <a:blip r:embed="rId19" cstate="screen">
                      <a:clrChange>
                        <a:clrFrom>
                          <a:srgbClr val="FFFFFE"/>
                        </a:clrFrom>
                        <a:clrTo>
                          <a:srgbClr val="FFFFFE">
                            <a:alpha val="0"/>
                          </a:srgbClr>
                        </a:clrTo>
                      </a:clrChange>
                      <a:grayscl/>
                    </a:blip>
                    <a:stretch>
                      <a:fillRect/>
                    </a:stretch>
                  </p:blipFill>
                  <p:spPr>
                    <a:xfrm>
                      <a:off x="5920396" y="1995545"/>
                      <a:ext cx="960802" cy="1231748"/>
                    </a:xfrm>
                    <a:prstGeom prst="rect">
                      <a:avLst/>
                    </a:prstGeom>
                  </p:spPr>
                </p:pic>
              </p:grpSp>
              <p:pic>
                <p:nvPicPr>
                  <p:cNvPr id="722" name="Picture 201" descr="car-c3.png"/>
                  <p:cNvPicPr>
                    <a:picLocks noChangeAspect="1"/>
                  </p:cNvPicPr>
                  <p:nvPr/>
                </p:nvPicPr>
                <p:blipFill>
                  <a:blip r:embed="rId20" cstate="screen"/>
                  <a:stretch>
                    <a:fillRect/>
                  </a:stretch>
                </p:blipFill>
                <p:spPr>
                  <a:xfrm>
                    <a:off x="7799192" y="1123137"/>
                    <a:ext cx="602943" cy="343194"/>
                  </a:xfrm>
                  <a:prstGeom prst="rect">
                    <a:avLst/>
                  </a:prstGeom>
                </p:spPr>
              </p:pic>
              <p:pic>
                <p:nvPicPr>
                  <p:cNvPr id="723" name="Picture 258" descr="doctor texting.sm.jpg"/>
                  <p:cNvPicPr preferRelativeResize="0">
                    <a:picLocks/>
                  </p:cNvPicPr>
                  <p:nvPr/>
                </p:nvPicPr>
                <p:blipFill>
                  <a:blip r:embed="rId21" cstate="screen">
                    <a:grayscl/>
                  </a:blip>
                  <a:stretch>
                    <a:fillRect/>
                  </a:stretch>
                </p:blipFill>
                <p:spPr>
                  <a:xfrm flipH="1">
                    <a:off x="7783827" y="2590084"/>
                    <a:ext cx="934744" cy="560529"/>
                  </a:xfrm>
                  <a:prstGeom prst="ellipse">
                    <a:avLst/>
                  </a:prstGeom>
                </p:spPr>
              </p:pic>
              <p:pic>
                <p:nvPicPr>
                  <p:cNvPr id="724" name="Picture 259" descr="med student ipad.sm.jpg"/>
                  <p:cNvPicPr preferRelativeResize="0">
                    <a:picLocks/>
                  </p:cNvPicPr>
                  <p:nvPr/>
                </p:nvPicPr>
                <p:blipFill>
                  <a:blip r:embed="rId22" cstate="screen">
                    <a:grayscl/>
                  </a:blip>
                  <a:srcRect/>
                  <a:stretch>
                    <a:fillRect/>
                  </a:stretch>
                </p:blipFill>
                <p:spPr>
                  <a:xfrm flipH="1">
                    <a:off x="7746275" y="3379796"/>
                    <a:ext cx="934744" cy="560529"/>
                  </a:xfrm>
                  <a:prstGeom prst="ellipse">
                    <a:avLst/>
                  </a:prstGeom>
                  <a:ln>
                    <a:solidFill>
                      <a:schemeClr val="bg2">
                        <a:lumMod val="75000"/>
                      </a:schemeClr>
                    </a:solidFill>
                  </a:ln>
                </p:spPr>
              </p:pic>
              <p:grpSp>
                <p:nvGrpSpPr>
                  <p:cNvPr id="15" name="Group 356"/>
                  <p:cNvGrpSpPr/>
                  <p:nvPr/>
                </p:nvGrpSpPr>
                <p:grpSpPr>
                  <a:xfrm>
                    <a:off x="7829189" y="1810383"/>
                    <a:ext cx="617656" cy="481917"/>
                    <a:chOff x="10307525" y="2534867"/>
                    <a:chExt cx="823756" cy="642556"/>
                  </a:xfrm>
                </p:grpSpPr>
                <p:sp>
                  <p:nvSpPr>
                    <p:cNvPr id="826" name="Rectangle 207"/>
                    <p:cNvSpPr/>
                    <p:nvPr/>
                  </p:nvSpPr>
                  <p:spPr bwMode="auto">
                    <a:xfrm rot="16200000">
                      <a:off x="10458090" y="2499659"/>
                      <a:ext cx="525927" cy="715173"/>
                    </a:xfrm>
                    <a:prstGeom prst="rect">
                      <a:avLst/>
                    </a:prstGeom>
                    <a:solidFill>
                      <a:schemeClr val="bg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ctr" anchorCtr="0" compatLnSpc="1">
                      <a:prstTxWarp prst="textNoShape">
                        <a:avLst/>
                      </a:prstTxWarp>
                    </a:bodyPr>
                    <a:lstStyle/>
                    <a:p>
                      <a:pPr defTabSz="685617" eaLnBrk="0" hangingPunct="0"/>
                      <a:endParaRPr lang="en-US" sz="700" dirty="0">
                        <a:solidFill>
                          <a:srgbClr val="000000"/>
                        </a:solidFill>
                        <a:latin typeface="Arial" pitchFamily="34" charset="0"/>
                        <a:ea typeface="ＭＳ Ｐゴシック" charset="0"/>
                        <a:cs typeface="Arial" pitchFamily="34" charset="0"/>
                      </a:endParaRPr>
                    </a:p>
                  </p:txBody>
                </p:sp>
                <p:pic>
                  <p:nvPicPr>
                    <p:cNvPr id="827" name="Picture 208" descr="ipad straight on view.jpg"/>
                    <p:cNvPicPr>
                      <a:picLocks noChangeAspect="1"/>
                    </p:cNvPicPr>
                    <p:nvPr/>
                  </p:nvPicPr>
                  <p:blipFill>
                    <a:blip r:embed="rId19" cstate="screen">
                      <a:clrChange>
                        <a:clrFrom>
                          <a:srgbClr val="FFFFFE"/>
                        </a:clrFrom>
                        <a:clrTo>
                          <a:srgbClr val="FFFFFE">
                            <a:alpha val="0"/>
                          </a:srgbClr>
                        </a:clrTo>
                      </a:clrChange>
                      <a:grayscl/>
                    </a:blip>
                    <a:stretch>
                      <a:fillRect/>
                    </a:stretch>
                  </p:blipFill>
                  <p:spPr>
                    <a:xfrm rot="16200000">
                      <a:off x="10398125" y="2444267"/>
                      <a:ext cx="642556" cy="823756"/>
                    </a:xfrm>
                    <a:prstGeom prst="rect">
                      <a:avLst/>
                    </a:prstGeom>
                  </p:spPr>
                </p:pic>
                <p:sp>
                  <p:nvSpPr>
                    <p:cNvPr id="828" name="Rectangle 213"/>
                    <p:cNvSpPr/>
                    <p:nvPr/>
                  </p:nvSpPr>
                  <p:spPr bwMode="auto">
                    <a:xfrm>
                      <a:off x="10391199" y="2606315"/>
                      <a:ext cx="669073" cy="515304"/>
                    </a:xfrm>
                    <a:prstGeom prst="rect">
                      <a:avLst/>
                    </a:prstGeom>
                    <a:solidFill>
                      <a:schemeClr val="tx1">
                        <a:lumMod val="85000"/>
                        <a:lumOff val="15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pic>
                  <p:nvPicPr>
                    <p:cNvPr id="829" name="Picture 270" descr="video conference.jpg"/>
                    <p:cNvPicPr>
                      <a:picLocks noChangeAspect="1"/>
                    </p:cNvPicPr>
                    <p:nvPr/>
                  </p:nvPicPr>
                  <p:blipFill>
                    <a:blip r:embed="rId23" cstate="screen">
                      <a:grayscl/>
                    </a:blip>
                    <a:stretch>
                      <a:fillRect/>
                    </a:stretch>
                  </p:blipFill>
                  <p:spPr>
                    <a:xfrm>
                      <a:off x="10397709" y="2623155"/>
                      <a:ext cx="638298" cy="472404"/>
                    </a:xfrm>
                    <a:prstGeom prst="rect">
                      <a:avLst/>
                    </a:prstGeom>
                  </p:spPr>
                </p:pic>
              </p:grpSp>
              <p:grpSp>
                <p:nvGrpSpPr>
                  <p:cNvPr id="16" name="Group 291"/>
                  <p:cNvGrpSpPr/>
                  <p:nvPr/>
                </p:nvGrpSpPr>
                <p:grpSpPr>
                  <a:xfrm>
                    <a:off x="8373334" y="1113853"/>
                    <a:ext cx="234962" cy="2600680"/>
                    <a:chOff x="11033241" y="1606158"/>
                    <a:chExt cx="313364" cy="3467573"/>
                  </a:xfrm>
                </p:grpSpPr>
                <p:grpSp>
                  <p:nvGrpSpPr>
                    <p:cNvPr id="17" name="Group 260"/>
                    <p:cNvGrpSpPr/>
                    <p:nvPr/>
                  </p:nvGrpSpPr>
                  <p:grpSpPr>
                    <a:xfrm>
                      <a:off x="11033241" y="4766657"/>
                      <a:ext cx="313364" cy="307074"/>
                      <a:chOff x="10517627" y="196997"/>
                      <a:chExt cx="624155" cy="611628"/>
                    </a:xfrm>
                  </p:grpSpPr>
                  <p:pic>
                    <p:nvPicPr>
                      <p:cNvPr id="822" name="Picture 261"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823" name="Picture 262"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824" name="Rectangle 263"/>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825" name="Oval 264"/>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nvGrpSpPr>
                    <p:cNvPr id="18" name="Group 265"/>
                    <p:cNvGrpSpPr/>
                    <p:nvPr/>
                  </p:nvGrpSpPr>
                  <p:grpSpPr>
                    <a:xfrm>
                      <a:off x="11033241" y="2538292"/>
                      <a:ext cx="313364" cy="307074"/>
                      <a:chOff x="10517627" y="196997"/>
                      <a:chExt cx="624155" cy="611628"/>
                    </a:xfrm>
                  </p:grpSpPr>
                  <p:pic>
                    <p:nvPicPr>
                      <p:cNvPr id="818" name="Picture 266"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819" name="Picture 267"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820" name="Rectangle 268"/>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821" name="Oval 269"/>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nvGrpSpPr>
                    <p:cNvPr id="19" name="Group 227"/>
                    <p:cNvGrpSpPr/>
                    <p:nvPr/>
                  </p:nvGrpSpPr>
                  <p:grpSpPr>
                    <a:xfrm>
                      <a:off x="11033241" y="1606158"/>
                      <a:ext cx="313364" cy="307074"/>
                      <a:chOff x="10517627" y="196997"/>
                      <a:chExt cx="624155" cy="611628"/>
                    </a:xfrm>
                  </p:grpSpPr>
                  <p:pic>
                    <p:nvPicPr>
                      <p:cNvPr id="814" name="Picture 228"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815" name="Picture 229"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816" name="Rectangle 230"/>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817" name="Oval 231"/>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nvGrpSpPr>
                    <p:cNvPr id="20" name="Group 286"/>
                    <p:cNvGrpSpPr/>
                    <p:nvPr/>
                  </p:nvGrpSpPr>
                  <p:grpSpPr>
                    <a:xfrm>
                      <a:off x="11033241" y="3678798"/>
                      <a:ext cx="313364" cy="307074"/>
                      <a:chOff x="10517627" y="196997"/>
                      <a:chExt cx="624155" cy="611628"/>
                    </a:xfrm>
                  </p:grpSpPr>
                  <p:pic>
                    <p:nvPicPr>
                      <p:cNvPr id="810" name="Picture 287"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811" name="Picture 288"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812" name="Rectangle 289"/>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813" name="Oval 290"/>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grpSp>
                <p:nvGrpSpPr>
                  <p:cNvPr id="21" name="Group 292"/>
                  <p:cNvGrpSpPr/>
                  <p:nvPr/>
                </p:nvGrpSpPr>
                <p:grpSpPr>
                  <a:xfrm>
                    <a:off x="6791834" y="1113853"/>
                    <a:ext cx="234962" cy="2600680"/>
                    <a:chOff x="11033241" y="1606158"/>
                    <a:chExt cx="313364" cy="3467573"/>
                  </a:xfrm>
                </p:grpSpPr>
                <p:grpSp>
                  <p:nvGrpSpPr>
                    <p:cNvPr id="22" name="Group 293"/>
                    <p:cNvGrpSpPr/>
                    <p:nvPr/>
                  </p:nvGrpSpPr>
                  <p:grpSpPr>
                    <a:xfrm>
                      <a:off x="11033241" y="4766657"/>
                      <a:ext cx="313364" cy="307074"/>
                      <a:chOff x="10517627" y="196997"/>
                      <a:chExt cx="624155" cy="611628"/>
                    </a:xfrm>
                  </p:grpSpPr>
                  <p:pic>
                    <p:nvPicPr>
                      <p:cNvPr id="802" name="Picture 309"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803" name="Picture 310"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804" name="Rectangle 311"/>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805" name="Oval 312"/>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nvGrpSpPr>
                    <p:cNvPr id="23" name="Group 294"/>
                    <p:cNvGrpSpPr/>
                    <p:nvPr/>
                  </p:nvGrpSpPr>
                  <p:grpSpPr>
                    <a:xfrm>
                      <a:off x="11033241" y="2538292"/>
                      <a:ext cx="313364" cy="307074"/>
                      <a:chOff x="10517627" y="196997"/>
                      <a:chExt cx="624155" cy="611628"/>
                    </a:xfrm>
                  </p:grpSpPr>
                  <p:pic>
                    <p:nvPicPr>
                      <p:cNvPr id="798" name="Picture 305"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799" name="Picture 306"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800" name="Rectangle 307"/>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801" name="Oval 308"/>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nvGrpSpPr>
                    <p:cNvPr id="24" name="Group 295"/>
                    <p:cNvGrpSpPr/>
                    <p:nvPr/>
                  </p:nvGrpSpPr>
                  <p:grpSpPr>
                    <a:xfrm>
                      <a:off x="11033241" y="1606158"/>
                      <a:ext cx="313364" cy="307074"/>
                      <a:chOff x="10517627" y="196997"/>
                      <a:chExt cx="624155" cy="611628"/>
                    </a:xfrm>
                  </p:grpSpPr>
                  <p:pic>
                    <p:nvPicPr>
                      <p:cNvPr id="794" name="Picture 301"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795" name="Picture 302"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796" name="Rectangle 303"/>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97" name="Oval 304"/>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nvGrpSpPr>
                    <p:cNvPr id="28" name="Group 296"/>
                    <p:cNvGrpSpPr/>
                    <p:nvPr/>
                  </p:nvGrpSpPr>
                  <p:grpSpPr>
                    <a:xfrm>
                      <a:off x="11033241" y="3678798"/>
                      <a:ext cx="313364" cy="307074"/>
                      <a:chOff x="10517627" y="196997"/>
                      <a:chExt cx="624155" cy="611628"/>
                    </a:xfrm>
                  </p:grpSpPr>
                  <p:pic>
                    <p:nvPicPr>
                      <p:cNvPr id="790" name="Picture 297"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791" name="Picture 298"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792" name="Rectangle 299"/>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93" name="Oval 300"/>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grpSp>
                <p:nvGrpSpPr>
                  <p:cNvPr id="29" name="Group 313"/>
                  <p:cNvGrpSpPr/>
                  <p:nvPr/>
                </p:nvGrpSpPr>
                <p:grpSpPr>
                  <a:xfrm>
                    <a:off x="5502866" y="1113853"/>
                    <a:ext cx="234962" cy="2600680"/>
                    <a:chOff x="11033241" y="1606158"/>
                    <a:chExt cx="313364" cy="3467573"/>
                  </a:xfrm>
                </p:grpSpPr>
                <p:grpSp>
                  <p:nvGrpSpPr>
                    <p:cNvPr id="30" name="Group 314"/>
                    <p:cNvGrpSpPr/>
                    <p:nvPr/>
                  </p:nvGrpSpPr>
                  <p:grpSpPr>
                    <a:xfrm>
                      <a:off x="11033241" y="4766657"/>
                      <a:ext cx="313364" cy="307074"/>
                      <a:chOff x="10517627" y="196997"/>
                      <a:chExt cx="624155" cy="611628"/>
                    </a:xfrm>
                  </p:grpSpPr>
                  <p:pic>
                    <p:nvPicPr>
                      <p:cNvPr id="782" name="Picture 330"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783" name="Picture 331"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784" name="Rectangle 332"/>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85" name="Oval 333"/>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nvGrpSpPr>
                    <p:cNvPr id="31" name="Group 315"/>
                    <p:cNvGrpSpPr/>
                    <p:nvPr/>
                  </p:nvGrpSpPr>
                  <p:grpSpPr>
                    <a:xfrm>
                      <a:off x="11033241" y="2538292"/>
                      <a:ext cx="313364" cy="307074"/>
                      <a:chOff x="10517627" y="196997"/>
                      <a:chExt cx="624155" cy="611628"/>
                    </a:xfrm>
                  </p:grpSpPr>
                  <p:pic>
                    <p:nvPicPr>
                      <p:cNvPr id="778" name="Picture 326"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779" name="Picture 327"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780" name="Rectangle 328"/>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81" name="Oval 329"/>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nvGrpSpPr>
                    <p:cNvPr id="746" name="Group 316"/>
                    <p:cNvGrpSpPr/>
                    <p:nvPr/>
                  </p:nvGrpSpPr>
                  <p:grpSpPr>
                    <a:xfrm>
                      <a:off x="11033241" y="1606158"/>
                      <a:ext cx="313364" cy="307074"/>
                      <a:chOff x="10517627" y="196997"/>
                      <a:chExt cx="624155" cy="611628"/>
                    </a:xfrm>
                  </p:grpSpPr>
                  <p:pic>
                    <p:nvPicPr>
                      <p:cNvPr id="774" name="Picture 322"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775" name="Picture 323"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776" name="Rectangle 324"/>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77" name="Oval 325"/>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nvGrpSpPr>
                    <p:cNvPr id="747" name="Group 317"/>
                    <p:cNvGrpSpPr/>
                    <p:nvPr/>
                  </p:nvGrpSpPr>
                  <p:grpSpPr>
                    <a:xfrm>
                      <a:off x="11033241" y="3678798"/>
                      <a:ext cx="313364" cy="307074"/>
                      <a:chOff x="10517627" y="196997"/>
                      <a:chExt cx="624155" cy="611628"/>
                    </a:xfrm>
                  </p:grpSpPr>
                  <p:pic>
                    <p:nvPicPr>
                      <p:cNvPr id="770" name="Picture 318"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771" name="Picture 319"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772" name="Rectangle 320"/>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73" name="Oval 321"/>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grpSp>
                <p:nvGrpSpPr>
                  <p:cNvPr id="748" name="Group 334"/>
                  <p:cNvGrpSpPr/>
                  <p:nvPr/>
                </p:nvGrpSpPr>
                <p:grpSpPr>
                  <a:xfrm>
                    <a:off x="3839091" y="1113853"/>
                    <a:ext cx="234962" cy="2600680"/>
                    <a:chOff x="11033241" y="1606158"/>
                    <a:chExt cx="313364" cy="3467573"/>
                  </a:xfrm>
                </p:grpSpPr>
                <p:grpSp>
                  <p:nvGrpSpPr>
                    <p:cNvPr id="749" name="Group 335"/>
                    <p:cNvGrpSpPr/>
                    <p:nvPr/>
                  </p:nvGrpSpPr>
                  <p:grpSpPr>
                    <a:xfrm>
                      <a:off x="11033241" y="4766657"/>
                      <a:ext cx="313364" cy="307074"/>
                      <a:chOff x="10517627" y="196997"/>
                      <a:chExt cx="624155" cy="611628"/>
                    </a:xfrm>
                  </p:grpSpPr>
                  <p:pic>
                    <p:nvPicPr>
                      <p:cNvPr id="762" name="Picture 351"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763" name="Picture 352"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764" name="Rectangle 353"/>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65" name="Oval 354"/>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nvGrpSpPr>
                    <p:cNvPr id="766" name="Group 336"/>
                    <p:cNvGrpSpPr/>
                    <p:nvPr/>
                  </p:nvGrpSpPr>
                  <p:grpSpPr>
                    <a:xfrm>
                      <a:off x="11033241" y="2538292"/>
                      <a:ext cx="313364" cy="307074"/>
                      <a:chOff x="10517627" y="196997"/>
                      <a:chExt cx="624155" cy="611628"/>
                    </a:xfrm>
                  </p:grpSpPr>
                  <p:pic>
                    <p:nvPicPr>
                      <p:cNvPr id="758" name="Picture 347"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759" name="Picture 348"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760" name="Rectangle 349"/>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61" name="Oval 350"/>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nvGrpSpPr>
                    <p:cNvPr id="767" name="Group 337"/>
                    <p:cNvGrpSpPr/>
                    <p:nvPr/>
                  </p:nvGrpSpPr>
                  <p:grpSpPr>
                    <a:xfrm>
                      <a:off x="11033241" y="1606158"/>
                      <a:ext cx="313364" cy="307074"/>
                      <a:chOff x="10517627" y="196997"/>
                      <a:chExt cx="624155" cy="611628"/>
                    </a:xfrm>
                  </p:grpSpPr>
                  <p:pic>
                    <p:nvPicPr>
                      <p:cNvPr id="754" name="Picture 343"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755" name="Picture 344"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756" name="Rectangle 345"/>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57" name="Oval 346"/>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nvGrpSpPr>
                    <p:cNvPr id="768" name="Group 338"/>
                    <p:cNvGrpSpPr/>
                    <p:nvPr/>
                  </p:nvGrpSpPr>
                  <p:grpSpPr>
                    <a:xfrm>
                      <a:off x="11033241" y="3678798"/>
                      <a:ext cx="313364" cy="307074"/>
                      <a:chOff x="10517627" y="196997"/>
                      <a:chExt cx="624155" cy="611628"/>
                    </a:xfrm>
                  </p:grpSpPr>
                  <p:pic>
                    <p:nvPicPr>
                      <p:cNvPr id="750" name="Picture 339"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16200000">
                        <a:off x="10338766" y="375858"/>
                        <a:ext cx="611628" cy="253906"/>
                      </a:xfrm>
                      <a:prstGeom prst="rect">
                        <a:avLst/>
                      </a:prstGeom>
                      <a:effectLst/>
                    </p:spPr>
                  </p:pic>
                  <p:pic>
                    <p:nvPicPr>
                      <p:cNvPr id="751" name="Picture 340" descr="WirelessAccessPoint.png"/>
                      <p:cNvPicPr>
                        <a:picLocks noChangeAspect="1"/>
                      </p:cNvPicPr>
                      <p:nvPr/>
                    </p:nvPicPr>
                    <p:blipFill>
                      <a:blip r:embed="rId24"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rot="5400000" flipH="1">
                        <a:off x="10709015" y="375858"/>
                        <a:ext cx="611628" cy="253906"/>
                      </a:xfrm>
                      <a:prstGeom prst="rect">
                        <a:avLst/>
                      </a:prstGeom>
                      <a:effectLst/>
                    </p:spPr>
                  </p:pic>
                  <p:sp>
                    <p:nvSpPr>
                      <p:cNvPr id="752" name="Rectangle 341"/>
                      <p:cNvSpPr/>
                      <p:nvPr/>
                    </p:nvSpPr>
                    <p:spPr bwMode="auto">
                      <a:xfrm>
                        <a:off x="10801699" y="521713"/>
                        <a:ext cx="45719" cy="286101"/>
                      </a:xfrm>
                      <a:prstGeom prst="rect">
                        <a:avLst/>
                      </a:prstGeom>
                      <a:solidFill>
                        <a:srgbClr val="B37700"/>
                      </a:solidFill>
                      <a:ln>
                        <a:noFill/>
                      </a:ln>
                      <a:effectLst/>
                      <a:scene3d>
                        <a:camera prst="orthographicFront"/>
                        <a:lightRig rig="threePt" dir="t"/>
                      </a:scene3d>
                      <a:sp3d>
                        <a:bevelT w="139700" prst="cross"/>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sp>
                    <p:nvSpPr>
                      <p:cNvPr id="753" name="Oval 342"/>
                      <p:cNvSpPr/>
                      <p:nvPr/>
                    </p:nvSpPr>
                    <p:spPr bwMode="auto">
                      <a:xfrm>
                        <a:off x="10753344" y="438912"/>
                        <a:ext cx="146304" cy="146304"/>
                      </a:xfrm>
                      <a:prstGeom prst="ellipse">
                        <a:avLst/>
                      </a:prstGeom>
                      <a:solidFill>
                        <a:schemeClr val="accent1">
                          <a:lumMod val="50000"/>
                        </a:schemeClr>
                      </a:solidFill>
                      <a:ln>
                        <a:noFill/>
                      </a:ln>
                      <a:effectLst>
                        <a:glow rad="228600">
                          <a:schemeClr val="accent1">
                            <a:satMod val="175000"/>
                            <a:alpha val="40000"/>
                          </a:schemeClr>
                        </a:glow>
                      </a:effectLst>
                      <a:scene3d>
                        <a:camera prst="orthographicFront"/>
                        <a:lightRig rig="threePt" dir="t"/>
                      </a:scene3d>
                      <a:sp3d>
                        <a:bevelT/>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700" dirty="0" smtClean="0">
                          <a:latin typeface="Arial" pitchFamily="34" charset="0"/>
                          <a:cs typeface="Arial" pitchFamily="34" charset="0"/>
                        </a:endParaRPr>
                      </a:p>
                    </p:txBody>
                  </p:sp>
                </p:grpSp>
              </p:grpSp>
              <p:grpSp>
                <p:nvGrpSpPr>
                  <p:cNvPr id="769" name="Group 357"/>
                  <p:cNvGrpSpPr/>
                  <p:nvPr/>
                </p:nvGrpSpPr>
                <p:grpSpPr>
                  <a:xfrm>
                    <a:off x="7289375" y="1194864"/>
                    <a:ext cx="458602" cy="2620363"/>
                    <a:chOff x="6698082" y="1714173"/>
                    <a:chExt cx="611628" cy="3493817"/>
                  </a:xfrm>
                </p:grpSpPr>
                <p:pic>
                  <p:nvPicPr>
                    <p:cNvPr id="742" name="Picture 358" descr="WirelessAccessPoint.png"/>
                    <p:cNvPicPr>
                      <a:picLocks noChangeAspect="1"/>
                    </p:cNvPicPr>
                    <p:nvPr/>
                  </p:nvPicPr>
                  <p:blipFill>
                    <a:blip r:embed="rId12"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a:off x="6698082" y="1714173"/>
                      <a:ext cx="611628" cy="253906"/>
                    </a:xfrm>
                    <a:prstGeom prst="rect">
                      <a:avLst/>
                    </a:prstGeom>
                    <a:effectLst/>
                  </p:spPr>
                </p:pic>
                <p:pic>
                  <p:nvPicPr>
                    <p:cNvPr id="743" name="Picture 359" descr="WirelessAccessPoint.png"/>
                    <p:cNvPicPr>
                      <a:picLocks noChangeAspect="1"/>
                    </p:cNvPicPr>
                    <p:nvPr/>
                  </p:nvPicPr>
                  <p:blipFill>
                    <a:blip r:embed="rId12"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a:off x="6698082" y="2770813"/>
                      <a:ext cx="611628" cy="253906"/>
                    </a:xfrm>
                    <a:prstGeom prst="rect">
                      <a:avLst/>
                    </a:prstGeom>
                    <a:effectLst/>
                  </p:spPr>
                </p:pic>
                <p:pic>
                  <p:nvPicPr>
                    <p:cNvPr id="744" name="Picture 360" descr="WirelessAccessPoint.png"/>
                    <p:cNvPicPr>
                      <a:picLocks noChangeAspect="1"/>
                    </p:cNvPicPr>
                    <p:nvPr/>
                  </p:nvPicPr>
                  <p:blipFill>
                    <a:blip r:embed="rId12"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a:off x="6698082" y="3847773"/>
                      <a:ext cx="611628" cy="253906"/>
                    </a:xfrm>
                    <a:prstGeom prst="rect">
                      <a:avLst/>
                    </a:prstGeom>
                    <a:effectLst/>
                  </p:spPr>
                </p:pic>
                <p:pic>
                  <p:nvPicPr>
                    <p:cNvPr id="745" name="Picture 361" descr="WirelessAccessPoint.png"/>
                    <p:cNvPicPr>
                      <a:picLocks noChangeAspect="1"/>
                    </p:cNvPicPr>
                    <p:nvPr/>
                  </p:nvPicPr>
                  <p:blipFill>
                    <a:blip r:embed="rId12" cstate="screen">
                      <a:duotone>
                        <a:prstClr val="black"/>
                        <a:schemeClr val="tx1">
                          <a:tint val="45000"/>
                          <a:satMod val="400000"/>
                        </a:schemeClr>
                      </a:duotone>
                      <a:extLst>
                        <a:ext uri="{28A0092B-C50C-407E-A947-70E740481C1C}">
                          <a14:useLocalDpi xmlns:a14="http://schemas.microsoft.com/office/drawing/2010/main" xmlns="" val="0"/>
                        </a:ext>
                      </a:extLst>
                    </a:blip>
                    <a:srcRect/>
                    <a:stretch>
                      <a:fillRect/>
                    </a:stretch>
                  </p:blipFill>
                  <p:spPr>
                    <a:xfrm>
                      <a:off x="6698082" y="4954084"/>
                      <a:ext cx="611628" cy="253906"/>
                    </a:xfrm>
                    <a:prstGeom prst="rect">
                      <a:avLst/>
                    </a:prstGeom>
                    <a:effectLst/>
                  </p:spPr>
                </p:pic>
              </p:grpSp>
              <p:sp>
                <p:nvSpPr>
                  <p:cNvPr id="731" name="TextBox 730"/>
                  <p:cNvSpPr txBox="1"/>
                  <p:nvPr/>
                </p:nvSpPr>
                <p:spPr>
                  <a:xfrm>
                    <a:off x="1336004" y="4095979"/>
                    <a:ext cx="1586347" cy="564369"/>
                  </a:xfrm>
                  <a:prstGeom prst="rect">
                    <a:avLst/>
                  </a:prstGeom>
                  <a:noFill/>
                  <a:effectLst>
                    <a:outerShdw blurRad="50800" dist="38100" dir="2700000" algn="tl" rotWithShape="0">
                      <a:prstClr val="black">
                        <a:alpha val="40000"/>
                      </a:prstClr>
                    </a:outerShdw>
                  </a:effectLst>
                </p:spPr>
                <p:txBody>
                  <a:bodyPr wrap="square" lIns="68562" tIns="34281" rIns="68562" bIns="34281" rtlCol="0">
                    <a:spAutoFit/>
                  </a:bodyPr>
                  <a:lstStyle/>
                  <a:p>
                    <a:r>
                      <a:rPr lang="en-US" sz="500" b="1" dirty="0" smtClean="0">
                        <a:solidFill>
                          <a:schemeClr val="accent1">
                            <a:lumMod val="75000"/>
                          </a:schemeClr>
                        </a:solidFill>
                        <a:latin typeface="Arial" pitchFamily="34" charset="0"/>
                        <a:cs typeface="Arial" pitchFamily="34" charset="0"/>
                      </a:rPr>
                      <a:t>Limited Mobility</a:t>
                    </a:r>
                    <a:endParaRPr lang="en-US" sz="500" b="1" dirty="0">
                      <a:solidFill>
                        <a:schemeClr val="accent1">
                          <a:lumMod val="75000"/>
                        </a:schemeClr>
                      </a:solidFill>
                      <a:latin typeface="Arial" pitchFamily="34" charset="0"/>
                      <a:cs typeface="Arial" pitchFamily="34" charset="0"/>
                    </a:endParaRPr>
                  </a:p>
                </p:txBody>
              </p:sp>
              <p:sp>
                <p:nvSpPr>
                  <p:cNvPr id="732" name="TextBox 731"/>
                  <p:cNvSpPr txBox="1"/>
                  <p:nvPr/>
                </p:nvSpPr>
                <p:spPr>
                  <a:xfrm>
                    <a:off x="2436288" y="4095979"/>
                    <a:ext cx="1866010" cy="758994"/>
                  </a:xfrm>
                  <a:prstGeom prst="rect">
                    <a:avLst/>
                  </a:prstGeom>
                  <a:noFill/>
                  <a:effectLst>
                    <a:outerShdw blurRad="50800" dist="38100" dir="2700000" algn="tl" rotWithShape="0">
                      <a:prstClr val="black">
                        <a:alpha val="40000"/>
                      </a:prstClr>
                    </a:outerShdw>
                  </a:effectLst>
                </p:spPr>
                <p:txBody>
                  <a:bodyPr wrap="square" lIns="68562" tIns="34281" rIns="68562" bIns="34281" rtlCol="0">
                    <a:spAutoFit/>
                  </a:bodyPr>
                  <a:lstStyle/>
                  <a:p>
                    <a:pPr algn="ctr"/>
                    <a:r>
                      <a:rPr lang="en-US" sz="500" b="1"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WiFi Campus Mobility</a:t>
                    </a:r>
                    <a:endParaRPr lang="en-US" sz="500" b="1" dirty="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33" name="TextBox 732"/>
                  <p:cNvSpPr txBox="1"/>
                  <p:nvPr/>
                </p:nvSpPr>
                <p:spPr>
                  <a:xfrm>
                    <a:off x="5624718" y="4118655"/>
                    <a:ext cx="2019772" cy="564369"/>
                  </a:xfrm>
                  <a:prstGeom prst="rect">
                    <a:avLst/>
                  </a:prstGeom>
                  <a:noFill/>
                  <a:effectLst>
                    <a:outerShdw blurRad="50800" dist="38100" dir="2700000" algn="tl" rotWithShape="0">
                      <a:prstClr val="black">
                        <a:alpha val="40000"/>
                      </a:prstClr>
                    </a:outerShdw>
                  </a:effectLst>
                </p:spPr>
                <p:txBody>
                  <a:bodyPr wrap="square" lIns="68562" tIns="34281" rIns="68562" bIns="34281" rtlCol="0">
                    <a:spAutoFit/>
                  </a:bodyPr>
                  <a:lstStyle/>
                  <a:p>
                    <a:r>
                      <a:rPr lang="en-US" sz="500" b="1" dirty="0" smtClean="0">
                        <a:solidFill>
                          <a:schemeClr val="accent1">
                            <a:lumMod val="75000"/>
                          </a:schemeClr>
                        </a:solidFill>
                        <a:latin typeface="Arial" pitchFamily="34" charset="0"/>
                        <a:cs typeface="Arial" pitchFamily="34" charset="0"/>
                      </a:rPr>
                      <a:t>Home/Hotel Mobility</a:t>
                    </a:r>
                    <a:endParaRPr lang="en-US" sz="500" b="1" dirty="0">
                      <a:solidFill>
                        <a:schemeClr val="accent1">
                          <a:lumMod val="75000"/>
                        </a:schemeClr>
                      </a:solidFill>
                      <a:latin typeface="Arial" pitchFamily="34" charset="0"/>
                      <a:cs typeface="Arial" pitchFamily="34" charset="0"/>
                    </a:endParaRPr>
                  </a:p>
                </p:txBody>
              </p:sp>
              <p:sp>
                <p:nvSpPr>
                  <p:cNvPr id="734" name="TextBox 733"/>
                  <p:cNvSpPr txBox="1"/>
                  <p:nvPr/>
                </p:nvSpPr>
                <p:spPr>
                  <a:xfrm>
                    <a:off x="3889124" y="4095979"/>
                    <a:ext cx="1656549" cy="369744"/>
                  </a:xfrm>
                  <a:prstGeom prst="rect">
                    <a:avLst/>
                  </a:prstGeom>
                  <a:noFill/>
                  <a:effectLst>
                    <a:outerShdw blurRad="50800" dist="38100" dir="2700000" algn="tl" rotWithShape="0">
                      <a:prstClr val="black">
                        <a:alpha val="40000"/>
                      </a:prstClr>
                    </a:outerShdw>
                  </a:effectLst>
                </p:spPr>
                <p:txBody>
                  <a:bodyPr wrap="square" lIns="68562" tIns="34281" rIns="68562" bIns="34281" rtlCol="0">
                    <a:spAutoFit/>
                  </a:bodyPr>
                  <a:lstStyle/>
                  <a:p>
                    <a:pPr algn="ctr"/>
                    <a:r>
                      <a:rPr lang="en-US" sz="500" b="1" dirty="0" smtClean="0">
                        <a:solidFill>
                          <a:schemeClr val="accent1">
                            <a:lumMod val="75000"/>
                          </a:schemeClr>
                        </a:solidFill>
                        <a:latin typeface="Arial" pitchFamily="34" charset="0"/>
                        <a:cs typeface="Arial" pitchFamily="34" charset="0"/>
                      </a:rPr>
                      <a:t>BYOD</a:t>
                    </a:r>
                    <a:endParaRPr lang="en-US" sz="500" b="1" dirty="0">
                      <a:solidFill>
                        <a:schemeClr val="accent1">
                          <a:lumMod val="75000"/>
                        </a:schemeClr>
                      </a:solidFill>
                      <a:latin typeface="Arial" pitchFamily="34" charset="0"/>
                      <a:cs typeface="Arial" pitchFamily="34" charset="0"/>
                    </a:endParaRPr>
                  </a:p>
                </p:txBody>
              </p:sp>
              <p:sp>
                <p:nvSpPr>
                  <p:cNvPr id="735" name="TextBox 734"/>
                  <p:cNvSpPr txBox="1"/>
                  <p:nvPr/>
                </p:nvSpPr>
                <p:spPr>
                  <a:xfrm>
                    <a:off x="7244385" y="4095976"/>
                    <a:ext cx="2207819" cy="564369"/>
                  </a:xfrm>
                  <a:prstGeom prst="rect">
                    <a:avLst/>
                  </a:prstGeom>
                  <a:noFill/>
                  <a:effectLst>
                    <a:outerShdw blurRad="50800" dist="38100" dir="2700000" algn="tl" rotWithShape="0">
                      <a:prstClr val="black">
                        <a:alpha val="40000"/>
                      </a:prstClr>
                    </a:outerShdw>
                  </a:effectLst>
                </p:spPr>
                <p:txBody>
                  <a:bodyPr wrap="square" lIns="68562" tIns="34281" rIns="68562" bIns="34281" rtlCol="0">
                    <a:spAutoFit/>
                  </a:bodyPr>
                  <a:lstStyle/>
                  <a:p>
                    <a:pPr algn="ctr"/>
                    <a:r>
                      <a:rPr lang="en-US" sz="500" b="1" dirty="0" smtClean="0">
                        <a:solidFill>
                          <a:schemeClr val="accent1">
                            <a:lumMod val="75000"/>
                          </a:schemeClr>
                        </a:solidFill>
                        <a:latin typeface="Arial" pitchFamily="34" charset="0"/>
                        <a:cs typeface="Arial" pitchFamily="34" charset="0"/>
                      </a:rPr>
                      <a:t>Unwired Enterprise</a:t>
                    </a:r>
                    <a:endParaRPr lang="en-US" sz="500" b="1" dirty="0">
                      <a:solidFill>
                        <a:schemeClr val="accent1">
                          <a:lumMod val="75000"/>
                        </a:schemeClr>
                      </a:solidFill>
                      <a:latin typeface="Arial" pitchFamily="34" charset="0"/>
                      <a:cs typeface="Arial" pitchFamily="34" charset="0"/>
                    </a:endParaRPr>
                  </a:p>
                </p:txBody>
              </p:sp>
              <p:pic>
                <p:nvPicPr>
                  <p:cNvPr id="736" name="Picture 2" descr="http://3ms.huawei.com/multimedia/ImageDetailServlet?f_id=Img201107270071&amp;type=2&amp;loc=2"/>
                  <p:cNvPicPr preferRelativeResize="0">
                    <a:picLocks noChangeArrowheads="1"/>
                  </p:cNvPicPr>
                  <p:nvPr/>
                </p:nvPicPr>
                <p:blipFill>
                  <a:blip r:embed="rId25" cstate="screen">
                    <a:grayscl/>
                  </a:blip>
                  <a:srcRect b="-957"/>
                  <a:stretch>
                    <a:fillRect/>
                  </a:stretch>
                </p:blipFill>
                <p:spPr bwMode="auto">
                  <a:xfrm rot="268246">
                    <a:off x="1534579" y="1010847"/>
                    <a:ext cx="934744" cy="560529"/>
                  </a:xfrm>
                  <a:prstGeom prst="ellipse">
                    <a:avLst/>
                  </a:prstGeom>
                  <a:ln w="12700">
                    <a:solidFill>
                      <a:schemeClr val="bg1">
                        <a:lumMod val="65000"/>
                      </a:schemeClr>
                    </a:solidFill>
                  </a:ln>
                </p:spPr>
              </p:pic>
              <p:pic>
                <p:nvPicPr>
                  <p:cNvPr id="737" name="Picture 4" descr="http://3ms.huawei.com/multimedia/ImageDetailServlet?f_id=Img201107280071&amp;type=2&amp;loc=2"/>
                  <p:cNvPicPr preferRelativeResize="0">
                    <a:picLocks noChangeArrowheads="1"/>
                  </p:cNvPicPr>
                  <p:nvPr/>
                </p:nvPicPr>
                <p:blipFill>
                  <a:blip r:embed="rId26" cstate="screen">
                    <a:grayscl/>
                  </a:blip>
                  <a:srcRect/>
                  <a:stretch>
                    <a:fillRect/>
                  </a:stretch>
                </p:blipFill>
                <p:spPr bwMode="auto">
                  <a:xfrm>
                    <a:off x="1536734" y="2647696"/>
                    <a:ext cx="934744" cy="560529"/>
                  </a:xfrm>
                  <a:prstGeom prst="ellipse">
                    <a:avLst/>
                  </a:prstGeom>
                  <a:ln w="12700">
                    <a:solidFill>
                      <a:schemeClr val="bg1">
                        <a:lumMod val="65000"/>
                      </a:schemeClr>
                    </a:solidFill>
                  </a:ln>
                </p:spPr>
              </p:pic>
              <p:pic>
                <p:nvPicPr>
                  <p:cNvPr id="738" name="Picture 6" descr="http://3ms.huawei.com/multimedia/ImageDetailServlet?f_id=Img201107270043&amp;type=2&amp;loc=2"/>
                  <p:cNvPicPr preferRelativeResize="0">
                    <a:picLocks noChangeArrowheads="1"/>
                  </p:cNvPicPr>
                  <p:nvPr/>
                </p:nvPicPr>
                <p:blipFill>
                  <a:blip r:embed="rId27" cstate="screen">
                    <a:grayscl/>
                  </a:blip>
                  <a:srcRect/>
                  <a:stretch>
                    <a:fillRect/>
                  </a:stretch>
                </p:blipFill>
                <p:spPr bwMode="auto">
                  <a:xfrm rot="757221">
                    <a:off x="1554397" y="1845419"/>
                    <a:ext cx="934744" cy="560529"/>
                  </a:xfrm>
                  <a:prstGeom prst="ellipse">
                    <a:avLst/>
                  </a:prstGeom>
                  <a:ln w="12700">
                    <a:solidFill>
                      <a:schemeClr val="bg1">
                        <a:lumMod val="65000"/>
                      </a:schemeClr>
                    </a:solidFill>
                  </a:ln>
                </p:spPr>
              </p:pic>
              <p:pic>
                <p:nvPicPr>
                  <p:cNvPr id="739" name="Picture 168" descr="white woman at laptop.gs.jpg"/>
                  <p:cNvPicPr preferRelativeResize="0">
                    <a:picLocks/>
                  </p:cNvPicPr>
                  <p:nvPr/>
                </p:nvPicPr>
                <p:blipFill>
                  <a:blip r:embed="rId28" cstate="screen"/>
                  <a:stretch>
                    <a:fillRect/>
                  </a:stretch>
                </p:blipFill>
                <p:spPr>
                  <a:xfrm>
                    <a:off x="2984244" y="3383877"/>
                    <a:ext cx="934744" cy="560529"/>
                  </a:xfrm>
                  <a:prstGeom prst="ellipse">
                    <a:avLst/>
                  </a:prstGeom>
                  <a:ln>
                    <a:solidFill>
                      <a:schemeClr val="bg1">
                        <a:lumMod val="65000"/>
                      </a:schemeClr>
                    </a:solidFill>
                  </a:ln>
                </p:spPr>
              </p:pic>
              <p:pic>
                <p:nvPicPr>
                  <p:cNvPr id="740" name="Picture 170" descr="white woman at laptop.gs.jpg"/>
                  <p:cNvPicPr preferRelativeResize="0">
                    <a:picLocks/>
                  </p:cNvPicPr>
                  <p:nvPr/>
                </p:nvPicPr>
                <p:blipFill>
                  <a:blip r:embed="rId28" cstate="screen"/>
                  <a:stretch>
                    <a:fillRect/>
                  </a:stretch>
                </p:blipFill>
                <p:spPr>
                  <a:xfrm>
                    <a:off x="6028948" y="3402811"/>
                    <a:ext cx="934744" cy="560529"/>
                  </a:xfrm>
                  <a:prstGeom prst="ellipse">
                    <a:avLst/>
                  </a:prstGeom>
                  <a:ln>
                    <a:solidFill>
                      <a:schemeClr val="bg1">
                        <a:lumMod val="65000"/>
                      </a:schemeClr>
                    </a:solidFill>
                  </a:ln>
                </p:spPr>
              </p:pic>
              <p:pic>
                <p:nvPicPr>
                  <p:cNvPr id="741" name="Picture 171" descr="asian woman 2 at desktop.gs.jpg"/>
                  <p:cNvPicPr preferRelativeResize="0">
                    <a:picLocks/>
                  </p:cNvPicPr>
                  <p:nvPr/>
                </p:nvPicPr>
                <p:blipFill>
                  <a:blip r:embed="rId29" cstate="screen"/>
                  <a:stretch>
                    <a:fillRect/>
                  </a:stretch>
                </p:blipFill>
                <p:spPr>
                  <a:xfrm>
                    <a:off x="1516777" y="3422982"/>
                    <a:ext cx="934744" cy="560529"/>
                  </a:xfrm>
                  <a:prstGeom prst="ellipse">
                    <a:avLst/>
                  </a:prstGeom>
                  <a:ln>
                    <a:solidFill>
                      <a:schemeClr val="bg1">
                        <a:lumMod val="65000"/>
                      </a:schemeClr>
                    </a:solidFill>
                  </a:ln>
                </p:spPr>
              </p:pic>
            </p:grpSp>
            <p:sp>
              <p:nvSpPr>
                <p:cNvPr id="701" name="TextBox 700"/>
                <p:cNvSpPr txBox="1"/>
                <p:nvPr/>
              </p:nvSpPr>
              <p:spPr>
                <a:xfrm>
                  <a:off x="969507" y="614363"/>
                  <a:ext cx="3704401" cy="389330"/>
                </a:xfrm>
                <a:prstGeom prst="rect">
                  <a:avLst/>
                </a:prstGeom>
                <a:solidFill>
                  <a:srgbClr val="C0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68562" tIns="34281" rIns="68562" bIns="34281" anchor="ctr"/>
                <a:lstStyle/>
                <a:p>
                  <a:pPr algn="ctr">
                    <a:buClr>
                      <a:srgbClr val="CC9900"/>
                    </a:buClr>
                    <a:buFont typeface="Wingdings" pitchFamily="2" charset="2"/>
                    <a:buNone/>
                  </a:pPr>
                  <a:r>
                    <a:rPr lang="ru-RU" altLang="zh-CN" sz="1200" b="1" dirty="0" smtClean="0">
                      <a:solidFill>
                        <a:srgbClr val="FFFFFF"/>
                      </a:solidFill>
                      <a:latin typeface="Arial" pitchFamily="34" charset="0"/>
                      <a:cs typeface="Arial" pitchFamily="34" charset="0"/>
                    </a:rPr>
                    <a:t>Всеобщая  </a:t>
                  </a:r>
                  <a:r>
                    <a:rPr lang="en-US" altLang="zh-CN" sz="1200" b="1" dirty="0" smtClean="0">
                      <a:solidFill>
                        <a:srgbClr val="FFFFFF"/>
                      </a:solidFill>
                      <a:latin typeface="Arial" pitchFamily="34" charset="0"/>
                      <a:cs typeface="Arial" pitchFamily="34" charset="0"/>
                    </a:rPr>
                    <a:t>IT  </a:t>
                  </a:r>
                  <a:r>
                    <a:rPr lang="ru-RU" altLang="zh-CN" sz="1200" b="1" dirty="0" smtClean="0">
                      <a:solidFill>
                        <a:srgbClr val="FFFFFF"/>
                      </a:solidFill>
                      <a:latin typeface="Arial" pitchFamily="34" charset="0"/>
                      <a:cs typeface="Arial" pitchFamily="34" charset="0"/>
                    </a:rPr>
                    <a:t>мобильность</a:t>
                  </a:r>
                  <a:endParaRPr lang="en-US" altLang="zh-CN" sz="1200" b="1" dirty="0" smtClean="0">
                    <a:solidFill>
                      <a:srgbClr val="FFFFFF"/>
                    </a:solidFill>
                    <a:latin typeface="Arial" pitchFamily="34" charset="0"/>
                    <a:cs typeface="Arial" pitchFamily="34" charset="0"/>
                  </a:endParaRPr>
                </a:p>
              </p:txBody>
            </p:sp>
          </p:grpSp>
        </p:grpSp>
        <p:grpSp>
          <p:nvGrpSpPr>
            <p:cNvPr id="786" name="组合 661"/>
            <p:cNvGrpSpPr>
              <a:grpSpLocks noChangeAspect="1"/>
            </p:cNvGrpSpPr>
            <p:nvPr/>
          </p:nvGrpSpPr>
          <p:grpSpPr>
            <a:xfrm>
              <a:off x="3340247" y="1644883"/>
              <a:ext cx="2295833" cy="2049819"/>
              <a:chOff x="4570823" y="428847"/>
              <a:chExt cx="3746181" cy="2486346"/>
            </a:xfrm>
          </p:grpSpPr>
          <p:grpSp>
            <p:nvGrpSpPr>
              <p:cNvPr id="787" name="组合 196"/>
              <p:cNvGrpSpPr>
                <a:grpSpLocks/>
              </p:cNvGrpSpPr>
              <p:nvPr/>
            </p:nvGrpSpPr>
            <p:grpSpPr>
              <a:xfrm>
                <a:off x="4570823" y="539193"/>
                <a:ext cx="3743156" cy="2376000"/>
                <a:chOff x="-98360" y="1"/>
                <a:chExt cx="9242360" cy="4674668"/>
              </a:xfrm>
            </p:grpSpPr>
            <p:pic>
              <p:nvPicPr>
                <p:cNvPr id="665" name="Picture 110" descr="school building.2.jpg"/>
                <p:cNvPicPr>
                  <a:picLocks noChangeAspect="1"/>
                </p:cNvPicPr>
                <p:nvPr/>
              </p:nvPicPr>
              <p:blipFill>
                <a:blip r:embed="rId30" cstate="screen">
                  <a:grayscl/>
                </a:blip>
                <a:srcRect/>
                <a:stretch>
                  <a:fillRect/>
                </a:stretch>
              </p:blipFill>
              <p:spPr>
                <a:xfrm>
                  <a:off x="-1" y="1075147"/>
                  <a:ext cx="9144001" cy="3599522"/>
                </a:xfrm>
                <a:prstGeom prst="rect">
                  <a:avLst/>
                </a:prstGeom>
              </p:spPr>
            </p:pic>
            <p:sp>
              <p:nvSpPr>
                <p:cNvPr id="666" name="Rectangle 111"/>
                <p:cNvSpPr>
                  <a:spLocks noChangeAspect="1"/>
                </p:cNvSpPr>
                <p:nvPr/>
              </p:nvSpPr>
              <p:spPr bwMode="auto">
                <a:xfrm>
                  <a:off x="0" y="1"/>
                  <a:ext cx="9144000" cy="4674636"/>
                </a:xfrm>
                <a:prstGeom prst="rect">
                  <a:avLst/>
                </a:prstGeom>
                <a:gradFill flip="none" rotWithShape="1">
                  <a:gsLst>
                    <a:gs pos="20000">
                      <a:schemeClr val="bg1"/>
                    </a:gs>
                    <a:gs pos="82000">
                      <a:schemeClr val="bg1">
                        <a:alpha val="53000"/>
                      </a:schemeClr>
                    </a:gs>
                    <a:gs pos="100000">
                      <a:schemeClr val="bg1">
                        <a:alpha val="0"/>
                      </a:schemeClr>
                    </a:gs>
                  </a:gsLst>
                  <a:lin ang="5400000" scaled="1"/>
                  <a:tileRect/>
                </a:gradFill>
                <a:ln>
                  <a:solidFill>
                    <a:schemeClr val="bg1">
                      <a:lumMod val="75000"/>
                    </a:schemeClr>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grpSp>
              <p:nvGrpSpPr>
                <p:cNvPr id="788" name="Group 145"/>
                <p:cNvGrpSpPr/>
                <p:nvPr/>
              </p:nvGrpSpPr>
              <p:grpSpPr>
                <a:xfrm>
                  <a:off x="1649951" y="2749103"/>
                  <a:ext cx="1715902" cy="1846959"/>
                  <a:chOff x="2409054" y="3440883"/>
                  <a:chExt cx="2288466" cy="2462612"/>
                </a:xfrm>
              </p:grpSpPr>
              <p:cxnSp>
                <p:nvCxnSpPr>
                  <p:cNvPr id="695" name="Straight Connector 133"/>
                  <p:cNvCxnSpPr/>
                  <p:nvPr/>
                </p:nvCxnSpPr>
                <p:spPr bwMode="auto">
                  <a:xfrm rot="5400000" flipH="1" flipV="1">
                    <a:off x="2481313" y="5169168"/>
                    <a:ext cx="1468655" cy="0"/>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696" name="Picture 112" descr="student on plane.sm.jpg"/>
                  <p:cNvPicPr preferRelativeResize="0">
                    <a:picLocks/>
                  </p:cNvPicPr>
                  <p:nvPr/>
                </p:nvPicPr>
                <p:blipFill>
                  <a:blip r:embed="rId31" cstate="screen">
                    <a:grayscl/>
                  </a:blip>
                  <a:stretch>
                    <a:fillRect/>
                  </a:stretch>
                </p:blipFill>
                <p:spPr>
                  <a:xfrm>
                    <a:off x="2409054" y="3440883"/>
                    <a:ext cx="2288466" cy="1322099"/>
                  </a:xfrm>
                  <a:prstGeom prst="ellipse">
                    <a:avLst/>
                  </a:prstGeom>
                  <a:effectLst>
                    <a:innerShdw blurRad="63500" dist="50800" dir="13500000">
                      <a:prstClr val="black">
                        <a:alpha val="50000"/>
                      </a:prstClr>
                    </a:innerShdw>
                  </a:effectLst>
                </p:spPr>
              </p:pic>
            </p:grpSp>
            <p:grpSp>
              <p:nvGrpSpPr>
                <p:cNvPr id="789" name="Group 146"/>
                <p:cNvGrpSpPr/>
                <p:nvPr/>
              </p:nvGrpSpPr>
              <p:grpSpPr>
                <a:xfrm>
                  <a:off x="7005016" y="1235518"/>
                  <a:ext cx="1715902" cy="3191504"/>
                  <a:chOff x="8957453" y="1855902"/>
                  <a:chExt cx="2288466" cy="4255338"/>
                </a:xfrm>
              </p:grpSpPr>
              <p:cxnSp>
                <p:nvCxnSpPr>
                  <p:cNvPr id="693" name="Straight Connector 139"/>
                  <p:cNvCxnSpPr/>
                  <p:nvPr/>
                </p:nvCxnSpPr>
                <p:spPr bwMode="auto">
                  <a:xfrm flipV="1">
                    <a:off x="9753600" y="3352800"/>
                    <a:ext cx="0" cy="2758440"/>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694" name="Picture 113" descr="student iphone forest.sm.jpg"/>
                  <p:cNvPicPr preferRelativeResize="0">
                    <a:picLocks/>
                  </p:cNvPicPr>
                  <p:nvPr/>
                </p:nvPicPr>
                <p:blipFill>
                  <a:blip r:embed="rId32" cstate="screen">
                    <a:grayscl/>
                  </a:blip>
                  <a:stretch>
                    <a:fillRect/>
                  </a:stretch>
                </p:blipFill>
                <p:spPr>
                  <a:xfrm>
                    <a:off x="8957453" y="1855902"/>
                    <a:ext cx="2288466" cy="1322098"/>
                  </a:xfrm>
                  <a:prstGeom prst="ellipse">
                    <a:avLst/>
                  </a:prstGeom>
                  <a:effectLst>
                    <a:innerShdw blurRad="63500" dist="50800" dir="13500000">
                      <a:prstClr val="black">
                        <a:alpha val="50000"/>
                      </a:prstClr>
                    </a:innerShdw>
                  </a:effectLst>
                </p:spPr>
              </p:pic>
            </p:grpSp>
            <p:grpSp>
              <p:nvGrpSpPr>
                <p:cNvPr id="806" name="Group 149"/>
                <p:cNvGrpSpPr/>
                <p:nvPr/>
              </p:nvGrpSpPr>
              <p:grpSpPr>
                <a:xfrm>
                  <a:off x="3827862" y="2749105"/>
                  <a:ext cx="1715902" cy="1810863"/>
                  <a:chOff x="5105147" y="3440885"/>
                  <a:chExt cx="2288467" cy="2414484"/>
                </a:xfrm>
              </p:grpSpPr>
              <p:cxnSp>
                <p:nvCxnSpPr>
                  <p:cNvPr id="691" name="Straight Connector 136"/>
                  <p:cNvCxnSpPr/>
                  <p:nvPr/>
                </p:nvCxnSpPr>
                <p:spPr bwMode="auto">
                  <a:xfrm rot="5400000" flipH="1" flipV="1">
                    <a:off x="5157136" y="5145105"/>
                    <a:ext cx="1420529" cy="0"/>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692" name="Picture 2" descr="C:\Users\Sue\Desktop\eEducation photos\telepresence.021512.jpg"/>
                  <p:cNvPicPr preferRelativeResize="0">
                    <a:picLocks noChangeArrowheads="1"/>
                  </p:cNvPicPr>
                  <p:nvPr/>
                </p:nvPicPr>
                <p:blipFill>
                  <a:blip r:embed="rId33" cstate="screen">
                    <a:grayscl/>
                  </a:blip>
                  <a:srcRect/>
                  <a:stretch>
                    <a:fillRect/>
                  </a:stretch>
                </p:blipFill>
                <p:spPr bwMode="auto">
                  <a:xfrm>
                    <a:off x="5105147" y="3440885"/>
                    <a:ext cx="2288467" cy="1322099"/>
                  </a:xfrm>
                  <a:prstGeom prst="ellipse">
                    <a:avLst/>
                  </a:prstGeom>
                  <a:noFill/>
                  <a:effectLst>
                    <a:innerShdw blurRad="63500" dist="50800" dir="13500000">
                      <a:prstClr val="black">
                        <a:alpha val="50000"/>
                      </a:prstClr>
                    </a:innerShdw>
                  </a:effectLst>
                </p:spPr>
              </p:pic>
            </p:grpSp>
            <p:grpSp>
              <p:nvGrpSpPr>
                <p:cNvPr id="807" name="Group 144"/>
                <p:cNvGrpSpPr/>
                <p:nvPr/>
              </p:nvGrpSpPr>
              <p:grpSpPr>
                <a:xfrm>
                  <a:off x="666463" y="1235519"/>
                  <a:ext cx="1715902" cy="2867253"/>
                  <a:chOff x="1145521" y="1855902"/>
                  <a:chExt cx="2288467" cy="3823003"/>
                </a:xfrm>
              </p:grpSpPr>
              <p:cxnSp>
                <p:nvCxnSpPr>
                  <p:cNvPr id="689" name="Straight Connector 132"/>
                  <p:cNvCxnSpPr/>
                  <p:nvPr/>
                </p:nvCxnSpPr>
                <p:spPr bwMode="auto">
                  <a:xfrm rot="5400000" flipH="1" flipV="1">
                    <a:off x="802908" y="4515853"/>
                    <a:ext cx="2326105" cy="0"/>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690" name="Picture 124" descr="doctor ipad.sm.jpg"/>
                  <p:cNvPicPr preferRelativeResize="0">
                    <a:picLocks/>
                  </p:cNvPicPr>
                  <p:nvPr/>
                </p:nvPicPr>
                <p:blipFill>
                  <a:blip r:embed="rId34" cstate="screen">
                    <a:grayscl/>
                    <a:lum bright="-10000"/>
                  </a:blip>
                  <a:stretch>
                    <a:fillRect/>
                  </a:stretch>
                </p:blipFill>
                <p:spPr>
                  <a:xfrm>
                    <a:off x="1145521" y="1855902"/>
                    <a:ext cx="2288467" cy="1322099"/>
                  </a:xfrm>
                  <a:prstGeom prst="ellipse">
                    <a:avLst/>
                  </a:prstGeom>
                  <a:effectLst>
                    <a:innerShdw blurRad="63500" dist="50800" dir="13500000">
                      <a:prstClr val="black">
                        <a:alpha val="50000"/>
                      </a:prstClr>
                    </a:innerShdw>
                  </a:effectLst>
                </p:spPr>
              </p:pic>
            </p:grpSp>
            <p:grpSp>
              <p:nvGrpSpPr>
                <p:cNvPr id="808" name="Group 148"/>
                <p:cNvGrpSpPr/>
                <p:nvPr/>
              </p:nvGrpSpPr>
              <p:grpSpPr>
                <a:xfrm>
                  <a:off x="5952335" y="2749104"/>
                  <a:ext cx="1715902" cy="1858991"/>
                  <a:chOff x="7778096" y="3440883"/>
                  <a:chExt cx="2288467" cy="2478654"/>
                </a:xfrm>
              </p:grpSpPr>
              <p:cxnSp>
                <p:nvCxnSpPr>
                  <p:cNvPr id="687" name="Straight Connector 138"/>
                  <p:cNvCxnSpPr/>
                  <p:nvPr/>
                </p:nvCxnSpPr>
                <p:spPr bwMode="auto">
                  <a:xfrm rot="5400000" flipH="1" flipV="1">
                    <a:off x="7929212" y="5177189"/>
                    <a:ext cx="1484697" cy="0"/>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688" name="Picture 125" descr="runner.sm.jpg"/>
                  <p:cNvPicPr preferRelativeResize="0">
                    <a:picLocks/>
                  </p:cNvPicPr>
                  <p:nvPr/>
                </p:nvPicPr>
                <p:blipFill>
                  <a:blip r:embed="rId35" cstate="screen">
                    <a:grayscl/>
                  </a:blip>
                  <a:stretch>
                    <a:fillRect/>
                  </a:stretch>
                </p:blipFill>
                <p:spPr>
                  <a:xfrm>
                    <a:off x="7778096" y="3440883"/>
                    <a:ext cx="2288467" cy="1322099"/>
                  </a:xfrm>
                  <a:prstGeom prst="ellipse">
                    <a:avLst/>
                  </a:prstGeom>
                  <a:effectLst>
                    <a:innerShdw blurRad="63500" dist="50800" dir="13500000">
                      <a:prstClr val="black">
                        <a:alpha val="50000"/>
                      </a:prstClr>
                    </a:innerShdw>
                  </a:effectLst>
                </p:spPr>
              </p:pic>
            </p:grpSp>
            <p:grpSp>
              <p:nvGrpSpPr>
                <p:cNvPr id="809" name="Group 150"/>
                <p:cNvGrpSpPr/>
                <p:nvPr/>
              </p:nvGrpSpPr>
              <p:grpSpPr>
                <a:xfrm>
                  <a:off x="2746641" y="1235518"/>
                  <a:ext cx="1715902" cy="3191504"/>
                  <a:chOff x="3711270" y="1855902"/>
                  <a:chExt cx="2288467" cy="4255338"/>
                </a:xfrm>
              </p:grpSpPr>
              <p:cxnSp>
                <p:nvCxnSpPr>
                  <p:cNvPr id="685" name="Straight Connector 135"/>
                  <p:cNvCxnSpPr/>
                  <p:nvPr/>
                </p:nvCxnSpPr>
                <p:spPr bwMode="auto">
                  <a:xfrm flipV="1">
                    <a:off x="4526280" y="3352800"/>
                    <a:ext cx="0" cy="2758440"/>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686" name="Picture 114" descr="doc and patients on ipad.sm.jpg"/>
                  <p:cNvPicPr preferRelativeResize="0">
                    <a:picLocks/>
                  </p:cNvPicPr>
                  <p:nvPr/>
                </p:nvPicPr>
                <p:blipFill>
                  <a:blip r:embed="rId36" cstate="screen">
                    <a:grayscl/>
                    <a:lum contrast="10000"/>
                  </a:blip>
                  <a:srcRect/>
                  <a:stretch>
                    <a:fillRect/>
                  </a:stretch>
                </p:blipFill>
                <p:spPr>
                  <a:xfrm>
                    <a:off x="3711270" y="1855902"/>
                    <a:ext cx="2288467" cy="1322098"/>
                  </a:xfrm>
                  <a:prstGeom prst="ellipse">
                    <a:avLst/>
                  </a:prstGeom>
                  <a:effectLst>
                    <a:innerShdw blurRad="63500" dist="50800" dir="13500000">
                      <a:prstClr val="black">
                        <a:alpha val="50000"/>
                      </a:prstClr>
                    </a:innerShdw>
                  </a:effectLst>
                </p:spPr>
              </p:pic>
            </p:grpSp>
            <p:grpSp>
              <p:nvGrpSpPr>
                <p:cNvPr id="853" name="Group 147"/>
                <p:cNvGrpSpPr/>
                <p:nvPr/>
              </p:nvGrpSpPr>
              <p:grpSpPr>
                <a:xfrm>
                  <a:off x="4983188" y="1235516"/>
                  <a:ext cx="1760595" cy="3191505"/>
                  <a:chOff x="6277014" y="1855900"/>
                  <a:chExt cx="2348072" cy="4255340"/>
                </a:xfrm>
              </p:grpSpPr>
              <p:cxnSp>
                <p:nvCxnSpPr>
                  <p:cNvPr id="681" name="Straight Connector 137"/>
                  <p:cNvCxnSpPr/>
                  <p:nvPr/>
                </p:nvCxnSpPr>
                <p:spPr bwMode="auto">
                  <a:xfrm flipV="1">
                    <a:off x="7132320" y="3352800"/>
                    <a:ext cx="0" cy="2758440"/>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855" name="Group 130"/>
                  <p:cNvGrpSpPr/>
                  <p:nvPr/>
                </p:nvGrpSpPr>
                <p:grpSpPr>
                  <a:xfrm>
                    <a:off x="6277014" y="1855900"/>
                    <a:ext cx="2348072" cy="1340271"/>
                    <a:chOff x="12288261" y="-915697"/>
                    <a:chExt cx="2578814" cy="1471979"/>
                  </a:xfrm>
                </p:grpSpPr>
                <p:sp>
                  <p:nvSpPr>
                    <p:cNvPr id="683" name="Oval 129"/>
                    <p:cNvSpPr/>
                    <p:nvPr/>
                  </p:nvSpPr>
                  <p:spPr bwMode="auto">
                    <a:xfrm>
                      <a:off x="12353724" y="-895740"/>
                      <a:ext cx="2513351" cy="1452022"/>
                    </a:xfrm>
                    <a:prstGeom prst="ellipse">
                      <a:avLst/>
                    </a:prstGeom>
                    <a:solidFill>
                      <a:schemeClr val="bg2">
                        <a:lumMod val="60000"/>
                        <a:lumOff val="4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pic>
                  <p:nvPicPr>
                    <p:cNvPr id="684" name="Picture 128" descr="employee 2.jpg"/>
                    <p:cNvPicPr preferRelativeResize="0">
                      <a:picLocks/>
                    </p:cNvPicPr>
                    <p:nvPr/>
                  </p:nvPicPr>
                  <p:blipFill>
                    <a:blip r:embed="rId37" cstate="screen">
                      <a:clrChange>
                        <a:clrFrom>
                          <a:srgbClr val="FFFFFF"/>
                        </a:clrFrom>
                        <a:clrTo>
                          <a:srgbClr val="FFFFFF">
                            <a:alpha val="0"/>
                          </a:srgbClr>
                        </a:clrTo>
                      </a:clrChange>
                      <a:grayscl/>
                    </a:blip>
                    <a:srcRect/>
                    <a:stretch>
                      <a:fillRect/>
                    </a:stretch>
                  </p:blipFill>
                  <p:spPr>
                    <a:xfrm>
                      <a:off x="12288261" y="-915697"/>
                      <a:ext cx="2513346" cy="1452021"/>
                    </a:xfrm>
                    <a:prstGeom prst="ellipse">
                      <a:avLst/>
                    </a:prstGeom>
                  </p:spPr>
                </p:pic>
              </p:grpSp>
            </p:grpSp>
            <p:sp>
              <p:nvSpPr>
                <p:cNvPr id="674" name="Rectangle 27"/>
                <p:cNvSpPr/>
                <p:nvPr/>
              </p:nvSpPr>
              <p:spPr>
                <a:xfrm>
                  <a:off x="3217965" y="2385942"/>
                  <a:ext cx="2359769" cy="385565"/>
                </a:xfrm>
                <a:prstGeom prst="rect">
                  <a:avLst/>
                </a:prstGeom>
              </p:spPr>
              <p:txBody>
                <a:bodyPr wrap="none" lIns="68562" tIns="34281" rIns="68562" bIns="34281">
                  <a:spAutoFit/>
                </a:bodyPr>
                <a:lstStyle/>
                <a:p>
                  <a:pPr algn="ctr">
                    <a:buClr>
                      <a:srgbClr val="CC9900"/>
                    </a:buClr>
                    <a:buFont typeface="Wingdings" pitchFamily="2" charset="2"/>
                    <a:buNone/>
                  </a:pPr>
                  <a:r>
                    <a:rPr lang="en-US" altLang="zh-CN" sz="600" b="1" dirty="0" smtClean="0">
                      <a:solidFill>
                        <a:srgbClr val="C00000"/>
                      </a:solidFill>
                      <a:latin typeface="Arial" pitchFamily="34" charset="0"/>
                      <a:ea typeface="宋体" pitchFamily="2" charset="-122"/>
                      <a:cs typeface="Arial" pitchFamily="34" charset="0"/>
                    </a:rPr>
                    <a:t>E-Education</a:t>
                  </a:r>
                </a:p>
              </p:txBody>
            </p:sp>
            <p:sp>
              <p:nvSpPr>
                <p:cNvPr id="675" name="Rectangle 28"/>
                <p:cNvSpPr/>
                <p:nvPr/>
              </p:nvSpPr>
              <p:spPr>
                <a:xfrm>
                  <a:off x="2507578" y="758579"/>
                  <a:ext cx="2237062" cy="826257"/>
                </a:xfrm>
                <a:prstGeom prst="rect">
                  <a:avLst/>
                </a:prstGeom>
              </p:spPr>
              <p:txBody>
                <a:bodyPr wrap="none" lIns="68562" tIns="34281" rIns="68562" bIns="34281">
                  <a:spAutoFit/>
                </a:bodyPr>
                <a:lstStyle/>
                <a:p>
                  <a:pPr algn="ctr">
                    <a:buClr>
                      <a:srgbClr val="CC9900"/>
                    </a:buClr>
                    <a:buFont typeface="Wingdings" pitchFamily="2" charset="2"/>
                    <a:buNone/>
                  </a:pPr>
                  <a:r>
                    <a:rPr lang="en-US" altLang="zh-CN" sz="600" b="1" dirty="0" smtClean="0">
                      <a:solidFill>
                        <a:srgbClr val="C00000"/>
                      </a:solidFill>
                      <a:latin typeface="Arial" pitchFamily="34" charset="0"/>
                      <a:ea typeface="宋体" pitchFamily="2" charset="-122"/>
                      <a:cs typeface="Arial" pitchFamily="34" charset="0"/>
                    </a:rPr>
                    <a:t>Intuitive</a:t>
                  </a:r>
                </a:p>
                <a:p>
                  <a:pPr algn="ctr">
                    <a:buClr>
                      <a:srgbClr val="CC9900"/>
                    </a:buClr>
                    <a:buFont typeface="Wingdings" pitchFamily="2" charset="2"/>
                    <a:buNone/>
                  </a:pPr>
                  <a:r>
                    <a:rPr lang="en-US" altLang="zh-CN" sz="600" b="1" dirty="0" smtClean="0">
                      <a:solidFill>
                        <a:srgbClr val="C00000"/>
                      </a:solidFill>
                      <a:latin typeface="Arial" pitchFamily="34" charset="0"/>
                      <a:ea typeface="宋体" pitchFamily="2" charset="-122"/>
                      <a:cs typeface="Arial" pitchFamily="34" charset="0"/>
                    </a:rPr>
                    <a:t> Healthcare</a:t>
                  </a:r>
                </a:p>
                <a:p>
                  <a:pPr algn="ctr">
                    <a:buClr>
                      <a:srgbClr val="CC9900"/>
                    </a:buClr>
                    <a:buFont typeface="Wingdings" pitchFamily="2" charset="2"/>
                    <a:buNone/>
                  </a:pPr>
                  <a:endParaRPr lang="en-US" altLang="zh-CN" sz="600" b="1" dirty="0" smtClean="0">
                    <a:solidFill>
                      <a:srgbClr val="C00000"/>
                    </a:solidFill>
                    <a:latin typeface="Arial" pitchFamily="34" charset="0"/>
                    <a:ea typeface="宋体" pitchFamily="2" charset="-122"/>
                    <a:cs typeface="Arial" pitchFamily="34" charset="0"/>
                  </a:endParaRPr>
                </a:p>
              </p:txBody>
            </p:sp>
            <p:sp>
              <p:nvSpPr>
                <p:cNvPr id="676" name="Rectangle 30"/>
                <p:cNvSpPr/>
                <p:nvPr/>
              </p:nvSpPr>
              <p:spPr>
                <a:xfrm>
                  <a:off x="-98360" y="2385942"/>
                  <a:ext cx="3606250" cy="385565"/>
                </a:xfrm>
                <a:prstGeom prst="rect">
                  <a:avLst/>
                </a:prstGeom>
              </p:spPr>
              <p:txBody>
                <a:bodyPr wrap="none" lIns="68562" tIns="34281" rIns="68562" bIns="34281">
                  <a:spAutoFit/>
                </a:bodyPr>
                <a:lstStyle/>
                <a:p>
                  <a:pPr algn="ctr">
                    <a:buClr>
                      <a:srgbClr val="CC9900"/>
                    </a:buClr>
                    <a:buFont typeface="Wingdings" pitchFamily="2" charset="2"/>
                    <a:buNone/>
                  </a:pPr>
                  <a:r>
                    <a:rPr lang="en-US" altLang="zh-CN" sz="600" b="1" dirty="0" smtClean="0">
                      <a:solidFill>
                        <a:srgbClr val="C00000"/>
                      </a:solidFill>
                      <a:latin typeface="Arial" pitchFamily="34" charset="0"/>
                      <a:ea typeface="宋体" pitchFamily="2" charset="-122"/>
                      <a:cs typeface="Arial" pitchFamily="34" charset="0"/>
                    </a:rPr>
                    <a:t>Mobile Collaboration</a:t>
                  </a:r>
                </a:p>
              </p:txBody>
            </p:sp>
            <p:sp>
              <p:nvSpPr>
                <p:cNvPr id="677" name="Rectangle 31"/>
                <p:cNvSpPr/>
                <p:nvPr/>
              </p:nvSpPr>
              <p:spPr>
                <a:xfrm>
                  <a:off x="4625887" y="758579"/>
                  <a:ext cx="2243517" cy="605910"/>
                </a:xfrm>
                <a:prstGeom prst="rect">
                  <a:avLst/>
                </a:prstGeom>
              </p:spPr>
              <p:txBody>
                <a:bodyPr wrap="none" lIns="68562" tIns="34281" rIns="68562" bIns="34281">
                  <a:spAutoFit/>
                </a:bodyPr>
                <a:lstStyle/>
                <a:p>
                  <a:pPr algn="ctr">
                    <a:buClr>
                      <a:srgbClr val="CC9900"/>
                    </a:buClr>
                    <a:buFont typeface="Wingdings" pitchFamily="2" charset="2"/>
                    <a:buNone/>
                  </a:pPr>
                  <a:r>
                    <a:rPr lang="en-US" altLang="zh-CN" sz="600" b="1" dirty="0" smtClean="0">
                      <a:solidFill>
                        <a:srgbClr val="C00000"/>
                      </a:solidFill>
                      <a:latin typeface="Arial" pitchFamily="34" charset="0"/>
                      <a:ea typeface="宋体" pitchFamily="2" charset="-122"/>
                      <a:cs typeface="Arial" pitchFamily="34" charset="0"/>
                    </a:rPr>
                    <a:t>Connected </a:t>
                  </a:r>
                </a:p>
                <a:p>
                  <a:pPr algn="ctr">
                    <a:buClr>
                      <a:srgbClr val="CC9900"/>
                    </a:buClr>
                    <a:buFont typeface="Wingdings" pitchFamily="2" charset="2"/>
                    <a:buNone/>
                  </a:pPr>
                  <a:r>
                    <a:rPr lang="en-US" altLang="zh-CN" sz="600" b="1" dirty="0" smtClean="0">
                      <a:solidFill>
                        <a:srgbClr val="C00000"/>
                      </a:solidFill>
                      <a:latin typeface="Arial" pitchFamily="34" charset="0"/>
                      <a:ea typeface="宋体" pitchFamily="2" charset="-122"/>
                      <a:cs typeface="Arial" pitchFamily="34" charset="0"/>
                    </a:rPr>
                    <a:t>Worker</a:t>
                  </a:r>
                </a:p>
              </p:txBody>
            </p:sp>
            <p:sp>
              <p:nvSpPr>
                <p:cNvPr id="678" name="Rectangle 32"/>
                <p:cNvSpPr/>
                <p:nvPr/>
              </p:nvSpPr>
              <p:spPr>
                <a:xfrm>
                  <a:off x="6746686" y="722854"/>
                  <a:ext cx="2094977" cy="605910"/>
                </a:xfrm>
                <a:prstGeom prst="rect">
                  <a:avLst/>
                </a:prstGeom>
              </p:spPr>
              <p:txBody>
                <a:bodyPr wrap="none" lIns="68562" tIns="34281" rIns="68562" bIns="34281">
                  <a:spAutoFit/>
                </a:bodyPr>
                <a:lstStyle/>
                <a:p>
                  <a:pPr algn="ctr">
                    <a:buClr>
                      <a:srgbClr val="CC9900"/>
                    </a:buClr>
                    <a:buFont typeface="Wingdings" pitchFamily="2" charset="2"/>
                    <a:buNone/>
                  </a:pPr>
                  <a:r>
                    <a:rPr lang="en-US" altLang="zh-CN" sz="600" b="1" dirty="0" smtClean="0">
                      <a:solidFill>
                        <a:srgbClr val="C00000"/>
                      </a:solidFill>
                      <a:latin typeface="Arial" pitchFamily="34" charset="0"/>
                      <a:ea typeface="宋体" pitchFamily="2" charset="-122"/>
                      <a:cs typeface="Arial" pitchFamily="34" charset="0"/>
                    </a:rPr>
                    <a:t>Social </a:t>
                  </a:r>
                </a:p>
                <a:p>
                  <a:pPr algn="ctr">
                    <a:buClr>
                      <a:srgbClr val="CC9900"/>
                    </a:buClr>
                    <a:buFont typeface="Wingdings" pitchFamily="2" charset="2"/>
                    <a:buNone/>
                  </a:pPr>
                  <a:r>
                    <a:rPr lang="en-US" altLang="zh-CN" sz="600" b="1" dirty="0" smtClean="0">
                      <a:solidFill>
                        <a:srgbClr val="C00000"/>
                      </a:solidFill>
                      <a:latin typeface="Arial" pitchFamily="34" charset="0"/>
                      <a:ea typeface="宋体" pitchFamily="2" charset="-122"/>
                      <a:cs typeface="Arial" pitchFamily="34" charset="0"/>
                    </a:rPr>
                    <a:t>Enterprise</a:t>
                  </a:r>
                </a:p>
              </p:txBody>
            </p:sp>
            <p:sp>
              <p:nvSpPr>
                <p:cNvPr id="679" name="Rectangle 34"/>
                <p:cNvSpPr/>
                <p:nvPr/>
              </p:nvSpPr>
              <p:spPr>
                <a:xfrm>
                  <a:off x="738029" y="758579"/>
                  <a:ext cx="1617049" cy="605910"/>
                </a:xfrm>
                <a:prstGeom prst="rect">
                  <a:avLst/>
                </a:prstGeom>
              </p:spPr>
              <p:txBody>
                <a:bodyPr wrap="none" lIns="68562" tIns="34281" rIns="68562" bIns="34281">
                  <a:spAutoFit/>
                </a:bodyPr>
                <a:lstStyle/>
                <a:p>
                  <a:pPr algn="ctr">
                    <a:buClr>
                      <a:srgbClr val="CC9900"/>
                    </a:buClr>
                    <a:buFont typeface="Wingdings" pitchFamily="2" charset="2"/>
                    <a:buNone/>
                  </a:pPr>
                  <a:r>
                    <a:rPr lang="en-US" altLang="zh-CN" sz="600" b="1" dirty="0" smtClean="0">
                      <a:solidFill>
                        <a:srgbClr val="C00000"/>
                      </a:solidFill>
                      <a:latin typeface="Arial" pitchFamily="34" charset="0"/>
                      <a:ea typeface="宋体" pitchFamily="2" charset="-122"/>
                      <a:cs typeface="Arial" pitchFamily="34" charset="0"/>
                    </a:rPr>
                    <a:t>Mobile </a:t>
                  </a:r>
                </a:p>
                <a:p>
                  <a:pPr algn="ctr">
                    <a:buClr>
                      <a:srgbClr val="CC9900"/>
                    </a:buClr>
                    <a:buFont typeface="Wingdings" pitchFamily="2" charset="2"/>
                    <a:buNone/>
                  </a:pPr>
                  <a:r>
                    <a:rPr lang="en-US" altLang="zh-CN" sz="600" b="1" dirty="0" smtClean="0">
                      <a:solidFill>
                        <a:srgbClr val="C00000"/>
                      </a:solidFill>
                      <a:latin typeface="Arial" pitchFamily="34" charset="0"/>
                      <a:ea typeface="宋体" pitchFamily="2" charset="-122"/>
                      <a:cs typeface="Arial" pitchFamily="34" charset="0"/>
                    </a:rPr>
                    <a:t>Doctor</a:t>
                  </a:r>
                </a:p>
              </p:txBody>
            </p:sp>
            <p:sp>
              <p:nvSpPr>
                <p:cNvPr id="680" name="Rectangle 35"/>
                <p:cNvSpPr/>
                <p:nvPr/>
              </p:nvSpPr>
              <p:spPr>
                <a:xfrm>
                  <a:off x="5520869" y="2385942"/>
                  <a:ext cx="2178933" cy="385565"/>
                </a:xfrm>
                <a:prstGeom prst="rect">
                  <a:avLst/>
                </a:prstGeom>
              </p:spPr>
              <p:txBody>
                <a:bodyPr wrap="none" lIns="68562" tIns="34281" rIns="68562" bIns="34281">
                  <a:spAutoFit/>
                </a:bodyPr>
                <a:lstStyle/>
                <a:p>
                  <a:pPr algn="ctr">
                    <a:buClr>
                      <a:srgbClr val="CC9900"/>
                    </a:buClr>
                    <a:buFont typeface="Wingdings" pitchFamily="2" charset="2"/>
                    <a:buNone/>
                  </a:pPr>
                  <a:r>
                    <a:rPr lang="en-US" altLang="zh-CN" sz="600" b="1" dirty="0" smtClean="0">
                      <a:solidFill>
                        <a:srgbClr val="C00000"/>
                      </a:solidFill>
                      <a:latin typeface="Arial" pitchFamily="34" charset="0"/>
                      <a:ea typeface="宋体" pitchFamily="2" charset="-122"/>
                      <a:cs typeface="Arial" pitchFamily="34" charset="0"/>
                    </a:rPr>
                    <a:t>e-Wellness</a:t>
                  </a:r>
                </a:p>
              </p:txBody>
            </p:sp>
          </p:grpSp>
          <p:sp>
            <p:nvSpPr>
              <p:cNvPr id="664" name="TextBox 663"/>
              <p:cNvSpPr txBox="1"/>
              <p:nvPr/>
            </p:nvSpPr>
            <p:spPr>
              <a:xfrm>
                <a:off x="4612604" y="428847"/>
                <a:ext cx="3704400" cy="470390"/>
              </a:xfrm>
              <a:prstGeom prst="rect">
                <a:avLst/>
              </a:prstGeom>
              <a:solidFill>
                <a:srgbClr val="C0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68562" tIns="34281" rIns="68562" bIns="34281" anchor="ctr"/>
              <a:lstStyle/>
              <a:p>
                <a:pPr algn="ctr">
                  <a:buClr>
                    <a:srgbClr val="CC9900"/>
                  </a:buClr>
                  <a:buFont typeface="Wingdings" pitchFamily="2" charset="2"/>
                  <a:buNone/>
                </a:pPr>
                <a:r>
                  <a:rPr lang="ru-RU" altLang="zh-CN" sz="1200" b="1" dirty="0" smtClean="0">
                    <a:solidFill>
                      <a:srgbClr val="FFFFFF"/>
                    </a:solidFill>
                    <a:latin typeface="Arial" pitchFamily="34" charset="0"/>
                    <a:cs typeface="Arial" pitchFamily="34" charset="0"/>
                  </a:rPr>
                  <a:t> </a:t>
                </a:r>
                <a:r>
                  <a:rPr lang="en-US" altLang="zh-CN" sz="1150" b="1" dirty="0" smtClean="0">
                    <a:solidFill>
                      <a:srgbClr val="FFFFFF"/>
                    </a:solidFill>
                    <a:latin typeface="Arial" pitchFamily="34" charset="0"/>
                    <a:cs typeface="Arial" pitchFamily="34" charset="0"/>
                  </a:rPr>
                  <a:t>IT</a:t>
                </a:r>
                <a:r>
                  <a:rPr lang="ru-RU" altLang="zh-CN" sz="1150" b="1" dirty="0" smtClean="0">
                    <a:solidFill>
                      <a:srgbClr val="FFFFFF"/>
                    </a:solidFill>
                    <a:latin typeface="Arial" pitchFamily="34" charset="0"/>
                    <a:cs typeface="Arial" pitchFamily="34" charset="0"/>
                  </a:rPr>
                  <a:t> лицом к просто гражданам</a:t>
                </a:r>
                <a:r>
                  <a:rPr lang="en-US" altLang="zh-CN" sz="1150" b="1" dirty="0" smtClean="0">
                    <a:solidFill>
                      <a:srgbClr val="FFFFFF"/>
                    </a:solidFill>
                    <a:latin typeface="Arial" pitchFamily="34" charset="0"/>
                    <a:cs typeface="Arial" pitchFamily="34" charset="0"/>
                  </a:rPr>
                  <a:t> </a:t>
                </a:r>
              </a:p>
            </p:txBody>
          </p:sp>
        </p:grpSp>
        <p:grpSp>
          <p:nvGrpSpPr>
            <p:cNvPr id="858" name="组合 852"/>
            <p:cNvGrpSpPr>
              <a:grpSpLocks noChangeAspect="1"/>
            </p:cNvGrpSpPr>
            <p:nvPr/>
          </p:nvGrpSpPr>
          <p:grpSpPr>
            <a:xfrm>
              <a:off x="983778" y="1644883"/>
              <a:ext cx="2423788" cy="2127582"/>
              <a:chOff x="479487" y="421903"/>
              <a:chExt cx="3954968" cy="2781390"/>
            </a:xfrm>
          </p:grpSpPr>
          <p:sp>
            <p:nvSpPr>
              <p:cNvPr id="854" name="Rectangle 111"/>
              <p:cNvSpPr>
                <a:spLocks/>
              </p:cNvSpPr>
              <p:nvPr/>
            </p:nvSpPr>
            <p:spPr bwMode="auto">
              <a:xfrm>
                <a:off x="479487" y="817903"/>
                <a:ext cx="3703321" cy="2291266"/>
              </a:xfrm>
              <a:prstGeom prst="rect">
                <a:avLst/>
              </a:prstGeom>
              <a:solidFill>
                <a:schemeClr val="accent3">
                  <a:lumMod val="95000"/>
                </a:schemeClr>
              </a:solidFill>
              <a:ln>
                <a:solidFill>
                  <a:schemeClr val="bg1">
                    <a:lumMod val="75000"/>
                  </a:schemeClr>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grpSp>
            <p:nvGrpSpPr>
              <p:cNvPr id="860" name="组合 71"/>
              <p:cNvGrpSpPr>
                <a:grpSpLocks/>
              </p:cNvGrpSpPr>
              <p:nvPr/>
            </p:nvGrpSpPr>
            <p:grpSpPr>
              <a:xfrm>
                <a:off x="528939" y="886955"/>
                <a:ext cx="3905516" cy="2316338"/>
                <a:chOff x="1278399" y="670017"/>
                <a:chExt cx="7156398" cy="4515339"/>
              </a:xfrm>
            </p:grpSpPr>
            <p:sp>
              <p:nvSpPr>
                <p:cNvPr id="857" name="Cloud 130"/>
                <p:cNvSpPr/>
                <p:nvPr/>
              </p:nvSpPr>
              <p:spPr bwMode="auto">
                <a:xfrm rot="478358">
                  <a:off x="1278399" y="670017"/>
                  <a:ext cx="6581308" cy="4210583"/>
                </a:xfrm>
                <a:prstGeom prst="cloud">
                  <a:avLst/>
                </a:prstGeom>
                <a:solidFill>
                  <a:schemeClr val="bg2">
                    <a:lumMod val="75000"/>
                  </a:schemeClr>
                </a:solidFill>
                <a:ln>
                  <a:noFill/>
                </a:ln>
                <a:effectLst/>
                <a:scene3d>
                  <a:camera prst="orthographicFront">
                    <a:rot lat="0" lon="0" rev="0"/>
                  </a:camera>
                  <a:lightRig rig="chilly" dir="t">
                    <a:rot lat="0" lon="0" rev="18480000"/>
                  </a:lightRig>
                </a:scene3d>
                <a:sp3d prstMaterial="clear">
                  <a:bevelT h="63500"/>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grpSp>
              <p:nvGrpSpPr>
                <p:cNvPr id="96" name="Group 311"/>
                <p:cNvGrpSpPr/>
                <p:nvPr/>
              </p:nvGrpSpPr>
              <p:grpSpPr>
                <a:xfrm>
                  <a:off x="3020441" y="1333137"/>
                  <a:ext cx="3261335" cy="2732428"/>
                  <a:chOff x="4028302" y="1703866"/>
                  <a:chExt cx="4349579" cy="3643237"/>
                </a:xfrm>
              </p:grpSpPr>
              <p:cxnSp>
                <p:nvCxnSpPr>
                  <p:cNvPr id="913" name="Straight Connector 302"/>
                  <p:cNvCxnSpPr/>
                  <p:nvPr/>
                </p:nvCxnSpPr>
                <p:spPr bwMode="auto">
                  <a:xfrm flipV="1">
                    <a:off x="6052189" y="1703866"/>
                    <a:ext cx="0" cy="1541417"/>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14" name="Straight Connector 300"/>
                  <p:cNvCxnSpPr/>
                  <p:nvPr/>
                </p:nvCxnSpPr>
                <p:spPr bwMode="auto">
                  <a:xfrm>
                    <a:off x="6200621" y="3329969"/>
                    <a:ext cx="2057673" cy="587123"/>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15" name="Straight Connector 303"/>
                  <p:cNvCxnSpPr/>
                  <p:nvPr/>
                </p:nvCxnSpPr>
                <p:spPr bwMode="auto">
                  <a:xfrm flipV="1">
                    <a:off x="6052189" y="3805686"/>
                    <a:ext cx="0" cy="1541417"/>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16" name="Straight Connector 304"/>
                  <p:cNvCxnSpPr/>
                  <p:nvPr/>
                </p:nvCxnSpPr>
                <p:spPr bwMode="auto">
                  <a:xfrm flipV="1">
                    <a:off x="4028302" y="3262185"/>
                    <a:ext cx="2051222" cy="717628"/>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17" name="Straight Connector 309"/>
                  <p:cNvCxnSpPr/>
                  <p:nvPr/>
                </p:nvCxnSpPr>
                <p:spPr bwMode="auto">
                  <a:xfrm>
                    <a:off x="4050546" y="2724488"/>
                    <a:ext cx="2057673" cy="587123"/>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18" name="Straight Connector 310"/>
                  <p:cNvCxnSpPr/>
                  <p:nvPr/>
                </p:nvCxnSpPr>
                <p:spPr bwMode="auto">
                  <a:xfrm flipV="1">
                    <a:off x="6326659" y="2533137"/>
                    <a:ext cx="2051222" cy="717628"/>
                  </a:xfrm>
                  <a:prstGeom prst="line">
                    <a:avLst/>
                  </a:prstGeom>
                  <a:noFill/>
                  <a:ln w="28575">
                    <a:solidFill>
                      <a:srgbClr val="FF0000"/>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pic>
              <p:nvPicPr>
                <p:cNvPr id="859" name="Picture 2" descr="C:\Users\Sue\Desktop\the others\finished work\ALL Groove11\Groove11 # 3140 sophia deck\datacenters\DataCenter1.png"/>
                <p:cNvPicPr>
                  <a:picLocks noChangeAspect="1" noChangeArrowheads="1"/>
                </p:cNvPicPr>
                <p:nvPr/>
              </p:nvPicPr>
              <p:blipFill>
                <a:blip r:embed="rId38" cstate="screen">
                  <a:clrChange>
                    <a:clrFrom>
                      <a:srgbClr val="FFFFFF"/>
                    </a:clrFrom>
                    <a:clrTo>
                      <a:srgbClr val="FFFFFF">
                        <a:alpha val="0"/>
                      </a:srgbClr>
                    </a:clrTo>
                  </a:clrChange>
                </a:blip>
                <a:srcRect/>
                <a:stretch>
                  <a:fillRect/>
                </a:stretch>
              </p:blipFill>
              <p:spPr bwMode="auto">
                <a:xfrm>
                  <a:off x="3674249" y="2116718"/>
                  <a:ext cx="1871219" cy="1717589"/>
                </a:xfrm>
                <a:prstGeom prst="rect">
                  <a:avLst/>
                </a:prstGeom>
                <a:noFill/>
              </p:spPr>
            </p:pic>
            <p:grpSp>
              <p:nvGrpSpPr>
                <p:cNvPr id="97" name="Group 346"/>
                <p:cNvGrpSpPr/>
                <p:nvPr/>
              </p:nvGrpSpPr>
              <p:grpSpPr>
                <a:xfrm>
                  <a:off x="3797248" y="3569571"/>
                  <a:ext cx="669103" cy="584312"/>
                  <a:chOff x="4654343" y="2281356"/>
                  <a:chExt cx="915184" cy="798998"/>
                </a:xfrm>
              </p:grpSpPr>
              <p:pic>
                <p:nvPicPr>
                  <p:cNvPr id="906" name="Picture 240" descr="ssn_monitor copy.png"/>
                  <p:cNvPicPr>
                    <a:picLocks noChangeAspect="1"/>
                  </p:cNvPicPr>
                  <p:nvPr/>
                </p:nvPicPr>
                <p:blipFill>
                  <a:blip r:embed="rId39" cstate="screen">
                    <a:clrChange>
                      <a:clrFrom>
                        <a:srgbClr val="FFFFFF"/>
                      </a:clrFrom>
                      <a:clrTo>
                        <a:srgbClr val="FFFFFF">
                          <a:alpha val="0"/>
                        </a:srgbClr>
                      </a:clrTo>
                    </a:clrChange>
                  </a:blip>
                  <a:stretch>
                    <a:fillRect/>
                  </a:stretch>
                </p:blipFill>
                <p:spPr>
                  <a:xfrm>
                    <a:off x="4654343" y="2281356"/>
                    <a:ext cx="915184" cy="798998"/>
                  </a:xfrm>
                  <a:prstGeom prst="rect">
                    <a:avLst/>
                  </a:prstGeom>
                </p:spPr>
              </p:pic>
              <p:sp>
                <p:nvSpPr>
                  <p:cNvPr id="907" name="Rectangle 241"/>
                  <p:cNvSpPr/>
                  <p:nvPr/>
                </p:nvSpPr>
                <p:spPr bwMode="auto">
                  <a:xfrm>
                    <a:off x="4687575" y="2328491"/>
                    <a:ext cx="843015" cy="520086"/>
                  </a:xfrm>
                  <a:prstGeom prst="rect">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16200000" scaled="1"/>
                    <a:tileRect/>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908" name="Rectangle 242"/>
                  <p:cNvSpPr/>
                  <p:nvPr/>
                </p:nvSpPr>
                <p:spPr bwMode="auto">
                  <a:xfrm>
                    <a:off x="4873752" y="2409444"/>
                    <a:ext cx="544068" cy="283464"/>
                  </a:xfrm>
                  <a:prstGeom prst="rect">
                    <a:avLst/>
                  </a:prstGeom>
                  <a:noFill/>
                  <a:ln>
                    <a:solidFill>
                      <a:schemeClr val="bg2">
                        <a:lumMod val="75000"/>
                      </a:scheme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909" name="Cube 243"/>
                  <p:cNvSpPr/>
                  <p:nvPr/>
                </p:nvSpPr>
                <p:spPr bwMode="auto">
                  <a:xfrm>
                    <a:off x="4768596" y="2414016"/>
                    <a:ext cx="68580" cy="365760"/>
                  </a:xfrm>
                  <a:prstGeom prst="cube">
                    <a:avLst/>
                  </a:prstGeom>
                  <a:solidFill>
                    <a:schemeClr val="bg2">
                      <a:lumMod val="40000"/>
                      <a:lumOff val="6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910" name="Cube 244"/>
                  <p:cNvSpPr/>
                  <p:nvPr/>
                </p:nvSpPr>
                <p:spPr bwMode="auto">
                  <a:xfrm>
                    <a:off x="4864608" y="2596896"/>
                    <a:ext cx="73152" cy="182880"/>
                  </a:xfrm>
                  <a:prstGeom prst="cube">
                    <a:avLst/>
                  </a:prstGeom>
                  <a:solidFill>
                    <a:schemeClr val="bg2">
                      <a:lumMod val="40000"/>
                      <a:lumOff val="6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911" name="Cube 245"/>
                  <p:cNvSpPr/>
                  <p:nvPr/>
                </p:nvSpPr>
                <p:spPr bwMode="auto">
                  <a:xfrm>
                    <a:off x="4974336" y="2491740"/>
                    <a:ext cx="77724" cy="288036"/>
                  </a:xfrm>
                  <a:prstGeom prst="cube">
                    <a:avLst/>
                  </a:prstGeom>
                  <a:solidFill>
                    <a:schemeClr val="bg2">
                      <a:lumMod val="40000"/>
                      <a:lumOff val="6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912" name="Rectangle 246"/>
                  <p:cNvSpPr/>
                  <p:nvPr/>
                </p:nvSpPr>
                <p:spPr bwMode="auto">
                  <a:xfrm>
                    <a:off x="5189220" y="2464308"/>
                    <a:ext cx="260604" cy="160020"/>
                  </a:xfrm>
                  <a:prstGeom prst="rect">
                    <a:avLst/>
                  </a:prstGeom>
                  <a:noFill/>
                  <a:ln>
                    <a:solidFill>
                      <a:schemeClr val="bg2">
                        <a:lumMod val="75000"/>
                      </a:scheme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grpSp>
            <p:pic>
              <p:nvPicPr>
                <p:cNvPr id="861" name="Picture 264" descr="server_farm.png"/>
                <p:cNvPicPr>
                  <a:picLocks noChangeAspect="1"/>
                </p:cNvPicPr>
                <p:nvPr/>
              </p:nvPicPr>
              <p:blipFill>
                <a:blip r:embed="rId40" cstate="screen">
                  <a:clrChange>
                    <a:clrFrom>
                      <a:srgbClr val="FFFFFF"/>
                    </a:clrFrom>
                    <a:clrTo>
                      <a:srgbClr val="FFFFFF">
                        <a:alpha val="0"/>
                      </a:srgbClr>
                    </a:clrTo>
                  </a:clrChange>
                  <a:duotone>
                    <a:schemeClr val="bg2">
                      <a:shade val="45000"/>
                      <a:satMod val="135000"/>
                    </a:schemeClr>
                    <a:prstClr val="white"/>
                  </a:duotone>
                </a:blip>
                <a:stretch>
                  <a:fillRect/>
                </a:stretch>
              </p:blipFill>
              <p:spPr>
                <a:xfrm>
                  <a:off x="2533993" y="1687409"/>
                  <a:ext cx="706096" cy="757779"/>
                </a:xfrm>
                <a:prstGeom prst="rect">
                  <a:avLst/>
                </a:prstGeom>
              </p:spPr>
            </p:pic>
            <p:pic>
              <p:nvPicPr>
                <p:cNvPr id="862" name="Picture 265" descr="server_farm.png"/>
                <p:cNvPicPr>
                  <a:picLocks noChangeAspect="1"/>
                </p:cNvPicPr>
                <p:nvPr/>
              </p:nvPicPr>
              <p:blipFill>
                <a:blip r:embed="rId40" cstate="screen">
                  <a:clrChange>
                    <a:clrFrom>
                      <a:srgbClr val="FFFFFF"/>
                    </a:clrFrom>
                    <a:clrTo>
                      <a:srgbClr val="FFFFFF">
                        <a:alpha val="0"/>
                      </a:srgbClr>
                    </a:clrTo>
                  </a:clrChange>
                  <a:duotone>
                    <a:schemeClr val="bg2">
                      <a:shade val="45000"/>
                      <a:satMod val="135000"/>
                    </a:schemeClr>
                    <a:prstClr val="white"/>
                  </a:duotone>
                </a:blip>
                <a:stretch>
                  <a:fillRect/>
                </a:stretch>
              </p:blipFill>
              <p:spPr>
                <a:xfrm>
                  <a:off x="2056135" y="1687409"/>
                  <a:ext cx="706096" cy="757779"/>
                </a:xfrm>
                <a:prstGeom prst="rect">
                  <a:avLst/>
                </a:prstGeom>
              </p:spPr>
            </p:pic>
            <p:pic>
              <p:nvPicPr>
                <p:cNvPr id="863" name="Picture 256"/>
                <p:cNvPicPr>
                  <a:picLocks noChangeAspect="1"/>
                </p:cNvPicPr>
                <p:nvPr/>
              </p:nvPicPr>
              <p:blipFill>
                <a:blip r:embed="rId41" cstate="screen">
                  <a:clrChange>
                    <a:clrFrom>
                      <a:srgbClr val="FFFFFF"/>
                    </a:clrFrom>
                    <a:clrTo>
                      <a:srgbClr val="FFFFFF">
                        <a:alpha val="0"/>
                      </a:srgbClr>
                    </a:clrTo>
                  </a:clrChange>
                  <a:grayscl/>
                  <a:extLst>
                    <a:ext uri="{28A0092B-C50C-407E-A947-70E740481C1C}">
                      <a14:useLocalDpi xmlns:a14="http://schemas.microsoft.com/office/drawing/2010/main" xmlns="" val="0"/>
                    </a:ext>
                  </a:extLst>
                </a:blip>
                <a:srcRect/>
                <a:stretch>
                  <a:fillRect/>
                </a:stretch>
              </p:blipFill>
              <p:spPr>
                <a:xfrm>
                  <a:off x="2414718" y="2037203"/>
                  <a:ext cx="486787" cy="491490"/>
                </a:xfrm>
                <a:prstGeom prst="rect">
                  <a:avLst/>
                </a:prstGeom>
                <a:effectLst/>
              </p:spPr>
            </p:pic>
            <p:pic>
              <p:nvPicPr>
                <p:cNvPr id="864" name="Picture 266" descr="server_farm.png"/>
                <p:cNvPicPr>
                  <a:picLocks noChangeAspect="1"/>
                </p:cNvPicPr>
                <p:nvPr/>
              </p:nvPicPr>
              <p:blipFill>
                <a:blip r:embed="rId40" cstate="screen">
                  <a:clrChange>
                    <a:clrFrom>
                      <a:srgbClr val="FFFFFF"/>
                    </a:clrFrom>
                    <a:clrTo>
                      <a:srgbClr val="FFFFFF">
                        <a:alpha val="0"/>
                      </a:srgbClr>
                    </a:clrTo>
                  </a:clrChange>
                  <a:duotone>
                    <a:schemeClr val="bg2">
                      <a:shade val="45000"/>
                      <a:satMod val="135000"/>
                    </a:schemeClr>
                    <a:prstClr val="white"/>
                  </a:duotone>
                </a:blip>
                <a:stretch>
                  <a:fillRect/>
                </a:stretch>
              </p:blipFill>
              <p:spPr>
                <a:xfrm>
                  <a:off x="2533993" y="2663314"/>
                  <a:ext cx="706096" cy="757779"/>
                </a:xfrm>
                <a:prstGeom prst="rect">
                  <a:avLst/>
                </a:prstGeom>
              </p:spPr>
            </p:pic>
            <p:pic>
              <p:nvPicPr>
                <p:cNvPr id="865" name="Picture 267" descr="server_farm.png"/>
                <p:cNvPicPr>
                  <a:picLocks noChangeAspect="1"/>
                </p:cNvPicPr>
                <p:nvPr/>
              </p:nvPicPr>
              <p:blipFill>
                <a:blip r:embed="rId40" cstate="screen">
                  <a:clrChange>
                    <a:clrFrom>
                      <a:srgbClr val="FFFFFF"/>
                    </a:clrFrom>
                    <a:clrTo>
                      <a:srgbClr val="FFFFFF">
                        <a:alpha val="0"/>
                      </a:srgbClr>
                    </a:clrTo>
                  </a:clrChange>
                  <a:duotone>
                    <a:schemeClr val="bg2">
                      <a:shade val="45000"/>
                      <a:satMod val="135000"/>
                    </a:schemeClr>
                    <a:prstClr val="white"/>
                  </a:duotone>
                </a:blip>
                <a:stretch>
                  <a:fillRect/>
                </a:stretch>
              </p:blipFill>
              <p:spPr>
                <a:xfrm>
                  <a:off x="2056135" y="2663314"/>
                  <a:ext cx="706096" cy="757779"/>
                </a:xfrm>
                <a:prstGeom prst="rect">
                  <a:avLst/>
                </a:prstGeom>
              </p:spPr>
            </p:pic>
            <p:pic>
              <p:nvPicPr>
                <p:cNvPr id="866" name="Picture 3" descr="C:\Users\Sue\Desktop\Dragonfish icons for pc copy\lock.png"/>
                <p:cNvPicPr>
                  <a:picLocks noChangeAspect="1" noChangeArrowheads="1"/>
                </p:cNvPicPr>
                <p:nvPr/>
              </p:nvPicPr>
              <p:blipFill>
                <a:blip r:embed="rId42" cstate="screen">
                  <a:duotone>
                    <a:prstClr val="black"/>
                    <a:schemeClr val="tx1">
                      <a:tint val="45000"/>
                      <a:satMod val="400000"/>
                    </a:schemeClr>
                  </a:duotone>
                  <a:lum bright="-20000"/>
                </a:blip>
                <a:srcRect l="-24500"/>
                <a:stretch>
                  <a:fillRect/>
                </a:stretch>
              </p:blipFill>
              <p:spPr bwMode="auto">
                <a:xfrm>
                  <a:off x="2447222" y="3049081"/>
                  <a:ext cx="383194" cy="465908"/>
                </a:xfrm>
                <a:prstGeom prst="rect">
                  <a:avLst/>
                </a:prstGeom>
                <a:noFill/>
                <a:effectLst>
                  <a:outerShdw blurRad="50800" dist="38100" dir="2700000" algn="tl" rotWithShape="0">
                    <a:prstClr val="black">
                      <a:alpha val="40000"/>
                    </a:prstClr>
                  </a:outerShdw>
                </a:effectLst>
              </p:spPr>
            </p:pic>
            <p:grpSp>
              <p:nvGrpSpPr>
                <p:cNvPr id="98" name="Group 346"/>
                <p:cNvGrpSpPr/>
                <p:nvPr/>
              </p:nvGrpSpPr>
              <p:grpSpPr>
                <a:xfrm>
                  <a:off x="4503645" y="3569571"/>
                  <a:ext cx="669103" cy="584312"/>
                  <a:chOff x="4654343" y="2281356"/>
                  <a:chExt cx="915184" cy="798998"/>
                </a:xfrm>
              </p:grpSpPr>
              <p:pic>
                <p:nvPicPr>
                  <p:cNvPr id="899" name="Picture 270" descr="ssn_monitor copy.png"/>
                  <p:cNvPicPr>
                    <a:picLocks noChangeAspect="1"/>
                  </p:cNvPicPr>
                  <p:nvPr/>
                </p:nvPicPr>
                <p:blipFill>
                  <a:blip r:embed="rId39" cstate="screen">
                    <a:clrChange>
                      <a:clrFrom>
                        <a:srgbClr val="FFFFFF"/>
                      </a:clrFrom>
                      <a:clrTo>
                        <a:srgbClr val="FFFFFF">
                          <a:alpha val="0"/>
                        </a:srgbClr>
                      </a:clrTo>
                    </a:clrChange>
                  </a:blip>
                  <a:stretch>
                    <a:fillRect/>
                  </a:stretch>
                </p:blipFill>
                <p:spPr>
                  <a:xfrm>
                    <a:off x="4654343" y="2281356"/>
                    <a:ext cx="915184" cy="798998"/>
                  </a:xfrm>
                  <a:prstGeom prst="rect">
                    <a:avLst/>
                  </a:prstGeom>
                </p:spPr>
              </p:pic>
              <p:sp>
                <p:nvSpPr>
                  <p:cNvPr id="900" name="Rectangle 271"/>
                  <p:cNvSpPr/>
                  <p:nvPr/>
                </p:nvSpPr>
                <p:spPr bwMode="auto">
                  <a:xfrm>
                    <a:off x="4687575" y="2328491"/>
                    <a:ext cx="843015" cy="520086"/>
                  </a:xfrm>
                  <a:prstGeom prst="rect">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16200000" scaled="1"/>
                    <a:tileRect/>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901" name="Rectangle 272"/>
                  <p:cNvSpPr/>
                  <p:nvPr/>
                </p:nvSpPr>
                <p:spPr bwMode="auto">
                  <a:xfrm>
                    <a:off x="4873752" y="2409444"/>
                    <a:ext cx="544068" cy="283464"/>
                  </a:xfrm>
                  <a:prstGeom prst="rect">
                    <a:avLst/>
                  </a:prstGeom>
                  <a:noFill/>
                  <a:ln>
                    <a:solidFill>
                      <a:schemeClr val="bg2">
                        <a:lumMod val="75000"/>
                      </a:scheme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902" name="Cube 273"/>
                  <p:cNvSpPr/>
                  <p:nvPr/>
                </p:nvSpPr>
                <p:spPr bwMode="auto">
                  <a:xfrm>
                    <a:off x="4768596" y="2414016"/>
                    <a:ext cx="68580" cy="365760"/>
                  </a:xfrm>
                  <a:prstGeom prst="cube">
                    <a:avLst/>
                  </a:prstGeom>
                  <a:solidFill>
                    <a:schemeClr val="bg2">
                      <a:lumMod val="40000"/>
                      <a:lumOff val="6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903" name="Cube 274"/>
                  <p:cNvSpPr/>
                  <p:nvPr/>
                </p:nvSpPr>
                <p:spPr bwMode="auto">
                  <a:xfrm>
                    <a:off x="4864608" y="2596896"/>
                    <a:ext cx="73152" cy="182880"/>
                  </a:xfrm>
                  <a:prstGeom prst="cube">
                    <a:avLst/>
                  </a:prstGeom>
                  <a:solidFill>
                    <a:schemeClr val="bg2">
                      <a:lumMod val="40000"/>
                      <a:lumOff val="6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904" name="Cube 275"/>
                  <p:cNvSpPr/>
                  <p:nvPr/>
                </p:nvSpPr>
                <p:spPr bwMode="auto">
                  <a:xfrm>
                    <a:off x="4974336" y="2491740"/>
                    <a:ext cx="77724" cy="288036"/>
                  </a:xfrm>
                  <a:prstGeom prst="cube">
                    <a:avLst/>
                  </a:prstGeom>
                  <a:solidFill>
                    <a:schemeClr val="bg2">
                      <a:lumMod val="40000"/>
                      <a:lumOff val="6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905" name="Rectangle 276"/>
                  <p:cNvSpPr/>
                  <p:nvPr/>
                </p:nvSpPr>
                <p:spPr bwMode="auto">
                  <a:xfrm>
                    <a:off x="5189220" y="2464308"/>
                    <a:ext cx="260604" cy="160020"/>
                  </a:xfrm>
                  <a:prstGeom prst="rect">
                    <a:avLst/>
                  </a:prstGeom>
                  <a:noFill/>
                  <a:ln>
                    <a:solidFill>
                      <a:schemeClr val="bg2">
                        <a:lumMod val="75000"/>
                      </a:scheme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grpSp>
            <p:grpSp>
              <p:nvGrpSpPr>
                <p:cNvPr id="99" name="Group 346"/>
                <p:cNvGrpSpPr/>
                <p:nvPr/>
              </p:nvGrpSpPr>
              <p:grpSpPr>
                <a:xfrm>
                  <a:off x="4212777" y="3839734"/>
                  <a:ext cx="669103" cy="584312"/>
                  <a:chOff x="4654343" y="2281356"/>
                  <a:chExt cx="915184" cy="798998"/>
                </a:xfrm>
              </p:grpSpPr>
              <p:pic>
                <p:nvPicPr>
                  <p:cNvPr id="892" name="Picture 278" descr="ssn_monitor copy.png"/>
                  <p:cNvPicPr>
                    <a:picLocks noChangeAspect="1"/>
                  </p:cNvPicPr>
                  <p:nvPr/>
                </p:nvPicPr>
                <p:blipFill>
                  <a:blip r:embed="rId39" cstate="screen">
                    <a:clrChange>
                      <a:clrFrom>
                        <a:srgbClr val="FFFFFF"/>
                      </a:clrFrom>
                      <a:clrTo>
                        <a:srgbClr val="FFFFFF">
                          <a:alpha val="0"/>
                        </a:srgbClr>
                      </a:clrTo>
                    </a:clrChange>
                  </a:blip>
                  <a:stretch>
                    <a:fillRect/>
                  </a:stretch>
                </p:blipFill>
                <p:spPr>
                  <a:xfrm>
                    <a:off x="4654343" y="2281356"/>
                    <a:ext cx="915184" cy="798998"/>
                  </a:xfrm>
                  <a:prstGeom prst="rect">
                    <a:avLst/>
                  </a:prstGeom>
                </p:spPr>
              </p:pic>
              <p:sp>
                <p:nvSpPr>
                  <p:cNvPr id="893" name="Rectangle 279"/>
                  <p:cNvSpPr/>
                  <p:nvPr/>
                </p:nvSpPr>
                <p:spPr bwMode="auto">
                  <a:xfrm>
                    <a:off x="4687575" y="2328491"/>
                    <a:ext cx="843015" cy="520086"/>
                  </a:xfrm>
                  <a:prstGeom prst="rect">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16200000" scaled="1"/>
                    <a:tileRect/>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894" name="Rectangle 280"/>
                  <p:cNvSpPr/>
                  <p:nvPr/>
                </p:nvSpPr>
                <p:spPr bwMode="auto">
                  <a:xfrm>
                    <a:off x="4873752" y="2409444"/>
                    <a:ext cx="544068" cy="283464"/>
                  </a:xfrm>
                  <a:prstGeom prst="rect">
                    <a:avLst/>
                  </a:prstGeom>
                  <a:noFill/>
                  <a:ln>
                    <a:solidFill>
                      <a:schemeClr val="bg2">
                        <a:lumMod val="75000"/>
                      </a:scheme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895" name="Cube 281"/>
                  <p:cNvSpPr/>
                  <p:nvPr/>
                </p:nvSpPr>
                <p:spPr bwMode="auto">
                  <a:xfrm>
                    <a:off x="4768596" y="2414016"/>
                    <a:ext cx="68580" cy="365760"/>
                  </a:xfrm>
                  <a:prstGeom prst="cube">
                    <a:avLst/>
                  </a:prstGeom>
                  <a:solidFill>
                    <a:schemeClr val="bg2">
                      <a:lumMod val="40000"/>
                      <a:lumOff val="6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896" name="Cube 282"/>
                  <p:cNvSpPr/>
                  <p:nvPr/>
                </p:nvSpPr>
                <p:spPr bwMode="auto">
                  <a:xfrm>
                    <a:off x="4864608" y="2596896"/>
                    <a:ext cx="73152" cy="182880"/>
                  </a:xfrm>
                  <a:prstGeom prst="cube">
                    <a:avLst/>
                  </a:prstGeom>
                  <a:solidFill>
                    <a:schemeClr val="bg2">
                      <a:lumMod val="40000"/>
                      <a:lumOff val="6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897" name="Cube 283"/>
                  <p:cNvSpPr/>
                  <p:nvPr/>
                </p:nvSpPr>
                <p:spPr bwMode="auto">
                  <a:xfrm>
                    <a:off x="4974336" y="2491740"/>
                    <a:ext cx="77724" cy="288036"/>
                  </a:xfrm>
                  <a:prstGeom prst="cube">
                    <a:avLst/>
                  </a:prstGeom>
                  <a:solidFill>
                    <a:schemeClr val="bg2">
                      <a:lumMod val="40000"/>
                      <a:lumOff val="6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898" name="Rectangle 284"/>
                  <p:cNvSpPr/>
                  <p:nvPr/>
                </p:nvSpPr>
                <p:spPr bwMode="auto">
                  <a:xfrm>
                    <a:off x="5189220" y="2464308"/>
                    <a:ext cx="260604" cy="160020"/>
                  </a:xfrm>
                  <a:prstGeom prst="rect">
                    <a:avLst/>
                  </a:prstGeom>
                  <a:noFill/>
                  <a:ln>
                    <a:solidFill>
                      <a:schemeClr val="bg2">
                        <a:lumMod val="75000"/>
                      </a:scheme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grpSp>
            <p:pic>
              <p:nvPicPr>
                <p:cNvPr id="869" name="Picture 285" descr="server_farm.png"/>
                <p:cNvPicPr>
                  <a:picLocks noChangeAspect="1"/>
                </p:cNvPicPr>
                <p:nvPr/>
              </p:nvPicPr>
              <p:blipFill>
                <a:blip r:embed="rId40" cstate="screen">
                  <a:clrChange>
                    <a:clrFrom>
                      <a:srgbClr val="FFFFFF"/>
                    </a:clrFrom>
                    <a:clrTo>
                      <a:srgbClr val="FFFFFF">
                        <a:alpha val="0"/>
                      </a:srgbClr>
                    </a:clrTo>
                  </a:clrChange>
                  <a:duotone>
                    <a:schemeClr val="bg2">
                      <a:shade val="45000"/>
                      <a:satMod val="135000"/>
                    </a:schemeClr>
                    <a:prstClr val="white"/>
                  </a:duotone>
                </a:blip>
                <a:stretch>
                  <a:fillRect/>
                </a:stretch>
              </p:blipFill>
              <p:spPr>
                <a:xfrm>
                  <a:off x="6315292" y="1687409"/>
                  <a:ext cx="706096" cy="757779"/>
                </a:xfrm>
                <a:prstGeom prst="rect">
                  <a:avLst/>
                </a:prstGeom>
              </p:spPr>
            </p:pic>
            <p:pic>
              <p:nvPicPr>
                <p:cNvPr id="870" name="Picture 286" descr="server_farm.png"/>
                <p:cNvPicPr>
                  <a:picLocks noChangeAspect="1"/>
                </p:cNvPicPr>
                <p:nvPr/>
              </p:nvPicPr>
              <p:blipFill>
                <a:blip r:embed="rId40" cstate="screen">
                  <a:clrChange>
                    <a:clrFrom>
                      <a:srgbClr val="FFFFFF"/>
                    </a:clrFrom>
                    <a:clrTo>
                      <a:srgbClr val="FFFFFF">
                        <a:alpha val="0"/>
                      </a:srgbClr>
                    </a:clrTo>
                  </a:clrChange>
                  <a:duotone>
                    <a:schemeClr val="bg2">
                      <a:shade val="45000"/>
                      <a:satMod val="135000"/>
                    </a:schemeClr>
                    <a:prstClr val="white"/>
                  </a:duotone>
                </a:blip>
                <a:stretch>
                  <a:fillRect/>
                </a:stretch>
              </p:blipFill>
              <p:spPr>
                <a:xfrm>
                  <a:off x="5837434" y="1687409"/>
                  <a:ext cx="706096" cy="757779"/>
                </a:xfrm>
                <a:prstGeom prst="rect">
                  <a:avLst/>
                </a:prstGeom>
              </p:spPr>
            </p:pic>
            <p:pic>
              <p:nvPicPr>
                <p:cNvPr id="871" name="Picture 288" descr="server_farm.png"/>
                <p:cNvPicPr>
                  <a:picLocks noChangeAspect="1"/>
                </p:cNvPicPr>
                <p:nvPr/>
              </p:nvPicPr>
              <p:blipFill>
                <a:blip r:embed="rId40" cstate="screen">
                  <a:clrChange>
                    <a:clrFrom>
                      <a:srgbClr val="FFFFFF"/>
                    </a:clrFrom>
                    <a:clrTo>
                      <a:srgbClr val="FFFFFF">
                        <a:alpha val="0"/>
                      </a:srgbClr>
                    </a:clrTo>
                  </a:clrChange>
                  <a:duotone>
                    <a:schemeClr val="bg2">
                      <a:shade val="45000"/>
                      <a:satMod val="135000"/>
                    </a:schemeClr>
                    <a:prstClr val="white"/>
                  </a:duotone>
                </a:blip>
                <a:stretch>
                  <a:fillRect/>
                </a:stretch>
              </p:blipFill>
              <p:spPr>
                <a:xfrm>
                  <a:off x="6315292" y="2663314"/>
                  <a:ext cx="706096" cy="757779"/>
                </a:xfrm>
                <a:prstGeom prst="rect">
                  <a:avLst/>
                </a:prstGeom>
              </p:spPr>
            </p:pic>
            <p:pic>
              <p:nvPicPr>
                <p:cNvPr id="872" name="Picture 289" descr="server_farm.png"/>
                <p:cNvPicPr>
                  <a:picLocks noChangeAspect="1"/>
                </p:cNvPicPr>
                <p:nvPr/>
              </p:nvPicPr>
              <p:blipFill>
                <a:blip r:embed="rId40" cstate="screen">
                  <a:clrChange>
                    <a:clrFrom>
                      <a:srgbClr val="FFFFFF"/>
                    </a:clrFrom>
                    <a:clrTo>
                      <a:srgbClr val="FFFFFF">
                        <a:alpha val="0"/>
                      </a:srgbClr>
                    </a:clrTo>
                  </a:clrChange>
                  <a:duotone>
                    <a:schemeClr val="bg2">
                      <a:shade val="45000"/>
                      <a:satMod val="135000"/>
                    </a:schemeClr>
                    <a:prstClr val="white"/>
                  </a:duotone>
                </a:blip>
                <a:stretch>
                  <a:fillRect/>
                </a:stretch>
              </p:blipFill>
              <p:spPr>
                <a:xfrm>
                  <a:off x="5837434" y="2663314"/>
                  <a:ext cx="706096" cy="757779"/>
                </a:xfrm>
                <a:prstGeom prst="rect">
                  <a:avLst/>
                </a:prstGeom>
              </p:spPr>
            </p:pic>
            <p:grpSp>
              <p:nvGrpSpPr>
                <p:cNvPr id="100" name="Group 61"/>
                <p:cNvGrpSpPr/>
                <p:nvPr/>
              </p:nvGrpSpPr>
              <p:grpSpPr>
                <a:xfrm>
                  <a:off x="6210208" y="1980346"/>
                  <a:ext cx="438244" cy="466095"/>
                  <a:chOff x="1114271" y="3661795"/>
                  <a:chExt cx="894458" cy="951055"/>
                </a:xfrm>
                <a:effectLst>
                  <a:outerShdw blurRad="50800" dist="38100" dir="2700000" algn="tl" rotWithShape="0">
                    <a:prstClr val="black">
                      <a:alpha val="40000"/>
                    </a:prstClr>
                  </a:outerShdw>
                </a:effectLst>
              </p:grpSpPr>
              <p:pic>
                <p:nvPicPr>
                  <p:cNvPr id="889" name="Picture 5"/>
                  <p:cNvPicPr>
                    <a:picLocks noChangeAspect="1"/>
                  </p:cNvPicPr>
                  <p:nvPr/>
                </p:nvPicPr>
                <p:blipFill>
                  <a:blip r:embed="rId43" cstate="screen">
                    <a:duotone>
                      <a:prstClr val="black"/>
                      <a:schemeClr val="accent3">
                        <a:tint val="45000"/>
                        <a:satMod val="400000"/>
                      </a:schemeClr>
                    </a:duotone>
                  </a:blip>
                  <a:srcRect/>
                  <a:stretch>
                    <a:fillRect/>
                  </a:stretch>
                </p:blipFill>
                <p:spPr bwMode="auto">
                  <a:xfrm>
                    <a:off x="1114271" y="3663657"/>
                    <a:ext cx="365086" cy="704461"/>
                  </a:xfrm>
                  <a:prstGeom prst="rect">
                    <a:avLst/>
                  </a:prstGeom>
                  <a:noFill/>
                  <a:ln w="9525">
                    <a:noFill/>
                    <a:miter lim="800000"/>
                    <a:headEnd/>
                    <a:tailEnd/>
                  </a:ln>
                </p:spPr>
              </p:pic>
              <p:pic>
                <p:nvPicPr>
                  <p:cNvPr id="890" name="Picture 6"/>
                  <p:cNvPicPr>
                    <a:picLocks noChangeAspect="1"/>
                  </p:cNvPicPr>
                  <p:nvPr/>
                </p:nvPicPr>
                <p:blipFill>
                  <a:blip r:embed="rId44" cstate="screen">
                    <a:duotone>
                      <a:prstClr val="black"/>
                      <a:schemeClr val="accent3">
                        <a:tint val="45000"/>
                        <a:satMod val="400000"/>
                      </a:schemeClr>
                    </a:duotone>
                  </a:blip>
                  <a:srcRect/>
                  <a:stretch>
                    <a:fillRect/>
                  </a:stretch>
                </p:blipFill>
                <p:spPr bwMode="auto">
                  <a:xfrm>
                    <a:off x="1369966" y="3921244"/>
                    <a:ext cx="384797" cy="691606"/>
                  </a:xfrm>
                  <a:prstGeom prst="rect">
                    <a:avLst/>
                  </a:prstGeom>
                  <a:noFill/>
                  <a:ln w="9525">
                    <a:noFill/>
                    <a:miter lim="800000"/>
                    <a:headEnd/>
                    <a:tailEnd/>
                  </a:ln>
                </p:spPr>
              </p:pic>
              <p:pic>
                <p:nvPicPr>
                  <p:cNvPr id="891" name="Picture 3" descr="C:\Users\Sue\AppData\Local\Microsoft\Windows\Temporary Internet Files\Low\Content.IE5\GN54EEW6\handset-apple-iphone4[2].png"/>
                  <p:cNvPicPr>
                    <a:picLocks noChangeAspect="1" noChangeArrowheads="1"/>
                  </p:cNvPicPr>
                  <p:nvPr/>
                </p:nvPicPr>
                <p:blipFill>
                  <a:blip r:embed="rId45" cstate="screen">
                    <a:duotone>
                      <a:prstClr val="black"/>
                      <a:schemeClr val="accent3">
                        <a:tint val="45000"/>
                        <a:satMod val="400000"/>
                      </a:schemeClr>
                    </a:duotone>
                  </a:blip>
                  <a:srcRect/>
                  <a:stretch>
                    <a:fillRect/>
                  </a:stretch>
                </p:blipFill>
                <p:spPr bwMode="auto">
                  <a:xfrm>
                    <a:off x="1642969" y="3661795"/>
                    <a:ext cx="365760" cy="703583"/>
                  </a:xfrm>
                  <a:prstGeom prst="rect">
                    <a:avLst/>
                  </a:prstGeom>
                  <a:noFill/>
                  <a:ln w="9525">
                    <a:noFill/>
                    <a:miter lim="800000"/>
                    <a:headEnd/>
                    <a:tailEnd/>
                  </a:ln>
                </p:spPr>
              </p:pic>
            </p:grpSp>
            <p:pic>
              <p:nvPicPr>
                <p:cNvPr id="874" name="Picture 2" descr="C:\Users\Sue\Desktop\the others\finished work\ALL Groove11\Groove11 # 3140 sophia deck\datacenters\DataCenter1.png"/>
                <p:cNvPicPr>
                  <a:picLocks noChangeAspect="1" noChangeArrowheads="1"/>
                </p:cNvPicPr>
                <p:nvPr/>
              </p:nvPicPr>
              <p:blipFill>
                <a:blip r:embed="rId46" cstate="screen">
                  <a:clrChange>
                    <a:clrFrom>
                      <a:srgbClr val="FFFFFF"/>
                    </a:clrFrom>
                    <a:clrTo>
                      <a:srgbClr val="FFFFFF">
                        <a:alpha val="0"/>
                      </a:srgbClr>
                    </a:clrTo>
                  </a:clrChange>
                </a:blip>
                <a:srcRect/>
                <a:stretch>
                  <a:fillRect/>
                </a:stretch>
              </p:blipFill>
              <p:spPr bwMode="auto">
                <a:xfrm>
                  <a:off x="4054104" y="2278039"/>
                  <a:ext cx="1030161" cy="945584"/>
                </a:xfrm>
                <a:prstGeom prst="rect">
                  <a:avLst/>
                </a:prstGeom>
                <a:noFill/>
              </p:spPr>
            </p:pic>
            <p:sp>
              <p:nvSpPr>
                <p:cNvPr id="875" name="Cloud 237"/>
                <p:cNvSpPr/>
                <p:nvPr/>
              </p:nvSpPr>
              <p:spPr bwMode="auto">
                <a:xfrm rot="300513">
                  <a:off x="3773892" y="1367133"/>
                  <a:ext cx="668352" cy="454446"/>
                </a:xfrm>
                <a:prstGeom prst="cloud">
                  <a:avLst/>
                </a:prstGeom>
                <a:solidFill>
                  <a:schemeClr val="bg2">
                    <a:lumMod val="40000"/>
                    <a:lumOff val="60000"/>
                  </a:schemeClr>
                </a:solidFill>
                <a:ln>
                  <a:noFill/>
                </a:ln>
                <a:effectLst/>
                <a:scene3d>
                  <a:camera prst="orthographicFront">
                    <a:rot lat="0" lon="0" rev="0"/>
                  </a:camera>
                  <a:lightRig rig="chilly" dir="t">
                    <a:rot lat="0" lon="0" rev="18480000"/>
                  </a:lightRig>
                </a:scene3d>
                <a:sp3d prstMaterial="clear">
                  <a:bevelT h="63500"/>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876" name="Cloud 236"/>
                <p:cNvSpPr/>
                <p:nvPr/>
              </p:nvSpPr>
              <p:spPr bwMode="auto">
                <a:xfrm rot="300513">
                  <a:off x="4104134" y="1057576"/>
                  <a:ext cx="1013447" cy="689093"/>
                </a:xfrm>
                <a:prstGeom prst="cloud">
                  <a:avLst/>
                </a:prstGeom>
                <a:solidFill>
                  <a:schemeClr val="bg2">
                    <a:lumMod val="40000"/>
                    <a:lumOff val="60000"/>
                  </a:schemeClr>
                </a:solidFill>
                <a:ln>
                  <a:noFill/>
                </a:ln>
                <a:effectLst/>
                <a:scene3d>
                  <a:camera prst="orthographicFront">
                    <a:rot lat="0" lon="0" rev="0"/>
                  </a:camera>
                  <a:lightRig rig="chilly" dir="t">
                    <a:rot lat="0" lon="0" rev="18480000"/>
                  </a:lightRig>
                </a:scene3d>
                <a:sp3d prstMaterial="clear">
                  <a:bevelT h="63500"/>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sp>
              <p:nvSpPr>
                <p:cNvPr id="877" name="Cloud 297"/>
                <p:cNvSpPr/>
                <p:nvPr/>
              </p:nvSpPr>
              <p:spPr bwMode="auto">
                <a:xfrm rot="300513">
                  <a:off x="4843877" y="1367133"/>
                  <a:ext cx="668352" cy="454446"/>
                </a:xfrm>
                <a:prstGeom prst="cloud">
                  <a:avLst/>
                </a:prstGeom>
                <a:solidFill>
                  <a:schemeClr val="bg2">
                    <a:lumMod val="40000"/>
                    <a:lumOff val="60000"/>
                  </a:schemeClr>
                </a:solidFill>
                <a:ln>
                  <a:noFill/>
                </a:ln>
                <a:effectLst/>
                <a:scene3d>
                  <a:camera prst="orthographicFront">
                    <a:rot lat="0" lon="0" rev="0"/>
                  </a:camera>
                  <a:lightRig rig="chilly" dir="t">
                    <a:rot lat="0" lon="0" rev="18480000"/>
                  </a:lightRig>
                </a:scene3d>
                <a:sp3d prstMaterial="clear">
                  <a:bevelT h="63500"/>
                </a:sp3d>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685617">
                    <a:buClr>
                      <a:srgbClr val="CC9900"/>
                    </a:buClr>
                    <a:buFont typeface="Wingdings" pitchFamily="2" charset="2"/>
                    <a:buChar char="n"/>
                  </a:pPr>
                  <a:endParaRPr lang="en-US" sz="800" dirty="0" smtClean="0">
                    <a:latin typeface="Arial" pitchFamily="34" charset="0"/>
                    <a:cs typeface="Arial" pitchFamily="34" charset="0"/>
                  </a:endParaRPr>
                </a:p>
              </p:txBody>
            </p:sp>
            <p:pic>
              <p:nvPicPr>
                <p:cNvPr id="878" name="Picture 43" descr="magnifying-glass.png"/>
                <p:cNvPicPr>
                  <a:picLocks noChangeAspect="1"/>
                </p:cNvPicPr>
                <p:nvPr/>
              </p:nvPicPr>
              <p:blipFill>
                <a:blip r:embed="rId47" cstate="screen">
                  <a:grayscl/>
                  <a:lum bright="-10000"/>
                </a:blip>
                <a:stretch>
                  <a:fillRect/>
                </a:stretch>
              </p:blipFill>
              <p:spPr>
                <a:xfrm rot="486469">
                  <a:off x="4371742" y="1233858"/>
                  <a:ext cx="696374" cy="436512"/>
                </a:xfrm>
                <a:prstGeom prst="rect">
                  <a:avLst/>
                </a:prstGeom>
                <a:effectLst>
                  <a:outerShdw blurRad="50800" dist="38100" algn="l" rotWithShape="0">
                    <a:prstClr val="black">
                      <a:alpha val="40000"/>
                    </a:prstClr>
                  </a:outerShdw>
                </a:effectLst>
              </p:spPr>
            </p:pic>
            <p:grpSp>
              <p:nvGrpSpPr>
                <p:cNvPr id="101" name="Group 69"/>
                <p:cNvGrpSpPr/>
                <p:nvPr/>
              </p:nvGrpSpPr>
              <p:grpSpPr>
                <a:xfrm>
                  <a:off x="1505322" y="740058"/>
                  <a:ext cx="6929475" cy="4445298"/>
                  <a:chOff x="2007618" y="949672"/>
                  <a:chExt cx="9241706" cy="5927063"/>
                </a:xfrm>
              </p:grpSpPr>
              <p:sp>
                <p:nvSpPr>
                  <p:cNvPr id="883" name="TextBox 882"/>
                  <p:cNvSpPr txBox="1"/>
                  <p:nvPr/>
                </p:nvSpPr>
                <p:spPr>
                  <a:xfrm>
                    <a:off x="2103503" y="1450514"/>
                    <a:ext cx="2837530" cy="1152907"/>
                  </a:xfrm>
                  <a:prstGeom prst="rect">
                    <a:avLst/>
                  </a:prstGeom>
                  <a:noFill/>
                </p:spPr>
                <p:txBody>
                  <a:bodyPr wrap="square" rtlCol="0">
                    <a:spAutoFit/>
                  </a:bodyPr>
                  <a:lstStyle/>
                  <a:p>
                    <a:pPr algn="ctr"/>
                    <a:r>
                      <a:rPr lang="en-US" sz="600" b="1" dirty="0" smtClean="0">
                        <a:latin typeface="Arial" pitchFamily="34" charset="0"/>
                        <a:cs typeface="Arial" pitchFamily="34" charset="0"/>
                      </a:rPr>
                      <a:t>Media Clouds</a:t>
                    </a:r>
                    <a:endParaRPr lang="en-US" sz="600" b="1" dirty="0">
                      <a:latin typeface="Arial" pitchFamily="34" charset="0"/>
                      <a:cs typeface="Arial" pitchFamily="34" charset="0"/>
                    </a:endParaRPr>
                  </a:p>
                </p:txBody>
              </p:sp>
              <p:sp>
                <p:nvSpPr>
                  <p:cNvPr id="884" name="TextBox 883"/>
                  <p:cNvSpPr txBox="1"/>
                  <p:nvPr/>
                </p:nvSpPr>
                <p:spPr>
                  <a:xfrm>
                    <a:off x="2007618" y="4706964"/>
                    <a:ext cx="2529248" cy="1152907"/>
                  </a:xfrm>
                  <a:prstGeom prst="rect">
                    <a:avLst/>
                  </a:prstGeom>
                  <a:noFill/>
                </p:spPr>
                <p:txBody>
                  <a:bodyPr wrap="square" rtlCol="0">
                    <a:spAutoFit/>
                  </a:bodyPr>
                  <a:lstStyle/>
                  <a:p>
                    <a:pPr algn="ctr"/>
                    <a:r>
                      <a:rPr lang="en-US" sz="600" b="1" dirty="0" smtClean="0">
                        <a:latin typeface="Arial" pitchFamily="34" charset="0"/>
                        <a:cs typeface="Arial" pitchFamily="34" charset="0"/>
                      </a:rPr>
                      <a:t>Security Clusters</a:t>
                    </a:r>
                    <a:endParaRPr lang="en-US" sz="600" b="1" dirty="0">
                      <a:latin typeface="Arial" pitchFamily="34" charset="0"/>
                      <a:cs typeface="Arial" pitchFamily="34" charset="0"/>
                    </a:endParaRPr>
                  </a:p>
                </p:txBody>
              </p:sp>
              <p:sp>
                <p:nvSpPr>
                  <p:cNvPr id="885" name="TextBox 884"/>
                  <p:cNvSpPr txBox="1"/>
                  <p:nvPr/>
                </p:nvSpPr>
                <p:spPr>
                  <a:xfrm>
                    <a:off x="4795169" y="5723828"/>
                    <a:ext cx="2708069" cy="1152907"/>
                  </a:xfrm>
                  <a:prstGeom prst="rect">
                    <a:avLst/>
                  </a:prstGeom>
                  <a:noFill/>
                </p:spPr>
                <p:txBody>
                  <a:bodyPr wrap="square" rtlCol="0">
                    <a:spAutoFit/>
                  </a:bodyPr>
                  <a:lstStyle/>
                  <a:p>
                    <a:pPr algn="ctr"/>
                    <a:r>
                      <a:rPr lang="en-US" sz="600" b="1" dirty="0" smtClean="0">
                        <a:latin typeface="Arial" pitchFamily="34" charset="0"/>
                        <a:cs typeface="Arial" pitchFamily="34" charset="0"/>
                      </a:rPr>
                      <a:t>Desktops Clouds</a:t>
                    </a:r>
                    <a:endParaRPr lang="en-US" sz="600" b="1" dirty="0">
                      <a:latin typeface="Arial" pitchFamily="34" charset="0"/>
                      <a:cs typeface="Arial" pitchFamily="34" charset="0"/>
                    </a:endParaRPr>
                  </a:p>
                </p:txBody>
              </p:sp>
              <p:sp>
                <p:nvSpPr>
                  <p:cNvPr id="886" name="TextBox 885"/>
                  <p:cNvSpPr txBox="1"/>
                  <p:nvPr/>
                </p:nvSpPr>
                <p:spPr>
                  <a:xfrm>
                    <a:off x="7347984" y="1460582"/>
                    <a:ext cx="3846130" cy="1152907"/>
                  </a:xfrm>
                  <a:prstGeom prst="rect">
                    <a:avLst/>
                  </a:prstGeom>
                  <a:noFill/>
                </p:spPr>
                <p:txBody>
                  <a:bodyPr wrap="square" rtlCol="0">
                    <a:spAutoFit/>
                  </a:bodyPr>
                  <a:lstStyle/>
                  <a:p>
                    <a:pPr algn="ctr"/>
                    <a:r>
                      <a:rPr lang="en-US" sz="600" b="1" dirty="0" smtClean="0">
                        <a:latin typeface="Arial" pitchFamily="34" charset="0"/>
                        <a:cs typeface="Arial" pitchFamily="34" charset="0"/>
                      </a:rPr>
                      <a:t>Communication Clouds</a:t>
                    </a:r>
                    <a:endParaRPr lang="en-US" sz="600" b="1" dirty="0">
                      <a:latin typeface="Arial" pitchFamily="34" charset="0"/>
                      <a:cs typeface="Arial" pitchFamily="34" charset="0"/>
                    </a:endParaRPr>
                  </a:p>
                </p:txBody>
              </p:sp>
              <p:sp>
                <p:nvSpPr>
                  <p:cNvPr id="887" name="TextBox 886"/>
                  <p:cNvSpPr txBox="1"/>
                  <p:nvPr/>
                </p:nvSpPr>
                <p:spPr>
                  <a:xfrm>
                    <a:off x="7126366" y="4456574"/>
                    <a:ext cx="4122958" cy="1152907"/>
                  </a:xfrm>
                  <a:prstGeom prst="rect">
                    <a:avLst/>
                  </a:prstGeom>
                  <a:noFill/>
                </p:spPr>
                <p:txBody>
                  <a:bodyPr wrap="square" rtlCol="0">
                    <a:spAutoFit/>
                  </a:bodyPr>
                  <a:lstStyle/>
                  <a:p>
                    <a:pPr algn="ctr"/>
                    <a:r>
                      <a:rPr lang="en-US" sz="600" b="1" dirty="0" smtClean="0">
                        <a:latin typeface="Arial" pitchFamily="34" charset="0"/>
                        <a:cs typeface="Arial" pitchFamily="34" charset="0"/>
                      </a:rPr>
                      <a:t>Storage/Compute </a:t>
                    </a:r>
                    <a:br>
                      <a:rPr lang="en-US" sz="600" b="1" dirty="0" smtClean="0">
                        <a:latin typeface="Arial" pitchFamily="34" charset="0"/>
                        <a:cs typeface="Arial" pitchFamily="34" charset="0"/>
                      </a:rPr>
                    </a:br>
                    <a:r>
                      <a:rPr lang="en-US" sz="600" b="1" dirty="0" smtClean="0">
                        <a:latin typeface="Arial" pitchFamily="34" charset="0"/>
                        <a:cs typeface="Arial" pitchFamily="34" charset="0"/>
                      </a:rPr>
                      <a:t>Clouds</a:t>
                    </a:r>
                    <a:endParaRPr lang="en-US" sz="600" b="1" dirty="0">
                      <a:latin typeface="Arial" pitchFamily="34" charset="0"/>
                      <a:cs typeface="Arial" pitchFamily="34" charset="0"/>
                    </a:endParaRPr>
                  </a:p>
                </p:txBody>
              </p:sp>
              <p:sp>
                <p:nvSpPr>
                  <p:cNvPr id="888" name="TextBox 887"/>
                  <p:cNvSpPr txBox="1"/>
                  <p:nvPr/>
                </p:nvSpPr>
                <p:spPr>
                  <a:xfrm>
                    <a:off x="4607118" y="949672"/>
                    <a:ext cx="3307778" cy="1152907"/>
                  </a:xfrm>
                  <a:prstGeom prst="rect">
                    <a:avLst/>
                  </a:prstGeom>
                  <a:noFill/>
                </p:spPr>
                <p:txBody>
                  <a:bodyPr wrap="square" rtlCol="0">
                    <a:spAutoFit/>
                  </a:bodyPr>
                  <a:lstStyle/>
                  <a:p>
                    <a:pPr algn="ctr"/>
                    <a:r>
                      <a:rPr lang="en-US" sz="600" b="1" dirty="0" smtClean="0">
                        <a:latin typeface="Arial" pitchFamily="34" charset="0"/>
                        <a:cs typeface="Arial" pitchFamily="34" charset="0"/>
                      </a:rPr>
                      <a:t>Analytics/Big Data</a:t>
                    </a:r>
                    <a:endParaRPr lang="en-US" sz="600" b="1" dirty="0">
                      <a:latin typeface="Arial" pitchFamily="34" charset="0"/>
                      <a:cs typeface="Arial" pitchFamily="34" charset="0"/>
                    </a:endParaRPr>
                  </a:p>
                </p:txBody>
              </p:sp>
            </p:grpSp>
            <p:grpSp>
              <p:nvGrpSpPr>
                <p:cNvPr id="102" name="Group 64"/>
                <p:cNvGrpSpPr/>
                <p:nvPr/>
              </p:nvGrpSpPr>
              <p:grpSpPr>
                <a:xfrm>
                  <a:off x="6373709" y="3124027"/>
                  <a:ext cx="354617" cy="282350"/>
                  <a:chOff x="11041441" y="3955259"/>
                  <a:chExt cx="231986" cy="184662"/>
                </a:xfrm>
                <a:effectLst>
                  <a:outerShdw blurRad="50800" dist="38100" dir="2700000" algn="tl" rotWithShape="0">
                    <a:prstClr val="black">
                      <a:alpha val="40000"/>
                    </a:prstClr>
                  </a:outerShdw>
                </a:effectLst>
              </p:grpSpPr>
              <p:sp>
                <p:nvSpPr>
                  <p:cNvPr id="881" name="Flowchart: Magnetic Disk 65"/>
                  <p:cNvSpPr/>
                  <p:nvPr/>
                </p:nvSpPr>
                <p:spPr bwMode="auto">
                  <a:xfrm>
                    <a:off x="11042227" y="3955636"/>
                    <a:ext cx="231200" cy="184285"/>
                  </a:xfrm>
                  <a:prstGeom prst="flowChartMagneticDisk">
                    <a:avLst/>
                  </a:prstGeom>
                  <a:gradFill flip="none" rotWithShape="1">
                    <a:gsLst>
                      <a:gs pos="0">
                        <a:srgbClr val="000000">
                          <a:lumMod val="75000"/>
                          <a:lumOff val="25000"/>
                        </a:srgbClr>
                      </a:gs>
                      <a:gs pos="100000">
                        <a:srgbClr val="000000"/>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defRPr/>
                    </a:pPr>
                    <a:endParaRPr lang="en-US" sz="800" b="1" kern="0" dirty="0" smtClean="0">
                      <a:solidFill>
                        <a:srgbClr val="000000"/>
                      </a:solidFill>
                      <a:latin typeface="Arial" pitchFamily="34" charset="0"/>
                      <a:ea typeface="SimSun" pitchFamily="2" charset="-122"/>
                      <a:cs typeface="Arial" pitchFamily="34" charset="0"/>
                    </a:endParaRPr>
                  </a:p>
                </p:txBody>
              </p:sp>
              <p:sp>
                <p:nvSpPr>
                  <p:cNvPr id="882" name="Oval 66"/>
                  <p:cNvSpPr/>
                  <p:nvPr/>
                </p:nvSpPr>
                <p:spPr bwMode="auto">
                  <a:xfrm>
                    <a:off x="11041441" y="3955259"/>
                    <a:ext cx="230675" cy="60090"/>
                  </a:xfrm>
                  <a:prstGeom prst="ellipse">
                    <a:avLst/>
                  </a:prstGeom>
                  <a:gradFill flip="none" rotWithShape="1">
                    <a:gsLst>
                      <a:gs pos="0">
                        <a:srgbClr val="000000">
                          <a:lumMod val="95000"/>
                          <a:lumOff val="5000"/>
                        </a:srgbClr>
                      </a:gs>
                      <a:gs pos="100000">
                        <a:srgbClr val="FFFFFF">
                          <a:lumMod val="6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617">
                      <a:buClr>
                        <a:srgbClr val="CC9900"/>
                      </a:buClr>
                      <a:buFont typeface="Wingdings" pitchFamily="2" charset="2"/>
                      <a:buChar char="n"/>
                      <a:defRPr/>
                    </a:pPr>
                    <a:endParaRPr lang="en-US" sz="800" b="1" kern="0" dirty="0" smtClean="0">
                      <a:solidFill>
                        <a:srgbClr val="000000"/>
                      </a:solidFill>
                      <a:latin typeface="Arial" pitchFamily="34" charset="0"/>
                      <a:ea typeface="SimSun" pitchFamily="2" charset="-122"/>
                      <a:cs typeface="Arial" pitchFamily="34" charset="0"/>
                    </a:endParaRPr>
                  </a:p>
                </p:txBody>
              </p:sp>
            </p:grpSp>
          </p:grpSp>
          <p:sp>
            <p:nvSpPr>
              <p:cNvPr id="856" name="TextBox 146"/>
              <p:cNvSpPr txBox="1"/>
              <p:nvPr/>
            </p:nvSpPr>
            <p:spPr>
              <a:xfrm>
                <a:off x="481434" y="421903"/>
                <a:ext cx="3704400" cy="506976"/>
              </a:xfrm>
              <a:prstGeom prst="rect">
                <a:avLst/>
              </a:prstGeom>
              <a:solidFill>
                <a:srgbClr val="C0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68562" tIns="34281" rIns="68562" bIns="34281" anchor="ctr"/>
              <a:lstStyle/>
              <a:p>
                <a:pPr algn="ctr">
                  <a:buClr>
                    <a:srgbClr val="CC9900"/>
                  </a:buClr>
                  <a:buFont typeface="Wingdings" pitchFamily="2" charset="2"/>
                  <a:buNone/>
                </a:pPr>
                <a:r>
                  <a:rPr lang="ru-RU" altLang="zh-CN" sz="1400" b="1" dirty="0" smtClean="0">
                    <a:solidFill>
                      <a:srgbClr val="FFFFFF"/>
                    </a:solidFill>
                    <a:latin typeface="Arial" pitchFamily="34" charset="0"/>
                    <a:cs typeface="Arial" pitchFamily="34" charset="0"/>
                  </a:rPr>
                  <a:t> Виртуализация </a:t>
                </a:r>
                <a:r>
                  <a:rPr lang="en-US" altLang="zh-CN" sz="1400" b="1" dirty="0" smtClean="0">
                    <a:solidFill>
                      <a:srgbClr val="FFFFFF"/>
                    </a:solidFill>
                    <a:latin typeface="Arial" pitchFamily="34" charset="0"/>
                    <a:cs typeface="Arial" pitchFamily="34" charset="0"/>
                  </a:rPr>
                  <a:t>IT </a:t>
                </a:r>
              </a:p>
            </p:txBody>
          </p:sp>
        </p:grpSp>
      </p:grpSp>
      <p:sp>
        <p:nvSpPr>
          <p:cNvPr id="305" name="AutoShape 44"/>
          <p:cNvSpPr>
            <a:spLocks noChangeArrowheads="1"/>
          </p:cNvSpPr>
          <p:nvPr/>
        </p:nvSpPr>
        <p:spPr bwMode="auto">
          <a:xfrm>
            <a:off x="613186" y="952958"/>
            <a:ext cx="7767021" cy="325707"/>
          </a:xfrm>
          <a:prstGeom prst="round2SameRect">
            <a:avLst>
              <a:gd name="adj1" fmla="val 0"/>
              <a:gd name="adj2" fmla="val 0"/>
            </a:avLst>
          </a:prstGeom>
          <a:solidFill>
            <a:srgbClr val="B9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algn="ctr" fontAlgn="auto">
              <a:spcBef>
                <a:spcPts val="0"/>
              </a:spcBef>
              <a:spcAft>
                <a:spcPts val="0"/>
              </a:spcAft>
            </a:pPr>
            <a:r>
              <a:rPr lang="ru-RU" altLang="zh-CN" sz="14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Совсем не так как это было еще недавно</a:t>
            </a:r>
            <a:endParaRPr lang="en-US" altLang="zh-CN" sz="1400" b="1" kern="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52607851"/>
      </p:ext>
    </p:extLst>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15f0eca3224cdf6b64e01a4ef97958264d5e13"/>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dell\AppData\Local\Temp\articulate\presenter\imgtemp\SzLgxugg.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1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9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自定义设计方案">
  <a:themeElements>
    <a:clrScheme name="1_自定义设计方案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fontScheme name="1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79200" tIns="39600" rIns="79200" bIns="39600" numCol="1" anchor="t" anchorCtr="0" compatLnSpc="1">
        <a:prstTxWarp prst="textNoShape">
          <a:avLst/>
        </a:prstTxWarp>
        <a:spAutoFit/>
      </a:bodyPr>
      <a:lstStyle>
        <a:defPPr marL="0" marR="0" indent="0" algn="l" defTabSz="801688"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FrutigerNext LT Regular" pitchFamily="34" charset="0"/>
            <a:ea typeface="ＭＳ Ｐゴシック" pitchFamily="34"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79200" tIns="39600" rIns="79200" bIns="39600" numCol="1" anchor="t" anchorCtr="0" compatLnSpc="1">
        <a:prstTxWarp prst="textNoShape">
          <a:avLst/>
        </a:prstTxWarp>
        <a:spAutoFit/>
      </a:bodyPr>
      <a:lstStyle>
        <a:defPPr marL="0" marR="0" indent="0" algn="l" defTabSz="801688"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FrutigerNext LT Regular" pitchFamily="34" charset="0"/>
            <a:ea typeface="ＭＳ Ｐゴシック" pitchFamily="34" charset="-128"/>
          </a:defRPr>
        </a:defPPr>
      </a:lstStyle>
    </a:lnDef>
  </a:objectDefaults>
  <a:extraClrSchemeLst>
    <a:extraClrScheme>
      <a:clrScheme name="1_自定义设计方案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自定义设计方案">
  <a:themeElements>
    <a:clrScheme name="1_自定义设计方案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fontScheme name="1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79200" tIns="39600" rIns="79200" bIns="39600" numCol="1" anchor="t" anchorCtr="0" compatLnSpc="1">
        <a:prstTxWarp prst="textNoShape">
          <a:avLst/>
        </a:prstTxWarp>
        <a:spAutoFit/>
      </a:bodyPr>
      <a:lstStyle>
        <a:defPPr marL="0" marR="0" indent="0" algn="l" defTabSz="801688"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FrutigerNext LT Regular" pitchFamily="34" charset="0"/>
            <a:ea typeface="ＭＳ Ｐゴシック" pitchFamily="34"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79200" tIns="39600" rIns="79200" bIns="39600" numCol="1" anchor="t" anchorCtr="0" compatLnSpc="1">
        <a:prstTxWarp prst="textNoShape">
          <a:avLst/>
        </a:prstTxWarp>
        <a:spAutoFit/>
      </a:bodyPr>
      <a:lstStyle>
        <a:defPPr marL="0" marR="0" indent="0" algn="l" defTabSz="801688"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FrutigerNext LT Regular" pitchFamily="34" charset="0"/>
            <a:ea typeface="ＭＳ Ｐゴシック" pitchFamily="34" charset="-128"/>
          </a:defRPr>
        </a:defPPr>
      </a:lstStyle>
    </a:lnDef>
  </a:objectDefaults>
  <a:extraClrSchemeLst>
    <a:extraClrScheme>
      <a:clrScheme name="1_自定义设计方案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25401</TotalTime>
  <Words>3901</Words>
  <Application>Microsoft Office PowerPoint</Application>
  <PresentationFormat>On-screen Show (16:9)</PresentationFormat>
  <Paragraphs>1231</Paragraphs>
  <Slides>36</Slides>
  <Notes>17</Notes>
  <HiddenSlides>1</HiddenSlides>
  <MMClips>0</MMClips>
  <ScaleCrop>false</ScaleCrop>
  <HeadingPairs>
    <vt:vector size="4" baseType="variant">
      <vt:variant>
        <vt:lpstr>Theme</vt:lpstr>
      </vt:variant>
      <vt:variant>
        <vt:i4>15</vt:i4>
      </vt:variant>
      <vt:variant>
        <vt:lpstr>Slide Titles</vt:lpstr>
      </vt:variant>
      <vt:variant>
        <vt:i4>36</vt:i4>
      </vt:variant>
    </vt:vector>
  </HeadingPairs>
  <TitlesOfParts>
    <vt:vector size="51" baseType="lpstr">
      <vt:lpstr>1_主题1</vt:lpstr>
      <vt:lpstr>10_主题1</vt:lpstr>
      <vt:lpstr>8_主题1</vt:lpstr>
      <vt:lpstr>9_主题1</vt:lpstr>
      <vt:lpstr>2_自定义设计方案</vt:lpstr>
      <vt:lpstr>3_自定义设计方案</vt:lpstr>
      <vt:lpstr>11_主题1</vt:lpstr>
      <vt:lpstr>12_主题1</vt:lpstr>
      <vt:lpstr>13_主题1</vt:lpstr>
      <vt:lpstr>15_主题1</vt:lpstr>
      <vt:lpstr>17_主题1</vt:lpstr>
      <vt:lpstr>18_主题1</vt:lpstr>
      <vt:lpstr>14_主题1</vt:lpstr>
      <vt:lpstr>16_主题1</vt:lpstr>
      <vt:lpstr>19_主题1</vt:lpstr>
      <vt:lpstr>Slide 0</vt:lpstr>
      <vt:lpstr>Slide 1</vt:lpstr>
      <vt:lpstr>Slide 2</vt:lpstr>
      <vt:lpstr>Slide 3</vt:lpstr>
      <vt:lpstr>Анализ ведущих телеком вендоров</vt:lpstr>
      <vt:lpstr>Top Telecom Infrastructure Vendors: Overall Scores</vt:lpstr>
      <vt:lpstr>Оргструктура для достижения стратегических целей Tри бизнес группы Huawei</vt:lpstr>
      <vt:lpstr>Slide 7</vt:lpstr>
      <vt:lpstr>Новая эра сетей для корпоративных заказчиков</vt:lpstr>
      <vt:lpstr>Slide 9</vt:lpstr>
      <vt:lpstr>Общая стратегия Huawei</vt:lpstr>
      <vt:lpstr>Slide 11</vt:lpstr>
      <vt:lpstr>Slide 12</vt:lpstr>
      <vt:lpstr>Slide 13</vt:lpstr>
      <vt:lpstr>Slide 14</vt:lpstr>
      <vt:lpstr>Широкое портфолио коммутаторов Sx7 фиксированной конфигурации</vt:lpstr>
      <vt:lpstr>Slide 16</vt:lpstr>
      <vt:lpstr>Slide 17</vt:lpstr>
      <vt:lpstr>Slide 18</vt:lpstr>
      <vt:lpstr>Slide 19</vt:lpstr>
      <vt:lpstr>Slide 20</vt:lpstr>
      <vt:lpstr>Slide 21</vt:lpstr>
      <vt:lpstr>PCIe SSD Card Simplifies Storage Paths to Resolve the Storage I/O Bottleneck</vt:lpstr>
      <vt:lpstr>Slide 23</vt:lpstr>
      <vt:lpstr>Slide 24</vt:lpstr>
      <vt:lpstr>Интегрированный терминал TE30.</vt:lpstr>
      <vt:lpstr>Slide 26</vt:lpstr>
      <vt:lpstr>Новые рынки: Серия ЦОД коммутаторов Cloud Engine </vt:lpstr>
      <vt:lpstr>Slide 28</vt:lpstr>
      <vt:lpstr>Slide 29</vt:lpstr>
      <vt:lpstr>Результаты правильной стратегии</vt:lpstr>
      <vt:lpstr>Система профессиональной сертификации  HCxx HUAWEI Enterprise.</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MC SYSTEM</dc:creator>
  <cp:lastModifiedBy>L00741996</cp:lastModifiedBy>
  <cp:revision>1723</cp:revision>
  <cp:lastPrinted>2011-04-14T06:54:53Z</cp:lastPrinted>
  <dcterms:created xsi:type="dcterms:W3CDTF">2010-09-30T06:00:50Z</dcterms:created>
  <dcterms:modified xsi:type="dcterms:W3CDTF">2013-11-18T12:44:18Z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s_pID_725343">
    <vt:lpwstr>(5)ZlCLfUlflytUj17RQQZRXLzkAyj8d4dd7sbN6B0uw/vbNTmRiv7gWvM+/ic1q2Qj+E8xbkbQ_x000d_
tiF7OK+BWFvbymcUiVQzSXMHZf0szCDxPDMUjEzoVEeV1zHsC5XiEgNsJSg0apatv7L83LCt_x000d_
FaWVHbTpsK4aOsz+orQQWpiKnFCU3EE1SnjZOJ9wvLkvcI4nHGnovfW5Kt9GDGSWu9FmTmPn_x000d_
YFl1skJGjIRptwUQMe</vt:lpwstr>
  </property>
  <property fmtid="{D5CDD505-2E9C-101B-9397-08002B2CF9AE}" pid="3" name="_ms_pID_7253431">
    <vt:lpwstr>RODDJuXLyizTkL38Ir+defi+U6DNrVgEGwAMHsvKafKnL4x6ZTCUj7_x000d_
w0wnfcDCXAP/JAhpJo8nQzsiQ1bgTNpPS0aGp0z1FopCNdB7wNKylUjiVx1pGIKxhenBFa1B_x000d_
PIF+BwsSESAJs8e8H5lp5eaznTmIl+bUyo/4r2jtxWew3RFXy25QlBFoNtIP8pka0TsIzJtU_x000d_
SuNAJdl8GVRCF/6Mid+lJH6yiVHH6j9TlW/J</vt:lpwstr>
  </property>
  <property fmtid="{D5CDD505-2E9C-101B-9397-08002B2CF9AE}" pid="4" name="_ms_pID_7253432">
    <vt:lpwstr>nW72kb8yZKz3f4rU0+OjTJZCnM9A78KMWNxO_x000d_
v+f+a1Om7Sk6uPTKdvj48Fv/5XTmHSamaGH1NaWyHrT29KXhMOPrG7V7U46/Bx7l5IpQBhjt_x000d_
38poa/1gl98K8ih3LpYEoJEQz0cYGL5HnfrRozOdyMGwcQMqfNfRmdmD4+R8Gcur3MN+eybW_x000d_
lf8y9h+HrGJgvl0+RBhjUmGVZKbWvBmNcBVktGTllmIzJEOvQ7y2Kl</vt:lpwstr>
  </property>
  <property fmtid="{D5CDD505-2E9C-101B-9397-08002B2CF9AE}" pid="5" name="_ms_pID_7253433">
    <vt:lpwstr>i6x3kcwDE8CoaqnZUs_x000d_
GHb2Ouuw8PEsrZsAFX5HquJnXxzM6gk042V/e3RNzUCEttJw2XwcOY1hvfP9lzWEj0luNdIb_x000d_
Y1ZfAGPDXshgtmMx8OJ8p0zZefzOoKvlcdHZr5loNpXS57xoqvUh81Dq6F01xLcAn9YK8wIM_x000d_
g2XqgH0jZ5/jS7wCbAhZ9zlvUTd3zPv6eHd187+G0qtC8idDl28zmj+PE7tj03lllimr+Lz/</vt:lpwstr>
  </property>
  <property fmtid="{D5CDD505-2E9C-101B-9397-08002B2CF9AE}" pid="6" name="_ms_pID_7253434">
    <vt:lpwstr>_x000d_
Atm8UwZKBxiLiudvMPPLgBLN8xDYSqVg37UwncrQlmu9rUL1/AtHzowWj2+VXbh5Tj9hB2hC_x000d_
n7BwnKYATcbViv0eorYoIepr4Wci3t//dXiVyZhlgeaVKtbZccrnE7w8hzc=</vt:lpwstr>
  </property>
  <property fmtid="{D5CDD505-2E9C-101B-9397-08002B2CF9AE}" pid="7" name="_ms_pID_7253435">
    <vt:lpwstr>87iUbxlOyDEpcCuHhUfa7VdXGY+ClGa1z77HqcpMaeZFbrAZDJ6qu+I0_x000d_ zTLth3UlVrcERX5XpQwL0UwTvSNZe7Ar0ON5/UaE+DcoIRlFB6RQh/7M3RF5tvJbnOurQTGD_x000d_ 8J+rNfNd6VzFypDjidU6MkRHrme1X7kLrQZkv0/pj5EnpjDMoRgntVAGVz16HWVRAHmCGZZx_x000d_ /iankMVtYl3Eahwksi8RsiGjlmswsuPU7p</vt:lpwstr>
  </property>
  <property fmtid="{D5CDD505-2E9C-101B-9397-08002B2CF9AE}" pid="8" name="_ms_pID_7253436">
    <vt:lpwstr>6GHqM4lWeNb4iin6+OiwfKG0dTqIgoy9rvx7oQ_x000d_ NKChrnO+ZbZ1w7aSQ98B3qAGm9cxpy7GZGc//V1xX72aVtpnUHP7Qw/Y5Ke5nOGpzxa0y5ug_x000d_ St06vqjcUbW6xZALQvKeCFKBhe9JUz4kElLg30eWYM6MeXOrGCu7RktNlrSYB87y6TYJ1YOU_x000d_ UfhW650X3FkSWSeZfWtaa2OHEJ1nBGlxFqpOT0u21O1y6MDfE4hk</vt:lpwstr>
  </property>
  <property fmtid="{D5CDD505-2E9C-101B-9397-08002B2CF9AE}" pid="9" name="_ms_pID_7253437">
    <vt:lpwstr>JvqUf105YQIV9AuY/5zr_x000d_ JnjxUTjrbz1FMccXNNL+MtkTVyBL7tzjjO8jTcq6o1B7T79WGphtTRWuR/vrrVuq7bewMnBi_x000d_ BbpADtjQQbeHcuBDJpheuiUQyxR5hT800nzxK8d5GG78tgGk3SfrjUMcIEKVY/dfx4N2m4qO_x000d_ NVnvMvHdEZyGC/u6kV3DFmQtwjXLM0U0QMeaY/KZInFMbdRkeGYhiHGMp9C0VHZcFbQQ8L</vt:lpwstr>
  </property>
  <property fmtid="{D5CDD505-2E9C-101B-9397-08002B2CF9AE}" pid="10" name="_ms_pID_7253438">
    <vt:lpwstr>tQ_x000d_ 4bH37EcidNL5WY/ZO05KNtWqd2hbaU9LWAc9mKZvn/owJWUoH2xOV9ClGjxZdpaJkO6jFxrk_x000d_ QDJ+87+MjvErArFyMflYts4KYPUR15XkIq4RFseMnI8cIx7htzh3tnaRL8WnKNKlLtb3ROvn_x000d_ J8/JQmGoK5keor3Xx9jeCLMLvrOQcKdBlLnjp3BMVaseTVTlPDOsgUqexfQcGyO6d/4uT4aW_x000d_ vPtIMYW30wrYlK</vt:lpwstr>
  </property>
  <property fmtid="{D5CDD505-2E9C-101B-9397-08002B2CF9AE}" pid="11" name="_ms_pID_7253439">
    <vt:lpwstr>erYb/58tYOVL5CDO38x266yCrCP94xdM+DiT5h7ZvZZFRQsRrU/B4GDNkb_x000d_ K761cnjwoAcN/Cginj+l03hKbGqUQpKyd/9g2v6Bp5XfAZTDg76Ud+8kpaVzbHVULWS+i16Z_x000d_ bD2Fp25UBc1bFASh1yA34JYTd6SoLigJIzf78KitRD54KifcB65AK7vmKITaORu1sUbX20kJ_x000d_ 6ZWcnw0lzvyt3+PjPMxZpjnnOn1B0pf6</vt:lpwstr>
  </property>
  <property fmtid="{D5CDD505-2E9C-101B-9397-08002B2CF9AE}" pid="12" name="_ms_pID_72534310">
    <vt:lpwstr>yNiKmOOkkwGB8HM4jz6zejF0/nZoP/Jk47BMrFOU_x000d_ UUb2q/WUMegLa7zai7YOft/g8MaE3+OZcoY=</vt:lpwstr>
  </property>
  <property fmtid="{D5CDD505-2E9C-101B-9397-08002B2CF9AE}" pid="13" name="sflag">
    <vt:lpwstr>1384776654</vt:lpwstr>
  </property>
</Properties>
</file>